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Calibri" panose="020F0502020204030204" pitchFamily="34" charset="0"/>
      <p:regular r:id="rId34"/>
      <p:bold r:id="rId35"/>
      <p:italic r:id="rId36"/>
      <p:boldItalic r:id="rId37"/>
    </p:embeddedFont>
    <p:embeddedFont>
      <p:font typeface="Times" panose="02020603050405020304" pitchFamily="18" charset="0"/>
      <p:regular r:id="rId38"/>
      <p:bold r:id="rId39"/>
      <p:italic r:id="rId40"/>
      <p:boldItalic r:id="rId41"/>
    </p:embeddedFont>
    <p:embeddedFont>
      <p:font typeface="Roboto Condensed" panose="020B0604020202020204" charset="0"/>
      <p:regular r:id="rId42"/>
      <p:bold r:id="rId43"/>
      <p:italic r:id="rId44"/>
      <p:boldItalic r:id="rId45"/>
    </p:embeddedFont>
    <p:embeddedFont>
      <p:font typeface="Fraunces" panose="020B060402020202020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g0l/NFh7e00fmeHBrSn8OnvDE5U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B8691C-854F-438E-82D8-6BCB8BD05D40}">
  <a:tblStyle styleId="{9AB8691C-854F-438E-82D8-6BCB8BD05D4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408" y="1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4163C"/>
              </a:buClr>
              <a:buSzPts val="1200"/>
              <a:buFont typeface="Roboto Condensed"/>
              <a:buNone/>
            </a:pPr>
            <a:r>
              <a:rPr lang="en-US" sz="1200">
                <a:solidFill>
                  <a:srgbClr val="14163C"/>
                </a:solidFill>
                <a:latin typeface="Roboto Condensed"/>
                <a:ea typeface="Roboto Condensed"/>
                <a:cs typeface="Roboto Condensed"/>
                <a:sym typeface="Roboto Condensed"/>
              </a:rPr>
              <a:t>(https://www.youtube.com/watch?v=DtAAmPQAxdA)</a:t>
            </a:r>
            <a:endParaRPr/>
          </a:p>
          <a:p>
            <a:pPr marL="0" lvl="0" indent="0" algn="l" rtl="0">
              <a:spcBef>
                <a:spcPts val="0"/>
              </a:spcBef>
              <a:spcAft>
                <a:spcPts val="0"/>
              </a:spcAft>
              <a:buNone/>
            </a:pPr>
            <a:endParaRPr/>
          </a:p>
        </p:txBody>
      </p:sp>
      <p:sp>
        <p:nvSpPr>
          <p:cNvPr id="202" name="Google Shape;20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3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3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3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3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1"/>
          <p:cNvSpPr>
            <a:spLocks noGrp="1"/>
          </p:cNvSpPr>
          <p:nvPr>
            <p:ph type="pic" idx="2"/>
          </p:nvPr>
        </p:nvSpPr>
        <p:spPr>
          <a:xfrm>
            <a:off x="1792288" y="612775"/>
            <a:ext cx="5486400" cy="4114800"/>
          </a:xfrm>
          <a:prstGeom prst="rect">
            <a:avLst/>
          </a:prstGeom>
          <a:noFill/>
          <a:ln>
            <a:noFill/>
          </a:ln>
        </p:spPr>
      </p:sp>
      <p:sp>
        <p:nvSpPr>
          <p:cNvPr id="68" name="Google Shape;68;p4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4.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9.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13.png"/><Relationship Id="rId12"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36.png"/><Relationship Id="rId5" Type="http://schemas.openxmlformats.org/officeDocument/2006/relationships/image" Target="../media/image12.png"/><Relationship Id="rId10"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9.png"/><Relationship Id="rId7"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41.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9.png"/><Relationship Id="rId7"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6.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9.png"/><Relationship Id="rId7"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6.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9.png"/><Relationship Id="rId7"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6.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14.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44.pn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45.png"/></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3.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3.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8.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666391" y="-1288580"/>
            <a:ext cx="3200400" cy="2269374"/>
          </a:xfrm>
          <a:prstGeom prst="rect">
            <a:avLst/>
          </a:prstGeom>
          <a:noFill/>
          <a:ln>
            <a:noFill/>
          </a:ln>
        </p:spPr>
      </p:pic>
      <p:pic>
        <p:nvPicPr>
          <p:cNvPr id="89" name="Google Shape;89;p1"/>
          <p:cNvPicPr preferRelativeResize="0"/>
          <p:nvPr/>
        </p:nvPicPr>
        <p:blipFill rotWithShape="1">
          <a:blip r:embed="rId4">
            <a:alphaModFix/>
          </a:blip>
          <a:srcRect b="27585"/>
          <a:stretch/>
        </p:blipFill>
        <p:spPr>
          <a:xfrm>
            <a:off x="5609249" y="3870380"/>
            <a:ext cx="3534751" cy="4646281"/>
          </a:xfrm>
          <a:prstGeom prst="rect">
            <a:avLst/>
          </a:prstGeom>
          <a:noFill/>
          <a:ln>
            <a:noFill/>
          </a:ln>
        </p:spPr>
      </p:pic>
      <p:pic>
        <p:nvPicPr>
          <p:cNvPr id="90" name="Google Shape;90;p1"/>
          <p:cNvPicPr preferRelativeResize="0"/>
          <p:nvPr/>
        </p:nvPicPr>
        <p:blipFill rotWithShape="1">
          <a:blip r:embed="rId5">
            <a:alphaModFix/>
          </a:blip>
          <a:srcRect/>
          <a:stretch/>
        </p:blipFill>
        <p:spPr>
          <a:xfrm>
            <a:off x="10438106" y="1245148"/>
            <a:ext cx="4250513" cy="3014000"/>
          </a:xfrm>
          <a:prstGeom prst="rect">
            <a:avLst/>
          </a:prstGeom>
          <a:noFill/>
          <a:ln>
            <a:noFill/>
          </a:ln>
        </p:spPr>
      </p:pic>
      <p:pic>
        <p:nvPicPr>
          <p:cNvPr id="91" name="Google Shape;91;p1"/>
          <p:cNvPicPr preferRelativeResize="0"/>
          <p:nvPr/>
        </p:nvPicPr>
        <p:blipFill rotWithShape="1">
          <a:blip r:embed="rId6">
            <a:alphaModFix/>
          </a:blip>
          <a:srcRect/>
          <a:stretch/>
        </p:blipFill>
        <p:spPr>
          <a:xfrm flipH="1">
            <a:off x="1975073" y="3280384"/>
            <a:ext cx="3719491" cy="3631576"/>
          </a:xfrm>
          <a:prstGeom prst="rect">
            <a:avLst/>
          </a:prstGeom>
          <a:noFill/>
          <a:ln>
            <a:noFill/>
          </a:ln>
        </p:spPr>
      </p:pic>
      <p:grpSp>
        <p:nvGrpSpPr>
          <p:cNvPr id="92" name="Google Shape;92;p1"/>
          <p:cNvGrpSpPr/>
          <p:nvPr/>
        </p:nvGrpSpPr>
        <p:grpSpPr>
          <a:xfrm>
            <a:off x="1500488" y="6028647"/>
            <a:ext cx="8378923" cy="3614435"/>
            <a:chOff x="0" y="-2540"/>
            <a:chExt cx="9895244" cy="4268534"/>
          </a:xfrm>
        </p:grpSpPr>
        <p:sp>
          <p:nvSpPr>
            <p:cNvPr id="93" name="Google Shape;93;p1"/>
            <p:cNvSpPr/>
            <p:nvPr/>
          </p:nvSpPr>
          <p:spPr>
            <a:xfrm>
              <a:off x="33020" y="27940"/>
              <a:ext cx="9862224" cy="4238054"/>
            </a:xfrm>
            <a:custGeom>
              <a:avLst/>
              <a:gdLst/>
              <a:ahLst/>
              <a:cxnLst/>
              <a:rect l="l" t="t" r="r" b="b"/>
              <a:pathLst>
                <a:path w="9862224" h="4238054" extrusionOk="0">
                  <a:moveTo>
                    <a:pt x="48734" y="4189794"/>
                  </a:moveTo>
                  <a:cubicBezTo>
                    <a:pt x="48734" y="4207574"/>
                    <a:pt x="72319" y="4211384"/>
                    <a:pt x="174517" y="4215194"/>
                  </a:cubicBezTo>
                  <a:cubicBezTo>
                    <a:pt x="245271" y="4217734"/>
                    <a:pt x="316024" y="4220274"/>
                    <a:pt x="386777" y="4221544"/>
                  </a:cubicBezTo>
                  <a:cubicBezTo>
                    <a:pt x="779849" y="4222814"/>
                    <a:pt x="1172922" y="4224084"/>
                    <a:pt x="1565995" y="4224084"/>
                  </a:cubicBezTo>
                  <a:cubicBezTo>
                    <a:pt x="1793977" y="4225354"/>
                    <a:pt x="2014098" y="4229164"/>
                    <a:pt x="2242080" y="4226624"/>
                  </a:cubicBezTo>
                  <a:cubicBezTo>
                    <a:pt x="2485785" y="4224084"/>
                    <a:pt x="2737352" y="4225354"/>
                    <a:pt x="2981057" y="4226624"/>
                  </a:cubicBezTo>
                  <a:cubicBezTo>
                    <a:pt x="3271931" y="4227894"/>
                    <a:pt x="4537625" y="4227894"/>
                    <a:pt x="4828498" y="4227894"/>
                  </a:cubicBezTo>
                  <a:cubicBezTo>
                    <a:pt x="5072204" y="4229164"/>
                    <a:pt x="5315909" y="4227894"/>
                    <a:pt x="5559614" y="4229164"/>
                  </a:cubicBezTo>
                  <a:cubicBezTo>
                    <a:pt x="5740427" y="4229164"/>
                    <a:pt x="5921241" y="4231704"/>
                    <a:pt x="6102054" y="4230434"/>
                  </a:cubicBezTo>
                  <a:cubicBezTo>
                    <a:pt x="6479404" y="4230434"/>
                    <a:pt x="6856754" y="4227894"/>
                    <a:pt x="7234104" y="4229164"/>
                  </a:cubicBezTo>
                  <a:cubicBezTo>
                    <a:pt x="7807990" y="4230434"/>
                    <a:pt x="8381876" y="4234244"/>
                    <a:pt x="8955762" y="4236784"/>
                  </a:cubicBezTo>
                  <a:cubicBezTo>
                    <a:pt x="9144437" y="4238054"/>
                    <a:pt x="9333112" y="4236784"/>
                    <a:pt x="9521787" y="4235514"/>
                  </a:cubicBezTo>
                  <a:cubicBezTo>
                    <a:pt x="9686877" y="4234244"/>
                    <a:pt x="9826664" y="4235514"/>
                    <a:pt x="9838094" y="4232974"/>
                  </a:cubicBezTo>
                  <a:cubicBezTo>
                    <a:pt x="9839364" y="4217734"/>
                    <a:pt x="9839364" y="4192334"/>
                    <a:pt x="9839364" y="4175824"/>
                  </a:cubicBezTo>
                  <a:cubicBezTo>
                    <a:pt x="9841904" y="4070097"/>
                    <a:pt x="9844444" y="1844852"/>
                    <a:pt x="9846984" y="1732765"/>
                  </a:cubicBezTo>
                  <a:cubicBezTo>
                    <a:pt x="9848254" y="1689909"/>
                    <a:pt x="9848254" y="1647052"/>
                    <a:pt x="9848254" y="1607492"/>
                  </a:cubicBezTo>
                  <a:cubicBezTo>
                    <a:pt x="9849524" y="1495406"/>
                    <a:pt x="9850794" y="1383319"/>
                    <a:pt x="9852064" y="1267936"/>
                  </a:cubicBezTo>
                  <a:cubicBezTo>
                    <a:pt x="9854604" y="987720"/>
                    <a:pt x="9850794" y="707504"/>
                    <a:pt x="9854604" y="427288"/>
                  </a:cubicBezTo>
                  <a:cubicBezTo>
                    <a:pt x="9858414" y="311905"/>
                    <a:pt x="9862224" y="153665"/>
                    <a:pt x="9850794" y="38282"/>
                  </a:cubicBezTo>
                  <a:cubicBezTo>
                    <a:pt x="9852064" y="19050"/>
                    <a:pt x="9845714" y="7620"/>
                    <a:pt x="9831744" y="0"/>
                  </a:cubicBezTo>
                  <a:lnTo>
                    <a:pt x="0" y="5080"/>
                  </a:lnTo>
                  <a:lnTo>
                    <a:pt x="48734" y="4189794"/>
                  </a:lnTo>
                  <a:close/>
                </a:path>
              </a:pathLst>
            </a:custGeom>
            <a:solidFill>
              <a:srgbClr val="F4D1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
            <p:cNvSpPr/>
            <p:nvPr/>
          </p:nvSpPr>
          <p:spPr>
            <a:xfrm>
              <a:off x="15240" y="16510"/>
              <a:ext cx="9824124" cy="4202494"/>
            </a:xfrm>
            <a:custGeom>
              <a:avLst/>
              <a:gdLst/>
              <a:ahLst/>
              <a:cxnLst/>
              <a:rect l="l" t="t" r="r" b="b"/>
              <a:pathLst>
                <a:path w="9824124" h="4202494" extrusionOk="0">
                  <a:moveTo>
                    <a:pt x="9807614" y="4202494"/>
                  </a:moveTo>
                  <a:lnTo>
                    <a:pt x="15240" y="4194874"/>
                  </a:lnTo>
                  <a:lnTo>
                    <a:pt x="0" y="11430"/>
                  </a:lnTo>
                  <a:lnTo>
                    <a:pt x="9824124" y="0"/>
                  </a:lnTo>
                  <a:close/>
                </a:path>
              </a:pathLst>
            </a:custGeom>
            <a:solidFill>
              <a:schemeClr val="lt2"/>
            </a:solidFill>
            <a:ln w="9525" cap="flat" cmpd="sng">
              <a:solidFill>
                <a:schemeClr val="lt2"/>
              </a:solidFill>
              <a:prstDash val="solid"/>
              <a:round/>
              <a:headEnd type="none" w="sm" len="sm"/>
              <a:tailEnd type="none" w="sm" len="sm"/>
            </a:ln>
          </p:spPr>
        </p:sp>
        <p:sp>
          <p:nvSpPr>
            <p:cNvPr id="95" name="Google Shape;95;p1"/>
            <p:cNvSpPr/>
            <p:nvPr/>
          </p:nvSpPr>
          <p:spPr>
            <a:xfrm>
              <a:off x="0" y="-2540"/>
              <a:ext cx="9858414" cy="4249484"/>
            </a:xfrm>
            <a:custGeom>
              <a:avLst/>
              <a:gdLst/>
              <a:ahLst/>
              <a:cxnLst/>
              <a:rect l="l" t="t" r="r" b="b"/>
              <a:pathLst>
                <a:path w="9858414" h="4249484" extrusionOk="0">
                  <a:moveTo>
                    <a:pt x="0" y="15240"/>
                  </a:moveTo>
                  <a:cubicBezTo>
                    <a:pt x="13970" y="16510"/>
                    <a:pt x="26670" y="17780"/>
                    <a:pt x="39370" y="17780"/>
                  </a:cubicBezTo>
                  <a:cubicBezTo>
                    <a:pt x="160369" y="19050"/>
                    <a:pt x="828592" y="24130"/>
                    <a:pt x="1032990" y="26670"/>
                  </a:cubicBezTo>
                  <a:cubicBezTo>
                    <a:pt x="1229527" y="29210"/>
                    <a:pt x="1426063" y="29210"/>
                    <a:pt x="1622599" y="22860"/>
                  </a:cubicBezTo>
                  <a:cubicBezTo>
                    <a:pt x="1819136" y="16510"/>
                    <a:pt x="2015672" y="17780"/>
                    <a:pt x="2212208" y="19050"/>
                  </a:cubicBezTo>
                  <a:cubicBezTo>
                    <a:pt x="2377299" y="20320"/>
                    <a:pt x="4476307" y="19050"/>
                    <a:pt x="4672843" y="15240"/>
                  </a:cubicBezTo>
                  <a:cubicBezTo>
                    <a:pt x="4869380" y="11430"/>
                    <a:pt x="5073778" y="12700"/>
                    <a:pt x="5278176" y="11430"/>
                  </a:cubicBezTo>
                  <a:cubicBezTo>
                    <a:pt x="5553327" y="10160"/>
                    <a:pt x="6591038" y="7620"/>
                    <a:pt x="6842606" y="7620"/>
                  </a:cubicBezTo>
                  <a:cubicBezTo>
                    <a:pt x="7353600" y="8890"/>
                    <a:pt x="7856733" y="12700"/>
                    <a:pt x="8367727" y="12700"/>
                  </a:cubicBezTo>
                  <a:cubicBezTo>
                    <a:pt x="8705770" y="12700"/>
                    <a:pt x="9035951" y="11430"/>
                    <a:pt x="9373994" y="3810"/>
                  </a:cubicBezTo>
                  <a:cubicBezTo>
                    <a:pt x="9554807" y="0"/>
                    <a:pt x="9743482" y="2540"/>
                    <a:pt x="9827934" y="3810"/>
                  </a:cubicBezTo>
                  <a:cubicBezTo>
                    <a:pt x="9840634" y="3810"/>
                    <a:pt x="9844444" y="10160"/>
                    <a:pt x="9845714" y="24130"/>
                  </a:cubicBezTo>
                  <a:cubicBezTo>
                    <a:pt x="9845714" y="27940"/>
                    <a:pt x="9845714" y="33020"/>
                    <a:pt x="9846984" y="36830"/>
                  </a:cubicBezTo>
                  <a:cubicBezTo>
                    <a:pt x="9858414" y="114915"/>
                    <a:pt x="9854604" y="273155"/>
                    <a:pt x="9854604" y="388538"/>
                  </a:cubicBezTo>
                  <a:cubicBezTo>
                    <a:pt x="9854604" y="497328"/>
                    <a:pt x="9853334" y="797324"/>
                    <a:pt x="9853334" y="836884"/>
                  </a:cubicBezTo>
                  <a:cubicBezTo>
                    <a:pt x="9853334" y="968750"/>
                    <a:pt x="9853334" y="1097320"/>
                    <a:pt x="9852064" y="1229186"/>
                  </a:cubicBezTo>
                  <a:cubicBezTo>
                    <a:pt x="9850794" y="1341273"/>
                    <a:pt x="9848254" y="1654455"/>
                    <a:pt x="9846984" y="1694015"/>
                  </a:cubicBezTo>
                  <a:cubicBezTo>
                    <a:pt x="9844444" y="1806102"/>
                    <a:pt x="9838094" y="4210114"/>
                    <a:pt x="9836824" y="4226624"/>
                  </a:cubicBezTo>
                  <a:cubicBezTo>
                    <a:pt x="9840634" y="4249484"/>
                    <a:pt x="9515500" y="4238054"/>
                    <a:pt x="9350409" y="4239324"/>
                  </a:cubicBezTo>
                  <a:cubicBezTo>
                    <a:pt x="9161735" y="4240594"/>
                    <a:pt x="7636612" y="4234244"/>
                    <a:pt x="7062726" y="4232974"/>
                  </a:cubicBezTo>
                  <a:cubicBezTo>
                    <a:pt x="6685376" y="4231704"/>
                    <a:pt x="6308026" y="4234244"/>
                    <a:pt x="5930676" y="4234244"/>
                  </a:cubicBezTo>
                  <a:cubicBezTo>
                    <a:pt x="5749863" y="4234244"/>
                    <a:pt x="5569050" y="4232974"/>
                    <a:pt x="5388236" y="4232974"/>
                  </a:cubicBezTo>
                  <a:cubicBezTo>
                    <a:pt x="5144531" y="4232974"/>
                    <a:pt x="4900826" y="4232974"/>
                    <a:pt x="4657121" y="4231704"/>
                  </a:cubicBezTo>
                  <a:cubicBezTo>
                    <a:pt x="4366247" y="4230434"/>
                    <a:pt x="3100553" y="4230434"/>
                    <a:pt x="2809679" y="4230434"/>
                  </a:cubicBezTo>
                  <a:cubicBezTo>
                    <a:pt x="2565974" y="4229164"/>
                    <a:pt x="2314407" y="4227894"/>
                    <a:pt x="2070702" y="4230434"/>
                  </a:cubicBezTo>
                  <a:cubicBezTo>
                    <a:pt x="1842720" y="4232974"/>
                    <a:pt x="1253111" y="4227894"/>
                    <a:pt x="1182358" y="4227894"/>
                  </a:cubicBezTo>
                  <a:cubicBezTo>
                    <a:pt x="860038" y="4226624"/>
                    <a:pt x="73893" y="4222814"/>
                    <a:pt x="35560" y="4219004"/>
                  </a:cubicBezTo>
                  <a:cubicBezTo>
                    <a:pt x="19050" y="4215194"/>
                    <a:pt x="15240" y="4210114"/>
                    <a:pt x="15240" y="4179697"/>
                  </a:cubicBezTo>
                  <a:lnTo>
                    <a:pt x="15240" y="1898408"/>
                  </a:lnTo>
                  <a:cubicBezTo>
                    <a:pt x="13970" y="1746762"/>
                    <a:pt x="11430" y="1245670"/>
                    <a:pt x="10160" y="1146770"/>
                  </a:cubicBezTo>
                  <a:lnTo>
                    <a:pt x="6350" y="840181"/>
                  </a:lnTo>
                  <a:cubicBezTo>
                    <a:pt x="5080" y="728094"/>
                    <a:pt x="7620" y="144585"/>
                    <a:pt x="0" y="31750"/>
                  </a:cubicBezTo>
                  <a:lnTo>
                    <a:pt x="0" y="15240"/>
                  </a:lnTo>
                  <a:close/>
                  <a:moveTo>
                    <a:pt x="9815234" y="4212654"/>
                  </a:moveTo>
                  <a:cubicBezTo>
                    <a:pt x="9819044" y="4090687"/>
                    <a:pt x="9822854" y="1848958"/>
                    <a:pt x="9825394" y="1717092"/>
                  </a:cubicBezTo>
                  <a:cubicBezTo>
                    <a:pt x="9827934" y="1585226"/>
                    <a:pt x="9830474" y="873147"/>
                    <a:pt x="9830474" y="648974"/>
                  </a:cubicBezTo>
                  <a:cubicBezTo>
                    <a:pt x="9830474" y="576448"/>
                    <a:pt x="9834284" y="197332"/>
                    <a:pt x="9833014" y="98432"/>
                  </a:cubicBezTo>
                  <a:cubicBezTo>
                    <a:pt x="9833014" y="58420"/>
                    <a:pt x="9827934" y="43180"/>
                    <a:pt x="9825394" y="27940"/>
                  </a:cubicBezTo>
                  <a:cubicBezTo>
                    <a:pt x="9790650" y="27940"/>
                    <a:pt x="9688451" y="25400"/>
                    <a:pt x="9594114" y="26670"/>
                  </a:cubicBezTo>
                  <a:cubicBezTo>
                    <a:pt x="9373993" y="29210"/>
                    <a:pt x="9153872" y="33020"/>
                    <a:pt x="8925890" y="34290"/>
                  </a:cubicBezTo>
                  <a:cubicBezTo>
                    <a:pt x="8540679" y="36830"/>
                    <a:pt x="8163330" y="35560"/>
                    <a:pt x="7778118" y="31750"/>
                  </a:cubicBezTo>
                  <a:cubicBezTo>
                    <a:pt x="7290708" y="27940"/>
                    <a:pt x="6803298" y="29210"/>
                    <a:pt x="6323749" y="29210"/>
                  </a:cubicBezTo>
                  <a:cubicBezTo>
                    <a:pt x="6017152" y="29210"/>
                    <a:pt x="4955856" y="34290"/>
                    <a:pt x="4743597" y="38100"/>
                  </a:cubicBezTo>
                  <a:cubicBezTo>
                    <a:pt x="4531337" y="41910"/>
                    <a:pt x="3619409" y="41910"/>
                    <a:pt x="3407149" y="38100"/>
                  </a:cubicBezTo>
                  <a:cubicBezTo>
                    <a:pt x="3352119" y="36830"/>
                    <a:pt x="3006215" y="40640"/>
                    <a:pt x="2959047" y="40640"/>
                  </a:cubicBezTo>
                  <a:cubicBezTo>
                    <a:pt x="2691757" y="40640"/>
                    <a:pt x="2424468" y="39370"/>
                    <a:pt x="2149317" y="39370"/>
                  </a:cubicBezTo>
                  <a:cubicBezTo>
                    <a:pt x="2015672" y="39370"/>
                    <a:pt x="1882027" y="39370"/>
                    <a:pt x="1748382" y="43180"/>
                  </a:cubicBezTo>
                  <a:cubicBezTo>
                    <a:pt x="1559708" y="46990"/>
                    <a:pt x="1371033" y="50800"/>
                    <a:pt x="1182358" y="48260"/>
                  </a:cubicBezTo>
                  <a:cubicBezTo>
                    <a:pt x="962237" y="45720"/>
                    <a:pt x="749978" y="43180"/>
                    <a:pt x="529857" y="40640"/>
                  </a:cubicBezTo>
                  <a:cubicBezTo>
                    <a:pt x="349044" y="39370"/>
                    <a:pt x="168230" y="36830"/>
                    <a:pt x="33020" y="35560"/>
                  </a:cubicBezTo>
                  <a:cubicBezTo>
                    <a:pt x="29210" y="35560"/>
                    <a:pt x="25400" y="36830"/>
                    <a:pt x="21590" y="36830"/>
                  </a:cubicBezTo>
                  <a:cubicBezTo>
                    <a:pt x="21590" y="44450"/>
                    <a:pt x="20320" y="49530"/>
                    <a:pt x="21590" y="55880"/>
                  </a:cubicBezTo>
                  <a:cubicBezTo>
                    <a:pt x="27940" y="200629"/>
                    <a:pt x="24130" y="398428"/>
                    <a:pt x="22860" y="550074"/>
                  </a:cubicBezTo>
                  <a:cubicBezTo>
                    <a:pt x="22860" y="648974"/>
                    <a:pt x="22860" y="747874"/>
                    <a:pt x="24130" y="846774"/>
                  </a:cubicBezTo>
                  <a:cubicBezTo>
                    <a:pt x="25400" y="919300"/>
                    <a:pt x="29210" y="1367646"/>
                    <a:pt x="30480" y="1519292"/>
                  </a:cubicBezTo>
                  <a:cubicBezTo>
                    <a:pt x="31750" y="1667642"/>
                    <a:pt x="31750" y="3929151"/>
                    <a:pt x="33020" y="4080797"/>
                  </a:cubicBezTo>
                  <a:cubicBezTo>
                    <a:pt x="33020" y="4113764"/>
                    <a:pt x="33020" y="4182994"/>
                    <a:pt x="35560" y="4202494"/>
                  </a:cubicBezTo>
                  <a:cubicBezTo>
                    <a:pt x="121061" y="4205034"/>
                    <a:pt x="294013" y="4210114"/>
                    <a:pt x="411935" y="4208844"/>
                  </a:cubicBezTo>
                  <a:cubicBezTo>
                    <a:pt x="584887" y="4207574"/>
                    <a:pt x="749978" y="4205034"/>
                    <a:pt x="922930" y="4207574"/>
                  </a:cubicBezTo>
                  <a:cubicBezTo>
                    <a:pt x="970098" y="4207574"/>
                    <a:pt x="1371033" y="4208844"/>
                    <a:pt x="1536123" y="4210114"/>
                  </a:cubicBezTo>
                  <a:cubicBezTo>
                    <a:pt x="1685491" y="4211384"/>
                    <a:pt x="1834859" y="4217734"/>
                    <a:pt x="1984226" y="4210114"/>
                  </a:cubicBezTo>
                  <a:cubicBezTo>
                    <a:pt x="2023533" y="4208844"/>
                    <a:pt x="2070702" y="4208844"/>
                    <a:pt x="2110009" y="4208844"/>
                  </a:cubicBezTo>
                  <a:cubicBezTo>
                    <a:pt x="2385160" y="4213924"/>
                    <a:pt x="2668173" y="4205034"/>
                    <a:pt x="2935462" y="4213924"/>
                  </a:cubicBezTo>
                  <a:cubicBezTo>
                    <a:pt x="2951185" y="4213924"/>
                    <a:pt x="4767181" y="4210114"/>
                    <a:pt x="5168115" y="4210114"/>
                  </a:cubicBezTo>
                  <a:cubicBezTo>
                    <a:pt x="5254591" y="4210114"/>
                    <a:pt x="5341067" y="4212654"/>
                    <a:pt x="5427543" y="4212654"/>
                  </a:cubicBezTo>
                  <a:cubicBezTo>
                    <a:pt x="5608357" y="4212654"/>
                    <a:pt x="5797031" y="4211384"/>
                    <a:pt x="5977845" y="4211384"/>
                  </a:cubicBezTo>
                  <a:cubicBezTo>
                    <a:pt x="6095767" y="4211384"/>
                    <a:pt x="6221550" y="4211384"/>
                    <a:pt x="6339472" y="4210114"/>
                  </a:cubicBezTo>
                  <a:cubicBezTo>
                    <a:pt x="6465255" y="4210114"/>
                    <a:pt x="6591038" y="4208844"/>
                    <a:pt x="6716822" y="4207574"/>
                  </a:cubicBezTo>
                  <a:cubicBezTo>
                    <a:pt x="6748267" y="4207574"/>
                    <a:pt x="6944804" y="4210114"/>
                    <a:pt x="6999834" y="4210114"/>
                  </a:cubicBezTo>
                  <a:lnTo>
                    <a:pt x="7400768" y="4210114"/>
                  </a:lnTo>
                  <a:cubicBezTo>
                    <a:pt x="7542275" y="4211384"/>
                    <a:pt x="7675919" y="4215194"/>
                    <a:pt x="7817425" y="4215194"/>
                  </a:cubicBezTo>
                  <a:cubicBezTo>
                    <a:pt x="7998239" y="4215194"/>
                    <a:pt x="8179052" y="4212654"/>
                    <a:pt x="8359866" y="4212654"/>
                  </a:cubicBezTo>
                  <a:cubicBezTo>
                    <a:pt x="8579986" y="4212654"/>
                    <a:pt x="8807969" y="4213924"/>
                    <a:pt x="9028089" y="4213924"/>
                  </a:cubicBezTo>
                  <a:cubicBezTo>
                    <a:pt x="9146011" y="4213924"/>
                    <a:pt x="9256071" y="4215194"/>
                    <a:pt x="9373993" y="4215194"/>
                  </a:cubicBezTo>
                  <a:cubicBezTo>
                    <a:pt x="9499777" y="4215194"/>
                    <a:pt x="9810154" y="4212654"/>
                    <a:pt x="9815234" y="4212654"/>
                  </a:cubicBezTo>
                  <a:close/>
                </a:path>
              </a:pathLst>
            </a:custGeom>
            <a:solidFill>
              <a:srgbClr val="FB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7" name="Google Shape;97;p1"/>
          <p:cNvPicPr preferRelativeResize="0"/>
          <p:nvPr/>
        </p:nvPicPr>
        <p:blipFill rotWithShape="1">
          <a:blip r:embed="rId7">
            <a:alphaModFix/>
          </a:blip>
          <a:srcRect/>
          <a:stretch/>
        </p:blipFill>
        <p:spPr>
          <a:xfrm>
            <a:off x="10653837" y="8605836"/>
            <a:ext cx="829706" cy="829706"/>
          </a:xfrm>
          <a:prstGeom prst="rect">
            <a:avLst/>
          </a:prstGeom>
          <a:noFill/>
          <a:ln>
            <a:noFill/>
          </a:ln>
        </p:spPr>
      </p:pic>
      <p:pic>
        <p:nvPicPr>
          <p:cNvPr id="98" name="Google Shape;98;p1"/>
          <p:cNvPicPr preferRelativeResize="0"/>
          <p:nvPr/>
        </p:nvPicPr>
        <p:blipFill rotWithShape="1">
          <a:blip r:embed="rId7">
            <a:alphaModFix/>
          </a:blip>
          <a:srcRect/>
          <a:stretch/>
        </p:blipFill>
        <p:spPr>
          <a:xfrm>
            <a:off x="10653837" y="7320150"/>
            <a:ext cx="829706" cy="829706"/>
          </a:xfrm>
          <a:prstGeom prst="rect">
            <a:avLst/>
          </a:prstGeom>
          <a:noFill/>
          <a:ln>
            <a:noFill/>
          </a:ln>
        </p:spPr>
      </p:pic>
      <p:pic>
        <p:nvPicPr>
          <p:cNvPr id="99" name="Google Shape;99;p1"/>
          <p:cNvPicPr preferRelativeResize="0"/>
          <p:nvPr/>
        </p:nvPicPr>
        <p:blipFill rotWithShape="1">
          <a:blip r:embed="rId7">
            <a:alphaModFix/>
          </a:blip>
          <a:srcRect/>
          <a:stretch/>
        </p:blipFill>
        <p:spPr>
          <a:xfrm>
            <a:off x="10653837" y="6088761"/>
            <a:ext cx="829706" cy="829706"/>
          </a:xfrm>
          <a:prstGeom prst="rect">
            <a:avLst/>
          </a:prstGeom>
          <a:noFill/>
          <a:ln>
            <a:noFill/>
          </a:ln>
        </p:spPr>
      </p:pic>
      <p:pic>
        <p:nvPicPr>
          <p:cNvPr id="100" name="Google Shape;100;p1"/>
          <p:cNvPicPr preferRelativeResize="0"/>
          <p:nvPr/>
        </p:nvPicPr>
        <p:blipFill rotWithShape="1">
          <a:blip r:embed="rId8">
            <a:alphaModFix/>
          </a:blip>
          <a:srcRect/>
          <a:stretch/>
        </p:blipFill>
        <p:spPr>
          <a:xfrm>
            <a:off x="15034533" y="3086100"/>
            <a:ext cx="2682353" cy="2944698"/>
          </a:xfrm>
          <a:prstGeom prst="rect">
            <a:avLst/>
          </a:prstGeom>
          <a:noFill/>
          <a:ln>
            <a:noFill/>
          </a:ln>
        </p:spPr>
      </p:pic>
      <p:sp>
        <p:nvSpPr>
          <p:cNvPr id="101" name="Google Shape;101;p1"/>
          <p:cNvSpPr txBox="1"/>
          <p:nvPr/>
        </p:nvSpPr>
        <p:spPr>
          <a:xfrm>
            <a:off x="1333526" y="1474721"/>
            <a:ext cx="8020133" cy="1510665"/>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en-US" sz="9000" b="0" i="0" u="none" strike="noStrike" cap="none">
                <a:solidFill>
                  <a:srgbClr val="14163C"/>
                </a:solidFill>
                <a:latin typeface="Fraunces"/>
                <a:ea typeface="Fraunces"/>
                <a:cs typeface="Fraunces"/>
                <a:sym typeface="Fraunces"/>
              </a:rPr>
              <a:t>KHỞI ĐỘNG</a:t>
            </a:r>
            <a:endParaRPr/>
          </a:p>
        </p:txBody>
      </p:sp>
      <p:sp>
        <p:nvSpPr>
          <p:cNvPr id="102" name="Google Shape;102;p1"/>
          <p:cNvSpPr txBox="1"/>
          <p:nvPr/>
        </p:nvSpPr>
        <p:spPr>
          <a:xfrm>
            <a:off x="2149080" y="6523462"/>
            <a:ext cx="7090970" cy="2489835"/>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4400" b="0" i="0" u="none" strike="noStrike" cap="none">
                <a:solidFill>
                  <a:srgbClr val="14163C"/>
                </a:solidFill>
                <a:latin typeface="Roboto Condensed"/>
                <a:ea typeface="Roboto Condensed"/>
                <a:cs typeface="Roboto Condensed"/>
                <a:sym typeface="Roboto Condensed"/>
              </a:rPr>
              <a:t>Nghe, đoán tên bài hát và nêu ngắn gọn cảm nhận của con về bài hát đó.</a:t>
            </a:r>
            <a:endParaRPr/>
          </a:p>
        </p:txBody>
      </p:sp>
      <p:sp>
        <p:nvSpPr>
          <p:cNvPr id="103" name="Google Shape;103;p1"/>
          <p:cNvSpPr txBox="1"/>
          <p:nvPr/>
        </p:nvSpPr>
        <p:spPr>
          <a:xfrm>
            <a:off x="11912742" y="7392103"/>
            <a:ext cx="6146657" cy="67627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400" b="0" i="0" u="none" strike="noStrike" cap="none">
                <a:solidFill>
                  <a:srgbClr val="14163C"/>
                </a:solidFill>
                <a:latin typeface="Roboto Condensed"/>
                <a:ea typeface="Roboto Condensed"/>
                <a:cs typeface="Roboto Condensed"/>
                <a:sym typeface="Roboto Condensed"/>
              </a:rPr>
              <a:t>Bài </a:t>
            </a:r>
            <a:r>
              <a:rPr lang="en-US" sz="4400" b="0" i="1" u="none" strike="noStrike" cap="none">
                <a:solidFill>
                  <a:srgbClr val="14163C"/>
                </a:solidFill>
                <a:latin typeface="Roboto Condensed"/>
                <a:ea typeface="Roboto Condensed"/>
                <a:cs typeface="Roboto Condensed"/>
                <a:sym typeface="Roboto Condensed"/>
              </a:rPr>
              <a:t>Ba ngọn nến lung linh</a:t>
            </a:r>
            <a:endParaRPr sz="4400" b="0" i="1" u="none" strike="noStrike" cap="none">
              <a:solidFill>
                <a:srgbClr val="14163C"/>
              </a:solidFill>
              <a:latin typeface="Roboto Condensed"/>
              <a:ea typeface="Roboto Condensed"/>
              <a:cs typeface="Roboto Condensed"/>
              <a:sym typeface="Roboto Condensed"/>
            </a:endParaRPr>
          </a:p>
        </p:txBody>
      </p:sp>
      <p:sp>
        <p:nvSpPr>
          <p:cNvPr id="104" name="Google Shape;104;p1"/>
          <p:cNvSpPr txBox="1"/>
          <p:nvPr/>
        </p:nvSpPr>
        <p:spPr>
          <a:xfrm>
            <a:off x="11912742" y="8677789"/>
            <a:ext cx="5232257" cy="67627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400" b="0" i="0" u="none" strike="noStrike" cap="none">
                <a:solidFill>
                  <a:srgbClr val="14163C"/>
                </a:solidFill>
                <a:latin typeface="Roboto Condensed"/>
                <a:ea typeface="Roboto Condensed"/>
                <a:cs typeface="Roboto Condensed"/>
                <a:sym typeface="Roboto Condensed"/>
              </a:rPr>
              <a:t>Bài </a:t>
            </a:r>
            <a:r>
              <a:rPr lang="en-US" sz="4400" b="0" i="1" u="none" strike="noStrike" cap="none">
                <a:solidFill>
                  <a:srgbClr val="14163C"/>
                </a:solidFill>
                <a:latin typeface="Roboto Condensed"/>
                <a:ea typeface="Roboto Condensed"/>
                <a:cs typeface="Roboto Condensed"/>
                <a:sym typeface="Roboto Condensed"/>
              </a:rPr>
              <a:t>Nhật kí của mẹ</a:t>
            </a:r>
            <a:endParaRPr sz="4400" b="0" i="1" u="none" strike="noStrike" cap="none">
              <a:solidFill>
                <a:srgbClr val="14163C"/>
              </a:solidFill>
              <a:latin typeface="Roboto Condensed"/>
              <a:ea typeface="Roboto Condensed"/>
              <a:cs typeface="Roboto Condensed"/>
              <a:sym typeface="Roboto Condensed"/>
            </a:endParaRPr>
          </a:p>
        </p:txBody>
      </p:sp>
      <p:sp>
        <p:nvSpPr>
          <p:cNvPr id="105" name="Google Shape;105;p1"/>
          <p:cNvSpPr txBox="1"/>
          <p:nvPr/>
        </p:nvSpPr>
        <p:spPr>
          <a:xfrm>
            <a:off x="11912743" y="6021273"/>
            <a:ext cx="3534750" cy="67627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400" b="0" i="0" u="none" strike="noStrike" cap="none">
                <a:solidFill>
                  <a:srgbClr val="14163C"/>
                </a:solidFill>
                <a:latin typeface="Roboto Condensed"/>
                <a:ea typeface="Roboto Condensed"/>
                <a:cs typeface="Roboto Condensed"/>
                <a:sym typeface="Roboto Condensed"/>
              </a:rPr>
              <a:t>Bài </a:t>
            </a:r>
            <a:r>
              <a:rPr lang="en-US" sz="4400" b="0" i="1" u="none" strike="noStrike" cap="none">
                <a:solidFill>
                  <a:srgbClr val="14163C"/>
                </a:solidFill>
                <a:latin typeface="Roboto Condensed"/>
                <a:ea typeface="Roboto Condensed"/>
                <a:cs typeface="Roboto Condensed"/>
                <a:sym typeface="Roboto Condensed"/>
              </a:rPr>
              <a:t>Ru con</a:t>
            </a:r>
            <a:endParaRPr/>
          </a:p>
        </p:txBody>
      </p:sp>
      <p:pic>
        <p:nvPicPr>
          <p:cNvPr id="106" name="Google Shape;106;p1"/>
          <p:cNvPicPr preferRelativeResize="0"/>
          <p:nvPr/>
        </p:nvPicPr>
        <p:blipFill rotWithShape="1">
          <a:blip r:embed="rId9">
            <a:alphaModFix/>
          </a:blip>
          <a:srcRect/>
          <a:stretch/>
        </p:blipFill>
        <p:spPr>
          <a:xfrm>
            <a:off x="17486804" y="7458684"/>
            <a:ext cx="609600" cy="609600"/>
          </a:xfrm>
          <a:prstGeom prst="rect">
            <a:avLst/>
          </a:prstGeom>
          <a:noFill/>
          <a:ln>
            <a:noFill/>
          </a:ln>
        </p:spPr>
      </p:pic>
      <p:pic>
        <p:nvPicPr>
          <p:cNvPr id="107" name="Google Shape;107;p1"/>
          <p:cNvPicPr preferRelativeResize="0"/>
          <p:nvPr/>
        </p:nvPicPr>
        <p:blipFill rotWithShape="1">
          <a:blip r:embed="rId9">
            <a:alphaModFix/>
          </a:blip>
          <a:srcRect/>
          <a:stretch/>
        </p:blipFill>
        <p:spPr>
          <a:xfrm>
            <a:off x="14508933" y="6115753"/>
            <a:ext cx="609600" cy="609600"/>
          </a:xfrm>
          <a:prstGeom prst="rect">
            <a:avLst/>
          </a:prstGeom>
          <a:noFill/>
          <a:ln>
            <a:noFill/>
          </a:ln>
        </p:spPr>
      </p:pic>
      <p:pic>
        <p:nvPicPr>
          <p:cNvPr id="108" name="Google Shape;108;p1"/>
          <p:cNvPicPr preferRelativeResize="0"/>
          <p:nvPr/>
        </p:nvPicPr>
        <p:blipFill rotWithShape="1">
          <a:blip r:embed="rId9">
            <a:alphaModFix/>
          </a:blip>
          <a:srcRect/>
          <a:stretch/>
        </p:blipFill>
        <p:spPr>
          <a:xfrm>
            <a:off x="16244520" y="8788609"/>
            <a:ext cx="609600" cy="609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500"/>
                                        <p:tgtEl>
                                          <p:spTgt spid="9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
                                        </p:tgtEl>
                                        <p:attrNameLst>
                                          <p:attrName>style.visibility</p:attrName>
                                        </p:attrNameLst>
                                      </p:cBhvr>
                                      <p:to>
                                        <p:strVal val="visible"/>
                                      </p:to>
                                    </p:set>
                                    <p:animEffect transition="in" filter="fade">
                                      <p:cBhvr>
                                        <p:cTn id="17" dur="500"/>
                                        <p:tgtEl>
                                          <p:spTgt spid="10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fade">
                                      <p:cBhvr>
                                        <p:cTn id="22" dur="500"/>
                                        <p:tgtEl>
                                          <p:spTgt spid="9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5"/>
                                        </p:tgtEl>
                                        <p:attrNameLst>
                                          <p:attrName>style.visibility</p:attrName>
                                        </p:attrNameLst>
                                      </p:cBhvr>
                                      <p:to>
                                        <p:strVal val="visible"/>
                                      </p:to>
                                    </p:set>
                                    <p:animEffect transition="in" filter="fade">
                                      <p:cBhvr>
                                        <p:cTn id="27" dur="500"/>
                                        <p:tgtEl>
                                          <p:spTgt spid="10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8"/>
                                        </p:tgtEl>
                                        <p:attrNameLst>
                                          <p:attrName>style.visibility</p:attrName>
                                        </p:attrNameLst>
                                      </p:cBhvr>
                                      <p:to>
                                        <p:strVal val="visible"/>
                                      </p:to>
                                    </p:set>
                                    <p:animEffect transition="in" filter="fade">
                                      <p:cBhvr>
                                        <p:cTn id="32" dur="500"/>
                                        <p:tgtEl>
                                          <p:spTgt spid="9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3"/>
                                        </p:tgtEl>
                                        <p:attrNameLst>
                                          <p:attrName>style.visibility</p:attrName>
                                        </p:attrNameLst>
                                      </p:cBhvr>
                                      <p:to>
                                        <p:strVal val="visible"/>
                                      </p:to>
                                    </p:set>
                                    <p:animEffect transition="in" filter="fade">
                                      <p:cBhvr>
                                        <p:cTn id="37" dur="500"/>
                                        <p:tgtEl>
                                          <p:spTgt spid="10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7"/>
                                        </p:tgtEl>
                                        <p:attrNameLst>
                                          <p:attrName>style.visibility</p:attrName>
                                        </p:attrNameLst>
                                      </p:cBhvr>
                                      <p:to>
                                        <p:strVal val="visible"/>
                                      </p:to>
                                    </p:set>
                                    <p:animEffect transition="in" filter="fade">
                                      <p:cBhvr>
                                        <p:cTn id="42" dur="500"/>
                                        <p:tgtEl>
                                          <p:spTgt spid="9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4"/>
                                        </p:tgtEl>
                                        <p:attrNameLst>
                                          <p:attrName>style.visibility</p:attrName>
                                        </p:attrNameLst>
                                      </p:cBhvr>
                                      <p:to>
                                        <p:strVal val="visible"/>
                                      </p:to>
                                    </p:set>
                                    <p:animEffect transition="in" filter="fade">
                                      <p:cBhvr>
                                        <p:cTn id="47" dur="500"/>
                                        <p:tgtEl>
                                          <p:spTgt spid="10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6"/>
                                        </p:tgtEl>
                                        <p:attrNameLst>
                                          <p:attrName>style.visibility</p:attrName>
                                        </p:attrNameLst>
                                      </p:cBhvr>
                                      <p:to>
                                        <p:strVal val="visible"/>
                                      </p:to>
                                    </p:set>
                                    <p:animEffect transition="in" filter="fade">
                                      <p:cBhvr>
                                        <p:cTn id="52" dur="5000"/>
                                        <p:tgtEl>
                                          <p:spTgt spid="10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7"/>
                                        </p:tgtEl>
                                        <p:attrNameLst>
                                          <p:attrName>style.visibility</p:attrName>
                                        </p:attrNameLst>
                                      </p:cBhvr>
                                      <p:to>
                                        <p:strVal val="visible"/>
                                      </p:to>
                                    </p:set>
                                    <p:animEffect transition="in" filter="fade">
                                      <p:cBhvr>
                                        <p:cTn id="57" dur="5000"/>
                                        <p:tgtEl>
                                          <p:spTgt spid="10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8"/>
                                        </p:tgtEl>
                                        <p:attrNameLst>
                                          <p:attrName>style.visibility</p:attrName>
                                        </p:attrNameLst>
                                      </p:cBhvr>
                                      <p:to>
                                        <p:strVal val="visible"/>
                                      </p:to>
                                    </p:set>
                                    <p:animEffect transition="in" filter="fade">
                                      <p:cBhvr>
                                        <p:cTn id="62" dur="5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34"/>
        <p:cNvGrpSpPr/>
        <p:nvPr/>
      </p:nvGrpSpPr>
      <p:grpSpPr>
        <a:xfrm>
          <a:off x="0" y="0"/>
          <a:ext cx="0" cy="0"/>
          <a:chOff x="0" y="0"/>
          <a:chExt cx="0" cy="0"/>
        </a:xfrm>
      </p:grpSpPr>
      <p:pic>
        <p:nvPicPr>
          <p:cNvPr id="235" name="Google Shape;235;p10"/>
          <p:cNvPicPr preferRelativeResize="0"/>
          <p:nvPr/>
        </p:nvPicPr>
        <p:blipFill rotWithShape="1">
          <a:blip r:embed="rId3">
            <a:alphaModFix/>
          </a:blip>
          <a:srcRect l="69210" b="42364"/>
          <a:stretch/>
        </p:blipFill>
        <p:spPr>
          <a:xfrm rot="143070">
            <a:off x="17503445" y="6579017"/>
            <a:ext cx="1309687" cy="3003106"/>
          </a:xfrm>
          <a:prstGeom prst="rect">
            <a:avLst/>
          </a:prstGeom>
          <a:noFill/>
          <a:ln>
            <a:noFill/>
          </a:ln>
        </p:spPr>
      </p:pic>
      <p:pic>
        <p:nvPicPr>
          <p:cNvPr id="236" name="Google Shape;236;p10"/>
          <p:cNvPicPr preferRelativeResize="0"/>
          <p:nvPr/>
        </p:nvPicPr>
        <p:blipFill rotWithShape="1">
          <a:blip r:embed="rId4">
            <a:alphaModFix/>
          </a:blip>
          <a:srcRect r="63900"/>
          <a:stretch/>
        </p:blipFill>
        <p:spPr>
          <a:xfrm>
            <a:off x="16344905" y="6314461"/>
            <a:ext cx="1096634" cy="3721129"/>
          </a:xfrm>
          <a:prstGeom prst="rect">
            <a:avLst/>
          </a:prstGeom>
          <a:noFill/>
          <a:ln>
            <a:noFill/>
          </a:ln>
        </p:spPr>
      </p:pic>
      <p:pic>
        <p:nvPicPr>
          <p:cNvPr id="237" name="Google Shape;237;p10"/>
          <p:cNvPicPr preferRelativeResize="0"/>
          <p:nvPr/>
        </p:nvPicPr>
        <p:blipFill rotWithShape="1">
          <a:blip r:embed="rId5">
            <a:alphaModFix/>
          </a:blip>
          <a:srcRect r="20258" b="12030"/>
          <a:stretch/>
        </p:blipFill>
        <p:spPr>
          <a:xfrm>
            <a:off x="11002841" y="8418366"/>
            <a:ext cx="7397211" cy="1936875"/>
          </a:xfrm>
          <a:prstGeom prst="rect">
            <a:avLst/>
          </a:prstGeom>
          <a:noFill/>
          <a:ln>
            <a:noFill/>
          </a:ln>
        </p:spPr>
      </p:pic>
      <p:pic>
        <p:nvPicPr>
          <p:cNvPr id="238" name="Google Shape;238;p10"/>
          <p:cNvPicPr preferRelativeResize="0"/>
          <p:nvPr/>
        </p:nvPicPr>
        <p:blipFill rotWithShape="1">
          <a:blip r:embed="rId6">
            <a:alphaModFix/>
          </a:blip>
          <a:srcRect/>
          <a:stretch/>
        </p:blipFill>
        <p:spPr>
          <a:xfrm flipH="1">
            <a:off x="12942552" y="6510540"/>
            <a:ext cx="2220977" cy="3008712"/>
          </a:xfrm>
          <a:prstGeom prst="rect">
            <a:avLst/>
          </a:prstGeom>
          <a:noFill/>
          <a:ln>
            <a:noFill/>
          </a:ln>
        </p:spPr>
      </p:pic>
      <p:sp>
        <p:nvSpPr>
          <p:cNvPr id="239" name="Google Shape;239;p10"/>
          <p:cNvSpPr txBox="1"/>
          <p:nvPr/>
        </p:nvSpPr>
        <p:spPr>
          <a:xfrm>
            <a:off x="1445514" y="571500"/>
            <a:ext cx="1253635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 ĐỌC HIỂU CHI TIẾT</a:t>
            </a:r>
            <a:endParaRPr/>
          </a:p>
        </p:txBody>
      </p:sp>
      <p:sp>
        <p:nvSpPr>
          <p:cNvPr id="240" name="Google Shape;240;p10"/>
          <p:cNvSpPr txBox="1"/>
          <p:nvPr/>
        </p:nvSpPr>
        <p:spPr>
          <a:xfrm>
            <a:off x="1465392" y="2015773"/>
            <a:ext cx="15120562"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3.1. Đặc điểm của thể loại thơ trữ tình có yếu tố tự sự và miêu tả</a:t>
            </a:r>
            <a:endParaRPr sz="4400" b="1" i="0" u="none" strike="noStrike" cap="none">
              <a:solidFill>
                <a:srgbClr val="233D6B"/>
              </a:solidFill>
              <a:latin typeface="Roboto Condensed"/>
              <a:ea typeface="Roboto Condensed"/>
              <a:cs typeface="Roboto Condensed"/>
              <a:sym typeface="Roboto Condensed"/>
            </a:endParaRPr>
          </a:p>
        </p:txBody>
      </p:sp>
      <p:sp>
        <p:nvSpPr>
          <p:cNvPr id="241" name="Google Shape;241;p10"/>
          <p:cNvSpPr/>
          <p:nvPr/>
        </p:nvSpPr>
        <p:spPr>
          <a:xfrm>
            <a:off x="2598505" y="3467100"/>
            <a:ext cx="9908818" cy="5255552"/>
          </a:xfrm>
          <a:prstGeom prst="wedgeEllipseCallout">
            <a:avLst>
              <a:gd name="adj1" fmla="val -20833"/>
              <a:gd name="adj2" fmla="val 62500"/>
            </a:avLst>
          </a:prstGeom>
          <a:solidFill>
            <a:srgbClr val="628060"/>
          </a:solid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None/>
            </a:pPr>
            <a:r>
              <a:rPr lang="en-US" sz="5000" b="1" i="0" u="none" strike="noStrike" cap="none">
                <a:solidFill>
                  <a:schemeClr val="lt1"/>
                </a:solidFill>
                <a:latin typeface="Roboto Condensed"/>
                <a:ea typeface="Roboto Condensed"/>
                <a:cs typeface="Roboto Condensed"/>
                <a:sym typeface="Roboto Condensed"/>
              </a:rPr>
              <a:t>Theo em, trong văn bản, tác giả bộc lộ cảm xúc về đối tượng nào?</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animEffect transition="in" filter="fade">
                                      <p:cBhvr>
                                        <p:cTn id="7"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45"/>
        <p:cNvGrpSpPr/>
        <p:nvPr/>
      </p:nvGrpSpPr>
      <p:grpSpPr>
        <a:xfrm>
          <a:off x="0" y="0"/>
          <a:ext cx="0" cy="0"/>
          <a:chOff x="0" y="0"/>
          <a:chExt cx="0" cy="0"/>
        </a:xfrm>
      </p:grpSpPr>
      <p:pic>
        <p:nvPicPr>
          <p:cNvPr id="246" name="Google Shape;246;p11"/>
          <p:cNvPicPr preferRelativeResize="0"/>
          <p:nvPr/>
        </p:nvPicPr>
        <p:blipFill rotWithShape="1">
          <a:blip r:embed="rId3">
            <a:alphaModFix/>
          </a:blip>
          <a:srcRect l="69210" b="42364"/>
          <a:stretch/>
        </p:blipFill>
        <p:spPr>
          <a:xfrm rot="143070">
            <a:off x="17503445" y="6579017"/>
            <a:ext cx="1309687" cy="3003106"/>
          </a:xfrm>
          <a:prstGeom prst="rect">
            <a:avLst/>
          </a:prstGeom>
          <a:noFill/>
          <a:ln>
            <a:noFill/>
          </a:ln>
        </p:spPr>
      </p:pic>
      <p:pic>
        <p:nvPicPr>
          <p:cNvPr id="247" name="Google Shape;247;p11"/>
          <p:cNvPicPr preferRelativeResize="0"/>
          <p:nvPr/>
        </p:nvPicPr>
        <p:blipFill rotWithShape="1">
          <a:blip r:embed="rId4">
            <a:alphaModFix/>
          </a:blip>
          <a:srcRect r="63900"/>
          <a:stretch/>
        </p:blipFill>
        <p:spPr>
          <a:xfrm>
            <a:off x="16344905" y="6314461"/>
            <a:ext cx="1096634" cy="3721129"/>
          </a:xfrm>
          <a:prstGeom prst="rect">
            <a:avLst/>
          </a:prstGeom>
          <a:noFill/>
          <a:ln>
            <a:noFill/>
          </a:ln>
        </p:spPr>
      </p:pic>
      <p:pic>
        <p:nvPicPr>
          <p:cNvPr id="248" name="Google Shape;248;p11"/>
          <p:cNvPicPr preferRelativeResize="0"/>
          <p:nvPr/>
        </p:nvPicPr>
        <p:blipFill rotWithShape="1">
          <a:blip r:embed="rId5">
            <a:alphaModFix/>
          </a:blip>
          <a:srcRect r="20258" b="12030"/>
          <a:stretch/>
        </p:blipFill>
        <p:spPr>
          <a:xfrm>
            <a:off x="11002841" y="8418366"/>
            <a:ext cx="7397211" cy="1936875"/>
          </a:xfrm>
          <a:prstGeom prst="rect">
            <a:avLst/>
          </a:prstGeom>
          <a:noFill/>
          <a:ln>
            <a:noFill/>
          </a:ln>
        </p:spPr>
      </p:pic>
      <p:pic>
        <p:nvPicPr>
          <p:cNvPr id="249" name="Google Shape;249;p11"/>
          <p:cNvPicPr preferRelativeResize="0"/>
          <p:nvPr/>
        </p:nvPicPr>
        <p:blipFill rotWithShape="1">
          <a:blip r:embed="rId6">
            <a:alphaModFix/>
          </a:blip>
          <a:srcRect/>
          <a:stretch/>
        </p:blipFill>
        <p:spPr>
          <a:xfrm flipH="1">
            <a:off x="12942552" y="6510540"/>
            <a:ext cx="2220977" cy="3008712"/>
          </a:xfrm>
          <a:prstGeom prst="rect">
            <a:avLst/>
          </a:prstGeom>
          <a:noFill/>
          <a:ln>
            <a:noFill/>
          </a:ln>
        </p:spPr>
      </p:pic>
      <p:sp>
        <p:nvSpPr>
          <p:cNvPr id="250" name="Google Shape;250;p11"/>
          <p:cNvSpPr txBox="1"/>
          <p:nvPr/>
        </p:nvSpPr>
        <p:spPr>
          <a:xfrm>
            <a:off x="1445514" y="571500"/>
            <a:ext cx="1253635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 ĐỌC HIỂU CHI TIẾT</a:t>
            </a:r>
            <a:endParaRPr/>
          </a:p>
        </p:txBody>
      </p:sp>
      <p:sp>
        <p:nvSpPr>
          <p:cNvPr id="251" name="Google Shape;251;p11"/>
          <p:cNvSpPr txBox="1"/>
          <p:nvPr/>
        </p:nvSpPr>
        <p:spPr>
          <a:xfrm>
            <a:off x="1465392" y="2015773"/>
            <a:ext cx="15120562"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3.1. Đặc điểm của thể loại thơ trữ tình có yếu tố tự sự và miêu tả</a:t>
            </a:r>
            <a:endParaRPr sz="4400" b="1" i="0" u="none" strike="noStrike" cap="none">
              <a:solidFill>
                <a:srgbClr val="233D6B"/>
              </a:solidFill>
              <a:latin typeface="Roboto Condensed"/>
              <a:ea typeface="Roboto Condensed"/>
              <a:cs typeface="Roboto Condensed"/>
              <a:sym typeface="Roboto Condensed"/>
            </a:endParaRPr>
          </a:p>
        </p:txBody>
      </p:sp>
      <p:sp>
        <p:nvSpPr>
          <p:cNvPr id="252" name="Google Shape;252;p11"/>
          <p:cNvSpPr/>
          <p:nvPr/>
        </p:nvSpPr>
        <p:spPr>
          <a:xfrm>
            <a:off x="2598505" y="3467100"/>
            <a:ext cx="9908818" cy="5255552"/>
          </a:xfrm>
          <a:prstGeom prst="wedgeEllipseCallout">
            <a:avLst>
              <a:gd name="adj1" fmla="val -20833"/>
              <a:gd name="adj2" fmla="val 62500"/>
            </a:avLst>
          </a:prstGeom>
          <a:solidFill>
            <a:srgbClr val="628060"/>
          </a:solid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None/>
            </a:pPr>
            <a:r>
              <a:rPr lang="en-US" sz="5000" b="1" i="0" u="none" strike="noStrike" cap="none">
                <a:solidFill>
                  <a:schemeClr val="lt1"/>
                </a:solidFill>
                <a:latin typeface="Roboto Condensed"/>
                <a:ea typeface="Roboto Condensed"/>
                <a:cs typeface="Roboto Condensed"/>
                <a:sym typeface="Roboto Condensed"/>
              </a:rPr>
              <a:t>Có thể chia bài thơ thành mấy phần? Nội dung chính của từng phần là gì?</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5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56"/>
        <p:cNvGrpSpPr/>
        <p:nvPr/>
      </p:nvGrpSpPr>
      <p:grpSpPr>
        <a:xfrm>
          <a:off x="0" y="0"/>
          <a:ext cx="0" cy="0"/>
          <a:chOff x="0" y="0"/>
          <a:chExt cx="0" cy="0"/>
        </a:xfrm>
      </p:grpSpPr>
      <p:pic>
        <p:nvPicPr>
          <p:cNvPr id="257" name="Google Shape;257;p12"/>
          <p:cNvPicPr preferRelativeResize="0"/>
          <p:nvPr/>
        </p:nvPicPr>
        <p:blipFill rotWithShape="1">
          <a:blip r:embed="rId3">
            <a:alphaModFix/>
          </a:blip>
          <a:srcRect l="69210" b="42364"/>
          <a:stretch/>
        </p:blipFill>
        <p:spPr>
          <a:xfrm rot="143070">
            <a:off x="17503445" y="6579017"/>
            <a:ext cx="1309687" cy="3003106"/>
          </a:xfrm>
          <a:prstGeom prst="rect">
            <a:avLst/>
          </a:prstGeom>
          <a:noFill/>
          <a:ln>
            <a:noFill/>
          </a:ln>
        </p:spPr>
      </p:pic>
      <p:pic>
        <p:nvPicPr>
          <p:cNvPr id="258" name="Google Shape;258;p12"/>
          <p:cNvPicPr preferRelativeResize="0"/>
          <p:nvPr/>
        </p:nvPicPr>
        <p:blipFill rotWithShape="1">
          <a:blip r:embed="rId4">
            <a:alphaModFix/>
          </a:blip>
          <a:srcRect r="63900"/>
          <a:stretch/>
        </p:blipFill>
        <p:spPr>
          <a:xfrm>
            <a:off x="16344905" y="6314461"/>
            <a:ext cx="1096634" cy="3721129"/>
          </a:xfrm>
          <a:prstGeom prst="rect">
            <a:avLst/>
          </a:prstGeom>
          <a:noFill/>
          <a:ln>
            <a:noFill/>
          </a:ln>
        </p:spPr>
      </p:pic>
      <p:pic>
        <p:nvPicPr>
          <p:cNvPr id="259" name="Google Shape;259;p12"/>
          <p:cNvPicPr preferRelativeResize="0"/>
          <p:nvPr/>
        </p:nvPicPr>
        <p:blipFill rotWithShape="1">
          <a:blip r:embed="rId5">
            <a:alphaModFix/>
          </a:blip>
          <a:srcRect r="20258" b="12030"/>
          <a:stretch/>
        </p:blipFill>
        <p:spPr>
          <a:xfrm>
            <a:off x="11002841" y="8418366"/>
            <a:ext cx="7397211" cy="1936875"/>
          </a:xfrm>
          <a:prstGeom prst="rect">
            <a:avLst/>
          </a:prstGeom>
          <a:noFill/>
          <a:ln>
            <a:noFill/>
          </a:ln>
        </p:spPr>
      </p:pic>
      <p:pic>
        <p:nvPicPr>
          <p:cNvPr id="260" name="Google Shape;260;p12"/>
          <p:cNvPicPr preferRelativeResize="0"/>
          <p:nvPr/>
        </p:nvPicPr>
        <p:blipFill rotWithShape="1">
          <a:blip r:embed="rId6">
            <a:alphaModFix/>
          </a:blip>
          <a:srcRect/>
          <a:stretch/>
        </p:blipFill>
        <p:spPr>
          <a:xfrm flipH="1">
            <a:off x="12942552" y="6510540"/>
            <a:ext cx="2220977" cy="3008712"/>
          </a:xfrm>
          <a:prstGeom prst="rect">
            <a:avLst/>
          </a:prstGeom>
          <a:noFill/>
          <a:ln>
            <a:noFill/>
          </a:ln>
        </p:spPr>
      </p:pic>
      <p:sp>
        <p:nvSpPr>
          <p:cNvPr id="261" name="Google Shape;261;p12"/>
          <p:cNvSpPr txBox="1"/>
          <p:nvPr/>
        </p:nvSpPr>
        <p:spPr>
          <a:xfrm>
            <a:off x="1445514" y="571500"/>
            <a:ext cx="1253635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 ĐỌC HIỂU CHI TIẾT</a:t>
            </a:r>
            <a:endParaRPr/>
          </a:p>
        </p:txBody>
      </p:sp>
      <p:sp>
        <p:nvSpPr>
          <p:cNvPr id="262" name="Google Shape;262;p12"/>
          <p:cNvSpPr txBox="1"/>
          <p:nvPr/>
        </p:nvSpPr>
        <p:spPr>
          <a:xfrm>
            <a:off x="1465392" y="2015773"/>
            <a:ext cx="15120562"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3.1. Đặc điểm của thể loại thơ trữ tình có yếu tố tự sự và miêu tả</a:t>
            </a:r>
            <a:endParaRPr sz="4400" b="1" i="0" u="none" strike="noStrike" cap="none">
              <a:solidFill>
                <a:srgbClr val="233D6B"/>
              </a:solidFill>
              <a:latin typeface="Roboto Condensed"/>
              <a:ea typeface="Roboto Condensed"/>
              <a:cs typeface="Roboto Condensed"/>
              <a:sym typeface="Roboto Condensed"/>
            </a:endParaRPr>
          </a:p>
        </p:txBody>
      </p:sp>
      <p:grpSp>
        <p:nvGrpSpPr>
          <p:cNvPr id="263" name="Google Shape;263;p12"/>
          <p:cNvGrpSpPr/>
          <p:nvPr/>
        </p:nvGrpSpPr>
        <p:grpSpPr>
          <a:xfrm>
            <a:off x="1465392" y="3232412"/>
            <a:ext cx="12860208" cy="6723675"/>
            <a:chOff x="0" y="448162"/>
            <a:chExt cx="12860208" cy="6723675"/>
          </a:xfrm>
        </p:grpSpPr>
        <p:sp>
          <p:nvSpPr>
            <p:cNvPr id="264" name="Google Shape;264;p12"/>
            <p:cNvSpPr/>
            <p:nvPr/>
          </p:nvSpPr>
          <p:spPr>
            <a:xfrm>
              <a:off x="0" y="964762"/>
              <a:ext cx="12860208" cy="882000"/>
            </a:xfrm>
            <a:prstGeom prst="rect">
              <a:avLst/>
            </a:prstGeom>
            <a:solidFill>
              <a:schemeClr val="lt1">
                <a:alpha val="89803"/>
              </a:schemeClr>
            </a:solidFill>
            <a:ln w="254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2"/>
            <p:cNvSpPr/>
            <p:nvPr/>
          </p:nvSpPr>
          <p:spPr>
            <a:xfrm>
              <a:off x="643010" y="448162"/>
              <a:ext cx="9002145" cy="1033200"/>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2"/>
            <p:cNvSpPr txBox="1"/>
            <p:nvPr/>
          </p:nvSpPr>
          <p:spPr>
            <a:xfrm>
              <a:off x="693447" y="498599"/>
              <a:ext cx="8901271" cy="932326"/>
            </a:xfrm>
            <a:prstGeom prst="rect">
              <a:avLst/>
            </a:prstGeom>
            <a:noFill/>
            <a:ln>
              <a:noFill/>
            </a:ln>
          </p:spPr>
          <p:txBody>
            <a:bodyPr spcFirstLastPara="1" wrap="square" lIns="340250" tIns="0" rIns="340250" bIns="0" anchor="ctr" anchorCtr="0">
              <a:noAutofit/>
            </a:bodyPr>
            <a:lstStyle/>
            <a:p>
              <a:pPr marL="0" marR="0" lvl="0" indent="0" algn="l" rtl="0">
                <a:lnSpc>
                  <a:spcPct val="90000"/>
                </a:lnSpc>
                <a:spcBef>
                  <a:spcPts val="0"/>
                </a:spcBef>
                <a:spcAft>
                  <a:spcPts val="0"/>
                </a:spcAft>
                <a:buClr>
                  <a:schemeClr val="lt1"/>
                </a:buClr>
                <a:buSzPts val="3500"/>
                <a:buFont typeface="Roboto Condensed"/>
                <a:buNone/>
              </a:pPr>
              <a:r>
                <a:rPr lang="en-US" sz="3500" b="0" i="0" u="none" strike="noStrike" cap="none">
                  <a:solidFill>
                    <a:schemeClr val="lt1"/>
                  </a:solidFill>
                  <a:latin typeface="Roboto Condensed"/>
                  <a:ea typeface="Roboto Condensed"/>
                  <a:cs typeface="Roboto Condensed"/>
                  <a:sym typeface="Roboto Condensed"/>
                </a:rPr>
                <a:t>Nhân vật trữ tình: ẩn mình, chỉ bộc lộ cảm xúc</a:t>
              </a:r>
              <a:endParaRPr sz="3500" b="0" i="0" u="none" strike="noStrike" cap="none">
                <a:solidFill>
                  <a:schemeClr val="lt1"/>
                </a:solidFill>
                <a:latin typeface="Calibri"/>
                <a:ea typeface="Calibri"/>
                <a:cs typeface="Calibri"/>
                <a:sym typeface="Calibri"/>
              </a:endParaRPr>
            </a:p>
          </p:txBody>
        </p:sp>
        <p:sp>
          <p:nvSpPr>
            <p:cNvPr id="267" name="Google Shape;267;p12"/>
            <p:cNvSpPr/>
            <p:nvPr/>
          </p:nvSpPr>
          <p:spPr>
            <a:xfrm>
              <a:off x="0" y="2552362"/>
              <a:ext cx="12860208" cy="882000"/>
            </a:xfrm>
            <a:prstGeom prst="rect">
              <a:avLst/>
            </a:prstGeom>
            <a:solidFill>
              <a:schemeClr val="lt1">
                <a:alpha val="89803"/>
              </a:schemeClr>
            </a:solidFill>
            <a:ln w="25400" cap="flat" cmpd="sng">
              <a:solidFill>
                <a:srgbClr val="5665B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2"/>
            <p:cNvSpPr/>
            <p:nvPr/>
          </p:nvSpPr>
          <p:spPr>
            <a:xfrm>
              <a:off x="643010" y="2035762"/>
              <a:ext cx="9002145" cy="1033200"/>
            </a:xfrm>
            <a:prstGeom prst="roundRect">
              <a:avLst>
                <a:gd name="adj" fmla="val 16667"/>
              </a:avLst>
            </a:prstGeom>
            <a:solidFill>
              <a:srgbClr val="5665B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2"/>
            <p:cNvSpPr txBox="1"/>
            <p:nvPr/>
          </p:nvSpPr>
          <p:spPr>
            <a:xfrm>
              <a:off x="693447" y="2086199"/>
              <a:ext cx="8901271" cy="932326"/>
            </a:xfrm>
            <a:prstGeom prst="rect">
              <a:avLst/>
            </a:prstGeom>
            <a:noFill/>
            <a:ln>
              <a:noFill/>
            </a:ln>
          </p:spPr>
          <p:txBody>
            <a:bodyPr spcFirstLastPara="1" wrap="square" lIns="340250" tIns="0" rIns="340250" bIns="0" anchor="ctr" anchorCtr="0">
              <a:noAutofit/>
            </a:bodyPr>
            <a:lstStyle/>
            <a:p>
              <a:pPr marL="0" marR="0" lvl="0" indent="0" algn="l" rtl="0">
                <a:lnSpc>
                  <a:spcPct val="90000"/>
                </a:lnSpc>
                <a:spcBef>
                  <a:spcPts val="0"/>
                </a:spcBef>
                <a:spcAft>
                  <a:spcPts val="0"/>
                </a:spcAft>
                <a:buClr>
                  <a:schemeClr val="lt1"/>
                </a:buClr>
                <a:buSzPts val="3500"/>
                <a:buFont typeface="Roboto Condensed"/>
                <a:buNone/>
              </a:pPr>
              <a:r>
                <a:rPr lang="en-US" sz="3500" b="0" i="0" u="none" strike="noStrike" cap="none">
                  <a:solidFill>
                    <a:schemeClr val="lt1"/>
                  </a:solidFill>
                  <a:latin typeface="Roboto Condensed"/>
                  <a:ea typeface="Roboto Condensed"/>
                  <a:cs typeface="Roboto Condensed"/>
                  <a:sym typeface="Roboto Condensed"/>
                </a:rPr>
                <a:t>Đối tượng trữ tình: trẻ em</a:t>
              </a:r>
              <a:endParaRPr sz="3500" b="0" i="0" u="none" strike="noStrike" cap="none">
                <a:solidFill>
                  <a:schemeClr val="lt1"/>
                </a:solidFill>
                <a:latin typeface="Roboto Condensed"/>
                <a:ea typeface="Roboto Condensed"/>
                <a:cs typeface="Roboto Condensed"/>
                <a:sym typeface="Roboto Condensed"/>
              </a:endParaRPr>
            </a:p>
          </p:txBody>
        </p:sp>
        <p:sp>
          <p:nvSpPr>
            <p:cNvPr id="270" name="Google Shape;270;p12"/>
            <p:cNvSpPr/>
            <p:nvPr/>
          </p:nvSpPr>
          <p:spPr>
            <a:xfrm>
              <a:off x="0" y="4139962"/>
              <a:ext cx="12860208" cy="3031875"/>
            </a:xfrm>
            <a:prstGeom prst="rect">
              <a:avLst/>
            </a:prstGeom>
            <a:solidFill>
              <a:schemeClr val="lt1">
                <a:alpha val="89803"/>
              </a:schemeClr>
            </a:solidFill>
            <a:ln w="25400" cap="flat" cmpd="sng">
              <a:solidFill>
                <a:srgbClr val="4AA9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2"/>
            <p:cNvSpPr txBox="1"/>
            <p:nvPr/>
          </p:nvSpPr>
          <p:spPr>
            <a:xfrm>
              <a:off x="0" y="4139962"/>
              <a:ext cx="12860208" cy="3031875"/>
            </a:xfrm>
            <a:prstGeom prst="rect">
              <a:avLst/>
            </a:prstGeom>
            <a:noFill/>
            <a:ln>
              <a:noFill/>
            </a:ln>
          </p:spPr>
          <p:txBody>
            <a:bodyPr spcFirstLastPara="1" wrap="square" lIns="998075" tIns="728975" rIns="998075" bIns="248900" anchor="t" anchorCtr="0">
              <a:noAutofit/>
            </a:bodyPr>
            <a:lstStyle/>
            <a:p>
              <a:pPr marL="285750" marR="0" lvl="1" indent="-285750" algn="just" rtl="0">
                <a:lnSpc>
                  <a:spcPct val="90000"/>
                </a:lnSpc>
                <a:spcBef>
                  <a:spcPts val="0"/>
                </a:spcBef>
                <a:spcAft>
                  <a:spcPts val="0"/>
                </a:spcAft>
                <a:buClr>
                  <a:schemeClr val="dk1"/>
                </a:buClr>
                <a:buSzPts val="3500"/>
                <a:buFont typeface="Roboto Condensed"/>
                <a:buChar char="•"/>
              </a:pPr>
              <a:r>
                <a:rPr lang="en-US" sz="3500" b="0" i="0" u="none" strike="noStrike" cap="none">
                  <a:solidFill>
                    <a:schemeClr val="dk1"/>
                  </a:solidFill>
                  <a:latin typeface="Roboto Condensed"/>
                  <a:ea typeface="Roboto Condensed"/>
                  <a:cs typeface="Roboto Condensed"/>
                  <a:sym typeface="Roboto Condensed"/>
                </a:rPr>
                <a:t>Khổ 1: Cảm nhận của nhân vật trữ tình về thế giới trước khi trẻ con ra đời;</a:t>
              </a:r>
              <a:endParaRPr/>
            </a:p>
            <a:p>
              <a:pPr marL="285750" marR="0" lvl="1" indent="-285750" algn="just" rtl="0">
                <a:lnSpc>
                  <a:spcPct val="90000"/>
                </a:lnSpc>
                <a:spcBef>
                  <a:spcPts val="525"/>
                </a:spcBef>
                <a:spcAft>
                  <a:spcPts val="0"/>
                </a:spcAft>
                <a:buClr>
                  <a:schemeClr val="dk1"/>
                </a:buClr>
                <a:buSzPts val="3500"/>
                <a:buFont typeface="Roboto Condensed"/>
                <a:buChar char="•"/>
              </a:pPr>
              <a:r>
                <a:rPr lang="en-US" sz="3500" b="0" i="0" u="none" strike="noStrike" cap="none">
                  <a:solidFill>
                    <a:schemeClr val="dk1"/>
                  </a:solidFill>
                  <a:latin typeface="Roboto Condensed"/>
                  <a:ea typeface="Roboto Condensed"/>
                  <a:cs typeface="Roboto Condensed"/>
                  <a:sym typeface="Roboto Condensed"/>
                </a:rPr>
                <a:t>Các khổ còn lại: Cảm nhận của nhân vật trữ tình về thế giới sau khi trẻ con ra đời</a:t>
              </a:r>
              <a:endParaRPr sz="3500" b="0" i="0" u="none" strike="noStrike" cap="none">
                <a:solidFill>
                  <a:schemeClr val="dk1"/>
                </a:solidFill>
                <a:latin typeface="Roboto Condensed"/>
                <a:ea typeface="Roboto Condensed"/>
                <a:cs typeface="Roboto Condensed"/>
                <a:sym typeface="Roboto Condensed"/>
              </a:endParaRPr>
            </a:p>
          </p:txBody>
        </p:sp>
        <p:sp>
          <p:nvSpPr>
            <p:cNvPr id="272" name="Google Shape;272;p12"/>
            <p:cNvSpPr/>
            <p:nvPr/>
          </p:nvSpPr>
          <p:spPr>
            <a:xfrm>
              <a:off x="643010" y="3623362"/>
              <a:ext cx="9002145" cy="1033200"/>
            </a:xfrm>
            <a:prstGeom prst="roundRect">
              <a:avLst>
                <a:gd name="adj" fmla="val 16667"/>
              </a:avLst>
            </a:prstGeom>
            <a:solidFill>
              <a:srgbClr val="4AA9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2"/>
            <p:cNvSpPr txBox="1"/>
            <p:nvPr/>
          </p:nvSpPr>
          <p:spPr>
            <a:xfrm>
              <a:off x="693447" y="3673799"/>
              <a:ext cx="8901271" cy="932326"/>
            </a:xfrm>
            <a:prstGeom prst="rect">
              <a:avLst/>
            </a:prstGeom>
            <a:noFill/>
            <a:ln>
              <a:noFill/>
            </a:ln>
          </p:spPr>
          <p:txBody>
            <a:bodyPr spcFirstLastPara="1" wrap="square" lIns="340250" tIns="0" rIns="340250" bIns="0" anchor="ctr" anchorCtr="0">
              <a:noAutofit/>
            </a:bodyPr>
            <a:lstStyle/>
            <a:p>
              <a:pPr marL="0" marR="0" lvl="0" indent="0" algn="l" rtl="0">
                <a:lnSpc>
                  <a:spcPct val="90000"/>
                </a:lnSpc>
                <a:spcBef>
                  <a:spcPts val="0"/>
                </a:spcBef>
                <a:spcAft>
                  <a:spcPts val="0"/>
                </a:spcAft>
                <a:buClr>
                  <a:schemeClr val="lt1"/>
                </a:buClr>
                <a:buSzPts val="3500"/>
                <a:buFont typeface="Roboto Condensed"/>
                <a:buNone/>
              </a:pPr>
              <a:r>
                <a:rPr lang="en-US" sz="3500" b="0" i="0" u="none" strike="noStrike" cap="none">
                  <a:solidFill>
                    <a:schemeClr val="lt1"/>
                  </a:solidFill>
                  <a:latin typeface="Roboto Condensed"/>
                  <a:ea typeface="Roboto Condensed"/>
                  <a:cs typeface="Roboto Condensed"/>
                  <a:sym typeface="Roboto Condensed"/>
                </a:rPr>
                <a:t>Mạch cảm xúc:</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77"/>
        <p:cNvGrpSpPr/>
        <p:nvPr/>
      </p:nvGrpSpPr>
      <p:grpSpPr>
        <a:xfrm>
          <a:off x="0" y="0"/>
          <a:ext cx="0" cy="0"/>
          <a:chOff x="0" y="0"/>
          <a:chExt cx="0" cy="0"/>
        </a:xfrm>
      </p:grpSpPr>
      <p:pic>
        <p:nvPicPr>
          <p:cNvPr id="278" name="Google Shape;278;p13"/>
          <p:cNvPicPr preferRelativeResize="0"/>
          <p:nvPr/>
        </p:nvPicPr>
        <p:blipFill rotWithShape="1">
          <a:blip r:embed="rId3">
            <a:alphaModFix/>
          </a:blip>
          <a:srcRect b="4783"/>
          <a:stretch/>
        </p:blipFill>
        <p:spPr>
          <a:xfrm rot="266616">
            <a:off x="1345898" y="2751822"/>
            <a:ext cx="6260173" cy="8430973"/>
          </a:xfrm>
          <a:prstGeom prst="rect">
            <a:avLst/>
          </a:prstGeom>
          <a:noFill/>
          <a:ln>
            <a:noFill/>
          </a:ln>
        </p:spPr>
      </p:pic>
      <p:pic>
        <p:nvPicPr>
          <p:cNvPr id="279" name="Google Shape;279;p13"/>
          <p:cNvPicPr preferRelativeResize="0"/>
          <p:nvPr/>
        </p:nvPicPr>
        <p:blipFill rotWithShape="1">
          <a:blip r:embed="rId4">
            <a:alphaModFix/>
          </a:blip>
          <a:srcRect l="69210" b="42364"/>
          <a:stretch/>
        </p:blipFill>
        <p:spPr>
          <a:xfrm rot="143070">
            <a:off x="17503445" y="6579017"/>
            <a:ext cx="1309687" cy="3003106"/>
          </a:xfrm>
          <a:prstGeom prst="rect">
            <a:avLst/>
          </a:prstGeom>
          <a:noFill/>
          <a:ln>
            <a:noFill/>
          </a:ln>
        </p:spPr>
      </p:pic>
      <p:pic>
        <p:nvPicPr>
          <p:cNvPr id="280" name="Google Shape;280;p13"/>
          <p:cNvPicPr preferRelativeResize="0"/>
          <p:nvPr/>
        </p:nvPicPr>
        <p:blipFill rotWithShape="1">
          <a:blip r:embed="rId5">
            <a:alphaModFix/>
          </a:blip>
          <a:srcRect r="63900"/>
          <a:stretch/>
        </p:blipFill>
        <p:spPr>
          <a:xfrm>
            <a:off x="16344905" y="6314461"/>
            <a:ext cx="1096634" cy="3721129"/>
          </a:xfrm>
          <a:prstGeom prst="rect">
            <a:avLst/>
          </a:prstGeom>
          <a:noFill/>
          <a:ln>
            <a:noFill/>
          </a:ln>
        </p:spPr>
      </p:pic>
      <p:pic>
        <p:nvPicPr>
          <p:cNvPr id="281" name="Google Shape;281;p13"/>
          <p:cNvPicPr preferRelativeResize="0"/>
          <p:nvPr/>
        </p:nvPicPr>
        <p:blipFill rotWithShape="1">
          <a:blip r:embed="rId6">
            <a:alphaModFix/>
          </a:blip>
          <a:srcRect r="20258" b="12030"/>
          <a:stretch/>
        </p:blipFill>
        <p:spPr>
          <a:xfrm>
            <a:off x="11002841" y="8418366"/>
            <a:ext cx="7397211" cy="1936875"/>
          </a:xfrm>
          <a:prstGeom prst="rect">
            <a:avLst/>
          </a:prstGeom>
          <a:noFill/>
          <a:ln>
            <a:noFill/>
          </a:ln>
        </p:spPr>
      </p:pic>
      <p:pic>
        <p:nvPicPr>
          <p:cNvPr id="282" name="Google Shape;282;p13"/>
          <p:cNvPicPr preferRelativeResize="0"/>
          <p:nvPr/>
        </p:nvPicPr>
        <p:blipFill rotWithShape="1">
          <a:blip r:embed="rId7">
            <a:alphaModFix/>
          </a:blip>
          <a:srcRect/>
          <a:stretch/>
        </p:blipFill>
        <p:spPr>
          <a:xfrm flipH="1">
            <a:off x="12942552" y="6510540"/>
            <a:ext cx="2220977" cy="3008712"/>
          </a:xfrm>
          <a:prstGeom prst="rect">
            <a:avLst/>
          </a:prstGeom>
          <a:noFill/>
          <a:ln>
            <a:noFill/>
          </a:ln>
        </p:spPr>
      </p:pic>
      <p:sp>
        <p:nvSpPr>
          <p:cNvPr id="283" name="Google Shape;283;p13"/>
          <p:cNvSpPr txBox="1"/>
          <p:nvPr/>
        </p:nvSpPr>
        <p:spPr>
          <a:xfrm>
            <a:off x="1408242" y="1009650"/>
            <a:ext cx="1238395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 ĐỌC HIỂU CHI TIẾT</a:t>
            </a:r>
            <a:endParaRPr/>
          </a:p>
        </p:txBody>
      </p:sp>
      <p:pic>
        <p:nvPicPr>
          <p:cNvPr id="284" name="Google Shape;284;p13"/>
          <p:cNvPicPr preferRelativeResize="0"/>
          <p:nvPr/>
        </p:nvPicPr>
        <p:blipFill rotWithShape="1">
          <a:blip r:embed="rId8">
            <a:alphaModFix/>
          </a:blip>
          <a:srcRect/>
          <a:stretch/>
        </p:blipFill>
        <p:spPr>
          <a:xfrm>
            <a:off x="14401800" y="682716"/>
            <a:ext cx="4250513" cy="3014000"/>
          </a:xfrm>
          <a:prstGeom prst="rect">
            <a:avLst/>
          </a:prstGeom>
          <a:noFill/>
          <a:ln>
            <a:noFill/>
          </a:ln>
        </p:spPr>
      </p:pic>
      <p:pic>
        <p:nvPicPr>
          <p:cNvPr id="285" name="Google Shape;285;p13"/>
          <p:cNvPicPr preferRelativeResize="0"/>
          <p:nvPr/>
        </p:nvPicPr>
        <p:blipFill rotWithShape="1">
          <a:blip r:embed="rId8">
            <a:alphaModFix/>
          </a:blip>
          <a:srcRect/>
          <a:stretch/>
        </p:blipFill>
        <p:spPr>
          <a:xfrm>
            <a:off x="5798014" y="6911366"/>
            <a:ext cx="4250513" cy="3014000"/>
          </a:xfrm>
          <a:prstGeom prst="rect">
            <a:avLst/>
          </a:prstGeom>
          <a:noFill/>
          <a:ln>
            <a:noFill/>
          </a:ln>
        </p:spPr>
      </p:pic>
      <p:sp>
        <p:nvSpPr>
          <p:cNvPr id="286" name="Google Shape;286;p13"/>
          <p:cNvSpPr/>
          <p:nvPr/>
        </p:nvSpPr>
        <p:spPr>
          <a:xfrm>
            <a:off x="8562686" y="3678094"/>
            <a:ext cx="6894568" cy="3688319"/>
          </a:xfrm>
          <a:prstGeom prst="wedgeEllipseCallout">
            <a:avLst>
              <a:gd name="adj1" fmla="val -41837"/>
              <a:gd name="adj2" fmla="val 62887"/>
            </a:avLst>
          </a:prstGeom>
          <a:solidFill>
            <a:schemeClr val="lt2"/>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571500" marR="0" lvl="0" indent="-571500" algn="ctr" rtl="0">
              <a:spcBef>
                <a:spcPts val="0"/>
              </a:spcBef>
              <a:spcAft>
                <a:spcPts val="0"/>
              </a:spcAft>
              <a:buClr>
                <a:srgbClr val="000000"/>
              </a:buClr>
              <a:buSzPts val="4400"/>
              <a:buFont typeface="Arial"/>
              <a:buChar char="•"/>
            </a:pPr>
            <a:r>
              <a:rPr lang="en-US" sz="4400" b="0" i="0" u="none" strike="noStrike" cap="none">
                <a:solidFill>
                  <a:srgbClr val="000000"/>
                </a:solidFill>
                <a:latin typeface="Roboto Condensed"/>
                <a:ea typeface="Roboto Condensed"/>
                <a:cs typeface="Roboto Condensed"/>
                <a:sym typeface="Roboto Condensed"/>
              </a:rPr>
              <a:t>Làm việc cá nhân</a:t>
            </a:r>
            <a:endParaRPr sz="4400" b="0" i="0" u="none" strike="noStrike" cap="none">
              <a:solidFill>
                <a:srgbClr val="000000"/>
              </a:solidFill>
              <a:latin typeface="Roboto Condensed"/>
              <a:ea typeface="Roboto Condensed"/>
              <a:cs typeface="Roboto Condensed"/>
              <a:sym typeface="Roboto Condensed"/>
            </a:endParaRPr>
          </a:p>
          <a:p>
            <a:pPr marL="571500" marR="0" lvl="0" indent="-571500" algn="ctr" rtl="0">
              <a:spcBef>
                <a:spcPts val="0"/>
              </a:spcBef>
              <a:spcAft>
                <a:spcPts val="0"/>
              </a:spcAft>
              <a:buClr>
                <a:srgbClr val="000000"/>
              </a:buClr>
              <a:buSzPts val="4400"/>
              <a:buFont typeface="Arial"/>
              <a:buChar char="•"/>
            </a:pPr>
            <a:r>
              <a:rPr lang="en-US" sz="4400" b="0" i="0" u="none" strike="noStrike" cap="none">
                <a:solidFill>
                  <a:srgbClr val="000000"/>
                </a:solidFill>
                <a:latin typeface="Roboto Condensed"/>
                <a:ea typeface="Roboto Condensed"/>
                <a:cs typeface="Roboto Condensed"/>
                <a:sym typeface="Roboto Condensed"/>
              </a:rPr>
              <a:t>Hoàn thành PBT 2</a:t>
            </a:r>
            <a:endParaRPr/>
          </a:p>
          <a:p>
            <a:pPr marL="571500" marR="0" lvl="0" indent="-571500" algn="ctr" rtl="0">
              <a:spcBef>
                <a:spcPts val="0"/>
              </a:spcBef>
              <a:spcAft>
                <a:spcPts val="0"/>
              </a:spcAft>
              <a:buClr>
                <a:srgbClr val="000000"/>
              </a:buClr>
              <a:buSzPts val="4400"/>
              <a:buFont typeface="Arial"/>
              <a:buChar char="•"/>
            </a:pPr>
            <a:r>
              <a:rPr lang="en-US" sz="4400" b="0" i="0" u="none" strike="noStrike" cap="none">
                <a:solidFill>
                  <a:srgbClr val="000000"/>
                </a:solidFill>
                <a:latin typeface="Roboto Condensed"/>
                <a:ea typeface="Roboto Condensed"/>
                <a:cs typeface="Roboto Condensed"/>
                <a:sym typeface="Roboto Condensed"/>
              </a:rPr>
              <a:t>Thời gian: 5 phút</a:t>
            </a:r>
            <a:endParaRPr sz="4400" b="0" i="0" u="none" strike="noStrike" cap="none">
              <a:solidFill>
                <a:srgbClr val="000000"/>
              </a:solidFill>
              <a:latin typeface="Roboto Condensed"/>
              <a:ea typeface="Roboto Condensed"/>
              <a:cs typeface="Roboto Condensed"/>
              <a:sym typeface="Roboto Condensed"/>
            </a:endParaRPr>
          </a:p>
          <a:p>
            <a:pPr marL="571500" marR="0" lvl="0" indent="-571500" algn="ctr" rtl="0">
              <a:spcBef>
                <a:spcPts val="0"/>
              </a:spcBef>
              <a:spcAft>
                <a:spcPts val="0"/>
              </a:spcAft>
              <a:buClr>
                <a:srgbClr val="000000"/>
              </a:buClr>
              <a:buSzPts val="4400"/>
              <a:buFont typeface="Arial"/>
              <a:buChar char="•"/>
            </a:pPr>
            <a:r>
              <a:rPr lang="en-US" sz="4400" b="0" i="0" u="none" strike="noStrike" cap="none">
                <a:solidFill>
                  <a:srgbClr val="000000"/>
                </a:solidFill>
                <a:latin typeface="Roboto Condensed"/>
                <a:ea typeface="Roboto Condensed"/>
                <a:cs typeface="Roboto Condensed"/>
                <a:sym typeface="Roboto Condensed"/>
              </a:rPr>
              <a:t>Trình bày: 3 phút</a:t>
            </a:r>
            <a:endParaRPr sz="44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500"/>
                                        <p:tgtEl>
                                          <p:spTgt spid="2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
                                        </p:tgtEl>
                                        <p:attrNameLst>
                                          <p:attrName>style.visibility</p:attrName>
                                        </p:attrNameLst>
                                      </p:cBhvr>
                                      <p:to>
                                        <p:strVal val="visible"/>
                                      </p:to>
                                    </p:set>
                                    <p:animEffect transition="in" filter="fade">
                                      <p:cBhvr>
                                        <p:cTn id="12" dur="500"/>
                                        <p:tgtEl>
                                          <p:spTgt spid="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90"/>
        <p:cNvGrpSpPr/>
        <p:nvPr/>
      </p:nvGrpSpPr>
      <p:grpSpPr>
        <a:xfrm>
          <a:off x="0" y="0"/>
          <a:ext cx="0" cy="0"/>
          <a:chOff x="0" y="0"/>
          <a:chExt cx="0" cy="0"/>
        </a:xfrm>
      </p:grpSpPr>
      <p:sp>
        <p:nvSpPr>
          <p:cNvPr id="291" name="Google Shape;291;p14"/>
          <p:cNvSpPr txBox="1"/>
          <p:nvPr/>
        </p:nvSpPr>
        <p:spPr>
          <a:xfrm>
            <a:off x="1408242" y="1009650"/>
            <a:ext cx="1192675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 ĐỌC HIỂU CHI TIẾT</a:t>
            </a:r>
            <a:endParaRPr/>
          </a:p>
        </p:txBody>
      </p:sp>
      <p:sp>
        <p:nvSpPr>
          <p:cNvPr id="292" name="Google Shape;292;p14"/>
          <p:cNvSpPr txBox="1"/>
          <p:nvPr/>
        </p:nvSpPr>
        <p:spPr>
          <a:xfrm>
            <a:off x="1465392" y="2669154"/>
            <a:ext cx="15120562"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3.1. Đặc điểm của thể loại thơ trữ tình có yếu tố tự sự và miêu tả</a:t>
            </a:r>
            <a:endParaRPr/>
          </a:p>
        </p:txBody>
      </p:sp>
      <p:pic>
        <p:nvPicPr>
          <p:cNvPr id="293" name="Google Shape;293;p14"/>
          <p:cNvPicPr preferRelativeResize="0"/>
          <p:nvPr/>
        </p:nvPicPr>
        <p:blipFill rotWithShape="1">
          <a:blip r:embed="rId3">
            <a:alphaModFix/>
          </a:blip>
          <a:srcRect r="12484"/>
          <a:stretch/>
        </p:blipFill>
        <p:spPr>
          <a:xfrm>
            <a:off x="13561894" y="3865813"/>
            <a:ext cx="5043819" cy="8366785"/>
          </a:xfrm>
          <a:prstGeom prst="rect">
            <a:avLst/>
          </a:prstGeom>
          <a:noFill/>
          <a:ln>
            <a:noFill/>
          </a:ln>
        </p:spPr>
      </p:pic>
      <p:pic>
        <p:nvPicPr>
          <p:cNvPr id="294" name="Google Shape;294;p14"/>
          <p:cNvPicPr preferRelativeResize="0"/>
          <p:nvPr/>
        </p:nvPicPr>
        <p:blipFill rotWithShape="1">
          <a:blip r:embed="rId4">
            <a:alphaModFix/>
          </a:blip>
          <a:srcRect l="17169"/>
          <a:stretch/>
        </p:blipFill>
        <p:spPr>
          <a:xfrm>
            <a:off x="-1298774" y="6085345"/>
            <a:ext cx="2597548" cy="2223698"/>
          </a:xfrm>
          <a:prstGeom prst="rect">
            <a:avLst/>
          </a:prstGeom>
          <a:noFill/>
          <a:ln>
            <a:noFill/>
          </a:ln>
        </p:spPr>
      </p:pic>
      <p:pic>
        <p:nvPicPr>
          <p:cNvPr id="295" name="Google Shape;295;p14"/>
          <p:cNvPicPr preferRelativeResize="0"/>
          <p:nvPr/>
        </p:nvPicPr>
        <p:blipFill rotWithShape="1">
          <a:blip r:embed="rId4">
            <a:alphaModFix/>
          </a:blip>
          <a:srcRect/>
          <a:stretch/>
        </p:blipFill>
        <p:spPr>
          <a:xfrm>
            <a:off x="15505408" y="618442"/>
            <a:ext cx="3507784" cy="2487338"/>
          </a:xfrm>
          <a:prstGeom prst="rect">
            <a:avLst/>
          </a:prstGeom>
          <a:noFill/>
          <a:ln>
            <a:noFill/>
          </a:ln>
        </p:spPr>
      </p:pic>
      <p:grpSp>
        <p:nvGrpSpPr>
          <p:cNvPr id="296" name="Google Shape;296;p14"/>
          <p:cNvGrpSpPr/>
          <p:nvPr/>
        </p:nvGrpSpPr>
        <p:grpSpPr>
          <a:xfrm>
            <a:off x="1476278" y="3868765"/>
            <a:ext cx="11858722" cy="6041143"/>
            <a:chOff x="0" y="2952"/>
            <a:chExt cx="11858722" cy="6041143"/>
          </a:xfrm>
        </p:grpSpPr>
        <p:cxnSp>
          <p:nvCxnSpPr>
            <p:cNvPr id="297" name="Google Shape;297;p14"/>
            <p:cNvCxnSpPr/>
            <p:nvPr/>
          </p:nvCxnSpPr>
          <p:spPr>
            <a:xfrm>
              <a:off x="0" y="2952"/>
              <a:ext cx="11858722"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298" name="Google Shape;298;p14"/>
            <p:cNvSpPr/>
            <p:nvPr/>
          </p:nvSpPr>
          <p:spPr>
            <a:xfrm>
              <a:off x="0" y="2952"/>
              <a:ext cx="11858722" cy="201371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txBox="1"/>
            <p:nvPr/>
          </p:nvSpPr>
          <p:spPr>
            <a:xfrm>
              <a:off x="0" y="2952"/>
              <a:ext cx="11858722" cy="2013714"/>
            </a:xfrm>
            <a:prstGeom prst="rect">
              <a:avLst/>
            </a:prstGeom>
            <a:noFill/>
            <a:ln>
              <a:noFill/>
            </a:ln>
          </p:spPr>
          <p:txBody>
            <a:bodyPr spcFirstLastPara="1" wrap="square" lIns="133350" tIns="133350" rIns="133350" bIns="133350" anchor="ctr" anchorCtr="0">
              <a:noAutofit/>
            </a:bodyPr>
            <a:lstStyle/>
            <a:p>
              <a:pPr marL="0" marR="0" lvl="0" indent="0" algn="just" rtl="0">
                <a:lnSpc>
                  <a:spcPct val="110000"/>
                </a:lnSpc>
                <a:spcBef>
                  <a:spcPts val="0"/>
                </a:spcBef>
                <a:spcAft>
                  <a:spcPts val="0"/>
                </a:spcAft>
                <a:buClr>
                  <a:srgbClr val="000000"/>
                </a:buClr>
                <a:buSzPts val="3500"/>
                <a:buFont typeface="Roboto Condensed"/>
                <a:buNone/>
              </a:pPr>
              <a:r>
                <a:rPr lang="en-US" sz="3500" b="0" i="0" u="none" strike="noStrike" cap="none">
                  <a:solidFill>
                    <a:srgbClr val="000000"/>
                  </a:solidFill>
                  <a:latin typeface="Roboto Condensed"/>
                  <a:ea typeface="Roboto Condensed"/>
                  <a:cs typeface="Roboto Condensed"/>
                  <a:sym typeface="Roboto Condensed"/>
                </a:rPr>
                <a:t>- </a:t>
              </a:r>
              <a:r>
                <a:rPr lang="en-US" sz="3500" b="1" i="0" u="none" strike="noStrike" cap="none">
                  <a:solidFill>
                    <a:srgbClr val="000000"/>
                  </a:solidFill>
                  <a:latin typeface="Roboto Condensed"/>
                  <a:ea typeface="Roboto Condensed"/>
                  <a:cs typeface="Roboto Condensed"/>
                  <a:sym typeface="Roboto Condensed"/>
                </a:rPr>
                <a:t>Yếu tố tự sự: </a:t>
              </a:r>
              <a:r>
                <a:rPr lang="en-US" sz="3500" b="0" i="0" u="none" strike="noStrike" cap="none">
                  <a:solidFill>
                    <a:srgbClr val="000000"/>
                  </a:solidFill>
                  <a:latin typeface="Roboto Condensed"/>
                  <a:ea typeface="Roboto Condensed"/>
                  <a:cs typeface="Roboto Condensed"/>
                  <a:sym typeface="Roboto Condensed"/>
                </a:rPr>
                <a:t>trải dài xuyên suốt văn bản; đặc biệt trong các khổ thơ về những thành viên trong gia đình trao điều gì cho em bé.</a:t>
              </a:r>
              <a:endParaRPr sz="3500" b="0" i="0" u="none" strike="noStrike" cap="none">
                <a:solidFill>
                  <a:schemeClr val="dk1"/>
                </a:solidFill>
                <a:latin typeface="Calibri"/>
                <a:ea typeface="Calibri"/>
                <a:cs typeface="Calibri"/>
                <a:sym typeface="Calibri"/>
              </a:endParaRPr>
            </a:p>
          </p:txBody>
        </p:sp>
        <p:cxnSp>
          <p:nvCxnSpPr>
            <p:cNvPr id="300" name="Google Shape;300;p14"/>
            <p:cNvCxnSpPr/>
            <p:nvPr/>
          </p:nvCxnSpPr>
          <p:spPr>
            <a:xfrm>
              <a:off x="0" y="2016667"/>
              <a:ext cx="11858722"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301" name="Google Shape;301;p14"/>
            <p:cNvSpPr/>
            <p:nvPr/>
          </p:nvSpPr>
          <p:spPr>
            <a:xfrm>
              <a:off x="0" y="2016667"/>
              <a:ext cx="11858722" cy="201371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txBox="1"/>
            <p:nvPr/>
          </p:nvSpPr>
          <p:spPr>
            <a:xfrm>
              <a:off x="0" y="2016667"/>
              <a:ext cx="11858722" cy="2013714"/>
            </a:xfrm>
            <a:prstGeom prst="rect">
              <a:avLst/>
            </a:prstGeom>
            <a:noFill/>
            <a:ln>
              <a:noFill/>
            </a:ln>
          </p:spPr>
          <p:txBody>
            <a:bodyPr spcFirstLastPara="1" wrap="square" lIns="133350" tIns="133350" rIns="133350" bIns="133350" anchor="ctr" anchorCtr="0">
              <a:noAutofit/>
            </a:bodyPr>
            <a:lstStyle/>
            <a:p>
              <a:pPr marL="0" marR="0" lvl="0" indent="0" algn="just" rtl="0">
                <a:lnSpc>
                  <a:spcPct val="110000"/>
                </a:lnSpc>
                <a:spcBef>
                  <a:spcPts val="0"/>
                </a:spcBef>
                <a:spcAft>
                  <a:spcPts val="0"/>
                </a:spcAft>
                <a:buClr>
                  <a:srgbClr val="000000"/>
                </a:buClr>
                <a:buSzPts val="3500"/>
                <a:buFont typeface="Roboto Condensed"/>
                <a:buNone/>
              </a:pPr>
              <a:r>
                <a:rPr lang="en-US" sz="3500" b="0" i="0" u="none" strike="noStrike" cap="none">
                  <a:solidFill>
                    <a:srgbClr val="000000"/>
                  </a:solidFill>
                  <a:latin typeface="Roboto Condensed"/>
                  <a:ea typeface="Roboto Condensed"/>
                  <a:cs typeface="Roboto Condensed"/>
                  <a:sym typeface="Roboto Condensed"/>
                </a:rPr>
                <a:t>- </a:t>
              </a:r>
              <a:r>
                <a:rPr lang="en-US" sz="3500" b="1" i="0" u="none" strike="noStrike" cap="none">
                  <a:solidFill>
                    <a:srgbClr val="000000"/>
                  </a:solidFill>
                  <a:latin typeface="Roboto Condensed"/>
                  <a:ea typeface="Roboto Condensed"/>
                  <a:cs typeface="Roboto Condensed"/>
                  <a:sym typeface="Roboto Condensed"/>
                </a:rPr>
                <a:t>Yếu tố miêu tả</a:t>
              </a:r>
              <a:r>
                <a:rPr lang="en-US" sz="3500" b="0" i="0" u="none" strike="noStrike" cap="none">
                  <a:solidFill>
                    <a:srgbClr val="000000"/>
                  </a:solidFill>
                  <a:latin typeface="Roboto Condensed"/>
                  <a:ea typeface="Roboto Condensed"/>
                  <a:cs typeface="Roboto Condensed"/>
                  <a:sym typeface="Roboto Condensed"/>
                </a:rPr>
                <a:t>: miêu tả khung cảnh thiên nhiên Trái đất trước và sau khi trẻ em ra đời</a:t>
              </a:r>
              <a:endParaRPr sz="3500" b="0" i="0" u="none" strike="noStrike" cap="none">
                <a:solidFill>
                  <a:srgbClr val="000000"/>
                </a:solidFill>
                <a:latin typeface="Roboto Condensed"/>
                <a:ea typeface="Roboto Condensed"/>
                <a:cs typeface="Roboto Condensed"/>
                <a:sym typeface="Roboto Condensed"/>
              </a:endParaRPr>
            </a:p>
          </p:txBody>
        </p:sp>
        <p:cxnSp>
          <p:nvCxnSpPr>
            <p:cNvPr id="303" name="Google Shape;303;p14"/>
            <p:cNvCxnSpPr/>
            <p:nvPr/>
          </p:nvCxnSpPr>
          <p:spPr>
            <a:xfrm>
              <a:off x="0" y="4030381"/>
              <a:ext cx="11858722"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304" name="Google Shape;304;p14"/>
            <p:cNvSpPr/>
            <p:nvPr/>
          </p:nvSpPr>
          <p:spPr>
            <a:xfrm>
              <a:off x="0" y="4030381"/>
              <a:ext cx="11858722" cy="201371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txBox="1"/>
            <p:nvPr/>
          </p:nvSpPr>
          <p:spPr>
            <a:xfrm>
              <a:off x="0" y="4030381"/>
              <a:ext cx="11858722" cy="2013714"/>
            </a:xfrm>
            <a:prstGeom prst="rect">
              <a:avLst/>
            </a:prstGeom>
            <a:noFill/>
            <a:ln>
              <a:noFill/>
            </a:ln>
          </p:spPr>
          <p:txBody>
            <a:bodyPr spcFirstLastPara="1" wrap="square" lIns="133350" tIns="133350" rIns="133350" bIns="133350" anchor="ctr" anchorCtr="0">
              <a:noAutofit/>
            </a:bodyPr>
            <a:lstStyle/>
            <a:p>
              <a:pPr marL="0" marR="0" lvl="0" indent="0" algn="just" rtl="0">
                <a:lnSpc>
                  <a:spcPct val="110000"/>
                </a:lnSpc>
                <a:spcBef>
                  <a:spcPts val="0"/>
                </a:spcBef>
                <a:spcAft>
                  <a:spcPts val="0"/>
                </a:spcAft>
                <a:buClr>
                  <a:srgbClr val="000000"/>
                </a:buClr>
                <a:buSzPts val="3500"/>
                <a:buFont typeface="Roboto Condensed"/>
                <a:buNone/>
              </a:pPr>
              <a:r>
                <a:rPr lang="en-US" sz="3500" b="0" i="0" u="none" strike="noStrike" cap="none">
                  <a:solidFill>
                    <a:srgbClr val="000000"/>
                  </a:solidFill>
                  <a:latin typeface="Roboto Condensed"/>
                  <a:ea typeface="Roboto Condensed"/>
                  <a:cs typeface="Roboto Condensed"/>
                  <a:sym typeface="Roboto Condensed"/>
                </a:rPr>
                <a:t>🡪 Tự sự và miêu tả góp phần nêu bật cảm xúc trữ tình của văn bản.</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09"/>
        <p:cNvGrpSpPr/>
        <p:nvPr/>
      </p:nvGrpSpPr>
      <p:grpSpPr>
        <a:xfrm>
          <a:off x="0" y="0"/>
          <a:ext cx="0" cy="0"/>
          <a:chOff x="0" y="0"/>
          <a:chExt cx="0" cy="0"/>
        </a:xfrm>
      </p:grpSpPr>
      <p:graphicFrame>
        <p:nvGraphicFramePr>
          <p:cNvPr id="310" name="Google Shape;310;p15"/>
          <p:cNvGraphicFramePr/>
          <p:nvPr/>
        </p:nvGraphicFramePr>
        <p:xfrm>
          <a:off x="1465392" y="2628900"/>
          <a:ext cx="3000000" cy="3000000"/>
        </p:xfrm>
        <a:graphic>
          <a:graphicData uri="http://schemas.openxmlformats.org/drawingml/2006/table">
            <a:tbl>
              <a:tblPr>
                <a:noFill/>
                <a:tableStyleId>{9AB8691C-854F-438E-82D8-6BCB8BD05D40}</a:tableStyleId>
              </a:tblPr>
              <a:tblGrid>
                <a:gridCol w="3014850">
                  <a:extLst>
                    <a:ext uri="{9D8B030D-6E8A-4147-A177-3AD203B41FA5}">
                      <a16:colId xmlns:a16="http://schemas.microsoft.com/office/drawing/2014/main" val="20000"/>
                    </a:ext>
                  </a:extLst>
                </a:gridCol>
                <a:gridCol w="6405725">
                  <a:extLst>
                    <a:ext uri="{9D8B030D-6E8A-4147-A177-3AD203B41FA5}">
                      <a16:colId xmlns:a16="http://schemas.microsoft.com/office/drawing/2014/main" val="20001"/>
                    </a:ext>
                  </a:extLst>
                </a:gridCol>
                <a:gridCol w="6810050">
                  <a:extLst>
                    <a:ext uri="{9D8B030D-6E8A-4147-A177-3AD203B41FA5}">
                      <a16:colId xmlns:a16="http://schemas.microsoft.com/office/drawing/2014/main" val="20002"/>
                    </a:ext>
                  </a:extLst>
                </a:gridCol>
              </a:tblGrid>
              <a:tr h="1599725">
                <a:tc>
                  <a:txBody>
                    <a:bodyPr/>
                    <a:lstStyle/>
                    <a:p>
                      <a:pPr marL="0" marR="0" lvl="0" indent="0" algn="ctr" rtl="0">
                        <a:spcBef>
                          <a:spcPts val="0"/>
                        </a:spcBef>
                        <a:spcAft>
                          <a:spcPts val="0"/>
                        </a:spcAft>
                        <a:buNone/>
                      </a:pP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Trái đất trước khi</a:t>
                      </a:r>
                      <a:endParaRPr sz="4000" b="1">
                        <a:solidFill>
                          <a:srgbClr val="000000"/>
                        </a:solidFill>
                        <a:latin typeface="Roboto Condensed"/>
                        <a:ea typeface="Roboto Condensed"/>
                        <a:cs typeface="Roboto Condensed"/>
                        <a:sym typeface="Roboto Condensed"/>
                      </a:endParaRPr>
                    </a:p>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trẻ con ra đời</a:t>
                      </a:r>
                      <a:endParaRPr sz="4000" b="1">
                        <a:solidFill>
                          <a:srgbClr val="000000"/>
                        </a:solidFill>
                        <a:latin typeface="Roboto Condensed"/>
                        <a:ea typeface="Roboto Condensed"/>
                        <a:cs typeface="Roboto Condensed"/>
                        <a:sym typeface="Roboto Condensed"/>
                      </a:endParaRPr>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Trái đất sau khi</a:t>
                      </a:r>
                      <a:endParaRPr sz="4000" b="1">
                        <a:solidFill>
                          <a:srgbClr val="000000"/>
                        </a:solidFill>
                        <a:latin typeface="Roboto Condensed"/>
                        <a:ea typeface="Roboto Condensed"/>
                        <a:cs typeface="Roboto Condensed"/>
                        <a:sym typeface="Roboto Condensed"/>
                      </a:endParaRPr>
                    </a:p>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trẻ con ra đời</a:t>
                      </a:r>
                      <a:endParaRPr sz="4000" b="1">
                        <a:solidFill>
                          <a:srgbClr val="000000"/>
                        </a:solidFill>
                        <a:latin typeface="Roboto Condensed"/>
                        <a:ea typeface="Roboto Condensed"/>
                        <a:cs typeface="Roboto Condensed"/>
                        <a:sym typeface="Roboto Condensed"/>
                      </a:endParaRPr>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extLst>
                  <a:ext uri="{0D108BD9-81ED-4DB2-BD59-A6C34878D82A}">
                    <a16:rowId xmlns:a16="http://schemas.microsoft.com/office/drawing/2014/main" val="10000"/>
                  </a:ext>
                </a:extLst>
              </a:tr>
              <a:tr h="1071050">
                <a:tc>
                  <a:txBody>
                    <a:bodyPr/>
                    <a:lstStyle/>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Không gian</a:t>
                      </a:r>
                      <a:endParaRPr sz="4000" b="1"/>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Tăm tối, chưa có ánh sáng</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Cao rộng, khoáng đạt</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1"/>
                  </a:ext>
                </a:extLst>
              </a:tr>
              <a:tr h="1071050">
                <a:tc>
                  <a:txBody>
                    <a:bodyPr/>
                    <a:lstStyle/>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Sự vật</a:t>
                      </a:r>
                      <a:endParaRPr sz="4000" b="1"/>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Chưa có sự vật gì</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Phong phú</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2"/>
                  </a:ext>
                </a:extLst>
              </a:tr>
              <a:tr h="1071050">
                <a:tc>
                  <a:txBody>
                    <a:bodyPr/>
                    <a:lstStyle/>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Màu sắc</a:t>
                      </a:r>
                      <a:endParaRPr sz="4000" b="1"/>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Tối đen</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Sinh động, sặc sỡ, đáng yêu</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3"/>
                  </a:ext>
                </a:extLst>
              </a:tr>
              <a:tr h="1979575">
                <a:tc>
                  <a:txBody>
                    <a:bodyPr/>
                    <a:lstStyle/>
                    <a:p>
                      <a:pPr marL="0" marR="0" lvl="0" indent="0" algn="ctr" rtl="0">
                        <a:spcBef>
                          <a:spcPts val="0"/>
                        </a:spcBef>
                        <a:spcAft>
                          <a:spcPts val="0"/>
                        </a:spcAft>
                        <a:buNone/>
                      </a:pPr>
                      <a:r>
                        <a:rPr lang="en-US" sz="4000" b="1">
                          <a:solidFill>
                            <a:srgbClr val="000000"/>
                          </a:solidFill>
                          <a:latin typeface="Roboto Condensed"/>
                          <a:ea typeface="Roboto Condensed"/>
                          <a:cs typeface="Roboto Condensed"/>
                          <a:sym typeface="Roboto Condensed"/>
                        </a:rPr>
                        <a:t>Đánh giá</a:t>
                      </a:r>
                      <a:endParaRPr sz="4000" b="1"/>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Khung cảnh tối tăm và buồn bã, thiếu đi sức sống.</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4000">
                          <a:solidFill>
                            <a:srgbClr val="000000"/>
                          </a:solidFill>
                          <a:latin typeface="Roboto Condensed"/>
                          <a:ea typeface="Roboto Condensed"/>
                          <a:cs typeface="Roboto Condensed"/>
                          <a:sym typeface="Roboto Condensed"/>
                        </a:rPr>
                        <a:t>Thế giới giàu sức sống, nhiều màu sắc</a:t>
                      </a:r>
                      <a:endParaRPr sz="40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4"/>
                  </a:ext>
                </a:extLst>
              </a:tr>
            </a:tbl>
          </a:graphicData>
        </a:graphic>
      </p:graphicFrame>
      <p:sp>
        <p:nvSpPr>
          <p:cNvPr id="311" name="Google Shape;311;p15"/>
          <p:cNvSpPr txBox="1"/>
          <p:nvPr/>
        </p:nvSpPr>
        <p:spPr>
          <a:xfrm>
            <a:off x="1465392" y="592074"/>
            <a:ext cx="5217836"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3.2. Cảm xúc trữ tình</a:t>
            </a:r>
            <a:endParaRPr sz="4400" b="1" i="0" u="none" strike="noStrike" cap="none">
              <a:solidFill>
                <a:srgbClr val="233D6B"/>
              </a:solidFill>
              <a:latin typeface="Roboto Condensed"/>
              <a:ea typeface="Roboto Condensed"/>
              <a:cs typeface="Roboto Condensed"/>
              <a:sym typeface="Roboto Condensed"/>
            </a:endParaRPr>
          </a:p>
        </p:txBody>
      </p:sp>
      <p:sp>
        <p:nvSpPr>
          <p:cNvPr id="312" name="Google Shape;312;p15"/>
          <p:cNvSpPr txBox="1"/>
          <p:nvPr/>
        </p:nvSpPr>
        <p:spPr>
          <a:xfrm>
            <a:off x="1465392" y="1517989"/>
            <a:ext cx="9570683"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 Thế giới trước và sau khi trẻ con ra đời:</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animEffect transition="in" filter="fade">
                                      <p:cBhvr>
                                        <p:cTn id="7" dur="500"/>
                                        <p:tgtEl>
                                          <p:spTgt spid="311"/>
                                        </p:tgtEl>
                                      </p:cBhvr>
                                    </p:animEffect>
                                  </p:childTnLst>
                                </p:cTn>
                              </p:par>
                              <p:par>
                                <p:cTn id="8" presetID="10" presetClass="entr" presetSubtype="0" fill="hold" nodeType="withEffect">
                                  <p:stCondLst>
                                    <p:cond delay="0"/>
                                  </p:stCondLst>
                                  <p:childTnLst>
                                    <p:set>
                                      <p:cBhvr>
                                        <p:cTn id="9" dur="1" fill="hold">
                                          <p:stCondLst>
                                            <p:cond delay="0"/>
                                          </p:stCondLst>
                                        </p:cTn>
                                        <p:tgtEl>
                                          <p:spTgt spid="312"/>
                                        </p:tgtEl>
                                        <p:attrNameLst>
                                          <p:attrName>style.visibility</p:attrName>
                                        </p:attrNameLst>
                                      </p:cBhvr>
                                      <p:to>
                                        <p:strVal val="visible"/>
                                      </p:to>
                                    </p:set>
                                    <p:animEffect transition="in" filter="fade">
                                      <p:cBhvr>
                                        <p:cTn id="10" dur="500"/>
                                        <p:tgtEl>
                                          <p:spTgt spid="312"/>
                                        </p:tgtEl>
                                      </p:cBhvr>
                                    </p:animEffect>
                                  </p:childTnLst>
                                </p:cTn>
                              </p:par>
                              <p:par>
                                <p:cTn id="11" presetID="10" presetClass="entr" presetSubtype="0" fill="hold" nodeType="withEffect">
                                  <p:stCondLst>
                                    <p:cond delay="0"/>
                                  </p:stCondLst>
                                  <p:childTnLst>
                                    <p:set>
                                      <p:cBhvr>
                                        <p:cTn id="12" dur="1" fill="hold">
                                          <p:stCondLst>
                                            <p:cond delay="0"/>
                                          </p:stCondLst>
                                        </p:cTn>
                                        <p:tgtEl>
                                          <p:spTgt spid="310"/>
                                        </p:tgtEl>
                                        <p:attrNameLst>
                                          <p:attrName>style.visibility</p:attrName>
                                        </p:attrNameLst>
                                      </p:cBhvr>
                                      <p:to>
                                        <p:strVal val="visible"/>
                                      </p:to>
                                    </p:set>
                                    <p:animEffect transition="in" filter="fade">
                                      <p:cBhvr>
                                        <p:cTn id="13" dur="5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16"/>
        <p:cNvGrpSpPr/>
        <p:nvPr/>
      </p:nvGrpSpPr>
      <p:grpSpPr>
        <a:xfrm>
          <a:off x="0" y="0"/>
          <a:ext cx="0" cy="0"/>
          <a:chOff x="0" y="0"/>
          <a:chExt cx="0" cy="0"/>
        </a:xfrm>
      </p:grpSpPr>
      <p:sp>
        <p:nvSpPr>
          <p:cNvPr id="317" name="Google Shape;317;p16"/>
          <p:cNvSpPr txBox="1"/>
          <p:nvPr/>
        </p:nvSpPr>
        <p:spPr>
          <a:xfrm>
            <a:off x="1646760" y="923925"/>
            <a:ext cx="5217836"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3.2. Cảm xúc trữ tình</a:t>
            </a:r>
            <a:endParaRPr sz="4400" b="1" i="0" u="none" strike="noStrike" cap="none">
              <a:solidFill>
                <a:srgbClr val="233D6B"/>
              </a:solidFill>
              <a:latin typeface="Roboto Condensed"/>
              <a:ea typeface="Roboto Condensed"/>
              <a:cs typeface="Roboto Condensed"/>
              <a:sym typeface="Roboto Condensed"/>
            </a:endParaRPr>
          </a:p>
        </p:txBody>
      </p:sp>
      <p:sp>
        <p:nvSpPr>
          <p:cNvPr id="318" name="Google Shape;318;p16"/>
          <p:cNvSpPr txBox="1"/>
          <p:nvPr/>
        </p:nvSpPr>
        <p:spPr>
          <a:xfrm>
            <a:off x="1646760" y="1916515"/>
            <a:ext cx="9570683"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 Thế giới trước và sau khi trẻ con ra đời:</a:t>
            </a:r>
            <a:endParaRPr/>
          </a:p>
        </p:txBody>
      </p:sp>
      <p:sp>
        <p:nvSpPr>
          <p:cNvPr id="319" name="Google Shape;319;p16"/>
          <p:cNvSpPr txBox="1"/>
          <p:nvPr/>
        </p:nvSpPr>
        <p:spPr>
          <a:xfrm>
            <a:off x="1646760" y="3071523"/>
            <a:ext cx="15207742" cy="1549527"/>
          </a:xfrm>
          <a:prstGeom prst="rect">
            <a:avLst/>
          </a:prstGeom>
          <a:noFill/>
          <a:ln>
            <a:noFill/>
          </a:ln>
        </p:spPr>
        <p:txBody>
          <a:bodyPr spcFirstLastPara="1" wrap="square" lIns="0" tIns="0" rIns="0" bIns="0" anchor="t" anchorCtr="0">
            <a:spAutoFit/>
          </a:bodyPr>
          <a:lstStyle/>
          <a:p>
            <a:pPr marL="0" marR="0" lvl="0" indent="0" algn="just" rtl="0">
              <a:lnSpc>
                <a:spcPct val="141000"/>
              </a:lnSpc>
              <a:spcBef>
                <a:spcPts val="0"/>
              </a:spcBef>
              <a:spcAft>
                <a:spcPts val="0"/>
              </a:spcAft>
              <a:buNone/>
            </a:pPr>
            <a:r>
              <a:rPr lang="en-US" sz="4400" b="0" i="0" u="none" strike="noStrike" cap="none">
                <a:solidFill>
                  <a:srgbClr val="233D6B"/>
                </a:solidFill>
                <a:latin typeface="Roboto Condensed"/>
                <a:ea typeface="Roboto Condensed"/>
                <a:cs typeface="Roboto Condensed"/>
                <a:sym typeface="Roboto Condensed"/>
              </a:rPr>
              <a:t>🡪 </a:t>
            </a:r>
            <a:r>
              <a:rPr lang="en-US" sz="4400" b="1" i="0" u="none" strike="noStrike" cap="none">
                <a:solidFill>
                  <a:srgbClr val="233D6B"/>
                </a:solidFill>
                <a:latin typeface="Roboto Condensed"/>
                <a:ea typeface="Roboto Condensed"/>
                <a:cs typeface="Roboto Condensed"/>
                <a:sym typeface="Roboto Condensed"/>
              </a:rPr>
              <a:t>Nghệ thuật</a:t>
            </a:r>
            <a:r>
              <a:rPr lang="en-US" sz="4400" b="0" i="0" u="none" strike="noStrike" cap="none">
                <a:solidFill>
                  <a:srgbClr val="233D6B"/>
                </a:solidFill>
                <a:latin typeface="Roboto Condensed"/>
                <a:ea typeface="Roboto Condensed"/>
                <a:cs typeface="Roboto Condensed"/>
                <a:sym typeface="Roboto Condensed"/>
              </a:rPr>
              <a:t>: Biểu cảm đan xen với miêu tả bằng những hình ảnh thiên nhiên gần gũi, biện pháp so sánh, liệt kê</a:t>
            </a:r>
            <a:endParaRPr sz="4400" b="0" i="0" u="none" strike="noStrike" cap="none">
              <a:solidFill>
                <a:srgbClr val="233D6B"/>
              </a:solidFill>
              <a:latin typeface="Roboto Condensed"/>
              <a:ea typeface="Roboto Condensed"/>
              <a:cs typeface="Roboto Condensed"/>
              <a:sym typeface="Roboto Condensed"/>
            </a:endParaRPr>
          </a:p>
        </p:txBody>
      </p:sp>
      <p:sp>
        <p:nvSpPr>
          <p:cNvPr id="320" name="Google Shape;320;p16"/>
          <p:cNvSpPr txBox="1"/>
          <p:nvPr/>
        </p:nvSpPr>
        <p:spPr>
          <a:xfrm>
            <a:off x="1646760" y="4979348"/>
            <a:ext cx="15207742" cy="3111627"/>
          </a:xfrm>
          <a:prstGeom prst="rect">
            <a:avLst/>
          </a:prstGeom>
          <a:noFill/>
          <a:ln>
            <a:noFill/>
          </a:ln>
        </p:spPr>
        <p:txBody>
          <a:bodyPr spcFirstLastPara="1" wrap="square" lIns="0" tIns="0" rIns="0" bIns="0" anchor="t" anchorCtr="0">
            <a:spAutoFit/>
          </a:bodyPr>
          <a:lstStyle/>
          <a:p>
            <a:pPr marL="0" marR="0" lvl="0" indent="0" algn="just" rtl="0">
              <a:lnSpc>
                <a:spcPct val="141000"/>
              </a:lnSpc>
              <a:spcBef>
                <a:spcPts val="0"/>
              </a:spcBef>
              <a:spcAft>
                <a:spcPts val="0"/>
              </a:spcAft>
              <a:buNone/>
            </a:pPr>
            <a:r>
              <a:rPr lang="en-US" sz="4400" b="0" i="0" u="none" strike="noStrike" cap="none">
                <a:solidFill>
                  <a:srgbClr val="233D6B"/>
                </a:solidFill>
                <a:latin typeface="Roboto Condensed"/>
                <a:ea typeface="Roboto Condensed"/>
                <a:cs typeface="Roboto Condensed"/>
                <a:sym typeface="Roboto Condensed"/>
              </a:rPr>
              <a:t>🡪 </a:t>
            </a:r>
            <a:r>
              <a:rPr lang="en-US" sz="4400" b="1" i="0" u="none" strike="noStrike" cap="none">
                <a:solidFill>
                  <a:srgbClr val="233D6B"/>
                </a:solidFill>
                <a:latin typeface="Roboto Condensed"/>
                <a:ea typeface="Roboto Condensed"/>
                <a:cs typeface="Roboto Condensed"/>
                <a:sym typeface="Roboto Condensed"/>
              </a:rPr>
              <a:t>Ý nghĩa to lớn của trẻ em đối với thế giới: </a:t>
            </a:r>
            <a:r>
              <a:rPr lang="en-US" sz="4400" b="0" i="0" u="none" strike="noStrike" cap="none">
                <a:solidFill>
                  <a:srgbClr val="233D6B"/>
                </a:solidFill>
                <a:latin typeface="Roboto Condensed"/>
                <a:ea typeface="Roboto Condensed"/>
                <a:cs typeface="Roboto Condensed"/>
                <a:sym typeface="Roboto Condensed"/>
              </a:rPr>
              <a:t>trẻ em là trung tâm, là tương lai của thế giới. Các sự vật, hiện tượng xuất hiện đều để nâng đỡ, nuôi dưỡng, góp phần giúp trẻ con trưởng thành cả về thể chất và tâm hồn.</a:t>
            </a:r>
            <a:endParaRPr/>
          </a:p>
        </p:txBody>
      </p:sp>
      <p:grpSp>
        <p:nvGrpSpPr>
          <p:cNvPr id="321" name="Google Shape;321;p16"/>
          <p:cNvGrpSpPr/>
          <p:nvPr/>
        </p:nvGrpSpPr>
        <p:grpSpPr>
          <a:xfrm>
            <a:off x="10415804" y="7237910"/>
            <a:ext cx="7872196" cy="4040780"/>
            <a:chOff x="0" y="0"/>
            <a:chExt cx="10496262" cy="5387707"/>
          </a:xfrm>
        </p:grpSpPr>
        <p:pic>
          <p:nvPicPr>
            <p:cNvPr id="322" name="Google Shape;322;p16"/>
            <p:cNvPicPr preferRelativeResize="0"/>
            <p:nvPr/>
          </p:nvPicPr>
          <p:blipFill rotWithShape="1">
            <a:blip r:embed="rId3">
              <a:alphaModFix/>
            </a:blip>
            <a:srcRect l="69210" b="42364"/>
            <a:stretch/>
          </p:blipFill>
          <p:spPr>
            <a:xfrm rot="143070">
              <a:off x="8667472" y="352742"/>
              <a:ext cx="1746249" cy="4004142"/>
            </a:xfrm>
            <a:prstGeom prst="rect">
              <a:avLst/>
            </a:prstGeom>
            <a:noFill/>
            <a:ln>
              <a:noFill/>
            </a:ln>
          </p:spPr>
        </p:pic>
        <p:pic>
          <p:nvPicPr>
            <p:cNvPr id="323" name="Google Shape;323;p16"/>
            <p:cNvPicPr preferRelativeResize="0"/>
            <p:nvPr/>
          </p:nvPicPr>
          <p:blipFill rotWithShape="1">
            <a:blip r:embed="rId4">
              <a:alphaModFix/>
            </a:blip>
            <a:srcRect r="63900"/>
            <a:stretch/>
          </p:blipFill>
          <p:spPr>
            <a:xfrm>
              <a:off x="7122752" y="0"/>
              <a:ext cx="1462179" cy="4961506"/>
            </a:xfrm>
            <a:prstGeom prst="rect">
              <a:avLst/>
            </a:prstGeom>
            <a:noFill/>
            <a:ln>
              <a:noFill/>
            </a:ln>
          </p:spPr>
        </p:pic>
        <p:pic>
          <p:nvPicPr>
            <p:cNvPr id="324" name="Google Shape;324;p16"/>
            <p:cNvPicPr preferRelativeResize="0"/>
            <p:nvPr/>
          </p:nvPicPr>
          <p:blipFill rotWithShape="1">
            <a:blip r:embed="rId5">
              <a:alphaModFix/>
            </a:blip>
            <a:srcRect r="20258" b="12030"/>
            <a:stretch/>
          </p:blipFill>
          <p:spPr>
            <a:xfrm>
              <a:off x="0" y="2805207"/>
              <a:ext cx="9862949" cy="2582500"/>
            </a:xfrm>
            <a:prstGeom prst="rect">
              <a:avLst/>
            </a:prstGeom>
            <a:noFill/>
            <a:ln>
              <a:noFill/>
            </a:ln>
          </p:spPr>
        </p:pic>
        <p:pic>
          <p:nvPicPr>
            <p:cNvPr id="325" name="Google Shape;325;p16"/>
            <p:cNvPicPr preferRelativeResize="0"/>
            <p:nvPr/>
          </p:nvPicPr>
          <p:blipFill rotWithShape="1">
            <a:blip r:embed="rId6">
              <a:alphaModFix/>
            </a:blip>
            <a:srcRect/>
            <a:stretch/>
          </p:blipFill>
          <p:spPr>
            <a:xfrm flipH="1">
              <a:off x="2586281" y="261439"/>
              <a:ext cx="2961302" cy="4011617"/>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
                                        <p:tgtEl>
                                          <p:spTgt spid="3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8"/>
                                        </p:tgtEl>
                                        <p:attrNameLst>
                                          <p:attrName>style.visibility</p:attrName>
                                        </p:attrNameLst>
                                      </p:cBhvr>
                                      <p:to>
                                        <p:strVal val="visible"/>
                                      </p:to>
                                    </p:set>
                                    <p:animEffect transition="in" filter="fade">
                                      <p:cBhvr>
                                        <p:cTn id="12" dur="500"/>
                                        <p:tgtEl>
                                          <p:spTgt spid="3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9"/>
                                        </p:tgtEl>
                                        <p:attrNameLst>
                                          <p:attrName>style.visibility</p:attrName>
                                        </p:attrNameLst>
                                      </p:cBhvr>
                                      <p:to>
                                        <p:strVal val="visible"/>
                                      </p:to>
                                    </p:set>
                                    <p:animEffect transition="in" filter="fade">
                                      <p:cBhvr>
                                        <p:cTn id="17" dur="500"/>
                                        <p:tgtEl>
                                          <p:spTgt spid="3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0"/>
                                        </p:tgtEl>
                                        <p:attrNameLst>
                                          <p:attrName>style.visibility</p:attrName>
                                        </p:attrNameLst>
                                      </p:cBhvr>
                                      <p:to>
                                        <p:strVal val="visible"/>
                                      </p:to>
                                    </p:set>
                                    <p:animEffect transition="in" filter="fade">
                                      <p:cBhvr>
                                        <p:cTn id="22" dur="5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29"/>
        <p:cNvGrpSpPr/>
        <p:nvPr/>
      </p:nvGrpSpPr>
      <p:grpSpPr>
        <a:xfrm>
          <a:off x="0" y="0"/>
          <a:ext cx="0" cy="0"/>
          <a:chOff x="0" y="0"/>
          <a:chExt cx="0" cy="0"/>
        </a:xfrm>
      </p:grpSpPr>
      <p:graphicFrame>
        <p:nvGraphicFramePr>
          <p:cNvPr id="330" name="Google Shape;330;p17"/>
          <p:cNvGraphicFramePr/>
          <p:nvPr/>
        </p:nvGraphicFramePr>
        <p:xfrm>
          <a:off x="811058" y="1574609"/>
          <a:ext cx="3000000" cy="3000000"/>
        </p:xfrm>
        <a:graphic>
          <a:graphicData uri="http://schemas.openxmlformats.org/drawingml/2006/table">
            <a:tbl>
              <a:tblPr>
                <a:noFill/>
                <a:tableStyleId>{9AB8691C-854F-438E-82D8-6BCB8BD05D40}</a:tableStyleId>
              </a:tblPr>
              <a:tblGrid>
                <a:gridCol w="1343325">
                  <a:extLst>
                    <a:ext uri="{9D8B030D-6E8A-4147-A177-3AD203B41FA5}">
                      <a16:colId xmlns:a16="http://schemas.microsoft.com/office/drawing/2014/main" val="20000"/>
                    </a:ext>
                  </a:extLst>
                </a:gridCol>
                <a:gridCol w="2554000">
                  <a:extLst>
                    <a:ext uri="{9D8B030D-6E8A-4147-A177-3AD203B41FA5}">
                      <a16:colId xmlns:a16="http://schemas.microsoft.com/office/drawing/2014/main" val="20001"/>
                    </a:ext>
                  </a:extLst>
                </a:gridCol>
                <a:gridCol w="12949925">
                  <a:extLst>
                    <a:ext uri="{9D8B030D-6E8A-4147-A177-3AD203B41FA5}">
                      <a16:colId xmlns:a16="http://schemas.microsoft.com/office/drawing/2014/main" val="20002"/>
                    </a:ext>
                  </a:extLst>
                </a:gridCol>
              </a:tblGrid>
              <a:tr h="1627075">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NV</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Mang cho em điều gì</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Mong muốn gì ở em bé</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extLst>
                  <a:ext uri="{0D108BD9-81ED-4DB2-BD59-A6C34878D82A}">
                    <a16:rowId xmlns:a16="http://schemas.microsoft.com/office/drawing/2014/main" val="10000"/>
                  </a:ext>
                </a:extLst>
              </a:tr>
              <a:tr h="6285200">
                <a:tc>
                  <a:txBody>
                    <a:bodyPr/>
                    <a:lstStyle/>
                    <a:p>
                      <a:pPr marL="0" marR="0" lvl="0" indent="0" algn="l" rtl="0">
                        <a:spcBef>
                          <a:spcPts val="0"/>
                        </a:spcBef>
                        <a:spcAft>
                          <a:spcPts val="0"/>
                        </a:spcAft>
                        <a:buNone/>
                      </a:pPr>
                      <a:r>
                        <a:rPr lang="en-US" sz="3699">
                          <a:solidFill>
                            <a:srgbClr val="000000"/>
                          </a:solidFill>
                          <a:latin typeface="Roboto Condensed"/>
                          <a:ea typeface="Roboto Condensed"/>
                          <a:cs typeface="Roboto Condensed"/>
                          <a:sym typeface="Roboto Condensed"/>
                        </a:rPr>
                        <a:t>Mẹ </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Mang đến tình yêu, lời ru, bế bồng, chăm sóc</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Cái bống cái bang vốn chỉ những em bé ngoan ngoãn, chăm chỉ trong bài ca dao: nhắc nhở con hãy là những người con hiếu thảo, biết yêu thương, giúp đỡ cha mẹ</a:t>
                      </a:r>
                      <a:endParaRPr sz="3699">
                        <a:solidFill>
                          <a:srgbClr val="000000"/>
                        </a:solidFill>
                        <a:latin typeface="Roboto Condensed"/>
                        <a:ea typeface="Roboto Condensed"/>
                        <a:cs typeface="Roboto Condensed"/>
                        <a:sym typeface="Roboto Condensed"/>
                      </a:endParaRPr>
                    </a:p>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Cánh cò trắng biểu tượng cho người nông dân vất vả, một nắng hai sương kiếm ăn: nhắn con dù sống lam lũ, cực nhọc nhưng vẫn giữ tấm lòng trong sạch.</a:t>
                      </a:r>
                      <a:endParaRPr/>
                    </a:p>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Vị gừng cay: nhắc nhở sự chung thuỷ, tình cảm chân thành</a:t>
                      </a:r>
                      <a:endParaRPr sz="3699">
                        <a:solidFill>
                          <a:srgbClr val="000000"/>
                        </a:solidFill>
                        <a:latin typeface="Roboto Condensed"/>
                        <a:ea typeface="Roboto Condensed"/>
                        <a:cs typeface="Roboto Condensed"/>
                        <a:sym typeface="Roboto Condensed"/>
                      </a:endParaRPr>
                    </a:p>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Lời nhắn nhủ ân cần về cách sống đẹp: biết yêu thương, chia sè, nhân ái, thuỷ chung... Đó chính là dòng sữa mát lành nuôi dưỡng tâm hổn trẻ thơ.</a:t>
                      </a:r>
                      <a:endParaRPr/>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1"/>
                  </a:ext>
                </a:extLst>
              </a:tr>
            </a:tbl>
          </a:graphicData>
        </a:graphic>
      </p:graphicFrame>
      <p:sp>
        <p:nvSpPr>
          <p:cNvPr id="331" name="Google Shape;331;p17"/>
          <p:cNvSpPr txBox="1"/>
          <p:nvPr/>
        </p:nvSpPr>
        <p:spPr>
          <a:xfrm>
            <a:off x="811058" y="474259"/>
            <a:ext cx="9570683"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*Sự ra đời của gia đình và trường học</a:t>
            </a:r>
            <a:endParaRPr sz="4400" b="1" i="0" u="none" strike="noStrike" cap="none">
              <a:solidFill>
                <a:srgbClr val="233D6B"/>
              </a:solidFill>
              <a:latin typeface="Roboto Condensed"/>
              <a:ea typeface="Roboto Condensed"/>
              <a:cs typeface="Roboto Condensed"/>
              <a:sym typeface="Roboto Condensed"/>
            </a:endParaRPr>
          </a:p>
        </p:txBody>
      </p:sp>
      <p:sp>
        <p:nvSpPr>
          <p:cNvPr id="332" name="Google Shape;332;p17"/>
          <p:cNvSpPr/>
          <p:nvPr/>
        </p:nvSpPr>
        <p:spPr>
          <a:xfrm>
            <a:off x="2209800" y="3412435"/>
            <a:ext cx="2438400" cy="601980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3" name="Google Shape;333;p17"/>
          <p:cNvSpPr/>
          <p:nvPr/>
        </p:nvSpPr>
        <p:spPr>
          <a:xfrm>
            <a:off x="4760843" y="3238500"/>
            <a:ext cx="12857712" cy="601980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1"/>
                                        </p:tgtEl>
                                        <p:attrNameLst>
                                          <p:attrName>style.visibility</p:attrName>
                                        </p:attrNameLst>
                                      </p:cBhvr>
                                      <p:to>
                                        <p:strVal val="visible"/>
                                      </p:to>
                                    </p:set>
                                    <p:animEffect transition="in" filter="fade">
                                      <p:cBhvr>
                                        <p:cTn id="7" dur="500"/>
                                        <p:tgtEl>
                                          <p:spTgt spid="3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gtEl>
                                        <p:attrNameLst>
                                          <p:attrName>style.visibility</p:attrName>
                                        </p:attrNameLst>
                                      </p:cBhvr>
                                      <p:to>
                                        <p:strVal val="visible"/>
                                      </p:to>
                                    </p:set>
                                    <p:animEffect transition="in" filter="fade">
                                      <p:cBhvr>
                                        <p:cTn id="12" dur="500"/>
                                        <p:tgtEl>
                                          <p:spTgt spid="3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32"/>
                                        </p:tgtEl>
                                      </p:cBhvr>
                                    </p:animEffect>
                                    <p:set>
                                      <p:cBhvr>
                                        <p:cTn id="17" dur="1" fill="hold">
                                          <p:stCondLst>
                                            <p:cond delay="500"/>
                                          </p:stCondLst>
                                        </p:cTn>
                                        <p:tgtEl>
                                          <p:spTgt spid="33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333"/>
                                        </p:tgtEl>
                                      </p:cBhvr>
                                    </p:animEffect>
                                    <p:set>
                                      <p:cBhvr>
                                        <p:cTn id="22" dur="1" fill="hold">
                                          <p:stCondLst>
                                            <p:cond delay="500"/>
                                          </p:stCondLst>
                                        </p:cTn>
                                        <p:tgtEl>
                                          <p:spTgt spid="3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37"/>
        <p:cNvGrpSpPr/>
        <p:nvPr/>
      </p:nvGrpSpPr>
      <p:grpSpPr>
        <a:xfrm>
          <a:off x="0" y="0"/>
          <a:ext cx="0" cy="0"/>
          <a:chOff x="0" y="0"/>
          <a:chExt cx="0" cy="0"/>
        </a:xfrm>
      </p:grpSpPr>
      <p:graphicFrame>
        <p:nvGraphicFramePr>
          <p:cNvPr id="338" name="Google Shape;338;p18"/>
          <p:cNvGraphicFramePr/>
          <p:nvPr/>
        </p:nvGraphicFramePr>
        <p:xfrm>
          <a:off x="811058" y="1574609"/>
          <a:ext cx="3000000" cy="3000000"/>
        </p:xfrm>
        <a:graphic>
          <a:graphicData uri="http://schemas.openxmlformats.org/drawingml/2006/table">
            <a:tbl>
              <a:tblPr>
                <a:noFill/>
                <a:tableStyleId>{9AB8691C-854F-438E-82D8-6BCB8BD05D40}</a:tableStyleId>
              </a:tblPr>
              <a:tblGrid>
                <a:gridCol w="1343325">
                  <a:extLst>
                    <a:ext uri="{9D8B030D-6E8A-4147-A177-3AD203B41FA5}">
                      <a16:colId xmlns:a16="http://schemas.microsoft.com/office/drawing/2014/main" val="20000"/>
                    </a:ext>
                  </a:extLst>
                </a:gridCol>
                <a:gridCol w="2554000">
                  <a:extLst>
                    <a:ext uri="{9D8B030D-6E8A-4147-A177-3AD203B41FA5}">
                      <a16:colId xmlns:a16="http://schemas.microsoft.com/office/drawing/2014/main" val="20001"/>
                    </a:ext>
                  </a:extLst>
                </a:gridCol>
                <a:gridCol w="12949925">
                  <a:extLst>
                    <a:ext uri="{9D8B030D-6E8A-4147-A177-3AD203B41FA5}">
                      <a16:colId xmlns:a16="http://schemas.microsoft.com/office/drawing/2014/main" val="20002"/>
                    </a:ext>
                  </a:extLst>
                </a:gridCol>
              </a:tblGrid>
              <a:tr h="1672550">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NV</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Mang cho em điều gì</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Mong muốn gì ở em bé</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extLst>
                  <a:ext uri="{0D108BD9-81ED-4DB2-BD59-A6C34878D82A}">
                    <a16:rowId xmlns:a16="http://schemas.microsoft.com/office/drawing/2014/main" val="10000"/>
                  </a:ext>
                </a:extLst>
              </a:tr>
              <a:tr h="6457075">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Bà</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Mang đến những câu chuyện ngày xưa, ngày sau</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Tấm Cám, Thạch Sanh: Ước mơ về lẽ công bằng, người ở hiền sẽ gặp lành, ở ác sẽ bị quả báo.</a:t>
                      </a:r>
                      <a:endParaRPr/>
                    </a:p>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Cóc kiện trời: Đoàn kết sẽ tạo nên sức mạnh.</a:t>
                      </a:r>
                      <a:endParaRPr/>
                    </a:p>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Nàng tiên Ốc, Ba cô tiên: Lạc quan, tin tưởng vào những điều tốt đẹp.</a:t>
                      </a:r>
                      <a:endParaRPr/>
                    </a:p>
                    <a:p>
                      <a:pPr marL="0" marR="0" lvl="0" indent="0" algn="just" rtl="0">
                        <a:spcBef>
                          <a:spcPts val="0"/>
                        </a:spcBef>
                        <a:spcAft>
                          <a:spcPts val="0"/>
                        </a:spcAft>
                        <a:buNone/>
                      </a:pPr>
                      <a:endParaRPr sz="3699">
                        <a:solidFill>
                          <a:srgbClr val="000000"/>
                        </a:solidFill>
                        <a:latin typeface="Roboto Condensed"/>
                        <a:ea typeface="Roboto Condensed"/>
                        <a:cs typeface="Roboto Condensed"/>
                        <a:sym typeface="Roboto Condensed"/>
                      </a:endParaRPr>
                    </a:p>
                    <a:p>
                      <a:pPr marL="0" marR="0" lvl="0" indent="0" algn="just" rtl="0">
                        <a:spcBef>
                          <a:spcPts val="0"/>
                        </a:spcBef>
                        <a:spcAft>
                          <a:spcPts val="0"/>
                        </a:spcAft>
                        <a:buNone/>
                      </a:pPr>
                      <a:r>
                        <a:rPr lang="en-US" sz="3699">
                          <a:solidFill>
                            <a:srgbClr val="000000"/>
                          </a:solidFill>
                          <a:latin typeface="Roboto Condensed"/>
                          <a:ea typeface="Roboto Condensed"/>
                          <a:cs typeface="Roboto Condensed"/>
                          <a:sym typeface="Roboto Condensed"/>
                        </a:rPr>
                        <a:t>🡪 Những câu chuyện cổ tích đó mang đến cho trẻ thơ những bài học về triết lí sống nhân hậu, ở hiền gặp lành; là suối nguồn trong trẻo nuôi dưỡng, bồi đắp tâm hồn trẻ thơ.</a:t>
                      </a:r>
                      <a:endParaRPr/>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1"/>
                  </a:ext>
                </a:extLst>
              </a:tr>
            </a:tbl>
          </a:graphicData>
        </a:graphic>
      </p:graphicFrame>
      <p:sp>
        <p:nvSpPr>
          <p:cNvPr id="339" name="Google Shape;339;p18"/>
          <p:cNvSpPr txBox="1"/>
          <p:nvPr/>
        </p:nvSpPr>
        <p:spPr>
          <a:xfrm>
            <a:off x="811058" y="474259"/>
            <a:ext cx="9570683"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*Sự ra đời của gia đình và trường học</a:t>
            </a:r>
            <a:endParaRPr/>
          </a:p>
        </p:txBody>
      </p:sp>
      <p:sp>
        <p:nvSpPr>
          <p:cNvPr id="340" name="Google Shape;340;p18"/>
          <p:cNvSpPr/>
          <p:nvPr/>
        </p:nvSpPr>
        <p:spPr>
          <a:xfrm>
            <a:off x="2209800" y="3314700"/>
            <a:ext cx="2438400" cy="601980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1" name="Google Shape;341;p18"/>
          <p:cNvSpPr/>
          <p:nvPr/>
        </p:nvSpPr>
        <p:spPr>
          <a:xfrm>
            <a:off x="4800600" y="3289852"/>
            <a:ext cx="12857712" cy="601980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40"/>
                                        </p:tgtEl>
                                      </p:cBhvr>
                                    </p:animEffect>
                                    <p:set>
                                      <p:cBhvr>
                                        <p:cTn id="7" dur="1" fill="hold">
                                          <p:stCondLst>
                                            <p:cond delay="500"/>
                                          </p:stCondLst>
                                        </p:cTn>
                                        <p:tgtEl>
                                          <p:spTgt spid="34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41"/>
                                        </p:tgtEl>
                                      </p:cBhvr>
                                    </p:animEffect>
                                    <p:set>
                                      <p:cBhvr>
                                        <p:cTn id="12" dur="1" fill="hold">
                                          <p:stCondLst>
                                            <p:cond delay="500"/>
                                          </p:stCondLst>
                                        </p:cTn>
                                        <p:tgtEl>
                                          <p:spTgt spid="3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45"/>
        <p:cNvGrpSpPr/>
        <p:nvPr/>
      </p:nvGrpSpPr>
      <p:grpSpPr>
        <a:xfrm>
          <a:off x="0" y="0"/>
          <a:ext cx="0" cy="0"/>
          <a:chOff x="0" y="0"/>
          <a:chExt cx="0" cy="0"/>
        </a:xfrm>
      </p:grpSpPr>
      <p:graphicFrame>
        <p:nvGraphicFramePr>
          <p:cNvPr id="346" name="Google Shape;346;p19"/>
          <p:cNvGraphicFramePr/>
          <p:nvPr/>
        </p:nvGraphicFramePr>
        <p:xfrm>
          <a:off x="811058" y="1828525"/>
          <a:ext cx="3000000" cy="3000000"/>
        </p:xfrm>
        <a:graphic>
          <a:graphicData uri="http://schemas.openxmlformats.org/drawingml/2006/table">
            <a:tbl>
              <a:tblPr>
                <a:noFill/>
                <a:tableStyleId>{9AB8691C-854F-438E-82D8-6BCB8BD05D40}</a:tableStyleId>
              </a:tblPr>
              <a:tblGrid>
                <a:gridCol w="2215325">
                  <a:extLst>
                    <a:ext uri="{9D8B030D-6E8A-4147-A177-3AD203B41FA5}">
                      <a16:colId xmlns:a16="http://schemas.microsoft.com/office/drawing/2014/main" val="20000"/>
                    </a:ext>
                  </a:extLst>
                </a:gridCol>
                <a:gridCol w="5315325">
                  <a:extLst>
                    <a:ext uri="{9D8B030D-6E8A-4147-A177-3AD203B41FA5}">
                      <a16:colId xmlns:a16="http://schemas.microsoft.com/office/drawing/2014/main" val="20001"/>
                    </a:ext>
                  </a:extLst>
                </a:gridCol>
                <a:gridCol w="9316600">
                  <a:extLst>
                    <a:ext uri="{9D8B030D-6E8A-4147-A177-3AD203B41FA5}">
                      <a16:colId xmlns:a16="http://schemas.microsoft.com/office/drawing/2014/main" val="20002"/>
                    </a:ext>
                  </a:extLst>
                </a:gridCol>
              </a:tblGrid>
              <a:tr h="1017525">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Nv</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Mang cho em điều gì</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tc>
                  <a:txBody>
                    <a:bodyPr/>
                    <a:lstStyle/>
                    <a:p>
                      <a:pPr marL="0" marR="0" lvl="0" indent="0" algn="ctr" rtl="0">
                        <a:spcBef>
                          <a:spcPts val="0"/>
                        </a:spcBef>
                        <a:spcAft>
                          <a:spcPts val="0"/>
                        </a:spcAft>
                        <a:buNone/>
                      </a:pPr>
                      <a:r>
                        <a:rPr lang="en-US" sz="3999" b="1">
                          <a:solidFill>
                            <a:srgbClr val="000000"/>
                          </a:solidFill>
                          <a:latin typeface="Roboto Condensed"/>
                          <a:ea typeface="Roboto Condensed"/>
                          <a:cs typeface="Roboto Condensed"/>
                          <a:sym typeface="Roboto Condensed"/>
                        </a:rPr>
                        <a:t>Mong muốn gì ở em bé</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tcPr>
                </a:tc>
                <a:extLst>
                  <a:ext uri="{0D108BD9-81ED-4DB2-BD59-A6C34878D82A}">
                    <a16:rowId xmlns:a16="http://schemas.microsoft.com/office/drawing/2014/main" val="10000"/>
                  </a:ext>
                </a:extLst>
              </a:tr>
              <a:tr h="2551375">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Bố</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 Mang đến những hiểu biết, dạy con ngoan, biết nghĩ, có kiến thức </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Truyền dạy những tri thức về thiên nhiên và </a:t>
                      </a:r>
                      <a:endParaRPr/>
                    </a:p>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cuộc sống.</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1"/>
                  </a:ext>
                </a:extLst>
              </a:tr>
            </a:tbl>
          </a:graphicData>
        </a:graphic>
      </p:graphicFrame>
      <p:sp>
        <p:nvSpPr>
          <p:cNvPr id="347" name="Google Shape;347;p19"/>
          <p:cNvSpPr txBox="1"/>
          <p:nvPr/>
        </p:nvSpPr>
        <p:spPr>
          <a:xfrm>
            <a:off x="811058" y="607622"/>
            <a:ext cx="9570683" cy="737381"/>
          </a:xfrm>
          <a:prstGeom prst="rect">
            <a:avLst/>
          </a:prstGeom>
          <a:noFill/>
          <a:ln>
            <a:noFill/>
          </a:ln>
        </p:spPr>
        <p:txBody>
          <a:bodyPr spcFirstLastPara="1" wrap="square" lIns="0" tIns="0" rIns="0" bIns="0" anchor="ctr"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*Sự ra đời của gia đình và trường học</a:t>
            </a:r>
            <a:endParaRPr sz="4400" b="1" i="0" u="none" strike="noStrike" cap="none">
              <a:solidFill>
                <a:srgbClr val="233D6B"/>
              </a:solidFill>
              <a:latin typeface="Roboto Condensed"/>
              <a:ea typeface="Roboto Condensed"/>
              <a:cs typeface="Roboto Condensed"/>
              <a:sym typeface="Roboto Condensed"/>
            </a:endParaRPr>
          </a:p>
        </p:txBody>
      </p:sp>
      <p:graphicFrame>
        <p:nvGraphicFramePr>
          <p:cNvPr id="348" name="Google Shape;348;p19"/>
          <p:cNvGraphicFramePr/>
          <p:nvPr/>
        </p:nvGraphicFramePr>
        <p:xfrm>
          <a:off x="811058" y="6139083"/>
          <a:ext cx="3000000" cy="3000000"/>
        </p:xfrm>
        <a:graphic>
          <a:graphicData uri="http://schemas.openxmlformats.org/drawingml/2006/table">
            <a:tbl>
              <a:tblPr>
                <a:noFill/>
                <a:tableStyleId>{9AB8691C-854F-438E-82D8-6BCB8BD05D40}</a:tableStyleId>
              </a:tblPr>
              <a:tblGrid>
                <a:gridCol w="2251650">
                  <a:extLst>
                    <a:ext uri="{9D8B030D-6E8A-4147-A177-3AD203B41FA5}">
                      <a16:colId xmlns:a16="http://schemas.microsoft.com/office/drawing/2014/main" val="20000"/>
                    </a:ext>
                  </a:extLst>
                </a:gridCol>
                <a:gridCol w="5279000">
                  <a:extLst>
                    <a:ext uri="{9D8B030D-6E8A-4147-A177-3AD203B41FA5}">
                      <a16:colId xmlns:a16="http://schemas.microsoft.com/office/drawing/2014/main" val="20001"/>
                    </a:ext>
                  </a:extLst>
                </a:gridCol>
                <a:gridCol w="9316600">
                  <a:extLst>
                    <a:ext uri="{9D8B030D-6E8A-4147-A177-3AD203B41FA5}">
                      <a16:colId xmlns:a16="http://schemas.microsoft.com/office/drawing/2014/main" val="20002"/>
                    </a:ext>
                  </a:extLst>
                </a:gridCol>
              </a:tblGrid>
              <a:tr h="2808875">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Sự ra đời của xã hội</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3699" b="0">
                          <a:solidFill>
                            <a:srgbClr val="000000"/>
                          </a:solidFill>
                          <a:latin typeface="Roboto Condensed"/>
                          <a:ea typeface="Roboto Condensed"/>
                          <a:cs typeface="Roboto Condensed"/>
                          <a:sym typeface="Roboto Condensed"/>
                        </a:rPr>
                        <a:t>Thầy giáo và các </a:t>
                      </a:r>
                      <a:endParaRPr/>
                    </a:p>
                    <a:p>
                      <a:pPr marL="0" marR="0" lvl="0" indent="0" algn="ctr" rtl="0">
                        <a:spcBef>
                          <a:spcPts val="0"/>
                        </a:spcBef>
                        <a:spcAft>
                          <a:spcPts val="0"/>
                        </a:spcAft>
                        <a:buNone/>
                      </a:pPr>
                      <a:r>
                        <a:rPr lang="en-US" sz="3699" b="0">
                          <a:solidFill>
                            <a:srgbClr val="000000"/>
                          </a:solidFill>
                          <a:latin typeface="Roboto Condensed"/>
                          <a:ea typeface="Roboto Condensed"/>
                          <a:cs typeface="Roboto Condensed"/>
                          <a:sym typeface="Roboto Condensed"/>
                        </a:rPr>
                        <a:t>phương tiện dạy học</a:t>
                      </a:r>
                      <a:endParaRPr sz="1100" b="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tc>
                  <a:txBody>
                    <a:bodyPr/>
                    <a:lstStyle/>
                    <a:p>
                      <a:pPr marL="0" marR="0" lvl="0" indent="0" algn="ctr" rtl="0">
                        <a:spcBef>
                          <a:spcPts val="0"/>
                        </a:spcBef>
                        <a:spcAft>
                          <a:spcPts val="0"/>
                        </a:spcAft>
                        <a:buNone/>
                      </a:pPr>
                      <a:r>
                        <a:rPr lang="en-US" sz="3699">
                          <a:solidFill>
                            <a:srgbClr val="000000"/>
                          </a:solidFill>
                          <a:latin typeface="Roboto Condensed"/>
                          <a:ea typeface="Roboto Condensed"/>
                          <a:cs typeface="Roboto Condensed"/>
                          <a:sym typeface="Roboto Condensed"/>
                        </a:rPr>
                        <a:t>Người thầy cùng với những phương tiện dạy học đã mang đến cho trẻ thơ những bài học về đạo đức, tri thức, nuôi dưỡng những ước mơ đẹp, ... giúp trẻ thơ trưởng thành.</a:t>
                      </a:r>
                      <a:endParaRPr sz="1100"/>
                    </a:p>
                  </a:txBody>
                  <a:tcPr marL="91450" marR="91450" marT="45725" marB="45725" anchor="ctr">
                    <a:lnL w="27575" cap="flat" cmpd="sng">
                      <a:solidFill>
                        <a:srgbClr val="B2966C"/>
                      </a:solidFill>
                      <a:prstDash val="solid"/>
                      <a:round/>
                      <a:headEnd type="none" w="sm" len="sm"/>
                      <a:tailEnd type="none" w="sm" len="sm"/>
                    </a:lnL>
                    <a:lnR w="27575" cap="flat" cmpd="sng">
                      <a:solidFill>
                        <a:srgbClr val="B2966C"/>
                      </a:solidFill>
                      <a:prstDash val="solid"/>
                      <a:round/>
                      <a:headEnd type="none" w="sm" len="sm"/>
                      <a:tailEnd type="none" w="sm" len="sm"/>
                    </a:lnR>
                    <a:lnT w="27575" cap="flat" cmpd="sng">
                      <a:solidFill>
                        <a:srgbClr val="B2966C"/>
                      </a:solidFill>
                      <a:prstDash val="solid"/>
                      <a:round/>
                      <a:headEnd type="none" w="sm" len="sm"/>
                      <a:tailEnd type="none" w="sm" len="sm"/>
                    </a:lnT>
                    <a:lnB w="27575" cap="flat" cmpd="sng">
                      <a:solidFill>
                        <a:srgbClr val="B2966C"/>
                      </a:solidFill>
                      <a:prstDash val="solid"/>
                      <a:round/>
                      <a:headEnd type="none" w="sm" len="sm"/>
                      <a:tailEnd type="none" w="sm" len="sm"/>
                    </a:lnB>
                    <a:solidFill>
                      <a:srgbClr val="EFEBE0"/>
                    </a:solidFill>
                  </a:tcPr>
                </a:tc>
                <a:extLst>
                  <a:ext uri="{0D108BD9-81ED-4DB2-BD59-A6C34878D82A}">
                    <a16:rowId xmlns:a16="http://schemas.microsoft.com/office/drawing/2014/main" val="10000"/>
                  </a:ext>
                </a:extLst>
              </a:tr>
            </a:tbl>
          </a:graphicData>
        </a:graphic>
      </p:graphicFrame>
      <p:sp>
        <p:nvSpPr>
          <p:cNvPr id="349" name="Google Shape;349;p19"/>
          <p:cNvSpPr/>
          <p:nvPr/>
        </p:nvSpPr>
        <p:spPr>
          <a:xfrm>
            <a:off x="3097696" y="2904181"/>
            <a:ext cx="5152632" cy="230106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0" name="Google Shape;350;p19"/>
          <p:cNvSpPr/>
          <p:nvPr/>
        </p:nvSpPr>
        <p:spPr>
          <a:xfrm>
            <a:off x="8395252" y="6392994"/>
            <a:ext cx="9094942" cy="230106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1" name="Google Shape;351;p19"/>
          <p:cNvSpPr/>
          <p:nvPr/>
        </p:nvSpPr>
        <p:spPr>
          <a:xfrm>
            <a:off x="3107635" y="6392994"/>
            <a:ext cx="5152632" cy="2301060"/>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2" name="Google Shape;352;p19"/>
          <p:cNvSpPr/>
          <p:nvPr/>
        </p:nvSpPr>
        <p:spPr>
          <a:xfrm>
            <a:off x="8543490" y="2904181"/>
            <a:ext cx="9094942" cy="2472372"/>
          </a:xfrm>
          <a:prstGeom prst="rect">
            <a:avLst/>
          </a:prstGeom>
          <a:solidFill>
            <a:srgbClr val="EFEB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49"/>
                                        </p:tgtEl>
                                      </p:cBhvr>
                                    </p:animEffect>
                                    <p:set>
                                      <p:cBhvr>
                                        <p:cTn id="7" dur="1" fill="hold">
                                          <p:stCondLst>
                                            <p:cond delay="500"/>
                                          </p:stCondLst>
                                        </p:cTn>
                                        <p:tgtEl>
                                          <p:spTgt spid="34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50"/>
                                        </p:tgtEl>
                                      </p:cBhvr>
                                    </p:animEffect>
                                    <p:set>
                                      <p:cBhvr>
                                        <p:cTn id="12" dur="1" fill="hold">
                                          <p:stCondLst>
                                            <p:cond delay="500"/>
                                          </p:stCondLst>
                                        </p:cTn>
                                        <p:tgtEl>
                                          <p:spTgt spid="35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51"/>
                                        </p:tgtEl>
                                      </p:cBhvr>
                                    </p:animEffect>
                                    <p:set>
                                      <p:cBhvr>
                                        <p:cTn id="17" dur="1" fill="hold">
                                          <p:stCondLst>
                                            <p:cond delay="500"/>
                                          </p:stCondLst>
                                        </p:cTn>
                                        <p:tgtEl>
                                          <p:spTgt spid="35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352"/>
                                        </p:tgtEl>
                                      </p:cBhvr>
                                    </p:animEffect>
                                    <p:set>
                                      <p:cBhvr>
                                        <p:cTn id="22" dur="1" fill="hold">
                                          <p:stCondLst>
                                            <p:cond delay="500"/>
                                          </p:stCondLst>
                                        </p:cTn>
                                        <p:tgtEl>
                                          <p:spTgt spid="3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112"/>
        <p:cNvGrpSpPr/>
        <p:nvPr/>
      </p:nvGrpSpPr>
      <p:grpSpPr>
        <a:xfrm>
          <a:off x="0" y="0"/>
          <a:ext cx="0" cy="0"/>
          <a:chOff x="0" y="0"/>
          <a:chExt cx="0" cy="0"/>
        </a:xfrm>
      </p:grpSpPr>
      <p:pic>
        <p:nvPicPr>
          <p:cNvPr id="113" name="Google Shape;113;p2"/>
          <p:cNvPicPr preferRelativeResize="0"/>
          <p:nvPr/>
        </p:nvPicPr>
        <p:blipFill rotWithShape="1">
          <a:blip r:embed="rId3">
            <a:alphaModFix/>
          </a:blip>
          <a:srcRect l="17169"/>
          <a:stretch/>
        </p:blipFill>
        <p:spPr>
          <a:xfrm>
            <a:off x="-270074" y="6141445"/>
            <a:ext cx="2597548" cy="2223698"/>
          </a:xfrm>
          <a:prstGeom prst="rect">
            <a:avLst/>
          </a:prstGeom>
          <a:noFill/>
          <a:ln>
            <a:noFill/>
          </a:ln>
        </p:spPr>
      </p:pic>
      <p:pic>
        <p:nvPicPr>
          <p:cNvPr id="114" name="Google Shape;114;p2"/>
          <p:cNvPicPr preferRelativeResize="0"/>
          <p:nvPr/>
        </p:nvPicPr>
        <p:blipFill rotWithShape="1">
          <a:blip r:embed="rId3">
            <a:alphaModFix/>
          </a:blip>
          <a:srcRect/>
          <a:stretch/>
        </p:blipFill>
        <p:spPr>
          <a:xfrm>
            <a:off x="13438175" y="219499"/>
            <a:ext cx="3507784" cy="2487338"/>
          </a:xfrm>
          <a:prstGeom prst="rect">
            <a:avLst/>
          </a:prstGeom>
          <a:noFill/>
          <a:ln>
            <a:noFill/>
          </a:ln>
        </p:spPr>
      </p:pic>
      <p:pic>
        <p:nvPicPr>
          <p:cNvPr id="115" name="Google Shape;115;p2"/>
          <p:cNvPicPr preferRelativeResize="0"/>
          <p:nvPr/>
        </p:nvPicPr>
        <p:blipFill rotWithShape="1">
          <a:blip r:embed="rId4">
            <a:alphaModFix/>
          </a:blip>
          <a:srcRect r="63900"/>
          <a:stretch/>
        </p:blipFill>
        <p:spPr>
          <a:xfrm rot="244735">
            <a:off x="14377896" y="3291387"/>
            <a:ext cx="1474078" cy="5001884"/>
          </a:xfrm>
          <a:prstGeom prst="rect">
            <a:avLst/>
          </a:prstGeom>
          <a:noFill/>
          <a:ln>
            <a:noFill/>
          </a:ln>
        </p:spPr>
      </p:pic>
      <p:pic>
        <p:nvPicPr>
          <p:cNvPr id="116" name="Google Shape;116;p2"/>
          <p:cNvPicPr preferRelativeResize="0"/>
          <p:nvPr/>
        </p:nvPicPr>
        <p:blipFill rotWithShape="1">
          <a:blip r:embed="rId5">
            <a:alphaModFix/>
          </a:blip>
          <a:srcRect r="45403"/>
          <a:stretch/>
        </p:blipFill>
        <p:spPr>
          <a:xfrm>
            <a:off x="14930957" y="5011521"/>
            <a:ext cx="5008916" cy="4352320"/>
          </a:xfrm>
          <a:prstGeom prst="rect">
            <a:avLst/>
          </a:prstGeom>
          <a:noFill/>
          <a:ln>
            <a:noFill/>
          </a:ln>
        </p:spPr>
      </p:pic>
      <p:pic>
        <p:nvPicPr>
          <p:cNvPr id="117" name="Google Shape;117;p2"/>
          <p:cNvPicPr preferRelativeResize="0"/>
          <p:nvPr/>
        </p:nvPicPr>
        <p:blipFill rotWithShape="1">
          <a:blip r:embed="rId6">
            <a:alphaModFix/>
          </a:blip>
          <a:srcRect l="68765" b="35425"/>
          <a:stretch/>
        </p:blipFill>
        <p:spPr>
          <a:xfrm rot="351354">
            <a:off x="17234152" y="5716778"/>
            <a:ext cx="1305486" cy="3306080"/>
          </a:xfrm>
          <a:prstGeom prst="rect">
            <a:avLst/>
          </a:prstGeom>
          <a:noFill/>
          <a:ln>
            <a:noFill/>
          </a:ln>
        </p:spPr>
      </p:pic>
      <p:pic>
        <p:nvPicPr>
          <p:cNvPr id="118" name="Google Shape;118;p2"/>
          <p:cNvPicPr preferRelativeResize="0"/>
          <p:nvPr/>
        </p:nvPicPr>
        <p:blipFill rotWithShape="1">
          <a:blip r:embed="rId7">
            <a:alphaModFix/>
          </a:blip>
          <a:srcRect l="69210" b="42364"/>
          <a:stretch/>
        </p:blipFill>
        <p:spPr>
          <a:xfrm rot="-119311">
            <a:off x="10653874" y="5816296"/>
            <a:ext cx="1438700" cy="3298934"/>
          </a:xfrm>
          <a:prstGeom prst="rect">
            <a:avLst/>
          </a:prstGeom>
          <a:noFill/>
          <a:ln>
            <a:noFill/>
          </a:ln>
        </p:spPr>
      </p:pic>
      <p:pic>
        <p:nvPicPr>
          <p:cNvPr id="119" name="Google Shape;119;p2"/>
          <p:cNvPicPr preferRelativeResize="0"/>
          <p:nvPr/>
        </p:nvPicPr>
        <p:blipFill rotWithShape="1">
          <a:blip r:embed="rId8">
            <a:alphaModFix/>
          </a:blip>
          <a:srcRect/>
          <a:stretch/>
        </p:blipFill>
        <p:spPr>
          <a:xfrm>
            <a:off x="9863695" y="7361156"/>
            <a:ext cx="9401500" cy="4167332"/>
          </a:xfrm>
          <a:prstGeom prst="rect">
            <a:avLst/>
          </a:prstGeom>
          <a:noFill/>
          <a:ln>
            <a:noFill/>
          </a:ln>
        </p:spPr>
      </p:pic>
      <p:pic>
        <p:nvPicPr>
          <p:cNvPr id="120" name="Google Shape;120;p2"/>
          <p:cNvPicPr preferRelativeResize="0"/>
          <p:nvPr/>
        </p:nvPicPr>
        <p:blipFill rotWithShape="1">
          <a:blip r:embed="rId3">
            <a:alphaModFix/>
          </a:blip>
          <a:srcRect/>
          <a:stretch/>
        </p:blipFill>
        <p:spPr>
          <a:xfrm>
            <a:off x="16349921" y="2485409"/>
            <a:ext cx="3073946" cy="2179707"/>
          </a:xfrm>
          <a:prstGeom prst="rect">
            <a:avLst/>
          </a:prstGeom>
          <a:noFill/>
          <a:ln>
            <a:noFill/>
          </a:ln>
        </p:spPr>
      </p:pic>
      <p:pic>
        <p:nvPicPr>
          <p:cNvPr id="121" name="Google Shape;121;p2"/>
          <p:cNvPicPr preferRelativeResize="0"/>
          <p:nvPr/>
        </p:nvPicPr>
        <p:blipFill rotWithShape="1">
          <a:blip r:embed="rId9">
            <a:alphaModFix/>
          </a:blip>
          <a:srcRect t="123"/>
          <a:stretch/>
        </p:blipFill>
        <p:spPr>
          <a:xfrm>
            <a:off x="12293255" y="3712976"/>
            <a:ext cx="2493823" cy="5731846"/>
          </a:xfrm>
          <a:prstGeom prst="rect">
            <a:avLst/>
          </a:prstGeom>
          <a:noFill/>
          <a:ln>
            <a:noFill/>
          </a:ln>
        </p:spPr>
      </p:pic>
      <p:pic>
        <p:nvPicPr>
          <p:cNvPr id="122" name="Google Shape;122;p2"/>
          <p:cNvPicPr preferRelativeResize="0"/>
          <p:nvPr/>
        </p:nvPicPr>
        <p:blipFill rotWithShape="1">
          <a:blip r:embed="rId10">
            <a:alphaModFix/>
          </a:blip>
          <a:srcRect/>
          <a:stretch/>
        </p:blipFill>
        <p:spPr>
          <a:xfrm>
            <a:off x="-615277" y="7023430"/>
            <a:ext cx="4214413" cy="4114800"/>
          </a:xfrm>
          <a:prstGeom prst="rect">
            <a:avLst/>
          </a:prstGeom>
          <a:noFill/>
          <a:ln>
            <a:noFill/>
          </a:ln>
        </p:spPr>
      </p:pic>
      <p:pic>
        <p:nvPicPr>
          <p:cNvPr id="123" name="Google Shape;123;p2"/>
          <p:cNvPicPr preferRelativeResize="0"/>
          <p:nvPr/>
        </p:nvPicPr>
        <p:blipFill rotWithShape="1">
          <a:blip r:embed="rId11">
            <a:alphaModFix/>
          </a:blip>
          <a:srcRect/>
          <a:stretch/>
        </p:blipFill>
        <p:spPr>
          <a:xfrm>
            <a:off x="-1136892" y="9429454"/>
            <a:ext cx="7315200" cy="2649233"/>
          </a:xfrm>
          <a:prstGeom prst="rect">
            <a:avLst/>
          </a:prstGeom>
          <a:noFill/>
          <a:ln>
            <a:noFill/>
          </a:ln>
        </p:spPr>
      </p:pic>
      <p:sp>
        <p:nvSpPr>
          <p:cNvPr id="124" name="Google Shape;124;p2"/>
          <p:cNvSpPr txBox="1"/>
          <p:nvPr/>
        </p:nvSpPr>
        <p:spPr>
          <a:xfrm>
            <a:off x="643176" y="2883623"/>
            <a:ext cx="11506200" cy="2775183"/>
          </a:xfrm>
          <a:prstGeom prst="rect">
            <a:avLst/>
          </a:prstGeom>
          <a:noFill/>
          <a:ln>
            <a:noFill/>
          </a:ln>
        </p:spPr>
        <p:txBody>
          <a:bodyPr spcFirstLastPara="1" wrap="square" lIns="0" tIns="0" rIns="0" bIns="0" anchor="t" anchorCtr="0">
            <a:spAutoFit/>
          </a:bodyPr>
          <a:lstStyle/>
          <a:p>
            <a:pPr marL="0" marR="0" lvl="0" indent="0" algn="ctr" rtl="0">
              <a:lnSpc>
                <a:spcPct val="124001"/>
              </a:lnSpc>
              <a:spcBef>
                <a:spcPts val="0"/>
              </a:spcBef>
              <a:spcAft>
                <a:spcPts val="0"/>
              </a:spcAft>
              <a:buNone/>
            </a:pPr>
            <a:r>
              <a:rPr lang="en-US" sz="8941" b="0" i="0" u="none" strike="noStrike" cap="none">
                <a:solidFill>
                  <a:srgbClr val="183757"/>
                </a:solidFill>
                <a:latin typeface="Fraunces"/>
                <a:ea typeface="Fraunces"/>
                <a:cs typeface="Fraunces"/>
                <a:sym typeface="Fraunces"/>
              </a:rPr>
              <a:t>GIỚI THIỆU </a:t>
            </a:r>
            <a:endParaRPr/>
          </a:p>
          <a:p>
            <a:pPr marL="0" marR="0" lvl="0" indent="0" algn="ctr" rtl="0">
              <a:lnSpc>
                <a:spcPct val="124001"/>
              </a:lnSpc>
              <a:spcBef>
                <a:spcPts val="0"/>
              </a:spcBef>
              <a:spcAft>
                <a:spcPts val="0"/>
              </a:spcAft>
              <a:buNone/>
            </a:pPr>
            <a:r>
              <a:rPr lang="en-US" sz="8941" b="0" i="0" u="none" strike="noStrike" cap="none">
                <a:solidFill>
                  <a:srgbClr val="183757"/>
                </a:solidFill>
                <a:latin typeface="Fraunces"/>
                <a:ea typeface="Fraunces"/>
                <a:cs typeface="Fraunces"/>
                <a:sym typeface="Fraunces"/>
              </a:rPr>
              <a:t>TRI THỨC NGỮ VĂN</a:t>
            </a:r>
            <a:endParaRPr/>
          </a:p>
        </p:txBody>
      </p:sp>
      <p:sp>
        <p:nvSpPr>
          <p:cNvPr id="125" name="Google Shape;125;p2"/>
          <p:cNvSpPr txBox="1"/>
          <p:nvPr/>
        </p:nvSpPr>
        <p:spPr>
          <a:xfrm>
            <a:off x="2952574" y="1546021"/>
            <a:ext cx="7571451" cy="763171"/>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4453" b="0" i="0" u="none" strike="noStrike" cap="none">
                <a:solidFill>
                  <a:srgbClr val="183757"/>
                </a:solidFill>
                <a:latin typeface="Times"/>
                <a:ea typeface="Times"/>
                <a:cs typeface="Times"/>
                <a:sym typeface="Times"/>
              </a:rPr>
              <a:t>BÀI 2: GÕ CỬA TRÁI TIM</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500"/>
                                        <p:tgtEl>
                                          <p:spTgt spid="1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
                                        </p:tgtEl>
                                        <p:attrNameLst>
                                          <p:attrName>style.visibility</p:attrName>
                                        </p:attrNameLst>
                                      </p:cBhvr>
                                      <p:to>
                                        <p:strVal val="visible"/>
                                      </p:to>
                                    </p:set>
                                    <p:animEffect transition="in" filter="fade">
                                      <p:cBhvr>
                                        <p:cTn id="12"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56"/>
        <p:cNvGrpSpPr/>
        <p:nvPr/>
      </p:nvGrpSpPr>
      <p:grpSpPr>
        <a:xfrm>
          <a:off x="0" y="0"/>
          <a:ext cx="0" cy="0"/>
          <a:chOff x="0" y="0"/>
          <a:chExt cx="0" cy="0"/>
        </a:xfrm>
      </p:grpSpPr>
      <p:pic>
        <p:nvPicPr>
          <p:cNvPr id="357" name="Google Shape;357;p20"/>
          <p:cNvPicPr preferRelativeResize="0"/>
          <p:nvPr/>
        </p:nvPicPr>
        <p:blipFill rotWithShape="1">
          <a:blip r:embed="rId3">
            <a:alphaModFix/>
          </a:blip>
          <a:srcRect/>
          <a:stretch/>
        </p:blipFill>
        <p:spPr>
          <a:xfrm>
            <a:off x="13960806" y="477083"/>
            <a:ext cx="1879035" cy="1332406"/>
          </a:xfrm>
          <a:prstGeom prst="rect">
            <a:avLst/>
          </a:prstGeom>
          <a:noFill/>
          <a:ln>
            <a:noFill/>
          </a:ln>
        </p:spPr>
      </p:pic>
      <p:pic>
        <p:nvPicPr>
          <p:cNvPr id="358" name="Google Shape;358;p20"/>
          <p:cNvPicPr preferRelativeResize="0"/>
          <p:nvPr/>
        </p:nvPicPr>
        <p:blipFill rotWithShape="1">
          <a:blip r:embed="rId3">
            <a:alphaModFix/>
          </a:blip>
          <a:srcRect/>
          <a:stretch/>
        </p:blipFill>
        <p:spPr>
          <a:xfrm>
            <a:off x="15958633" y="1259652"/>
            <a:ext cx="1879035" cy="1332406"/>
          </a:xfrm>
          <a:prstGeom prst="rect">
            <a:avLst/>
          </a:prstGeom>
          <a:noFill/>
          <a:ln>
            <a:noFill/>
          </a:ln>
        </p:spPr>
      </p:pic>
      <p:pic>
        <p:nvPicPr>
          <p:cNvPr id="359" name="Google Shape;359;p20"/>
          <p:cNvPicPr preferRelativeResize="0"/>
          <p:nvPr/>
        </p:nvPicPr>
        <p:blipFill rotWithShape="1">
          <a:blip r:embed="rId4">
            <a:alphaModFix/>
          </a:blip>
          <a:srcRect l="69210" b="42364"/>
          <a:stretch/>
        </p:blipFill>
        <p:spPr>
          <a:xfrm rot="143070">
            <a:off x="13261689" y="196534"/>
            <a:ext cx="1309687" cy="3003106"/>
          </a:xfrm>
          <a:prstGeom prst="rect">
            <a:avLst/>
          </a:prstGeom>
          <a:noFill/>
          <a:ln>
            <a:noFill/>
          </a:ln>
        </p:spPr>
      </p:pic>
      <p:pic>
        <p:nvPicPr>
          <p:cNvPr id="360" name="Google Shape;360;p20"/>
          <p:cNvPicPr preferRelativeResize="0"/>
          <p:nvPr/>
        </p:nvPicPr>
        <p:blipFill rotWithShape="1">
          <a:blip r:embed="rId5">
            <a:alphaModFix/>
          </a:blip>
          <a:srcRect l="69210" b="42364"/>
          <a:stretch/>
        </p:blipFill>
        <p:spPr>
          <a:xfrm rot="143070">
            <a:off x="10410423" y="7559582"/>
            <a:ext cx="1309687" cy="3003106"/>
          </a:xfrm>
          <a:prstGeom prst="rect">
            <a:avLst/>
          </a:prstGeom>
          <a:noFill/>
          <a:ln>
            <a:noFill/>
          </a:ln>
        </p:spPr>
      </p:pic>
      <p:pic>
        <p:nvPicPr>
          <p:cNvPr id="361" name="Google Shape;361;p20"/>
          <p:cNvPicPr preferRelativeResize="0"/>
          <p:nvPr/>
        </p:nvPicPr>
        <p:blipFill rotWithShape="1">
          <a:blip r:embed="rId6">
            <a:alphaModFix/>
          </a:blip>
          <a:srcRect l="69210" b="42364"/>
          <a:stretch/>
        </p:blipFill>
        <p:spPr>
          <a:xfrm rot="-796370" flipH="1">
            <a:off x="12165683" y="587318"/>
            <a:ext cx="1309687" cy="3003106"/>
          </a:xfrm>
          <a:prstGeom prst="rect">
            <a:avLst/>
          </a:prstGeom>
          <a:noFill/>
          <a:ln>
            <a:noFill/>
          </a:ln>
        </p:spPr>
      </p:pic>
      <p:pic>
        <p:nvPicPr>
          <p:cNvPr id="362" name="Google Shape;362;p20"/>
          <p:cNvPicPr preferRelativeResize="0"/>
          <p:nvPr/>
        </p:nvPicPr>
        <p:blipFill rotWithShape="1">
          <a:blip r:embed="rId7">
            <a:alphaModFix/>
          </a:blip>
          <a:srcRect/>
          <a:stretch/>
        </p:blipFill>
        <p:spPr>
          <a:xfrm>
            <a:off x="9778302" y="2884270"/>
            <a:ext cx="7737882" cy="3429912"/>
          </a:xfrm>
          <a:prstGeom prst="rect">
            <a:avLst/>
          </a:prstGeom>
          <a:noFill/>
          <a:ln>
            <a:noFill/>
          </a:ln>
        </p:spPr>
      </p:pic>
      <p:pic>
        <p:nvPicPr>
          <p:cNvPr id="363" name="Google Shape;363;p20"/>
          <p:cNvPicPr preferRelativeResize="0"/>
          <p:nvPr/>
        </p:nvPicPr>
        <p:blipFill rotWithShape="1">
          <a:blip r:embed="rId8">
            <a:alphaModFix/>
          </a:blip>
          <a:srcRect r="63900"/>
          <a:stretch/>
        </p:blipFill>
        <p:spPr>
          <a:xfrm>
            <a:off x="16604819" y="6196038"/>
            <a:ext cx="1308962" cy="4441607"/>
          </a:xfrm>
          <a:prstGeom prst="rect">
            <a:avLst/>
          </a:prstGeom>
          <a:noFill/>
          <a:ln>
            <a:noFill/>
          </a:ln>
        </p:spPr>
      </p:pic>
      <p:pic>
        <p:nvPicPr>
          <p:cNvPr id="364" name="Google Shape;364;p20"/>
          <p:cNvPicPr preferRelativeResize="0"/>
          <p:nvPr/>
        </p:nvPicPr>
        <p:blipFill rotWithShape="1">
          <a:blip r:embed="rId9">
            <a:alphaModFix/>
          </a:blip>
          <a:srcRect/>
          <a:stretch/>
        </p:blipFill>
        <p:spPr>
          <a:xfrm>
            <a:off x="11108710" y="8435873"/>
            <a:ext cx="9276525" cy="2201773"/>
          </a:xfrm>
          <a:prstGeom prst="rect">
            <a:avLst/>
          </a:prstGeom>
          <a:noFill/>
          <a:ln>
            <a:noFill/>
          </a:ln>
        </p:spPr>
      </p:pic>
      <p:pic>
        <p:nvPicPr>
          <p:cNvPr id="365" name="Google Shape;365;p20"/>
          <p:cNvPicPr preferRelativeResize="0"/>
          <p:nvPr/>
        </p:nvPicPr>
        <p:blipFill rotWithShape="1">
          <a:blip r:embed="rId10">
            <a:alphaModFix/>
          </a:blip>
          <a:srcRect/>
          <a:stretch/>
        </p:blipFill>
        <p:spPr>
          <a:xfrm>
            <a:off x="12820526" y="4444417"/>
            <a:ext cx="2045084" cy="2154782"/>
          </a:xfrm>
          <a:prstGeom prst="rect">
            <a:avLst/>
          </a:prstGeom>
          <a:noFill/>
          <a:ln>
            <a:noFill/>
          </a:ln>
        </p:spPr>
      </p:pic>
      <p:pic>
        <p:nvPicPr>
          <p:cNvPr id="366" name="Google Shape;366;p20"/>
          <p:cNvPicPr preferRelativeResize="0"/>
          <p:nvPr/>
        </p:nvPicPr>
        <p:blipFill rotWithShape="1">
          <a:blip r:embed="rId11">
            <a:alphaModFix/>
          </a:blip>
          <a:srcRect/>
          <a:stretch/>
        </p:blipFill>
        <p:spPr>
          <a:xfrm>
            <a:off x="14325134" y="1925855"/>
            <a:ext cx="3266998" cy="3005638"/>
          </a:xfrm>
          <a:prstGeom prst="rect">
            <a:avLst/>
          </a:prstGeom>
          <a:noFill/>
          <a:ln>
            <a:noFill/>
          </a:ln>
        </p:spPr>
      </p:pic>
      <p:pic>
        <p:nvPicPr>
          <p:cNvPr id="367" name="Google Shape;367;p20"/>
          <p:cNvPicPr preferRelativeResize="0"/>
          <p:nvPr/>
        </p:nvPicPr>
        <p:blipFill rotWithShape="1">
          <a:blip r:embed="rId12">
            <a:alphaModFix/>
          </a:blip>
          <a:srcRect/>
          <a:stretch/>
        </p:blipFill>
        <p:spPr>
          <a:xfrm>
            <a:off x="8349455" y="2838450"/>
            <a:ext cx="2470346" cy="2784202"/>
          </a:xfrm>
          <a:prstGeom prst="rect">
            <a:avLst/>
          </a:prstGeom>
          <a:noFill/>
          <a:ln>
            <a:noFill/>
          </a:ln>
        </p:spPr>
      </p:pic>
      <p:pic>
        <p:nvPicPr>
          <p:cNvPr id="368" name="Google Shape;368;p20"/>
          <p:cNvPicPr preferRelativeResize="0"/>
          <p:nvPr/>
        </p:nvPicPr>
        <p:blipFill rotWithShape="1">
          <a:blip r:embed="rId13">
            <a:alphaModFix/>
          </a:blip>
          <a:srcRect/>
          <a:stretch/>
        </p:blipFill>
        <p:spPr>
          <a:xfrm>
            <a:off x="12451015" y="7143656"/>
            <a:ext cx="3748239" cy="2698732"/>
          </a:xfrm>
          <a:prstGeom prst="rect">
            <a:avLst/>
          </a:prstGeom>
          <a:noFill/>
          <a:ln>
            <a:noFill/>
          </a:ln>
        </p:spPr>
      </p:pic>
      <p:sp>
        <p:nvSpPr>
          <p:cNvPr id="369" name="Google Shape;369;p20"/>
          <p:cNvSpPr txBox="1"/>
          <p:nvPr/>
        </p:nvSpPr>
        <p:spPr>
          <a:xfrm>
            <a:off x="1465392" y="592074"/>
            <a:ext cx="5217836"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3.2. Cảm xúc trữ tình</a:t>
            </a:r>
            <a:endParaRPr sz="4400" b="1" i="0" u="none" strike="noStrike" cap="none">
              <a:solidFill>
                <a:srgbClr val="233D6B"/>
              </a:solidFill>
              <a:latin typeface="Roboto Condensed"/>
              <a:ea typeface="Roboto Condensed"/>
              <a:cs typeface="Roboto Condensed"/>
              <a:sym typeface="Roboto Condensed"/>
            </a:endParaRPr>
          </a:p>
        </p:txBody>
      </p:sp>
      <p:sp>
        <p:nvSpPr>
          <p:cNvPr id="370" name="Google Shape;370;p20"/>
          <p:cNvSpPr txBox="1"/>
          <p:nvPr/>
        </p:nvSpPr>
        <p:spPr>
          <a:xfrm>
            <a:off x="1465392" y="1517989"/>
            <a:ext cx="9570683" cy="699679"/>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*Sự ra đời của gia đình và trường học</a:t>
            </a:r>
            <a:endParaRPr sz="4400" b="1" i="0" u="none" strike="noStrike" cap="none">
              <a:solidFill>
                <a:srgbClr val="233D6B"/>
              </a:solidFill>
              <a:latin typeface="Roboto Condensed"/>
              <a:ea typeface="Roboto Condensed"/>
              <a:cs typeface="Roboto Condensed"/>
              <a:sym typeface="Roboto Condensed"/>
            </a:endParaRPr>
          </a:p>
        </p:txBody>
      </p:sp>
      <p:sp>
        <p:nvSpPr>
          <p:cNvPr id="371" name="Google Shape;371;p20"/>
          <p:cNvSpPr txBox="1"/>
          <p:nvPr/>
        </p:nvSpPr>
        <p:spPr>
          <a:xfrm>
            <a:off x="1465392" y="2597365"/>
            <a:ext cx="6457159" cy="5454777"/>
          </a:xfrm>
          <a:prstGeom prst="rect">
            <a:avLst/>
          </a:prstGeom>
          <a:noFill/>
          <a:ln>
            <a:noFill/>
          </a:ln>
        </p:spPr>
        <p:txBody>
          <a:bodyPr spcFirstLastPara="1" wrap="square" lIns="0" tIns="0" rIns="0" bIns="0" anchor="t" anchorCtr="0">
            <a:spAutoFit/>
          </a:bodyPr>
          <a:lstStyle/>
          <a:p>
            <a:pPr marL="0" marR="0" lvl="0" indent="0" algn="just"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*Nội dung: </a:t>
            </a:r>
            <a:r>
              <a:rPr lang="en-US" sz="4400" b="0" i="0" u="none" strike="noStrike" cap="none">
                <a:solidFill>
                  <a:srgbClr val="233D6B"/>
                </a:solidFill>
                <a:latin typeface="Roboto Condensed"/>
                <a:ea typeface="Roboto Condensed"/>
                <a:cs typeface="Roboto Condensed"/>
                <a:sym typeface="Roboto Condensed"/>
              </a:rPr>
              <a:t>Các thành viên khác của gia đình và thầy cô xuất hiện đều mang đếu cho trẻ tình yêu thương và lời nhắn nhủ ân cần về cách sống đẹp, nuôi dưỡng tâm hồn và ước mơ cho trẻ.</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9"/>
                                        </p:tgtEl>
                                        <p:attrNameLst>
                                          <p:attrName>style.visibility</p:attrName>
                                        </p:attrNameLst>
                                      </p:cBhvr>
                                      <p:to>
                                        <p:strVal val="visible"/>
                                      </p:to>
                                    </p:set>
                                    <p:animEffect transition="in" filter="fade">
                                      <p:cBhvr>
                                        <p:cTn id="7" dur="500"/>
                                        <p:tgtEl>
                                          <p:spTgt spid="3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0"/>
                                        </p:tgtEl>
                                        <p:attrNameLst>
                                          <p:attrName>style.visibility</p:attrName>
                                        </p:attrNameLst>
                                      </p:cBhvr>
                                      <p:to>
                                        <p:strVal val="visible"/>
                                      </p:to>
                                    </p:set>
                                    <p:animEffect transition="in" filter="fade">
                                      <p:cBhvr>
                                        <p:cTn id="12" dur="500"/>
                                        <p:tgtEl>
                                          <p:spTgt spid="3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1"/>
                                        </p:tgtEl>
                                        <p:attrNameLst>
                                          <p:attrName>style.visibility</p:attrName>
                                        </p:attrNameLst>
                                      </p:cBhvr>
                                      <p:to>
                                        <p:strVal val="visible"/>
                                      </p:to>
                                    </p:set>
                                    <p:animEffect transition="in" filter="fade">
                                      <p:cBhvr>
                                        <p:cTn id="17" dur="500"/>
                                        <p:tgtEl>
                                          <p:spTgt spid="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75"/>
        <p:cNvGrpSpPr/>
        <p:nvPr/>
      </p:nvGrpSpPr>
      <p:grpSpPr>
        <a:xfrm>
          <a:off x="0" y="0"/>
          <a:ext cx="0" cy="0"/>
          <a:chOff x="0" y="0"/>
          <a:chExt cx="0" cy="0"/>
        </a:xfrm>
      </p:grpSpPr>
      <p:pic>
        <p:nvPicPr>
          <p:cNvPr id="376" name="Google Shape;376;p21"/>
          <p:cNvPicPr preferRelativeResize="0"/>
          <p:nvPr/>
        </p:nvPicPr>
        <p:blipFill rotWithShape="1">
          <a:blip r:embed="rId3">
            <a:alphaModFix/>
          </a:blip>
          <a:srcRect r="63900"/>
          <a:stretch/>
        </p:blipFill>
        <p:spPr>
          <a:xfrm rot="-77096" flipH="1">
            <a:off x="15267341" y="3153498"/>
            <a:ext cx="1275630" cy="4328504"/>
          </a:xfrm>
          <a:prstGeom prst="rect">
            <a:avLst/>
          </a:prstGeom>
          <a:noFill/>
          <a:ln>
            <a:noFill/>
          </a:ln>
        </p:spPr>
      </p:pic>
      <p:pic>
        <p:nvPicPr>
          <p:cNvPr id="377" name="Google Shape;377;p21"/>
          <p:cNvPicPr preferRelativeResize="0"/>
          <p:nvPr/>
        </p:nvPicPr>
        <p:blipFill rotWithShape="1">
          <a:blip r:embed="rId4">
            <a:alphaModFix/>
          </a:blip>
          <a:srcRect/>
          <a:stretch/>
        </p:blipFill>
        <p:spPr>
          <a:xfrm>
            <a:off x="9615558" y="5491932"/>
            <a:ext cx="8095962" cy="3588635"/>
          </a:xfrm>
          <a:prstGeom prst="rect">
            <a:avLst/>
          </a:prstGeom>
          <a:noFill/>
          <a:ln>
            <a:noFill/>
          </a:ln>
        </p:spPr>
      </p:pic>
      <p:pic>
        <p:nvPicPr>
          <p:cNvPr id="378" name="Google Shape;378;p21"/>
          <p:cNvPicPr preferRelativeResize="0"/>
          <p:nvPr/>
        </p:nvPicPr>
        <p:blipFill rotWithShape="1">
          <a:blip r:embed="rId5">
            <a:alphaModFix/>
          </a:blip>
          <a:srcRect l="113" t="12444" r="63562" b="27319"/>
          <a:stretch/>
        </p:blipFill>
        <p:spPr>
          <a:xfrm>
            <a:off x="10027671" y="5317750"/>
            <a:ext cx="1283566" cy="2607338"/>
          </a:xfrm>
          <a:prstGeom prst="rect">
            <a:avLst/>
          </a:prstGeom>
          <a:noFill/>
          <a:ln>
            <a:noFill/>
          </a:ln>
        </p:spPr>
      </p:pic>
      <p:pic>
        <p:nvPicPr>
          <p:cNvPr id="379" name="Google Shape;379;p21"/>
          <p:cNvPicPr preferRelativeResize="0"/>
          <p:nvPr/>
        </p:nvPicPr>
        <p:blipFill rotWithShape="1">
          <a:blip r:embed="rId6">
            <a:alphaModFix/>
          </a:blip>
          <a:srcRect l="69210" b="42364"/>
          <a:stretch/>
        </p:blipFill>
        <p:spPr>
          <a:xfrm rot="143070">
            <a:off x="11873073" y="4145293"/>
            <a:ext cx="1372105" cy="3146231"/>
          </a:xfrm>
          <a:prstGeom prst="rect">
            <a:avLst/>
          </a:prstGeom>
          <a:noFill/>
          <a:ln>
            <a:noFill/>
          </a:ln>
        </p:spPr>
      </p:pic>
      <p:pic>
        <p:nvPicPr>
          <p:cNvPr id="380" name="Google Shape;380;p21"/>
          <p:cNvPicPr preferRelativeResize="0"/>
          <p:nvPr/>
        </p:nvPicPr>
        <p:blipFill rotWithShape="1">
          <a:blip r:embed="rId7">
            <a:alphaModFix/>
          </a:blip>
          <a:srcRect l="69210" b="42364"/>
          <a:stretch/>
        </p:blipFill>
        <p:spPr>
          <a:xfrm rot="-352949" flipH="1">
            <a:off x="15905291" y="4894608"/>
            <a:ext cx="1372105" cy="3146231"/>
          </a:xfrm>
          <a:prstGeom prst="rect">
            <a:avLst/>
          </a:prstGeom>
          <a:noFill/>
          <a:ln>
            <a:noFill/>
          </a:ln>
        </p:spPr>
      </p:pic>
      <p:pic>
        <p:nvPicPr>
          <p:cNvPr id="381" name="Google Shape;381;p21"/>
          <p:cNvPicPr preferRelativeResize="0"/>
          <p:nvPr/>
        </p:nvPicPr>
        <p:blipFill rotWithShape="1">
          <a:blip r:embed="rId8">
            <a:alphaModFix/>
          </a:blip>
          <a:srcRect/>
          <a:stretch/>
        </p:blipFill>
        <p:spPr>
          <a:xfrm>
            <a:off x="12899671" y="6985851"/>
            <a:ext cx="2600773" cy="2740278"/>
          </a:xfrm>
          <a:prstGeom prst="rect">
            <a:avLst/>
          </a:prstGeom>
          <a:noFill/>
          <a:ln>
            <a:noFill/>
          </a:ln>
        </p:spPr>
      </p:pic>
      <p:sp>
        <p:nvSpPr>
          <p:cNvPr id="382" name="Google Shape;382;p21"/>
          <p:cNvSpPr txBox="1"/>
          <p:nvPr/>
        </p:nvSpPr>
        <p:spPr>
          <a:xfrm>
            <a:off x="1576049" y="3065174"/>
            <a:ext cx="8451622" cy="4051878"/>
          </a:xfrm>
          <a:prstGeom prst="rect">
            <a:avLst/>
          </a:prstGeom>
          <a:noFill/>
          <a:ln>
            <a:noFill/>
          </a:ln>
        </p:spPr>
        <p:txBody>
          <a:bodyPr spcFirstLastPara="1" wrap="square" lIns="0" tIns="0" rIns="0" bIns="0" anchor="ctr" anchorCtr="0">
            <a:spAutoFit/>
          </a:bodyPr>
          <a:lstStyle/>
          <a:p>
            <a:pPr marL="0" marR="0" lvl="0" indent="0" algn="just" rtl="0">
              <a:lnSpc>
                <a:spcPct val="120000"/>
              </a:lnSpc>
              <a:spcBef>
                <a:spcPts val="0"/>
              </a:spcBef>
              <a:spcAft>
                <a:spcPts val="0"/>
              </a:spcAft>
              <a:buNone/>
            </a:pPr>
            <a:r>
              <a:rPr lang="en-US" sz="4400" b="1" i="0" u="none" strike="noStrike" cap="none">
                <a:solidFill>
                  <a:srgbClr val="262626"/>
                </a:solidFill>
                <a:latin typeface="Roboto Condensed"/>
                <a:ea typeface="Roboto Condensed"/>
                <a:cs typeface="Roboto Condensed"/>
                <a:sym typeface="Roboto Condensed"/>
              </a:rPr>
              <a:t>*Nghệ thuật: </a:t>
            </a:r>
            <a:r>
              <a:rPr lang="en-US" sz="4400" b="0" i="0" u="none" strike="noStrike" cap="none">
                <a:solidFill>
                  <a:srgbClr val="262626"/>
                </a:solidFill>
                <a:latin typeface="Roboto Condensed"/>
                <a:ea typeface="Roboto Condensed"/>
                <a:cs typeface="Roboto Condensed"/>
                <a:sym typeface="Roboto Condensed"/>
              </a:rPr>
              <a:t>hình ảnh, từ ngữ đậm chất dân gian, điệp ngữ, ngắt nhịp thơ nhanh linh hoạt.</a:t>
            </a:r>
            <a:endParaRPr/>
          </a:p>
          <a:p>
            <a:pPr marL="0" marR="0" lvl="0" indent="0" algn="just" rtl="0">
              <a:lnSpc>
                <a:spcPct val="120000"/>
              </a:lnSpc>
              <a:spcBef>
                <a:spcPts val="400"/>
              </a:spcBef>
              <a:spcAft>
                <a:spcPts val="0"/>
              </a:spcAft>
              <a:buNone/>
            </a:pPr>
            <a:r>
              <a:rPr lang="en-US" sz="4400" b="1" i="0" u="none" strike="noStrike" cap="none">
                <a:solidFill>
                  <a:srgbClr val="262626"/>
                </a:solidFill>
                <a:latin typeface="Roboto Condensed"/>
                <a:ea typeface="Roboto Condensed"/>
                <a:cs typeface="Roboto Condensed"/>
                <a:sym typeface="Roboto Condensed"/>
              </a:rPr>
              <a:t>*Tình cảm của tác giả: </a:t>
            </a:r>
            <a:r>
              <a:rPr lang="en-US" sz="4400" b="0" i="0" u="none" strike="noStrike" cap="none">
                <a:solidFill>
                  <a:srgbClr val="262626"/>
                </a:solidFill>
                <a:latin typeface="Roboto Condensed"/>
                <a:ea typeface="Roboto Condensed"/>
                <a:cs typeface="Roboto Condensed"/>
                <a:sym typeface="Roboto Condensed"/>
              </a:rPr>
              <a:t>dành sự yêu thương trìu mến cho trẻ thơ.</a:t>
            </a:r>
            <a:endParaRPr/>
          </a:p>
        </p:txBody>
      </p:sp>
      <p:sp>
        <p:nvSpPr>
          <p:cNvPr id="383" name="Google Shape;383;p21"/>
          <p:cNvSpPr txBox="1"/>
          <p:nvPr/>
        </p:nvSpPr>
        <p:spPr>
          <a:xfrm>
            <a:off x="1465392" y="592074"/>
            <a:ext cx="5217836"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3.2. Cảm xúc trữ tình</a:t>
            </a:r>
            <a:endParaRPr/>
          </a:p>
        </p:txBody>
      </p:sp>
      <p:sp>
        <p:nvSpPr>
          <p:cNvPr id="384" name="Google Shape;384;p21"/>
          <p:cNvSpPr txBox="1"/>
          <p:nvPr/>
        </p:nvSpPr>
        <p:spPr>
          <a:xfrm>
            <a:off x="1465392" y="1517989"/>
            <a:ext cx="9570683"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*Sự ra đời của gia đình và trường học</a:t>
            </a:r>
            <a:endParaRPr sz="4400" b="1" i="0" u="none" strike="noStrike" cap="none">
              <a:solidFill>
                <a:srgbClr val="233D6B"/>
              </a:solidFill>
              <a:latin typeface="Roboto Condensed"/>
              <a:ea typeface="Roboto Condensed"/>
              <a:cs typeface="Roboto Condensed"/>
              <a:sym typeface="Roboto Condensed"/>
            </a:endParaRPr>
          </a:p>
        </p:txBody>
      </p:sp>
      <p:pic>
        <p:nvPicPr>
          <p:cNvPr id="385" name="Google Shape;385;p21"/>
          <p:cNvPicPr preferRelativeResize="0"/>
          <p:nvPr/>
        </p:nvPicPr>
        <p:blipFill rotWithShape="1">
          <a:blip r:embed="rId9">
            <a:alphaModFix/>
          </a:blip>
          <a:srcRect/>
          <a:stretch/>
        </p:blipFill>
        <p:spPr>
          <a:xfrm>
            <a:off x="15233919" y="128003"/>
            <a:ext cx="4402180" cy="3121546"/>
          </a:xfrm>
          <a:prstGeom prst="rect">
            <a:avLst/>
          </a:prstGeom>
          <a:noFill/>
          <a:ln>
            <a:noFill/>
          </a:ln>
        </p:spPr>
      </p:pic>
      <p:pic>
        <p:nvPicPr>
          <p:cNvPr id="386" name="Google Shape;386;p21"/>
          <p:cNvPicPr preferRelativeResize="0"/>
          <p:nvPr/>
        </p:nvPicPr>
        <p:blipFill rotWithShape="1">
          <a:blip r:embed="rId9">
            <a:alphaModFix/>
          </a:blip>
          <a:srcRect/>
          <a:stretch/>
        </p:blipFill>
        <p:spPr>
          <a:xfrm>
            <a:off x="-1878150" y="6985851"/>
            <a:ext cx="4402180" cy="312154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5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390"/>
        <p:cNvGrpSpPr/>
        <p:nvPr/>
      </p:nvGrpSpPr>
      <p:grpSpPr>
        <a:xfrm>
          <a:off x="0" y="0"/>
          <a:ext cx="0" cy="0"/>
          <a:chOff x="0" y="0"/>
          <a:chExt cx="0" cy="0"/>
        </a:xfrm>
      </p:grpSpPr>
      <p:pic>
        <p:nvPicPr>
          <p:cNvPr id="391" name="Google Shape;391;p22"/>
          <p:cNvPicPr preferRelativeResize="0"/>
          <p:nvPr/>
        </p:nvPicPr>
        <p:blipFill rotWithShape="1">
          <a:blip r:embed="rId3">
            <a:alphaModFix/>
          </a:blip>
          <a:srcRect r="63900"/>
          <a:stretch/>
        </p:blipFill>
        <p:spPr>
          <a:xfrm rot="-77096" flipH="1">
            <a:off x="16405398" y="4672088"/>
            <a:ext cx="1275630" cy="4328504"/>
          </a:xfrm>
          <a:prstGeom prst="rect">
            <a:avLst/>
          </a:prstGeom>
          <a:noFill/>
          <a:ln>
            <a:noFill/>
          </a:ln>
        </p:spPr>
      </p:pic>
      <p:pic>
        <p:nvPicPr>
          <p:cNvPr id="392" name="Google Shape;392;p22"/>
          <p:cNvPicPr preferRelativeResize="0"/>
          <p:nvPr/>
        </p:nvPicPr>
        <p:blipFill rotWithShape="1">
          <a:blip r:embed="rId4">
            <a:alphaModFix/>
          </a:blip>
          <a:srcRect l="113" t="12444" r="63562" b="27319"/>
          <a:stretch/>
        </p:blipFill>
        <p:spPr>
          <a:xfrm>
            <a:off x="13074663" y="1481441"/>
            <a:ext cx="1283566" cy="2607338"/>
          </a:xfrm>
          <a:prstGeom prst="rect">
            <a:avLst/>
          </a:prstGeom>
          <a:noFill/>
          <a:ln>
            <a:noFill/>
          </a:ln>
        </p:spPr>
      </p:pic>
      <p:pic>
        <p:nvPicPr>
          <p:cNvPr id="393" name="Google Shape;393;p22"/>
          <p:cNvPicPr preferRelativeResize="0"/>
          <p:nvPr/>
        </p:nvPicPr>
        <p:blipFill rotWithShape="1">
          <a:blip r:embed="rId5">
            <a:alphaModFix/>
          </a:blip>
          <a:srcRect l="69210" b="42364"/>
          <a:stretch/>
        </p:blipFill>
        <p:spPr>
          <a:xfrm rot="143070">
            <a:off x="14920065" y="308985"/>
            <a:ext cx="1372105" cy="3146231"/>
          </a:xfrm>
          <a:prstGeom prst="rect">
            <a:avLst/>
          </a:prstGeom>
          <a:noFill/>
          <a:ln>
            <a:noFill/>
          </a:ln>
        </p:spPr>
      </p:pic>
      <p:pic>
        <p:nvPicPr>
          <p:cNvPr id="394" name="Google Shape;394;p22"/>
          <p:cNvPicPr preferRelativeResize="0"/>
          <p:nvPr/>
        </p:nvPicPr>
        <p:blipFill rotWithShape="1">
          <a:blip r:embed="rId6">
            <a:alphaModFix/>
          </a:blip>
          <a:srcRect l="69210" b="42364"/>
          <a:stretch/>
        </p:blipFill>
        <p:spPr>
          <a:xfrm rot="-352949" flipH="1">
            <a:off x="17610155" y="6898369"/>
            <a:ext cx="1372105" cy="3146231"/>
          </a:xfrm>
          <a:prstGeom prst="rect">
            <a:avLst/>
          </a:prstGeom>
          <a:noFill/>
          <a:ln>
            <a:noFill/>
          </a:ln>
        </p:spPr>
      </p:pic>
      <p:sp>
        <p:nvSpPr>
          <p:cNvPr id="395" name="Google Shape;395;p22"/>
          <p:cNvSpPr txBox="1"/>
          <p:nvPr/>
        </p:nvSpPr>
        <p:spPr>
          <a:xfrm>
            <a:off x="1465392" y="592074"/>
            <a:ext cx="5217836"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3.3. Ý nghĩa nhan đề</a:t>
            </a:r>
            <a:endParaRPr/>
          </a:p>
        </p:txBody>
      </p:sp>
      <p:pic>
        <p:nvPicPr>
          <p:cNvPr id="396" name="Google Shape;396;p22"/>
          <p:cNvPicPr preferRelativeResize="0"/>
          <p:nvPr/>
        </p:nvPicPr>
        <p:blipFill rotWithShape="1">
          <a:blip r:embed="rId7">
            <a:alphaModFix/>
          </a:blip>
          <a:srcRect/>
          <a:stretch/>
        </p:blipFill>
        <p:spPr>
          <a:xfrm flipH="1">
            <a:off x="12493453" y="5143500"/>
            <a:ext cx="2361756" cy="3199423"/>
          </a:xfrm>
          <a:prstGeom prst="rect">
            <a:avLst/>
          </a:prstGeom>
          <a:noFill/>
          <a:ln>
            <a:noFill/>
          </a:ln>
        </p:spPr>
      </p:pic>
      <p:pic>
        <p:nvPicPr>
          <p:cNvPr id="397" name="Google Shape;397;p22"/>
          <p:cNvPicPr preferRelativeResize="0"/>
          <p:nvPr/>
        </p:nvPicPr>
        <p:blipFill rotWithShape="1">
          <a:blip r:embed="rId8">
            <a:alphaModFix/>
          </a:blip>
          <a:srcRect/>
          <a:stretch/>
        </p:blipFill>
        <p:spPr>
          <a:xfrm>
            <a:off x="16432255" y="2963793"/>
            <a:ext cx="3073946" cy="2179707"/>
          </a:xfrm>
          <a:prstGeom prst="rect">
            <a:avLst/>
          </a:prstGeom>
          <a:noFill/>
          <a:ln>
            <a:noFill/>
          </a:ln>
        </p:spPr>
      </p:pic>
      <p:grpSp>
        <p:nvGrpSpPr>
          <p:cNvPr id="398" name="Google Shape;398;p22"/>
          <p:cNvGrpSpPr/>
          <p:nvPr/>
        </p:nvGrpSpPr>
        <p:grpSpPr>
          <a:xfrm>
            <a:off x="1230964" y="3488105"/>
            <a:ext cx="9852016" cy="3042000"/>
            <a:chOff x="0" y="2006664"/>
            <a:chExt cx="9852016" cy="3042000"/>
          </a:xfrm>
        </p:grpSpPr>
        <p:sp>
          <p:nvSpPr>
            <p:cNvPr id="399" name="Google Shape;399;p22"/>
            <p:cNvSpPr/>
            <p:nvPr/>
          </p:nvSpPr>
          <p:spPr>
            <a:xfrm>
              <a:off x="0" y="2006664"/>
              <a:ext cx="9852016" cy="3042000"/>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2"/>
            <p:cNvSpPr txBox="1"/>
            <p:nvPr/>
          </p:nvSpPr>
          <p:spPr>
            <a:xfrm>
              <a:off x="148498" y="2155162"/>
              <a:ext cx="9555020" cy="2745004"/>
            </a:xfrm>
            <a:prstGeom prst="rect">
              <a:avLst/>
            </a:prstGeom>
            <a:noFill/>
            <a:ln>
              <a:noFill/>
            </a:ln>
          </p:spPr>
          <p:txBody>
            <a:bodyPr spcFirstLastPara="1" wrap="square" lIns="167625" tIns="167625" rIns="167625" bIns="167625" anchor="ctr" anchorCtr="0">
              <a:noAutofit/>
            </a:bodyPr>
            <a:lstStyle/>
            <a:p>
              <a:pPr marL="0" marR="0" lvl="0" indent="0" algn="just" rtl="0">
                <a:lnSpc>
                  <a:spcPct val="120000"/>
                </a:lnSpc>
                <a:spcBef>
                  <a:spcPts val="0"/>
                </a:spcBef>
                <a:spcAft>
                  <a:spcPts val="0"/>
                </a:spcAft>
                <a:buClr>
                  <a:schemeClr val="lt1"/>
                </a:buClr>
                <a:buSzPts val="4400"/>
                <a:buFont typeface="Roboto Condensed"/>
                <a:buNone/>
              </a:pPr>
              <a:r>
                <a:rPr lang="en-US" sz="4400" b="0" i="0" u="none" strike="noStrike" cap="none">
                  <a:solidFill>
                    <a:schemeClr val="lt1"/>
                  </a:solidFill>
                  <a:latin typeface="Roboto Condensed"/>
                  <a:ea typeface="Roboto Condensed"/>
                  <a:cs typeface="Roboto Condensed"/>
                  <a:sym typeface="Roboto Condensed"/>
                </a:rPr>
                <a:t>Tại sao bài thơ lại có nhan đề là “</a:t>
              </a:r>
              <a:r>
                <a:rPr lang="en-US" sz="4400" b="0" i="1" u="none" strike="noStrike" cap="none">
                  <a:solidFill>
                    <a:schemeClr val="lt1"/>
                  </a:solidFill>
                  <a:latin typeface="Roboto Condensed"/>
                  <a:ea typeface="Roboto Condensed"/>
                  <a:cs typeface="Roboto Condensed"/>
                  <a:sym typeface="Roboto Condensed"/>
                </a:rPr>
                <a:t>Chuyện cổ tích về loài người”</a:t>
              </a:r>
              <a:r>
                <a:rPr lang="en-US" sz="4400" b="0" i="0" u="none" strike="noStrike" cap="none">
                  <a:solidFill>
                    <a:schemeClr val="lt1"/>
                  </a:solidFill>
                  <a:latin typeface="Roboto Condensed"/>
                  <a:ea typeface="Roboto Condensed"/>
                  <a:cs typeface="Roboto Condensed"/>
                  <a:sym typeface="Roboto Condensed"/>
                </a:rPr>
                <a:t>? Em hiểu ý nghĩa nhan đề này như thế nào? </a:t>
              </a:r>
              <a:endParaRPr sz="4400" b="0" i="0" u="none" strike="noStrike" cap="none">
                <a:solidFill>
                  <a:schemeClr val="lt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04"/>
        <p:cNvGrpSpPr/>
        <p:nvPr/>
      </p:nvGrpSpPr>
      <p:grpSpPr>
        <a:xfrm>
          <a:off x="0" y="0"/>
          <a:ext cx="0" cy="0"/>
          <a:chOff x="0" y="0"/>
          <a:chExt cx="0" cy="0"/>
        </a:xfrm>
      </p:grpSpPr>
      <p:sp>
        <p:nvSpPr>
          <p:cNvPr id="405" name="Google Shape;405;p23"/>
          <p:cNvSpPr txBox="1"/>
          <p:nvPr/>
        </p:nvSpPr>
        <p:spPr>
          <a:xfrm>
            <a:off x="1465392" y="972741"/>
            <a:ext cx="5217836"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3.3. Ý nghĩa nhan đề</a:t>
            </a:r>
            <a:endParaRPr sz="4400" b="1" i="0" u="none" strike="noStrike" cap="none">
              <a:solidFill>
                <a:srgbClr val="233D6B"/>
              </a:solidFill>
              <a:latin typeface="Roboto Condensed"/>
              <a:ea typeface="Roboto Condensed"/>
              <a:cs typeface="Roboto Condensed"/>
              <a:sym typeface="Roboto Condensed"/>
            </a:endParaRPr>
          </a:p>
        </p:txBody>
      </p:sp>
      <p:pic>
        <p:nvPicPr>
          <p:cNvPr id="406" name="Google Shape;406;p23"/>
          <p:cNvPicPr preferRelativeResize="0"/>
          <p:nvPr/>
        </p:nvPicPr>
        <p:blipFill rotWithShape="1">
          <a:blip r:embed="rId3">
            <a:alphaModFix/>
          </a:blip>
          <a:srcRect/>
          <a:stretch/>
        </p:blipFill>
        <p:spPr>
          <a:xfrm>
            <a:off x="10192038" y="7691295"/>
            <a:ext cx="8095962" cy="3588635"/>
          </a:xfrm>
          <a:prstGeom prst="rect">
            <a:avLst/>
          </a:prstGeom>
          <a:noFill/>
          <a:ln>
            <a:noFill/>
          </a:ln>
        </p:spPr>
      </p:pic>
      <p:pic>
        <p:nvPicPr>
          <p:cNvPr id="407" name="Google Shape;407;p23"/>
          <p:cNvPicPr preferRelativeResize="0"/>
          <p:nvPr/>
        </p:nvPicPr>
        <p:blipFill rotWithShape="1">
          <a:blip r:embed="rId4">
            <a:alphaModFix/>
          </a:blip>
          <a:srcRect/>
          <a:stretch/>
        </p:blipFill>
        <p:spPr>
          <a:xfrm>
            <a:off x="15404678" y="-1371502"/>
            <a:ext cx="4481613" cy="3177871"/>
          </a:xfrm>
          <a:prstGeom prst="rect">
            <a:avLst/>
          </a:prstGeom>
          <a:noFill/>
          <a:ln>
            <a:noFill/>
          </a:ln>
        </p:spPr>
      </p:pic>
      <p:pic>
        <p:nvPicPr>
          <p:cNvPr id="408" name="Google Shape;408;p23"/>
          <p:cNvPicPr preferRelativeResize="0"/>
          <p:nvPr/>
        </p:nvPicPr>
        <p:blipFill rotWithShape="1">
          <a:blip r:embed="rId5">
            <a:alphaModFix/>
          </a:blip>
          <a:srcRect b="27585"/>
          <a:stretch/>
        </p:blipFill>
        <p:spPr>
          <a:xfrm>
            <a:off x="14996625" y="6095023"/>
            <a:ext cx="3534751" cy="4646281"/>
          </a:xfrm>
          <a:prstGeom prst="rect">
            <a:avLst/>
          </a:prstGeom>
          <a:noFill/>
          <a:ln>
            <a:noFill/>
          </a:ln>
        </p:spPr>
      </p:pic>
      <p:grpSp>
        <p:nvGrpSpPr>
          <p:cNvPr id="409" name="Google Shape;409;p23"/>
          <p:cNvGrpSpPr/>
          <p:nvPr/>
        </p:nvGrpSpPr>
        <p:grpSpPr>
          <a:xfrm>
            <a:off x="239094" y="2007424"/>
            <a:ext cx="13412582" cy="7451434"/>
            <a:chOff x="10494" y="199241"/>
            <a:chExt cx="13412582" cy="7451434"/>
          </a:xfrm>
        </p:grpSpPr>
        <p:sp>
          <p:nvSpPr>
            <p:cNvPr id="410" name="Google Shape;410;p23"/>
            <p:cNvSpPr/>
            <p:nvPr/>
          </p:nvSpPr>
          <p:spPr>
            <a:xfrm>
              <a:off x="10494" y="199241"/>
              <a:ext cx="7451434" cy="7451434"/>
            </a:xfrm>
            <a:prstGeom prst="ellipse">
              <a:avLst/>
            </a:prstGeom>
            <a:solidFill>
              <a:schemeClr val="accent4">
                <a:alpha val="4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3"/>
            <p:cNvSpPr txBox="1"/>
            <p:nvPr/>
          </p:nvSpPr>
          <p:spPr>
            <a:xfrm>
              <a:off x="1101731" y="1290478"/>
              <a:ext cx="5268960" cy="5268960"/>
            </a:xfrm>
            <a:prstGeom prst="rect">
              <a:avLst/>
            </a:prstGeom>
            <a:noFill/>
            <a:ln>
              <a:noFill/>
            </a:ln>
          </p:spPr>
          <p:txBody>
            <a:bodyPr spcFirstLastPara="1" wrap="square" lIns="410075" tIns="50800" rIns="410075" bIns="50800" anchor="ctr" anchorCtr="0">
              <a:noAutofit/>
            </a:bodyPr>
            <a:lstStyle/>
            <a:p>
              <a:pPr marL="0" marR="0" lvl="0" indent="0" algn="ctr" rtl="0">
                <a:lnSpc>
                  <a:spcPct val="120000"/>
                </a:lnSpc>
                <a:spcBef>
                  <a:spcPts val="0"/>
                </a:spcBef>
                <a:spcAft>
                  <a:spcPts val="0"/>
                </a:spcAft>
                <a:buClr>
                  <a:srgbClr val="262626"/>
                </a:buClr>
                <a:buSzPts val="4000"/>
                <a:buFont typeface="Roboto Condensed"/>
                <a:buNone/>
              </a:pPr>
              <a:r>
                <a:rPr lang="en-US" sz="4400" b="1" i="1" u="none" strike="noStrike" cap="none" dirty="0">
                  <a:solidFill>
                    <a:srgbClr val="262626"/>
                  </a:solidFill>
                  <a:latin typeface="Roboto Condensed"/>
                  <a:ea typeface="Roboto Condensed"/>
                  <a:cs typeface="Roboto Condensed"/>
                  <a:sym typeface="Roboto Condensed"/>
                </a:rPr>
                <a:t>“</a:t>
              </a:r>
              <a:r>
                <a:rPr lang="en-US" sz="4400" b="1" i="1" u="none" strike="noStrike" cap="none" dirty="0" err="1">
                  <a:solidFill>
                    <a:srgbClr val="262626"/>
                  </a:solidFill>
                  <a:latin typeface="Roboto Condensed"/>
                  <a:ea typeface="Roboto Condensed"/>
                  <a:cs typeface="Roboto Condensed"/>
                  <a:sym typeface="Roboto Condensed"/>
                </a:rPr>
                <a:t>Chuyện</a:t>
              </a:r>
              <a:r>
                <a:rPr lang="en-US" sz="4400" b="1" i="1" u="none" strike="noStrike" cap="none" dirty="0">
                  <a:solidFill>
                    <a:srgbClr val="262626"/>
                  </a:solidFill>
                  <a:latin typeface="Roboto Condensed"/>
                  <a:ea typeface="Roboto Condensed"/>
                  <a:cs typeface="Roboto Condensed"/>
                  <a:sym typeface="Roboto Condensed"/>
                </a:rPr>
                <a:t> </a:t>
              </a:r>
              <a:r>
                <a:rPr lang="en-US" sz="4400" b="1" i="1" u="none" strike="noStrike" cap="none" dirty="0" err="1">
                  <a:solidFill>
                    <a:srgbClr val="262626"/>
                  </a:solidFill>
                  <a:latin typeface="Roboto Condensed"/>
                  <a:ea typeface="Roboto Condensed"/>
                  <a:cs typeface="Roboto Condensed"/>
                  <a:sym typeface="Roboto Condensed"/>
                </a:rPr>
                <a:t>cổ</a:t>
              </a:r>
              <a:r>
                <a:rPr lang="en-US" sz="4400" b="1" i="1" u="none" strike="noStrike" cap="none" dirty="0">
                  <a:solidFill>
                    <a:srgbClr val="262626"/>
                  </a:solidFill>
                  <a:latin typeface="Roboto Condensed"/>
                  <a:ea typeface="Roboto Condensed"/>
                  <a:cs typeface="Roboto Condensed"/>
                  <a:sym typeface="Roboto Condensed"/>
                </a:rPr>
                <a:t> </a:t>
              </a:r>
              <a:r>
                <a:rPr lang="en-US" sz="4400" b="1" i="1" u="none" strike="noStrike" cap="none" dirty="0" err="1">
                  <a:solidFill>
                    <a:srgbClr val="262626"/>
                  </a:solidFill>
                  <a:latin typeface="Roboto Condensed"/>
                  <a:ea typeface="Roboto Condensed"/>
                  <a:cs typeface="Roboto Condensed"/>
                  <a:sym typeface="Roboto Condensed"/>
                </a:rPr>
                <a:t>tích</a:t>
              </a:r>
              <a:r>
                <a:rPr lang="en-US" sz="4400" b="1" i="1" u="none" strike="noStrike" cap="none" dirty="0">
                  <a:solidFill>
                    <a:srgbClr val="262626"/>
                  </a:solidFill>
                  <a:latin typeface="Roboto Condensed"/>
                  <a:ea typeface="Roboto Condensed"/>
                  <a:cs typeface="Roboto Condensed"/>
                  <a:sym typeface="Roboto Condensed"/>
                </a:rPr>
                <a:t>”</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gợi</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cảm</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giác</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đây</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là</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một</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câu</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chuyện</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bằng</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thơ</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mang</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lại</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giọng</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điệu</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thủ</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thỉ</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tâm</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tình</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của</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những</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câu</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chuyện</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kể</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và</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sắc</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màu</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huyền</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bí</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cổ</a:t>
              </a:r>
              <a:r>
                <a:rPr lang="en-US" sz="4400" b="1" i="0" u="none" strike="noStrike" cap="none" dirty="0">
                  <a:solidFill>
                    <a:srgbClr val="262626"/>
                  </a:solidFill>
                  <a:latin typeface="Roboto Condensed"/>
                  <a:ea typeface="Roboto Condensed"/>
                  <a:cs typeface="Roboto Condensed"/>
                  <a:sym typeface="Roboto Condensed"/>
                </a:rPr>
                <a:t> </a:t>
              </a:r>
              <a:r>
                <a:rPr lang="en-US" sz="4400" b="1" i="0" u="none" strike="noStrike" cap="none" dirty="0" err="1">
                  <a:solidFill>
                    <a:srgbClr val="262626"/>
                  </a:solidFill>
                  <a:latin typeface="Roboto Condensed"/>
                  <a:ea typeface="Roboto Condensed"/>
                  <a:cs typeface="Roboto Condensed"/>
                  <a:sym typeface="Roboto Condensed"/>
                </a:rPr>
                <a:t>tích</a:t>
              </a:r>
              <a:endParaRPr sz="4400" b="1" i="0" u="none" strike="noStrike" cap="none" dirty="0">
                <a:solidFill>
                  <a:srgbClr val="262626"/>
                </a:solidFill>
                <a:latin typeface="Calibri"/>
                <a:ea typeface="Calibri"/>
                <a:cs typeface="Calibri"/>
                <a:sym typeface="Calibri"/>
              </a:endParaRPr>
            </a:p>
          </p:txBody>
        </p:sp>
        <p:sp>
          <p:nvSpPr>
            <p:cNvPr id="412" name="Google Shape;412;p23"/>
            <p:cNvSpPr/>
            <p:nvPr/>
          </p:nvSpPr>
          <p:spPr>
            <a:xfrm>
              <a:off x="5971642" y="199241"/>
              <a:ext cx="7451434" cy="7451434"/>
            </a:xfrm>
            <a:prstGeom prst="ellipse">
              <a:avLst/>
            </a:prstGeom>
            <a:solidFill>
              <a:srgbClr val="C2D59B">
                <a:alpha val="49803"/>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3"/>
            <p:cNvSpPr txBox="1"/>
            <p:nvPr/>
          </p:nvSpPr>
          <p:spPr>
            <a:xfrm>
              <a:off x="7062879" y="1290478"/>
              <a:ext cx="5268960" cy="5268960"/>
            </a:xfrm>
            <a:prstGeom prst="rect">
              <a:avLst/>
            </a:prstGeom>
            <a:noFill/>
            <a:ln>
              <a:noFill/>
            </a:ln>
          </p:spPr>
          <p:txBody>
            <a:bodyPr spcFirstLastPara="1" wrap="square" lIns="410075" tIns="52050" rIns="410075" bIns="52050" anchor="ctr" anchorCtr="0">
              <a:noAutofit/>
            </a:bodyPr>
            <a:lstStyle/>
            <a:p>
              <a:pPr marL="0" marR="0" lvl="0" indent="0" algn="ctr" rtl="0">
                <a:lnSpc>
                  <a:spcPct val="120000"/>
                </a:lnSpc>
                <a:spcBef>
                  <a:spcPts val="0"/>
                </a:spcBef>
                <a:spcAft>
                  <a:spcPts val="0"/>
                </a:spcAft>
                <a:buClr>
                  <a:schemeClr val="dk1"/>
                </a:buClr>
                <a:buSzPts val="4100"/>
                <a:buFont typeface="Roboto Condensed"/>
                <a:buNone/>
              </a:pPr>
              <a:r>
                <a:rPr lang="en-US" sz="5400" b="1" i="0" u="none" strike="noStrike" cap="none" dirty="0">
                  <a:solidFill>
                    <a:schemeClr val="dk1"/>
                  </a:solidFill>
                  <a:latin typeface="Roboto Condensed"/>
                  <a:ea typeface="Roboto Condensed"/>
                  <a:cs typeface="Roboto Condensed"/>
                  <a:sym typeface="Roboto Condensed"/>
                </a:rPr>
                <a:t>“</a:t>
              </a:r>
              <a:r>
                <a:rPr lang="en-US" sz="5400" b="1" i="1" u="none" strike="noStrike" cap="none" dirty="0" err="1">
                  <a:solidFill>
                    <a:schemeClr val="dk1"/>
                  </a:solidFill>
                  <a:latin typeface="Roboto Condensed"/>
                  <a:ea typeface="Roboto Condensed"/>
                  <a:cs typeface="Roboto Condensed"/>
                  <a:sym typeface="Roboto Condensed"/>
                </a:rPr>
                <a:t>Chuyện</a:t>
              </a:r>
              <a:r>
                <a:rPr lang="en-US" sz="5400" b="1" i="1" u="none" strike="noStrike" cap="none" dirty="0">
                  <a:solidFill>
                    <a:schemeClr val="dk1"/>
                  </a:solidFill>
                  <a:latin typeface="Roboto Condensed"/>
                  <a:ea typeface="Roboto Condensed"/>
                  <a:cs typeface="Roboto Condensed"/>
                  <a:sym typeface="Roboto Condensed"/>
                </a:rPr>
                <a:t> </a:t>
              </a:r>
              <a:r>
                <a:rPr lang="en-US" sz="5400" b="1" i="1" u="none" strike="noStrike" cap="none" dirty="0" err="1">
                  <a:solidFill>
                    <a:schemeClr val="dk1"/>
                  </a:solidFill>
                  <a:latin typeface="Roboto Condensed"/>
                  <a:ea typeface="Roboto Condensed"/>
                  <a:cs typeface="Roboto Condensed"/>
                  <a:sym typeface="Roboto Condensed"/>
                </a:rPr>
                <a:t>cổ</a:t>
              </a:r>
              <a:r>
                <a:rPr lang="en-US" sz="5400" b="1" i="1" u="none" strike="noStrike" cap="none" dirty="0">
                  <a:solidFill>
                    <a:schemeClr val="dk1"/>
                  </a:solidFill>
                  <a:latin typeface="Roboto Condensed"/>
                  <a:ea typeface="Roboto Condensed"/>
                  <a:cs typeface="Roboto Condensed"/>
                  <a:sym typeface="Roboto Condensed"/>
                </a:rPr>
                <a:t> </a:t>
              </a:r>
              <a:r>
                <a:rPr lang="en-US" sz="5400" b="1" i="1" u="none" strike="noStrike" cap="none" dirty="0" err="1">
                  <a:solidFill>
                    <a:schemeClr val="dk1"/>
                  </a:solidFill>
                  <a:latin typeface="Roboto Condensed"/>
                  <a:ea typeface="Roboto Condensed"/>
                  <a:cs typeface="Roboto Condensed"/>
                  <a:sym typeface="Roboto Condensed"/>
                </a:rPr>
                <a:t>tích</a:t>
              </a:r>
              <a:r>
                <a:rPr lang="en-US" sz="5400" b="1" i="1" u="none" strike="noStrike" cap="none" dirty="0">
                  <a:solidFill>
                    <a:schemeClr val="dk1"/>
                  </a:solidFill>
                  <a:latin typeface="Roboto Condensed"/>
                  <a:ea typeface="Roboto Condensed"/>
                  <a:cs typeface="Roboto Condensed"/>
                  <a:sym typeface="Roboto Condensed"/>
                </a:rPr>
                <a:t> </a:t>
              </a:r>
              <a:r>
                <a:rPr lang="en-US" sz="5400" b="1" i="1" u="none" strike="noStrike" cap="none" dirty="0" err="1">
                  <a:solidFill>
                    <a:schemeClr val="dk1"/>
                  </a:solidFill>
                  <a:latin typeface="Roboto Condensed"/>
                  <a:ea typeface="Roboto Condensed"/>
                  <a:cs typeface="Roboto Condensed"/>
                  <a:sym typeface="Roboto Condensed"/>
                </a:rPr>
                <a:t>về</a:t>
              </a:r>
              <a:r>
                <a:rPr lang="en-US" sz="5400" b="1" i="1" u="none" strike="noStrike" cap="none" dirty="0">
                  <a:solidFill>
                    <a:schemeClr val="dk1"/>
                  </a:solidFill>
                  <a:latin typeface="Roboto Condensed"/>
                  <a:ea typeface="Roboto Condensed"/>
                  <a:cs typeface="Roboto Condensed"/>
                  <a:sym typeface="Roboto Condensed"/>
                </a:rPr>
                <a:t> </a:t>
              </a:r>
              <a:r>
                <a:rPr lang="en-US" sz="5400" b="1" i="1" u="none" strike="noStrike" cap="none" dirty="0" err="1">
                  <a:solidFill>
                    <a:schemeClr val="dk1"/>
                  </a:solidFill>
                  <a:latin typeface="Roboto Condensed"/>
                  <a:ea typeface="Roboto Condensed"/>
                  <a:cs typeface="Roboto Condensed"/>
                  <a:sym typeface="Roboto Condensed"/>
                </a:rPr>
                <a:t>loài</a:t>
              </a:r>
              <a:r>
                <a:rPr lang="en-US" sz="5400" b="1" i="1" u="none" strike="noStrike" cap="none" dirty="0">
                  <a:solidFill>
                    <a:schemeClr val="dk1"/>
                  </a:solidFill>
                  <a:latin typeface="Roboto Condensed"/>
                  <a:ea typeface="Roboto Condensed"/>
                  <a:cs typeface="Roboto Condensed"/>
                  <a:sym typeface="Roboto Condensed"/>
                </a:rPr>
                <a:t> </a:t>
              </a:r>
              <a:r>
                <a:rPr lang="en-US" sz="5400" b="1" i="1" u="none" strike="noStrike" cap="none" dirty="0" err="1">
                  <a:solidFill>
                    <a:schemeClr val="dk1"/>
                  </a:solidFill>
                  <a:latin typeface="Roboto Condensed"/>
                  <a:ea typeface="Roboto Condensed"/>
                  <a:cs typeface="Roboto Condensed"/>
                  <a:sym typeface="Roboto Condensed"/>
                </a:rPr>
                <a:t>người</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đây</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là</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cách</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lý</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giải</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sự</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xuất</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hiện</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của</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loài</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người</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trong</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vũ</a:t>
              </a:r>
              <a:r>
                <a:rPr lang="en-US" sz="5400" b="1" i="0" u="none" strike="noStrike" cap="none" dirty="0">
                  <a:solidFill>
                    <a:schemeClr val="dk1"/>
                  </a:solidFill>
                  <a:latin typeface="Roboto Condensed"/>
                  <a:ea typeface="Roboto Condensed"/>
                  <a:cs typeface="Roboto Condensed"/>
                  <a:sym typeface="Roboto Condensed"/>
                </a:rPr>
                <a:t> </a:t>
              </a:r>
              <a:r>
                <a:rPr lang="en-US" sz="5400" b="1" i="0" u="none" strike="noStrike" cap="none" dirty="0" err="1">
                  <a:solidFill>
                    <a:schemeClr val="dk1"/>
                  </a:solidFill>
                  <a:latin typeface="Roboto Condensed"/>
                  <a:ea typeface="Roboto Condensed"/>
                  <a:cs typeface="Roboto Condensed"/>
                  <a:sym typeface="Roboto Condensed"/>
                </a:rPr>
                <a:t>trụ</a:t>
              </a:r>
              <a:r>
                <a:rPr lang="en-US" sz="5400" b="1" i="0" u="none" strike="noStrike" cap="none" dirty="0">
                  <a:solidFill>
                    <a:schemeClr val="dk1"/>
                  </a:solidFill>
                  <a:latin typeface="Roboto Condensed"/>
                  <a:ea typeface="Roboto Condensed"/>
                  <a:cs typeface="Roboto Condensed"/>
                  <a:sym typeface="Roboto Condensed"/>
                </a:rPr>
                <a:t>. </a:t>
              </a:r>
              <a:endParaRPr sz="2000" b="1"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5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17"/>
        <p:cNvGrpSpPr/>
        <p:nvPr/>
      </p:nvGrpSpPr>
      <p:grpSpPr>
        <a:xfrm>
          <a:off x="0" y="0"/>
          <a:ext cx="0" cy="0"/>
          <a:chOff x="0" y="0"/>
          <a:chExt cx="0" cy="0"/>
        </a:xfrm>
      </p:grpSpPr>
      <p:pic>
        <p:nvPicPr>
          <p:cNvPr id="418" name="Google Shape;418;p24"/>
          <p:cNvPicPr preferRelativeResize="0"/>
          <p:nvPr/>
        </p:nvPicPr>
        <p:blipFill rotWithShape="1">
          <a:blip r:embed="rId3">
            <a:alphaModFix/>
          </a:blip>
          <a:srcRect r="63900"/>
          <a:stretch/>
        </p:blipFill>
        <p:spPr>
          <a:xfrm rot="-77096" flipH="1">
            <a:off x="16405398" y="4672088"/>
            <a:ext cx="1275630" cy="4328504"/>
          </a:xfrm>
          <a:prstGeom prst="rect">
            <a:avLst/>
          </a:prstGeom>
          <a:noFill/>
          <a:ln>
            <a:noFill/>
          </a:ln>
        </p:spPr>
      </p:pic>
      <p:pic>
        <p:nvPicPr>
          <p:cNvPr id="419" name="Google Shape;419;p24"/>
          <p:cNvPicPr preferRelativeResize="0"/>
          <p:nvPr/>
        </p:nvPicPr>
        <p:blipFill rotWithShape="1">
          <a:blip r:embed="rId4">
            <a:alphaModFix/>
          </a:blip>
          <a:srcRect l="113" t="12444" r="63562" b="27319"/>
          <a:stretch/>
        </p:blipFill>
        <p:spPr>
          <a:xfrm>
            <a:off x="13074663" y="1481441"/>
            <a:ext cx="1283566" cy="2607338"/>
          </a:xfrm>
          <a:prstGeom prst="rect">
            <a:avLst/>
          </a:prstGeom>
          <a:noFill/>
          <a:ln>
            <a:noFill/>
          </a:ln>
        </p:spPr>
      </p:pic>
      <p:pic>
        <p:nvPicPr>
          <p:cNvPr id="420" name="Google Shape;420;p24"/>
          <p:cNvPicPr preferRelativeResize="0"/>
          <p:nvPr/>
        </p:nvPicPr>
        <p:blipFill rotWithShape="1">
          <a:blip r:embed="rId5">
            <a:alphaModFix/>
          </a:blip>
          <a:srcRect l="69210" b="42364"/>
          <a:stretch/>
        </p:blipFill>
        <p:spPr>
          <a:xfrm rot="143070">
            <a:off x="14920065" y="308985"/>
            <a:ext cx="1372105" cy="3146231"/>
          </a:xfrm>
          <a:prstGeom prst="rect">
            <a:avLst/>
          </a:prstGeom>
          <a:noFill/>
          <a:ln>
            <a:noFill/>
          </a:ln>
        </p:spPr>
      </p:pic>
      <p:pic>
        <p:nvPicPr>
          <p:cNvPr id="421" name="Google Shape;421;p24"/>
          <p:cNvPicPr preferRelativeResize="0"/>
          <p:nvPr/>
        </p:nvPicPr>
        <p:blipFill rotWithShape="1">
          <a:blip r:embed="rId6">
            <a:alphaModFix/>
          </a:blip>
          <a:srcRect l="69210" b="42364"/>
          <a:stretch/>
        </p:blipFill>
        <p:spPr>
          <a:xfrm rot="-352949" flipH="1">
            <a:off x="17610155" y="6898369"/>
            <a:ext cx="1372105" cy="3146231"/>
          </a:xfrm>
          <a:prstGeom prst="rect">
            <a:avLst/>
          </a:prstGeom>
          <a:noFill/>
          <a:ln>
            <a:noFill/>
          </a:ln>
        </p:spPr>
      </p:pic>
      <p:pic>
        <p:nvPicPr>
          <p:cNvPr id="422" name="Google Shape;422;p24"/>
          <p:cNvPicPr preferRelativeResize="0"/>
          <p:nvPr/>
        </p:nvPicPr>
        <p:blipFill rotWithShape="1">
          <a:blip r:embed="rId7">
            <a:alphaModFix/>
          </a:blip>
          <a:srcRect/>
          <a:stretch/>
        </p:blipFill>
        <p:spPr>
          <a:xfrm flipH="1">
            <a:off x="12493453" y="5143500"/>
            <a:ext cx="2361756" cy="3199423"/>
          </a:xfrm>
          <a:prstGeom prst="rect">
            <a:avLst/>
          </a:prstGeom>
          <a:noFill/>
          <a:ln>
            <a:noFill/>
          </a:ln>
        </p:spPr>
      </p:pic>
      <p:pic>
        <p:nvPicPr>
          <p:cNvPr id="423" name="Google Shape;423;p24"/>
          <p:cNvPicPr preferRelativeResize="0"/>
          <p:nvPr/>
        </p:nvPicPr>
        <p:blipFill rotWithShape="1">
          <a:blip r:embed="rId8">
            <a:alphaModFix/>
          </a:blip>
          <a:srcRect/>
          <a:stretch/>
        </p:blipFill>
        <p:spPr>
          <a:xfrm>
            <a:off x="16432255" y="2963793"/>
            <a:ext cx="3073946" cy="2179707"/>
          </a:xfrm>
          <a:prstGeom prst="rect">
            <a:avLst/>
          </a:prstGeom>
          <a:noFill/>
          <a:ln>
            <a:noFill/>
          </a:ln>
        </p:spPr>
      </p:pic>
      <p:grpSp>
        <p:nvGrpSpPr>
          <p:cNvPr id="424" name="Google Shape;424;p24"/>
          <p:cNvGrpSpPr/>
          <p:nvPr/>
        </p:nvGrpSpPr>
        <p:grpSpPr>
          <a:xfrm>
            <a:off x="1230964" y="3925970"/>
            <a:ext cx="9852016" cy="3118050"/>
            <a:chOff x="0" y="2444529"/>
            <a:chExt cx="9852016" cy="3118050"/>
          </a:xfrm>
        </p:grpSpPr>
        <p:sp>
          <p:nvSpPr>
            <p:cNvPr id="425" name="Google Shape;425;p24"/>
            <p:cNvSpPr/>
            <p:nvPr/>
          </p:nvSpPr>
          <p:spPr>
            <a:xfrm>
              <a:off x="0" y="2444529"/>
              <a:ext cx="9852016" cy="3118050"/>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4"/>
            <p:cNvSpPr txBox="1"/>
            <p:nvPr/>
          </p:nvSpPr>
          <p:spPr>
            <a:xfrm>
              <a:off x="152211" y="2596740"/>
              <a:ext cx="9547594" cy="2813628"/>
            </a:xfrm>
            <a:prstGeom prst="rect">
              <a:avLst/>
            </a:prstGeom>
            <a:noFill/>
            <a:ln>
              <a:noFill/>
            </a:ln>
          </p:spPr>
          <p:txBody>
            <a:bodyPr spcFirstLastPara="1" wrap="square" lIns="171450" tIns="171450" rIns="171450" bIns="171450" anchor="ctr" anchorCtr="0">
              <a:noAutofit/>
            </a:bodyPr>
            <a:lstStyle/>
            <a:p>
              <a:pPr marL="0" marR="0" lvl="0" indent="0" algn="just" rtl="0">
                <a:lnSpc>
                  <a:spcPct val="120000"/>
                </a:lnSpc>
                <a:spcBef>
                  <a:spcPts val="0"/>
                </a:spcBef>
                <a:spcAft>
                  <a:spcPts val="0"/>
                </a:spcAft>
                <a:buClr>
                  <a:schemeClr val="lt1"/>
                </a:buClr>
                <a:buSzPts val="4500"/>
                <a:buFont typeface="Roboto Condensed"/>
                <a:buNone/>
              </a:pPr>
              <a:r>
                <a:rPr lang="en-US" sz="4500" b="0" i="0" u="none" strike="noStrike" cap="none">
                  <a:solidFill>
                    <a:schemeClr val="lt1"/>
                  </a:solidFill>
                  <a:latin typeface="Roboto Condensed"/>
                  <a:ea typeface="Roboto Condensed"/>
                  <a:cs typeface="Roboto Condensed"/>
                  <a:sym typeface="Roboto Condensed"/>
                </a:rPr>
                <a:t>Bài thơ có điểm gì giống và khác với những câu chuyện kể về sự ra đời của con người mà em đã đọc?</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30"/>
        <p:cNvGrpSpPr/>
        <p:nvPr/>
      </p:nvGrpSpPr>
      <p:grpSpPr>
        <a:xfrm>
          <a:off x="0" y="0"/>
          <a:ext cx="0" cy="0"/>
          <a:chOff x="0" y="0"/>
          <a:chExt cx="0" cy="0"/>
        </a:xfrm>
      </p:grpSpPr>
      <p:pic>
        <p:nvPicPr>
          <p:cNvPr id="431" name="Google Shape;431;p25"/>
          <p:cNvPicPr preferRelativeResize="0"/>
          <p:nvPr/>
        </p:nvPicPr>
        <p:blipFill rotWithShape="1">
          <a:blip r:embed="rId3">
            <a:alphaModFix/>
          </a:blip>
          <a:srcRect r="63900"/>
          <a:stretch/>
        </p:blipFill>
        <p:spPr>
          <a:xfrm rot="-77096" flipH="1">
            <a:off x="16405398" y="4672088"/>
            <a:ext cx="1275630" cy="4328504"/>
          </a:xfrm>
          <a:prstGeom prst="rect">
            <a:avLst/>
          </a:prstGeom>
          <a:noFill/>
          <a:ln>
            <a:noFill/>
          </a:ln>
        </p:spPr>
      </p:pic>
      <p:pic>
        <p:nvPicPr>
          <p:cNvPr id="432" name="Google Shape;432;p25"/>
          <p:cNvPicPr preferRelativeResize="0"/>
          <p:nvPr/>
        </p:nvPicPr>
        <p:blipFill rotWithShape="1">
          <a:blip r:embed="rId4">
            <a:alphaModFix/>
          </a:blip>
          <a:srcRect l="113" t="12444" r="63562" b="27319"/>
          <a:stretch/>
        </p:blipFill>
        <p:spPr>
          <a:xfrm>
            <a:off x="13074663" y="1481441"/>
            <a:ext cx="1283566" cy="2607338"/>
          </a:xfrm>
          <a:prstGeom prst="rect">
            <a:avLst/>
          </a:prstGeom>
          <a:noFill/>
          <a:ln>
            <a:noFill/>
          </a:ln>
        </p:spPr>
      </p:pic>
      <p:pic>
        <p:nvPicPr>
          <p:cNvPr id="433" name="Google Shape;433;p25"/>
          <p:cNvPicPr preferRelativeResize="0"/>
          <p:nvPr/>
        </p:nvPicPr>
        <p:blipFill rotWithShape="1">
          <a:blip r:embed="rId5">
            <a:alphaModFix/>
          </a:blip>
          <a:srcRect l="69210" b="42364"/>
          <a:stretch/>
        </p:blipFill>
        <p:spPr>
          <a:xfrm rot="143070">
            <a:off x="14920065" y="308985"/>
            <a:ext cx="1372105" cy="3146231"/>
          </a:xfrm>
          <a:prstGeom prst="rect">
            <a:avLst/>
          </a:prstGeom>
          <a:noFill/>
          <a:ln>
            <a:noFill/>
          </a:ln>
        </p:spPr>
      </p:pic>
      <p:pic>
        <p:nvPicPr>
          <p:cNvPr id="434" name="Google Shape;434;p25"/>
          <p:cNvPicPr preferRelativeResize="0"/>
          <p:nvPr/>
        </p:nvPicPr>
        <p:blipFill rotWithShape="1">
          <a:blip r:embed="rId6">
            <a:alphaModFix/>
          </a:blip>
          <a:srcRect l="69210" b="42364"/>
          <a:stretch/>
        </p:blipFill>
        <p:spPr>
          <a:xfrm rot="-352949" flipH="1">
            <a:off x="17610155" y="6898369"/>
            <a:ext cx="1372105" cy="3146231"/>
          </a:xfrm>
          <a:prstGeom prst="rect">
            <a:avLst/>
          </a:prstGeom>
          <a:noFill/>
          <a:ln>
            <a:noFill/>
          </a:ln>
        </p:spPr>
      </p:pic>
      <p:pic>
        <p:nvPicPr>
          <p:cNvPr id="435" name="Google Shape;435;p25"/>
          <p:cNvPicPr preferRelativeResize="0"/>
          <p:nvPr/>
        </p:nvPicPr>
        <p:blipFill rotWithShape="1">
          <a:blip r:embed="rId7">
            <a:alphaModFix/>
          </a:blip>
          <a:srcRect/>
          <a:stretch/>
        </p:blipFill>
        <p:spPr>
          <a:xfrm flipH="1">
            <a:off x="12493453" y="5143500"/>
            <a:ext cx="2361756" cy="3199423"/>
          </a:xfrm>
          <a:prstGeom prst="rect">
            <a:avLst/>
          </a:prstGeom>
          <a:noFill/>
          <a:ln>
            <a:noFill/>
          </a:ln>
        </p:spPr>
      </p:pic>
      <p:pic>
        <p:nvPicPr>
          <p:cNvPr id="436" name="Google Shape;436;p25"/>
          <p:cNvPicPr preferRelativeResize="0"/>
          <p:nvPr/>
        </p:nvPicPr>
        <p:blipFill rotWithShape="1">
          <a:blip r:embed="rId8">
            <a:alphaModFix/>
          </a:blip>
          <a:srcRect/>
          <a:stretch/>
        </p:blipFill>
        <p:spPr>
          <a:xfrm>
            <a:off x="16432255" y="2963793"/>
            <a:ext cx="3073946" cy="2179707"/>
          </a:xfrm>
          <a:prstGeom prst="rect">
            <a:avLst/>
          </a:prstGeom>
          <a:noFill/>
          <a:ln>
            <a:noFill/>
          </a:ln>
        </p:spPr>
      </p:pic>
      <p:grpSp>
        <p:nvGrpSpPr>
          <p:cNvPr id="437" name="Google Shape;437;p25"/>
          <p:cNvGrpSpPr/>
          <p:nvPr/>
        </p:nvGrpSpPr>
        <p:grpSpPr>
          <a:xfrm>
            <a:off x="1230964" y="2899295"/>
            <a:ext cx="9852016" cy="5171400"/>
            <a:chOff x="0" y="1417854"/>
            <a:chExt cx="9852016" cy="5171400"/>
          </a:xfrm>
        </p:grpSpPr>
        <p:sp>
          <p:nvSpPr>
            <p:cNvPr id="438" name="Google Shape;438;p25"/>
            <p:cNvSpPr/>
            <p:nvPr/>
          </p:nvSpPr>
          <p:spPr>
            <a:xfrm>
              <a:off x="0" y="1417854"/>
              <a:ext cx="9852016" cy="5171400"/>
            </a:xfrm>
            <a:prstGeom prst="roundRect">
              <a:avLst>
                <a:gd name="adj" fmla="val 16667"/>
              </a:avLst>
            </a:prstGeom>
            <a:solidFill>
              <a:srgbClr val="4BACC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5"/>
            <p:cNvSpPr txBox="1"/>
            <p:nvPr/>
          </p:nvSpPr>
          <p:spPr>
            <a:xfrm>
              <a:off x="252447" y="1670301"/>
              <a:ext cx="9347122" cy="4666506"/>
            </a:xfrm>
            <a:prstGeom prst="rect">
              <a:avLst/>
            </a:prstGeom>
            <a:noFill/>
            <a:ln>
              <a:noFill/>
            </a:ln>
          </p:spPr>
          <p:txBody>
            <a:bodyPr spcFirstLastPara="1" wrap="square" lIns="179050" tIns="179050" rIns="179050" bIns="179050" anchor="ctr" anchorCtr="0">
              <a:noAutofit/>
            </a:bodyPr>
            <a:lstStyle/>
            <a:p>
              <a:pPr marL="0" marR="0" lvl="0" indent="0" algn="just" rtl="0">
                <a:lnSpc>
                  <a:spcPct val="120000"/>
                </a:lnSpc>
                <a:spcBef>
                  <a:spcPts val="0"/>
                </a:spcBef>
                <a:spcAft>
                  <a:spcPts val="0"/>
                </a:spcAft>
                <a:buClr>
                  <a:schemeClr val="lt1"/>
                </a:buClr>
                <a:buSzPts val="4700"/>
                <a:buFont typeface="Roboto Condensed"/>
                <a:buNone/>
              </a:pPr>
              <a:r>
                <a:rPr lang="en-US" sz="4700" b="0" i="0" u="none" strike="noStrike" cap="none">
                  <a:solidFill>
                    <a:schemeClr val="lt1"/>
                  </a:solidFill>
                  <a:latin typeface="Roboto Condensed"/>
                  <a:ea typeface="Roboto Condensed"/>
                  <a:cs typeface="Roboto Condensed"/>
                  <a:sym typeface="Roboto Condensed"/>
                </a:rPr>
                <a:t>Theo em, trong bài thơ, trẻ con được sinh ra trước nhất và được nhận tình yêu thương lớn lao của mọi người. Qua đây, tác giả muốn gợi nhắc thông điệp gì?</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43"/>
        <p:cNvGrpSpPr/>
        <p:nvPr/>
      </p:nvGrpSpPr>
      <p:grpSpPr>
        <a:xfrm>
          <a:off x="0" y="0"/>
          <a:ext cx="0" cy="0"/>
          <a:chOff x="0" y="0"/>
          <a:chExt cx="0" cy="0"/>
        </a:xfrm>
      </p:grpSpPr>
      <p:sp>
        <p:nvSpPr>
          <p:cNvPr id="444" name="Google Shape;444;p26"/>
          <p:cNvSpPr txBox="1"/>
          <p:nvPr/>
        </p:nvSpPr>
        <p:spPr>
          <a:xfrm>
            <a:off x="1063504" y="1144314"/>
            <a:ext cx="9062851" cy="768477"/>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3.4. Chia sẻ thông điệp từ tác phẩm</a:t>
            </a:r>
            <a:endParaRPr sz="4400" b="1" i="0" u="none" strike="noStrike" cap="none">
              <a:solidFill>
                <a:srgbClr val="233D6B"/>
              </a:solidFill>
              <a:latin typeface="Roboto Condensed"/>
              <a:ea typeface="Roboto Condensed"/>
              <a:cs typeface="Roboto Condensed"/>
              <a:sym typeface="Roboto Condensed"/>
            </a:endParaRPr>
          </a:p>
        </p:txBody>
      </p:sp>
      <p:sp>
        <p:nvSpPr>
          <p:cNvPr id="445" name="Google Shape;445;p26"/>
          <p:cNvSpPr txBox="1"/>
          <p:nvPr/>
        </p:nvSpPr>
        <p:spPr>
          <a:xfrm>
            <a:off x="1405958" y="2534353"/>
            <a:ext cx="2932592" cy="737381"/>
          </a:xfrm>
          <a:prstGeom prst="rect">
            <a:avLst/>
          </a:prstGeom>
          <a:noFill/>
          <a:ln>
            <a:noFill/>
          </a:ln>
        </p:spPr>
        <p:txBody>
          <a:bodyPr spcFirstLastPara="1" wrap="square" lIns="0" tIns="0" rIns="0" bIns="0" anchor="t" anchorCtr="0">
            <a:spAutoFit/>
          </a:bodyPr>
          <a:lstStyle/>
          <a:p>
            <a:pPr marL="571500" marR="0" lvl="0" indent="-571500" algn="l" rtl="0">
              <a:lnSpc>
                <a:spcPct val="141000"/>
              </a:lnSpc>
              <a:spcBef>
                <a:spcPts val="0"/>
              </a:spcBef>
              <a:spcAft>
                <a:spcPts val="0"/>
              </a:spcAft>
              <a:buClr>
                <a:srgbClr val="233D6B"/>
              </a:buClr>
              <a:buSzPts val="4400"/>
              <a:buFont typeface="Arial"/>
              <a:buChar char="•"/>
            </a:pPr>
            <a:r>
              <a:rPr lang="en-US" sz="4400" b="1" i="0" u="none" strike="noStrike" cap="none">
                <a:solidFill>
                  <a:srgbClr val="233D6B"/>
                </a:solidFill>
                <a:latin typeface="Roboto Condensed"/>
                <a:ea typeface="Roboto Condensed"/>
                <a:cs typeface="Roboto Condensed"/>
                <a:sym typeface="Roboto Condensed"/>
              </a:rPr>
              <a:t>Với trẻ em</a:t>
            </a:r>
            <a:endParaRPr sz="4400" b="1" i="0" u="none" strike="noStrike" cap="none">
              <a:solidFill>
                <a:srgbClr val="233D6B"/>
              </a:solidFill>
              <a:latin typeface="Roboto Condensed"/>
              <a:ea typeface="Roboto Condensed"/>
              <a:cs typeface="Roboto Condensed"/>
              <a:sym typeface="Roboto Condensed"/>
            </a:endParaRPr>
          </a:p>
        </p:txBody>
      </p:sp>
      <p:sp>
        <p:nvSpPr>
          <p:cNvPr id="446" name="Google Shape;446;p26"/>
          <p:cNvSpPr txBox="1"/>
          <p:nvPr/>
        </p:nvSpPr>
        <p:spPr>
          <a:xfrm>
            <a:off x="1405958" y="3645730"/>
            <a:ext cx="6632512" cy="3111627"/>
          </a:xfrm>
          <a:prstGeom prst="rect">
            <a:avLst/>
          </a:prstGeom>
          <a:noFill/>
          <a:ln>
            <a:noFill/>
          </a:ln>
        </p:spPr>
        <p:txBody>
          <a:bodyPr spcFirstLastPara="1" wrap="square" lIns="0" tIns="0" rIns="0" bIns="0" anchor="t" anchorCtr="0">
            <a:spAutoFit/>
          </a:bodyPr>
          <a:lstStyle/>
          <a:p>
            <a:pPr marL="0" marR="0" lvl="0" indent="0" algn="just" rtl="0">
              <a:lnSpc>
                <a:spcPct val="141000"/>
              </a:lnSpc>
              <a:spcBef>
                <a:spcPts val="0"/>
              </a:spcBef>
              <a:spcAft>
                <a:spcPts val="0"/>
              </a:spcAft>
              <a:buNone/>
            </a:pPr>
            <a:r>
              <a:rPr lang="en-US" sz="4400" b="0" i="0" u="none" strike="noStrike" cap="none">
                <a:solidFill>
                  <a:srgbClr val="233D6B"/>
                </a:solidFill>
                <a:latin typeface="Roboto Condensed"/>
                <a:ea typeface="Roboto Condensed"/>
                <a:cs typeface="Roboto Condensed"/>
                <a:sym typeface="Roboto Condensed"/>
              </a:rPr>
              <a:t> Hãy yêu thương những người thân trong gia đình bởi họ đã dành cho các em những tình cảm tốt đẹp nhất. </a:t>
            </a:r>
            <a:endParaRPr/>
          </a:p>
        </p:txBody>
      </p:sp>
      <p:sp>
        <p:nvSpPr>
          <p:cNvPr id="447" name="Google Shape;447;p26"/>
          <p:cNvSpPr txBox="1"/>
          <p:nvPr/>
        </p:nvSpPr>
        <p:spPr>
          <a:xfrm>
            <a:off x="9487782" y="2866204"/>
            <a:ext cx="6015858" cy="737381"/>
          </a:xfrm>
          <a:prstGeom prst="rect">
            <a:avLst/>
          </a:prstGeom>
          <a:noFill/>
          <a:ln>
            <a:noFill/>
          </a:ln>
        </p:spPr>
        <p:txBody>
          <a:bodyPr spcFirstLastPara="1" wrap="square" lIns="0" tIns="0" rIns="0" bIns="0" anchor="t" anchorCtr="0">
            <a:spAutoFit/>
          </a:bodyPr>
          <a:lstStyle/>
          <a:p>
            <a:pPr marL="571500" marR="0" lvl="0" indent="-571500" algn="l" rtl="0">
              <a:lnSpc>
                <a:spcPct val="141000"/>
              </a:lnSpc>
              <a:spcBef>
                <a:spcPts val="0"/>
              </a:spcBef>
              <a:spcAft>
                <a:spcPts val="0"/>
              </a:spcAft>
              <a:buClr>
                <a:srgbClr val="233D6B"/>
              </a:buClr>
              <a:buSzPts val="4400"/>
              <a:buFont typeface="Arial"/>
              <a:buChar char="•"/>
            </a:pPr>
            <a:r>
              <a:rPr lang="en-US" sz="4400" b="1" i="0" u="none" strike="noStrike" cap="none">
                <a:solidFill>
                  <a:srgbClr val="233D6B"/>
                </a:solidFill>
                <a:latin typeface="Roboto Condensed"/>
                <a:ea typeface="Roboto Condensed"/>
                <a:cs typeface="Roboto Condensed"/>
                <a:sym typeface="Roboto Condensed"/>
              </a:rPr>
              <a:t>Với các bậc làm cha mẹ</a:t>
            </a:r>
            <a:endParaRPr sz="4400" b="1" i="0" u="none" strike="noStrike" cap="none">
              <a:solidFill>
                <a:srgbClr val="233D6B"/>
              </a:solidFill>
              <a:latin typeface="Roboto Condensed"/>
              <a:ea typeface="Roboto Condensed"/>
              <a:cs typeface="Roboto Condensed"/>
              <a:sym typeface="Roboto Condensed"/>
            </a:endParaRPr>
          </a:p>
        </p:txBody>
      </p:sp>
      <p:sp>
        <p:nvSpPr>
          <p:cNvPr id="448" name="Google Shape;448;p26"/>
          <p:cNvSpPr txBox="1"/>
          <p:nvPr/>
        </p:nvSpPr>
        <p:spPr>
          <a:xfrm>
            <a:off x="9487782" y="3977580"/>
            <a:ext cx="7394260" cy="3111627"/>
          </a:xfrm>
          <a:prstGeom prst="rect">
            <a:avLst/>
          </a:prstGeom>
          <a:noFill/>
          <a:ln>
            <a:noFill/>
          </a:ln>
        </p:spPr>
        <p:txBody>
          <a:bodyPr spcFirstLastPara="1" wrap="square" lIns="0" tIns="0" rIns="0" bIns="0" anchor="t" anchorCtr="0">
            <a:spAutoFit/>
          </a:bodyPr>
          <a:lstStyle/>
          <a:p>
            <a:pPr marL="0" marR="0" lvl="0" indent="0" algn="just" rtl="0">
              <a:lnSpc>
                <a:spcPct val="141000"/>
              </a:lnSpc>
              <a:spcBef>
                <a:spcPts val="0"/>
              </a:spcBef>
              <a:spcAft>
                <a:spcPts val="0"/>
              </a:spcAft>
              <a:buNone/>
            </a:pPr>
            <a:r>
              <a:rPr lang="en-US" sz="4400" b="0" i="0" u="none" strike="noStrike" cap="none">
                <a:solidFill>
                  <a:srgbClr val="233D6B"/>
                </a:solidFill>
                <a:latin typeface="Roboto Condensed"/>
                <a:ea typeface="Roboto Condensed"/>
                <a:cs typeface="Roboto Condensed"/>
                <a:sym typeface="Roboto Condensed"/>
              </a:rPr>
              <a:t> Hãy yêu thương, chăm sóc và dành cho trẻ em những điều tốt đẹp nhất bởi các em chính là tương lai của gia đình, đất nước.</a:t>
            </a:r>
            <a:endParaRPr/>
          </a:p>
        </p:txBody>
      </p:sp>
      <p:pic>
        <p:nvPicPr>
          <p:cNvPr id="449" name="Google Shape;449;p26"/>
          <p:cNvPicPr preferRelativeResize="0"/>
          <p:nvPr/>
        </p:nvPicPr>
        <p:blipFill rotWithShape="1">
          <a:blip r:embed="rId3">
            <a:alphaModFix/>
          </a:blip>
          <a:srcRect l="69210" b="42364"/>
          <a:stretch/>
        </p:blipFill>
        <p:spPr>
          <a:xfrm rot="143070">
            <a:off x="1560244" y="7257949"/>
            <a:ext cx="1309687" cy="3003106"/>
          </a:xfrm>
          <a:prstGeom prst="rect">
            <a:avLst/>
          </a:prstGeom>
          <a:noFill/>
          <a:ln>
            <a:noFill/>
          </a:ln>
        </p:spPr>
      </p:pic>
      <p:pic>
        <p:nvPicPr>
          <p:cNvPr id="450" name="Google Shape;450;p26"/>
          <p:cNvPicPr preferRelativeResize="0"/>
          <p:nvPr/>
        </p:nvPicPr>
        <p:blipFill rotWithShape="1">
          <a:blip r:embed="rId4">
            <a:alphaModFix/>
          </a:blip>
          <a:srcRect r="63900"/>
          <a:stretch/>
        </p:blipFill>
        <p:spPr>
          <a:xfrm>
            <a:off x="0" y="6317895"/>
            <a:ext cx="1096634" cy="3721129"/>
          </a:xfrm>
          <a:prstGeom prst="rect">
            <a:avLst/>
          </a:prstGeom>
          <a:noFill/>
          <a:ln>
            <a:noFill/>
          </a:ln>
        </p:spPr>
      </p:pic>
      <p:pic>
        <p:nvPicPr>
          <p:cNvPr id="451" name="Google Shape;451;p26"/>
          <p:cNvPicPr preferRelativeResize="0"/>
          <p:nvPr/>
        </p:nvPicPr>
        <p:blipFill rotWithShape="1">
          <a:blip r:embed="rId5">
            <a:alphaModFix/>
          </a:blip>
          <a:srcRect t="123"/>
          <a:stretch/>
        </p:blipFill>
        <p:spPr>
          <a:xfrm>
            <a:off x="7057259" y="6757356"/>
            <a:ext cx="1207906" cy="2776272"/>
          </a:xfrm>
          <a:prstGeom prst="rect">
            <a:avLst/>
          </a:prstGeom>
          <a:noFill/>
          <a:ln>
            <a:noFill/>
          </a:ln>
        </p:spPr>
      </p:pic>
      <p:pic>
        <p:nvPicPr>
          <p:cNvPr id="452" name="Google Shape;452;p26"/>
          <p:cNvPicPr preferRelativeResize="0"/>
          <p:nvPr/>
        </p:nvPicPr>
        <p:blipFill rotWithShape="1">
          <a:blip r:embed="rId6">
            <a:alphaModFix/>
          </a:blip>
          <a:srcRect/>
          <a:stretch/>
        </p:blipFill>
        <p:spPr>
          <a:xfrm>
            <a:off x="15219692" y="479986"/>
            <a:ext cx="3068308" cy="282284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4"/>
                                        </p:tgtEl>
                                        <p:attrNameLst>
                                          <p:attrName>style.visibility</p:attrName>
                                        </p:attrNameLst>
                                      </p:cBhvr>
                                      <p:to>
                                        <p:strVal val="visible"/>
                                      </p:to>
                                    </p:set>
                                    <p:animEffect transition="in" filter="fade">
                                      <p:cBhvr>
                                        <p:cTn id="7" dur="500"/>
                                        <p:tgtEl>
                                          <p:spTgt spid="4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5"/>
                                        </p:tgtEl>
                                        <p:attrNameLst>
                                          <p:attrName>style.visibility</p:attrName>
                                        </p:attrNameLst>
                                      </p:cBhvr>
                                      <p:to>
                                        <p:strVal val="visible"/>
                                      </p:to>
                                    </p:set>
                                    <p:animEffect transition="in" filter="fade">
                                      <p:cBhvr>
                                        <p:cTn id="12" dur="500"/>
                                        <p:tgtEl>
                                          <p:spTgt spid="4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6"/>
                                        </p:tgtEl>
                                        <p:attrNameLst>
                                          <p:attrName>style.visibility</p:attrName>
                                        </p:attrNameLst>
                                      </p:cBhvr>
                                      <p:to>
                                        <p:strVal val="visible"/>
                                      </p:to>
                                    </p:set>
                                    <p:animEffect transition="in" filter="fade">
                                      <p:cBhvr>
                                        <p:cTn id="17" dur="500"/>
                                        <p:tgtEl>
                                          <p:spTgt spid="4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7"/>
                                        </p:tgtEl>
                                        <p:attrNameLst>
                                          <p:attrName>style.visibility</p:attrName>
                                        </p:attrNameLst>
                                      </p:cBhvr>
                                      <p:to>
                                        <p:strVal val="visible"/>
                                      </p:to>
                                    </p:set>
                                    <p:animEffect transition="in" filter="fade">
                                      <p:cBhvr>
                                        <p:cTn id="22" dur="500"/>
                                        <p:tgtEl>
                                          <p:spTgt spid="4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8"/>
                                        </p:tgtEl>
                                        <p:attrNameLst>
                                          <p:attrName>style.visibility</p:attrName>
                                        </p:attrNameLst>
                                      </p:cBhvr>
                                      <p:to>
                                        <p:strVal val="visible"/>
                                      </p:to>
                                    </p:set>
                                    <p:animEffect transition="in" filter="fade">
                                      <p:cBhvr>
                                        <p:cTn id="27"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56"/>
        <p:cNvGrpSpPr/>
        <p:nvPr/>
      </p:nvGrpSpPr>
      <p:grpSpPr>
        <a:xfrm>
          <a:off x="0" y="0"/>
          <a:ext cx="0" cy="0"/>
          <a:chOff x="0" y="0"/>
          <a:chExt cx="0" cy="0"/>
        </a:xfrm>
      </p:grpSpPr>
      <p:pic>
        <p:nvPicPr>
          <p:cNvPr id="457" name="Google Shape;457;p27"/>
          <p:cNvPicPr preferRelativeResize="0"/>
          <p:nvPr/>
        </p:nvPicPr>
        <p:blipFill rotWithShape="1">
          <a:blip r:embed="rId3">
            <a:alphaModFix/>
          </a:blip>
          <a:srcRect l="69210" b="42364"/>
          <a:stretch/>
        </p:blipFill>
        <p:spPr>
          <a:xfrm rot="143070">
            <a:off x="14114946" y="-472853"/>
            <a:ext cx="1309687" cy="3003106"/>
          </a:xfrm>
          <a:prstGeom prst="rect">
            <a:avLst/>
          </a:prstGeom>
          <a:noFill/>
          <a:ln>
            <a:noFill/>
          </a:ln>
        </p:spPr>
      </p:pic>
      <p:pic>
        <p:nvPicPr>
          <p:cNvPr id="458" name="Google Shape;458;p27"/>
          <p:cNvPicPr preferRelativeResize="0"/>
          <p:nvPr/>
        </p:nvPicPr>
        <p:blipFill rotWithShape="1">
          <a:blip r:embed="rId4">
            <a:alphaModFix/>
          </a:blip>
          <a:srcRect/>
          <a:stretch/>
        </p:blipFill>
        <p:spPr>
          <a:xfrm>
            <a:off x="12302873" y="1399759"/>
            <a:ext cx="7737882" cy="3429912"/>
          </a:xfrm>
          <a:prstGeom prst="rect">
            <a:avLst/>
          </a:prstGeom>
          <a:noFill/>
          <a:ln>
            <a:noFill/>
          </a:ln>
        </p:spPr>
      </p:pic>
      <p:pic>
        <p:nvPicPr>
          <p:cNvPr id="459" name="Google Shape;459;p27"/>
          <p:cNvPicPr preferRelativeResize="0"/>
          <p:nvPr/>
        </p:nvPicPr>
        <p:blipFill rotWithShape="1">
          <a:blip r:embed="rId5">
            <a:alphaModFix/>
          </a:blip>
          <a:srcRect/>
          <a:stretch/>
        </p:blipFill>
        <p:spPr>
          <a:xfrm>
            <a:off x="11950445" y="1362564"/>
            <a:ext cx="2340173" cy="2721132"/>
          </a:xfrm>
          <a:prstGeom prst="rect">
            <a:avLst/>
          </a:prstGeom>
          <a:noFill/>
          <a:ln>
            <a:noFill/>
          </a:ln>
        </p:spPr>
      </p:pic>
      <p:pic>
        <p:nvPicPr>
          <p:cNvPr id="460" name="Google Shape;460;p27"/>
          <p:cNvPicPr preferRelativeResize="0"/>
          <p:nvPr/>
        </p:nvPicPr>
        <p:blipFill rotWithShape="1">
          <a:blip r:embed="rId6">
            <a:alphaModFix/>
          </a:blip>
          <a:srcRect l="4837" b="2412"/>
          <a:stretch/>
        </p:blipFill>
        <p:spPr>
          <a:xfrm>
            <a:off x="15486538" y="-271308"/>
            <a:ext cx="2801462" cy="3172785"/>
          </a:xfrm>
          <a:prstGeom prst="rect">
            <a:avLst/>
          </a:prstGeom>
          <a:noFill/>
          <a:ln>
            <a:noFill/>
          </a:ln>
        </p:spPr>
      </p:pic>
      <p:pic>
        <p:nvPicPr>
          <p:cNvPr id="461" name="Google Shape;461;p27"/>
          <p:cNvPicPr preferRelativeResize="0"/>
          <p:nvPr/>
        </p:nvPicPr>
        <p:blipFill rotWithShape="1">
          <a:blip r:embed="rId7">
            <a:alphaModFix/>
          </a:blip>
          <a:srcRect l="69210" b="42364"/>
          <a:stretch/>
        </p:blipFill>
        <p:spPr>
          <a:xfrm rot="143070">
            <a:off x="17321206" y="1054645"/>
            <a:ext cx="1309687" cy="3003106"/>
          </a:xfrm>
          <a:prstGeom prst="rect">
            <a:avLst/>
          </a:prstGeom>
          <a:noFill/>
          <a:ln>
            <a:noFill/>
          </a:ln>
        </p:spPr>
      </p:pic>
      <p:pic>
        <p:nvPicPr>
          <p:cNvPr id="462" name="Google Shape;462;p27"/>
          <p:cNvPicPr preferRelativeResize="0"/>
          <p:nvPr/>
        </p:nvPicPr>
        <p:blipFill rotWithShape="1">
          <a:blip r:embed="rId8">
            <a:alphaModFix/>
          </a:blip>
          <a:srcRect/>
          <a:stretch/>
        </p:blipFill>
        <p:spPr>
          <a:xfrm>
            <a:off x="15058210" y="6136754"/>
            <a:ext cx="4402180" cy="3121546"/>
          </a:xfrm>
          <a:prstGeom prst="rect">
            <a:avLst/>
          </a:prstGeom>
          <a:noFill/>
          <a:ln>
            <a:noFill/>
          </a:ln>
        </p:spPr>
      </p:pic>
      <p:sp>
        <p:nvSpPr>
          <p:cNvPr id="463" name="Google Shape;463;p27"/>
          <p:cNvSpPr txBox="1"/>
          <p:nvPr/>
        </p:nvSpPr>
        <p:spPr>
          <a:xfrm>
            <a:off x="1408242" y="1009650"/>
            <a:ext cx="742570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III. LUYỆN TẬP</a:t>
            </a:r>
            <a:endParaRPr/>
          </a:p>
        </p:txBody>
      </p:sp>
      <p:sp>
        <p:nvSpPr>
          <p:cNvPr id="464" name="Google Shape;464;p27"/>
          <p:cNvSpPr txBox="1"/>
          <p:nvPr/>
        </p:nvSpPr>
        <p:spPr>
          <a:xfrm>
            <a:off x="1465391" y="2669154"/>
            <a:ext cx="9289133" cy="1549527"/>
          </a:xfrm>
          <a:prstGeom prst="rect">
            <a:avLst/>
          </a:prstGeom>
          <a:noFill/>
          <a:ln>
            <a:noFill/>
          </a:ln>
        </p:spPr>
        <p:txBody>
          <a:bodyPr spcFirstLastPara="1" wrap="square" lIns="0" tIns="0" rIns="0" bIns="0" anchor="t" anchorCtr="0">
            <a:spAutoFit/>
          </a:bodyPr>
          <a:lstStyle/>
          <a:p>
            <a:pPr marL="0" marR="0" lvl="0" indent="0" algn="just" rtl="0">
              <a:lnSpc>
                <a:spcPct val="141000"/>
              </a:lnSpc>
              <a:spcBef>
                <a:spcPts val="0"/>
              </a:spcBef>
              <a:spcAft>
                <a:spcPts val="0"/>
              </a:spcAft>
              <a:buNone/>
            </a:pPr>
            <a:r>
              <a:rPr lang="en-US" sz="4400" b="0" i="0" u="none" strike="noStrike" cap="none">
                <a:solidFill>
                  <a:srgbClr val="233D6B"/>
                </a:solidFill>
                <a:latin typeface="Roboto Condensed"/>
                <a:ea typeface="Roboto Condensed"/>
                <a:cs typeface="Roboto Condensed"/>
                <a:sym typeface="Roboto Condensed"/>
              </a:rPr>
              <a:t>Khái quát đặc điểm thể loại qua văn bản </a:t>
            </a:r>
            <a:r>
              <a:rPr lang="en-US" sz="4400" b="1" i="0" u="none" strike="noStrike" cap="none">
                <a:solidFill>
                  <a:srgbClr val="233D6B"/>
                </a:solidFill>
                <a:latin typeface="Roboto Condensed"/>
                <a:ea typeface="Roboto Condensed"/>
                <a:cs typeface="Roboto Condensed"/>
                <a:sym typeface="Roboto Condensed"/>
              </a:rPr>
              <a:t>Chuyện cổ tích về loài người.</a:t>
            </a:r>
            <a:endParaRPr/>
          </a:p>
        </p:txBody>
      </p:sp>
      <p:pic>
        <p:nvPicPr>
          <p:cNvPr id="465" name="Google Shape;465;p27"/>
          <p:cNvPicPr preferRelativeResize="0"/>
          <p:nvPr/>
        </p:nvPicPr>
        <p:blipFill rotWithShape="1">
          <a:blip r:embed="rId8">
            <a:alphaModFix/>
          </a:blip>
          <a:srcRect/>
          <a:stretch/>
        </p:blipFill>
        <p:spPr>
          <a:xfrm>
            <a:off x="8994909" y="-1721787"/>
            <a:ext cx="4402180" cy="3121546"/>
          </a:xfrm>
          <a:prstGeom prst="rect">
            <a:avLst/>
          </a:prstGeom>
          <a:noFill/>
          <a:ln>
            <a:noFill/>
          </a:ln>
        </p:spPr>
      </p:pic>
      <p:pic>
        <p:nvPicPr>
          <p:cNvPr id="466" name="Google Shape;466;p27"/>
          <p:cNvPicPr preferRelativeResize="0"/>
          <p:nvPr/>
        </p:nvPicPr>
        <p:blipFill rotWithShape="1">
          <a:blip r:embed="rId9">
            <a:alphaModFix/>
          </a:blip>
          <a:srcRect/>
          <a:stretch/>
        </p:blipFill>
        <p:spPr>
          <a:xfrm rot="-344386">
            <a:off x="11213218" y="1094861"/>
            <a:ext cx="6168530" cy="8724937"/>
          </a:xfrm>
          <a:prstGeom prst="rect">
            <a:avLst/>
          </a:prstGeom>
          <a:noFill/>
          <a:ln>
            <a:noFill/>
          </a:ln>
        </p:spPr>
      </p:pic>
      <p:sp>
        <p:nvSpPr>
          <p:cNvPr id="467" name="Google Shape;467;p27"/>
          <p:cNvSpPr txBox="1"/>
          <p:nvPr/>
        </p:nvSpPr>
        <p:spPr>
          <a:xfrm>
            <a:off x="1484323" y="4673819"/>
            <a:ext cx="9289133" cy="2327560"/>
          </a:xfrm>
          <a:prstGeom prst="rect">
            <a:avLst/>
          </a:prstGeom>
          <a:noFill/>
          <a:ln>
            <a:noFill/>
          </a:ln>
        </p:spPr>
        <p:txBody>
          <a:bodyPr spcFirstLastPara="1" wrap="square" lIns="0" tIns="0" rIns="0" bIns="0" anchor="t" anchorCtr="0">
            <a:spAutoFit/>
          </a:bodyPr>
          <a:lstStyle/>
          <a:p>
            <a:pPr marL="571500" marR="0" lvl="0" indent="-571500" algn="just" rtl="0">
              <a:lnSpc>
                <a:spcPct val="141000"/>
              </a:lnSpc>
              <a:spcBef>
                <a:spcPts val="0"/>
              </a:spcBef>
              <a:spcAft>
                <a:spcPts val="0"/>
              </a:spcAft>
              <a:buClr>
                <a:srgbClr val="233D6B"/>
              </a:buClr>
              <a:buSzPts val="4400"/>
              <a:buFont typeface="Arial"/>
              <a:buChar char="•"/>
            </a:pPr>
            <a:r>
              <a:rPr lang="en-US" sz="4400" b="0" i="0" u="none" strike="noStrike" cap="none">
                <a:solidFill>
                  <a:srgbClr val="233D6B"/>
                </a:solidFill>
                <a:latin typeface="Roboto Condensed"/>
                <a:ea typeface="Roboto Condensed"/>
                <a:cs typeface="Roboto Condensed"/>
                <a:sym typeface="Roboto Condensed"/>
              </a:rPr>
              <a:t>Làm việc cá nhân</a:t>
            </a:r>
            <a:endParaRPr sz="4400" b="0" i="0" u="none" strike="noStrike" cap="none">
              <a:solidFill>
                <a:srgbClr val="233D6B"/>
              </a:solidFill>
              <a:latin typeface="Roboto Condensed"/>
              <a:ea typeface="Roboto Condensed"/>
              <a:cs typeface="Roboto Condensed"/>
              <a:sym typeface="Roboto Condensed"/>
            </a:endParaRPr>
          </a:p>
          <a:p>
            <a:pPr marL="571500" marR="0" lvl="0" indent="-571500" algn="just" rtl="0">
              <a:lnSpc>
                <a:spcPct val="141000"/>
              </a:lnSpc>
              <a:spcBef>
                <a:spcPts val="0"/>
              </a:spcBef>
              <a:spcAft>
                <a:spcPts val="0"/>
              </a:spcAft>
              <a:buClr>
                <a:srgbClr val="233D6B"/>
              </a:buClr>
              <a:buSzPts val="4400"/>
              <a:buFont typeface="Arial"/>
              <a:buChar char="•"/>
            </a:pPr>
            <a:r>
              <a:rPr lang="en-US" sz="4400" b="0" i="0" u="none" strike="noStrike" cap="none">
                <a:solidFill>
                  <a:srgbClr val="233D6B"/>
                </a:solidFill>
                <a:latin typeface="Roboto Condensed"/>
                <a:ea typeface="Roboto Condensed"/>
                <a:cs typeface="Roboto Condensed"/>
                <a:sym typeface="Roboto Condensed"/>
              </a:rPr>
              <a:t>Thời gian hoàn thành: 5 phút</a:t>
            </a:r>
            <a:endParaRPr sz="4400" b="0" i="0" u="none" strike="noStrike" cap="none">
              <a:solidFill>
                <a:srgbClr val="233D6B"/>
              </a:solidFill>
              <a:latin typeface="Roboto Condensed"/>
              <a:ea typeface="Roboto Condensed"/>
              <a:cs typeface="Roboto Condensed"/>
              <a:sym typeface="Roboto Condensed"/>
            </a:endParaRPr>
          </a:p>
          <a:p>
            <a:pPr marL="571500" marR="0" lvl="0" indent="-571500" algn="just" rtl="0">
              <a:lnSpc>
                <a:spcPct val="141000"/>
              </a:lnSpc>
              <a:spcBef>
                <a:spcPts val="0"/>
              </a:spcBef>
              <a:spcAft>
                <a:spcPts val="0"/>
              </a:spcAft>
              <a:buClr>
                <a:srgbClr val="233D6B"/>
              </a:buClr>
              <a:buSzPts val="4400"/>
              <a:buFont typeface="Arial"/>
              <a:buChar char="•"/>
            </a:pPr>
            <a:r>
              <a:rPr lang="en-US" sz="4400" b="0" i="0" u="none" strike="noStrike" cap="none">
                <a:solidFill>
                  <a:srgbClr val="233D6B"/>
                </a:solidFill>
                <a:latin typeface="Roboto Condensed"/>
                <a:ea typeface="Roboto Condensed"/>
                <a:cs typeface="Roboto Condensed"/>
                <a:sym typeface="Roboto Condensed"/>
              </a:rPr>
              <a:t>Thời gian trình bày: tối đa 2 phút</a:t>
            </a:r>
            <a:endParaRPr sz="4400" b="1" i="0" u="none" strike="noStrike" cap="none">
              <a:solidFill>
                <a:srgbClr val="233D6B"/>
              </a:solidFill>
              <a:latin typeface="Roboto Condensed"/>
              <a:ea typeface="Roboto Condensed"/>
              <a:cs typeface="Roboto Condensed"/>
              <a:sym typeface="Roboto Condense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71"/>
        <p:cNvGrpSpPr/>
        <p:nvPr/>
      </p:nvGrpSpPr>
      <p:grpSpPr>
        <a:xfrm>
          <a:off x="0" y="0"/>
          <a:ext cx="0" cy="0"/>
          <a:chOff x="0" y="0"/>
          <a:chExt cx="0" cy="0"/>
        </a:xfrm>
      </p:grpSpPr>
      <p:pic>
        <p:nvPicPr>
          <p:cNvPr id="472" name="Google Shape;472;p28"/>
          <p:cNvPicPr preferRelativeResize="0"/>
          <p:nvPr/>
        </p:nvPicPr>
        <p:blipFill rotWithShape="1">
          <a:blip r:embed="rId3">
            <a:alphaModFix/>
          </a:blip>
          <a:srcRect l="69210" b="42364"/>
          <a:stretch/>
        </p:blipFill>
        <p:spPr>
          <a:xfrm rot="143070">
            <a:off x="14114946" y="-472853"/>
            <a:ext cx="1309687" cy="3003106"/>
          </a:xfrm>
          <a:prstGeom prst="rect">
            <a:avLst/>
          </a:prstGeom>
          <a:noFill/>
          <a:ln>
            <a:noFill/>
          </a:ln>
        </p:spPr>
      </p:pic>
      <p:pic>
        <p:nvPicPr>
          <p:cNvPr id="473" name="Google Shape;473;p28"/>
          <p:cNvPicPr preferRelativeResize="0"/>
          <p:nvPr/>
        </p:nvPicPr>
        <p:blipFill rotWithShape="1">
          <a:blip r:embed="rId4">
            <a:alphaModFix/>
          </a:blip>
          <a:srcRect/>
          <a:stretch/>
        </p:blipFill>
        <p:spPr>
          <a:xfrm>
            <a:off x="12302873" y="1399759"/>
            <a:ext cx="7737882" cy="3429912"/>
          </a:xfrm>
          <a:prstGeom prst="rect">
            <a:avLst/>
          </a:prstGeom>
          <a:noFill/>
          <a:ln>
            <a:noFill/>
          </a:ln>
        </p:spPr>
      </p:pic>
      <p:pic>
        <p:nvPicPr>
          <p:cNvPr id="474" name="Google Shape;474;p28"/>
          <p:cNvPicPr preferRelativeResize="0"/>
          <p:nvPr/>
        </p:nvPicPr>
        <p:blipFill rotWithShape="1">
          <a:blip r:embed="rId5">
            <a:alphaModFix/>
          </a:blip>
          <a:srcRect/>
          <a:stretch/>
        </p:blipFill>
        <p:spPr>
          <a:xfrm>
            <a:off x="11950445" y="1362564"/>
            <a:ext cx="2340173" cy="2721132"/>
          </a:xfrm>
          <a:prstGeom prst="rect">
            <a:avLst/>
          </a:prstGeom>
          <a:noFill/>
          <a:ln>
            <a:noFill/>
          </a:ln>
        </p:spPr>
      </p:pic>
      <p:pic>
        <p:nvPicPr>
          <p:cNvPr id="475" name="Google Shape;475;p28"/>
          <p:cNvPicPr preferRelativeResize="0"/>
          <p:nvPr/>
        </p:nvPicPr>
        <p:blipFill rotWithShape="1">
          <a:blip r:embed="rId6">
            <a:alphaModFix/>
          </a:blip>
          <a:srcRect l="4837" b="2412"/>
          <a:stretch/>
        </p:blipFill>
        <p:spPr>
          <a:xfrm>
            <a:off x="15486538" y="-271308"/>
            <a:ext cx="2801462" cy="3172785"/>
          </a:xfrm>
          <a:prstGeom prst="rect">
            <a:avLst/>
          </a:prstGeom>
          <a:noFill/>
          <a:ln>
            <a:noFill/>
          </a:ln>
        </p:spPr>
      </p:pic>
      <p:pic>
        <p:nvPicPr>
          <p:cNvPr id="476" name="Google Shape;476;p28"/>
          <p:cNvPicPr preferRelativeResize="0"/>
          <p:nvPr/>
        </p:nvPicPr>
        <p:blipFill rotWithShape="1">
          <a:blip r:embed="rId7">
            <a:alphaModFix/>
          </a:blip>
          <a:srcRect l="69210" b="42364"/>
          <a:stretch/>
        </p:blipFill>
        <p:spPr>
          <a:xfrm rot="143070">
            <a:off x="17321206" y="1054645"/>
            <a:ext cx="1309687" cy="3003106"/>
          </a:xfrm>
          <a:prstGeom prst="rect">
            <a:avLst/>
          </a:prstGeom>
          <a:noFill/>
          <a:ln>
            <a:noFill/>
          </a:ln>
        </p:spPr>
      </p:pic>
      <p:pic>
        <p:nvPicPr>
          <p:cNvPr id="477" name="Google Shape;477;p28"/>
          <p:cNvPicPr preferRelativeResize="0"/>
          <p:nvPr/>
        </p:nvPicPr>
        <p:blipFill rotWithShape="1">
          <a:blip r:embed="rId8">
            <a:alphaModFix/>
          </a:blip>
          <a:srcRect/>
          <a:stretch/>
        </p:blipFill>
        <p:spPr>
          <a:xfrm>
            <a:off x="15058210" y="6136754"/>
            <a:ext cx="4402180" cy="3121546"/>
          </a:xfrm>
          <a:prstGeom prst="rect">
            <a:avLst/>
          </a:prstGeom>
          <a:noFill/>
          <a:ln>
            <a:noFill/>
          </a:ln>
        </p:spPr>
      </p:pic>
      <p:sp>
        <p:nvSpPr>
          <p:cNvPr id="478" name="Google Shape;478;p28"/>
          <p:cNvSpPr txBox="1"/>
          <p:nvPr/>
        </p:nvSpPr>
        <p:spPr>
          <a:xfrm>
            <a:off x="1408242" y="1009650"/>
            <a:ext cx="7425708"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III. LUYỆN TẬP</a:t>
            </a:r>
            <a:endParaRPr/>
          </a:p>
        </p:txBody>
      </p:sp>
      <p:sp>
        <p:nvSpPr>
          <p:cNvPr id="479" name="Google Shape;479;p28"/>
          <p:cNvSpPr txBox="1"/>
          <p:nvPr/>
        </p:nvSpPr>
        <p:spPr>
          <a:xfrm>
            <a:off x="1463669" y="2386012"/>
            <a:ext cx="9752051" cy="737381"/>
          </a:xfrm>
          <a:prstGeom prst="rect">
            <a:avLst/>
          </a:prstGeom>
          <a:noFill/>
          <a:ln>
            <a:noFill/>
          </a:ln>
        </p:spPr>
        <p:txBody>
          <a:bodyPr spcFirstLastPara="1" wrap="square" lIns="0" tIns="0" rIns="0" bIns="0" anchor="t" anchorCtr="0">
            <a:spAutoFit/>
          </a:bodyPr>
          <a:lstStyle/>
          <a:p>
            <a:pPr marL="0" marR="0" lvl="0" indent="0" algn="l" rtl="0">
              <a:lnSpc>
                <a:spcPct val="141000"/>
              </a:lnSpc>
              <a:spcBef>
                <a:spcPts val="0"/>
              </a:spcBef>
              <a:spcAft>
                <a:spcPts val="0"/>
              </a:spcAft>
              <a:buNone/>
            </a:pPr>
            <a:r>
              <a:rPr lang="en-US" sz="4400" b="1" i="0" u="none" strike="noStrike" cap="none">
                <a:solidFill>
                  <a:srgbClr val="233D6B"/>
                </a:solidFill>
                <a:latin typeface="Roboto Condensed"/>
                <a:ea typeface="Roboto Condensed"/>
                <a:cs typeface="Roboto Condensed"/>
                <a:sym typeface="Roboto Condensed"/>
              </a:rPr>
              <a:t>Kết nối đọc - viết: HS lựa chọn bài để làm: </a:t>
            </a:r>
            <a:endParaRPr/>
          </a:p>
        </p:txBody>
      </p:sp>
      <p:sp>
        <p:nvSpPr>
          <p:cNvPr id="480" name="Google Shape;480;p28"/>
          <p:cNvSpPr/>
          <p:nvPr/>
        </p:nvSpPr>
        <p:spPr>
          <a:xfrm>
            <a:off x="1505658" y="6576122"/>
            <a:ext cx="9808244" cy="2721133"/>
          </a:xfrm>
          <a:custGeom>
            <a:avLst/>
            <a:gdLst/>
            <a:ahLst/>
            <a:cxnLst/>
            <a:rect l="l" t="t" r="r" b="b"/>
            <a:pathLst>
              <a:path w="7654416" h="4592649" extrusionOk="0">
                <a:moveTo>
                  <a:pt x="0" y="0"/>
                </a:moveTo>
                <a:lnTo>
                  <a:pt x="7654416" y="0"/>
                </a:lnTo>
                <a:lnTo>
                  <a:pt x="7654416" y="4592649"/>
                </a:lnTo>
                <a:lnTo>
                  <a:pt x="0" y="4592649"/>
                </a:lnTo>
                <a:lnTo>
                  <a:pt x="0" y="0"/>
                </a:lnTo>
                <a:close/>
              </a:path>
            </a:pathLst>
          </a:custGeom>
          <a:solidFill>
            <a:srgbClr val="1D497D"/>
          </a:solidFill>
          <a:ln w="25400" cap="flat" cmpd="sng">
            <a:solidFill>
              <a:srgbClr val="EEECE0"/>
            </a:solidFill>
            <a:prstDash val="solid"/>
            <a:round/>
            <a:headEnd type="none" w="sm" len="sm"/>
            <a:tailEnd type="none" w="sm" len="sm"/>
          </a:ln>
        </p:spPr>
        <p:txBody>
          <a:bodyPr spcFirstLastPara="1" wrap="square" lIns="190500" tIns="190500" rIns="190500" bIns="190500" anchor="ctr" anchorCtr="0">
            <a:noAutofit/>
          </a:bodyPr>
          <a:lstStyle/>
          <a:p>
            <a:pPr marL="0" marR="0" lvl="0" indent="0" algn="ctr" rtl="0">
              <a:lnSpc>
                <a:spcPct val="110000"/>
              </a:lnSpc>
              <a:spcBef>
                <a:spcPts val="0"/>
              </a:spcBef>
              <a:spcAft>
                <a:spcPts val="0"/>
              </a:spcAft>
              <a:buClr>
                <a:schemeClr val="lt1"/>
              </a:buClr>
              <a:buSzPts val="4000"/>
              <a:buFont typeface="Roboto Condensed"/>
              <a:buNone/>
            </a:pPr>
            <a:r>
              <a:rPr lang="en-US" sz="4000" b="0" i="0" u="none" strike="noStrike" cap="none">
                <a:solidFill>
                  <a:schemeClr val="lt1"/>
                </a:solidFill>
                <a:latin typeface="Roboto Condensed"/>
                <a:ea typeface="Roboto Condensed"/>
                <a:cs typeface="Roboto Condensed"/>
                <a:sym typeface="Roboto Condensed"/>
              </a:rPr>
              <a:t>(2) Em hãy chuyển bài thơ trên thành một </a:t>
            </a:r>
            <a:endParaRPr/>
          </a:p>
          <a:p>
            <a:pPr marL="0" marR="0" lvl="0" indent="0" algn="ctr" rtl="0">
              <a:lnSpc>
                <a:spcPct val="110000"/>
              </a:lnSpc>
              <a:spcBef>
                <a:spcPts val="0"/>
              </a:spcBef>
              <a:spcAft>
                <a:spcPts val="0"/>
              </a:spcAft>
              <a:buClr>
                <a:schemeClr val="lt1"/>
              </a:buClr>
              <a:buSzPts val="4000"/>
              <a:buFont typeface="Roboto Condensed"/>
              <a:buNone/>
            </a:pPr>
            <a:r>
              <a:rPr lang="en-US" sz="4000" b="0" i="0" u="none" strike="noStrike" cap="none">
                <a:solidFill>
                  <a:schemeClr val="lt1"/>
                </a:solidFill>
                <a:latin typeface="Roboto Condensed"/>
                <a:ea typeface="Roboto Condensed"/>
                <a:cs typeface="Roboto Condensed"/>
                <a:sym typeface="Roboto Condensed"/>
              </a:rPr>
              <a:t>câu chuyện ngắn.</a:t>
            </a:r>
            <a:endParaRPr/>
          </a:p>
        </p:txBody>
      </p:sp>
      <p:pic>
        <p:nvPicPr>
          <p:cNvPr id="481" name="Google Shape;481;p28"/>
          <p:cNvPicPr preferRelativeResize="0"/>
          <p:nvPr/>
        </p:nvPicPr>
        <p:blipFill rotWithShape="1">
          <a:blip r:embed="rId8">
            <a:alphaModFix/>
          </a:blip>
          <a:srcRect/>
          <a:stretch/>
        </p:blipFill>
        <p:spPr>
          <a:xfrm>
            <a:off x="8994909" y="-1721787"/>
            <a:ext cx="4402180" cy="3121546"/>
          </a:xfrm>
          <a:prstGeom prst="rect">
            <a:avLst/>
          </a:prstGeom>
          <a:noFill/>
          <a:ln>
            <a:noFill/>
          </a:ln>
        </p:spPr>
      </p:pic>
      <p:sp>
        <p:nvSpPr>
          <p:cNvPr id="482" name="Google Shape;482;p28"/>
          <p:cNvSpPr/>
          <p:nvPr/>
        </p:nvSpPr>
        <p:spPr>
          <a:xfrm>
            <a:off x="1537034" y="3489191"/>
            <a:ext cx="9776868" cy="2721132"/>
          </a:xfrm>
          <a:custGeom>
            <a:avLst/>
            <a:gdLst/>
            <a:ahLst/>
            <a:cxnLst/>
            <a:rect l="l" t="t" r="r" b="b"/>
            <a:pathLst>
              <a:path w="7654416" h="4592649" extrusionOk="0">
                <a:moveTo>
                  <a:pt x="0" y="0"/>
                </a:moveTo>
                <a:lnTo>
                  <a:pt x="7654416" y="0"/>
                </a:lnTo>
                <a:lnTo>
                  <a:pt x="7654416" y="4592649"/>
                </a:lnTo>
                <a:lnTo>
                  <a:pt x="0" y="4592649"/>
                </a:lnTo>
                <a:lnTo>
                  <a:pt x="0" y="0"/>
                </a:lnTo>
                <a:close/>
              </a:path>
            </a:pathLst>
          </a:custGeom>
          <a:solidFill>
            <a:srgbClr val="1D497D"/>
          </a:solidFill>
          <a:ln w="25400" cap="flat" cmpd="sng">
            <a:solidFill>
              <a:srgbClr val="EEECE0"/>
            </a:solidFill>
            <a:prstDash val="solid"/>
            <a:round/>
            <a:headEnd type="none" w="sm" len="sm"/>
            <a:tailEnd type="none" w="sm" len="sm"/>
          </a:ln>
        </p:spPr>
        <p:txBody>
          <a:bodyPr spcFirstLastPara="1" wrap="square" lIns="190500" tIns="190500" rIns="190500" bIns="190500" anchor="ctr" anchorCtr="0">
            <a:noAutofit/>
          </a:bodyPr>
          <a:lstStyle/>
          <a:p>
            <a:pPr marL="0" marR="0" lvl="0" indent="0" algn="ctr" rtl="0">
              <a:lnSpc>
                <a:spcPct val="110000"/>
              </a:lnSpc>
              <a:spcBef>
                <a:spcPts val="0"/>
              </a:spcBef>
              <a:spcAft>
                <a:spcPts val="0"/>
              </a:spcAft>
              <a:buClr>
                <a:schemeClr val="lt1"/>
              </a:buClr>
              <a:buSzPts val="4000"/>
              <a:buFont typeface="Roboto Condensed"/>
              <a:buNone/>
            </a:pPr>
            <a:r>
              <a:rPr lang="en-US" sz="4000" b="0" i="0" u="none" strike="noStrike" cap="none">
                <a:solidFill>
                  <a:schemeClr val="lt1"/>
                </a:solidFill>
                <a:latin typeface="Roboto Condensed"/>
                <a:ea typeface="Roboto Condensed"/>
                <a:cs typeface="Roboto Condensed"/>
                <a:sym typeface="Roboto Condensed"/>
              </a:rPr>
              <a:t>(1) Viết đoạn văn (khoảng 5 – 7 câu) thể hiện cảm xúc của em về một đoạn thơ mà em yêu thích trong bài thơ </a:t>
            </a:r>
            <a:r>
              <a:rPr lang="en-US" sz="4000" b="0" i="1" u="none" strike="noStrike" cap="none">
                <a:solidFill>
                  <a:schemeClr val="lt1"/>
                </a:solidFill>
                <a:latin typeface="Roboto Condensed"/>
                <a:ea typeface="Roboto Condensed"/>
                <a:cs typeface="Roboto Condensed"/>
                <a:sym typeface="Roboto Condensed"/>
              </a:rPr>
              <a:t>Chuyện cổ tích về loài người</a:t>
            </a:r>
            <a:r>
              <a:rPr lang="en-US" sz="4000" b="0" i="0" u="none" strike="noStrike" cap="none">
                <a:solidFill>
                  <a:schemeClr val="lt1"/>
                </a:solidFill>
                <a:latin typeface="Roboto Condensed"/>
                <a:ea typeface="Roboto Condensed"/>
                <a:cs typeface="Roboto Condensed"/>
                <a:sym typeface="Roboto Condensed"/>
              </a:rPr>
              <a:t>.</a:t>
            </a:r>
            <a:endParaRPr sz="4000" b="0" i="0" u="none" strike="noStrike" cap="none">
              <a:solidFill>
                <a:schemeClr val="lt1"/>
              </a:solidFill>
              <a:latin typeface="Calibri"/>
              <a:ea typeface="Calibri"/>
              <a:cs typeface="Calibri"/>
              <a:sym typeface="Calibri"/>
            </a:endParaRPr>
          </a:p>
        </p:txBody>
      </p:sp>
      <p:pic>
        <p:nvPicPr>
          <p:cNvPr id="483" name="Google Shape;483;p28"/>
          <p:cNvPicPr preferRelativeResize="0"/>
          <p:nvPr/>
        </p:nvPicPr>
        <p:blipFill rotWithShape="1">
          <a:blip r:embed="rId9">
            <a:alphaModFix/>
          </a:blip>
          <a:srcRect/>
          <a:stretch/>
        </p:blipFill>
        <p:spPr>
          <a:xfrm rot="320676">
            <a:off x="11690427" y="1256641"/>
            <a:ext cx="5910893" cy="836052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487"/>
        <p:cNvGrpSpPr/>
        <p:nvPr/>
      </p:nvGrpSpPr>
      <p:grpSpPr>
        <a:xfrm>
          <a:off x="0" y="0"/>
          <a:ext cx="0" cy="0"/>
          <a:chOff x="0" y="0"/>
          <a:chExt cx="0" cy="0"/>
        </a:xfrm>
      </p:grpSpPr>
      <p:pic>
        <p:nvPicPr>
          <p:cNvPr id="488" name="Google Shape;488;p29"/>
          <p:cNvPicPr preferRelativeResize="0"/>
          <p:nvPr/>
        </p:nvPicPr>
        <p:blipFill rotWithShape="1">
          <a:blip r:embed="rId3">
            <a:alphaModFix/>
          </a:blip>
          <a:srcRect l="69210" b="42364"/>
          <a:stretch/>
        </p:blipFill>
        <p:spPr>
          <a:xfrm rot="143070">
            <a:off x="14114946" y="-472853"/>
            <a:ext cx="1309687" cy="3003106"/>
          </a:xfrm>
          <a:prstGeom prst="rect">
            <a:avLst/>
          </a:prstGeom>
          <a:noFill/>
          <a:ln>
            <a:noFill/>
          </a:ln>
        </p:spPr>
      </p:pic>
      <p:pic>
        <p:nvPicPr>
          <p:cNvPr id="489" name="Google Shape;489;p29"/>
          <p:cNvPicPr preferRelativeResize="0"/>
          <p:nvPr/>
        </p:nvPicPr>
        <p:blipFill rotWithShape="1">
          <a:blip r:embed="rId4">
            <a:alphaModFix/>
          </a:blip>
          <a:srcRect/>
          <a:stretch/>
        </p:blipFill>
        <p:spPr>
          <a:xfrm>
            <a:off x="12302873" y="1399759"/>
            <a:ext cx="7737882" cy="3429912"/>
          </a:xfrm>
          <a:prstGeom prst="rect">
            <a:avLst/>
          </a:prstGeom>
          <a:noFill/>
          <a:ln>
            <a:noFill/>
          </a:ln>
        </p:spPr>
      </p:pic>
      <p:pic>
        <p:nvPicPr>
          <p:cNvPr id="490" name="Google Shape;490;p29"/>
          <p:cNvPicPr preferRelativeResize="0"/>
          <p:nvPr/>
        </p:nvPicPr>
        <p:blipFill rotWithShape="1">
          <a:blip r:embed="rId5">
            <a:alphaModFix/>
          </a:blip>
          <a:srcRect l="69210" b="42364"/>
          <a:stretch/>
        </p:blipFill>
        <p:spPr>
          <a:xfrm rot="143070">
            <a:off x="17503445" y="6579017"/>
            <a:ext cx="1309687" cy="3003106"/>
          </a:xfrm>
          <a:prstGeom prst="rect">
            <a:avLst/>
          </a:prstGeom>
          <a:noFill/>
          <a:ln>
            <a:noFill/>
          </a:ln>
        </p:spPr>
      </p:pic>
      <p:pic>
        <p:nvPicPr>
          <p:cNvPr id="491" name="Google Shape;491;p29"/>
          <p:cNvPicPr preferRelativeResize="0"/>
          <p:nvPr/>
        </p:nvPicPr>
        <p:blipFill rotWithShape="1">
          <a:blip r:embed="rId6">
            <a:alphaModFix/>
          </a:blip>
          <a:srcRect r="63900"/>
          <a:stretch/>
        </p:blipFill>
        <p:spPr>
          <a:xfrm>
            <a:off x="16344905" y="6314461"/>
            <a:ext cx="1096634" cy="3721129"/>
          </a:xfrm>
          <a:prstGeom prst="rect">
            <a:avLst/>
          </a:prstGeom>
          <a:noFill/>
          <a:ln>
            <a:noFill/>
          </a:ln>
        </p:spPr>
      </p:pic>
      <p:pic>
        <p:nvPicPr>
          <p:cNvPr id="492" name="Google Shape;492;p29"/>
          <p:cNvPicPr preferRelativeResize="0"/>
          <p:nvPr/>
        </p:nvPicPr>
        <p:blipFill rotWithShape="1">
          <a:blip r:embed="rId7">
            <a:alphaModFix/>
          </a:blip>
          <a:srcRect/>
          <a:stretch/>
        </p:blipFill>
        <p:spPr>
          <a:xfrm>
            <a:off x="11950445" y="1362564"/>
            <a:ext cx="2340173" cy="2721132"/>
          </a:xfrm>
          <a:prstGeom prst="rect">
            <a:avLst/>
          </a:prstGeom>
          <a:noFill/>
          <a:ln>
            <a:noFill/>
          </a:ln>
        </p:spPr>
      </p:pic>
      <p:pic>
        <p:nvPicPr>
          <p:cNvPr id="493" name="Google Shape;493;p29"/>
          <p:cNvPicPr preferRelativeResize="0"/>
          <p:nvPr/>
        </p:nvPicPr>
        <p:blipFill rotWithShape="1">
          <a:blip r:embed="rId8">
            <a:alphaModFix/>
          </a:blip>
          <a:srcRect r="20258" b="12030"/>
          <a:stretch/>
        </p:blipFill>
        <p:spPr>
          <a:xfrm>
            <a:off x="11002841" y="8418366"/>
            <a:ext cx="7397211" cy="1936875"/>
          </a:xfrm>
          <a:prstGeom prst="rect">
            <a:avLst/>
          </a:prstGeom>
          <a:noFill/>
          <a:ln>
            <a:noFill/>
          </a:ln>
        </p:spPr>
      </p:pic>
      <p:pic>
        <p:nvPicPr>
          <p:cNvPr id="494" name="Google Shape;494;p29"/>
          <p:cNvPicPr preferRelativeResize="0"/>
          <p:nvPr/>
        </p:nvPicPr>
        <p:blipFill rotWithShape="1">
          <a:blip r:embed="rId9">
            <a:alphaModFix/>
          </a:blip>
          <a:srcRect l="4837" b="2412"/>
          <a:stretch/>
        </p:blipFill>
        <p:spPr>
          <a:xfrm>
            <a:off x="15486538" y="-271308"/>
            <a:ext cx="2801462" cy="3172785"/>
          </a:xfrm>
          <a:prstGeom prst="rect">
            <a:avLst/>
          </a:prstGeom>
          <a:noFill/>
          <a:ln>
            <a:noFill/>
          </a:ln>
        </p:spPr>
      </p:pic>
      <p:pic>
        <p:nvPicPr>
          <p:cNvPr id="495" name="Google Shape;495;p29"/>
          <p:cNvPicPr preferRelativeResize="0"/>
          <p:nvPr/>
        </p:nvPicPr>
        <p:blipFill rotWithShape="1">
          <a:blip r:embed="rId10">
            <a:alphaModFix/>
          </a:blip>
          <a:srcRect l="69210" b="42364"/>
          <a:stretch/>
        </p:blipFill>
        <p:spPr>
          <a:xfrm rot="143070">
            <a:off x="17321206" y="1054645"/>
            <a:ext cx="1309687" cy="3003106"/>
          </a:xfrm>
          <a:prstGeom prst="rect">
            <a:avLst/>
          </a:prstGeom>
          <a:noFill/>
          <a:ln>
            <a:noFill/>
          </a:ln>
        </p:spPr>
      </p:pic>
      <p:pic>
        <p:nvPicPr>
          <p:cNvPr id="496" name="Google Shape;496;p29"/>
          <p:cNvPicPr preferRelativeResize="0"/>
          <p:nvPr/>
        </p:nvPicPr>
        <p:blipFill rotWithShape="1">
          <a:blip r:embed="rId11">
            <a:alphaModFix/>
          </a:blip>
          <a:srcRect/>
          <a:stretch/>
        </p:blipFill>
        <p:spPr>
          <a:xfrm flipH="1">
            <a:off x="12942552" y="6510540"/>
            <a:ext cx="2220977" cy="3008712"/>
          </a:xfrm>
          <a:prstGeom prst="rect">
            <a:avLst/>
          </a:prstGeom>
          <a:noFill/>
          <a:ln>
            <a:noFill/>
          </a:ln>
        </p:spPr>
      </p:pic>
      <p:sp>
        <p:nvSpPr>
          <p:cNvPr id="497" name="Google Shape;497;p29"/>
          <p:cNvSpPr txBox="1"/>
          <p:nvPr/>
        </p:nvSpPr>
        <p:spPr>
          <a:xfrm>
            <a:off x="1408242" y="1009650"/>
            <a:ext cx="7096089"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IV. VẬN DỤNG</a:t>
            </a:r>
            <a:endParaRPr/>
          </a:p>
        </p:txBody>
      </p:sp>
      <p:sp>
        <p:nvSpPr>
          <p:cNvPr id="498" name="Google Shape;498;p29"/>
          <p:cNvSpPr txBox="1"/>
          <p:nvPr/>
        </p:nvSpPr>
        <p:spPr>
          <a:xfrm>
            <a:off x="1204847" y="3103119"/>
            <a:ext cx="10507338" cy="5355825"/>
          </a:xfrm>
          <a:prstGeom prst="rect">
            <a:avLst/>
          </a:prstGeom>
          <a:noFill/>
          <a:ln>
            <a:noFill/>
          </a:ln>
        </p:spPr>
        <p:txBody>
          <a:bodyPr spcFirstLastPara="1" wrap="square" lIns="0" tIns="0" rIns="0" bIns="0" anchor="t" anchorCtr="0">
            <a:spAutoFit/>
          </a:bodyPr>
          <a:lstStyle/>
          <a:p>
            <a:pPr marL="0" marR="0" lvl="0" indent="0" algn="just" rtl="0">
              <a:lnSpc>
                <a:spcPct val="130000"/>
              </a:lnSpc>
              <a:spcBef>
                <a:spcPts val="0"/>
              </a:spcBef>
              <a:spcAft>
                <a:spcPts val="0"/>
              </a:spcAft>
              <a:buNone/>
            </a:pPr>
            <a:r>
              <a:rPr lang="en-US" sz="5400" b="1" i="0" u="none" strike="noStrike" cap="none">
                <a:solidFill>
                  <a:srgbClr val="233D6B"/>
                </a:solidFill>
                <a:latin typeface="Roboto Condensed"/>
                <a:ea typeface="Roboto Condensed"/>
                <a:cs typeface="Roboto Condensed"/>
                <a:sym typeface="Roboto Condensed"/>
              </a:rPr>
              <a:t>CHIA SẺ:</a:t>
            </a:r>
            <a:endParaRPr/>
          </a:p>
          <a:p>
            <a:pPr marL="0" marR="0" lvl="0" indent="0" algn="just" rtl="0">
              <a:lnSpc>
                <a:spcPct val="130000"/>
              </a:lnSpc>
              <a:spcBef>
                <a:spcPts val="400"/>
              </a:spcBef>
              <a:spcAft>
                <a:spcPts val="0"/>
              </a:spcAft>
              <a:buNone/>
            </a:pPr>
            <a:r>
              <a:rPr lang="en-US" sz="5400" b="0" i="0" u="none" strike="noStrike" cap="none">
                <a:solidFill>
                  <a:srgbClr val="233D6B"/>
                </a:solidFill>
                <a:latin typeface="Roboto Condensed"/>
                <a:ea typeface="Roboto Condensed"/>
                <a:cs typeface="Roboto Condensed"/>
                <a:sym typeface="Roboto Condensed"/>
              </a:rPr>
              <a:t>Bố, mẹ, bà và thầy cô của em có sự đồng điệu trong hình ảnh của bố, mẹ, bà và thầy cô trong bài không? Em còn điều gì mong muốn ở họ nữa?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7"/>
                                        </p:tgtEl>
                                        <p:attrNameLst>
                                          <p:attrName>style.visibility</p:attrName>
                                        </p:attrNameLst>
                                      </p:cBhvr>
                                      <p:to>
                                        <p:strVal val="visible"/>
                                      </p:to>
                                    </p:set>
                                    <p:animEffect transition="in" filter="fade">
                                      <p:cBhvr>
                                        <p:cTn id="7" dur="500"/>
                                        <p:tgtEl>
                                          <p:spTgt spid="4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8"/>
                                        </p:tgtEl>
                                        <p:attrNameLst>
                                          <p:attrName>style.visibility</p:attrName>
                                        </p:attrNameLst>
                                      </p:cBhvr>
                                      <p:to>
                                        <p:strVal val="visible"/>
                                      </p:to>
                                    </p:set>
                                    <p:animEffect transition="in" filter="fade">
                                      <p:cBhvr>
                                        <p:cTn id="12" dur="500"/>
                                        <p:tgtEl>
                                          <p:spTgt spid="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130"/>
        <p:cNvGrpSpPr/>
        <p:nvPr/>
      </p:nvGrpSpPr>
      <p:grpSpPr>
        <a:xfrm>
          <a:off x="0" y="0"/>
          <a:ext cx="0" cy="0"/>
          <a:chOff x="0" y="0"/>
          <a:chExt cx="0" cy="0"/>
        </a:xfrm>
      </p:grpSpPr>
      <p:pic>
        <p:nvPicPr>
          <p:cNvPr id="131" name="Google Shape;131;p3"/>
          <p:cNvPicPr preferRelativeResize="0"/>
          <p:nvPr/>
        </p:nvPicPr>
        <p:blipFill rotWithShape="1">
          <a:blip r:embed="rId3">
            <a:alphaModFix/>
          </a:blip>
          <a:srcRect/>
          <a:stretch/>
        </p:blipFill>
        <p:spPr>
          <a:xfrm>
            <a:off x="385906" y="-604533"/>
            <a:ext cx="2425928" cy="1720203"/>
          </a:xfrm>
          <a:prstGeom prst="rect">
            <a:avLst/>
          </a:prstGeom>
          <a:noFill/>
          <a:ln>
            <a:noFill/>
          </a:ln>
        </p:spPr>
      </p:pic>
      <p:pic>
        <p:nvPicPr>
          <p:cNvPr id="132" name="Google Shape;132;p3"/>
          <p:cNvPicPr preferRelativeResize="0"/>
          <p:nvPr/>
        </p:nvPicPr>
        <p:blipFill rotWithShape="1">
          <a:blip r:embed="rId3">
            <a:alphaModFix/>
          </a:blip>
          <a:srcRect/>
          <a:stretch/>
        </p:blipFill>
        <p:spPr>
          <a:xfrm>
            <a:off x="7502064" y="4105857"/>
            <a:ext cx="2425928" cy="1720203"/>
          </a:xfrm>
          <a:prstGeom prst="rect">
            <a:avLst/>
          </a:prstGeom>
          <a:noFill/>
          <a:ln>
            <a:noFill/>
          </a:ln>
        </p:spPr>
      </p:pic>
      <p:pic>
        <p:nvPicPr>
          <p:cNvPr id="133" name="Google Shape;133;p3"/>
          <p:cNvPicPr preferRelativeResize="0"/>
          <p:nvPr/>
        </p:nvPicPr>
        <p:blipFill rotWithShape="1">
          <a:blip r:embed="rId4">
            <a:alphaModFix/>
          </a:blip>
          <a:srcRect/>
          <a:stretch/>
        </p:blipFill>
        <p:spPr>
          <a:xfrm>
            <a:off x="14751879" y="1115670"/>
            <a:ext cx="4250513" cy="3014000"/>
          </a:xfrm>
          <a:prstGeom prst="rect">
            <a:avLst/>
          </a:prstGeom>
          <a:noFill/>
          <a:ln>
            <a:noFill/>
          </a:ln>
        </p:spPr>
      </p:pic>
      <p:grpSp>
        <p:nvGrpSpPr>
          <p:cNvPr id="134" name="Google Shape;134;p3"/>
          <p:cNvGrpSpPr/>
          <p:nvPr/>
        </p:nvGrpSpPr>
        <p:grpSpPr>
          <a:xfrm>
            <a:off x="59483" y="4872170"/>
            <a:ext cx="8474917" cy="6412777"/>
            <a:chOff x="0" y="0"/>
            <a:chExt cx="11731864" cy="9217837"/>
          </a:xfrm>
        </p:grpSpPr>
        <p:pic>
          <p:nvPicPr>
            <p:cNvPr id="135" name="Google Shape;135;p3"/>
            <p:cNvPicPr preferRelativeResize="0"/>
            <p:nvPr/>
          </p:nvPicPr>
          <p:blipFill rotWithShape="1">
            <a:blip r:embed="rId5">
              <a:alphaModFix/>
            </a:blip>
            <a:srcRect/>
            <a:stretch/>
          </p:blipFill>
          <p:spPr>
            <a:xfrm>
              <a:off x="0" y="4017543"/>
              <a:ext cx="11731864" cy="5200294"/>
            </a:xfrm>
            <a:prstGeom prst="rect">
              <a:avLst/>
            </a:prstGeom>
            <a:noFill/>
            <a:ln>
              <a:noFill/>
            </a:ln>
          </p:spPr>
        </p:pic>
        <p:pic>
          <p:nvPicPr>
            <p:cNvPr id="136" name="Google Shape;136;p3"/>
            <p:cNvPicPr preferRelativeResize="0"/>
            <p:nvPr/>
          </p:nvPicPr>
          <p:blipFill rotWithShape="1">
            <a:blip r:embed="rId6">
              <a:alphaModFix/>
            </a:blip>
            <a:srcRect l="69210" b="42364"/>
            <a:stretch/>
          </p:blipFill>
          <p:spPr>
            <a:xfrm rot="240148">
              <a:off x="6671376" y="63680"/>
              <a:ext cx="1983580" cy="4548341"/>
            </a:xfrm>
            <a:prstGeom prst="rect">
              <a:avLst/>
            </a:prstGeom>
            <a:noFill/>
            <a:ln>
              <a:noFill/>
            </a:ln>
          </p:spPr>
        </p:pic>
        <p:pic>
          <p:nvPicPr>
            <p:cNvPr id="137" name="Google Shape;137;p3"/>
            <p:cNvPicPr preferRelativeResize="0"/>
            <p:nvPr/>
          </p:nvPicPr>
          <p:blipFill rotWithShape="1">
            <a:blip r:embed="rId7">
              <a:alphaModFix/>
            </a:blip>
            <a:srcRect l="113" t="12444" r="63562" b="27319"/>
            <a:stretch/>
          </p:blipFill>
          <p:spPr>
            <a:xfrm>
              <a:off x="4659475" y="1002916"/>
              <a:ext cx="1855584" cy="3769292"/>
            </a:xfrm>
            <a:prstGeom prst="rect">
              <a:avLst/>
            </a:prstGeom>
            <a:noFill/>
            <a:ln>
              <a:noFill/>
            </a:ln>
          </p:spPr>
        </p:pic>
        <p:pic>
          <p:nvPicPr>
            <p:cNvPr id="138" name="Google Shape;138;p3"/>
            <p:cNvPicPr preferRelativeResize="0"/>
            <p:nvPr/>
          </p:nvPicPr>
          <p:blipFill rotWithShape="1">
            <a:blip r:embed="rId8">
              <a:alphaModFix/>
            </a:blip>
            <a:srcRect/>
            <a:stretch/>
          </p:blipFill>
          <p:spPr>
            <a:xfrm flipH="1">
              <a:off x="7932119" y="3600461"/>
              <a:ext cx="3799745" cy="4418309"/>
            </a:xfrm>
            <a:prstGeom prst="rect">
              <a:avLst/>
            </a:prstGeom>
            <a:noFill/>
            <a:ln>
              <a:noFill/>
            </a:ln>
          </p:spPr>
        </p:pic>
        <p:pic>
          <p:nvPicPr>
            <p:cNvPr id="139" name="Google Shape;139;p3"/>
            <p:cNvPicPr preferRelativeResize="0"/>
            <p:nvPr/>
          </p:nvPicPr>
          <p:blipFill rotWithShape="1">
            <a:blip r:embed="rId9">
              <a:alphaModFix/>
            </a:blip>
            <a:srcRect/>
            <a:stretch/>
          </p:blipFill>
          <p:spPr>
            <a:xfrm flipH="1">
              <a:off x="255029" y="2458743"/>
              <a:ext cx="3594972" cy="4870036"/>
            </a:xfrm>
            <a:prstGeom prst="rect">
              <a:avLst/>
            </a:prstGeom>
            <a:noFill/>
            <a:ln>
              <a:noFill/>
            </a:ln>
          </p:spPr>
        </p:pic>
      </p:grpSp>
      <p:pic>
        <p:nvPicPr>
          <p:cNvPr id="140" name="Google Shape;140;p3"/>
          <p:cNvPicPr preferRelativeResize="0"/>
          <p:nvPr/>
        </p:nvPicPr>
        <p:blipFill rotWithShape="1">
          <a:blip r:embed="rId10">
            <a:alphaModFix/>
          </a:blip>
          <a:srcRect/>
          <a:stretch/>
        </p:blipFill>
        <p:spPr>
          <a:xfrm rot="428852">
            <a:off x="10455832" y="705290"/>
            <a:ext cx="6275629" cy="8876419"/>
          </a:xfrm>
          <a:prstGeom prst="rect">
            <a:avLst/>
          </a:prstGeom>
          <a:noFill/>
          <a:ln>
            <a:noFill/>
          </a:ln>
        </p:spPr>
      </p:pic>
      <p:sp>
        <p:nvSpPr>
          <p:cNvPr id="141" name="Google Shape;141;p3"/>
          <p:cNvSpPr txBox="1"/>
          <p:nvPr/>
        </p:nvSpPr>
        <p:spPr>
          <a:xfrm>
            <a:off x="1598870" y="1818707"/>
            <a:ext cx="7629607" cy="3315010"/>
          </a:xfrm>
          <a:prstGeom prst="rect">
            <a:avLst/>
          </a:prstGeom>
          <a:noFill/>
          <a:ln>
            <a:noFill/>
          </a:ln>
        </p:spPr>
        <p:txBody>
          <a:bodyPr spcFirstLastPara="1" wrap="square" lIns="0" tIns="0" rIns="0" bIns="0" anchor="t" anchorCtr="0">
            <a:spAutoFit/>
          </a:bodyPr>
          <a:lstStyle/>
          <a:p>
            <a:pPr marL="571500" marR="0" lvl="0" indent="-571500" algn="just" rtl="0">
              <a:lnSpc>
                <a:spcPct val="150000"/>
              </a:lnSpc>
              <a:spcBef>
                <a:spcPts val="0"/>
              </a:spcBef>
              <a:spcAft>
                <a:spcPts val="0"/>
              </a:spcAft>
              <a:buClr>
                <a:srgbClr val="14163C"/>
              </a:buClr>
              <a:buSzPts val="4400"/>
              <a:buFont typeface="Arial"/>
              <a:buChar char="•"/>
            </a:pPr>
            <a:r>
              <a:rPr lang="en-US" sz="4400" b="0" i="0" u="none" strike="noStrike" cap="none">
                <a:solidFill>
                  <a:srgbClr val="14163C"/>
                </a:solidFill>
                <a:latin typeface="Roboto Condensed"/>
                <a:ea typeface="Roboto Condensed"/>
                <a:cs typeface="Roboto Condensed"/>
                <a:sym typeface="Roboto Condensed"/>
              </a:rPr>
              <a:t>Hoạt động nhóm (4 nhóm)</a:t>
            </a:r>
            <a:endParaRPr/>
          </a:p>
          <a:p>
            <a:pPr marL="571500" marR="0" lvl="0" indent="-571500" algn="just" rtl="0">
              <a:lnSpc>
                <a:spcPct val="150000"/>
              </a:lnSpc>
              <a:spcBef>
                <a:spcPts val="0"/>
              </a:spcBef>
              <a:spcAft>
                <a:spcPts val="0"/>
              </a:spcAft>
              <a:buClr>
                <a:srgbClr val="14163C"/>
              </a:buClr>
              <a:buSzPts val="4400"/>
              <a:buFont typeface="Arial"/>
              <a:buChar char="•"/>
            </a:pPr>
            <a:r>
              <a:rPr lang="en-US" sz="4400" b="0" i="0" u="none" strike="noStrike" cap="none">
                <a:solidFill>
                  <a:srgbClr val="14163C"/>
                </a:solidFill>
                <a:latin typeface="Roboto Condensed"/>
                <a:ea typeface="Roboto Condensed"/>
                <a:cs typeface="Roboto Condensed"/>
                <a:sym typeface="Roboto Condensed"/>
              </a:rPr>
              <a:t>Suy nghĩ cá nhân: 5 phút</a:t>
            </a:r>
            <a:endParaRPr sz="4400" b="0" i="0" u="none" strike="noStrike" cap="none">
              <a:solidFill>
                <a:srgbClr val="14163C"/>
              </a:solidFill>
              <a:latin typeface="Roboto Condensed"/>
              <a:ea typeface="Roboto Condensed"/>
              <a:cs typeface="Roboto Condensed"/>
              <a:sym typeface="Roboto Condensed"/>
            </a:endParaRPr>
          </a:p>
          <a:p>
            <a:pPr marL="571500" marR="0" lvl="0" indent="-571500" algn="just" rtl="0">
              <a:lnSpc>
                <a:spcPct val="150000"/>
              </a:lnSpc>
              <a:spcBef>
                <a:spcPts val="0"/>
              </a:spcBef>
              <a:spcAft>
                <a:spcPts val="0"/>
              </a:spcAft>
              <a:buClr>
                <a:srgbClr val="14163C"/>
              </a:buClr>
              <a:buSzPts val="4400"/>
              <a:buFont typeface="Arial"/>
              <a:buChar char="•"/>
            </a:pPr>
            <a:r>
              <a:rPr lang="en-US" sz="4400" b="0" i="0" u="none" strike="noStrike" cap="none">
                <a:solidFill>
                  <a:srgbClr val="14163C"/>
                </a:solidFill>
                <a:latin typeface="Roboto Condensed"/>
                <a:ea typeface="Roboto Condensed"/>
                <a:cs typeface="Roboto Condensed"/>
                <a:sym typeface="Roboto Condensed"/>
              </a:rPr>
              <a:t>Trao đổi trong nhóm: 3 phút</a:t>
            </a:r>
            <a:endParaRPr sz="4400" b="0" i="0" u="none" strike="noStrike" cap="none">
              <a:solidFill>
                <a:srgbClr val="14163C"/>
              </a:solidFill>
              <a:latin typeface="Roboto Condensed"/>
              <a:ea typeface="Roboto Condensed"/>
              <a:cs typeface="Roboto Condensed"/>
              <a:sym typeface="Roboto Condensed"/>
            </a:endParaRPr>
          </a:p>
          <a:p>
            <a:pPr marL="571500" marR="0" lvl="0" indent="-571500" algn="just" rtl="0">
              <a:lnSpc>
                <a:spcPct val="150000"/>
              </a:lnSpc>
              <a:spcBef>
                <a:spcPts val="0"/>
              </a:spcBef>
              <a:spcAft>
                <a:spcPts val="0"/>
              </a:spcAft>
              <a:buClr>
                <a:srgbClr val="14163C"/>
              </a:buClr>
              <a:buSzPts val="4400"/>
              <a:buFont typeface="Arial"/>
              <a:buChar char="•"/>
            </a:pPr>
            <a:r>
              <a:rPr lang="en-US" sz="4400" b="0" i="0" u="none" strike="noStrike" cap="none">
                <a:solidFill>
                  <a:srgbClr val="14163C"/>
                </a:solidFill>
                <a:latin typeface="Roboto Condensed"/>
                <a:ea typeface="Roboto Condensed"/>
                <a:cs typeface="Roboto Condensed"/>
                <a:sym typeface="Roboto Condensed"/>
              </a:rPr>
              <a:t>Hoàn thành phiếu bài tập số 1</a:t>
            </a:r>
            <a:endParaRPr/>
          </a:p>
        </p:txBody>
      </p:sp>
      <p:sp>
        <p:nvSpPr>
          <p:cNvPr id="142" name="Google Shape;142;p3"/>
          <p:cNvSpPr txBox="1"/>
          <p:nvPr/>
        </p:nvSpPr>
        <p:spPr>
          <a:xfrm>
            <a:off x="1660236" y="666932"/>
            <a:ext cx="5502011" cy="863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a:solidFill>
                  <a:srgbClr val="393F85"/>
                </a:solidFill>
                <a:latin typeface="Roboto Condensed"/>
                <a:ea typeface="Roboto Condensed"/>
                <a:cs typeface="Roboto Condensed"/>
                <a:sym typeface="Roboto Condensed"/>
              </a:rPr>
              <a:t>Một số yếu tố của thơ</a:t>
            </a:r>
            <a:endParaRPr sz="5000" b="1" i="0" u="none" strike="noStrike" cap="none">
              <a:solidFill>
                <a:srgbClr val="393F85"/>
              </a:solidFill>
              <a:latin typeface="Roboto Condensed"/>
              <a:ea typeface="Roboto Condensed"/>
              <a:cs typeface="Roboto Condensed"/>
              <a:sym typeface="Roboto Condense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gtEl>
                                        <p:attrNameLst>
                                          <p:attrName>style.visibility</p:attrName>
                                        </p:attrNameLst>
                                      </p:cBhvr>
                                      <p:to>
                                        <p:strVal val="visible"/>
                                      </p:to>
                                    </p:set>
                                    <p:animEffect transition="in" filter="fade">
                                      <p:cBhvr>
                                        <p:cTn id="12" dur="500"/>
                                        <p:tgtEl>
                                          <p:spTgt spid="1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fade">
                                      <p:cBhvr>
                                        <p:cTn id="17"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502"/>
        <p:cNvGrpSpPr/>
        <p:nvPr/>
      </p:nvGrpSpPr>
      <p:grpSpPr>
        <a:xfrm>
          <a:off x="0" y="0"/>
          <a:ext cx="0" cy="0"/>
          <a:chOff x="0" y="0"/>
          <a:chExt cx="0" cy="0"/>
        </a:xfrm>
      </p:grpSpPr>
      <p:pic>
        <p:nvPicPr>
          <p:cNvPr id="503" name="Google Shape;503;p30"/>
          <p:cNvPicPr preferRelativeResize="0"/>
          <p:nvPr/>
        </p:nvPicPr>
        <p:blipFill rotWithShape="1">
          <a:blip r:embed="rId3">
            <a:alphaModFix/>
          </a:blip>
          <a:srcRect l="69210" b="42364"/>
          <a:stretch/>
        </p:blipFill>
        <p:spPr>
          <a:xfrm rot="143070">
            <a:off x="14114946" y="-472853"/>
            <a:ext cx="1309687" cy="3003106"/>
          </a:xfrm>
          <a:prstGeom prst="rect">
            <a:avLst/>
          </a:prstGeom>
          <a:noFill/>
          <a:ln>
            <a:noFill/>
          </a:ln>
        </p:spPr>
      </p:pic>
      <p:pic>
        <p:nvPicPr>
          <p:cNvPr id="504" name="Google Shape;504;p30"/>
          <p:cNvPicPr preferRelativeResize="0"/>
          <p:nvPr/>
        </p:nvPicPr>
        <p:blipFill rotWithShape="1">
          <a:blip r:embed="rId4">
            <a:alphaModFix/>
          </a:blip>
          <a:srcRect/>
          <a:stretch/>
        </p:blipFill>
        <p:spPr>
          <a:xfrm>
            <a:off x="12302873" y="1399759"/>
            <a:ext cx="7737882" cy="3429912"/>
          </a:xfrm>
          <a:prstGeom prst="rect">
            <a:avLst/>
          </a:prstGeom>
          <a:noFill/>
          <a:ln>
            <a:noFill/>
          </a:ln>
        </p:spPr>
      </p:pic>
      <p:pic>
        <p:nvPicPr>
          <p:cNvPr id="505" name="Google Shape;505;p30"/>
          <p:cNvPicPr preferRelativeResize="0"/>
          <p:nvPr/>
        </p:nvPicPr>
        <p:blipFill rotWithShape="1">
          <a:blip r:embed="rId5">
            <a:alphaModFix/>
          </a:blip>
          <a:srcRect l="69210" b="42364"/>
          <a:stretch/>
        </p:blipFill>
        <p:spPr>
          <a:xfrm rot="143070">
            <a:off x="17503445" y="6579017"/>
            <a:ext cx="1309687" cy="3003106"/>
          </a:xfrm>
          <a:prstGeom prst="rect">
            <a:avLst/>
          </a:prstGeom>
          <a:noFill/>
          <a:ln>
            <a:noFill/>
          </a:ln>
        </p:spPr>
      </p:pic>
      <p:pic>
        <p:nvPicPr>
          <p:cNvPr id="506" name="Google Shape;506;p30"/>
          <p:cNvPicPr preferRelativeResize="0"/>
          <p:nvPr/>
        </p:nvPicPr>
        <p:blipFill rotWithShape="1">
          <a:blip r:embed="rId6">
            <a:alphaModFix/>
          </a:blip>
          <a:srcRect r="63900"/>
          <a:stretch/>
        </p:blipFill>
        <p:spPr>
          <a:xfrm>
            <a:off x="16344905" y="6314461"/>
            <a:ext cx="1096634" cy="3721129"/>
          </a:xfrm>
          <a:prstGeom prst="rect">
            <a:avLst/>
          </a:prstGeom>
          <a:noFill/>
          <a:ln>
            <a:noFill/>
          </a:ln>
        </p:spPr>
      </p:pic>
      <p:pic>
        <p:nvPicPr>
          <p:cNvPr id="507" name="Google Shape;507;p30"/>
          <p:cNvPicPr preferRelativeResize="0"/>
          <p:nvPr/>
        </p:nvPicPr>
        <p:blipFill rotWithShape="1">
          <a:blip r:embed="rId7">
            <a:alphaModFix/>
          </a:blip>
          <a:srcRect/>
          <a:stretch/>
        </p:blipFill>
        <p:spPr>
          <a:xfrm>
            <a:off x="11950445" y="1362564"/>
            <a:ext cx="2340173" cy="2721132"/>
          </a:xfrm>
          <a:prstGeom prst="rect">
            <a:avLst/>
          </a:prstGeom>
          <a:noFill/>
          <a:ln>
            <a:noFill/>
          </a:ln>
        </p:spPr>
      </p:pic>
      <p:pic>
        <p:nvPicPr>
          <p:cNvPr id="508" name="Google Shape;508;p30"/>
          <p:cNvPicPr preferRelativeResize="0"/>
          <p:nvPr/>
        </p:nvPicPr>
        <p:blipFill rotWithShape="1">
          <a:blip r:embed="rId8">
            <a:alphaModFix/>
          </a:blip>
          <a:srcRect r="20258" b="12030"/>
          <a:stretch/>
        </p:blipFill>
        <p:spPr>
          <a:xfrm>
            <a:off x="11002841" y="8418366"/>
            <a:ext cx="7397211" cy="1936875"/>
          </a:xfrm>
          <a:prstGeom prst="rect">
            <a:avLst/>
          </a:prstGeom>
          <a:noFill/>
          <a:ln>
            <a:noFill/>
          </a:ln>
        </p:spPr>
      </p:pic>
      <p:pic>
        <p:nvPicPr>
          <p:cNvPr id="509" name="Google Shape;509;p30"/>
          <p:cNvPicPr preferRelativeResize="0"/>
          <p:nvPr/>
        </p:nvPicPr>
        <p:blipFill rotWithShape="1">
          <a:blip r:embed="rId9">
            <a:alphaModFix/>
          </a:blip>
          <a:srcRect l="4837" b="2412"/>
          <a:stretch/>
        </p:blipFill>
        <p:spPr>
          <a:xfrm>
            <a:off x="15486538" y="-271308"/>
            <a:ext cx="2801462" cy="3172785"/>
          </a:xfrm>
          <a:prstGeom prst="rect">
            <a:avLst/>
          </a:prstGeom>
          <a:noFill/>
          <a:ln>
            <a:noFill/>
          </a:ln>
        </p:spPr>
      </p:pic>
      <p:pic>
        <p:nvPicPr>
          <p:cNvPr id="510" name="Google Shape;510;p30"/>
          <p:cNvPicPr preferRelativeResize="0"/>
          <p:nvPr/>
        </p:nvPicPr>
        <p:blipFill rotWithShape="1">
          <a:blip r:embed="rId10">
            <a:alphaModFix/>
          </a:blip>
          <a:srcRect l="69210" b="42364"/>
          <a:stretch/>
        </p:blipFill>
        <p:spPr>
          <a:xfrm rot="143070">
            <a:off x="17321206" y="1054645"/>
            <a:ext cx="1309687" cy="3003106"/>
          </a:xfrm>
          <a:prstGeom prst="rect">
            <a:avLst/>
          </a:prstGeom>
          <a:noFill/>
          <a:ln>
            <a:noFill/>
          </a:ln>
        </p:spPr>
      </p:pic>
      <p:pic>
        <p:nvPicPr>
          <p:cNvPr id="511" name="Google Shape;511;p30"/>
          <p:cNvPicPr preferRelativeResize="0"/>
          <p:nvPr/>
        </p:nvPicPr>
        <p:blipFill rotWithShape="1">
          <a:blip r:embed="rId11">
            <a:alphaModFix/>
          </a:blip>
          <a:srcRect/>
          <a:stretch/>
        </p:blipFill>
        <p:spPr>
          <a:xfrm flipH="1">
            <a:off x="12942552" y="6510540"/>
            <a:ext cx="2220977" cy="3008712"/>
          </a:xfrm>
          <a:prstGeom prst="rect">
            <a:avLst/>
          </a:prstGeom>
          <a:noFill/>
          <a:ln>
            <a:noFill/>
          </a:ln>
        </p:spPr>
      </p:pic>
      <p:sp>
        <p:nvSpPr>
          <p:cNvPr id="512" name="Google Shape;512;p30"/>
          <p:cNvSpPr txBox="1"/>
          <p:nvPr/>
        </p:nvSpPr>
        <p:spPr>
          <a:xfrm>
            <a:off x="1408242" y="1009650"/>
            <a:ext cx="7096089"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IV. VẬN DỤNG</a:t>
            </a:r>
            <a:endParaRPr/>
          </a:p>
        </p:txBody>
      </p:sp>
      <p:sp>
        <p:nvSpPr>
          <p:cNvPr id="513" name="Google Shape;513;p30"/>
          <p:cNvSpPr txBox="1"/>
          <p:nvPr/>
        </p:nvSpPr>
        <p:spPr>
          <a:xfrm>
            <a:off x="1075047" y="3430422"/>
            <a:ext cx="11051612" cy="4597412"/>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en-US" sz="5000" b="1" i="0" u="none" strike="noStrike" cap="none">
                <a:solidFill>
                  <a:srgbClr val="233D6B"/>
                </a:solidFill>
                <a:latin typeface="Roboto Condensed"/>
                <a:ea typeface="Roboto Condensed"/>
                <a:cs typeface="Roboto Condensed"/>
                <a:sym typeface="Roboto Condensed"/>
              </a:rPr>
              <a:t>CHIA SẺ:</a:t>
            </a:r>
            <a:endParaRPr/>
          </a:p>
          <a:p>
            <a:pPr marL="0" marR="0" lvl="0" indent="0" algn="just" rtl="0">
              <a:lnSpc>
                <a:spcPct val="120000"/>
              </a:lnSpc>
              <a:spcBef>
                <a:spcPts val="400"/>
              </a:spcBef>
              <a:spcAft>
                <a:spcPts val="0"/>
              </a:spcAft>
              <a:buNone/>
            </a:pPr>
            <a:r>
              <a:rPr lang="en-US" sz="5000" b="0" i="0" u="none" strike="noStrike" cap="none">
                <a:solidFill>
                  <a:srgbClr val="233D6B"/>
                </a:solidFill>
                <a:latin typeface="Roboto Condensed"/>
                <a:ea typeface="Roboto Condensed"/>
                <a:cs typeface="Roboto Condensed"/>
                <a:sym typeface="Roboto Condensed"/>
              </a:rPr>
              <a:t>Trong cuộc sống, đôi khi cha mẹ không đáp ứng những điều mà em muốn. Có thể nghĩ rằng cha mẹ không yêu thương em không? Tại sao?</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animEffect transition="in" filter="fade">
                                      <p:cBhvr>
                                        <p:cTn id="7" dur="500"/>
                                        <p:tgtEl>
                                          <p:spTgt spid="5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3"/>
                                        </p:tgtEl>
                                        <p:attrNameLst>
                                          <p:attrName>style.visibility</p:attrName>
                                        </p:attrNameLst>
                                      </p:cBhvr>
                                      <p:to>
                                        <p:strVal val="visible"/>
                                      </p:to>
                                    </p:set>
                                    <p:animEffect transition="in" filter="fade">
                                      <p:cBhvr>
                                        <p:cTn id="12" dur="500"/>
                                        <p:tgtEl>
                                          <p:spTgt spid="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517"/>
        <p:cNvGrpSpPr/>
        <p:nvPr/>
      </p:nvGrpSpPr>
      <p:grpSpPr>
        <a:xfrm>
          <a:off x="0" y="0"/>
          <a:ext cx="0" cy="0"/>
          <a:chOff x="0" y="0"/>
          <a:chExt cx="0" cy="0"/>
        </a:xfrm>
      </p:grpSpPr>
      <p:pic>
        <p:nvPicPr>
          <p:cNvPr id="518" name="Google Shape;518;p31"/>
          <p:cNvPicPr preferRelativeResize="0"/>
          <p:nvPr/>
        </p:nvPicPr>
        <p:blipFill rotWithShape="1">
          <a:blip r:embed="rId3">
            <a:alphaModFix/>
          </a:blip>
          <a:srcRect l="69210" b="42364"/>
          <a:stretch/>
        </p:blipFill>
        <p:spPr>
          <a:xfrm rot="143070">
            <a:off x="16618398" y="-455289"/>
            <a:ext cx="2025565" cy="4644614"/>
          </a:xfrm>
          <a:prstGeom prst="rect">
            <a:avLst/>
          </a:prstGeom>
          <a:noFill/>
          <a:ln>
            <a:noFill/>
          </a:ln>
        </p:spPr>
      </p:pic>
      <p:pic>
        <p:nvPicPr>
          <p:cNvPr id="519" name="Google Shape;519;p31"/>
          <p:cNvPicPr preferRelativeResize="0"/>
          <p:nvPr/>
        </p:nvPicPr>
        <p:blipFill rotWithShape="1">
          <a:blip r:embed="rId4">
            <a:alphaModFix/>
          </a:blip>
          <a:srcRect r="63900"/>
          <a:stretch/>
        </p:blipFill>
        <p:spPr>
          <a:xfrm>
            <a:off x="16251672" y="3780047"/>
            <a:ext cx="2166935" cy="7352902"/>
          </a:xfrm>
          <a:prstGeom prst="rect">
            <a:avLst/>
          </a:prstGeom>
          <a:noFill/>
          <a:ln>
            <a:noFill/>
          </a:ln>
        </p:spPr>
      </p:pic>
      <p:pic>
        <p:nvPicPr>
          <p:cNvPr id="520" name="Google Shape;520;p31"/>
          <p:cNvPicPr preferRelativeResize="0"/>
          <p:nvPr/>
        </p:nvPicPr>
        <p:blipFill rotWithShape="1">
          <a:blip r:embed="rId5">
            <a:alphaModFix/>
          </a:blip>
          <a:srcRect l="-5655" t="-6632" r="5655" b="56694"/>
          <a:stretch/>
        </p:blipFill>
        <p:spPr>
          <a:xfrm>
            <a:off x="9783560" y="2325134"/>
            <a:ext cx="6886507" cy="7914033"/>
          </a:xfrm>
          <a:prstGeom prst="rect">
            <a:avLst/>
          </a:prstGeom>
          <a:noFill/>
          <a:ln>
            <a:noFill/>
          </a:ln>
        </p:spPr>
      </p:pic>
      <p:pic>
        <p:nvPicPr>
          <p:cNvPr id="521" name="Google Shape;521;p31"/>
          <p:cNvPicPr preferRelativeResize="0"/>
          <p:nvPr/>
        </p:nvPicPr>
        <p:blipFill rotWithShape="1">
          <a:blip r:embed="rId6">
            <a:alphaModFix/>
          </a:blip>
          <a:srcRect/>
          <a:stretch/>
        </p:blipFill>
        <p:spPr>
          <a:xfrm>
            <a:off x="-1700427" y="6101176"/>
            <a:ext cx="7096089" cy="5031773"/>
          </a:xfrm>
          <a:prstGeom prst="rect">
            <a:avLst/>
          </a:prstGeom>
          <a:noFill/>
          <a:ln>
            <a:noFill/>
          </a:ln>
        </p:spPr>
      </p:pic>
      <p:sp>
        <p:nvSpPr>
          <p:cNvPr id="522" name="Google Shape;522;p31"/>
          <p:cNvSpPr txBox="1"/>
          <p:nvPr/>
        </p:nvSpPr>
        <p:spPr>
          <a:xfrm>
            <a:off x="1335694" y="1802804"/>
            <a:ext cx="7096089"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IV. VẬN DỤNG</a:t>
            </a:r>
            <a:endParaRPr/>
          </a:p>
        </p:txBody>
      </p:sp>
      <p:sp>
        <p:nvSpPr>
          <p:cNvPr id="523" name="Google Shape;523;p31"/>
          <p:cNvSpPr txBox="1"/>
          <p:nvPr/>
        </p:nvSpPr>
        <p:spPr>
          <a:xfrm>
            <a:off x="1392844" y="3462308"/>
            <a:ext cx="8119734" cy="2915413"/>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en-US" sz="5400" b="1" i="0" u="none" strike="noStrike" cap="none">
                <a:solidFill>
                  <a:srgbClr val="233D6B"/>
                </a:solidFill>
                <a:latin typeface="Roboto Condensed"/>
                <a:ea typeface="Roboto Condensed"/>
                <a:cs typeface="Roboto Condensed"/>
                <a:sym typeface="Roboto Condensed"/>
              </a:rPr>
              <a:t>CHUẨN BỊ Ở NHÀ: </a:t>
            </a:r>
            <a:r>
              <a:rPr lang="en-US" sz="5400" b="0" i="0" u="none" strike="noStrike" cap="none">
                <a:solidFill>
                  <a:srgbClr val="233D6B"/>
                </a:solidFill>
                <a:latin typeface="Roboto Condensed"/>
                <a:ea typeface="Roboto Condensed"/>
                <a:cs typeface="Roboto Condensed"/>
                <a:sym typeface="Roboto Condensed"/>
              </a:rPr>
              <a:t>Đọc mở rộng văn bản cùng thể loại: </a:t>
            </a:r>
            <a:r>
              <a:rPr lang="en-US" sz="5400" b="0" i="1" u="none" strike="noStrike" cap="none">
                <a:solidFill>
                  <a:srgbClr val="233D6B"/>
                </a:solidFill>
                <a:latin typeface="Roboto Condensed"/>
                <a:ea typeface="Roboto Condensed"/>
                <a:cs typeface="Roboto Condensed"/>
                <a:sym typeface="Roboto Condensed"/>
              </a:rPr>
              <a:t>Mây và sóng</a:t>
            </a:r>
            <a:endParaRPr sz="5400" b="0" i="1" u="none" strike="noStrike" cap="none">
              <a:solidFill>
                <a:srgbClr val="233D6B"/>
              </a:solidFill>
              <a:latin typeface="Roboto Condensed"/>
              <a:ea typeface="Roboto Condensed"/>
              <a:cs typeface="Roboto Condensed"/>
              <a:sym typeface="Roboto Condensed"/>
            </a:endParaRPr>
          </a:p>
        </p:txBody>
      </p:sp>
      <p:pic>
        <p:nvPicPr>
          <p:cNvPr id="524" name="Google Shape;524;p31"/>
          <p:cNvPicPr preferRelativeResize="0"/>
          <p:nvPr/>
        </p:nvPicPr>
        <p:blipFill rotWithShape="1">
          <a:blip r:embed="rId6">
            <a:alphaModFix/>
          </a:blip>
          <a:srcRect/>
          <a:stretch/>
        </p:blipFill>
        <p:spPr>
          <a:xfrm>
            <a:off x="10740965" y="-1407576"/>
            <a:ext cx="4618017" cy="327459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146"/>
        <p:cNvGrpSpPr/>
        <p:nvPr/>
      </p:nvGrpSpPr>
      <p:grpSpPr>
        <a:xfrm>
          <a:off x="0" y="0"/>
          <a:ext cx="0" cy="0"/>
          <a:chOff x="0" y="0"/>
          <a:chExt cx="0" cy="0"/>
        </a:xfrm>
      </p:grpSpPr>
      <p:pic>
        <p:nvPicPr>
          <p:cNvPr id="147" name="Google Shape;147;p4"/>
          <p:cNvPicPr preferRelativeResize="0"/>
          <p:nvPr/>
        </p:nvPicPr>
        <p:blipFill rotWithShape="1">
          <a:blip r:embed="rId3">
            <a:alphaModFix/>
          </a:blip>
          <a:srcRect l="17169"/>
          <a:stretch/>
        </p:blipFill>
        <p:spPr>
          <a:xfrm>
            <a:off x="-270074" y="6141445"/>
            <a:ext cx="2597548" cy="2223698"/>
          </a:xfrm>
          <a:prstGeom prst="rect">
            <a:avLst/>
          </a:prstGeom>
          <a:noFill/>
          <a:ln>
            <a:noFill/>
          </a:ln>
        </p:spPr>
      </p:pic>
      <p:pic>
        <p:nvPicPr>
          <p:cNvPr id="148" name="Google Shape;148;p4"/>
          <p:cNvPicPr preferRelativeResize="0"/>
          <p:nvPr/>
        </p:nvPicPr>
        <p:blipFill rotWithShape="1">
          <a:blip r:embed="rId3">
            <a:alphaModFix/>
          </a:blip>
          <a:srcRect/>
          <a:stretch/>
        </p:blipFill>
        <p:spPr>
          <a:xfrm>
            <a:off x="13438175" y="219499"/>
            <a:ext cx="3507784" cy="2487338"/>
          </a:xfrm>
          <a:prstGeom prst="rect">
            <a:avLst/>
          </a:prstGeom>
          <a:noFill/>
          <a:ln>
            <a:noFill/>
          </a:ln>
        </p:spPr>
      </p:pic>
      <p:pic>
        <p:nvPicPr>
          <p:cNvPr id="149" name="Google Shape;149;p4"/>
          <p:cNvPicPr preferRelativeResize="0"/>
          <p:nvPr/>
        </p:nvPicPr>
        <p:blipFill rotWithShape="1">
          <a:blip r:embed="rId4">
            <a:alphaModFix/>
          </a:blip>
          <a:srcRect r="63900"/>
          <a:stretch/>
        </p:blipFill>
        <p:spPr>
          <a:xfrm rot="244735">
            <a:off x="14187221" y="3276018"/>
            <a:ext cx="1474078" cy="5001884"/>
          </a:xfrm>
          <a:prstGeom prst="rect">
            <a:avLst/>
          </a:prstGeom>
          <a:noFill/>
          <a:ln>
            <a:noFill/>
          </a:ln>
        </p:spPr>
      </p:pic>
      <p:pic>
        <p:nvPicPr>
          <p:cNvPr id="150" name="Google Shape;150;p4"/>
          <p:cNvPicPr preferRelativeResize="0"/>
          <p:nvPr/>
        </p:nvPicPr>
        <p:blipFill rotWithShape="1">
          <a:blip r:embed="rId5">
            <a:alphaModFix/>
          </a:blip>
          <a:srcRect r="45403"/>
          <a:stretch/>
        </p:blipFill>
        <p:spPr>
          <a:xfrm>
            <a:off x="14564445" y="5077134"/>
            <a:ext cx="5008916" cy="4352320"/>
          </a:xfrm>
          <a:prstGeom prst="rect">
            <a:avLst/>
          </a:prstGeom>
          <a:noFill/>
          <a:ln>
            <a:noFill/>
          </a:ln>
        </p:spPr>
      </p:pic>
      <p:pic>
        <p:nvPicPr>
          <p:cNvPr id="151" name="Google Shape;151;p4"/>
          <p:cNvPicPr preferRelativeResize="0"/>
          <p:nvPr/>
        </p:nvPicPr>
        <p:blipFill rotWithShape="1">
          <a:blip r:embed="rId6">
            <a:alphaModFix/>
          </a:blip>
          <a:srcRect l="68765" b="35425"/>
          <a:stretch/>
        </p:blipFill>
        <p:spPr>
          <a:xfrm rot="351354">
            <a:off x="17234152" y="5716778"/>
            <a:ext cx="1305486" cy="3306080"/>
          </a:xfrm>
          <a:prstGeom prst="rect">
            <a:avLst/>
          </a:prstGeom>
          <a:noFill/>
          <a:ln>
            <a:noFill/>
          </a:ln>
        </p:spPr>
      </p:pic>
      <p:pic>
        <p:nvPicPr>
          <p:cNvPr id="152" name="Google Shape;152;p4"/>
          <p:cNvPicPr preferRelativeResize="0"/>
          <p:nvPr/>
        </p:nvPicPr>
        <p:blipFill rotWithShape="1">
          <a:blip r:embed="rId7">
            <a:alphaModFix/>
          </a:blip>
          <a:srcRect l="69210" b="42364"/>
          <a:stretch/>
        </p:blipFill>
        <p:spPr>
          <a:xfrm rot="-119311">
            <a:off x="10653874" y="5816296"/>
            <a:ext cx="1438700" cy="3298934"/>
          </a:xfrm>
          <a:prstGeom prst="rect">
            <a:avLst/>
          </a:prstGeom>
          <a:noFill/>
          <a:ln>
            <a:noFill/>
          </a:ln>
        </p:spPr>
      </p:pic>
      <p:pic>
        <p:nvPicPr>
          <p:cNvPr id="153" name="Google Shape;153;p4"/>
          <p:cNvPicPr preferRelativeResize="0"/>
          <p:nvPr/>
        </p:nvPicPr>
        <p:blipFill rotWithShape="1">
          <a:blip r:embed="rId8">
            <a:alphaModFix/>
          </a:blip>
          <a:srcRect/>
          <a:stretch/>
        </p:blipFill>
        <p:spPr>
          <a:xfrm>
            <a:off x="9863695" y="7361156"/>
            <a:ext cx="9401500" cy="4167332"/>
          </a:xfrm>
          <a:prstGeom prst="rect">
            <a:avLst/>
          </a:prstGeom>
          <a:noFill/>
          <a:ln>
            <a:noFill/>
          </a:ln>
        </p:spPr>
      </p:pic>
      <p:pic>
        <p:nvPicPr>
          <p:cNvPr id="154" name="Google Shape;154;p4"/>
          <p:cNvPicPr preferRelativeResize="0"/>
          <p:nvPr/>
        </p:nvPicPr>
        <p:blipFill rotWithShape="1">
          <a:blip r:embed="rId3">
            <a:alphaModFix/>
          </a:blip>
          <a:srcRect/>
          <a:stretch/>
        </p:blipFill>
        <p:spPr>
          <a:xfrm>
            <a:off x="16349921" y="2485409"/>
            <a:ext cx="3073946" cy="2179707"/>
          </a:xfrm>
          <a:prstGeom prst="rect">
            <a:avLst/>
          </a:prstGeom>
          <a:noFill/>
          <a:ln>
            <a:noFill/>
          </a:ln>
        </p:spPr>
      </p:pic>
      <p:pic>
        <p:nvPicPr>
          <p:cNvPr id="155" name="Google Shape;155;p4"/>
          <p:cNvPicPr preferRelativeResize="0"/>
          <p:nvPr/>
        </p:nvPicPr>
        <p:blipFill rotWithShape="1">
          <a:blip r:embed="rId9">
            <a:alphaModFix/>
          </a:blip>
          <a:srcRect t="123"/>
          <a:stretch/>
        </p:blipFill>
        <p:spPr>
          <a:xfrm>
            <a:off x="11932310" y="3819410"/>
            <a:ext cx="2493823" cy="5731846"/>
          </a:xfrm>
          <a:prstGeom prst="rect">
            <a:avLst/>
          </a:prstGeom>
          <a:noFill/>
          <a:ln>
            <a:noFill/>
          </a:ln>
        </p:spPr>
      </p:pic>
      <p:pic>
        <p:nvPicPr>
          <p:cNvPr id="156" name="Google Shape;156;p4"/>
          <p:cNvPicPr preferRelativeResize="0"/>
          <p:nvPr/>
        </p:nvPicPr>
        <p:blipFill rotWithShape="1">
          <a:blip r:embed="rId10">
            <a:alphaModFix/>
          </a:blip>
          <a:srcRect/>
          <a:stretch/>
        </p:blipFill>
        <p:spPr>
          <a:xfrm>
            <a:off x="-615277" y="7023430"/>
            <a:ext cx="4214413" cy="4114800"/>
          </a:xfrm>
          <a:prstGeom prst="rect">
            <a:avLst/>
          </a:prstGeom>
          <a:noFill/>
          <a:ln>
            <a:noFill/>
          </a:ln>
        </p:spPr>
      </p:pic>
      <p:pic>
        <p:nvPicPr>
          <p:cNvPr id="157" name="Google Shape;157;p4"/>
          <p:cNvPicPr preferRelativeResize="0"/>
          <p:nvPr/>
        </p:nvPicPr>
        <p:blipFill rotWithShape="1">
          <a:blip r:embed="rId11">
            <a:alphaModFix/>
          </a:blip>
          <a:srcRect/>
          <a:stretch/>
        </p:blipFill>
        <p:spPr>
          <a:xfrm>
            <a:off x="-1136892" y="9429454"/>
            <a:ext cx="7315200" cy="2649233"/>
          </a:xfrm>
          <a:prstGeom prst="rect">
            <a:avLst/>
          </a:prstGeom>
          <a:noFill/>
          <a:ln>
            <a:noFill/>
          </a:ln>
        </p:spPr>
      </p:pic>
      <p:pic>
        <p:nvPicPr>
          <p:cNvPr id="158" name="Google Shape;158;p4"/>
          <p:cNvPicPr preferRelativeResize="0"/>
          <p:nvPr/>
        </p:nvPicPr>
        <p:blipFill rotWithShape="1">
          <a:blip r:embed="rId12">
            <a:alphaModFix/>
          </a:blip>
          <a:srcRect r="4517"/>
          <a:stretch/>
        </p:blipFill>
        <p:spPr>
          <a:xfrm>
            <a:off x="753525" y="1055467"/>
            <a:ext cx="1767182" cy="1651370"/>
          </a:xfrm>
          <a:prstGeom prst="rect">
            <a:avLst/>
          </a:prstGeom>
          <a:noFill/>
          <a:ln>
            <a:noFill/>
          </a:ln>
        </p:spPr>
      </p:pic>
      <p:sp>
        <p:nvSpPr>
          <p:cNvPr id="159" name="Google Shape;159;p4"/>
          <p:cNvSpPr txBox="1"/>
          <p:nvPr/>
        </p:nvSpPr>
        <p:spPr>
          <a:xfrm>
            <a:off x="3137463" y="1792723"/>
            <a:ext cx="6077169" cy="587763"/>
          </a:xfrm>
          <a:prstGeom prst="rect">
            <a:avLst/>
          </a:prstGeom>
          <a:noFill/>
          <a:ln>
            <a:noFill/>
          </a:ln>
        </p:spPr>
        <p:txBody>
          <a:bodyPr spcFirstLastPara="1" wrap="square" lIns="0" tIns="0" rIns="0" bIns="0" anchor="t" anchorCtr="0">
            <a:spAutoFit/>
          </a:bodyPr>
          <a:lstStyle/>
          <a:p>
            <a:pPr marL="0" marR="0" lvl="0" indent="0" algn="ctr" rtl="0">
              <a:lnSpc>
                <a:spcPct val="140023"/>
              </a:lnSpc>
              <a:spcBef>
                <a:spcPts val="0"/>
              </a:spcBef>
              <a:spcAft>
                <a:spcPts val="0"/>
              </a:spcAft>
              <a:buNone/>
            </a:pPr>
            <a:r>
              <a:rPr lang="en-US" sz="3418" b="1" i="0" u="none" strike="noStrike" cap="none">
                <a:solidFill>
                  <a:srgbClr val="393F85"/>
                </a:solidFill>
                <a:latin typeface="Fraunces"/>
                <a:ea typeface="Fraunces"/>
                <a:cs typeface="Fraunces"/>
                <a:sym typeface="Fraunces"/>
              </a:rPr>
              <a:t>BÀI 2: GÕ CỬA TRÁI TIM</a:t>
            </a:r>
            <a:endParaRPr/>
          </a:p>
        </p:txBody>
      </p:sp>
      <p:sp>
        <p:nvSpPr>
          <p:cNvPr id="160" name="Google Shape;160;p4"/>
          <p:cNvSpPr txBox="1"/>
          <p:nvPr/>
        </p:nvSpPr>
        <p:spPr>
          <a:xfrm>
            <a:off x="676083" y="3124687"/>
            <a:ext cx="10999930" cy="3089179"/>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8935" b="1" i="0" u="none" strike="noStrike" cap="none">
                <a:solidFill>
                  <a:srgbClr val="393F85"/>
                </a:solidFill>
                <a:latin typeface="Fraunces"/>
                <a:ea typeface="Fraunces"/>
                <a:cs typeface="Fraunces"/>
                <a:sym typeface="Fraunces"/>
              </a:rPr>
              <a:t>CHUYỆN CỔ TÍCH VỀ LOÀI NGƯỜI</a:t>
            </a:r>
            <a:endParaRPr/>
          </a:p>
        </p:txBody>
      </p:sp>
      <p:pic>
        <p:nvPicPr>
          <p:cNvPr id="161" name="Google Shape;161;p4"/>
          <p:cNvPicPr preferRelativeResize="0"/>
          <p:nvPr/>
        </p:nvPicPr>
        <p:blipFill rotWithShape="1">
          <a:blip r:embed="rId13">
            <a:alphaModFix/>
          </a:blip>
          <a:srcRect/>
          <a:stretch/>
        </p:blipFill>
        <p:spPr>
          <a:xfrm>
            <a:off x="4889008" y="8045034"/>
            <a:ext cx="3745962" cy="64021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
                                        <p:tgtEl>
                                          <p:spTgt spid="1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0"/>
                                        </p:tgtEl>
                                        <p:attrNameLst>
                                          <p:attrName>style.visibility</p:attrName>
                                        </p:attrNameLst>
                                      </p:cBhvr>
                                      <p:to>
                                        <p:strVal val="visible"/>
                                      </p:to>
                                    </p:set>
                                    <p:animEffect transition="in" filter="fade">
                                      <p:cBhvr>
                                        <p:cTn id="12"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165"/>
        <p:cNvGrpSpPr/>
        <p:nvPr/>
      </p:nvGrpSpPr>
      <p:grpSpPr>
        <a:xfrm>
          <a:off x="0" y="0"/>
          <a:ext cx="0" cy="0"/>
          <a:chOff x="0" y="0"/>
          <a:chExt cx="0" cy="0"/>
        </a:xfrm>
      </p:grpSpPr>
      <p:sp>
        <p:nvSpPr>
          <p:cNvPr id="166" name="Google Shape;166;p5"/>
          <p:cNvSpPr/>
          <p:nvPr/>
        </p:nvSpPr>
        <p:spPr>
          <a:xfrm>
            <a:off x="2315318" y="1297587"/>
            <a:ext cx="11656741" cy="6501806"/>
          </a:xfrm>
          <a:custGeom>
            <a:avLst/>
            <a:gdLst/>
            <a:ahLst/>
            <a:cxnLst/>
            <a:rect l="l" t="t" r="r" b="b"/>
            <a:pathLst>
              <a:path w="3965000" h="2211567" extrusionOk="0">
                <a:moveTo>
                  <a:pt x="0" y="0"/>
                </a:moveTo>
                <a:lnTo>
                  <a:pt x="3965000" y="0"/>
                </a:lnTo>
                <a:lnTo>
                  <a:pt x="3965000" y="2211567"/>
                </a:lnTo>
                <a:lnTo>
                  <a:pt x="0" y="2211567"/>
                </a:lnTo>
                <a:close/>
              </a:path>
            </a:pathLst>
          </a:custGeom>
          <a:solidFill>
            <a:srgbClr val="FFFFFF"/>
          </a:solidFill>
          <a:ln>
            <a:noFill/>
          </a:ln>
        </p:spPr>
      </p:sp>
      <p:sp>
        <p:nvSpPr>
          <p:cNvPr id="167" name="Google Shape;167;p5"/>
          <p:cNvSpPr txBox="1"/>
          <p:nvPr/>
        </p:nvSpPr>
        <p:spPr>
          <a:xfrm>
            <a:off x="2949008" y="2360103"/>
            <a:ext cx="10137962" cy="391773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b="0" i="0" u="none" strike="noStrike" cap="none">
                <a:solidFill>
                  <a:srgbClr val="14163C"/>
                </a:solidFill>
                <a:latin typeface="Roboto Condensed"/>
                <a:ea typeface="Roboto Condensed"/>
                <a:cs typeface="Roboto Condensed"/>
                <a:sym typeface="Roboto Condensed"/>
              </a:rPr>
              <a:t>Theo em, con người chúng ta xuất hiện từ khi nào? Nêu tên một truyện kể về nguồn gốc loài người trong Văn học Việt Nam hoặc Văn học nước ngoài mà em biết. Trong truyện kể đó, nguồn gốc ra đời của loài người có gì kì lạ?</a:t>
            </a:r>
            <a:endParaRPr/>
          </a:p>
        </p:txBody>
      </p:sp>
      <p:pic>
        <p:nvPicPr>
          <p:cNvPr id="168" name="Google Shape;168;p5"/>
          <p:cNvPicPr preferRelativeResize="0"/>
          <p:nvPr/>
        </p:nvPicPr>
        <p:blipFill rotWithShape="1">
          <a:blip r:embed="rId3">
            <a:alphaModFix/>
          </a:blip>
          <a:srcRect/>
          <a:stretch/>
        </p:blipFill>
        <p:spPr>
          <a:xfrm flipH="1">
            <a:off x="13456496" y="1944077"/>
            <a:ext cx="2361756" cy="3199423"/>
          </a:xfrm>
          <a:prstGeom prst="rect">
            <a:avLst/>
          </a:prstGeom>
          <a:noFill/>
          <a:ln>
            <a:noFill/>
          </a:ln>
        </p:spPr>
      </p:pic>
      <p:pic>
        <p:nvPicPr>
          <p:cNvPr id="169" name="Google Shape;169;p5"/>
          <p:cNvPicPr preferRelativeResize="0"/>
          <p:nvPr/>
        </p:nvPicPr>
        <p:blipFill rotWithShape="1">
          <a:blip r:embed="rId4">
            <a:alphaModFix/>
          </a:blip>
          <a:srcRect/>
          <a:stretch/>
        </p:blipFill>
        <p:spPr>
          <a:xfrm flipH="1">
            <a:off x="15023996" y="6452073"/>
            <a:ext cx="2816517" cy="3275020"/>
          </a:xfrm>
          <a:prstGeom prst="rect">
            <a:avLst/>
          </a:prstGeom>
          <a:noFill/>
          <a:ln>
            <a:noFill/>
          </a:ln>
        </p:spPr>
      </p:pic>
      <p:pic>
        <p:nvPicPr>
          <p:cNvPr id="170" name="Google Shape;170;p5"/>
          <p:cNvPicPr preferRelativeResize="0"/>
          <p:nvPr/>
        </p:nvPicPr>
        <p:blipFill rotWithShape="1">
          <a:blip r:embed="rId5">
            <a:alphaModFix/>
          </a:blip>
          <a:srcRect/>
          <a:stretch/>
        </p:blipFill>
        <p:spPr>
          <a:xfrm>
            <a:off x="1028700" y="5490326"/>
            <a:ext cx="1920308" cy="3143362"/>
          </a:xfrm>
          <a:prstGeom prst="rect">
            <a:avLst/>
          </a:prstGeom>
          <a:noFill/>
          <a:ln>
            <a:noFill/>
          </a:ln>
        </p:spPr>
      </p:pic>
      <p:pic>
        <p:nvPicPr>
          <p:cNvPr id="171" name="Google Shape;171;p5"/>
          <p:cNvPicPr preferRelativeResize="0"/>
          <p:nvPr/>
        </p:nvPicPr>
        <p:blipFill rotWithShape="1">
          <a:blip r:embed="rId6">
            <a:alphaModFix/>
          </a:blip>
          <a:srcRect/>
          <a:stretch/>
        </p:blipFill>
        <p:spPr>
          <a:xfrm>
            <a:off x="10464275" y="-543261"/>
            <a:ext cx="3507784" cy="2487338"/>
          </a:xfrm>
          <a:prstGeom prst="rect">
            <a:avLst/>
          </a:prstGeom>
          <a:noFill/>
          <a:ln>
            <a:noFill/>
          </a:ln>
        </p:spPr>
      </p:pic>
      <p:pic>
        <p:nvPicPr>
          <p:cNvPr id="172" name="Google Shape;172;p5"/>
          <p:cNvPicPr preferRelativeResize="0"/>
          <p:nvPr/>
        </p:nvPicPr>
        <p:blipFill rotWithShape="1">
          <a:blip r:embed="rId6">
            <a:alphaModFix/>
          </a:blip>
          <a:srcRect/>
          <a:stretch/>
        </p:blipFill>
        <p:spPr>
          <a:xfrm>
            <a:off x="16432255" y="2963793"/>
            <a:ext cx="3073946" cy="21797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fade">
                                      <p:cBhvr>
                                        <p:cTn id="7"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176"/>
        <p:cNvGrpSpPr/>
        <p:nvPr/>
      </p:nvGrpSpPr>
      <p:grpSpPr>
        <a:xfrm>
          <a:off x="0" y="0"/>
          <a:ext cx="0" cy="0"/>
          <a:chOff x="0" y="0"/>
          <a:chExt cx="0" cy="0"/>
        </a:xfrm>
      </p:grpSpPr>
      <p:sp>
        <p:nvSpPr>
          <p:cNvPr id="177" name="Google Shape;177;p6"/>
          <p:cNvSpPr txBox="1"/>
          <p:nvPr/>
        </p:nvSpPr>
        <p:spPr>
          <a:xfrm>
            <a:off x="1996070" y="913708"/>
            <a:ext cx="7147930"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ĐỌC VĂN BẢN</a:t>
            </a:r>
            <a:endParaRPr/>
          </a:p>
        </p:txBody>
      </p:sp>
      <p:pic>
        <p:nvPicPr>
          <p:cNvPr id="178" name="Google Shape;178;p6"/>
          <p:cNvPicPr preferRelativeResize="0"/>
          <p:nvPr/>
        </p:nvPicPr>
        <p:blipFill rotWithShape="1">
          <a:blip r:embed="rId3">
            <a:alphaModFix/>
          </a:blip>
          <a:srcRect/>
          <a:stretch/>
        </p:blipFill>
        <p:spPr>
          <a:xfrm flipH="1">
            <a:off x="375773" y="6723830"/>
            <a:ext cx="1753371" cy="2870102"/>
          </a:xfrm>
          <a:prstGeom prst="rect">
            <a:avLst/>
          </a:prstGeom>
          <a:noFill/>
          <a:ln>
            <a:noFill/>
          </a:ln>
        </p:spPr>
      </p:pic>
      <p:pic>
        <p:nvPicPr>
          <p:cNvPr id="179" name="Google Shape;179;p6"/>
          <p:cNvPicPr preferRelativeResize="0"/>
          <p:nvPr/>
        </p:nvPicPr>
        <p:blipFill rotWithShape="1">
          <a:blip r:embed="rId4">
            <a:alphaModFix/>
          </a:blip>
          <a:srcRect/>
          <a:stretch/>
        </p:blipFill>
        <p:spPr>
          <a:xfrm rot="-101333">
            <a:off x="3296225" y="8182998"/>
            <a:ext cx="1662360" cy="1748180"/>
          </a:xfrm>
          <a:prstGeom prst="rect">
            <a:avLst/>
          </a:prstGeom>
          <a:noFill/>
          <a:ln>
            <a:noFill/>
          </a:ln>
        </p:spPr>
      </p:pic>
      <p:pic>
        <p:nvPicPr>
          <p:cNvPr id="180" name="Google Shape;180;p6"/>
          <p:cNvPicPr preferRelativeResize="0"/>
          <p:nvPr/>
        </p:nvPicPr>
        <p:blipFill rotWithShape="1">
          <a:blip r:embed="rId5">
            <a:alphaModFix/>
          </a:blip>
          <a:srcRect r="20258" b="12030"/>
          <a:stretch/>
        </p:blipFill>
        <p:spPr>
          <a:xfrm>
            <a:off x="4983985" y="7681142"/>
            <a:ext cx="14610453" cy="3825580"/>
          </a:xfrm>
          <a:prstGeom prst="rect">
            <a:avLst/>
          </a:prstGeom>
          <a:noFill/>
          <a:ln>
            <a:noFill/>
          </a:ln>
        </p:spPr>
      </p:pic>
      <p:pic>
        <p:nvPicPr>
          <p:cNvPr id="181" name="Google Shape;181;p6"/>
          <p:cNvPicPr preferRelativeResize="0"/>
          <p:nvPr/>
        </p:nvPicPr>
        <p:blipFill rotWithShape="1">
          <a:blip r:embed="rId6">
            <a:alphaModFix/>
          </a:blip>
          <a:srcRect/>
          <a:stretch/>
        </p:blipFill>
        <p:spPr>
          <a:xfrm>
            <a:off x="-2255325" y="2238704"/>
            <a:ext cx="3507784" cy="2487338"/>
          </a:xfrm>
          <a:prstGeom prst="rect">
            <a:avLst/>
          </a:prstGeom>
          <a:noFill/>
          <a:ln>
            <a:noFill/>
          </a:ln>
        </p:spPr>
      </p:pic>
      <p:grpSp>
        <p:nvGrpSpPr>
          <p:cNvPr id="182" name="Google Shape;182;p6"/>
          <p:cNvGrpSpPr/>
          <p:nvPr/>
        </p:nvGrpSpPr>
        <p:grpSpPr>
          <a:xfrm>
            <a:off x="1972257" y="2269365"/>
            <a:ext cx="15096543" cy="5398222"/>
            <a:chOff x="0" y="13554"/>
            <a:chExt cx="15096543" cy="5398222"/>
          </a:xfrm>
        </p:grpSpPr>
        <p:sp>
          <p:nvSpPr>
            <p:cNvPr id="183" name="Google Shape;183;p6"/>
            <p:cNvSpPr/>
            <p:nvPr/>
          </p:nvSpPr>
          <p:spPr>
            <a:xfrm>
              <a:off x="0" y="13554"/>
              <a:ext cx="15096543" cy="1714927"/>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txBox="1"/>
            <p:nvPr/>
          </p:nvSpPr>
          <p:spPr>
            <a:xfrm>
              <a:off x="83716" y="97270"/>
              <a:ext cx="14929111" cy="1547495"/>
            </a:xfrm>
            <a:prstGeom prst="rect">
              <a:avLst/>
            </a:prstGeom>
            <a:noFill/>
            <a:ln>
              <a:noFill/>
            </a:ln>
          </p:spPr>
          <p:txBody>
            <a:bodyPr spcFirstLastPara="1" wrap="square" lIns="167625" tIns="167625" rIns="167625" bIns="167625" anchor="ctr" anchorCtr="0">
              <a:noAutofit/>
            </a:bodyPr>
            <a:lstStyle/>
            <a:p>
              <a:pPr marL="0" marR="0" lvl="0" indent="0" algn="l" rtl="0">
                <a:lnSpc>
                  <a:spcPct val="90000"/>
                </a:lnSpc>
                <a:spcBef>
                  <a:spcPts val="0"/>
                </a:spcBef>
                <a:spcAft>
                  <a:spcPts val="0"/>
                </a:spcAft>
                <a:buClr>
                  <a:schemeClr val="lt1"/>
                </a:buClr>
                <a:buSzPts val="4400"/>
                <a:buFont typeface="Arial"/>
                <a:buNone/>
              </a:pPr>
              <a:r>
                <a:rPr lang="en-US" sz="4400" b="0" i="0" u="none" strike="noStrike" cap="none">
                  <a:solidFill>
                    <a:schemeClr val="lt1"/>
                  </a:solidFill>
                  <a:latin typeface="Roboto Condensed"/>
                  <a:ea typeface="Roboto Condensed"/>
                  <a:cs typeface="Roboto Condensed"/>
                  <a:sym typeface="Roboto Condensed"/>
                </a:rPr>
                <a:t>Hãy nêu những căn cứ để xác định văn bản là một bài thơ.</a:t>
              </a:r>
              <a:endParaRPr sz="4400" b="0" i="0" u="none" strike="noStrike" cap="none">
                <a:solidFill>
                  <a:schemeClr val="lt1"/>
                </a:solidFill>
                <a:latin typeface="Calibri"/>
                <a:ea typeface="Calibri"/>
                <a:cs typeface="Calibri"/>
                <a:sym typeface="Calibri"/>
              </a:endParaRPr>
            </a:p>
          </p:txBody>
        </p:sp>
        <p:sp>
          <p:nvSpPr>
            <p:cNvPr id="185" name="Google Shape;185;p6"/>
            <p:cNvSpPr/>
            <p:nvPr/>
          </p:nvSpPr>
          <p:spPr>
            <a:xfrm>
              <a:off x="0" y="1855201"/>
              <a:ext cx="15096543" cy="1714927"/>
            </a:xfrm>
            <a:prstGeom prst="roundRect">
              <a:avLst>
                <a:gd name="adj" fmla="val 16667"/>
              </a:avLst>
            </a:prstGeom>
            <a:solidFill>
              <a:srgbClr val="5DAEA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txBox="1"/>
            <p:nvPr/>
          </p:nvSpPr>
          <p:spPr>
            <a:xfrm>
              <a:off x="83716" y="1938917"/>
              <a:ext cx="14929111" cy="1547495"/>
            </a:xfrm>
            <a:prstGeom prst="rect">
              <a:avLst/>
            </a:prstGeom>
            <a:noFill/>
            <a:ln>
              <a:noFill/>
            </a:ln>
          </p:spPr>
          <p:txBody>
            <a:bodyPr spcFirstLastPara="1" wrap="square" lIns="167625" tIns="167625" rIns="167625" bIns="167625" anchor="ctr" anchorCtr="0">
              <a:noAutofit/>
            </a:bodyPr>
            <a:lstStyle/>
            <a:p>
              <a:pPr marL="0" marR="0" lvl="0" indent="0" algn="l" rtl="0">
                <a:lnSpc>
                  <a:spcPct val="90000"/>
                </a:lnSpc>
                <a:spcBef>
                  <a:spcPts val="0"/>
                </a:spcBef>
                <a:spcAft>
                  <a:spcPts val="0"/>
                </a:spcAft>
                <a:buClr>
                  <a:schemeClr val="lt1"/>
                </a:buClr>
                <a:buSzPts val="4400"/>
                <a:buFont typeface="Roboto Condensed"/>
                <a:buNone/>
              </a:pPr>
              <a:r>
                <a:rPr lang="en-US" sz="4400" b="0" i="0" u="none" strike="noStrike" cap="none">
                  <a:solidFill>
                    <a:schemeClr val="lt1"/>
                  </a:solidFill>
                  <a:latin typeface="Roboto Condensed"/>
                  <a:ea typeface="Roboto Condensed"/>
                  <a:cs typeface="Roboto Condensed"/>
                  <a:sym typeface="Roboto Condensed"/>
                </a:rPr>
                <a:t>Bài thơ nên đọc với giọng điệu như thế nào?</a:t>
              </a:r>
              <a:endParaRPr sz="4400" b="0" i="0" u="none" strike="noStrike" cap="none">
                <a:solidFill>
                  <a:schemeClr val="lt1"/>
                </a:solidFill>
                <a:latin typeface="Roboto Condensed"/>
                <a:ea typeface="Roboto Condensed"/>
                <a:cs typeface="Roboto Condensed"/>
                <a:sym typeface="Roboto Condensed"/>
              </a:endParaRPr>
            </a:p>
          </p:txBody>
        </p:sp>
        <p:sp>
          <p:nvSpPr>
            <p:cNvPr id="187" name="Google Shape;187;p6"/>
            <p:cNvSpPr/>
            <p:nvPr/>
          </p:nvSpPr>
          <p:spPr>
            <a:xfrm>
              <a:off x="0" y="3696849"/>
              <a:ext cx="15096543" cy="1714927"/>
            </a:xfrm>
            <a:prstGeom prst="roundRect">
              <a:avLst>
                <a:gd name="adj" fmla="val 16667"/>
              </a:avLst>
            </a:prstGeom>
            <a:solidFill>
              <a:srgbClr val="7F63A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txBox="1"/>
            <p:nvPr/>
          </p:nvSpPr>
          <p:spPr>
            <a:xfrm>
              <a:off x="83716" y="3780565"/>
              <a:ext cx="14929111" cy="1547495"/>
            </a:xfrm>
            <a:prstGeom prst="rect">
              <a:avLst/>
            </a:prstGeom>
            <a:noFill/>
            <a:ln>
              <a:noFill/>
            </a:ln>
          </p:spPr>
          <p:txBody>
            <a:bodyPr spcFirstLastPara="1" wrap="square" lIns="167625" tIns="167625" rIns="167625" bIns="167625" anchor="ctr" anchorCtr="0">
              <a:noAutofit/>
            </a:bodyPr>
            <a:lstStyle/>
            <a:p>
              <a:pPr marL="0" marR="0" lvl="0" indent="0" algn="l" rtl="0">
                <a:lnSpc>
                  <a:spcPct val="90000"/>
                </a:lnSpc>
                <a:spcBef>
                  <a:spcPts val="0"/>
                </a:spcBef>
                <a:spcAft>
                  <a:spcPts val="0"/>
                </a:spcAft>
                <a:buClr>
                  <a:schemeClr val="lt1"/>
                </a:buClr>
                <a:buSzPts val="4400"/>
                <a:buFont typeface="Roboto Condensed"/>
                <a:buNone/>
              </a:pPr>
              <a:r>
                <a:rPr lang="en-US" sz="4400" b="0" i="0" u="none" strike="noStrike" cap="none">
                  <a:solidFill>
                    <a:schemeClr val="lt1"/>
                  </a:solidFill>
                  <a:latin typeface="Roboto Condensed"/>
                  <a:ea typeface="Roboto Condensed"/>
                  <a:cs typeface="Roboto Condensed"/>
                  <a:sym typeface="Roboto Condensed"/>
                </a:rPr>
                <a:t>Đọc thành tiếng văn bản. 2-3 học sinh đọc nối tiếp nhau, mỗi bạn 1-2 khổ thơ.</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fade">
                                      <p:cBhvr>
                                        <p:cTn id="7"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192"/>
        <p:cNvGrpSpPr/>
        <p:nvPr/>
      </p:nvGrpSpPr>
      <p:grpSpPr>
        <a:xfrm>
          <a:off x="0" y="0"/>
          <a:ext cx="0" cy="0"/>
          <a:chOff x="0" y="0"/>
          <a:chExt cx="0" cy="0"/>
        </a:xfrm>
      </p:grpSpPr>
      <p:pic>
        <p:nvPicPr>
          <p:cNvPr id="193" name="Google Shape;193;p7"/>
          <p:cNvPicPr preferRelativeResize="0"/>
          <p:nvPr/>
        </p:nvPicPr>
        <p:blipFill rotWithShape="1">
          <a:blip r:embed="rId3">
            <a:alphaModFix/>
          </a:blip>
          <a:srcRect/>
          <a:stretch/>
        </p:blipFill>
        <p:spPr>
          <a:xfrm rot="-101333">
            <a:off x="16209669" y="5167617"/>
            <a:ext cx="1662360" cy="1748180"/>
          </a:xfrm>
          <a:prstGeom prst="rect">
            <a:avLst/>
          </a:prstGeom>
          <a:noFill/>
          <a:ln>
            <a:noFill/>
          </a:ln>
        </p:spPr>
      </p:pic>
      <p:pic>
        <p:nvPicPr>
          <p:cNvPr id="194" name="Google Shape;194;p7"/>
          <p:cNvPicPr preferRelativeResize="0"/>
          <p:nvPr/>
        </p:nvPicPr>
        <p:blipFill rotWithShape="1">
          <a:blip r:embed="rId4">
            <a:alphaModFix/>
          </a:blip>
          <a:srcRect t="123"/>
          <a:stretch/>
        </p:blipFill>
        <p:spPr>
          <a:xfrm>
            <a:off x="6999206" y="8401117"/>
            <a:ext cx="1277392" cy="2935980"/>
          </a:xfrm>
          <a:prstGeom prst="rect">
            <a:avLst/>
          </a:prstGeom>
          <a:noFill/>
          <a:ln>
            <a:noFill/>
          </a:ln>
        </p:spPr>
      </p:pic>
      <p:pic>
        <p:nvPicPr>
          <p:cNvPr id="195" name="Google Shape;195;p7"/>
          <p:cNvPicPr preferRelativeResize="0"/>
          <p:nvPr/>
        </p:nvPicPr>
        <p:blipFill rotWithShape="1">
          <a:blip r:embed="rId5">
            <a:alphaModFix/>
          </a:blip>
          <a:srcRect r="20258" b="12030"/>
          <a:stretch/>
        </p:blipFill>
        <p:spPr>
          <a:xfrm>
            <a:off x="8922588" y="7894045"/>
            <a:ext cx="10420581" cy="2728510"/>
          </a:xfrm>
          <a:prstGeom prst="rect">
            <a:avLst/>
          </a:prstGeom>
          <a:noFill/>
          <a:ln>
            <a:noFill/>
          </a:ln>
        </p:spPr>
      </p:pic>
      <p:pic>
        <p:nvPicPr>
          <p:cNvPr id="196" name="Google Shape;196;p7"/>
          <p:cNvPicPr preferRelativeResize="0"/>
          <p:nvPr/>
        </p:nvPicPr>
        <p:blipFill rotWithShape="1">
          <a:blip r:embed="rId6">
            <a:alphaModFix/>
          </a:blip>
          <a:srcRect/>
          <a:stretch/>
        </p:blipFill>
        <p:spPr>
          <a:xfrm>
            <a:off x="-1275935" y="-665483"/>
            <a:ext cx="3507784" cy="2487338"/>
          </a:xfrm>
          <a:prstGeom prst="rect">
            <a:avLst/>
          </a:prstGeom>
          <a:noFill/>
          <a:ln>
            <a:noFill/>
          </a:ln>
        </p:spPr>
      </p:pic>
      <p:graphicFrame>
        <p:nvGraphicFramePr>
          <p:cNvPr id="197" name="Google Shape;197;p7"/>
          <p:cNvGraphicFramePr/>
          <p:nvPr/>
        </p:nvGraphicFramePr>
        <p:xfrm>
          <a:off x="745551" y="2323631"/>
          <a:ext cx="3000000" cy="3000000"/>
        </p:xfrm>
        <a:graphic>
          <a:graphicData uri="http://schemas.openxmlformats.org/drawingml/2006/table">
            <a:tbl>
              <a:tblPr>
                <a:noFill/>
                <a:tableStyleId>{9AB8691C-854F-438E-82D8-6BCB8BD05D40}</a:tableStyleId>
              </a:tblPr>
              <a:tblGrid>
                <a:gridCol w="13526950">
                  <a:extLst>
                    <a:ext uri="{9D8B030D-6E8A-4147-A177-3AD203B41FA5}">
                      <a16:colId xmlns:a16="http://schemas.microsoft.com/office/drawing/2014/main" val="20000"/>
                    </a:ext>
                  </a:extLst>
                </a:gridCol>
                <a:gridCol w="1623075">
                  <a:extLst>
                    <a:ext uri="{9D8B030D-6E8A-4147-A177-3AD203B41FA5}">
                      <a16:colId xmlns:a16="http://schemas.microsoft.com/office/drawing/2014/main" val="20001"/>
                    </a:ext>
                  </a:extLst>
                </a:gridCol>
                <a:gridCol w="1646875">
                  <a:extLst>
                    <a:ext uri="{9D8B030D-6E8A-4147-A177-3AD203B41FA5}">
                      <a16:colId xmlns:a16="http://schemas.microsoft.com/office/drawing/2014/main" val="20002"/>
                    </a:ext>
                  </a:extLst>
                </a:gridCol>
              </a:tblGrid>
              <a:tr h="995700">
                <a:tc>
                  <a:txBody>
                    <a:bodyPr/>
                    <a:lstStyle/>
                    <a:p>
                      <a:pPr marL="0" marR="0" lvl="0" indent="0" algn="ctr" rtl="0">
                        <a:spcBef>
                          <a:spcPts val="0"/>
                        </a:spcBef>
                        <a:spcAft>
                          <a:spcPts val="0"/>
                        </a:spcAft>
                        <a:buNone/>
                      </a:pPr>
                      <a:r>
                        <a:rPr lang="en-US" sz="3400" b="1" u="none" strike="noStrike" cap="none">
                          <a:solidFill>
                            <a:srgbClr val="FFFFFF"/>
                          </a:solidFill>
                          <a:latin typeface="Roboto Condensed"/>
                          <a:ea typeface="Roboto Condensed"/>
                          <a:cs typeface="Roboto Condensed"/>
                          <a:sym typeface="Roboto Condensed"/>
                        </a:rPr>
                        <a:t>TIÊU CHÍ</a:t>
                      </a:r>
                      <a:endParaRPr sz="1100" u="none" strike="noStrike" cap="none"/>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9DB7BE"/>
                    </a:solidFill>
                  </a:tcPr>
                </a:tc>
                <a:tc>
                  <a:txBody>
                    <a:bodyPr/>
                    <a:lstStyle/>
                    <a:p>
                      <a:pPr marL="0" marR="0" lvl="0" indent="0" algn="ctr" rtl="0">
                        <a:spcBef>
                          <a:spcPts val="0"/>
                        </a:spcBef>
                        <a:spcAft>
                          <a:spcPts val="0"/>
                        </a:spcAft>
                        <a:buNone/>
                      </a:pPr>
                      <a:r>
                        <a:rPr lang="en-US" sz="3400" b="1" u="none" strike="noStrike" cap="none">
                          <a:solidFill>
                            <a:srgbClr val="FFFFFF"/>
                          </a:solidFill>
                          <a:latin typeface="Roboto Condensed"/>
                          <a:ea typeface="Roboto Condensed"/>
                          <a:cs typeface="Roboto Condensed"/>
                          <a:sym typeface="Roboto Condensed"/>
                        </a:rPr>
                        <a:t>CÓ </a:t>
                      </a:r>
                      <a:endParaRPr sz="1100" u="none" strike="noStrike" cap="none"/>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9DB7BE"/>
                    </a:solidFill>
                  </a:tcPr>
                </a:tc>
                <a:tc>
                  <a:txBody>
                    <a:bodyPr/>
                    <a:lstStyle/>
                    <a:p>
                      <a:pPr marL="0" marR="0" lvl="0" indent="0" algn="ctr" rtl="0">
                        <a:spcBef>
                          <a:spcPts val="0"/>
                        </a:spcBef>
                        <a:spcAft>
                          <a:spcPts val="0"/>
                        </a:spcAft>
                        <a:buNone/>
                      </a:pPr>
                      <a:r>
                        <a:rPr lang="en-US" sz="3400" b="1" u="none" strike="noStrike" cap="none">
                          <a:solidFill>
                            <a:srgbClr val="FFFFFF"/>
                          </a:solidFill>
                          <a:latin typeface="Roboto Condensed"/>
                          <a:ea typeface="Roboto Condensed"/>
                          <a:cs typeface="Roboto Condensed"/>
                          <a:sym typeface="Roboto Condensed"/>
                        </a:rPr>
                        <a:t>KHÔNG</a:t>
                      </a:r>
                      <a:endParaRPr sz="1100" u="none" strike="noStrike" cap="none"/>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9DB7BE"/>
                    </a:solidFill>
                  </a:tcPr>
                </a:tc>
                <a:extLst>
                  <a:ext uri="{0D108BD9-81ED-4DB2-BD59-A6C34878D82A}">
                    <a16:rowId xmlns:a16="http://schemas.microsoft.com/office/drawing/2014/main" val="10000"/>
                  </a:ext>
                </a:extLst>
              </a:tr>
              <a:tr h="993450">
                <a:tc>
                  <a:txBody>
                    <a:bodyPr/>
                    <a:lstStyle/>
                    <a:p>
                      <a:pPr marL="0" marR="0" lvl="0" indent="0" algn="l" rtl="0">
                        <a:spcBef>
                          <a:spcPts val="0"/>
                        </a:spcBef>
                        <a:spcAft>
                          <a:spcPts val="0"/>
                        </a:spcAft>
                        <a:buNone/>
                      </a:pPr>
                      <a:r>
                        <a:rPr lang="en-US" sz="3400" u="none" strike="noStrike" cap="none">
                          <a:solidFill>
                            <a:srgbClr val="000000"/>
                          </a:solidFill>
                          <a:latin typeface="Roboto Condensed"/>
                          <a:ea typeface="Roboto Condensed"/>
                          <a:cs typeface="Roboto Condensed"/>
                          <a:sym typeface="Roboto Condensed"/>
                        </a:rPr>
                        <a:t>Đọc trôi chảy, không bỏ từ, thêm từ.</a:t>
                      </a:r>
                      <a:endParaRPr sz="1100" u="none" strike="noStrike" cap="none"/>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extLst>
                  <a:ext uri="{0D108BD9-81ED-4DB2-BD59-A6C34878D82A}">
                    <a16:rowId xmlns:a16="http://schemas.microsoft.com/office/drawing/2014/main" val="10001"/>
                  </a:ext>
                </a:extLst>
              </a:tr>
              <a:tr h="993450">
                <a:tc>
                  <a:txBody>
                    <a:bodyPr/>
                    <a:lstStyle/>
                    <a:p>
                      <a:pPr marL="0" marR="0" lvl="0" indent="0" algn="l" rtl="0">
                        <a:spcBef>
                          <a:spcPts val="0"/>
                        </a:spcBef>
                        <a:spcAft>
                          <a:spcPts val="0"/>
                        </a:spcAft>
                        <a:buNone/>
                      </a:pPr>
                      <a:r>
                        <a:rPr lang="en-US" sz="3400">
                          <a:solidFill>
                            <a:srgbClr val="000000"/>
                          </a:solidFill>
                          <a:latin typeface="Roboto Condensed"/>
                          <a:ea typeface="Roboto Condensed"/>
                          <a:cs typeface="Roboto Condensed"/>
                          <a:sym typeface="Roboto Condensed"/>
                        </a:rPr>
                        <a:t>Đọc to, rõ bảo đảm trong không gian lớp học, cả lớp cùng nghe được.</a:t>
                      </a:r>
                      <a:endParaRPr sz="11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extLst>
                  <a:ext uri="{0D108BD9-81ED-4DB2-BD59-A6C34878D82A}">
                    <a16:rowId xmlns:a16="http://schemas.microsoft.com/office/drawing/2014/main" val="10002"/>
                  </a:ext>
                </a:extLst>
              </a:tr>
              <a:tr h="993450">
                <a:tc>
                  <a:txBody>
                    <a:bodyPr/>
                    <a:lstStyle/>
                    <a:p>
                      <a:pPr marL="0" marR="0" lvl="0" indent="0" algn="l" rtl="0">
                        <a:spcBef>
                          <a:spcPts val="0"/>
                        </a:spcBef>
                        <a:spcAft>
                          <a:spcPts val="0"/>
                        </a:spcAft>
                        <a:buNone/>
                      </a:pPr>
                      <a:r>
                        <a:rPr lang="en-US" sz="3400">
                          <a:solidFill>
                            <a:srgbClr val="000000"/>
                          </a:solidFill>
                          <a:latin typeface="Roboto Condensed"/>
                          <a:ea typeface="Roboto Condensed"/>
                          <a:cs typeface="Roboto Condensed"/>
                          <a:sym typeface="Roboto Condensed"/>
                        </a:rPr>
                        <a:t>Tốc độ đọc phù hợp.</a:t>
                      </a:r>
                      <a:endParaRPr sz="11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extLst>
                  <a:ext uri="{0D108BD9-81ED-4DB2-BD59-A6C34878D82A}">
                    <a16:rowId xmlns:a16="http://schemas.microsoft.com/office/drawing/2014/main" val="10003"/>
                  </a:ext>
                </a:extLst>
              </a:tr>
              <a:tr h="1596625">
                <a:tc>
                  <a:txBody>
                    <a:bodyPr/>
                    <a:lstStyle/>
                    <a:p>
                      <a:pPr marL="0" marR="0" lvl="0" indent="0" algn="l" rtl="0">
                        <a:spcBef>
                          <a:spcPts val="0"/>
                        </a:spcBef>
                        <a:spcAft>
                          <a:spcPts val="0"/>
                        </a:spcAft>
                        <a:buNone/>
                      </a:pPr>
                      <a:r>
                        <a:rPr lang="en-US" sz="3400">
                          <a:solidFill>
                            <a:srgbClr val="000000"/>
                          </a:solidFill>
                          <a:latin typeface="Roboto Condensed"/>
                          <a:ea typeface="Roboto Condensed"/>
                          <a:cs typeface="Roboto Condensed"/>
                          <a:sym typeface="Roboto Condensed"/>
                        </a:rPr>
                        <a:t>Sử dụng giọng điệu khác nhau để thể hiện được cảm xúc.</a:t>
                      </a:r>
                      <a:endParaRPr sz="11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tc>
                  <a:txBody>
                    <a:bodyPr/>
                    <a:lstStyle/>
                    <a:p>
                      <a:pPr marL="0" marR="0" lvl="0" indent="0" algn="l" rtl="0">
                        <a:spcBef>
                          <a:spcPts val="0"/>
                        </a:spcBef>
                        <a:spcAft>
                          <a:spcPts val="0"/>
                        </a:spcAft>
                        <a:buNone/>
                      </a:pPr>
                      <a:endParaRPr sz="1800"/>
                    </a:p>
                  </a:txBody>
                  <a:tcPr marL="91450" marR="91450" marT="45725" marB="45725" anchor="ctr">
                    <a:lnL w="28575" cap="flat" cmpd="sng">
                      <a:solidFill>
                        <a:srgbClr val="687B50"/>
                      </a:solidFill>
                      <a:prstDash val="solid"/>
                      <a:round/>
                      <a:headEnd type="none" w="sm" len="sm"/>
                      <a:tailEnd type="none" w="sm" len="sm"/>
                    </a:lnL>
                    <a:lnR w="28575" cap="flat" cmpd="sng">
                      <a:solidFill>
                        <a:srgbClr val="687B50"/>
                      </a:solidFill>
                      <a:prstDash val="solid"/>
                      <a:round/>
                      <a:headEnd type="none" w="sm" len="sm"/>
                      <a:tailEnd type="none" w="sm" len="sm"/>
                    </a:lnR>
                    <a:lnT w="28575" cap="flat" cmpd="sng">
                      <a:solidFill>
                        <a:srgbClr val="687B50"/>
                      </a:solidFill>
                      <a:prstDash val="solid"/>
                      <a:round/>
                      <a:headEnd type="none" w="sm" len="sm"/>
                      <a:tailEnd type="none" w="sm" len="sm"/>
                    </a:lnT>
                    <a:lnB w="28575" cap="flat" cmpd="sng">
                      <a:solidFill>
                        <a:srgbClr val="687B50"/>
                      </a:solidFill>
                      <a:prstDash val="solid"/>
                      <a:round/>
                      <a:headEnd type="none" w="sm" len="sm"/>
                      <a:tailEnd type="none" w="sm" len="sm"/>
                    </a:lnB>
                    <a:solidFill>
                      <a:srgbClr val="EFEBE0"/>
                    </a:solidFill>
                  </a:tcPr>
                </a:tc>
                <a:extLst>
                  <a:ext uri="{0D108BD9-81ED-4DB2-BD59-A6C34878D82A}">
                    <a16:rowId xmlns:a16="http://schemas.microsoft.com/office/drawing/2014/main" val="10004"/>
                  </a:ext>
                </a:extLst>
              </a:tr>
            </a:tbl>
          </a:graphicData>
        </a:graphic>
      </p:graphicFrame>
      <p:sp>
        <p:nvSpPr>
          <p:cNvPr id="198" name="Google Shape;198;p7"/>
          <p:cNvSpPr txBox="1"/>
          <p:nvPr/>
        </p:nvSpPr>
        <p:spPr>
          <a:xfrm>
            <a:off x="2871436" y="1128434"/>
            <a:ext cx="12545128" cy="693421"/>
          </a:xfrm>
          <a:prstGeom prst="rect">
            <a:avLst/>
          </a:prstGeom>
          <a:noFill/>
          <a:ln>
            <a:noFill/>
          </a:ln>
        </p:spPr>
        <p:txBody>
          <a:bodyPr spcFirstLastPara="1" wrap="square" lIns="0" tIns="0" rIns="0" bIns="0" anchor="t" anchorCtr="0">
            <a:spAutoFit/>
          </a:bodyPr>
          <a:lstStyle/>
          <a:p>
            <a:pPr marL="0" marR="0" lvl="0" indent="0" algn="ctr" rtl="0">
              <a:lnSpc>
                <a:spcPct val="141010"/>
              </a:lnSpc>
              <a:spcBef>
                <a:spcPts val="0"/>
              </a:spcBef>
              <a:spcAft>
                <a:spcPts val="0"/>
              </a:spcAft>
              <a:buNone/>
            </a:pPr>
            <a:r>
              <a:rPr lang="en-US" sz="3999" b="1" i="0" u="none" strike="noStrike" cap="none">
                <a:solidFill>
                  <a:srgbClr val="233D6B"/>
                </a:solidFill>
                <a:latin typeface="Roboto Condensed"/>
                <a:ea typeface="Roboto Condensed"/>
                <a:cs typeface="Roboto Condensed"/>
                <a:sym typeface="Roboto Condensed"/>
              </a:rPr>
              <a:t>BẢNG KIỂM KĨ NĂNG ĐỌC DIỄN CẢM</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7"/>
                                        </p:tgtEl>
                                        <p:attrNameLst>
                                          <p:attrName>style.visibility</p:attrName>
                                        </p:attrNameLst>
                                      </p:cBhvr>
                                      <p:to>
                                        <p:strVal val="visible"/>
                                      </p:to>
                                    </p:set>
                                    <p:animEffect transition="in" filter="fade">
                                      <p:cBhvr>
                                        <p:cTn id="12" dur="5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03"/>
        <p:cNvGrpSpPr/>
        <p:nvPr/>
      </p:nvGrpSpPr>
      <p:grpSpPr>
        <a:xfrm>
          <a:off x="0" y="0"/>
          <a:ext cx="0" cy="0"/>
          <a:chOff x="0" y="0"/>
          <a:chExt cx="0" cy="0"/>
        </a:xfrm>
      </p:grpSpPr>
      <p:pic>
        <p:nvPicPr>
          <p:cNvPr id="204" name="Google Shape;204;p8"/>
          <p:cNvPicPr preferRelativeResize="0"/>
          <p:nvPr/>
        </p:nvPicPr>
        <p:blipFill rotWithShape="1">
          <a:blip r:embed="rId3">
            <a:alphaModFix/>
          </a:blip>
          <a:srcRect b="24451"/>
          <a:stretch/>
        </p:blipFill>
        <p:spPr>
          <a:xfrm>
            <a:off x="10856227" y="1628486"/>
            <a:ext cx="8548146" cy="9144481"/>
          </a:xfrm>
          <a:prstGeom prst="rect">
            <a:avLst/>
          </a:prstGeom>
          <a:noFill/>
          <a:ln>
            <a:noFill/>
          </a:ln>
        </p:spPr>
      </p:pic>
      <p:pic>
        <p:nvPicPr>
          <p:cNvPr id="205" name="Google Shape;205;p8"/>
          <p:cNvPicPr preferRelativeResize="0"/>
          <p:nvPr/>
        </p:nvPicPr>
        <p:blipFill rotWithShape="1">
          <a:blip r:embed="rId4">
            <a:alphaModFix/>
          </a:blip>
          <a:srcRect l="69024" b="42508"/>
          <a:stretch/>
        </p:blipFill>
        <p:spPr>
          <a:xfrm rot="143070">
            <a:off x="16330855" y="1232602"/>
            <a:ext cx="1162380" cy="2642672"/>
          </a:xfrm>
          <a:prstGeom prst="rect">
            <a:avLst/>
          </a:prstGeom>
          <a:noFill/>
          <a:ln>
            <a:noFill/>
          </a:ln>
        </p:spPr>
      </p:pic>
      <p:pic>
        <p:nvPicPr>
          <p:cNvPr id="206" name="Google Shape;206;p8"/>
          <p:cNvPicPr preferRelativeResize="0"/>
          <p:nvPr/>
        </p:nvPicPr>
        <p:blipFill rotWithShape="1">
          <a:blip r:embed="rId5">
            <a:alphaModFix/>
          </a:blip>
          <a:srcRect r="62831" b="22882"/>
          <a:stretch/>
        </p:blipFill>
        <p:spPr>
          <a:xfrm>
            <a:off x="17113120" y="1028700"/>
            <a:ext cx="1129096" cy="2869610"/>
          </a:xfrm>
          <a:prstGeom prst="rect">
            <a:avLst/>
          </a:prstGeom>
          <a:noFill/>
          <a:ln>
            <a:noFill/>
          </a:ln>
        </p:spPr>
      </p:pic>
      <p:grpSp>
        <p:nvGrpSpPr>
          <p:cNvPr id="207" name="Google Shape;207;p8"/>
          <p:cNvGrpSpPr/>
          <p:nvPr/>
        </p:nvGrpSpPr>
        <p:grpSpPr>
          <a:xfrm>
            <a:off x="-1874855" y="5143500"/>
            <a:ext cx="9702739" cy="5147175"/>
            <a:chOff x="0" y="0"/>
            <a:chExt cx="12936986" cy="6862899"/>
          </a:xfrm>
        </p:grpSpPr>
        <p:pic>
          <p:nvPicPr>
            <p:cNvPr id="208" name="Google Shape;208;p8"/>
            <p:cNvPicPr preferRelativeResize="0"/>
            <p:nvPr/>
          </p:nvPicPr>
          <p:blipFill rotWithShape="1">
            <a:blip r:embed="rId6">
              <a:alphaModFix/>
            </a:blip>
            <a:srcRect l="69210" b="42364"/>
            <a:stretch/>
          </p:blipFill>
          <p:spPr>
            <a:xfrm rot="143070">
              <a:off x="2861259" y="41788"/>
              <a:ext cx="2109456" cy="4836975"/>
            </a:xfrm>
            <a:prstGeom prst="rect">
              <a:avLst/>
            </a:prstGeom>
            <a:noFill/>
            <a:ln>
              <a:noFill/>
            </a:ln>
          </p:spPr>
        </p:pic>
        <p:pic>
          <p:nvPicPr>
            <p:cNvPr id="209" name="Google Shape;209;p8"/>
            <p:cNvPicPr preferRelativeResize="0"/>
            <p:nvPr/>
          </p:nvPicPr>
          <p:blipFill rotWithShape="1">
            <a:blip r:embed="rId7">
              <a:alphaModFix/>
            </a:blip>
            <a:srcRect r="63900"/>
            <a:stretch/>
          </p:blipFill>
          <p:spPr>
            <a:xfrm>
              <a:off x="1517949" y="0"/>
              <a:ext cx="1766302" cy="5993464"/>
            </a:xfrm>
            <a:prstGeom prst="rect">
              <a:avLst/>
            </a:prstGeom>
            <a:noFill/>
            <a:ln>
              <a:noFill/>
            </a:ln>
          </p:spPr>
        </p:pic>
        <p:pic>
          <p:nvPicPr>
            <p:cNvPr id="210" name="Google Shape;210;p8"/>
            <p:cNvPicPr preferRelativeResize="0"/>
            <p:nvPr/>
          </p:nvPicPr>
          <p:blipFill rotWithShape="1">
            <a:blip r:embed="rId8">
              <a:alphaModFix/>
            </a:blip>
            <a:srcRect/>
            <a:stretch/>
          </p:blipFill>
          <p:spPr>
            <a:xfrm>
              <a:off x="0" y="3069062"/>
              <a:ext cx="12936986" cy="3793837"/>
            </a:xfrm>
            <a:prstGeom prst="rect">
              <a:avLst/>
            </a:prstGeom>
            <a:noFill/>
            <a:ln>
              <a:noFill/>
            </a:ln>
          </p:spPr>
        </p:pic>
      </p:grpSp>
      <p:sp>
        <p:nvSpPr>
          <p:cNvPr id="211" name="Google Shape;211;p8"/>
          <p:cNvSpPr/>
          <p:nvPr/>
        </p:nvSpPr>
        <p:spPr>
          <a:xfrm>
            <a:off x="1398717" y="3027634"/>
            <a:ext cx="10573387" cy="5132575"/>
          </a:xfrm>
          <a:custGeom>
            <a:avLst/>
            <a:gdLst/>
            <a:ahLst/>
            <a:cxnLst/>
            <a:rect l="l" t="t" r="r" b="b"/>
            <a:pathLst>
              <a:path w="3596501" h="1745828" extrusionOk="0">
                <a:moveTo>
                  <a:pt x="0" y="0"/>
                </a:moveTo>
                <a:lnTo>
                  <a:pt x="3596501" y="0"/>
                </a:lnTo>
                <a:lnTo>
                  <a:pt x="3596501" y="1745828"/>
                </a:lnTo>
                <a:lnTo>
                  <a:pt x="0" y="1745828"/>
                </a:lnTo>
                <a:close/>
              </a:path>
            </a:pathLst>
          </a:custGeom>
          <a:solidFill>
            <a:srgbClr val="FFFFFF"/>
          </a:solidFill>
          <a:ln>
            <a:noFill/>
          </a:ln>
        </p:spPr>
      </p:sp>
      <p:pic>
        <p:nvPicPr>
          <p:cNvPr id="212" name="Google Shape;212;p8"/>
          <p:cNvPicPr preferRelativeResize="0"/>
          <p:nvPr/>
        </p:nvPicPr>
        <p:blipFill rotWithShape="1">
          <a:blip r:embed="rId9">
            <a:alphaModFix/>
          </a:blip>
          <a:srcRect/>
          <a:stretch/>
        </p:blipFill>
        <p:spPr>
          <a:xfrm>
            <a:off x="11182691" y="7490667"/>
            <a:ext cx="2241917" cy="2362173"/>
          </a:xfrm>
          <a:prstGeom prst="rect">
            <a:avLst/>
          </a:prstGeom>
          <a:noFill/>
          <a:ln>
            <a:noFill/>
          </a:ln>
        </p:spPr>
      </p:pic>
      <p:sp>
        <p:nvSpPr>
          <p:cNvPr id="213" name="Google Shape;213;p8"/>
          <p:cNvSpPr txBox="1"/>
          <p:nvPr/>
        </p:nvSpPr>
        <p:spPr>
          <a:xfrm>
            <a:off x="1408242" y="1009650"/>
            <a:ext cx="11008812"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 TÁC GIẢ, TÁC PHẨM</a:t>
            </a:r>
            <a:endParaRPr/>
          </a:p>
        </p:txBody>
      </p:sp>
      <p:sp>
        <p:nvSpPr>
          <p:cNvPr id="214" name="Google Shape;214;p8"/>
          <p:cNvSpPr txBox="1"/>
          <p:nvPr/>
        </p:nvSpPr>
        <p:spPr>
          <a:xfrm>
            <a:off x="1980665" y="3585692"/>
            <a:ext cx="9702538" cy="388874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4400" b="1" i="0" u="none" strike="noStrike" cap="none">
                <a:solidFill>
                  <a:srgbClr val="14163C"/>
                </a:solidFill>
                <a:latin typeface="Roboto Condensed"/>
                <a:ea typeface="Roboto Condensed"/>
                <a:cs typeface="Roboto Condensed"/>
                <a:sym typeface="Roboto Condensed"/>
              </a:rPr>
              <a:t>Yêu cầu: </a:t>
            </a:r>
            <a:r>
              <a:rPr lang="en-US" sz="4400" b="0" i="0" u="none" strike="noStrike" cap="none">
                <a:solidFill>
                  <a:srgbClr val="14163C"/>
                </a:solidFill>
                <a:latin typeface="Roboto Condensed"/>
                <a:ea typeface="Roboto Condensed"/>
                <a:cs typeface="Roboto Condensed"/>
                <a:sym typeface="Roboto Condensed"/>
              </a:rPr>
              <a:t>Xem video về tác giả Xuân Quỳnh, chắt lọc thông tin cơ bản về tác giả. (Video từ đầu -3p17s)</a:t>
            </a:r>
            <a:endParaRPr/>
          </a:p>
          <a:p>
            <a:pPr marL="0" marR="0" lvl="0" indent="0" algn="just" rtl="0">
              <a:lnSpc>
                <a:spcPct val="140000"/>
              </a:lnSpc>
              <a:spcBef>
                <a:spcPts val="0"/>
              </a:spcBef>
              <a:spcAft>
                <a:spcPts val="0"/>
              </a:spcAft>
              <a:buNone/>
            </a:pPr>
            <a:r>
              <a:rPr lang="en-US" sz="4400" b="0" i="0" u="none" strike="noStrike" cap="none">
                <a:solidFill>
                  <a:srgbClr val="14163C"/>
                </a:solidFill>
                <a:latin typeface="Roboto Condensed"/>
                <a:ea typeface="Roboto Condensed"/>
                <a:cs typeface="Roboto Condensed"/>
                <a:sym typeface="Roboto Condensed"/>
              </a:rPr>
              <a:t>(https://www.youtube.com/watch?v=DtAAmPQAxdA)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500"/>
                                        <p:tgtEl>
                                          <p:spTgt spid="2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4"/>
                                        </p:tgtEl>
                                        <p:attrNameLst>
                                          <p:attrName>style.visibility</p:attrName>
                                        </p:attrNameLst>
                                      </p:cBhvr>
                                      <p:to>
                                        <p:strVal val="visible"/>
                                      </p:to>
                                    </p:set>
                                    <p:animEffect transition="in" filter="fade">
                                      <p:cBhvr>
                                        <p:cTn id="12" dur="500"/>
                                        <p:tgtEl>
                                          <p:spTgt spid="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Shape 218"/>
        <p:cNvGrpSpPr/>
        <p:nvPr/>
      </p:nvGrpSpPr>
      <p:grpSpPr>
        <a:xfrm>
          <a:off x="0" y="0"/>
          <a:ext cx="0" cy="0"/>
          <a:chOff x="0" y="0"/>
          <a:chExt cx="0" cy="0"/>
        </a:xfrm>
      </p:grpSpPr>
      <p:sp>
        <p:nvSpPr>
          <p:cNvPr id="219" name="Google Shape;219;p9"/>
          <p:cNvSpPr txBox="1"/>
          <p:nvPr/>
        </p:nvSpPr>
        <p:spPr>
          <a:xfrm>
            <a:off x="1381744" y="757329"/>
            <a:ext cx="11008812" cy="1218622"/>
          </a:xfrm>
          <a:prstGeom prst="rect">
            <a:avLst/>
          </a:prstGeom>
          <a:noFill/>
          <a:ln>
            <a:noFill/>
          </a:ln>
        </p:spPr>
        <p:txBody>
          <a:bodyPr spcFirstLastPara="1" wrap="square" lIns="0" tIns="0" rIns="0" bIns="0" anchor="t" anchorCtr="0">
            <a:spAutoFit/>
          </a:bodyPr>
          <a:lstStyle/>
          <a:p>
            <a:pPr marL="0" marR="0" lvl="0" indent="0" algn="just" rtl="0">
              <a:lnSpc>
                <a:spcPct val="123025"/>
              </a:lnSpc>
              <a:spcBef>
                <a:spcPts val="0"/>
              </a:spcBef>
              <a:spcAft>
                <a:spcPts val="0"/>
              </a:spcAft>
              <a:buNone/>
            </a:pPr>
            <a:r>
              <a:rPr lang="en-US" sz="7926" b="0" i="0" u="none" strike="noStrike" cap="none">
                <a:solidFill>
                  <a:srgbClr val="5F1A1F"/>
                </a:solidFill>
                <a:latin typeface="Fraunces"/>
                <a:ea typeface="Fraunces"/>
                <a:cs typeface="Fraunces"/>
                <a:sym typeface="Fraunces"/>
              </a:rPr>
              <a:t>I. TÁC GIẢ, TÁC PHẨM</a:t>
            </a:r>
            <a:endParaRPr/>
          </a:p>
        </p:txBody>
      </p:sp>
      <p:pic>
        <p:nvPicPr>
          <p:cNvPr id="220" name="Google Shape;220;p9"/>
          <p:cNvPicPr preferRelativeResize="0"/>
          <p:nvPr/>
        </p:nvPicPr>
        <p:blipFill rotWithShape="1">
          <a:blip r:embed="rId3">
            <a:alphaModFix/>
          </a:blip>
          <a:srcRect l="69024" b="42508"/>
          <a:stretch/>
        </p:blipFill>
        <p:spPr>
          <a:xfrm rot="143070">
            <a:off x="16330855" y="1232602"/>
            <a:ext cx="1162380" cy="2642672"/>
          </a:xfrm>
          <a:prstGeom prst="rect">
            <a:avLst/>
          </a:prstGeom>
          <a:noFill/>
          <a:ln>
            <a:noFill/>
          </a:ln>
        </p:spPr>
      </p:pic>
      <p:pic>
        <p:nvPicPr>
          <p:cNvPr id="221" name="Google Shape;221;p9"/>
          <p:cNvPicPr preferRelativeResize="0"/>
          <p:nvPr/>
        </p:nvPicPr>
        <p:blipFill rotWithShape="1">
          <a:blip r:embed="rId4">
            <a:alphaModFix/>
          </a:blip>
          <a:srcRect r="62831" b="22882"/>
          <a:stretch/>
        </p:blipFill>
        <p:spPr>
          <a:xfrm>
            <a:off x="17113120" y="1028700"/>
            <a:ext cx="1129096" cy="2869610"/>
          </a:xfrm>
          <a:prstGeom prst="rect">
            <a:avLst/>
          </a:prstGeom>
          <a:noFill/>
          <a:ln>
            <a:noFill/>
          </a:ln>
        </p:spPr>
      </p:pic>
      <p:pic>
        <p:nvPicPr>
          <p:cNvPr id="222" name="Google Shape;222;p9"/>
          <p:cNvPicPr preferRelativeResize="0"/>
          <p:nvPr/>
        </p:nvPicPr>
        <p:blipFill rotWithShape="1">
          <a:blip r:embed="rId5">
            <a:alphaModFix/>
          </a:blip>
          <a:srcRect/>
          <a:stretch/>
        </p:blipFill>
        <p:spPr>
          <a:xfrm>
            <a:off x="14780216" y="7871120"/>
            <a:ext cx="3507784" cy="2487338"/>
          </a:xfrm>
          <a:prstGeom prst="rect">
            <a:avLst/>
          </a:prstGeom>
          <a:noFill/>
          <a:ln>
            <a:noFill/>
          </a:ln>
        </p:spPr>
      </p:pic>
      <p:grpSp>
        <p:nvGrpSpPr>
          <p:cNvPr id="223" name="Google Shape;223;p9"/>
          <p:cNvGrpSpPr/>
          <p:nvPr/>
        </p:nvGrpSpPr>
        <p:grpSpPr>
          <a:xfrm>
            <a:off x="1335774" y="2455954"/>
            <a:ext cx="15352026" cy="6758800"/>
            <a:chOff x="0" y="11499"/>
            <a:chExt cx="15352026" cy="6758800"/>
          </a:xfrm>
        </p:grpSpPr>
        <p:sp>
          <p:nvSpPr>
            <p:cNvPr id="224" name="Google Shape;224;p9"/>
            <p:cNvSpPr/>
            <p:nvPr/>
          </p:nvSpPr>
          <p:spPr>
            <a:xfrm>
              <a:off x="0" y="11499"/>
              <a:ext cx="15352026" cy="1741103"/>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txBox="1"/>
            <p:nvPr/>
          </p:nvSpPr>
          <p:spPr>
            <a:xfrm>
              <a:off x="84994" y="96493"/>
              <a:ext cx="15182038" cy="1571115"/>
            </a:xfrm>
            <a:prstGeom prst="rect">
              <a:avLst/>
            </a:prstGeom>
            <a:noFill/>
            <a:ln>
              <a:noFill/>
            </a:ln>
          </p:spPr>
          <p:txBody>
            <a:bodyPr spcFirstLastPara="1" wrap="square" lIns="163825" tIns="163825" rIns="163825" bIns="163825" anchor="ctr" anchorCtr="0">
              <a:noAutofit/>
            </a:bodyPr>
            <a:lstStyle/>
            <a:p>
              <a:pPr marL="0" marR="0" lvl="0" indent="0" algn="l" rtl="0">
                <a:lnSpc>
                  <a:spcPct val="90000"/>
                </a:lnSpc>
                <a:spcBef>
                  <a:spcPts val="0"/>
                </a:spcBef>
                <a:spcAft>
                  <a:spcPts val="0"/>
                </a:spcAft>
                <a:buClr>
                  <a:schemeClr val="lt1"/>
                </a:buClr>
                <a:buSzPts val="4300"/>
                <a:buFont typeface="Roboto Condensed"/>
                <a:buNone/>
              </a:pPr>
              <a:r>
                <a:rPr lang="en-US" sz="4300" b="0" i="0" u="none" strike="noStrike" cap="none">
                  <a:solidFill>
                    <a:schemeClr val="lt1"/>
                  </a:solidFill>
                  <a:latin typeface="Roboto Condensed"/>
                  <a:ea typeface="Roboto Condensed"/>
                  <a:cs typeface="Roboto Condensed"/>
                  <a:sym typeface="Roboto Condensed"/>
                </a:rPr>
                <a:t>Tiểu sử: Nguyễn Thị Xuân Quỳnh; quê quán: Hà Nội.</a:t>
              </a:r>
              <a:endParaRPr sz="4300" b="0" i="0" u="none" strike="noStrike" cap="none">
                <a:solidFill>
                  <a:schemeClr val="lt1"/>
                </a:solidFill>
                <a:latin typeface="Calibri"/>
                <a:ea typeface="Calibri"/>
                <a:cs typeface="Calibri"/>
                <a:sym typeface="Calibri"/>
              </a:endParaRPr>
            </a:p>
          </p:txBody>
        </p:sp>
        <p:sp>
          <p:nvSpPr>
            <p:cNvPr id="226" name="Google Shape;226;p9"/>
            <p:cNvSpPr/>
            <p:nvPr/>
          </p:nvSpPr>
          <p:spPr>
            <a:xfrm>
              <a:off x="0" y="1876443"/>
              <a:ext cx="15352026" cy="2385008"/>
            </a:xfrm>
            <a:prstGeom prst="roundRect">
              <a:avLst>
                <a:gd name="adj" fmla="val 16667"/>
              </a:avLst>
            </a:prstGeom>
            <a:solidFill>
              <a:srgbClr val="5665B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txBox="1"/>
            <p:nvPr/>
          </p:nvSpPr>
          <p:spPr>
            <a:xfrm>
              <a:off x="116426" y="1992869"/>
              <a:ext cx="15119174" cy="2152156"/>
            </a:xfrm>
            <a:prstGeom prst="rect">
              <a:avLst/>
            </a:prstGeom>
            <a:noFill/>
            <a:ln>
              <a:noFill/>
            </a:ln>
          </p:spPr>
          <p:txBody>
            <a:bodyPr spcFirstLastPara="1" wrap="square" lIns="163825" tIns="163825" rIns="163825" bIns="163825" anchor="ctr" anchorCtr="0">
              <a:noAutofit/>
            </a:bodyPr>
            <a:lstStyle/>
            <a:p>
              <a:pPr marL="0" marR="0" lvl="0" indent="0" algn="just" rtl="0">
                <a:lnSpc>
                  <a:spcPct val="90000"/>
                </a:lnSpc>
                <a:spcBef>
                  <a:spcPts val="0"/>
                </a:spcBef>
                <a:spcAft>
                  <a:spcPts val="0"/>
                </a:spcAft>
                <a:buClr>
                  <a:schemeClr val="lt1"/>
                </a:buClr>
                <a:buSzPts val="4300"/>
                <a:buFont typeface="Roboto Condensed"/>
                <a:buNone/>
              </a:pPr>
              <a:r>
                <a:rPr lang="en-US" sz="4300" b="0" i="0" u="none" strike="noStrike" cap="none">
                  <a:solidFill>
                    <a:schemeClr val="lt1"/>
                  </a:solidFill>
                  <a:latin typeface="Roboto Condensed"/>
                  <a:ea typeface="Roboto Condensed"/>
                  <a:cs typeface="Roboto Condensed"/>
                  <a:sym typeface="Roboto Condensed"/>
                </a:rPr>
                <a:t>Truyện và thơ viết cho thiếu nhi của bà tràn đầy tình yêu thương, trìu mến, có hình thức giản dị, ngôn ngữ trong trẻo, phù hợp với cách cảm, cách nghĩ của trẻ em.</a:t>
              </a:r>
              <a:endParaRPr/>
            </a:p>
          </p:txBody>
        </p:sp>
        <p:sp>
          <p:nvSpPr>
            <p:cNvPr id="228" name="Google Shape;228;p9"/>
            <p:cNvSpPr/>
            <p:nvPr/>
          </p:nvSpPr>
          <p:spPr>
            <a:xfrm>
              <a:off x="0" y="4385291"/>
              <a:ext cx="15352026" cy="2385008"/>
            </a:xfrm>
            <a:prstGeom prst="roundRect">
              <a:avLst>
                <a:gd name="adj" fmla="val 16667"/>
              </a:avLst>
            </a:prstGeom>
            <a:solidFill>
              <a:srgbClr val="4AA9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9"/>
            <p:cNvSpPr txBox="1"/>
            <p:nvPr/>
          </p:nvSpPr>
          <p:spPr>
            <a:xfrm>
              <a:off x="116426" y="4501717"/>
              <a:ext cx="15119174" cy="2152156"/>
            </a:xfrm>
            <a:prstGeom prst="rect">
              <a:avLst/>
            </a:prstGeom>
            <a:noFill/>
            <a:ln>
              <a:noFill/>
            </a:ln>
          </p:spPr>
          <p:txBody>
            <a:bodyPr spcFirstLastPara="1" wrap="square" lIns="163825" tIns="163825" rIns="163825" bIns="163825" anchor="ctr" anchorCtr="0">
              <a:noAutofit/>
            </a:bodyPr>
            <a:lstStyle/>
            <a:p>
              <a:pPr marL="0" marR="0" lvl="0" indent="0" algn="just" rtl="0">
                <a:lnSpc>
                  <a:spcPct val="90000"/>
                </a:lnSpc>
                <a:spcBef>
                  <a:spcPts val="0"/>
                </a:spcBef>
                <a:spcAft>
                  <a:spcPts val="0"/>
                </a:spcAft>
                <a:buClr>
                  <a:schemeClr val="lt1"/>
                </a:buClr>
                <a:buSzPts val="4300"/>
                <a:buFont typeface="Roboto Condensed"/>
                <a:buNone/>
              </a:pPr>
              <a:r>
                <a:rPr lang="en-US" sz="4300" b="0" i="1" u="none" strike="noStrike" cap="none">
                  <a:solidFill>
                    <a:schemeClr val="lt1"/>
                  </a:solidFill>
                  <a:latin typeface="Roboto Condensed"/>
                  <a:ea typeface="Roboto Condensed"/>
                  <a:cs typeface="Roboto Condensed"/>
                  <a:sym typeface="Roboto Condensed"/>
                </a:rPr>
                <a:t>Chuyện cổ tích về loài người </a:t>
              </a:r>
              <a:r>
                <a:rPr lang="en-US" sz="4300" b="0" i="0" u="none" strike="noStrike" cap="none">
                  <a:solidFill>
                    <a:schemeClr val="lt1"/>
                  </a:solidFill>
                  <a:latin typeface="Roboto Condensed"/>
                  <a:ea typeface="Roboto Condensed"/>
                  <a:cs typeface="Roboto Condensed"/>
                  <a:sym typeface="Roboto Condensed"/>
                </a:rPr>
                <a:t>là bài thơ được rút ra từ tập thơ </a:t>
              </a:r>
              <a:r>
                <a:rPr lang="en-US" sz="4300" b="0" i="1" u="none" strike="noStrike" cap="none">
                  <a:solidFill>
                    <a:schemeClr val="lt1"/>
                  </a:solidFill>
                  <a:latin typeface="Roboto Condensed"/>
                  <a:ea typeface="Roboto Condensed"/>
                  <a:cs typeface="Roboto Condensed"/>
                  <a:sym typeface="Roboto Condensed"/>
                </a:rPr>
                <a:t>Lời ru trên mặt đất.</a:t>
              </a:r>
              <a:endParaRPr/>
            </a:p>
          </p:txBody>
        </p:sp>
      </p:grpSp>
      <p:pic>
        <p:nvPicPr>
          <p:cNvPr id="230" name="Google Shape;230;p9"/>
          <p:cNvPicPr preferRelativeResize="0"/>
          <p:nvPr/>
        </p:nvPicPr>
        <p:blipFill rotWithShape="1">
          <a:blip r:embed="rId5">
            <a:alphaModFix/>
          </a:blip>
          <a:srcRect/>
          <a:stretch/>
        </p:blipFill>
        <p:spPr>
          <a:xfrm>
            <a:off x="-1907584" y="419100"/>
            <a:ext cx="3507784" cy="248733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ủ đề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1850</Words>
  <Application>Microsoft Office PowerPoint</Application>
  <PresentationFormat>Custom</PresentationFormat>
  <Paragraphs>152</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Calibri</vt:lpstr>
      <vt:lpstr>Times</vt:lpstr>
      <vt:lpstr>Arial</vt:lpstr>
      <vt:lpstr>Roboto Condensed</vt:lpstr>
      <vt:lpstr>Fraunces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Windows User</cp:lastModifiedBy>
  <cp:revision>2</cp:revision>
  <dcterms:created xsi:type="dcterms:W3CDTF">2006-08-16T00:00:00Z</dcterms:created>
  <dcterms:modified xsi:type="dcterms:W3CDTF">2024-02-25T15:20:43Z</dcterms:modified>
</cp:coreProperties>
</file>