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8288000" cy="10287000"/>
  <p:notesSz cx="6858000" cy="9144000"/>
  <p:embeddedFontLst>
    <p:embeddedFont>
      <p:font typeface="#9Slide05 Braxton Regular" panose="03060000000000000000" pitchFamily="66" charset="0"/>
      <p:regular r:id="rId18"/>
    </p:embeddedFont>
    <p:embeddedFont>
      <p:font typeface="#9Slide07 Bangers" panose="00000500000000000000" pitchFamily="2" charset="0"/>
      <p:regular r:id="rId19"/>
    </p:embeddedFont>
    <p:embeddedFont>
      <p:font typeface="#9Slide07 SVNBango" panose="02000000000000000000" pitchFamily="2" charset="0"/>
      <p:regular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Fraunces Bold" panose="020B0604020202020204" charset="0"/>
      <p:regular r:id="rId25"/>
    </p:embeddedFont>
    <p:embeddedFont>
      <p:font typeface="Roboto Condensed" panose="02000000000000000000" pitchFamily="2" charset="0"/>
      <p:regular r:id="rId26"/>
      <p:bold r:id="rId27"/>
      <p:italic r:id="rId28"/>
      <p:boldItalic r:id="rId29"/>
    </p:embeddedFont>
    <p:embeddedFont>
      <p:font typeface="Roboto Condensed Bold" panose="02000000000000000000" charset="0"/>
      <p:regular r:id="rId30"/>
    </p:embeddedFont>
    <p:embeddedFont>
      <p:font typeface="SVN-HC" panose="020B0604020202020204" charset="0"/>
      <p:regular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FC1574-2A8D-4CB2-A527-111477FAD6D4}" v="16" dt="2022-09-20T23:58:21.8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2" d="100"/>
          <a:sy n="72" d="100"/>
        </p:scale>
        <p:origin x="654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21" Type="http://schemas.openxmlformats.org/officeDocument/2006/relationships/font" Target="fonts/font4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AN TRI KHANG" userId="2b69f38f-e97b-4795-a559-774dc1ef1bed" providerId="ADAL" clId="{6EFC1574-2A8D-4CB2-A527-111477FAD6D4}"/>
    <pc:docChg chg="modSld">
      <pc:chgData name="TRAN TRI KHANG" userId="2b69f38f-e97b-4795-a559-774dc1ef1bed" providerId="ADAL" clId="{6EFC1574-2A8D-4CB2-A527-111477FAD6D4}" dt="2022-09-20T23:58:21.799" v="27"/>
      <pc:docMkLst>
        <pc:docMk/>
      </pc:docMkLst>
      <pc:sldChg chg="modTransition modAnim">
        <pc:chgData name="TRAN TRI KHANG" userId="2b69f38f-e97b-4795-a559-774dc1ef1bed" providerId="ADAL" clId="{6EFC1574-2A8D-4CB2-A527-111477FAD6D4}" dt="2022-09-20T23:58:21.799" v="27"/>
        <pc:sldMkLst>
          <pc:docMk/>
          <pc:sldMk cId="0" sldId="256"/>
        </pc:sldMkLst>
      </pc:sldChg>
      <pc:sldChg chg="modSp mod modTransition modAnim">
        <pc:chgData name="TRAN TRI KHANG" userId="2b69f38f-e97b-4795-a559-774dc1ef1bed" providerId="ADAL" clId="{6EFC1574-2A8D-4CB2-A527-111477FAD6D4}" dt="2022-09-20T23:58:21.799" v="27"/>
        <pc:sldMkLst>
          <pc:docMk/>
          <pc:sldMk cId="0" sldId="257"/>
        </pc:sldMkLst>
        <pc:spChg chg="mod">
          <ac:chgData name="TRAN TRI KHANG" userId="2b69f38f-e97b-4795-a559-774dc1ef1bed" providerId="ADAL" clId="{6EFC1574-2A8D-4CB2-A527-111477FAD6D4}" dt="2022-09-20T23:54:49.777" v="2" actId="14100"/>
          <ac:spMkLst>
            <pc:docMk/>
            <pc:sldMk cId="0" sldId="257"/>
            <ac:spMk id="17" creationId="{00000000-0000-0000-0000-000000000000}"/>
          </ac:spMkLst>
        </pc:spChg>
      </pc:sldChg>
      <pc:sldChg chg="modTransition modAnim">
        <pc:chgData name="TRAN TRI KHANG" userId="2b69f38f-e97b-4795-a559-774dc1ef1bed" providerId="ADAL" clId="{6EFC1574-2A8D-4CB2-A527-111477FAD6D4}" dt="2022-09-20T23:58:21.799" v="27"/>
        <pc:sldMkLst>
          <pc:docMk/>
          <pc:sldMk cId="0" sldId="258"/>
        </pc:sldMkLst>
      </pc:sldChg>
      <pc:sldChg chg="modTransition modNotesTx">
        <pc:chgData name="TRAN TRI KHANG" userId="2b69f38f-e97b-4795-a559-774dc1ef1bed" providerId="ADAL" clId="{6EFC1574-2A8D-4CB2-A527-111477FAD6D4}" dt="2022-09-20T23:58:21.799" v="27"/>
        <pc:sldMkLst>
          <pc:docMk/>
          <pc:sldMk cId="0" sldId="259"/>
        </pc:sldMkLst>
      </pc:sldChg>
      <pc:sldChg chg="modTransition modAnim">
        <pc:chgData name="TRAN TRI KHANG" userId="2b69f38f-e97b-4795-a559-774dc1ef1bed" providerId="ADAL" clId="{6EFC1574-2A8D-4CB2-A527-111477FAD6D4}" dt="2022-09-20T23:58:21.799" v="27"/>
        <pc:sldMkLst>
          <pc:docMk/>
          <pc:sldMk cId="0" sldId="260"/>
        </pc:sldMkLst>
      </pc:sldChg>
      <pc:sldChg chg="modSp mod modTransition">
        <pc:chgData name="TRAN TRI KHANG" userId="2b69f38f-e97b-4795-a559-774dc1ef1bed" providerId="ADAL" clId="{6EFC1574-2A8D-4CB2-A527-111477FAD6D4}" dt="2022-09-20T23:58:21.799" v="27"/>
        <pc:sldMkLst>
          <pc:docMk/>
          <pc:sldMk cId="0" sldId="261"/>
        </pc:sldMkLst>
        <pc:graphicFrameChg chg="modGraphic">
          <ac:chgData name="TRAN TRI KHANG" userId="2b69f38f-e97b-4795-a559-774dc1ef1bed" providerId="ADAL" clId="{6EFC1574-2A8D-4CB2-A527-111477FAD6D4}" dt="2022-09-20T23:56:10.411" v="10" actId="122"/>
          <ac:graphicFrameMkLst>
            <pc:docMk/>
            <pc:sldMk cId="0" sldId="261"/>
            <ac:graphicFrameMk id="11" creationId="{00000000-0000-0000-0000-000000000000}"/>
          </ac:graphicFrameMkLst>
        </pc:graphicFrameChg>
      </pc:sldChg>
      <pc:sldChg chg="modTransition modAnim">
        <pc:chgData name="TRAN TRI KHANG" userId="2b69f38f-e97b-4795-a559-774dc1ef1bed" providerId="ADAL" clId="{6EFC1574-2A8D-4CB2-A527-111477FAD6D4}" dt="2022-09-20T23:58:21.799" v="27"/>
        <pc:sldMkLst>
          <pc:docMk/>
          <pc:sldMk cId="0" sldId="262"/>
        </pc:sldMkLst>
      </pc:sldChg>
      <pc:sldChg chg="modSp mod modTransition modAnim">
        <pc:chgData name="TRAN TRI KHANG" userId="2b69f38f-e97b-4795-a559-774dc1ef1bed" providerId="ADAL" clId="{6EFC1574-2A8D-4CB2-A527-111477FAD6D4}" dt="2022-09-20T23:58:21.799" v="27"/>
        <pc:sldMkLst>
          <pc:docMk/>
          <pc:sldMk cId="0" sldId="263"/>
        </pc:sldMkLst>
        <pc:spChg chg="mod">
          <ac:chgData name="TRAN TRI KHANG" userId="2b69f38f-e97b-4795-a559-774dc1ef1bed" providerId="ADAL" clId="{6EFC1574-2A8D-4CB2-A527-111477FAD6D4}" dt="2022-09-20T23:56:45.523" v="13" actId="207"/>
          <ac:spMkLst>
            <pc:docMk/>
            <pc:sldMk cId="0" sldId="263"/>
            <ac:spMk id="19" creationId="{00000000-0000-0000-0000-000000000000}"/>
          </ac:spMkLst>
        </pc:spChg>
      </pc:sldChg>
      <pc:sldChg chg="modTransition">
        <pc:chgData name="TRAN TRI KHANG" userId="2b69f38f-e97b-4795-a559-774dc1ef1bed" providerId="ADAL" clId="{6EFC1574-2A8D-4CB2-A527-111477FAD6D4}" dt="2022-09-20T23:58:21.799" v="27"/>
        <pc:sldMkLst>
          <pc:docMk/>
          <pc:sldMk cId="0" sldId="264"/>
        </pc:sldMkLst>
      </pc:sldChg>
      <pc:sldChg chg="modTransition modAnim">
        <pc:chgData name="TRAN TRI KHANG" userId="2b69f38f-e97b-4795-a559-774dc1ef1bed" providerId="ADAL" clId="{6EFC1574-2A8D-4CB2-A527-111477FAD6D4}" dt="2022-09-20T23:58:21.799" v="27"/>
        <pc:sldMkLst>
          <pc:docMk/>
          <pc:sldMk cId="0" sldId="265"/>
        </pc:sldMkLst>
      </pc:sldChg>
      <pc:sldChg chg="modTransition modAnim">
        <pc:chgData name="TRAN TRI KHANG" userId="2b69f38f-e97b-4795-a559-774dc1ef1bed" providerId="ADAL" clId="{6EFC1574-2A8D-4CB2-A527-111477FAD6D4}" dt="2022-09-20T23:58:21.799" v="27"/>
        <pc:sldMkLst>
          <pc:docMk/>
          <pc:sldMk cId="0" sldId="266"/>
        </pc:sldMkLst>
      </pc:sldChg>
      <pc:sldChg chg="modTransition">
        <pc:chgData name="TRAN TRI KHANG" userId="2b69f38f-e97b-4795-a559-774dc1ef1bed" providerId="ADAL" clId="{6EFC1574-2A8D-4CB2-A527-111477FAD6D4}" dt="2022-09-20T23:58:21.799" v="27"/>
        <pc:sldMkLst>
          <pc:docMk/>
          <pc:sldMk cId="0" sldId="267"/>
        </pc:sldMkLst>
      </pc:sldChg>
      <pc:sldChg chg="modSp mod modTransition">
        <pc:chgData name="TRAN TRI KHANG" userId="2b69f38f-e97b-4795-a559-774dc1ef1bed" providerId="ADAL" clId="{6EFC1574-2A8D-4CB2-A527-111477FAD6D4}" dt="2022-09-20T23:58:21.799" v="27"/>
        <pc:sldMkLst>
          <pc:docMk/>
          <pc:sldMk cId="0" sldId="268"/>
        </pc:sldMkLst>
        <pc:spChg chg="mod">
          <ac:chgData name="TRAN TRI KHANG" userId="2b69f38f-e97b-4795-a559-774dc1ef1bed" providerId="ADAL" clId="{6EFC1574-2A8D-4CB2-A527-111477FAD6D4}" dt="2022-09-20T23:57:58.292" v="24" actId="1076"/>
          <ac:spMkLst>
            <pc:docMk/>
            <pc:sldMk cId="0" sldId="268"/>
            <ac:spMk id="7" creationId="{00000000-0000-0000-0000-000000000000}"/>
          </ac:spMkLst>
        </pc:spChg>
        <pc:graphicFrameChg chg="mod modGraphic">
          <ac:chgData name="TRAN TRI KHANG" userId="2b69f38f-e97b-4795-a559-774dc1ef1bed" providerId="ADAL" clId="{6EFC1574-2A8D-4CB2-A527-111477FAD6D4}" dt="2022-09-20T23:58:02.885" v="25" actId="122"/>
          <ac:graphicFrameMkLst>
            <pc:docMk/>
            <pc:sldMk cId="0" sldId="268"/>
            <ac:graphicFrameMk id="9" creationId="{00000000-0000-0000-0000-000000000000}"/>
          </ac:graphicFrameMkLst>
        </pc:graphicFrameChg>
      </pc:sldChg>
      <pc:sldChg chg="modTransition">
        <pc:chgData name="TRAN TRI KHANG" userId="2b69f38f-e97b-4795-a559-774dc1ef1bed" providerId="ADAL" clId="{6EFC1574-2A8D-4CB2-A527-111477FAD6D4}" dt="2022-09-20T23:58:21.799" v="27"/>
        <pc:sldMkLst>
          <pc:docMk/>
          <pc:sldMk cId="0" sldId="269"/>
        </pc:sldMkLst>
      </pc:sldChg>
      <pc:sldChg chg="modSp mod modTransition">
        <pc:chgData name="TRAN TRI KHANG" userId="2b69f38f-e97b-4795-a559-774dc1ef1bed" providerId="ADAL" clId="{6EFC1574-2A8D-4CB2-A527-111477FAD6D4}" dt="2022-09-20T23:58:21.799" v="27"/>
        <pc:sldMkLst>
          <pc:docMk/>
          <pc:sldMk cId="0" sldId="270"/>
        </pc:sldMkLst>
        <pc:spChg chg="mod">
          <ac:chgData name="TRAN TRI KHANG" userId="2b69f38f-e97b-4795-a559-774dc1ef1bed" providerId="ADAL" clId="{6EFC1574-2A8D-4CB2-A527-111477FAD6D4}" dt="2022-09-20T23:58:11.275" v="26" actId="14100"/>
          <ac:spMkLst>
            <pc:docMk/>
            <pc:sldMk cId="0" sldId="270"/>
            <ac:spMk id="1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5FC04E-8394-4F4F-A687-51E4AFFABAF0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A1C3FD-495C-4694-9413-218D74CC9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164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TZMBqXGeypg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just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tabLst>
                <a:tab pos="7334250" algn="l"/>
              </a:tabLs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Link video: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5p20s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10p49 </a:t>
            </a: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marR="0" algn="just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tabLst>
                <a:tab pos="7334250" algn="l"/>
              </a:tabLst>
            </a:pPr>
            <a:r>
              <a:rPr lang="en-US" sz="180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https://www.youtube.com/watch?v=TZMBqXGeypg</a:t>
            </a: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A1C3FD-495C-4694-9413-218D74CC92E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505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57.svg"/><Relationship Id="rId3" Type="http://schemas.openxmlformats.org/officeDocument/2006/relationships/image" Target="../media/image24.svg"/><Relationship Id="rId7" Type="http://schemas.openxmlformats.org/officeDocument/2006/relationships/image" Target="../media/image59.svg"/><Relationship Id="rId12" Type="http://schemas.openxmlformats.org/officeDocument/2006/relationships/image" Target="../media/image5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11" Type="http://schemas.openxmlformats.org/officeDocument/2006/relationships/image" Target="../media/image28.svg"/><Relationship Id="rId5" Type="http://schemas.openxmlformats.org/officeDocument/2006/relationships/image" Target="../media/image20.svg"/><Relationship Id="rId10" Type="http://schemas.openxmlformats.org/officeDocument/2006/relationships/image" Target="../media/image27.png"/><Relationship Id="rId4" Type="http://schemas.openxmlformats.org/officeDocument/2006/relationships/image" Target="../media/image19.png"/><Relationship Id="rId9" Type="http://schemas.openxmlformats.org/officeDocument/2006/relationships/image" Target="../media/image26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4.svg"/><Relationship Id="rId7" Type="http://schemas.openxmlformats.org/officeDocument/2006/relationships/image" Target="../media/image26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57.svg"/><Relationship Id="rId5" Type="http://schemas.openxmlformats.org/officeDocument/2006/relationships/image" Target="../media/image20.svg"/><Relationship Id="rId10" Type="http://schemas.openxmlformats.org/officeDocument/2006/relationships/image" Target="../media/image56.png"/><Relationship Id="rId4" Type="http://schemas.openxmlformats.org/officeDocument/2006/relationships/image" Target="../media/image19.png"/><Relationship Id="rId9" Type="http://schemas.openxmlformats.org/officeDocument/2006/relationships/image" Target="../media/image28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svg"/><Relationship Id="rId7" Type="http://schemas.openxmlformats.org/officeDocument/2006/relationships/image" Target="../media/image63.sv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9.svg"/><Relationship Id="rId3" Type="http://schemas.openxmlformats.org/officeDocument/2006/relationships/image" Target="../media/image24.svg"/><Relationship Id="rId7" Type="http://schemas.openxmlformats.org/officeDocument/2006/relationships/image" Target="../media/image20.svg"/><Relationship Id="rId12" Type="http://schemas.openxmlformats.org/officeDocument/2006/relationships/image" Target="../media/image6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67.svg"/><Relationship Id="rId5" Type="http://schemas.openxmlformats.org/officeDocument/2006/relationships/image" Target="../media/image26.svg"/><Relationship Id="rId10" Type="http://schemas.openxmlformats.org/officeDocument/2006/relationships/image" Target="../media/image66.png"/><Relationship Id="rId4" Type="http://schemas.openxmlformats.org/officeDocument/2006/relationships/image" Target="../media/image25.png"/><Relationship Id="rId9" Type="http://schemas.openxmlformats.org/officeDocument/2006/relationships/image" Target="../media/image65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73.svg"/><Relationship Id="rId3" Type="http://schemas.openxmlformats.org/officeDocument/2006/relationships/image" Target="../media/image71.svg"/><Relationship Id="rId7" Type="http://schemas.openxmlformats.org/officeDocument/2006/relationships/image" Target="../media/image43.svg"/><Relationship Id="rId12" Type="http://schemas.openxmlformats.org/officeDocument/2006/relationships/image" Target="../media/image72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image" Target="../media/image14.svg"/><Relationship Id="rId5" Type="http://schemas.openxmlformats.org/officeDocument/2006/relationships/image" Target="../media/image20.svg"/><Relationship Id="rId15" Type="http://schemas.openxmlformats.org/officeDocument/2006/relationships/image" Target="../media/image75.svg"/><Relationship Id="rId10" Type="http://schemas.openxmlformats.org/officeDocument/2006/relationships/image" Target="../media/image13.png"/><Relationship Id="rId4" Type="http://schemas.openxmlformats.org/officeDocument/2006/relationships/image" Target="../media/image19.png"/><Relationship Id="rId9" Type="http://schemas.openxmlformats.org/officeDocument/2006/relationships/image" Target="../media/image47.svg"/><Relationship Id="rId14" Type="http://schemas.openxmlformats.org/officeDocument/2006/relationships/image" Target="../media/image7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Relationship Id="rId9" Type="http://schemas.openxmlformats.org/officeDocument/2006/relationships/image" Target="../media/image22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Relationship Id="rId9" Type="http://schemas.openxmlformats.org/officeDocument/2006/relationships/image" Target="../media/image22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0.svg"/><Relationship Id="rId3" Type="http://schemas.openxmlformats.org/officeDocument/2006/relationships/image" Target="../media/image24.svg"/><Relationship Id="rId7" Type="http://schemas.openxmlformats.org/officeDocument/2006/relationships/image" Target="../media/image26.svg"/><Relationship Id="rId12" Type="http://schemas.openxmlformats.org/officeDocument/2006/relationships/image" Target="../media/image2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14.svg"/><Relationship Id="rId5" Type="http://schemas.openxmlformats.org/officeDocument/2006/relationships/image" Target="../media/image20.svg"/><Relationship Id="rId15" Type="http://schemas.openxmlformats.org/officeDocument/2006/relationships/image" Target="../media/image32.svg"/><Relationship Id="rId10" Type="http://schemas.openxmlformats.org/officeDocument/2006/relationships/image" Target="../media/image13.png"/><Relationship Id="rId4" Type="http://schemas.openxmlformats.org/officeDocument/2006/relationships/image" Target="../media/image19.png"/><Relationship Id="rId9" Type="http://schemas.openxmlformats.org/officeDocument/2006/relationships/image" Target="../media/image28.svg"/><Relationship Id="rId14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1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0.svg"/><Relationship Id="rId12" Type="http://schemas.openxmlformats.org/officeDocument/2006/relationships/image" Target="../media/image33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watch?v=TZMBqXGeypg" TargetMode="External"/><Relationship Id="rId6" Type="http://schemas.openxmlformats.org/officeDocument/2006/relationships/image" Target="../media/image19.png"/><Relationship Id="rId11" Type="http://schemas.openxmlformats.org/officeDocument/2006/relationships/image" Target="../media/image28.svg"/><Relationship Id="rId5" Type="http://schemas.openxmlformats.org/officeDocument/2006/relationships/image" Target="../media/image24.svg"/><Relationship Id="rId10" Type="http://schemas.openxmlformats.org/officeDocument/2006/relationships/image" Target="../media/image27.png"/><Relationship Id="rId4" Type="http://schemas.openxmlformats.org/officeDocument/2006/relationships/image" Target="../media/image23.png"/><Relationship Id="rId9" Type="http://schemas.openxmlformats.org/officeDocument/2006/relationships/image" Target="../media/image26.svg"/><Relationship Id="rId14" Type="http://schemas.openxmlformats.org/officeDocument/2006/relationships/image" Target="../media/image32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svg"/><Relationship Id="rId7" Type="http://schemas.openxmlformats.org/officeDocument/2006/relationships/image" Target="../media/image39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svg"/><Relationship Id="rId4" Type="http://schemas.openxmlformats.org/officeDocument/2006/relationships/image" Target="../media/image36.png"/><Relationship Id="rId9" Type="http://schemas.openxmlformats.org/officeDocument/2006/relationships/image" Target="../media/image41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7" Type="http://schemas.openxmlformats.org/officeDocument/2006/relationships/image" Target="../media/image20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45.svg"/><Relationship Id="rId4" Type="http://schemas.openxmlformats.org/officeDocument/2006/relationships/image" Target="../media/image4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51.svg"/><Relationship Id="rId3" Type="http://schemas.openxmlformats.org/officeDocument/2006/relationships/image" Target="../media/image18.svg"/><Relationship Id="rId7" Type="http://schemas.openxmlformats.org/officeDocument/2006/relationships/image" Target="../media/image47.svg"/><Relationship Id="rId12" Type="http://schemas.openxmlformats.org/officeDocument/2006/relationships/image" Target="../media/image5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11" Type="http://schemas.openxmlformats.org/officeDocument/2006/relationships/image" Target="../media/image49.svg"/><Relationship Id="rId5" Type="http://schemas.openxmlformats.org/officeDocument/2006/relationships/image" Target="../media/image20.svg"/><Relationship Id="rId10" Type="http://schemas.openxmlformats.org/officeDocument/2006/relationships/image" Target="../media/image48.png"/><Relationship Id="rId4" Type="http://schemas.openxmlformats.org/officeDocument/2006/relationships/image" Target="../media/image19.png"/><Relationship Id="rId9" Type="http://schemas.openxmlformats.org/officeDocument/2006/relationships/image" Target="../media/image14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18.svg"/><Relationship Id="rId7" Type="http://schemas.openxmlformats.org/officeDocument/2006/relationships/image" Target="../media/image47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11" Type="http://schemas.openxmlformats.org/officeDocument/2006/relationships/image" Target="../media/image55.svg"/><Relationship Id="rId5" Type="http://schemas.openxmlformats.org/officeDocument/2006/relationships/image" Target="../media/image20.svg"/><Relationship Id="rId10" Type="http://schemas.openxmlformats.org/officeDocument/2006/relationships/image" Target="../media/image54.png"/><Relationship Id="rId4" Type="http://schemas.openxmlformats.org/officeDocument/2006/relationships/image" Target="../media/image19.png"/><Relationship Id="rId9" Type="http://schemas.openxmlformats.org/officeDocument/2006/relationships/image" Target="../media/image53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4.svg"/><Relationship Id="rId7" Type="http://schemas.openxmlformats.org/officeDocument/2006/relationships/image" Target="../media/image26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57.svg"/><Relationship Id="rId5" Type="http://schemas.openxmlformats.org/officeDocument/2006/relationships/image" Target="../media/image20.svg"/><Relationship Id="rId10" Type="http://schemas.openxmlformats.org/officeDocument/2006/relationships/image" Target="../media/image56.png"/><Relationship Id="rId4" Type="http://schemas.openxmlformats.org/officeDocument/2006/relationships/image" Target="../media/image19.png"/><Relationship Id="rId9" Type="http://schemas.openxmlformats.org/officeDocument/2006/relationships/image" Target="../media/image2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DD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94287" y="975346"/>
            <a:ext cx="14249971" cy="14977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854"/>
              </a:lnSpc>
              <a:spcBef>
                <a:spcPct val="0"/>
              </a:spcBef>
            </a:pPr>
            <a:r>
              <a:rPr lang="en-US" sz="12060" spc="1290">
                <a:solidFill>
                  <a:srgbClr val="5B72C8"/>
                </a:solidFill>
                <a:latin typeface="#9Slide07 SVNBango"/>
              </a:rPr>
              <a:t>KhởI động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15275621" y="7245077"/>
            <a:ext cx="3012379" cy="388922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041419">
            <a:off x="-969196" y="7053318"/>
            <a:ext cx="2589849" cy="203420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7270299" y="9189688"/>
            <a:ext cx="1056569" cy="103675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2275103" y="-394787"/>
            <a:ext cx="1056569" cy="103675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7404958" y="1731370"/>
            <a:ext cx="1056569" cy="103675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177332" cy="173137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0246617" y="2627144"/>
            <a:ext cx="7686625" cy="607942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0" y="7314244"/>
            <a:ext cx="2988575" cy="768091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flipH="1">
            <a:off x="1370502" y="3658633"/>
            <a:ext cx="8876116" cy="4016442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10893851" y="3227417"/>
            <a:ext cx="6511107" cy="3221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434"/>
              </a:lnSpc>
            </a:pPr>
            <a:r>
              <a:rPr lang="en-US" sz="4499">
                <a:solidFill>
                  <a:srgbClr val="000000"/>
                </a:solidFill>
                <a:latin typeface="Roboto Condensed"/>
              </a:rPr>
              <a:t>Có bao giờ em kể với những người xung quanh về những trải nghiệm của bản thân bằng hình thức nói chưa?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763023" y="4088973"/>
            <a:ext cx="6688649" cy="3981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299"/>
              </a:lnSpc>
            </a:pPr>
            <a:r>
              <a:rPr lang="en-US" sz="4500" dirty="0">
                <a:solidFill>
                  <a:srgbClr val="000000"/>
                </a:solidFill>
                <a:latin typeface="Roboto Condensed"/>
              </a:rPr>
              <a:t>Theo </a:t>
            </a:r>
            <a:r>
              <a:rPr lang="en-US" sz="4500" dirty="0" err="1">
                <a:solidFill>
                  <a:srgbClr val="000000"/>
                </a:solidFill>
                <a:latin typeface="Roboto Condensed"/>
              </a:rPr>
              <a:t>em</a:t>
            </a:r>
            <a:r>
              <a:rPr lang="en-US" sz="4500" dirty="0">
                <a:solidFill>
                  <a:srgbClr val="000000"/>
                </a:solidFill>
                <a:latin typeface="Roboto Condensed"/>
              </a:rPr>
              <a:t>, </a:t>
            </a:r>
            <a:r>
              <a:rPr lang="en-US" sz="4500" dirty="0" err="1">
                <a:solidFill>
                  <a:srgbClr val="000000"/>
                </a:solidFill>
                <a:latin typeface="Roboto Condensed"/>
              </a:rPr>
              <a:t>những</a:t>
            </a:r>
            <a:r>
              <a:rPr lang="en-US" sz="45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Roboto Condensed"/>
              </a:rPr>
              <a:t>yếu</a:t>
            </a:r>
            <a:r>
              <a:rPr lang="en-US" sz="45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Roboto Condensed"/>
              </a:rPr>
              <a:t>tố</a:t>
            </a:r>
            <a:r>
              <a:rPr lang="en-US" sz="45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Roboto Condensed"/>
              </a:rPr>
              <a:t>nào</a:t>
            </a:r>
            <a:r>
              <a:rPr lang="en-US" sz="45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Roboto Condensed"/>
              </a:rPr>
              <a:t>sẽ</a:t>
            </a:r>
            <a:r>
              <a:rPr lang="en-US" sz="45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Roboto Condensed"/>
              </a:rPr>
              <a:t>giúp</a:t>
            </a:r>
            <a:r>
              <a:rPr lang="en-US" sz="45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Roboto Condensed"/>
              </a:rPr>
              <a:t>câu</a:t>
            </a:r>
            <a:r>
              <a:rPr lang="en-US" sz="45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Roboto Condensed"/>
              </a:rPr>
              <a:t>chuyện</a:t>
            </a:r>
            <a:r>
              <a:rPr lang="en-US" sz="45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Roboto Condensed"/>
              </a:rPr>
              <a:t>mình</a:t>
            </a:r>
            <a:r>
              <a:rPr lang="en-US" sz="45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Roboto Condensed"/>
              </a:rPr>
              <a:t>kể</a:t>
            </a:r>
            <a:r>
              <a:rPr lang="en-US" sz="45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Roboto Condensed"/>
              </a:rPr>
              <a:t>trở</a:t>
            </a:r>
            <a:r>
              <a:rPr lang="en-US" sz="45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Roboto Condensed"/>
              </a:rPr>
              <a:t>nên</a:t>
            </a:r>
            <a:r>
              <a:rPr lang="en-US" sz="45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Roboto Condensed"/>
              </a:rPr>
              <a:t>hấp</a:t>
            </a:r>
            <a:r>
              <a:rPr lang="en-US" sz="45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Roboto Condensed"/>
              </a:rPr>
              <a:t>dẫn</a:t>
            </a:r>
            <a:r>
              <a:rPr lang="en-US" sz="45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Roboto Condensed"/>
              </a:rPr>
              <a:t>và</a:t>
            </a:r>
            <a:r>
              <a:rPr lang="en-US" sz="45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Roboto Condensed"/>
              </a:rPr>
              <a:t>thu</a:t>
            </a:r>
            <a:r>
              <a:rPr lang="en-US" sz="45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Roboto Condensed"/>
              </a:rPr>
              <a:t>hút</a:t>
            </a:r>
            <a:r>
              <a:rPr lang="en-US" sz="45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Roboto Condensed"/>
              </a:rPr>
              <a:t>người</a:t>
            </a:r>
            <a:r>
              <a:rPr lang="en-US" sz="45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Roboto Condensed"/>
              </a:rPr>
              <a:t>nghe</a:t>
            </a:r>
            <a:r>
              <a:rPr lang="en-US" sz="4500" dirty="0">
                <a:solidFill>
                  <a:srgbClr val="000000"/>
                </a:solidFill>
                <a:latin typeface="Roboto Condensed"/>
              </a:rPr>
              <a:t>?</a:t>
            </a:r>
          </a:p>
          <a:p>
            <a:pPr algn="just">
              <a:lnSpc>
                <a:spcPts val="6299"/>
              </a:lnSpc>
            </a:pPr>
            <a:endParaRPr lang="en-US" sz="4500" dirty="0">
              <a:solidFill>
                <a:srgbClr val="000000"/>
              </a:solidFill>
              <a:latin typeface="Roboto Condensed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084270" y="113124"/>
            <a:ext cx="1035783" cy="92278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506362" y="8335511"/>
            <a:ext cx="1035783" cy="92278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2435530" y="-348271"/>
            <a:ext cx="1035783" cy="92278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7150489" y="1483305"/>
            <a:ext cx="8355873" cy="988860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8740408" y="9825606"/>
            <a:ext cx="1035783" cy="92278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1282767">
            <a:off x="17047955" y="8212572"/>
            <a:ext cx="725748" cy="2037188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17084270" y="1028700"/>
            <a:ext cx="506753" cy="454605"/>
            <a:chOff x="0" y="0"/>
            <a:chExt cx="675671" cy="606139"/>
          </a:xfrm>
        </p:grpSpPr>
        <p:sp>
          <p:nvSpPr>
            <p:cNvPr id="9" name="AutoShape 9"/>
            <p:cNvSpPr/>
            <p:nvPr/>
          </p:nvSpPr>
          <p:spPr>
            <a:xfrm>
              <a:off x="0" y="0"/>
              <a:ext cx="675671" cy="0"/>
            </a:xfrm>
            <a:prstGeom prst="line">
              <a:avLst/>
            </a:prstGeom>
            <a:ln w="63500" cap="flat">
              <a:solidFill>
                <a:srgbClr val="FFF9EC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0" name="AutoShape 10"/>
            <p:cNvSpPr/>
            <p:nvPr/>
          </p:nvSpPr>
          <p:spPr>
            <a:xfrm>
              <a:off x="0" y="264970"/>
              <a:ext cx="675626" cy="0"/>
            </a:xfrm>
            <a:prstGeom prst="line">
              <a:avLst/>
            </a:prstGeom>
            <a:ln w="76200" cap="flat">
              <a:solidFill>
                <a:srgbClr val="FFF9EC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1" name="AutoShape 11"/>
            <p:cNvSpPr/>
            <p:nvPr/>
          </p:nvSpPr>
          <p:spPr>
            <a:xfrm>
              <a:off x="0" y="542639"/>
              <a:ext cx="675626" cy="0"/>
            </a:xfrm>
            <a:prstGeom prst="line">
              <a:avLst/>
            </a:prstGeom>
            <a:ln w="63500" cap="flat">
              <a:solidFill>
                <a:srgbClr val="FFF9EC"/>
              </a:solidFill>
              <a:prstDash val="solid"/>
              <a:headEnd type="none" w="sm" len="sm"/>
              <a:tailEnd type="none" w="sm" len="sm"/>
            </a:ln>
          </p:spPr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flipH="1">
            <a:off x="15313223" y="6957543"/>
            <a:ext cx="3277935" cy="3253350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8071417" y="3013974"/>
            <a:ext cx="6753160" cy="7023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599"/>
              </a:lnSpc>
            </a:pPr>
            <a:r>
              <a:rPr lang="en-US" sz="3999" dirty="0" err="1">
                <a:solidFill>
                  <a:srgbClr val="303859"/>
                </a:solidFill>
                <a:latin typeface="Roboto Condensed Bold"/>
              </a:rPr>
              <a:t>Lập</a:t>
            </a:r>
            <a:r>
              <a:rPr lang="en-US" sz="3999" dirty="0">
                <a:solidFill>
                  <a:srgbClr val="303859"/>
                </a:solidFill>
                <a:latin typeface="Roboto Condensed Bold"/>
              </a:rPr>
              <a:t> </a:t>
            </a:r>
            <a:r>
              <a:rPr lang="en-US" sz="3999" dirty="0" err="1">
                <a:solidFill>
                  <a:srgbClr val="303859"/>
                </a:solidFill>
                <a:latin typeface="Roboto Condensed Bold"/>
              </a:rPr>
              <a:t>dàn</a:t>
            </a:r>
            <a:r>
              <a:rPr lang="en-US" sz="3999" dirty="0">
                <a:solidFill>
                  <a:srgbClr val="303859"/>
                </a:solidFill>
                <a:latin typeface="Roboto Condensed Bold"/>
              </a:rPr>
              <a:t> ý:</a:t>
            </a:r>
          </a:p>
          <a:p>
            <a:pPr marL="863599" lvl="1" indent="-431800" algn="just">
              <a:lnSpc>
                <a:spcPts val="5599"/>
              </a:lnSpc>
              <a:buFont typeface="Arial"/>
              <a:buChar char="•"/>
            </a:pPr>
            <a:r>
              <a:rPr lang="en-US" sz="3999" dirty="0">
                <a:solidFill>
                  <a:srgbClr val="303859"/>
                </a:solidFill>
                <a:latin typeface="Roboto Condensed Bold"/>
              </a:rPr>
              <a:t>MB: </a:t>
            </a:r>
            <a:r>
              <a:rPr lang="en-US" sz="3999" dirty="0" err="1">
                <a:solidFill>
                  <a:srgbClr val="303859"/>
                </a:solidFill>
                <a:latin typeface="Roboto Condensed"/>
              </a:rPr>
              <a:t>Giới</a:t>
            </a:r>
            <a:r>
              <a:rPr lang="en-US" sz="3999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3999" dirty="0" err="1">
                <a:solidFill>
                  <a:srgbClr val="303859"/>
                </a:solidFill>
                <a:latin typeface="Roboto Condensed"/>
              </a:rPr>
              <a:t>thiệu</a:t>
            </a:r>
            <a:r>
              <a:rPr lang="en-US" sz="3999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3999" dirty="0" err="1">
                <a:solidFill>
                  <a:srgbClr val="303859"/>
                </a:solidFill>
                <a:latin typeface="Roboto Condensed"/>
              </a:rPr>
              <a:t>tình</a:t>
            </a:r>
            <a:r>
              <a:rPr lang="en-US" sz="3999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3999" dirty="0" err="1">
                <a:solidFill>
                  <a:srgbClr val="303859"/>
                </a:solidFill>
                <a:latin typeface="Roboto Condensed"/>
              </a:rPr>
              <a:t>huống</a:t>
            </a:r>
            <a:r>
              <a:rPr lang="en-US" sz="3999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3999" dirty="0" err="1">
                <a:solidFill>
                  <a:srgbClr val="303859"/>
                </a:solidFill>
                <a:latin typeface="Roboto Condensed"/>
              </a:rPr>
              <a:t>dẫn</a:t>
            </a:r>
            <a:r>
              <a:rPr lang="en-US" sz="3999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3999" dirty="0" err="1">
                <a:solidFill>
                  <a:srgbClr val="303859"/>
                </a:solidFill>
                <a:latin typeface="Roboto Condensed"/>
              </a:rPr>
              <a:t>dắt</a:t>
            </a:r>
            <a:r>
              <a:rPr lang="en-US" sz="3999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3999" dirty="0" err="1">
                <a:solidFill>
                  <a:srgbClr val="303859"/>
                </a:solidFill>
                <a:latin typeface="Roboto Condensed"/>
              </a:rPr>
              <a:t>vào</a:t>
            </a:r>
            <a:r>
              <a:rPr lang="en-US" sz="3999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3999" dirty="0" err="1">
                <a:solidFill>
                  <a:srgbClr val="303859"/>
                </a:solidFill>
                <a:latin typeface="Roboto Condensed"/>
              </a:rPr>
              <a:t>câu</a:t>
            </a:r>
            <a:r>
              <a:rPr lang="en-US" sz="3999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3999" dirty="0" err="1">
                <a:solidFill>
                  <a:srgbClr val="303859"/>
                </a:solidFill>
                <a:latin typeface="Roboto Condensed"/>
              </a:rPr>
              <a:t>chuyện</a:t>
            </a:r>
            <a:endParaRPr lang="en-US" sz="3999" dirty="0">
              <a:solidFill>
                <a:srgbClr val="303859"/>
              </a:solidFill>
              <a:latin typeface="Roboto Condensed"/>
            </a:endParaRPr>
          </a:p>
          <a:p>
            <a:pPr marL="863599" lvl="1" indent="-431800" algn="just">
              <a:lnSpc>
                <a:spcPts val="5599"/>
              </a:lnSpc>
              <a:buFont typeface="Arial"/>
              <a:buChar char="•"/>
            </a:pPr>
            <a:r>
              <a:rPr lang="en-US" sz="3999" dirty="0">
                <a:solidFill>
                  <a:srgbClr val="303859"/>
                </a:solidFill>
                <a:latin typeface="Roboto Condensed Bold"/>
              </a:rPr>
              <a:t>TB: </a:t>
            </a:r>
            <a:r>
              <a:rPr lang="en-US" sz="3999" dirty="0" err="1">
                <a:solidFill>
                  <a:srgbClr val="303859"/>
                </a:solidFill>
                <a:latin typeface="Roboto Condensed"/>
              </a:rPr>
              <a:t>Kể</a:t>
            </a:r>
            <a:r>
              <a:rPr lang="en-US" sz="3999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3999" dirty="0" err="1">
                <a:solidFill>
                  <a:srgbClr val="303859"/>
                </a:solidFill>
                <a:latin typeface="Roboto Condensed"/>
              </a:rPr>
              <a:t>diễn</a:t>
            </a:r>
            <a:r>
              <a:rPr lang="en-US" sz="3999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3999" dirty="0" err="1">
                <a:solidFill>
                  <a:srgbClr val="303859"/>
                </a:solidFill>
                <a:latin typeface="Roboto Condensed"/>
              </a:rPr>
              <a:t>biến</a:t>
            </a:r>
            <a:r>
              <a:rPr lang="en-US" sz="3999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3999" dirty="0" err="1">
                <a:solidFill>
                  <a:srgbClr val="303859"/>
                </a:solidFill>
                <a:latin typeface="Roboto Condensed"/>
              </a:rPr>
              <a:t>truyện</a:t>
            </a:r>
            <a:r>
              <a:rPr lang="en-US" sz="3999" dirty="0">
                <a:solidFill>
                  <a:srgbClr val="303859"/>
                </a:solidFill>
                <a:latin typeface="Roboto Condensed"/>
              </a:rPr>
              <a:t> (</a:t>
            </a:r>
            <a:r>
              <a:rPr lang="en-US" sz="3999" dirty="0" err="1">
                <a:solidFill>
                  <a:srgbClr val="303859"/>
                </a:solidFill>
                <a:latin typeface="Roboto Condensed"/>
              </a:rPr>
              <a:t>giới</a:t>
            </a:r>
            <a:r>
              <a:rPr lang="en-US" sz="3999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3999" dirty="0" err="1">
                <a:solidFill>
                  <a:srgbClr val="303859"/>
                </a:solidFill>
                <a:latin typeface="Roboto Condensed"/>
              </a:rPr>
              <a:t>thiệu</a:t>
            </a:r>
            <a:r>
              <a:rPr lang="en-US" sz="3999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3999" dirty="0" err="1">
                <a:solidFill>
                  <a:srgbClr val="303859"/>
                </a:solidFill>
                <a:latin typeface="Roboto Condensed"/>
              </a:rPr>
              <a:t>không</a:t>
            </a:r>
            <a:r>
              <a:rPr lang="en-US" sz="3999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3999" dirty="0" err="1">
                <a:solidFill>
                  <a:srgbClr val="303859"/>
                </a:solidFill>
                <a:latin typeface="Roboto Condensed"/>
              </a:rPr>
              <a:t>gian</a:t>
            </a:r>
            <a:r>
              <a:rPr lang="en-US" sz="3999" dirty="0">
                <a:solidFill>
                  <a:srgbClr val="303859"/>
                </a:solidFill>
                <a:latin typeface="Roboto Condensed"/>
              </a:rPr>
              <a:t>, </a:t>
            </a:r>
            <a:r>
              <a:rPr lang="en-US" sz="3999" dirty="0" err="1">
                <a:solidFill>
                  <a:srgbClr val="303859"/>
                </a:solidFill>
                <a:latin typeface="Roboto Condensed"/>
              </a:rPr>
              <a:t>thời</a:t>
            </a:r>
            <a:r>
              <a:rPr lang="en-US" sz="3999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3999" dirty="0" err="1">
                <a:solidFill>
                  <a:srgbClr val="303859"/>
                </a:solidFill>
                <a:latin typeface="Roboto Condensed"/>
              </a:rPr>
              <a:t>gian</a:t>
            </a:r>
            <a:r>
              <a:rPr lang="en-US" sz="3999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3999" dirty="0" err="1">
                <a:solidFill>
                  <a:srgbClr val="303859"/>
                </a:solidFill>
                <a:latin typeface="Roboto Condensed"/>
              </a:rPr>
              <a:t>xảy</a:t>
            </a:r>
            <a:r>
              <a:rPr lang="en-US" sz="3999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3999" dirty="0" err="1">
                <a:solidFill>
                  <a:srgbClr val="303859"/>
                </a:solidFill>
                <a:latin typeface="Roboto Condensed"/>
              </a:rPr>
              <a:t>ra</a:t>
            </a:r>
            <a:r>
              <a:rPr lang="en-US" sz="3999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3999" dirty="0" err="1">
                <a:solidFill>
                  <a:srgbClr val="303859"/>
                </a:solidFill>
                <a:latin typeface="Roboto Condensed"/>
              </a:rPr>
              <a:t>câu</a:t>
            </a:r>
            <a:r>
              <a:rPr lang="en-US" sz="3999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3999" dirty="0" err="1">
                <a:solidFill>
                  <a:srgbClr val="303859"/>
                </a:solidFill>
                <a:latin typeface="Roboto Condensed"/>
              </a:rPr>
              <a:t>chuyện</a:t>
            </a:r>
            <a:r>
              <a:rPr lang="en-US" sz="3999" dirty="0">
                <a:solidFill>
                  <a:srgbClr val="303859"/>
                </a:solidFill>
                <a:latin typeface="Roboto Condensed"/>
              </a:rPr>
              <a:t>, </a:t>
            </a:r>
            <a:r>
              <a:rPr lang="en-US" sz="3999" dirty="0" err="1">
                <a:solidFill>
                  <a:srgbClr val="303859"/>
                </a:solidFill>
                <a:latin typeface="Roboto Condensed"/>
              </a:rPr>
              <a:t>nhân</a:t>
            </a:r>
            <a:r>
              <a:rPr lang="en-US" sz="3999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3999" dirty="0" err="1">
                <a:solidFill>
                  <a:srgbClr val="303859"/>
                </a:solidFill>
                <a:latin typeface="Roboto Condensed"/>
              </a:rPr>
              <a:t>vật</a:t>
            </a:r>
            <a:r>
              <a:rPr lang="en-US" sz="3999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3999" dirty="0" err="1">
                <a:solidFill>
                  <a:srgbClr val="303859"/>
                </a:solidFill>
                <a:latin typeface="Roboto Condensed"/>
              </a:rPr>
              <a:t>liên</a:t>
            </a:r>
            <a:r>
              <a:rPr lang="en-US" sz="3999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3999" dirty="0" err="1">
                <a:solidFill>
                  <a:srgbClr val="303859"/>
                </a:solidFill>
                <a:latin typeface="Roboto Condensed"/>
              </a:rPr>
              <a:t>quan</a:t>
            </a:r>
            <a:r>
              <a:rPr lang="en-US" sz="3999" dirty="0">
                <a:solidFill>
                  <a:srgbClr val="303859"/>
                </a:solidFill>
                <a:latin typeface="Roboto Condensed"/>
              </a:rPr>
              <a:t> 🡪 </a:t>
            </a:r>
            <a:r>
              <a:rPr lang="en-US" sz="3999" dirty="0" err="1">
                <a:solidFill>
                  <a:srgbClr val="303859"/>
                </a:solidFill>
                <a:latin typeface="Roboto Condensed"/>
              </a:rPr>
              <a:t>kể</a:t>
            </a:r>
            <a:r>
              <a:rPr lang="en-US" sz="3999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3999" dirty="0" err="1">
                <a:solidFill>
                  <a:srgbClr val="303859"/>
                </a:solidFill>
                <a:latin typeface="Roboto Condensed"/>
              </a:rPr>
              <a:t>lại</a:t>
            </a:r>
            <a:r>
              <a:rPr lang="en-US" sz="3999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3999" dirty="0" err="1">
                <a:solidFill>
                  <a:srgbClr val="303859"/>
                </a:solidFill>
                <a:latin typeface="Roboto Condensed"/>
              </a:rPr>
              <a:t>sự</a:t>
            </a:r>
            <a:r>
              <a:rPr lang="en-US" sz="3999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3999" dirty="0" err="1">
                <a:solidFill>
                  <a:srgbClr val="303859"/>
                </a:solidFill>
                <a:latin typeface="Roboto Condensed"/>
              </a:rPr>
              <a:t>việc</a:t>
            </a:r>
            <a:r>
              <a:rPr lang="en-US" sz="3999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3999" dirty="0" err="1">
                <a:solidFill>
                  <a:srgbClr val="303859"/>
                </a:solidFill>
                <a:latin typeface="Roboto Condensed"/>
              </a:rPr>
              <a:t>theo</a:t>
            </a:r>
            <a:r>
              <a:rPr lang="en-US" sz="3999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3999" dirty="0" err="1">
                <a:solidFill>
                  <a:srgbClr val="303859"/>
                </a:solidFill>
                <a:latin typeface="Roboto Condensed"/>
              </a:rPr>
              <a:t>trình</a:t>
            </a:r>
            <a:r>
              <a:rPr lang="en-US" sz="3999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3999" dirty="0" err="1">
                <a:solidFill>
                  <a:srgbClr val="303859"/>
                </a:solidFill>
                <a:latin typeface="Roboto Condensed"/>
              </a:rPr>
              <a:t>tự</a:t>
            </a:r>
            <a:r>
              <a:rPr lang="en-US" sz="3999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3999" dirty="0" err="1">
                <a:solidFill>
                  <a:srgbClr val="303859"/>
                </a:solidFill>
                <a:latin typeface="Roboto Condensed"/>
              </a:rPr>
              <a:t>hợp</a:t>
            </a:r>
            <a:r>
              <a:rPr lang="en-US" sz="3999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3999" dirty="0" err="1">
                <a:solidFill>
                  <a:srgbClr val="303859"/>
                </a:solidFill>
                <a:latin typeface="Roboto Condensed"/>
              </a:rPr>
              <a:t>lí</a:t>
            </a:r>
            <a:r>
              <a:rPr lang="en-US" sz="3999" dirty="0">
                <a:solidFill>
                  <a:srgbClr val="303859"/>
                </a:solidFill>
                <a:latin typeface="Roboto Condensed"/>
              </a:rPr>
              <a:t>)</a:t>
            </a:r>
          </a:p>
          <a:p>
            <a:pPr marL="863599" lvl="1" indent="-431800" algn="just">
              <a:lnSpc>
                <a:spcPts val="5599"/>
              </a:lnSpc>
              <a:buFont typeface="Arial"/>
              <a:buChar char="•"/>
            </a:pPr>
            <a:r>
              <a:rPr lang="en-US" sz="3999" dirty="0">
                <a:solidFill>
                  <a:srgbClr val="303859"/>
                </a:solidFill>
                <a:latin typeface="Roboto Condensed Bold"/>
              </a:rPr>
              <a:t>KB: </a:t>
            </a:r>
            <a:r>
              <a:rPr lang="en-US" sz="3999" dirty="0" err="1">
                <a:solidFill>
                  <a:srgbClr val="303859"/>
                </a:solidFill>
                <a:latin typeface="Roboto Condensed"/>
              </a:rPr>
              <a:t>Kết</a:t>
            </a:r>
            <a:r>
              <a:rPr lang="en-US" sz="3999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3999" dirty="0" err="1">
                <a:solidFill>
                  <a:srgbClr val="303859"/>
                </a:solidFill>
                <a:latin typeface="Roboto Condensed"/>
              </a:rPr>
              <a:t>thúc</a:t>
            </a:r>
            <a:r>
              <a:rPr lang="en-US" sz="3999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3999" dirty="0" err="1">
                <a:solidFill>
                  <a:srgbClr val="303859"/>
                </a:solidFill>
                <a:latin typeface="Roboto Condensed"/>
              </a:rPr>
              <a:t>truyện</a:t>
            </a:r>
            <a:r>
              <a:rPr lang="en-US" sz="3999" dirty="0">
                <a:solidFill>
                  <a:srgbClr val="303859"/>
                </a:solidFill>
                <a:latin typeface="Roboto Condensed"/>
              </a:rPr>
              <a:t>, </a:t>
            </a:r>
            <a:r>
              <a:rPr lang="en-US" sz="3999" dirty="0" err="1">
                <a:solidFill>
                  <a:srgbClr val="303859"/>
                </a:solidFill>
                <a:latin typeface="Roboto Condensed"/>
              </a:rPr>
              <a:t>bài</a:t>
            </a:r>
            <a:r>
              <a:rPr lang="en-US" sz="3999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3999" dirty="0" err="1">
                <a:solidFill>
                  <a:srgbClr val="303859"/>
                </a:solidFill>
                <a:latin typeface="Roboto Condensed"/>
              </a:rPr>
              <a:t>học</a:t>
            </a:r>
            <a:r>
              <a:rPr lang="en-US" sz="3999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3999" dirty="0" err="1">
                <a:solidFill>
                  <a:srgbClr val="303859"/>
                </a:solidFill>
                <a:latin typeface="Roboto Condensed"/>
              </a:rPr>
              <a:t>rút</a:t>
            </a:r>
            <a:r>
              <a:rPr lang="en-US" sz="3999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3999" dirty="0" err="1">
                <a:solidFill>
                  <a:srgbClr val="303859"/>
                </a:solidFill>
                <a:latin typeface="Roboto Condensed"/>
              </a:rPr>
              <a:t>ra</a:t>
            </a:r>
            <a:endParaRPr lang="en-US" sz="3999" dirty="0">
              <a:solidFill>
                <a:srgbClr val="303859"/>
              </a:solidFill>
              <a:latin typeface="Roboto Condensed"/>
            </a:endParaR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98290" y="1805827"/>
            <a:ext cx="7111633" cy="8416134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1178485" y="200004"/>
            <a:ext cx="11589054" cy="1169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591"/>
              </a:lnSpc>
            </a:pPr>
            <a:r>
              <a:rPr lang="en-US" sz="6851">
                <a:solidFill>
                  <a:srgbClr val="5B72C8"/>
                </a:solidFill>
                <a:latin typeface="Fraunces Bold"/>
              </a:rPr>
              <a:t>II. CHUẨN BỊ BÀI NÓI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145500" y="2410724"/>
            <a:ext cx="6269564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303859"/>
                </a:solidFill>
                <a:latin typeface="Roboto Condensed Bold"/>
              </a:rPr>
              <a:t>Tìm ý: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477833" y="3377565"/>
            <a:ext cx="5140517" cy="5880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9" lvl="1" indent="-431800" algn="just">
              <a:lnSpc>
                <a:spcPts val="6719"/>
              </a:lnSpc>
              <a:buFont typeface="Arial"/>
              <a:buChar char="•"/>
            </a:pPr>
            <a:r>
              <a:rPr lang="en-US" sz="3999">
                <a:solidFill>
                  <a:srgbClr val="303859"/>
                </a:solidFill>
                <a:latin typeface="Roboto Condensed"/>
              </a:rPr>
              <a:t>Trải nghiệm nào?</a:t>
            </a:r>
          </a:p>
          <a:p>
            <a:pPr marL="863599" lvl="1" indent="-431800" algn="just">
              <a:lnSpc>
                <a:spcPts val="6719"/>
              </a:lnSpc>
              <a:buFont typeface="Arial"/>
              <a:buChar char="•"/>
            </a:pPr>
            <a:r>
              <a:rPr lang="en-US" sz="3999">
                <a:solidFill>
                  <a:srgbClr val="303859"/>
                </a:solidFill>
                <a:latin typeface="Roboto Condensed"/>
              </a:rPr>
              <a:t>Diễn ra ở đâu? </a:t>
            </a:r>
          </a:p>
          <a:p>
            <a:pPr marL="863599" lvl="1" indent="-431800" algn="just">
              <a:lnSpc>
                <a:spcPts val="6719"/>
              </a:lnSpc>
              <a:buFont typeface="Arial"/>
              <a:buChar char="•"/>
            </a:pPr>
            <a:r>
              <a:rPr lang="en-US" sz="3999">
                <a:solidFill>
                  <a:srgbClr val="303859"/>
                </a:solidFill>
                <a:latin typeface="Roboto Condensed"/>
              </a:rPr>
              <a:t>Khi nào? Với ai? </a:t>
            </a:r>
          </a:p>
          <a:p>
            <a:pPr marL="863599" lvl="1" indent="-431800" algn="just">
              <a:lnSpc>
                <a:spcPts val="6719"/>
              </a:lnSpc>
              <a:buFont typeface="Arial"/>
              <a:buChar char="•"/>
            </a:pPr>
            <a:r>
              <a:rPr lang="en-US" sz="3999">
                <a:solidFill>
                  <a:srgbClr val="303859"/>
                </a:solidFill>
                <a:latin typeface="Roboto Condensed"/>
              </a:rPr>
              <a:t>Diễn biến ra sao</a:t>
            </a:r>
          </a:p>
          <a:p>
            <a:pPr marL="863599" lvl="1" indent="-431800" algn="just">
              <a:lnSpc>
                <a:spcPts val="6719"/>
              </a:lnSpc>
              <a:buFont typeface="Arial"/>
              <a:buChar char="•"/>
            </a:pPr>
            <a:r>
              <a:rPr lang="en-US" sz="3999">
                <a:solidFill>
                  <a:srgbClr val="303859"/>
                </a:solidFill>
                <a:latin typeface="Roboto Condensed"/>
              </a:rPr>
              <a:t>Cảm xúc khi trải qua trải nghiệm đó? </a:t>
            </a:r>
          </a:p>
          <a:p>
            <a:pPr marL="863599" lvl="1" indent="-431800" algn="just">
              <a:lnSpc>
                <a:spcPts val="6719"/>
              </a:lnSpc>
              <a:buFont typeface="Arial"/>
              <a:buChar char="•"/>
            </a:pPr>
            <a:r>
              <a:rPr lang="en-US" sz="3999">
                <a:solidFill>
                  <a:srgbClr val="303859"/>
                </a:solidFill>
                <a:latin typeface="Roboto Condensed"/>
              </a:rPr>
              <a:t>Ý nghĩa?)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084270" y="113124"/>
            <a:ext cx="1035783" cy="92278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506362" y="8335511"/>
            <a:ext cx="1035783" cy="92278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2435530" y="-348271"/>
            <a:ext cx="1035783" cy="92278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740408" y="9825606"/>
            <a:ext cx="1035783" cy="92278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282767">
            <a:off x="17047955" y="8212572"/>
            <a:ext cx="725748" cy="2037188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7084270" y="1028700"/>
            <a:ext cx="506753" cy="454605"/>
            <a:chOff x="0" y="0"/>
            <a:chExt cx="675671" cy="606139"/>
          </a:xfrm>
        </p:grpSpPr>
        <p:sp>
          <p:nvSpPr>
            <p:cNvPr id="8" name="AutoShape 8"/>
            <p:cNvSpPr/>
            <p:nvPr/>
          </p:nvSpPr>
          <p:spPr>
            <a:xfrm>
              <a:off x="0" y="0"/>
              <a:ext cx="675671" cy="0"/>
            </a:xfrm>
            <a:prstGeom prst="line">
              <a:avLst/>
            </a:prstGeom>
            <a:ln w="63500" cap="flat">
              <a:solidFill>
                <a:srgbClr val="FFF9EC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9" name="AutoShape 9"/>
            <p:cNvSpPr/>
            <p:nvPr/>
          </p:nvSpPr>
          <p:spPr>
            <a:xfrm>
              <a:off x="0" y="264970"/>
              <a:ext cx="675626" cy="0"/>
            </a:xfrm>
            <a:prstGeom prst="line">
              <a:avLst/>
            </a:prstGeom>
            <a:ln w="76200" cap="flat">
              <a:solidFill>
                <a:srgbClr val="FFF9EC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0" name="AutoShape 10"/>
            <p:cNvSpPr/>
            <p:nvPr/>
          </p:nvSpPr>
          <p:spPr>
            <a:xfrm>
              <a:off x="0" y="542639"/>
              <a:ext cx="675626" cy="0"/>
            </a:xfrm>
            <a:prstGeom prst="line">
              <a:avLst/>
            </a:prstGeom>
            <a:ln w="63500" cap="flat">
              <a:solidFill>
                <a:srgbClr val="FFF9EC"/>
              </a:solidFill>
              <a:prstDash val="solid"/>
              <a:headEnd type="none" w="sm" len="sm"/>
              <a:tailEnd type="none" w="sm" len="sm"/>
            </a:ln>
          </p:spPr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flipH="1">
            <a:off x="12767539" y="4832892"/>
            <a:ext cx="5520461" cy="5479058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648773" y="2766424"/>
            <a:ext cx="16990454" cy="5292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79501" lvl="1" indent="-539750">
              <a:lnSpc>
                <a:spcPts val="7000"/>
              </a:lnSpc>
              <a:buFont typeface="Arial"/>
              <a:buChar char="•"/>
            </a:pP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Luyện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nói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: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Có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thể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đứng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trước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gương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kể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hoặc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kể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cho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bạn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nghe</a:t>
            </a:r>
            <a:endParaRPr lang="en-US" sz="5000" dirty="0">
              <a:solidFill>
                <a:srgbClr val="303859"/>
              </a:solidFill>
              <a:latin typeface="Roboto Condensed"/>
            </a:endParaRPr>
          </a:p>
          <a:p>
            <a:pPr marL="1079501" lvl="1" indent="-539750">
              <a:lnSpc>
                <a:spcPts val="7000"/>
              </a:lnSpc>
              <a:buFont typeface="Arial"/>
              <a:buChar char="•"/>
            </a:pPr>
            <a:r>
              <a:rPr lang="en-US" sz="5000" dirty="0">
                <a:solidFill>
                  <a:srgbClr val="303859"/>
                </a:solidFill>
                <a:latin typeface="Roboto Condensed"/>
              </a:rPr>
              <a:t>Khi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luyện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tập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bám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sát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bảng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kiểm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để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điều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chỉnh</a:t>
            </a:r>
            <a:endParaRPr lang="en-US" sz="5000" dirty="0">
              <a:solidFill>
                <a:srgbClr val="303859"/>
              </a:solidFill>
              <a:latin typeface="Roboto Condensed"/>
            </a:endParaRPr>
          </a:p>
          <a:p>
            <a:pPr marL="1079501" lvl="1" indent="-539750">
              <a:lnSpc>
                <a:spcPts val="7000"/>
              </a:lnSpc>
              <a:buFont typeface="Arial"/>
              <a:buChar char="•"/>
            </a:pPr>
            <a:r>
              <a:rPr lang="en-US" sz="5000" dirty="0">
                <a:solidFill>
                  <a:srgbClr val="303859"/>
                </a:solidFill>
                <a:latin typeface="Roboto Condensed"/>
              </a:rPr>
              <a:t>Khi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nói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:</a:t>
            </a:r>
          </a:p>
          <a:p>
            <a:pPr>
              <a:lnSpc>
                <a:spcPts val="7000"/>
              </a:lnSpc>
            </a:pPr>
            <a:r>
              <a:rPr lang="en-US" sz="5000" dirty="0">
                <a:solidFill>
                  <a:srgbClr val="303859"/>
                </a:solidFill>
                <a:latin typeface="Roboto Condensed"/>
              </a:rPr>
              <a:t>       -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Cần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tự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tin,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thoải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mái</a:t>
            </a:r>
            <a:endParaRPr lang="en-US" sz="5000" dirty="0">
              <a:solidFill>
                <a:srgbClr val="303859"/>
              </a:solidFill>
              <a:latin typeface="Roboto Condensed"/>
            </a:endParaRPr>
          </a:p>
          <a:p>
            <a:pPr>
              <a:lnSpc>
                <a:spcPts val="7000"/>
              </a:lnSpc>
            </a:pPr>
            <a:r>
              <a:rPr lang="en-US" sz="5000" dirty="0">
                <a:solidFill>
                  <a:srgbClr val="303859"/>
                </a:solidFill>
                <a:latin typeface="Roboto Condensed"/>
              </a:rPr>
              <a:t>       -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Bám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sát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mục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đích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chia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sẻ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trải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nghiệm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</a:t>
            </a:r>
          </a:p>
          <a:p>
            <a:pPr>
              <a:lnSpc>
                <a:spcPts val="7000"/>
              </a:lnSpc>
            </a:pPr>
            <a:r>
              <a:rPr lang="en-US" sz="5000" dirty="0">
                <a:solidFill>
                  <a:srgbClr val="303859"/>
                </a:solidFill>
                <a:latin typeface="Roboto Condensed"/>
              </a:rPr>
              <a:t>       -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Điều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chỉnh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giọng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nói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,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tốc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độ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nói</a:t>
            </a:r>
            <a:endParaRPr lang="en-US" sz="5000" dirty="0">
              <a:solidFill>
                <a:srgbClr val="303859"/>
              </a:solidFill>
              <a:latin typeface="Roboto Condensed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178485" y="942596"/>
            <a:ext cx="11589054" cy="1169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591"/>
              </a:lnSpc>
            </a:pPr>
            <a:r>
              <a:rPr lang="en-US" sz="6851">
                <a:solidFill>
                  <a:srgbClr val="5B72C8"/>
                </a:solidFill>
                <a:latin typeface="Fraunces Bold"/>
              </a:rPr>
              <a:t>II. CHUẨN BỊ BÀI NÓI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DD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6266414" y="775150"/>
            <a:ext cx="2811408" cy="72847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672904" y="8333464"/>
            <a:ext cx="1056569" cy="103675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7448767" y="8702747"/>
            <a:ext cx="1056569" cy="103675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749391" y="-419435"/>
            <a:ext cx="1056569" cy="1036759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2847670" y="2386940"/>
            <a:ext cx="12313368" cy="6983283"/>
            <a:chOff x="0" y="0"/>
            <a:chExt cx="8812045" cy="4997577"/>
          </a:xfrm>
        </p:grpSpPr>
        <p:sp>
          <p:nvSpPr>
            <p:cNvPr id="7" name="Freeform 7"/>
            <p:cNvSpPr/>
            <p:nvPr/>
          </p:nvSpPr>
          <p:spPr>
            <a:xfrm>
              <a:off x="31750" y="31750"/>
              <a:ext cx="8748545" cy="4934077"/>
            </a:xfrm>
            <a:custGeom>
              <a:avLst/>
              <a:gdLst/>
              <a:ahLst/>
              <a:cxnLst/>
              <a:rect l="l" t="t" r="r" b="b"/>
              <a:pathLst>
                <a:path w="8748545" h="4934077">
                  <a:moveTo>
                    <a:pt x="8655834" y="4934077"/>
                  </a:moveTo>
                  <a:lnTo>
                    <a:pt x="92710" y="4934077"/>
                  </a:lnTo>
                  <a:cubicBezTo>
                    <a:pt x="41910" y="4934077"/>
                    <a:pt x="0" y="4892167"/>
                    <a:pt x="0" y="4841367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8654565" y="0"/>
                  </a:lnTo>
                  <a:cubicBezTo>
                    <a:pt x="8705365" y="0"/>
                    <a:pt x="8747275" y="41910"/>
                    <a:pt x="8747275" y="92710"/>
                  </a:cubicBezTo>
                  <a:lnTo>
                    <a:pt x="8747275" y="4840097"/>
                  </a:lnTo>
                  <a:cubicBezTo>
                    <a:pt x="8748545" y="4892167"/>
                    <a:pt x="8706634" y="4934077"/>
                    <a:pt x="8655834" y="493407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0" y="0"/>
              <a:ext cx="8812045" cy="4997577"/>
            </a:xfrm>
            <a:custGeom>
              <a:avLst/>
              <a:gdLst/>
              <a:ahLst/>
              <a:cxnLst/>
              <a:rect l="l" t="t" r="r" b="b"/>
              <a:pathLst>
                <a:path w="8812045" h="4997577">
                  <a:moveTo>
                    <a:pt x="8687584" y="59690"/>
                  </a:moveTo>
                  <a:cubicBezTo>
                    <a:pt x="8723145" y="59690"/>
                    <a:pt x="8752355" y="88900"/>
                    <a:pt x="8752355" y="124460"/>
                  </a:cubicBezTo>
                  <a:lnTo>
                    <a:pt x="8752355" y="4873117"/>
                  </a:lnTo>
                  <a:cubicBezTo>
                    <a:pt x="8752355" y="4908677"/>
                    <a:pt x="8723145" y="4937887"/>
                    <a:pt x="8687584" y="4937887"/>
                  </a:cubicBezTo>
                  <a:lnTo>
                    <a:pt x="124460" y="4937887"/>
                  </a:lnTo>
                  <a:cubicBezTo>
                    <a:pt x="88900" y="4937887"/>
                    <a:pt x="59690" y="4908677"/>
                    <a:pt x="59690" y="4873117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8687585" y="59690"/>
                  </a:lnTo>
                  <a:moveTo>
                    <a:pt x="8687585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4873117"/>
                  </a:lnTo>
                  <a:cubicBezTo>
                    <a:pt x="0" y="4941697"/>
                    <a:pt x="55880" y="4997577"/>
                    <a:pt x="124460" y="4997577"/>
                  </a:cubicBezTo>
                  <a:lnTo>
                    <a:pt x="8687585" y="4997577"/>
                  </a:lnTo>
                  <a:cubicBezTo>
                    <a:pt x="8756165" y="4997577"/>
                    <a:pt x="8812045" y="4941697"/>
                    <a:pt x="8812045" y="4873117"/>
                  </a:cubicBezTo>
                  <a:lnTo>
                    <a:pt x="8812045" y="124460"/>
                  </a:lnTo>
                  <a:cubicBezTo>
                    <a:pt x="8812045" y="55880"/>
                    <a:pt x="8756165" y="0"/>
                    <a:pt x="8687585" y="0"/>
                  </a:cubicBezTo>
                  <a:close/>
                </a:path>
              </a:pathLst>
            </a:custGeom>
            <a:solidFill>
              <a:srgbClr val="95ABFF"/>
            </a:solidFill>
          </p:spPr>
        </p:sp>
      </p:grpSp>
      <p:grpSp>
        <p:nvGrpSpPr>
          <p:cNvPr id="9" name="Group 9"/>
          <p:cNvGrpSpPr/>
          <p:nvPr/>
        </p:nvGrpSpPr>
        <p:grpSpPr>
          <a:xfrm>
            <a:off x="521947" y="1049022"/>
            <a:ext cx="506753" cy="454605"/>
            <a:chOff x="0" y="0"/>
            <a:chExt cx="675671" cy="606139"/>
          </a:xfrm>
        </p:grpSpPr>
        <p:sp>
          <p:nvSpPr>
            <p:cNvPr id="10" name="AutoShape 10"/>
            <p:cNvSpPr/>
            <p:nvPr/>
          </p:nvSpPr>
          <p:spPr>
            <a:xfrm>
              <a:off x="0" y="0"/>
              <a:ext cx="675671" cy="0"/>
            </a:xfrm>
            <a:prstGeom prst="line">
              <a:avLst/>
            </a:prstGeom>
            <a:ln w="63500" cap="flat">
              <a:solidFill>
                <a:srgbClr val="FFF9EC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1" name="AutoShape 11"/>
            <p:cNvSpPr/>
            <p:nvPr/>
          </p:nvSpPr>
          <p:spPr>
            <a:xfrm>
              <a:off x="0" y="264970"/>
              <a:ext cx="675626" cy="0"/>
            </a:xfrm>
            <a:prstGeom prst="line">
              <a:avLst/>
            </a:prstGeom>
            <a:ln w="76200" cap="flat">
              <a:solidFill>
                <a:srgbClr val="FFF9EC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2" name="AutoShape 12"/>
            <p:cNvSpPr/>
            <p:nvPr/>
          </p:nvSpPr>
          <p:spPr>
            <a:xfrm>
              <a:off x="0" y="542639"/>
              <a:ext cx="675626" cy="0"/>
            </a:xfrm>
            <a:prstGeom prst="line">
              <a:avLst/>
            </a:prstGeom>
            <a:ln w="63500" cap="flat">
              <a:solidFill>
                <a:srgbClr val="FFF9EC"/>
              </a:solidFill>
              <a:prstDash val="solid"/>
              <a:headEnd type="none" w="sm" len="sm"/>
              <a:tailEnd type="none" w="sm" len="sm"/>
            </a:ln>
          </p:spPr>
        </p: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5161037" y="3174184"/>
            <a:ext cx="2511080" cy="6084116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1571901" y="663150"/>
            <a:ext cx="12354981" cy="1102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055"/>
              </a:lnSpc>
            </a:pPr>
            <a:r>
              <a:rPr lang="en-US" sz="6468">
                <a:solidFill>
                  <a:srgbClr val="5B72C8"/>
                </a:solidFill>
                <a:latin typeface="Fraunces Bold"/>
              </a:rPr>
              <a:t>III. TRÌNH BÀY BÀI NÓI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201188" y="3069409"/>
            <a:ext cx="11577774" cy="51633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48733" lvl="1" indent="-524366" algn="just">
              <a:lnSpc>
                <a:spcPts val="6800"/>
              </a:lnSpc>
              <a:buFont typeface="Arial"/>
              <a:buChar char="•"/>
            </a:pPr>
            <a:r>
              <a:rPr lang="en-US" sz="4857">
                <a:solidFill>
                  <a:srgbClr val="000000"/>
                </a:solidFill>
                <a:latin typeface="Roboto Condensed"/>
              </a:rPr>
              <a:t>HS thực hiện trình bày bài nói theo cá nhân</a:t>
            </a:r>
          </a:p>
          <a:p>
            <a:pPr marL="1048733" lvl="1" indent="-524366" algn="just">
              <a:lnSpc>
                <a:spcPts val="6800"/>
              </a:lnSpc>
              <a:buFont typeface="Arial"/>
              <a:buChar char="•"/>
            </a:pPr>
            <a:r>
              <a:rPr lang="en-US" sz="4857">
                <a:solidFill>
                  <a:srgbClr val="000000"/>
                </a:solidFill>
                <a:latin typeface="Roboto Condensed"/>
              </a:rPr>
              <a:t>Cá nhân có 10 phút để luyện tập nói trong nhóm</a:t>
            </a:r>
          </a:p>
          <a:p>
            <a:pPr marL="1048733" lvl="1" indent="-524366" algn="just">
              <a:lnSpc>
                <a:spcPts val="6800"/>
              </a:lnSpc>
              <a:buFont typeface="Arial"/>
              <a:buChar char="•"/>
            </a:pPr>
            <a:r>
              <a:rPr lang="en-US" sz="4857">
                <a:solidFill>
                  <a:srgbClr val="000000"/>
                </a:solidFill>
                <a:latin typeface="Roboto Condensed"/>
              </a:rPr>
              <a:t>Mỗi bạn có tối đa 5 phút trình bày bài nói và 5 phút để lắng nghe nhận xét cũng như phản hồi nhận xét của các bạn khác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F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8928963" y="-296294"/>
            <a:ext cx="1035783" cy="92278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428992" y="3595633"/>
            <a:ext cx="1035783" cy="92278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4410066" y="8796906"/>
            <a:ext cx="1035783" cy="92278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7527356" y="4057027"/>
            <a:ext cx="1035783" cy="92278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-729229" y="-298001"/>
            <a:ext cx="2353824" cy="1326701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370358" y="564452"/>
            <a:ext cx="13489067" cy="762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299"/>
              </a:lnSpc>
            </a:pPr>
            <a:r>
              <a:rPr lang="en-US" sz="4500" dirty="0">
                <a:solidFill>
                  <a:srgbClr val="193AB6"/>
                </a:solidFill>
                <a:latin typeface="Fraunces Bold"/>
              </a:rPr>
              <a:t>IV. ĐÁNH GIÁ, RÚT KINH NGHIỆM</a:t>
            </a: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4859425" y="8106455"/>
            <a:ext cx="2261312" cy="1776158"/>
          </a:xfrm>
          <a:prstGeom prst="rect">
            <a:avLst/>
          </a:prstGeom>
        </p:spPr>
      </p:pic>
      <p:graphicFrame>
        <p:nvGraphicFramePr>
          <p:cNvPr id="9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4379339"/>
              </p:ext>
            </p:extLst>
          </p:nvPr>
        </p:nvGraphicFramePr>
        <p:xfrm>
          <a:off x="678694" y="1653494"/>
          <a:ext cx="16803262" cy="8066201"/>
        </p:xfrm>
        <a:graphic>
          <a:graphicData uri="http://schemas.openxmlformats.org/drawingml/2006/table">
            <a:tbl>
              <a:tblPr/>
              <a:tblGrid>
                <a:gridCol w="141409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71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51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33291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799" dirty="0">
                          <a:solidFill>
                            <a:srgbClr val="FFF9EC"/>
                          </a:solidFill>
                          <a:latin typeface="Roboto Condensed Bold"/>
                        </a:rPr>
                        <a:t>BẢNG KIỂM KĨ NĂNG KỂ LẠI MỘT TRẢI NGHIỆM CỦA BẢN THÂN</a:t>
                      </a:r>
                      <a:endParaRPr lang="en-US" sz="1100" dirty="0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83B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799" dirty="0" err="1">
                          <a:solidFill>
                            <a:srgbClr val="FFF9EC"/>
                          </a:solidFill>
                          <a:latin typeface="Roboto Condensed Bold"/>
                        </a:rPr>
                        <a:t>Đạt</a:t>
                      </a:r>
                      <a:endParaRPr lang="en-US" sz="1100" dirty="0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83B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799" dirty="0">
                          <a:solidFill>
                            <a:srgbClr val="FFF9EC"/>
                          </a:solidFill>
                          <a:latin typeface="Roboto Condensed Bold"/>
                        </a:rPr>
                        <a:t>CĐ</a:t>
                      </a:r>
                      <a:endParaRPr lang="en-US" sz="1100" dirty="0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83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3291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799">
                          <a:solidFill>
                            <a:srgbClr val="303859"/>
                          </a:solidFill>
                          <a:latin typeface="Roboto Condensed"/>
                        </a:rPr>
                        <a:t>Bài trình bày có đủ 3 phần: giới thiệu, nội dung và kết thúc.</a:t>
                      </a:r>
                      <a:endParaRPr lang="en-US" sz="1100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3291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799">
                          <a:solidFill>
                            <a:srgbClr val="303859"/>
                          </a:solidFill>
                          <a:latin typeface="Roboto Condensed"/>
                        </a:rPr>
                        <a:t>Câu chuyện kể về trải nghiệm của người nói</a:t>
                      </a:r>
                      <a:endParaRPr lang="en-US" sz="1100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3291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799">
                          <a:solidFill>
                            <a:srgbClr val="303859"/>
                          </a:solidFill>
                          <a:latin typeface="Roboto Condensed"/>
                        </a:rPr>
                        <a:t>Câu chuyện được giới thiệu rõ ràng về các nhân vật, không gian, thời gian xảy ra.</a:t>
                      </a:r>
                      <a:endParaRPr lang="en-US" sz="1100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3291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799">
                          <a:solidFill>
                            <a:srgbClr val="303859"/>
                          </a:solidFill>
                          <a:latin typeface="Roboto Condensed"/>
                        </a:rPr>
                        <a:t>  Câu chuyện được kể theo ngôi thứ nhất</a:t>
                      </a:r>
                      <a:endParaRPr lang="en-US" sz="1100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3291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799">
                          <a:solidFill>
                            <a:srgbClr val="303859"/>
                          </a:solidFill>
                          <a:latin typeface="Roboto Condensed"/>
                        </a:rPr>
                        <a:t>Các sự việc được kể theo trình tự hợp lí.</a:t>
                      </a:r>
                      <a:endParaRPr lang="en-US" sz="1100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3291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799">
                          <a:solidFill>
                            <a:srgbClr val="303859"/>
                          </a:solidFill>
                          <a:latin typeface="Roboto Condensed"/>
                        </a:rPr>
                        <a:t>Kết hợp kể, tả, biểu cảm khi kể.</a:t>
                      </a:r>
                      <a:endParaRPr lang="en-US" sz="1100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3291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799">
                          <a:solidFill>
                            <a:srgbClr val="303859"/>
                          </a:solidFill>
                          <a:latin typeface="Roboto Condensed"/>
                        </a:rPr>
                        <a:t>Trình bày bài học, suy nghĩ rút ra từ câu chuyện.</a:t>
                      </a:r>
                      <a:endParaRPr lang="en-US" sz="1100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33291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799">
                          <a:solidFill>
                            <a:srgbClr val="303859"/>
                          </a:solidFill>
                          <a:latin typeface="Roboto Condensed"/>
                        </a:rPr>
                        <a:t>Giọng kể to, rõ, mạch lạc, thể hiện cảm xúc phù hợp với nội dung câu chuyện.</a:t>
                      </a:r>
                      <a:endParaRPr lang="en-US" sz="1100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33291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799">
                          <a:solidFill>
                            <a:srgbClr val="303859"/>
                          </a:solidFill>
                          <a:latin typeface="Roboto Condensed"/>
                        </a:rPr>
                        <a:t>Người nói tự tin, nhìn vào người nghe khi nói, sử dụng giọng kể, nét mặt, cử chỉ hợp lí.</a:t>
                      </a:r>
                      <a:endParaRPr lang="en-US" sz="1100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733291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799">
                          <a:solidFill>
                            <a:srgbClr val="303859"/>
                          </a:solidFill>
                          <a:latin typeface="Roboto Condensed"/>
                        </a:rPr>
                        <a:t>Sử dụng hình ảnh, âm nhạc, đoạn phim, đồ vật,…khi kể.</a:t>
                      </a:r>
                      <a:endParaRPr lang="en-US" sz="1100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34084" y="761040"/>
            <a:ext cx="1035783" cy="92278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506362" y="8335511"/>
            <a:ext cx="1035783" cy="92278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783855" y="113124"/>
            <a:ext cx="1035783" cy="92278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740408" y="9825606"/>
            <a:ext cx="1035783" cy="92278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282767">
            <a:off x="17933369" y="5486610"/>
            <a:ext cx="725748" cy="2037188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7084270" y="1028700"/>
            <a:ext cx="506753" cy="454605"/>
            <a:chOff x="0" y="0"/>
            <a:chExt cx="675671" cy="606139"/>
          </a:xfrm>
        </p:grpSpPr>
        <p:sp>
          <p:nvSpPr>
            <p:cNvPr id="8" name="AutoShape 8"/>
            <p:cNvSpPr/>
            <p:nvPr/>
          </p:nvSpPr>
          <p:spPr>
            <a:xfrm>
              <a:off x="0" y="0"/>
              <a:ext cx="675671" cy="0"/>
            </a:xfrm>
            <a:prstGeom prst="line">
              <a:avLst/>
            </a:prstGeom>
            <a:ln w="63500" cap="flat">
              <a:solidFill>
                <a:srgbClr val="FFF9EC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9" name="AutoShape 9"/>
            <p:cNvSpPr/>
            <p:nvPr/>
          </p:nvSpPr>
          <p:spPr>
            <a:xfrm>
              <a:off x="0" y="264970"/>
              <a:ext cx="675626" cy="0"/>
            </a:xfrm>
            <a:prstGeom prst="line">
              <a:avLst/>
            </a:prstGeom>
            <a:ln w="76200" cap="flat">
              <a:solidFill>
                <a:srgbClr val="FFF9EC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0" name="AutoShape 10"/>
            <p:cNvSpPr/>
            <p:nvPr/>
          </p:nvSpPr>
          <p:spPr>
            <a:xfrm>
              <a:off x="0" y="542639"/>
              <a:ext cx="675626" cy="0"/>
            </a:xfrm>
            <a:prstGeom prst="line">
              <a:avLst/>
            </a:prstGeom>
            <a:ln w="63500" cap="flat">
              <a:solidFill>
                <a:srgbClr val="FFF9EC"/>
              </a:solidFill>
              <a:prstDash val="solid"/>
              <a:headEnd type="none" w="sm" len="sm"/>
              <a:tailEnd type="none" w="sm" len="sm"/>
            </a:ln>
          </p:spPr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flipH="1">
            <a:off x="2427945" y="2308163"/>
            <a:ext cx="15342164" cy="6942329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4495753" y="7585988"/>
            <a:ext cx="3800491" cy="2681073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2000846" y="529594"/>
            <a:ext cx="6543147" cy="1203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911"/>
              </a:lnSpc>
            </a:pPr>
            <a:r>
              <a:rPr lang="en-US" sz="7079">
                <a:solidFill>
                  <a:srgbClr val="193AB6"/>
                </a:solidFill>
                <a:latin typeface="Fraunces Bold"/>
              </a:rPr>
              <a:t>V. VẬN DỤNG</a:t>
            </a: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231912">
            <a:off x="887055" y="4811741"/>
            <a:ext cx="2693542" cy="5548494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770108" y="7644853"/>
            <a:ext cx="1035783" cy="922789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3764544" y="3747636"/>
            <a:ext cx="13319726" cy="4587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9" lvl="1" indent="-431800" algn="just">
              <a:lnSpc>
                <a:spcPts val="5199"/>
              </a:lnSpc>
              <a:buFont typeface="Arial"/>
              <a:buChar char="•"/>
            </a:pPr>
            <a:r>
              <a:rPr lang="en-US" sz="3999">
                <a:solidFill>
                  <a:srgbClr val="000000"/>
                </a:solidFill>
                <a:latin typeface="Roboto Condensed"/>
              </a:rPr>
              <a:t>HS quay video kể lại một trải nghiệm của bản thân, không đọc, khuyến khích sử dụng đạo cụ, hình ảnh minh họa, trang phục…</a:t>
            </a:r>
          </a:p>
          <a:p>
            <a:pPr marL="863599" lvl="1" indent="-431800" algn="just">
              <a:lnSpc>
                <a:spcPts val="5199"/>
              </a:lnSpc>
              <a:buFont typeface="Arial"/>
              <a:buChar char="•"/>
            </a:pPr>
            <a:r>
              <a:rPr lang="en-US" sz="3999">
                <a:solidFill>
                  <a:srgbClr val="000000"/>
                </a:solidFill>
                <a:latin typeface="Roboto Condensed"/>
              </a:rPr>
              <a:t>Video quay rõ tối thiểu là chân dung học sinh, quay ngang điện thoại</a:t>
            </a:r>
          </a:p>
          <a:p>
            <a:pPr marL="863599" lvl="1" indent="-431800" algn="just">
              <a:lnSpc>
                <a:spcPts val="5199"/>
              </a:lnSpc>
              <a:buFont typeface="Arial"/>
              <a:buChar char="•"/>
            </a:pPr>
            <a:r>
              <a:rPr lang="en-US" sz="3999">
                <a:solidFill>
                  <a:srgbClr val="000000"/>
                </a:solidFill>
                <a:latin typeface="Roboto Condensed"/>
              </a:rPr>
              <a:t>Âm thanh rõ, không lẫn tạp âm</a:t>
            </a:r>
          </a:p>
          <a:p>
            <a:pPr marL="863599" lvl="1" indent="-431800" algn="just">
              <a:lnSpc>
                <a:spcPts val="5199"/>
              </a:lnSpc>
              <a:buFont typeface="Arial"/>
              <a:buChar char="•"/>
            </a:pPr>
            <a:r>
              <a:rPr lang="en-US" sz="3999">
                <a:solidFill>
                  <a:srgbClr val="000000"/>
                </a:solidFill>
                <a:latin typeface="Roboto Condensed"/>
              </a:rPr>
              <a:t>Độ dài video không quá 10 phút</a:t>
            </a:r>
          </a:p>
          <a:p>
            <a:pPr marL="863599" lvl="1" indent="-431800" algn="just">
              <a:lnSpc>
                <a:spcPts val="5199"/>
              </a:lnSpc>
              <a:buFont typeface="Arial"/>
              <a:buChar char="•"/>
            </a:pPr>
            <a:r>
              <a:rPr lang="en-US" sz="3999">
                <a:solidFill>
                  <a:srgbClr val="000000"/>
                </a:solidFill>
                <a:latin typeface="Roboto Condensed"/>
              </a:rPr>
              <a:t> Hạn nộp: 1 tuần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812743" y="-372240"/>
            <a:ext cx="4264549" cy="160986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7357861" y="0"/>
            <a:ext cx="1035783" cy="92278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517892" y="4319533"/>
            <a:ext cx="1035783" cy="92278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098808" y="9469089"/>
            <a:ext cx="1035783" cy="92278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7770108" y="3601429"/>
            <a:ext cx="1035783" cy="92278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379961" y="8803200"/>
            <a:ext cx="2780295" cy="1127283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1028700" y="1028700"/>
            <a:ext cx="506753" cy="454605"/>
            <a:chOff x="0" y="0"/>
            <a:chExt cx="675671" cy="606139"/>
          </a:xfrm>
        </p:grpSpPr>
        <p:sp>
          <p:nvSpPr>
            <p:cNvPr id="9" name="AutoShape 9"/>
            <p:cNvSpPr/>
            <p:nvPr/>
          </p:nvSpPr>
          <p:spPr>
            <a:xfrm>
              <a:off x="0" y="0"/>
              <a:ext cx="675671" cy="0"/>
            </a:xfrm>
            <a:prstGeom prst="line">
              <a:avLst/>
            </a:prstGeom>
            <a:ln w="63500" cap="flat">
              <a:solidFill>
                <a:srgbClr val="FFF9EC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0" name="AutoShape 10"/>
            <p:cNvSpPr/>
            <p:nvPr/>
          </p:nvSpPr>
          <p:spPr>
            <a:xfrm>
              <a:off x="0" y="264970"/>
              <a:ext cx="675626" cy="0"/>
            </a:xfrm>
            <a:prstGeom prst="line">
              <a:avLst/>
            </a:prstGeom>
            <a:ln w="76200" cap="flat">
              <a:solidFill>
                <a:srgbClr val="FFF9EC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1" name="AutoShape 11"/>
            <p:cNvSpPr/>
            <p:nvPr/>
          </p:nvSpPr>
          <p:spPr>
            <a:xfrm>
              <a:off x="0" y="542639"/>
              <a:ext cx="675626" cy="0"/>
            </a:xfrm>
            <a:prstGeom prst="line">
              <a:avLst/>
            </a:prstGeom>
            <a:ln w="63500" cap="flat">
              <a:solidFill>
                <a:srgbClr val="FFF9EC"/>
              </a:solidFill>
              <a:prstDash val="solid"/>
              <a:headEnd type="none" w="sm" len="sm"/>
              <a:tailEnd type="none" w="sm" len="sm"/>
            </a:ln>
          </p:spPr>
        </p:sp>
      </p:grpSp>
      <p:sp>
        <p:nvSpPr>
          <p:cNvPr id="12" name="TextBox 12"/>
          <p:cNvSpPr txBox="1"/>
          <p:nvPr/>
        </p:nvSpPr>
        <p:spPr>
          <a:xfrm>
            <a:off x="3451806" y="3229143"/>
            <a:ext cx="12245394" cy="18817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5785"/>
              </a:lnSpc>
            </a:pPr>
            <a:r>
              <a:rPr lang="en-US" sz="11275" dirty="0">
                <a:solidFill>
                  <a:srgbClr val="ED5E95"/>
                </a:solidFill>
                <a:latin typeface="#9Slide05 Braxton Regular"/>
              </a:rPr>
              <a:t>Xin </a:t>
            </a:r>
            <a:r>
              <a:rPr lang="en-US" sz="11275" dirty="0" err="1">
                <a:solidFill>
                  <a:srgbClr val="ED5E95"/>
                </a:solidFill>
                <a:latin typeface="#9Slide05 Braxton Regular"/>
              </a:rPr>
              <a:t>chào</a:t>
            </a:r>
            <a:r>
              <a:rPr lang="en-US" sz="11275" dirty="0">
                <a:solidFill>
                  <a:srgbClr val="ED5E95"/>
                </a:solidFill>
                <a:latin typeface="#9Slide05 Braxton Regular"/>
              </a:rPr>
              <a:t> </a:t>
            </a:r>
            <a:r>
              <a:rPr lang="en-US" sz="11275" dirty="0" err="1">
                <a:solidFill>
                  <a:srgbClr val="ED5E95"/>
                </a:solidFill>
                <a:latin typeface="#9Slide05 Braxton Regular"/>
              </a:rPr>
              <a:t>và</a:t>
            </a:r>
            <a:r>
              <a:rPr lang="en-US" sz="11275" dirty="0">
                <a:solidFill>
                  <a:srgbClr val="ED5E95"/>
                </a:solidFill>
                <a:latin typeface="#9Slide05 Braxton Regular"/>
              </a:rPr>
              <a:t> </a:t>
            </a:r>
            <a:r>
              <a:rPr lang="en-US" sz="11275" dirty="0" err="1">
                <a:solidFill>
                  <a:srgbClr val="ED5E95"/>
                </a:solidFill>
                <a:latin typeface="#9Slide05 Braxton Regular"/>
              </a:rPr>
              <a:t>hẹn</a:t>
            </a:r>
            <a:r>
              <a:rPr lang="en-US" sz="11275" dirty="0">
                <a:solidFill>
                  <a:srgbClr val="ED5E95"/>
                </a:solidFill>
                <a:latin typeface="#9Slide05 Braxton Regular"/>
              </a:rPr>
              <a:t> </a:t>
            </a:r>
            <a:r>
              <a:rPr lang="en-US" sz="11275" dirty="0" err="1">
                <a:solidFill>
                  <a:srgbClr val="ED5E95"/>
                </a:solidFill>
                <a:latin typeface="#9Slide05 Braxton Regular"/>
              </a:rPr>
              <a:t>gặp</a:t>
            </a:r>
            <a:r>
              <a:rPr lang="en-US" sz="11275" dirty="0">
                <a:solidFill>
                  <a:srgbClr val="ED5E95"/>
                </a:solidFill>
                <a:latin typeface="#9Slide05 Braxton Regular"/>
              </a:rPr>
              <a:t> </a:t>
            </a:r>
            <a:r>
              <a:rPr lang="en-US" sz="11275" dirty="0" err="1">
                <a:solidFill>
                  <a:srgbClr val="ED5E95"/>
                </a:solidFill>
                <a:latin typeface="#9Slide05 Braxton Regular"/>
              </a:rPr>
              <a:t>lại</a:t>
            </a:r>
            <a:r>
              <a:rPr lang="en-US" sz="11275" dirty="0">
                <a:solidFill>
                  <a:srgbClr val="ED5E95"/>
                </a:solidFill>
                <a:latin typeface="#9Slide05 Braxton Regular"/>
              </a:rPr>
              <a:t>!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35453" y="2172333"/>
            <a:ext cx="15544153" cy="6139977"/>
            <a:chOff x="0" y="0"/>
            <a:chExt cx="21072452" cy="8323669"/>
          </a:xfrm>
        </p:grpSpPr>
        <p:sp>
          <p:nvSpPr>
            <p:cNvPr id="3" name="Freeform 3"/>
            <p:cNvSpPr/>
            <p:nvPr/>
          </p:nvSpPr>
          <p:spPr>
            <a:xfrm>
              <a:off x="31750" y="31750"/>
              <a:ext cx="21008952" cy="8260169"/>
            </a:xfrm>
            <a:custGeom>
              <a:avLst/>
              <a:gdLst/>
              <a:ahLst/>
              <a:cxnLst/>
              <a:rect l="l" t="t" r="r" b="b"/>
              <a:pathLst>
                <a:path w="21008952" h="8260169">
                  <a:moveTo>
                    <a:pt x="20916241" y="8260169"/>
                  </a:moveTo>
                  <a:lnTo>
                    <a:pt x="92710" y="8260169"/>
                  </a:lnTo>
                  <a:cubicBezTo>
                    <a:pt x="41910" y="8260169"/>
                    <a:pt x="0" y="8218259"/>
                    <a:pt x="0" y="8167459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20914971" y="0"/>
                  </a:lnTo>
                  <a:cubicBezTo>
                    <a:pt x="20965771" y="0"/>
                    <a:pt x="21007682" y="41910"/>
                    <a:pt x="21007682" y="92710"/>
                  </a:cubicBezTo>
                  <a:lnTo>
                    <a:pt x="21007682" y="8166188"/>
                  </a:lnTo>
                  <a:cubicBezTo>
                    <a:pt x="21008952" y="8218259"/>
                    <a:pt x="20967041" y="8260169"/>
                    <a:pt x="20916241" y="8260169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21072452" cy="8323669"/>
            </a:xfrm>
            <a:custGeom>
              <a:avLst/>
              <a:gdLst/>
              <a:ahLst/>
              <a:cxnLst/>
              <a:rect l="l" t="t" r="r" b="b"/>
              <a:pathLst>
                <a:path w="21072452" h="8323669">
                  <a:moveTo>
                    <a:pt x="20947991" y="59690"/>
                  </a:moveTo>
                  <a:cubicBezTo>
                    <a:pt x="20983552" y="59690"/>
                    <a:pt x="21012762" y="88900"/>
                    <a:pt x="21012762" y="124460"/>
                  </a:cubicBezTo>
                  <a:lnTo>
                    <a:pt x="21012762" y="8199209"/>
                  </a:lnTo>
                  <a:cubicBezTo>
                    <a:pt x="21012762" y="8234769"/>
                    <a:pt x="20983552" y="8263979"/>
                    <a:pt x="20947991" y="8263979"/>
                  </a:cubicBezTo>
                  <a:lnTo>
                    <a:pt x="124460" y="8263979"/>
                  </a:lnTo>
                  <a:cubicBezTo>
                    <a:pt x="88900" y="8263979"/>
                    <a:pt x="59690" y="8234769"/>
                    <a:pt x="59690" y="8199209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20947993" y="59690"/>
                  </a:lnTo>
                  <a:moveTo>
                    <a:pt x="2094799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8199209"/>
                  </a:lnTo>
                  <a:cubicBezTo>
                    <a:pt x="0" y="8267789"/>
                    <a:pt x="55880" y="8323669"/>
                    <a:pt x="124460" y="8323669"/>
                  </a:cubicBezTo>
                  <a:lnTo>
                    <a:pt x="20947993" y="8323669"/>
                  </a:lnTo>
                  <a:cubicBezTo>
                    <a:pt x="21016571" y="8323669"/>
                    <a:pt x="21072452" y="8267789"/>
                    <a:pt x="21072452" y="8199209"/>
                  </a:cubicBezTo>
                  <a:lnTo>
                    <a:pt x="21072452" y="124460"/>
                  </a:lnTo>
                  <a:cubicBezTo>
                    <a:pt x="21072452" y="55880"/>
                    <a:pt x="21016571" y="0"/>
                    <a:pt x="2094799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812743" y="-372240"/>
            <a:ext cx="4264549" cy="160986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7357861" y="0"/>
            <a:ext cx="1035783" cy="92278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517892" y="4319533"/>
            <a:ext cx="1035783" cy="92278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098808" y="9469089"/>
            <a:ext cx="1035783" cy="92278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7770108" y="3601429"/>
            <a:ext cx="1035783" cy="92278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379961" y="8803200"/>
            <a:ext cx="2780295" cy="1127283"/>
          </a:xfrm>
          <a:prstGeom prst="rect">
            <a:avLst/>
          </a:prstGeom>
        </p:spPr>
      </p:pic>
      <p:grpSp>
        <p:nvGrpSpPr>
          <p:cNvPr id="11" name="Group 11"/>
          <p:cNvGrpSpPr/>
          <p:nvPr/>
        </p:nvGrpSpPr>
        <p:grpSpPr>
          <a:xfrm>
            <a:off x="1028700" y="1028700"/>
            <a:ext cx="506753" cy="454605"/>
            <a:chOff x="0" y="0"/>
            <a:chExt cx="675671" cy="606139"/>
          </a:xfrm>
        </p:grpSpPr>
        <p:sp>
          <p:nvSpPr>
            <p:cNvPr id="12" name="AutoShape 12"/>
            <p:cNvSpPr/>
            <p:nvPr/>
          </p:nvSpPr>
          <p:spPr>
            <a:xfrm>
              <a:off x="0" y="0"/>
              <a:ext cx="675671" cy="0"/>
            </a:xfrm>
            <a:prstGeom prst="line">
              <a:avLst/>
            </a:prstGeom>
            <a:ln w="63500" cap="flat">
              <a:solidFill>
                <a:srgbClr val="FFF9EC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3" name="AutoShape 13"/>
            <p:cNvSpPr/>
            <p:nvPr/>
          </p:nvSpPr>
          <p:spPr>
            <a:xfrm>
              <a:off x="0" y="264970"/>
              <a:ext cx="675626" cy="0"/>
            </a:xfrm>
            <a:prstGeom prst="line">
              <a:avLst/>
            </a:prstGeom>
            <a:ln w="76200" cap="flat">
              <a:solidFill>
                <a:srgbClr val="FFF9EC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4" name="AutoShape 14"/>
            <p:cNvSpPr/>
            <p:nvPr/>
          </p:nvSpPr>
          <p:spPr>
            <a:xfrm>
              <a:off x="0" y="542639"/>
              <a:ext cx="675626" cy="0"/>
            </a:xfrm>
            <a:prstGeom prst="line">
              <a:avLst/>
            </a:prstGeom>
            <a:ln w="63500" cap="flat">
              <a:solidFill>
                <a:srgbClr val="FFF9EC"/>
              </a:solidFill>
              <a:prstDash val="solid"/>
              <a:headEnd type="none" w="sm" len="sm"/>
              <a:tailEnd type="none" w="sm" len="sm"/>
            </a:ln>
          </p:spPr>
        </p:sp>
      </p:grpSp>
      <p:sp>
        <p:nvSpPr>
          <p:cNvPr id="15" name="TextBox 15"/>
          <p:cNvSpPr txBox="1"/>
          <p:nvPr/>
        </p:nvSpPr>
        <p:spPr>
          <a:xfrm>
            <a:off x="1587845" y="5389220"/>
            <a:ext cx="15544153" cy="16516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39"/>
              </a:lnSpc>
              <a:spcBef>
                <a:spcPct val="0"/>
              </a:spcBef>
            </a:pPr>
            <a:r>
              <a:rPr lang="en-US" sz="9599" dirty="0">
                <a:solidFill>
                  <a:srgbClr val="ED5E95"/>
                </a:solidFill>
                <a:latin typeface="#9Slide07 Bangers"/>
              </a:rPr>
              <a:t>KỂ LẠI MỘT TRẢI NGHIỆM CỦA EM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851725" y="2349697"/>
            <a:ext cx="15016393" cy="1195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15"/>
              </a:lnSpc>
            </a:pPr>
            <a:r>
              <a:rPr lang="en-US" sz="6939">
                <a:solidFill>
                  <a:srgbClr val="100F0D"/>
                </a:solidFill>
                <a:latin typeface="Fraunces Bold"/>
              </a:rPr>
              <a:t>BÀI 3: YÊU THƯƠNG VÀ CHIA SẺ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231230" y="3265794"/>
            <a:ext cx="11084970" cy="18817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5785"/>
              </a:lnSpc>
            </a:pPr>
            <a:r>
              <a:rPr lang="en-US" sz="11275" dirty="0" err="1">
                <a:solidFill>
                  <a:srgbClr val="691C04"/>
                </a:solidFill>
                <a:latin typeface="#9Slide05 Braxton Regular"/>
              </a:rPr>
              <a:t>Kĩ</a:t>
            </a:r>
            <a:r>
              <a:rPr lang="en-US" sz="11275" dirty="0">
                <a:solidFill>
                  <a:srgbClr val="691C04"/>
                </a:solidFill>
                <a:latin typeface="#9Slide05 Braxton Regular"/>
              </a:rPr>
              <a:t> </a:t>
            </a:r>
            <a:r>
              <a:rPr lang="en-US" sz="11275" dirty="0" err="1">
                <a:solidFill>
                  <a:srgbClr val="691C04"/>
                </a:solidFill>
                <a:latin typeface="#9Slide05 Braxton Regular"/>
              </a:rPr>
              <a:t>năng</a:t>
            </a:r>
            <a:r>
              <a:rPr lang="en-US" sz="11275" dirty="0">
                <a:solidFill>
                  <a:srgbClr val="691C04"/>
                </a:solidFill>
                <a:latin typeface="#9Slide05 Braxton Regular"/>
              </a:rPr>
              <a:t> </a:t>
            </a:r>
            <a:r>
              <a:rPr lang="en-US" sz="11275" dirty="0" err="1">
                <a:solidFill>
                  <a:srgbClr val="691C04"/>
                </a:solidFill>
                <a:latin typeface="#9Slide05 Braxton Regular"/>
              </a:rPr>
              <a:t>Nói</a:t>
            </a:r>
            <a:r>
              <a:rPr lang="en-US" sz="11275" dirty="0">
                <a:solidFill>
                  <a:srgbClr val="691C04"/>
                </a:solidFill>
                <a:latin typeface="#9Slide05 Braxton Regular"/>
              </a:rPr>
              <a:t> </a:t>
            </a:r>
            <a:r>
              <a:rPr lang="en-US" sz="11275" dirty="0" err="1">
                <a:solidFill>
                  <a:srgbClr val="691C04"/>
                </a:solidFill>
                <a:latin typeface="#9Slide05 Braxton Regular"/>
              </a:rPr>
              <a:t>và</a:t>
            </a:r>
            <a:r>
              <a:rPr lang="en-US" sz="11275" dirty="0">
                <a:solidFill>
                  <a:srgbClr val="691C04"/>
                </a:solidFill>
                <a:latin typeface="#9Slide05 Braxton Regular"/>
              </a:rPr>
              <a:t> Nghe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-777394" y="6211073"/>
            <a:ext cx="5638569" cy="4075927"/>
            <a:chOff x="0" y="0"/>
            <a:chExt cx="5265420" cy="3806190"/>
          </a:xfrm>
        </p:grpSpPr>
        <p:sp>
          <p:nvSpPr>
            <p:cNvPr id="3" name="Freeform 3"/>
            <p:cNvSpPr/>
            <p:nvPr/>
          </p:nvSpPr>
          <p:spPr>
            <a:xfrm>
              <a:off x="16510" y="15240"/>
              <a:ext cx="5233670" cy="3774440"/>
            </a:xfrm>
            <a:custGeom>
              <a:avLst/>
              <a:gdLst/>
              <a:ahLst/>
              <a:cxnLst/>
              <a:rect l="l" t="t" r="r" b="b"/>
              <a:pathLst>
                <a:path w="5233670" h="3774440">
                  <a:moveTo>
                    <a:pt x="5233670" y="2413000"/>
                  </a:moveTo>
                  <a:cubicBezTo>
                    <a:pt x="5233670" y="3249930"/>
                    <a:pt x="5233670" y="3774440"/>
                    <a:pt x="5233670" y="3774440"/>
                  </a:cubicBezTo>
                  <a:lnTo>
                    <a:pt x="2616200" y="3774440"/>
                  </a:lnTo>
                  <a:lnTo>
                    <a:pt x="0" y="3774440"/>
                  </a:lnTo>
                  <a:cubicBezTo>
                    <a:pt x="0" y="3774440"/>
                    <a:pt x="0" y="3248660"/>
                    <a:pt x="0" y="2413000"/>
                  </a:cubicBezTo>
                  <a:cubicBezTo>
                    <a:pt x="0" y="1577340"/>
                    <a:pt x="875030" y="0"/>
                    <a:pt x="2617470" y="0"/>
                  </a:cubicBezTo>
                  <a:cubicBezTo>
                    <a:pt x="4359910" y="0"/>
                    <a:pt x="5233670" y="1576070"/>
                    <a:pt x="5233670" y="2413000"/>
                  </a:cubicBezTo>
                  <a:close/>
                </a:path>
              </a:pathLst>
            </a:custGeom>
            <a:solidFill>
              <a:srgbClr val="FFCC47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5265420" cy="3806190"/>
            </a:xfrm>
            <a:custGeom>
              <a:avLst/>
              <a:gdLst/>
              <a:ahLst/>
              <a:cxnLst/>
              <a:rect l="l" t="t" r="r" b="b"/>
              <a:pathLst>
                <a:path w="5265420" h="3806190">
                  <a:moveTo>
                    <a:pt x="5265420" y="3806190"/>
                  </a:moveTo>
                  <a:lnTo>
                    <a:pt x="0" y="3806190"/>
                  </a:lnTo>
                  <a:lnTo>
                    <a:pt x="0" y="2428240"/>
                  </a:lnTo>
                  <a:cubicBezTo>
                    <a:pt x="0" y="1955800"/>
                    <a:pt x="259080" y="1355090"/>
                    <a:pt x="659130" y="897890"/>
                  </a:cubicBezTo>
                  <a:cubicBezTo>
                    <a:pt x="1018540" y="488950"/>
                    <a:pt x="1652270" y="0"/>
                    <a:pt x="2632710" y="0"/>
                  </a:cubicBezTo>
                  <a:cubicBezTo>
                    <a:pt x="3614420" y="0"/>
                    <a:pt x="4246880" y="488950"/>
                    <a:pt x="4606290" y="897890"/>
                  </a:cubicBezTo>
                  <a:cubicBezTo>
                    <a:pt x="5006340" y="1355090"/>
                    <a:pt x="5265420" y="1955800"/>
                    <a:pt x="5265420" y="2428240"/>
                  </a:cubicBezTo>
                  <a:lnTo>
                    <a:pt x="5265420" y="3806190"/>
                  </a:lnTo>
                  <a:close/>
                  <a:moveTo>
                    <a:pt x="31750" y="3774440"/>
                  </a:moveTo>
                  <a:lnTo>
                    <a:pt x="5233670" y="3774440"/>
                  </a:lnTo>
                  <a:lnTo>
                    <a:pt x="5233670" y="2428240"/>
                  </a:lnTo>
                  <a:cubicBezTo>
                    <a:pt x="5233670" y="1963420"/>
                    <a:pt x="4978400" y="1370330"/>
                    <a:pt x="4582160" y="918210"/>
                  </a:cubicBezTo>
                  <a:cubicBezTo>
                    <a:pt x="4227830" y="514350"/>
                    <a:pt x="3601720" y="31750"/>
                    <a:pt x="2632710" y="31750"/>
                  </a:cubicBezTo>
                  <a:cubicBezTo>
                    <a:pt x="1663700" y="31750"/>
                    <a:pt x="1037590" y="514350"/>
                    <a:pt x="683260" y="919480"/>
                  </a:cubicBezTo>
                  <a:cubicBezTo>
                    <a:pt x="287020" y="1370330"/>
                    <a:pt x="31750" y="1963420"/>
                    <a:pt x="31750" y="2428240"/>
                  </a:cubicBezTo>
                  <a:lnTo>
                    <a:pt x="31750" y="377444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084270" y="113124"/>
            <a:ext cx="1035783" cy="92278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506362" y="8335511"/>
            <a:ext cx="1035783" cy="92278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2435530" y="-348271"/>
            <a:ext cx="1035783" cy="92278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740408" y="9825606"/>
            <a:ext cx="1035783" cy="92278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282767">
            <a:off x="17047955" y="8212572"/>
            <a:ext cx="725748" cy="2037188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17084270" y="1028700"/>
            <a:ext cx="506753" cy="454605"/>
            <a:chOff x="0" y="0"/>
            <a:chExt cx="675671" cy="606139"/>
          </a:xfrm>
        </p:grpSpPr>
        <p:sp>
          <p:nvSpPr>
            <p:cNvPr id="11" name="AutoShape 11"/>
            <p:cNvSpPr/>
            <p:nvPr/>
          </p:nvSpPr>
          <p:spPr>
            <a:xfrm>
              <a:off x="0" y="0"/>
              <a:ext cx="675671" cy="0"/>
            </a:xfrm>
            <a:prstGeom prst="line">
              <a:avLst/>
            </a:prstGeom>
            <a:ln w="63500" cap="flat">
              <a:solidFill>
                <a:srgbClr val="FFF9EC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2" name="AutoShape 12"/>
            <p:cNvSpPr/>
            <p:nvPr/>
          </p:nvSpPr>
          <p:spPr>
            <a:xfrm>
              <a:off x="0" y="264970"/>
              <a:ext cx="675626" cy="0"/>
            </a:xfrm>
            <a:prstGeom prst="line">
              <a:avLst/>
            </a:prstGeom>
            <a:ln w="76200" cap="flat">
              <a:solidFill>
                <a:srgbClr val="FFF9EC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3" name="AutoShape 13"/>
            <p:cNvSpPr/>
            <p:nvPr/>
          </p:nvSpPr>
          <p:spPr>
            <a:xfrm>
              <a:off x="0" y="542639"/>
              <a:ext cx="675626" cy="0"/>
            </a:xfrm>
            <a:prstGeom prst="line">
              <a:avLst/>
            </a:prstGeom>
            <a:ln w="63500" cap="flat">
              <a:solidFill>
                <a:srgbClr val="FFF9EC"/>
              </a:solidFill>
              <a:prstDash val="solid"/>
              <a:headEnd type="none" w="sm" len="sm"/>
              <a:tailEnd type="none" w="sm" len="sm"/>
            </a:ln>
          </p:spPr>
        </p:sp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flipH="1">
            <a:off x="4861175" y="3443493"/>
            <a:ext cx="13426825" cy="6075638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20747" y="6153106"/>
            <a:ext cx="2592827" cy="3994551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1109725">
            <a:off x="2986774" y="7495006"/>
            <a:ext cx="2057400" cy="2057400"/>
          </a:xfrm>
          <a:prstGeom prst="rect">
            <a:avLst/>
          </a:prstGeom>
        </p:spPr>
      </p:pic>
      <p:sp>
        <p:nvSpPr>
          <p:cNvPr id="17" name="TextBox 17"/>
          <p:cNvSpPr txBox="1"/>
          <p:nvPr/>
        </p:nvSpPr>
        <p:spPr>
          <a:xfrm>
            <a:off x="5034825" y="2425997"/>
            <a:ext cx="9482733" cy="1203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sz="6999">
                <a:solidFill>
                  <a:srgbClr val="AABAF6"/>
                </a:solidFill>
                <a:latin typeface="#9Slide07 SVNBango"/>
              </a:rPr>
              <a:t>Think - Pair - Share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50809" y="418637"/>
            <a:ext cx="17251352" cy="15890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391"/>
              </a:lnSpc>
            </a:pPr>
            <a:r>
              <a:rPr lang="en-US" sz="4565">
                <a:solidFill>
                  <a:srgbClr val="303859"/>
                </a:solidFill>
                <a:latin typeface="Fraunces Bold"/>
              </a:rPr>
              <a:t>I. QUAN SÁT MẪU VÀ TÌM HIỂU CÁCH THỨC THỰC HIỆN KỂ LẠI MỘT TRẢI NGHIỆM BẢN THÂN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034825" y="2359007"/>
            <a:ext cx="9482733" cy="1203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sz="6999" dirty="0">
                <a:solidFill>
                  <a:srgbClr val="5B72C8"/>
                </a:solidFill>
                <a:latin typeface="#9Slide07 SVNBango"/>
              </a:rPr>
              <a:t>Think - Pair - Share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6231121" y="5888456"/>
            <a:ext cx="11179708" cy="2635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79501" lvl="1" indent="-539750">
              <a:lnSpc>
                <a:spcPts val="7000"/>
              </a:lnSpc>
              <a:buFont typeface="Arial"/>
              <a:buChar char="•"/>
            </a:pPr>
            <a:r>
              <a:rPr lang="en-US" sz="5000">
                <a:solidFill>
                  <a:srgbClr val="5B72C8"/>
                </a:solidFill>
                <a:latin typeface="Roboto Condensed Bold"/>
              </a:rPr>
              <a:t>THINK:</a:t>
            </a:r>
            <a:r>
              <a:rPr lang="en-US" sz="5000">
                <a:solidFill>
                  <a:srgbClr val="000000"/>
                </a:solidFill>
                <a:latin typeface="Roboto Condensed"/>
              </a:rPr>
              <a:t> cá nhân HS suy nghĩ, trả lời (2')</a:t>
            </a:r>
          </a:p>
          <a:p>
            <a:pPr marL="1079501" lvl="1" indent="-539750">
              <a:lnSpc>
                <a:spcPts val="7000"/>
              </a:lnSpc>
              <a:buFont typeface="Arial"/>
              <a:buChar char="•"/>
            </a:pPr>
            <a:r>
              <a:rPr lang="en-US" sz="5000">
                <a:solidFill>
                  <a:srgbClr val="ED5E95"/>
                </a:solidFill>
                <a:latin typeface="Roboto Condensed Bold"/>
              </a:rPr>
              <a:t>PAIR</a:t>
            </a:r>
            <a:r>
              <a:rPr lang="en-US" sz="5000">
                <a:solidFill>
                  <a:srgbClr val="ED5E95"/>
                </a:solidFill>
                <a:latin typeface="Roboto Condensed"/>
              </a:rPr>
              <a:t>:</a:t>
            </a:r>
            <a:r>
              <a:rPr lang="en-US" sz="5000">
                <a:solidFill>
                  <a:srgbClr val="000000"/>
                </a:solidFill>
                <a:latin typeface="Roboto Condensed"/>
              </a:rPr>
              <a:t> trao đổi với bạn bên cạnh (1')</a:t>
            </a:r>
          </a:p>
          <a:p>
            <a:pPr marL="1079501" lvl="1" indent="-539750">
              <a:lnSpc>
                <a:spcPts val="7000"/>
              </a:lnSpc>
              <a:buFont typeface="Arial"/>
              <a:buChar char="•"/>
            </a:pPr>
            <a:r>
              <a:rPr lang="en-US" sz="5000">
                <a:solidFill>
                  <a:srgbClr val="8CC04E"/>
                </a:solidFill>
                <a:latin typeface="Roboto Condensed Bold"/>
              </a:rPr>
              <a:t>SHARE:</a:t>
            </a:r>
            <a:r>
              <a:rPr lang="en-US" sz="5000">
                <a:solidFill>
                  <a:srgbClr val="000000"/>
                </a:solidFill>
                <a:latin typeface="Roboto Condensed"/>
              </a:rPr>
              <a:t> HS chia sẻ toàn lớp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7409930" y="4086522"/>
            <a:ext cx="9132215" cy="1749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0000"/>
                </a:solidFill>
                <a:latin typeface="Roboto Condensed Bold"/>
              </a:rPr>
              <a:t>Xem video (từ 5p20s đến 10p49)</a:t>
            </a:r>
          </a:p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0000"/>
                </a:solidFill>
                <a:latin typeface="Roboto Condensed Bold"/>
              </a:rPr>
              <a:t>và trả lời các câu hỏi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1227" y="9258300"/>
            <a:ext cx="1035783" cy="92278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5506362" y="8335511"/>
            <a:ext cx="1035783" cy="92278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2435530" y="-348271"/>
            <a:ext cx="1035783" cy="92278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8740408" y="9825606"/>
            <a:ext cx="1035783" cy="92278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1097347" flipH="1">
            <a:off x="880435" y="5205690"/>
            <a:ext cx="725748" cy="2037188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7084270" y="1028700"/>
            <a:ext cx="506753" cy="454605"/>
            <a:chOff x="0" y="0"/>
            <a:chExt cx="675671" cy="606139"/>
          </a:xfrm>
        </p:grpSpPr>
        <p:sp>
          <p:nvSpPr>
            <p:cNvPr id="8" name="AutoShape 8"/>
            <p:cNvSpPr/>
            <p:nvPr/>
          </p:nvSpPr>
          <p:spPr>
            <a:xfrm>
              <a:off x="0" y="0"/>
              <a:ext cx="675671" cy="0"/>
            </a:xfrm>
            <a:prstGeom prst="line">
              <a:avLst/>
            </a:prstGeom>
            <a:ln w="63500" cap="flat">
              <a:solidFill>
                <a:srgbClr val="FFF9EC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9" name="AutoShape 9"/>
            <p:cNvSpPr/>
            <p:nvPr/>
          </p:nvSpPr>
          <p:spPr>
            <a:xfrm>
              <a:off x="0" y="264970"/>
              <a:ext cx="675626" cy="0"/>
            </a:xfrm>
            <a:prstGeom prst="line">
              <a:avLst/>
            </a:prstGeom>
            <a:ln w="76200" cap="flat">
              <a:solidFill>
                <a:srgbClr val="FFF9EC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0" name="AutoShape 10"/>
            <p:cNvSpPr/>
            <p:nvPr/>
          </p:nvSpPr>
          <p:spPr>
            <a:xfrm>
              <a:off x="0" y="542639"/>
              <a:ext cx="675626" cy="0"/>
            </a:xfrm>
            <a:prstGeom prst="line">
              <a:avLst/>
            </a:prstGeom>
            <a:ln w="63500" cap="flat">
              <a:solidFill>
                <a:srgbClr val="FFF9EC"/>
              </a:solidFill>
              <a:prstDash val="solid"/>
              <a:headEnd type="none" w="sm" len="sm"/>
              <a:tailEnd type="none" w="sm" len="sm"/>
            </a:ln>
          </p:spPr>
        </p:sp>
      </p:grpSp>
      <p:sp>
        <p:nvSpPr>
          <p:cNvPr id="11" name="TextBox 11"/>
          <p:cNvSpPr txBox="1"/>
          <p:nvPr/>
        </p:nvSpPr>
        <p:spPr>
          <a:xfrm>
            <a:off x="297278" y="328902"/>
            <a:ext cx="17922043" cy="1749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000"/>
              </a:lnSpc>
            </a:pPr>
            <a:r>
              <a:rPr lang="en-US" sz="5000">
                <a:solidFill>
                  <a:srgbClr val="5B72C8"/>
                </a:solidFill>
                <a:latin typeface="Fraunces Bold"/>
              </a:rPr>
              <a:t>I. QUAN SÁT MẪU VÀ TÌM HIỂU CÁCH THỨC THỰC HIỆN KỂ LẠI MỘT TRẢI NGHIỆM BẢN THÂN</a:t>
            </a:r>
          </a:p>
        </p:txBody>
      </p:sp>
      <p:pic>
        <p:nvPicPr>
          <p:cNvPr id="12" name="Picture 12"/>
          <p:cNvPicPr>
            <a:picLocks noChangeAspect="1"/>
          </p:cNvPicPr>
          <p:nvPr>
            <a:videoFile r:link="rId1"/>
          </p:nvPr>
        </p:nvPicPr>
        <p:blipFill>
          <a:blip r:embed="rId12"/>
          <a:stretch>
            <a:fillRect/>
          </a:stretch>
        </p:blipFill>
        <p:spPr>
          <a:xfrm>
            <a:off x="3332100" y="2438627"/>
            <a:ext cx="12491874" cy="7026678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1109725">
            <a:off x="15260424" y="7956400"/>
            <a:ext cx="2057400" cy="2057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DD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57278" r="56226"/>
          <a:stretch>
            <a:fillRect/>
          </a:stretch>
        </p:blipFill>
        <p:spPr>
          <a:xfrm>
            <a:off x="17030725" y="3269055"/>
            <a:ext cx="1079627" cy="138313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57278" r="56226"/>
          <a:stretch>
            <a:fillRect/>
          </a:stretch>
        </p:blipFill>
        <p:spPr>
          <a:xfrm>
            <a:off x="15707456" y="8831358"/>
            <a:ext cx="1079627" cy="1383136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16752547" y="1028700"/>
            <a:ext cx="506753" cy="454605"/>
            <a:chOff x="0" y="0"/>
            <a:chExt cx="675671" cy="606139"/>
          </a:xfrm>
        </p:grpSpPr>
        <p:sp>
          <p:nvSpPr>
            <p:cNvPr id="5" name="AutoShape 5"/>
            <p:cNvSpPr/>
            <p:nvPr/>
          </p:nvSpPr>
          <p:spPr>
            <a:xfrm>
              <a:off x="0" y="0"/>
              <a:ext cx="675671" cy="0"/>
            </a:xfrm>
            <a:prstGeom prst="line">
              <a:avLst/>
            </a:prstGeom>
            <a:ln w="63500" cap="flat">
              <a:solidFill>
                <a:srgbClr val="FFF9EC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6" name="AutoShape 6"/>
            <p:cNvSpPr/>
            <p:nvPr/>
          </p:nvSpPr>
          <p:spPr>
            <a:xfrm>
              <a:off x="0" y="264970"/>
              <a:ext cx="675626" cy="0"/>
            </a:xfrm>
            <a:prstGeom prst="line">
              <a:avLst/>
            </a:prstGeom>
            <a:ln w="76200" cap="flat">
              <a:solidFill>
                <a:srgbClr val="FFF9EC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7" name="AutoShape 7"/>
            <p:cNvSpPr/>
            <p:nvPr/>
          </p:nvSpPr>
          <p:spPr>
            <a:xfrm>
              <a:off x="0" y="542639"/>
              <a:ext cx="675626" cy="0"/>
            </a:xfrm>
            <a:prstGeom prst="line">
              <a:avLst/>
            </a:prstGeom>
            <a:ln w="63500" cap="flat">
              <a:solidFill>
                <a:srgbClr val="FFF9EC"/>
              </a:solidFill>
              <a:prstDash val="solid"/>
              <a:headEnd type="none" w="sm" len="sm"/>
              <a:tailEnd type="none" w="sm" len="sm"/>
            </a:ln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16787083" y="7775811"/>
            <a:ext cx="2906615" cy="4130848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241007" y="2211198"/>
            <a:ext cx="17805986" cy="86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79501" lvl="1" indent="-539750" algn="just">
              <a:lnSpc>
                <a:spcPts val="7000"/>
              </a:lnSpc>
              <a:buFont typeface="Arial"/>
              <a:buChar char="•"/>
            </a:pPr>
            <a:r>
              <a:rPr lang="en-US" sz="5000">
                <a:solidFill>
                  <a:srgbClr val="303859"/>
                </a:solidFill>
                <a:latin typeface="Fraunces Bold"/>
              </a:rPr>
              <a:t>Quan sát mẫu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829974" flipH="1">
            <a:off x="-1234300" y="8319941"/>
            <a:ext cx="3063156" cy="2405970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620110" y="4556940"/>
            <a:ext cx="17047781" cy="3981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71550" lvl="1" indent="-485775" algn="just">
              <a:lnSpc>
                <a:spcPts val="6299"/>
              </a:lnSpc>
              <a:buFont typeface="Arial"/>
              <a:buChar char="•"/>
            </a:pP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Bước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 1: </a:t>
            </a: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Chuẩn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bị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trước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khi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nói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 (</a:t>
            </a: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xác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định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đề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tài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, </a:t>
            </a: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người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nghe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, </a:t>
            </a: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mục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đích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, </a:t>
            </a: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không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gian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và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thời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gian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nói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 -&gt; </a:t>
            </a: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tìm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 ý, </a:t>
            </a: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lập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dàn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 ý)</a:t>
            </a:r>
          </a:p>
          <a:p>
            <a:pPr marL="971550" lvl="1" indent="-485775" algn="just">
              <a:lnSpc>
                <a:spcPts val="6299"/>
              </a:lnSpc>
              <a:buFont typeface="Arial"/>
              <a:buChar char="•"/>
            </a:pP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Bước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 2: </a:t>
            </a: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Trình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bày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bài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nói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 (</a:t>
            </a: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Luyện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tập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và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trình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bày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bài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nói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)</a:t>
            </a:r>
          </a:p>
          <a:p>
            <a:pPr marL="971550" lvl="1" indent="-485775" algn="just">
              <a:lnSpc>
                <a:spcPts val="6299"/>
              </a:lnSpc>
              <a:buFont typeface="Arial"/>
              <a:buChar char="•"/>
            </a:pP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Bước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 3: </a:t>
            </a: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Trao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đổi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, </a:t>
            </a: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đánh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giá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, </a:t>
            </a: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rút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kinh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nghiệm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sau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khi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nói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 (</a:t>
            </a: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sử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dụng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bảng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kiểm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để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tự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nhận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xét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và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nhận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xét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sản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phẩm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của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4500" dirty="0" err="1">
                <a:solidFill>
                  <a:srgbClr val="303859"/>
                </a:solidFill>
                <a:latin typeface="Roboto Condensed"/>
              </a:rPr>
              <a:t>bạn</a:t>
            </a:r>
            <a:r>
              <a:rPr lang="en-US" sz="4500" dirty="0">
                <a:solidFill>
                  <a:srgbClr val="303859"/>
                </a:solidFill>
                <a:latin typeface="Roboto Condensed"/>
              </a:rPr>
              <a:t>)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97278" y="328902"/>
            <a:ext cx="17922043" cy="1749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000"/>
              </a:lnSpc>
            </a:pPr>
            <a:r>
              <a:rPr lang="en-US" sz="5000">
                <a:solidFill>
                  <a:srgbClr val="5B72C8"/>
                </a:solidFill>
                <a:latin typeface="Fraunces Bold"/>
              </a:rPr>
              <a:t>I. QUAN SÁT MẪU VÀ TÌM HIỂU CÁCH THỨC THỰC HIỆN KỂ LẠI MỘT TRẢI NGHIỆM BẢN THÂN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66683" y="3208148"/>
            <a:ext cx="17805986" cy="86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000"/>
              </a:lnSpc>
            </a:pPr>
            <a:r>
              <a:rPr lang="en-US" sz="5000" dirty="0">
                <a:solidFill>
                  <a:srgbClr val="303859"/>
                </a:solidFill>
                <a:latin typeface="Fraunces Bold"/>
              </a:rPr>
              <a:t>2.Cách </a:t>
            </a:r>
            <a:r>
              <a:rPr lang="en-US" sz="5000" dirty="0" err="1">
                <a:solidFill>
                  <a:srgbClr val="303859"/>
                </a:solidFill>
                <a:latin typeface="Fraunces Bold"/>
              </a:rPr>
              <a:t>thức</a:t>
            </a:r>
            <a:r>
              <a:rPr lang="en-US" sz="5000" dirty="0">
                <a:solidFill>
                  <a:srgbClr val="303859"/>
                </a:solidFill>
                <a:latin typeface="Fraunces Bol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Fraunces Bold"/>
              </a:rPr>
              <a:t>kể</a:t>
            </a:r>
            <a:r>
              <a:rPr lang="en-US" sz="5000" dirty="0">
                <a:solidFill>
                  <a:srgbClr val="303859"/>
                </a:solidFill>
                <a:latin typeface="Fraunces Bol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Fraunces Bold"/>
              </a:rPr>
              <a:t>lại</a:t>
            </a:r>
            <a:r>
              <a:rPr lang="en-US" sz="5000" dirty="0">
                <a:solidFill>
                  <a:srgbClr val="303859"/>
                </a:solidFill>
                <a:latin typeface="Fraunces Bol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Fraunces Bold"/>
              </a:rPr>
              <a:t>một</a:t>
            </a:r>
            <a:r>
              <a:rPr lang="en-US" sz="5000" dirty="0">
                <a:solidFill>
                  <a:srgbClr val="303859"/>
                </a:solidFill>
                <a:latin typeface="Fraunces Bol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Fraunces Bold"/>
              </a:rPr>
              <a:t>trải</a:t>
            </a:r>
            <a:r>
              <a:rPr lang="en-US" sz="5000" dirty="0">
                <a:solidFill>
                  <a:srgbClr val="303859"/>
                </a:solidFill>
                <a:latin typeface="Fraunces Bol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Fraunces Bold"/>
              </a:rPr>
              <a:t>nghiệm</a:t>
            </a:r>
            <a:r>
              <a:rPr lang="en-US" sz="5000" dirty="0">
                <a:solidFill>
                  <a:srgbClr val="303859"/>
                </a:solidFill>
                <a:latin typeface="Fraunces Bol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Fraunces Bold"/>
              </a:rPr>
              <a:t>bản</a:t>
            </a:r>
            <a:r>
              <a:rPr lang="en-US" sz="5000" dirty="0">
                <a:solidFill>
                  <a:srgbClr val="303859"/>
                </a:solidFill>
                <a:latin typeface="Fraunces Bol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Fraunces Bold"/>
              </a:rPr>
              <a:t>thân</a:t>
            </a:r>
            <a:endParaRPr lang="en-US" sz="5000" dirty="0">
              <a:solidFill>
                <a:srgbClr val="303859"/>
              </a:solidFill>
              <a:latin typeface="Fraunces Bold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45342" y="8796906"/>
            <a:ext cx="1035783" cy="92278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7556388" y="1431712"/>
            <a:ext cx="1035783" cy="92278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134203" y="5617177"/>
            <a:ext cx="1035783" cy="92278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5217408" y="-348271"/>
            <a:ext cx="1035783" cy="92278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740408" y="9825606"/>
            <a:ext cx="1035783" cy="922789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383688" y="119914"/>
            <a:ext cx="506753" cy="454605"/>
            <a:chOff x="0" y="0"/>
            <a:chExt cx="675671" cy="606139"/>
          </a:xfrm>
        </p:grpSpPr>
        <p:sp>
          <p:nvSpPr>
            <p:cNvPr id="8" name="AutoShape 8"/>
            <p:cNvSpPr/>
            <p:nvPr/>
          </p:nvSpPr>
          <p:spPr>
            <a:xfrm>
              <a:off x="0" y="0"/>
              <a:ext cx="675671" cy="0"/>
            </a:xfrm>
            <a:prstGeom prst="line">
              <a:avLst/>
            </a:prstGeom>
            <a:ln w="63500" cap="flat">
              <a:solidFill>
                <a:srgbClr val="FFF9EC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9" name="AutoShape 9"/>
            <p:cNvSpPr/>
            <p:nvPr/>
          </p:nvSpPr>
          <p:spPr>
            <a:xfrm>
              <a:off x="0" y="264970"/>
              <a:ext cx="675626" cy="0"/>
            </a:xfrm>
            <a:prstGeom prst="line">
              <a:avLst/>
            </a:prstGeom>
            <a:ln w="76200" cap="flat">
              <a:solidFill>
                <a:srgbClr val="FFF9EC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0" name="AutoShape 10"/>
            <p:cNvSpPr/>
            <p:nvPr/>
          </p:nvSpPr>
          <p:spPr>
            <a:xfrm>
              <a:off x="0" y="542639"/>
              <a:ext cx="675626" cy="0"/>
            </a:xfrm>
            <a:prstGeom prst="line">
              <a:avLst/>
            </a:prstGeom>
            <a:ln w="63500" cap="flat">
              <a:solidFill>
                <a:srgbClr val="FFF9EC"/>
              </a:solidFill>
              <a:prstDash val="solid"/>
              <a:headEnd type="none" w="sm" len="sm"/>
              <a:tailEnd type="none" w="sm" len="sm"/>
            </a:ln>
          </p:spPr>
        </p:sp>
      </p:grpSp>
      <p:graphicFrame>
        <p:nvGraphicFramePr>
          <p:cNvPr id="11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1999354"/>
              </p:ext>
            </p:extLst>
          </p:nvPr>
        </p:nvGraphicFramePr>
        <p:xfrm>
          <a:off x="890441" y="947948"/>
          <a:ext cx="16803262" cy="9344027"/>
        </p:xfrm>
        <a:graphic>
          <a:graphicData uri="http://schemas.openxmlformats.org/drawingml/2006/table">
            <a:tbl>
              <a:tblPr/>
              <a:tblGrid>
                <a:gridCol w="141409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71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51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49457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799" dirty="0">
                          <a:solidFill>
                            <a:srgbClr val="FFF9EC"/>
                          </a:solidFill>
                          <a:latin typeface="Roboto Condensed Bold"/>
                        </a:rPr>
                        <a:t>BẢNG KIỂM KĨ NĂNG KỂ LẠI MỘT TRẢI NGHIỆM CỦA BẢN THÂN</a:t>
                      </a:r>
                      <a:endParaRPr lang="en-US" sz="1100" dirty="0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83B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799" dirty="0" err="1">
                          <a:solidFill>
                            <a:srgbClr val="FFF9EC"/>
                          </a:solidFill>
                          <a:latin typeface="Roboto Condensed Bold"/>
                        </a:rPr>
                        <a:t>Đạt</a:t>
                      </a:r>
                      <a:endParaRPr lang="en-US" sz="1100" dirty="0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83B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799" dirty="0">
                          <a:solidFill>
                            <a:srgbClr val="FFF9EC"/>
                          </a:solidFill>
                          <a:latin typeface="Roboto Condensed Bold"/>
                        </a:rPr>
                        <a:t>CĐ</a:t>
                      </a:r>
                      <a:endParaRPr lang="en-US" sz="1100" dirty="0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83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9457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799">
                          <a:solidFill>
                            <a:srgbClr val="303859"/>
                          </a:solidFill>
                          <a:latin typeface="Roboto Condensed"/>
                        </a:rPr>
                        <a:t>Bài trình bày có đủ 3 phần: giới thiệu, nội dung và kết thúc.</a:t>
                      </a:r>
                      <a:endParaRPr lang="en-US" sz="1100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9457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799">
                          <a:solidFill>
                            <a:srgbClr val="303859"/>
                          </a:solidFill>
                          <a:latin typeface="Roboto Condensed"/>
                        </a:rPr>
                        <a:t>Câu chuyện kể về trải nghiệm của người nói</a:t>
                      </a:r>
                      <a:endParaRPr lang="en-US" sz="1100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9457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799">
                          <a:solidFill>
                            <a:srgbClr val="303859"/>
                          </a:solidFill>
                          <a:latin typeface="Roboto Condensed"/>
                        </a:rPr>
                        <a:t>Câu chuyện được giới thiệu rõ ràng về các nhân vật, không gian, thời gian xảy ra.</a:t>
                      </a:r>
                      <a:endParaRPr lang="en-US" sz="1100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9457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799">
                          <a:solidFill>
                            <a:srgbClr val="303859"/>
                          </a:solidFill>
                          <a:latin typeface="Roboto Condensed"/>
                        </a:rPr>
                        <a:t>  Câu chuyện được kể theo ngôi thứ nhất</a:t>
                      </a:r>
                      <a:endParaRPr lang="en-US" sz="1100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49457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799" dirty="0" err="1">
                          <a:solidFill>
                            <a:srgbClr val="303859"/>
                          </a:solidFill>
                          <a:latin typeface="Roboto Condensed"/>
                        </a:rPr>
                        <a:t>Các</a:t>
                      </a:r>
                      <a:r>
                        <a:rPr lang="en-US" sz="2799" dirty="0">
                          <a:solidFill>
                            <a:srgbClr val="303859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303859"/>
                          </a:solidFill>
                          <a:latin typeface="Roboto Condensed"/>
                        </a:rPr>
                        <a:t>sự</a:t>
                      </a:r>
                      <a:r>
                        <a:rPr lang="en-US" sz="2799" dirty="0">
                          <a:solidFill>
                            <a:srgbClr val="303859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303859"/>
                          </a:solidFill>
                          <a:latin typeface="Roboto Condensed"/>
                        </a:rPr>
                        <a:t>việc</a:t>
                      </a:r>
                      <a:r>
                        <a:rPr lang="en-US" sz="2799" dirty="0">
                          <a:solidFill>
                            <a:srgbClr val="303859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303859"/>
                          </a:solidFill>
                          <a:latin typeface="Roboto Condensed"/>
                        </a:rPr>
                        <a:t>được</a:t>
                      </a:r>
                      <a:r>
                        <a:rPr lang="en-US" sz="2799" dirty="0">
                          <a:solidFill>
                            <a:srgbClr val="303859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303859"/>
                          </a:solidFill>
                          <a:latin typeface="Roboto Condensed"/>
                        </a:rPr>
                        <a:t>kể</a:t>
                      </a:r>
                      <a:r>
                        <a:rPr lang="en-US" sz="2799" dirty="0">
                          <a:solidFill>
                            <a:srgbClr val="303859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303859"/>
                          </a:solidFill>
                          <a:latin typeface="Roboto Condensed"/>
                        </a:rPr>
                        <a:t>theo</a:t>
                      </a:r>
                      <a:r>
                        <a:rPr lang="en-US" sz="2799" dirty="0">
                          <a:solidFill>
                            <a:srgbClr val="303859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303859"/>
                          </a:solidFill>
                          <a:latin typeface="Roboto Condensed"/>
                        </a:rPr>
                        <a:t>trình</a:t>
                      </a:r>
                      <a:r>
                        <a:rPr lang="en-US" sz="2799" dirty="0">
                          <a:solidFill>
                            <a:srgbClr val="303859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303859"/>
                          </a:solidFill>
                          <a:latin typeface="Roboto Condensed"/>
                        </a:rPr>
                        <a:t>tự</a:t>
                      </a:r>
                      <a:r>
                        <a:rPr lang="en-US" sz="2799" dirty="0">
                          <a:solidFill>
                            <a:srgbClr val="303859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303859"/>
                          </a:solidFill>
                          <a:latin typeface="Roboto Condensed"/>
                        </a:rPr>
                        <a:t>hợp</a:t>
                      </a:r>
                      <a:r>
                        <a:rPr lang="en-US" sz="2799" dirty="0">
                          <a:solidFill>
                            <a:srgbClr val="303859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303859"/>
                          </a:solidFill>
                          <a:latin typeface="Roboto Condensed"/>
                        </a:rPr>
                        <a:t>lí</a:t>
                      </a:r>
                      <a:r>
                        <a:rPr lang="en-US" sz="2799" dirty="0">
                          <a:solidFill>
                            <a:srgbClr val="303859"/>
                          </a:solidFill>
                          <a:latin typeface="Roboto Condensed"/>
                        </a:rPr>
                        <a:t>.</a:t>
                      </a:r>
                      <a:endParaRPr lang="en-US" sz="1100" dirty="0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49457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799">
                          <a:solidFill>
                            <a:srgbClr val="303859"/>
                          </a:solidFill>
                          <a:latin typeface="Roboto Condensed"/>
                        </a:rPr>
                        <a:t>Kết hợp kể, tả, biểu cảm khi kể.</a:t>
                      </a:r>
                      <a:endParaRPr lang="en-US" sz="1100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49457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799" dirty="0" err="1">
                          <a:solidFill>
                            <a:srgbClr val="303859"/>
                          </a:solidFill>
                          <a:latin typeface="Roboto Condensed"/>
                        </a:rPr>
                        <a:t>Trình</a:t>
                      </a:r>
                      <a:r>
                        <a:rPr lang="en-US" sz="2799" dirty="0">
                          <a:solidFill>
                            <a:srgbClr val="303859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303859"/>
                          </a:solidFill>
                          <a:latin typeface="Roboto Condensed"/>
                        </a:rPr>
                        <a:t>bày</a:t>
                      </a:r>
                      <a:r>
                        <a:rPr lang="en-US" sz="2799" dirty="0">
                          <a:solidFill>
                            <a:srgbClr val="303859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303859"/>
                          </a:solidFill>
                          <a:latin typeface="Roboto Condensed"/>
                        </a:rPr>
                        <a:t>bài</a:t>
                      </a:r>
                      <a:r>
                        <a:rPr lang="en-US" sz="2799" dirty="0">
                          <a:solidFill>
                            <a:srgbClr val="303859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303859"/>
                          </a:solidFill>
                          <a:latin typeface="Roboto Condensed"/>
                        </a:rPr>
                        <a:t>học</a:t>
                      </a:r>
                      <a:r>
                        <a:rPr lang="en-US" sz="2799" dirty="0">
                          <a:solidFill>
                            <a:srgbClr val="303859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2799" dirty="0" err="1">
                          <a:solidFill>
                            <a:srgbClr val="303859"/>
                          </a:solidFill>
                          <a:latin typeface="Roboto Condensed"/>
                        </a:rPr>
                        <a:t>suy</a:t>
                      </a:r>
                      <a:r>
                        <a:rPr lang="en-US" sz="2799" dirty="0">
                          <a:solidFill>
                            <a:srgbClr val="303859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303859"/>
                          </a:solidFill>
                          <a:latin typeface="Roboto Condensed"/>
                        </a:rPr>
                        <a:t>nghĩ</a:t>
                      </a:r>
                      <a:r>
                        <a:rPr lang="en-US" sz="2799" dirty="0">
                          <a:solidFill>
                            <a:srgbClr val="303859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303859"/>
                          </a:solidFill>
                          <a:latin typeface="Roboto Condensed"/>
                        </a:rPr>
                        <a:t>rút</a:t>
                      </a:r>
                      <a:r>
                        <a:rPr lang="en-US" sz="2799" dirty="0">
                          <a:solidFill>
                            <a:srgbClr val="303859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303859"/>
                          </a:solidFill>
                          <a:latin typeface="Roboto Condensed"/>
                        </a:rPr>
                        <a:t>ra</a:t>
                      </a:r>
                      <a:r>
                        <a:rPr lang="en-US" sz="2799" dirty="0">
                          <a:solidFill>
                            <a:srgbClr val="303859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303859"/>
                          </a:solidFill>
                          <a:latin typeface="Roboto Condensed"/>
                        </a:rPr>
                        <a:t>từ</a:t>
                      </a:r>
                      <a:r>
                        <a:rPr lang="en-US" sz="2799" dirty="0">
                          <a:solidFill>
                            <a:srgbClr val="303859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303859"/>
                          </a:solidFill>
                          <a:latin typeface="Roboto Condensed"/>
                        </a:rPr>
                        <a:t>câu</a:t>
                      </a:r>
                      <a:r>
                        <a:rPr lang="en-US" sz="2799" dirty="0">
                          <a:solidFill>
                            <a:srgbClr val="303859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303859"/>
                          </a:solidFill>
                          <a:latin typeface="Roboto Condensed"/>
                        </a:rPr>
                        <a:t>chuyện</a:t>
                      </a:r>
                      <a:r>
                        <a:rPr lang="en-US" sz="2799" dirty="0">
                          <a:solidFill>
                            <a:srgbClr val="303859"/>
                          </a:solidFill>
                          <a:latin typeface="Roboto Condensed"/>
                        </a:rPr>
                        <a:t>.</a:t>
                      </a:r>
                      <a:endParaRPr lang="en-US" sz="1100" dirty="0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49457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799" dirty="0" err="1">
                          <a:solidFill>
                            <a:srgbClr val="303859"/>
                          </a:solidFill>
                          <a:latin typeface="Roboto Condensed"/>
                        </a:rPr>
                        <a:t>Giọng</a:t>
                      </a:r>
                      <a:r>
                        <a:rPr lang="en-US" sz="2799" dirty="0">
                          <a:solidFill>
                            <a:srgbClr val="303859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303859"/>
                          </a:solidFill>
                          <a:latin typeface="Roboto Condensed"/>
                        </a:rPr>
                        <a:t>kể</a:t>
                      </a:r>
                      <a:r>
                        <a:rPr lang="en-US" sz="2799" dirty="0">
                          <a:solidFill>
                            <a:srgbClr val="303859"/>
                          </a:solidFill>
                          <a:latin typeface="Roboto Condensed"/>
                        </a:rPr>
                        <a:t> to, </a:t>
                      </a:r>
                      <a:r>
                        <a:rPr lang="en-US" sz="2799" dirty="0" err="1">
                          <a:solidFill>
                            <a:srgbClr val="303859"/>
                          </a:solidFill>
                          <a:latin typeface="Roboto Condensed"/>
                        </a:rPr>
                        <a:t>rõ</a:t>
                      </a:r>
                      <a:r>
                        <a:rPr lang="en-US" sz="2799" dirty="0">
                          <a:solidFill>
                            <a:srgbClr val="303859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2799" dirty="0" err="1">
                          <a:solidFill>
                            <a:srgbClr val="303859"/>
                          </a:solidFill>
                          <a:latin typeface="Roboto Condensed"/>
                        </a:rPr>
                        <a:t>mạch</a:t>
                      </a:r>
                      <a:r>
                        <a:rPr lang="en-US" sz="2799" dirty="0">
                          <a:solidFill>
                            <a:srgbClr val="303859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303859"/>
                          </a:solidFill>
                          <a:latin typeface="Roboto Condensed"/>
                        </a:rPr>
                        <a:t>lạc</a:t>
                      </a:r>
                      <a:r>
                        <a:rPr lang="en-US" sz="2799" dirty="0">
                          <a:solidFill>
                            <a:srgbClr val="303859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2799" dirty="0" err="1">
                          <a:solidFill>
                            <a:srgbClr val="303859"/>
                          </a:solidFill>
                          <a:latin typeface="Roboto Condensed"/>
                        </a:rPr>
                        <a:t>thể</a:t>
                      </a:r>
                      <a:r>
                        <a:rPr lang="en-US" sz="2799" dirty="0">
                          <a:solidFill>
                            <a:srgbClr val="303859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303859"/>
                          </a:solidFill>
                          <a:latin typeface="Roboto Condensed"/>
                        </a:rPr>
                        <a:t>hiện</a:t>
                      </a:r>
                      <a:r>
                        <a:rPr lang="en-US" sz="2799" dirty="0">
                          <a:solidFill>
                            <a:srgbClr val="303859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303859"/>
                          </a:solidFill>
                          <a:latin typeface="Roboto Condensed"/>
                        </a:rPr>
                        <a:t>cảm</a:t>
                      </a:r>
                      <a:r>
                        <a:rPr lang="en-US" sz="2799" dirty="0">
                          <a:solidFill>
                            <a:srgbClr val="303859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303859"/>
                          </a:solidFill>
                          <a:latin typeface="Roboto Condensed"/>
                        </a:rPr>
                        <a:t>xúc</a:t>
                      </a:r>
                      <a:r>
                        <a:rPr lang="en-US" sz="2799" dirty="0">
                          <a:solidFill>
                            <a:srgbClr val="303859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303859"/>
                          </a:solidFill>
                          <a:latin typeface="Roboto Condensed"/>
                        </a:rPr>
                        <a:t>phù</a:t>
                      </a:r>
                      <a:r>
                        <a:rPr lang="en-US" sz="2799" dirty="0">
                          <a:solidFill>
                            <a:srgbClr val="303859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303859"/>
                          </a:solidFill>
                          <a:latin typeface="Roboto Condensed"/>
                        </a:rPr>
                        <a:t>hợp</a:t>
                      </a:r>
                      <a:r>
                        <a:rPr lang="en-US" sz="2799" dirty="0">
                          <a:solidFill>
                            <a:srgbClr val="303859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303859"/>
                          </a:solidFill>
                          <a:latin typeface="Roboto Condensed"/>
                        </a:rPr>
                        <a:t>với</a:t>
                      </a:r>
                      <a:r>
                        <a:rPr lang="en-US" sz="2799" dirty="0">
                          <a:solidFill>
                            <a:srgbClr val="303859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303859"/>
                          </a:solidFill>
                          <a:latin typeface="Roboto Condensed"/>
                        </a:rPr>
                        <a:t>nội</a:t>
                      </a:r>
                      <a:r>
                        <a:rPr lang="en-US" sz="2799" dirty="0">
                          <a:solidFill>
                            <a:srgbClr val="303859"/>
                          </a:solidFill>
                          <a:latin typeface="Roboto Condensed"/>
                        </a:rPr>
                        <a:t> dung </a:t>
                      </a:r>
                      <a:r>
                        <a:rPr lang="en-US" sz="2799" dirty="0" err="1">
                          <a:solidFill>
                            <a:srgbClr val="303859"/>
                          </a:solidFill>
                          <a:latin typeface="Roboto Condensed"/>
                        </a:rPr>
                        <a:t>câu</a:t>
                      </a:r>
                      <a:r>
                        <a:rPr lang="en-US" sz="2799" dirty="0">
                          <a:solidFill>
                            <a:srgbClr val="303859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303859"/>
                          </a:solidFill>
                          <a:latin typeface="Roboto Condensed"/>
                        </a:rPr>
                        <a:t>chuyện</a:t>
                      </a:r>
                      <a:r>
                        <a:rPr lang="en-US" sz="2799" dirty="0">
                          <a:solidFill>
                            <a:srgbClr val="303859"/>
                          </a:solidFill>
                          <a:latin typeface="Roboto Condensed"/>
                        </a:rPr>
                        <a:t>.</a:t>
                      </a:r>
                      <a:endParaRPr lang="en-US" sz="1100" dirty="0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849457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799">
                          <a:solidFill>
                            <a:srgbClr val="303859"/>
                          </a:solidFill>
                          <a:latin typeface="Roboto Condensed"/>
                        </a:rPr>
                        <a:t>Người nói tự tin, nhìn vào người nghe khi nói, sử dụng giọng kể, nét mặt, cử chỉ hợp lí.</a:t>
                      </a:r>
                      <a:endParaRPr lang="en-US" sz="1100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849457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799">
                          <a:solidFill>
                            <a:srgbClr val="303859"/>
                          </a:solidFill>
                          <a:latin typeface="Roboto Condensed"/>
                        </a:rPr>
                        <a:t>Sử dụng hình ảnh, âm nhạc, đoạn phim, đồ vật,…khi kể.</a:t>
                      </a:r>
                      <a:endParaRPr lang="en-US" sz="1100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383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12" name="TextBox 12"/>
          <p:cNvSpPr txBox="1"/>
          <p:nvPr/>
        </p:nvSpPr>
        <p:spPr>
          <a:xfrm>
            <a:off x="1028700" y="36924"/>
            <a:ext cx="11258269" cy="762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299"/>
              </a:lnSpc>
            </a:pPr>
            <a:r>
              <a:rPr lang="en-US" sz="4500">
                <a:solidFill>
                  <a:srgbClr val="303859"/>
                </a:solidFill>
                <a:latin typeface="Fraunces Bold"/>
              </a:rPr>
              <a:t>3. Bảng kiểm tham khảo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DD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353963" y="4404480"/>
            <a:ext cx="5638569" cy="4075927"/>
            <a:chOff x="0" y="0"/>
            <a:chExt cx="5265420" cy="3806190"/>
          </a:xfrm>
        </p:grpSpPr>
        <p:sp>
          <p:nvSpPr>
            <p:cNvPr id="3" name="Freeform 3"/>
            <p:cNvSpPr/>
            <p:nvPr/>
          </p:nvSpPr>
          <p:spPr>
            <a:xfrm>
              <a:off x="16510" y="15240"/>
              <a:ext cx="5233670" cy="3774440"/>
            </a:xfrm>
            <a:custGeom>
              <a:avLst/>
              <a:gdLst/>
              <a:ahLst/>
              <a:cxnLst/>
              <a:rect l="l" t="t" r="r" b="b"/>
              <a:pathLst>
                <a:path w="5233670" h="3774440">
                  <a:moveTo>
                    <a:pt x="5233670" y="2413000"/>
                  </a:moveTo>
                  <a:cubicBezTo>
                    <a:pt x="5233670" y="3249930"/>
                    <a:pt x="5233670" y="3774440"/>
                    <a:pt x="5233670" y="3774440"/>
                  </a:cubicBezTo>
                  <a:lnTo>
                    <a:pt x="2616200" y="3774440"/>
                  </a:lnTo>
                  <a:lnTo>
                    <a:pt x="0" y="3774440"/>
                  </a:lnTo>
                  <a:cubicBezTo>
                    <a:pt x="0" y="3774440"/>
                    <a:pt x="0" y="3248660"/>
                    <a:pt x="0" y="2413000"/>
                  </a:cubicBezTo>
                  <a:cubicBezTo>
                    <a:pt x="0" y="1577340"/>
                    <a:pt x="875030" y="0"/>
                    <a:pt x="2617470" y="0"/>
                  </a:cubicBezTo>
                  <a:cubicBezTo>
                    <a:pt x="4359910" y="0"/>
                    <a:pt x="5233670" y="1576070"/>
                    <a:pt x="5233670" y="2413000"/>
                  </a:cubicBezTo>
                  <a:close/>
                </a:path>
              </a:pathLst>
            </a:custGeom>
            <a:solidFill>
              <a:srgbClr val="95AB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5265420" cy="3806190"/>
            </a:xfrm>
            <a:custGeom>
              <a:avLst/>
              <a:gdLst/>
              <a:ahLst/>
              <a:cxnLst/>
              <a:rect l="l" t="t" r="r" b="b"/>
              <a:pathLst>
                <a:path w="5265420" h="3806190">
                  <a:moveTo>
                    <a:pt x="5265420" y="3806190"/>
                  </a:moveTo>
                  <a:lnTo>
                    <a:pt x="0" y="3806190"/>
                  </a:lnTo>
                  <a:lnTo>
                    <a:pt x="0" y="2428240"/>
                  </a:lnTo>
                  <a:cubicBezTo>
                    <a:pt x="0" y="1955800"/>
                    <a:pt x="259080" y="1355090"/>
                    <a:pt x="659130" y="897890"/>
                  </a:cubicBezTo>
                  <a:cubicBezTo>
                    <a:pt x="1018540" y="488950"/>
                    <a:pt x="1652270" y="0"/>
                    <a:pt x="2632710" y="0"/>
                  </a:cubicBezTo>
                  <a:cubicBezTo>
                    <a:pt x="3614420" y="0"/>
                    <a:pt x="4246880" y="488950"/>
                    <a:pt x="4606290" y="897890"/>
                  </a:cubicBezTo>
                  <a:cubicBezTo>
                    <a:pt x="5006340" y="1355090"/>
                    <a:pt x="5265420" y="1955800"/>
                    <a:pt x="5265420" y="2428240"/>
                  </a:cubicBezTo>
                  <a:lnTo>
                    <a:pt x="5265420" y="3806190"/>
                  </a:lnTo>
                  <a:close/>
                  <a:moveTo>
                    <a:pt x="31750" y="3774440"/>
                  </a:moveTo>
                  <a:lnTo>
                    <a:pt x="5233670" y="3774440"/>
                  </a:lnTo>
                  <a:lnTo>
                    <a:pt x="5233670" y="2428240"/>
                  </a:lnTo>
                  <a:cubicBezTo>
                    <a:pt x="5233670" y="1963420"/>
                    <a:pt x="4978400" y="1370330"/>
                    <a:pt x="4582160" y="918210"/>
                  </a:cubicBezTo>
                  <a:cubicBezTo>
                    <a:pt x="4227830" y="514350"/>
                    <a:pt x="3601720" y="31750"/>
                    <a:pt x="2632710" y="31750"/>
                  </a:cubicBezTo>
                  <a:cubicBezTo>
                    <a:pt x="1663700" y="31750"/>
                    <a:pt x="1037590" y="514350"/>
                    <a:pt x="683260" y="919480"/>
                  </a:cubicBezTo>
                  <a:cubicBezTo>
                    <a:pt x="287020" y="1370330"/>
                    <a:pt x="31750" y="1963420"/>
                    <a:pt x="31750" y="2428240"/>
                  </a:cubicBezTo>
                  <a:lnTo>
                    <a:pt x="31750" y="377444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20111" y="662944"/>
            <a:ext cx="1035783" cy="92278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506362" y="8335511"/>
            <a:ext cx="1035783" cy="92278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2435530" y="-348271"/>
            <a:ext cx="1035783" cy="92278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8740408" y="9825606"/>
            <a:ext cx="1035783" cy="92278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282767">
            <a:off x="17228149" y="7833989"/>
            <a:ext cx="725748" cy="2037188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17084270" y="1028700"/>
            <a:ext cx="506753" cy="454605"/>
            <a:chOff x="0" y="0"/>
            <a:chExt cx="675671" cy="606139"/>
          </a:xfrm>
        </p:grpSpPr>
        <p:sp>
          <p:nvSpPr>
            <p:cNvPr id="11" name="AutoShape 11"/>
            <p:cNvSpPr/>
            <p:nvPr/>
          </p:nvSpPr>
          <p:spPr>
            <a:xfrm>
              <a:off x="0" y="0"/>
              <a:ext cx="675671" cy="0"/>
            </a:xfrm>
            <a:prstGeom prst="line">
              <a:avLst/>
            </a:prstGeom>
            <a:ln w="63500" cap="flat">
              <a:solidFill>
                <a:srgbClr val="FFF9EC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2" name="AutoShape 12"/>
            <p:cNvSpPr/>
            <p:nvPr/>
          </p:nvSpPr>
          <p:spPr>
            <a:xfrm>
              <a:off x="0" y="264970"/>
              <a:ext cx="675626" cy="0"/>
            </a:xfrm>
            <a:prstGeom prst="line">
              <a:avLst/>
            </a:prstGeom>
            <a:ln w="76200" cap="flat">
              <a:solidFill>
                <a:srgbClr val="FFF9EC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3" name="AutoShape 13"/>
            <p:cNvSpPr/>
            <p:nvPr/>
          </p:nvSpPr>
          <p:spPr>
            <a:xfrm>
              <a:off x="0" y="542639"/>
              <a:ext cx="675626" cy="0"/>
            </a:xfrm>
            <a:prstGeom prst="line">
              <a:avLst/>
            </a:prstGeom>
            <a:ln w="63500" cap="flat">
              <a:solidFill>
                <a:srgbClr val="FFF9EC"/>
              </a:solidFill>
              <a:prstDash val="solid"/>
              <a:headEnd type="none" w="sm" len="sm"/>
              <a:tailEnd type="none" w="sm" len="sm"/>
            </a:ln>
          </p:spPr>
        </p:sp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8740408" y="4021569"/>
            <a:ext cx="9533574" cy="4313942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845705" y="4446888"/>
            <a:ext cx="7412595" cy="6810322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flipH="1">
            <a:off x="120111" y="6675252"/>
            <a:ext cx="3590618" cy="3610311"/>
          </a:xfrm>
          <a:prstGeom prst="rect">
            <a:avLst/>
          </a:prstGeom>
        </p:spPr>
      </p:pic>
      <p:sp>
        <p:nvSpPr>
          <p:cNvPr id="17" name="TextBox 17"/>
          <p:cNvSpPr txBox="1"/>
          <p:nvPr/>
        </p:nvSpPr>
        <p:spPr>
          <a:xfrm>
            <a:off x="1467055" y="2105923"/>
            <a:ext cx="8835479" cy="1012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57"/>
              </a:lnSpc>
            </a:pPr>
            <a:r>
              <a:rPr lang="en-US" sz="5897" dirty="0" err="1">
                <a:solidFill>
                  <a:srgbClr val="FE502D"/>
                </a:solidFill>
                <a:latin typeface="SVN-HC"/>
              </a:rPr>
              <a:t>phiếu</a:t>
            </a:r>
            <a:r>
              <a:rPr lang="en-US" sz="5897" dirty="0">
                <a:solidFill>
                  <a:srgbClr val="FE502D"/>
                </a:solidFill>
                <a:latin typeface="SVN-HC"/>
              </a:rPr>
              <a:t> </a:t>
            </a:r>
            <a:r>
              <a:rPr lang="en-US" sz="5897" dirty="0" err="1">
                <a:solidFill>
                  <a:srgbClr val="FE502D"/>
                </a:solidFill>
                <a:latin typeface="SVN-HC"/>
              </a:rPr>
              <a:t>học</a:t>
            </a:r>
            <a:r>
              <a:rPr lang="en-US" sz="5897" dirty="0">
                <a:solidFill>
                  <a:srgbClr val="FE502D"/>
                </a:solidFill>
                <a:latin typeface="SVN-HC"/>
              </a:rPr>
              <a:t> </a:t>
            </a:r>
            <a:r>
              <a:rPr lang="en-US" sz="5897" dirty="0" err="1">
                <a:solidFill>
                  <a:srgbClr val="FE502D"/>
                </a:solidFill>
                <a:latin typeface="SVN-HC"/>
              </a:rPr>
              <a:t>tập</a:t>
            </a:r>
            <a:r>
              <a:rPr lang="en-US" sz="5897" dirty="0">
                <a:solidFill>
                  <a:srgbClr val="FE502D"/>
                </a:solidFill>
                <a:latin typeface="SVN-HC"/>
              </a:rPr>
              <a:t> </a:t>
            </a:r>
            <a:r>
              <a:rPr lang="en-US" sz="5897" dirty="0" err="1">
                <a:solidFill>
                  <a:srgbClr val="FE502D"/>
                </a:solidFill>
                <a:latin typeface="SVN-HC"/>
              </a:rPr>
              <a:t>số</a:t>
            </a:r>
            <a:r>
              <a:rPr lang="en-US" sz="5897" dirty="0">
                <a:solidFill>
                  <a:srgbClr val="FE502D"/>
                </a:solidFill>
                <a:latin typeface="SVN-HC"/>
              </a:rPr>
              <a:t> 2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158558" y="631281"/>
            <a:ext cx="11589054" cy="1169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591"/>
              </a:lnSpc>
            </a:pPr>
            <a:r>
              <a:rPr lang="en-US" sz="6851">
                <a:solidFill>
                  <a:srgbClr val="5B72C8"/>
                </a:solidFill>
                <a:latin typeface="Fraunces Bold"/>
              </a:rPr>
              <a:t>II. CHUẨN BỊ BÀI NÓI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776192" y="4661215"/>
            <a:ext cx="8850794" cy="2635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79501" lvl="1" indent="-539750">
              <a:lnSpc>
                <a:spcPts val="7000"/>
              </a:lnSpc>
              <a:buFont typeface="Arial"/>
              <a:buChar char="•"/>
            </a:pPr>
            <a:r>
              <a:rPr lang="en-US" sz="5000" dirty="0">
                <a:solidFill>
                  <a:srgbClr val="000000"/>
                </a:solidFill>
                <a:latin typeface="Roboto Condensed"/>
              </a:rPr>
              <a:t>HS </a:t>
            </a:r>
            <a:r>
              <a:rPr lang="en-US" sz="5000" dirty="0" err="1">
                <a:solidFill>
                  <a:srgbClr val="000000"/>
                </a:solidFill>
                <a:latin typeface="Roboto Condensed"/>
              </a:rPr>
              <a:t>thực</a:t>
            </a:r>
            <a:r>
              <a:rPr lang="en-US" sz="50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Roboto Condensed"/>
              </a:rPr>
              <a:t>hiện</a:t>
            </a:r>
            <a:r>
              <a:rPr lang="en-US" sz="50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Roboto Condensed"/>
              </a:rPr>
              <a:t>cá</a:t>
            </a:r>
            <a:r>
              <a:rPr lang="en-US" sz="50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Roboto Condensed"/>
              </a:rPr>
              <a:t>nhân</a:t>
            </a:r>
            <a:endParaRPr lang="en-US" sz="5000" dirty="0">
              <a:solidFill>
                <a:srgbClr val="000000"/>
              </a:solidFill>
              <a:latin typeface="Roboto Condensed"/>
            </a:endParaRPr>
          </a:p>
          <a:p>
            <a:pPr marL="1079501" lvl="1" indent="-539750">
              <a:lnSpc>
                <a:spcPts val="7000"/>
              </a:lnSpc>
              <a:buFont typeface="Arial"/>
              <a:buChar char="•"/>
            </a:pPr>
            <a:r>
              <a:rPr lang="en-US" sz="5000" dirty="0" err="1">
                <a:solidFill>
                  <a:srgbClr val="000000"/>
                </a:solidFill>
                <a:latin typeface="Roboto Condensed"/>
              </a:rPr>
              <a:t>Nội</a:t>
            </a:r>
            <a:r>
              <a:rPr lang="en-US" sz="5000" dirty="0">
                <a:solidFill>
                  <a:srgbClr val="000000"/>
                </a:solidFill>
                <a:latin typeface="Roboto Condensed"/>
              </a:rPr>
              <a:t> dung: PHT </a:t>
            </a:r>
            <a:r>
              <a:rPr lang="en-US" sz="5000" dirty="0" err="1">
                <a:solidFill>
                  <a:srgbClr val="000000"/>
                </a:solidFill>
                <a:latin typeface="Roboto Condensed"/>
              </a:rPr>
              <a:t>số</a:t>
            </a:r>
            <a:r>
              <a:rPr lang="en-US" sz="5000" dirty="0">
                <a:solidFill>
                  <a:srgbClr val="000000"/>
                </a:solidFill>
                <a:latin typeface="Roboto Condensed"/>
              </a:rPr>
              <a:t> 2</a:t>
            </a:r>
          </a:p>
          <a:p>
            <a:pPr marL="1079501" lvl="1" indent="-539750">
              <a:lnSpc>
                <a:spcPts val="7000"/>
              </a:lnSpc>
              <a:buFont typeface="Arial"/>
              <a:buChar char="•"/>
            </a:pPr>
            <a:r>
              <a:rPr lang="en-US" sz="5000" dirty="0" err="1">
                <a:solidFill>
                  <a:srgbClr val="000000"/>
                </a:solidFill>
                <a:latin typeface="Roboto Condensed"/>
              </a:rPr>
              <a:t>Thời</a:t>
            </a:r>
            <a:r>
              <a:rPr lang="en-US" sz="50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Roboto Condensed"/>
              </a:rPr>
              <a:t>gian</a:t>
            </a:r>
            <a:r>
              <a:rPr lang="en-US" sz="5000" dirty="0">
                <a:solidFill>
                  <a:srgbClr val="000000"/>
                </a:solidFill>
                <a:latin typeface="Roboto Condensed"/>
              </a:rPr>
              <a:t> : 10 </a:t>
            </a:r>
            <a:r>
              <a:rPr lang="en-US" sz="5000" dirty="0" err="1">
                <a:solidFill>
                  <a:srgbClr val="000000"/>
                </a:solidFill>
                <a:latin typeface="Roboto Condensed"/>
              </a:rPr>
              <a:t>phút</a:t>
            </a:r>
            <a:endParaRPr lang="en-US" sz="5000" dirty="0">
              <a:solidFill>
                <a:srgbClr val="000000"/>
              </a:solidFill>
              <a:latin typeface="Roboto Condensed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DD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20111" y="662944"/>
            <a:ext cx="1035783" cy="92278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506362" y="8335511"/>
            <a:ext cx="1035783" cy="92278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2435530" y="-348271"/>
            <a:ext cx="1035783" cy="92278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8740408" y="9825606"/>
            <a:ext cx="1035783" cy="92278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282767">
            <a:off x="17228149" y="7833989"/>
            <a:ext cx="725748" cy="2037188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7084270" y="1028700"/>
            <a:ext cx="506753" cy="454605"/>
            <a:chOff x="0" y="0"/>
            <a:chExt cx="675671" cy="606139"/>
          </a:xfrm>
        </p:grpSpPr>
        <p:sp>
          <p:nvSpPr>
            <p:cNvPr id="8" name="AutoShape 8"/>
            <p:cNvSpPr/>
            <p:nvPr/>
          </p:nvSpPr>
          <p:spPr>
            <a:xfrm>
              <a:off x="0" y="0"/>
              <a:ext cx="675671" cy="0"/>
            </a:xfrm>
            <a:prstGeom prst="line">
              <a:avLst/>
            </a:prstGeom>
            <a:ln w="63500" cap="flat">
              <a:solidFill>
                <a:srgbClr val="FFF9EC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9" name="AutoShape 9"/>
            <p:cNvSpPr/>
            <p:nvPr/>
          </p:nvSpPr>
          <p:spPr>
            <a:xfrm>
              <a:off x="0" y="264970"/>
              <a:ext cx="675626" cy="0"/>
            </a:xfrm>
            <a:prstGeom prst="line">
              <a:avLst/>
            </a:prstGeom>
            <a:ln w="76200" cap="flat">
              <a:solidFill>
                <a:srgbClr val="FFF9EC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0" name="AutoShape 10"/>
            <p:cNvSpPr/>
            <p:nvPr/>
          </p:nvSpPr>
          <p:spPr>
            <a:xfrm>
              <a:off x="0" y="542639"/>
              <a:ext cx="675626" cy="0"/>
            </a:xfrm>
            <a:prstGeom prst="line">
              <a:avLst/>
            </a:prstGeom>
            <a:ln w="63500" cap="flat">
              <a:solidFill>
                <a:srgbClr val="FFF9EC"/>
              </a:solidFill>
              <a:prstDash val="solid"/>
              <a:headEnd type="none" w="sm" len="sm"/>
              <a:tailEnd type="none" w="sm" len="sm"/>
            </a:ln>
          </p:spPr>
        </p:sp>
      </p:grpSp>
      <p:sp>
        <p:nvSpPr>
          <p:cNvPr id="11" name="TextBox 11"/>
          <p:cNvSpPr txBox="1"/>
          <p:nvPr/>
        </p:nvSpPr>
        <p:spPr>
          <a:xfrm>
            <a:off x="1158558" y="631281"/>
            <a:ext cx="11589054" cy="1169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591"/>
              </a:lnSpc>
            </a:pPr>
            <a:r>
              <a:rPr lang="en-US" sz="6851">
                <a:solidFill>
                  <a:srgbClr val="5B72C8"/>
                </a:solidFill>
                <a:latin typeface="Fraunces Bold"/>
              </a:rPr>
              <a:t>II. CHUẨN BỊ BÀI NÓI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801777" y="764631"/>
            <a:ext cx="17265853" cy="8891914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-551029" y="2534528"/>
            <a:ext cx="5406182" cy="5352120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302522" y="3584439"/>
            <a:ext cx="4028369" cy="9403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68"/>
              </a:lnSpc>
              <a:spcBef>
                <a:spcPct val="0"/>
              </a:spcBef>
            </a:pPr>
            <a:r>
              <a:rPr lang="en-US" sz="5477" dirty="0" err="1">
                <a:solidFill>
                  <a:srgbClr val="5B72C8"/>
                </a:solidFill>
                <a:latin typeface="Roboto Condensed Bold"/>
              </a:rPr>
              <a:t>Xác</a:t>
            </a:r>
            <a:r>
              <a:rPr lang="en-US" sz="5477" dirty="0">
                <a:solidFill>
                  <a:srgbClr val="5B72C8"/>
                </a:solidFill>
                <a:latin typeface="Roboto Condensed Bold"/>
              </a:rPr>
              <a:t> </a:t>
            </a:r>
            <a:r>
              <a:rPr lang="en-US" sz="5477" dirty="0" err="1">
                <a:solidFill>
                  <a:srgbClr val="5B72C8"/>
                </a:solidFill>
                <a:latin typeface="Roboto Condensed Bold"/>
              </a:rPr>
              <a:t>định</a:t>
            </a:r>
            <a:r>
              <a:rPr lang="en-US" sz="5477" dirty="0">
                <a:solidFill>
                  <a:srgbClr val="5B72C8"/>
                </a:solidFill>
                <a:latin typeface="Roboto Condensed Bold"/>
              </a:rPr>
              <a:t> </a:t>
            </a: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6098385" y="2534528"/>
            <a:ext cx="5406182" cy="535212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2496597" y="2328242"/>
            <a:ext cx="5406182" cy="5352120"/>
          </a:xfrm>
          <a:prstGeom prst="rect">
            <a:avLst/>
          </a:prstGeom>
        </p:spPr>
      </p:pic>
      <p:sp>
        <p:nvSpPr>
          <p:cNvPr id="17" name="TextBox 17"/>
          <p:cNvSpPr txBox="1"/>
          <p:nvPr/>
        </p:nvSpPr>
        <p:spPr>
          <a:xfrm>
            <a:off x="6964647" y="4446229"/>
            <a:ext cx="3675089" cy="20055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78"/>
              </a:lnSpc>
            </a:pPr>
            <a:r>
              <a:rPr lang="en-US" sz="5698" dirty="0" err="1">
                <a:solidFill>
                  <a:srgbClr val="5B72C8"/>
                </a:solidFill>
                <a:latin typeface="Roboto Condensed Bold"/>
              </a:rPr>
              <a:t>Tìm</a:t>
            </a:r>
            <a:r>
              <a:rPr lang="en-US" sz="5698" dirty="0">
                <a:solidFill>
                  <a:srgbClr val="5B72C8"/>
                </a:solidFill>
                <a:latin typeface="Roboto Condensed Bold"/>
              </a:rPr>
              <a:t> ý,</a:t>
            </a:r>
          </a:p>
          <a:p>
            <a:pPr algn="ctr">
              <a:lnSpc>
                <a:spcPts val="7978"/>
              </a:lnSpc>
              <a:spcBef>
                <a:spcPct val="0"/>
              </a:spcBef>
            </a:pPr>
            <a:r>
              <a:rPr lang="en-US" sz="5698" dirty="0" err="1">
                <a:solidFill>
                  <a:srgbClr val="5B72C8"/>
                </a:solidFill>
                <a:latin typeface="Roboto Condensed Bold"/>
              </a:rPr>
              <a:t>Lập</a:t>
            </a:r>
            <a:r>
              <a:rPr lang="en-US" sz="5698" dirty="0">
                <a:solidFill>
                  <a:srgbClr val="5B72C8"/>
                </a:solidFill>
                <a:latin typeface="Roboto Condensed Bold"/>
              </a:rPr>
              <a:t> </a:t>
            </a:r>
            <a:r>
              <a:rPr lang="en-US" sz="5698" dirty="0" err="1">
                <a:solidFill>
                  <a:srgbClr val="5B72C8"/>
                </a:solidFill>
                <a:latin typeface="Roboto Condensed Bold"/>
              </a:rPr>
              <a:t>dàn</a:t>
            </a:r>
            <a:r>
              <a:rPr lang="en-US" sz="5698" dirty="0">
                <a:solidFill>
                  <a:srgbClr val="5B72C8"/>
                </a:solidFill>
                <a:latin typeface="Roboto Condensed Bold"/>
              </a:rPr>
              <a:t> ý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3471313" y="4400963"/>
            <a:ext cx="3787987" cy="1019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23"/>
              </a:lnSpc>
              <a:spcBef>
                <a:spcPct val="0"/>
              </a:spcBef>
            </a:pPr>
            <a:r>
              <a:rPr lang="en-US" sz="5873" dirty="0" err="1">
                <a:solidFill>
                  <a:srgbClr val="5B72C8"/>
                </a:solidFill>
                <a:latin typeface="Roboto Condensed Bold"/>
              </a:rPr>
              <a:t>Luyện</a:t>
            </a:r>
            <a:r>
              <a:rPr lang="en-US" sz="5873" dirty="0">
                <a:solidFill>
                  <a:srgbClr val="5B72C8"/>
                </a:solidFill>
                <a:latin typeface="Roboto Condensed Bold"/>
              </a:rPr>
              <a:t> </a:t>
            </a:r>
            <a:r>
              <a:rPr lang="en-US" sz="5873" dirty="0" err="1">
                <a:solidFill>
                  <a:srgbClr val="5B72C8"/>
                </a:solidFill>
                <a:latin typeface="Roboto Condensed Bold"/>
              </a:rPr>
              <a:t>nói</a:t>
            </a:r>
            <a:endParaRPr lang="en-US" sz="5873" dirty="0">
              <a:solidFill>
                <a:srgbClr val="5B72C8"/>
              </a:solidFill>
              <a:latin typeface="Roboto Condensed Bold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-318411" y="4658137"/>
            <a:ext cx="4940945" cy="2473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51" lvl="1" indent="-377825" algn="just">
              <a:lnSpc>
                <a:spcPts val="4900"/>
              </a:lnSpc>
              <a:buFont typeface="Arial"/>
              <a:buChar char="•"/>
            </a:pPr>
            <a:r>
              <a:rPr lang="en-US" sz="3500" dirty="0" err="1">
                <a:solidFill>
                  <a:schemeClr val="tx2"/>
                </a:solidFill>
                <a:latin typeface="Roboto Condensed"/>
              </a:rPr>
              <a:t>Đề</a:t>
            </a:r>
            <a:r>
              <a:rPr lang="en-US" sz="3500" dirty="0">
                <a:solidFill>
                  <a:schemeClr val="tx2"/>
                </a:solidFill>
                <a:latin typeface="Roboto Condensed"/>
              </a:rPr>
              <a:t> </a:t>
            </a:r>
            <a:r>
              <a:rPr lang="en-US" sz="3500" dirty="0" err="1">
                <a:solidFill>
                  <a:schemeClr val="tx2"/>
                </a:solidFill>
                <a:latin typeface="Roboto Condensed"/>
              </a:rPr>
              <a:t>tài</a:t>
            </a:r>
            <a:endParaRPr lang="en-US" sz="3500" dirty="0">
              <a:solidFill>
                <a:schemeClr val="tx2"/>
              </a:solidFill>
              <a:latin typeface="Roboto Condensed"/>
            </a:endParaRPr>
          </a:p>
          <a:p>
            <a:pPr marL="755651" lvl="1" indent="-377825" algn="just">
              <a:lnSpc>
                <a:spcPts val="4900"/>
              </a:lnSpc>
              <a:buFont typeface="Arial"/>
              <a:buChar char="•"/>
            </a:pPr>
            <a:r>
              <a:rPr lang="en-US" sz="3500" dirty="0" err="1">
                <a:solidFill>
                  <a:schemeClr val="tx2"/>
                </a:solidFill>
                <a:latin typeface="Roboto Condensed"/>
              </a:rPr>
              <a:t>Không</a:t>
            </a:r>
            <a:r>
              <a:rPr lang="en-US" sz="3500" dirty="0">
                <a:solidFill>
                  <a:schemeClr val="tx2"/>
                </a:solidFill>
                <a:latin typeface="Roboto Condensed"/>
              </a:rPr>
              <a:t> </a:t>
            </a:r>
            <a:r>
              <a:rPr lang="en-US" sz="3500" dirty="0" err="1">
                <a:solidFill>
                  <a:schemeClr val="tx2"/>
                </a:solidFill>
                <a:latin typeface="Roboto Condensed"/>
              </a:rPr>
              <a:t>gian</a:t>
            </a:r>
            <a:r>
              <a:rPr lang="en-US" sz="3500" dirty="0">
                <a:solidFill>
                  <a:schemeClr val="tx2"/>
                </a:solidFill>
                <a:latin typeface="Roboto Condensed"/>
              </a:rPr>
              <a:t>, </a:t>
            </a:r>
            <a:r>
              <a:rPr lang="en-US" sz="3500" dirty="0" err="1">
                <a:solidFill>
                  <a:schemeClr val="tx2"/>
                </a:solidFill>
                <a:latin typeface="Roboto Condensed"/>
              </a:rPr>
              <a:t>thời</a:t>
            </a:r>
            <a:r>
              <a:rPr lang="en-US" sz="3500" dirty="0">
                <a:solidFill>
                  <a:schemeClr val="tx2"/>
                </a:solidFill>
                <a:latin typeface="Roboto Condensed"/>
              </a:rPr>
              <a:t> </a:t>
            </a:r>
            <a:r>
              <a:rPr lang="en-US" sz="3500" dirty="0" err="1">
                <a:solidFill>
                  <a:schemeClr val="tx2"/>
                </a:solidFill>
                <a:latin typeface="Roboto Condensed"/>
              </a:rPr>
              <a:t>gian</a:t>
            </a:r>
            <a:r>
              <a:rPr lang="en-US" sz="3500" dirty="0">
                <a:solidFill>
                  <a:schemeClr val="tx2"/>
                </a:solidFill>
                <a:latin typeface="Roboto Condensed"/>
              </a:rPr>
              <a:t> </a:t>
            </a:r>
            <a:r>
              <a:rPr lang="en-US" sz="3500" dirty="0" err="1">
                <a:solidFill>
                  <a:schemeClr val="tx2"/>
                </a:solidFill>
                <a:latin typeface="Roboto Condensed"/>
              </a:rPr>
              <a:t>kể</a:t>
            </a:r>
            <a:endParaRPr lang="en-US" sz="3500" dirty="0">
              <a:solidFill>
                <a:schemeClr val="tx2"/>
              </a:solidFill>
              <a:latin typeface="Roboto Condensed"/>
            </a:endParaRPr>
          </a:p>
          <a:p>
            <a:pPr marL="755651" lvl="1" indent="-377825" algn="just">
              <a:lnSpc>
                <a:spcPts val="4900"/>
              </a:lnSpc>
              <a:buFont typeface="Arial"/>
              <a:buChar char="•"/>
            </a:pPr>
            <a:r>
              <a:rPr lang="en-US" sz="3500" dirty="0" err="1">
                <a:solidFill>
                  <a:schemeClr val="tx2"/>
                </a:solidFill>
                <a:latin typeface="Roboto Condensed"/>
              </a:rPr>
              <a:t>Người</a:t>
            </a:r>
            <a:r>
              <a:rPr lang="en-US" sz="3500" dirty="0">
                <a:solidFill>
                  <a:schemeClr val="tx2"/>
                </a:solidFill>
                <a:latin typeface="Roboto Condensed"/>
              </a:rPr>
              <a:t> </a:t>
            </a:r>
            <a:r>
              <a:rPr lang="en-US" sz="3500" dirty="0" err="1">
                <a:solidFill>
                  <a:schemeClr val="tx2"/>
                </a:solidFill>
                <a:latin typeface="Roboto Condensed"/>
              </a:rPr>
              <a:t>nghe</a:t>
            </a:r>
            <a:endParaRPr lang="en-US" sz="3500" dirty="0">
              <a:solidFill>
                <a:schemeClr val="tx2"/>
              </a:solidFill>
              <a:latin typeface="Roboto Condensed"/>
            </a:endParaRPr>
          </a:p>
          <a:p>
            <a:pPr marL="755651" lvl="1" indent="-377825" algn="just">
              <a:lnSpc>
                <a:spcPts val="4900"/>
              </a:lnSpc>
              <a:buFont typeface="Arial"/>
              <a:buChar char="•"/>
            </a:pPr>
            <a:r>
              <a:rPr lang="en-US" sz="3500" dirty="0" err="1">
                <a:solidFill>
                  <a:schemeClr val="tx2"/>
                </a:solidFill>
                <a:latin typeface="Roboto Condensed"/>
              </a:rPr>
              <a:t>Mục</a:t>
            </a:r>
            <a:r>
              <a:rPr lang="en-US" sz="3500" dirty="0">
                <a:solidFill>
                  <a:schemeClr val="tx2"/>
                </a:solidFill>
                <a:latin typeface="Roboto Condensed"/>
              </a:rPr>
              <a:t> </a:t>
            </a:r>
            <a:r>
              <a:rPr lang="en-US" sz="3500" dirty="0" err="1">
                <a:solidFill>
                  <a:schemeClr val="tx2"/>
                </a:solidFill>
                <a:latin typeface="Roboto Condensed"/>
              </a:rPr>
              <a:t>đích</a:t>
            </a:r>
            <a:r>
              <a:rPr lang="en-US" sz="3500" dirty="0">
                <a:solidFill>
                  <a:schemeClr val="tx2"/>
                </a:solidFill>
                <a:latin typeface="Roboto Condensed"/>
              </a:rPr>
              <a:t> </a:t>
            </a:r>
            <a:r>
              <a:rPr lang="en-US" sz="3500" dirty="0" err="1">
                <a:solidFill>
                  <a:schemeClr val="tx2"/>
                </a:solidFill>
                <a:latin typeface="Roboto Condensed"/>
              </a:rPr>
              <a:t>kể</a:t>
            </a:r>
            <a:endParaRPr lang="en-US" sz="3500" dirty="0">
              <a:solidFill>
                <a:schemeClr val="tx2"/>
              </a:solidFill>
              <a:latin typeface="Roboto Condensed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084270" y="113124"/>
            <a:ext cx="1035783" cy="92278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506362" y="8335511"/>
            <a:ext cx="1035783" cy="92278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2435530" y="-348271"/>
            <a:ext cx="1035783" cy="92278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740408" y="9825606"/>
            <a:ext cx="1035783" cy="92278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282767">
            <a:off x="17047955" y="8212572"/>
            <a:ext cx="725748" cy="2037188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7084270" y="1028700"/>
            <a:ext cx="506753" cy="454605"/>
            <a:chOff x="0" y="0"/>
            <a:chExt cx="675671" cy="606139"/>
          </a:xfrm>
        </p:grpSpPr>
        <p:sp>
          <p:nvSpPr>
            <p:cNvPr id="8" name="AutoShape 8"/>
            <p:cNvSpPr/>
            <p:nvPr/>
          </p:nvSpPr>
          <p:spPr>
            <a:xfrm>
              <a:off x="0" y="0"/>
              <a:ext cx="675671" cy="0"/>
            </a:xfrm>
            <a:prstGeom prst="line">
              <a:avLst/>
            </a:prstGeom>
            <a:ln w="63500" cap="flat">
              <a:solidFill>
                <a:srgbClr val="FFF9EC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9" name="AutoShape 9"/>
            <p:cNvSpPr/>
            <p:nvPr/>
          </p:nvSpPr>
          <p:spPr>
            <a:xfrm>
              <a:off x="0" y="264970"/>
              <a:ext cx="675626" cy="0"/>
            </a:xfrm>
            <a:prstGeom prst="line">
              <a:avLst/>
            </a:prstGeom>
            <a:ln w="76200" cap="flat">
              <a:solidFill>
                <a:srgbClr val="FFF9EC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0" name="AutoShape 10"/>
            <p:cNvSpPr/>
            <p:nvPr/>
          </p:nvSpPr>
          <p:spPr>
            <a:xfrm>
              <a:off x="0" y="542639"/>
              <a:ext cx="675626" cy="0"/>
            </a:xfrm>
            <a:prstGeom prst="line">
              <a:avLst/>
            </a:prstGeom>
            <a:ln w="63500" cap="flat">
              <a:solidFill>
                <a:srgbClr val="FFF9EC"/>
              </a:solidFill>
              <a:prstDash val="solid"/>
              <a:headEnd type="none" w="sm" len="sm"/>
              <a:tailEnd type="none" w="sm" len="sm"/>
            </a:ln>
          </p:spPr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flipH="1">
            <a:off x="12767539" y="4832892"/>
            <a:ext cx="5520461" cy="5479058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611708" y="2527300"/>
            <a:ext cx="16990454" cy="3521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79501" lvl="1" indent="-539750">
              <a:lnSpc>
                <a:spcPts val="7000"/>
              </a:lnSpc>
              <a:buFont typeface="Arial"/>
              <a:buChar char="•"/>
            </a:pP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Xác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định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đề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tài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: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Kể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lại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trải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nghiệm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của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bản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thân</a:t>
            </a:r>
            <a:endParaRPr lang="en-US" sz="5000" dirty="0">
              <a:solidFill>
                <a:srgbClr val="303859"/>
              </a:solidFill>
              <a:latin typeface="Roboto Condensed"/>
            </a:endParaRPr>
          </a:p>
          <a:p>
            <a:pPr marL="1079501" lvl="1" indent="-539750">
              <a:lnSpc>
                <a:spcPts val="7000"/>
              </a:lnSpc>
              <a:buFont typeface="Arial"/>
              <a:buChar char="•"/>
            </a:pP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Xác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định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không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gian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,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thời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gian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: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Kể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ở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đâu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?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Thời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gian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kể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bao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lâu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?</a:t>
            </a:r>
          </a:p>
          <a:p>
            <a:pPr marL="1079501" lvl="1" indent="-539750">
              <a:lnSpc>
                <a:spcPts val="7000"/>
              </a:lnSpc>
              <a:buFont typeface="Arial"/>
              <a:buChar char="•"/>
            </a:pP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Xác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định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người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nghe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: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Kể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cho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ai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nghe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?</a:t>
            </a:r>
          </a:p>
          <a:p>
            <a:pPr marL="1079501" lvl="1" indent="-539750">
              <a:lnSpc>
                <a:spcPts val="7000"/>
              </a:lnSpc>
              <a:buFont typeface="Arial"/>
              <a:buChar char="•"/>
            </a:pP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Xác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định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mục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đích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nói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: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Kể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để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làm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 </a:t>
            </a:r>
            <a:r>
              <a:rPr lang="en-US" sz="5000" dirty="0" err="1">
                <a:solidFill>
                  <a:srgbClr val="303859"/>
                </a:solidFill>
                <a:latin typeface="Roboto Condensed"/>
              </a:rPr>
              <a:t>gì</a:t>
            </a:r>
            <a:r>
              <a:rPr lang="en-US" sz="5000" dirty="0">
                <a:solidFill>
                  <a:srgbClr val="303859"/>
                </a:solidFill>
                <a:latin typeface="Roboto Condensed"/>
              </a:rPr>
              <a:t>?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78485" y="942596"/>
            <a:ext cx="11589054" cy="1169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591"/>
              </a:lnSpc>
            </a:pPr>
            <a:r>
              <a:rPr lang="en-US" sz="6851">
                <a:solidFill>
                  <a:srgbClr val="5B72C8"/>
                </a:solidFill>
                <a:latin typeface="Fraunces Bold"/>
              </a:rPr>
              <a:t>II. CHUẨN BỊ BÀI NÓI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1051</Words>
  <Application>Microsoft Office PowerPoint</Application>
  <PresentationFormat>Tùy chỉnh</PresentationFormat>
  <Paragraphs>101</Paragraphs>
  <Slides>15</Slides>
  <Notes>1</Notes>
  <HiddenSlides>0</HiddenSlides>
  <MMClips>1</MMClips>
  <ScaleCrop>false</ScaleCrop>
  <HeadingPairs>
    <vt:vector size="6" baseType="variant">
      <vt:variant>
        <vt:lpstr>Phông được Dùng</vt:lpstr>
      </vt:variant>
      <vt:variant>
        <vt:i4>10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15</vt:i4>
      </vt:variant>
    </vt:vector>
  </HeadingPairs>
  <TitlesOfParts>
    <vt:vector size="26" baseType="lpstr">
      <vt:lpstr>Roboto Condensed</vt:lpstr>
      <vt:lpstr>Fraunces Bold</vt:lpstr>
      <vt:lpstr>Roboto Condensed Bold</vt:lpstr>
      <vt:lpstr>#9Slide07 Bangers</vt:lpstr>
      <vt:lpstr>#9Slide07 SVNBango</vt:lpstr>
      <vt:lpstr>Arial</vt:lpstr>
      <vt:lpstr>Calibri</vt:lpstr>
      <vt:lpstr>Times New Roman</vt:lpstr>
      <vt:lpstr>#9Slide05 Braxton Regular</vt:lpstr>
      <vt:lpstr>SVN-HC</vt:lpstr>
      <vt:lpstr>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3 - Kĩ năng nói và nghe</dc:title>
  <cp:lastModifiedBy>TRAN TRI KHANG</cp:lastModifiedBy>
  <cp:revision>1</cp:revision>
  <dcterms:created xsi:type="dcterms:W3CDTF">2006-08-16T00:00:00Z</dcterms:created>
  <dcterms:modified xsi:type="dcterms:W3CDTF">2022-09-20T23:58:55Z</dcterms:modified>
  <dc:identifier>DAFHOIl23Ws</dc:identifier>
</cp:coreProperties>
</file>