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825" r:id="rId1"/>
    <p:sldMasterId id="2147483896" r:id="rId2"/>
    <p:sldMasterId id="2147483908" r:id="rId3"/>
    <p:sldMasterId id="2147483920" r:id="rId4"/>
    <p:sldMasterId id="2147483932" r:id="rId5"/>
  </p:sldMasterIdLst>
  <p:notesMasterIdLst>
    <p:notesMasterId r:id="rId85"/>
  </p:notesMasterIdLst>
  <p:sldIdLst>
    <p:sldId id="256" r:id="rId6"/>
    <p:sldId id="350" r:id="rId7"/>
    <p:sldId id="349" r:id="rId8"/>
    <p:sldId id="342" r:id="rId9"/>
    <p:sldId id="264" r:id="rId10"/>
    <p:sldId id="265" r:id="rId11"/>
    <p:sldId id="360" r:id="rId12"/>
    <p:sldId id="347" r:id="rId13"/>
    <p:sldId id="337" r:id="rId14"/>
    <p:sldId id="348" r:id="rId15"/>
    <p:sldId id="272" r:id="rId16"/>
    <p:sldId id="358" r:id="rId17"/>
    <p:sldId id="257" r:id="rId18"/>
    <p:sldId id="258" r:id="rId19"/>
    <p:sldId id="259" r:id="rId20"/>
    <p:sldId id="260" r:id="rId21"/>
    <p:sldId id="261" r:id="rId22"/>
    <p:sldId id="357" r:id="rId23"/>
    <p:sldId id="339" r:id="rId24"/>
    <p:sldId id="351" r:id="rId25"/>
    <p:sldId id="352" r:id="rId26"/>
    <p:sldId id="353" r:id="rId27"/>
    <p:sldId id="354" r:id="rId28"/>
    <p:sldId id="355" r:id="rId29"/>
    <p:sldId id="359" r:id="rId30"/>
    <p:sldId id="338" r:id="rId31"/>
    <p:sldId id="345" r:id="rId32"/>
    <p:sldId id="340" r:id="rId33"/>
    <p:sldId id="266" r:id="rId34"/>
    <p:sldId id="341" r:id="rId35"/>
    <p:sldId id="333" r:id="rId36"/>
    <p:sldId id="334" r:id="rId37"/>
    <p:sldId id="336" r:id="rId38"/>
    <p:sldId id="335" r:id="rId39"/>
    <p:sldId id="273" r:id="rId40"/>
    <p:sldId id="274" r:id="rId41"/>
    <p:sldId id="275" r:id="rId42"/>
    <p:sldId id="276" r:id="rId43"/>
    <p:sldId id="277" r:id="rId44"/>
    <p:sldId id="278" r:id="rId45"/>
    <p:sldId id="330" r:id="rId46"/>
    <p:sldId id="279" r:id="rId47"/>
    <p:sldId id="280" r:id="rId48"/>
    <p:sldId id="281" r:id="rId49"/>
    <p:sldId id="282" r:id="rId50"/>
    <p:sldId id="283" r:id="rId51"/>
    <p:sldId id="294" r:id="rId52"/>
    <p:sldId id="295" r:id="rId53"/>
    <p:sldId id="284" r:id="rId54"/>
    <p:sldId id="285" r:id="rId55"/>
    <p:sldId id="302" r:id="rId56"/>
    <p:sldId id="303" r:id="rId57"/>
    <p:sldId id="286" r:id="rId58"/>
    <p:sldId id="287" r:id="rId59"/>
    <p:sldId id="304" r:id="rId60"/>
    <p:sldId id="305" r:id="rId61"/>
    <p:sldId id="288" r:id="rId62"/>
    <p:sldId id="289" r:id="rId63"/>
    <p:sldId id="315" r:id="rId64"/>
    <p:sldId id="316" r:id="rId65"/>
    <p:sldId id="290" r:id="rId66"/>
    <p:sldId id="291" r:id="rId67"/>
    <p:sldId id="292" r:id="rId68"/>
    <p:sldId id="317" r:id="rId69"/>
    <p:sldId id="318" r:id="rId70"/>
    <p:sldId id="298" r:id="rId71"/>
    <p:sldId id="326" r:id="rId72"/>
    <p:sldId id="327" r:id="rId73"/>
    <p:sldId id="299" r:id="rId74"/>
    <p:sldId id="328" r:id="rId75"/>
    <p:sldId id="329" r:id="rId76"/>
    <p:sldId id="300" r:id="rId77"/>
    <p:sldId id="301" r:id="rId78"/>
    <p:sldId id="306" r:id="rId79"/>
    <p:sldId id="307" r:id="rId80"/>
    <p:sldId id="308" r:id="rId81"/>
    <p:sldId id="309" r:id="rId82"/>
    <p:sldId id="310" r:id="rId83"/>
    <p:sldId id="311" r:id="rId84"/>
  </p:sldIdLst>
  <p:sldSz cx="12192000" cy="6858000"/>
  <p:notesSz cx="6954838" cy="9309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24A19C"/>
    <a:srgbClr val="FFA000"/>
    <a:srgbClr val="D96098"/>
    <a:srgbClr val="FFCCD2"/>
    <a:srgbClr val="FAEEE7"/>
    <a:srgbClr val="FFE082"/>
    <a:srgbClr val="A6EB60"/>
    <a:srgbClr val="FFFF8B"/>
    <a:srgbClr val="A8ED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62" autoAdjust="0"/>
    <p:restoredTop sz="94660"/>
  </p:normalViewPr>
  <p:slideViewPr>
    <p:cSldViewPr snapToGrid="0">
      <p:cViewPr varScale="1">
        <p:scale>
          <a:sx n="84" d="100"/>
          <a:sy n="84" d="100"/>
        </p:scale>
        <p:origin x="293" y="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tableStyles" Target="tableStyles.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5" Type="http://schemas.openxmlformats.org/officeDocument/2006/relationships/slideMaster" Target="slideMasters/slideMaster5.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slideMaster" Target="slideMasters/slideMaster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viewProps" Target="viewProps.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0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40175" y="0"/>
            <a:ext cx="3013075" cy="466725"/>
          </a:xfrm>
          <a:prstGeom prst="rect">
            <a:avLst/>
          </a:prstGeom>
        </p:spPr>
        <p:txBody>
          <a:bodyPr vert="horz" lIns="91440" tIns="45720" rIns="91440" bIns="45720" rtlCol="0"/>
          <a:lstStyle>
            <a:lvl1pPr algn="r">
              <a:defRPr sz="1200"/>
            </a:lvl1pPr>
          </a:lstStyle>
          <a:p>
            <a:fld id="{D83AD20D-38B5-40DB-9461-8A79BBD9DE0B}" type="datetimeFigureOut">
              <a:rPr lang="en-US" smtClean="0"/>
              <a:t>10/25/2023</a:t>
            </a:fld>
            <a:endParaRPr lang="en-US"/>
          </a:p>
        </p:txBody>
      </p:sp>
      <p:sp>
        <p:nvSpPr>
          <p:cNvPr id="4" name="Slide Image Placeholder 3"/>
          <p:cNvSpPr>
            <a:spLocks noGrp="1" noRot="1" noChangeAspect="1"/>
          </p:cNvSpPr>
          <p:nvPr>
            <p:ph type="sldImg" idx="2"/>
          </p:nvPr>
        </p:nvSpPr>
        <p:spPr>
          <a:xfrm>
            <a:off x="685800" y="1163638"/>
            <a:ext cx="5583238" cy="3141662"/>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95325" y="4479925"/>
            <a:ext cx="5564188" cy="366553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375"/>
            <a:ext cx="30130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40175" y="8842375"/>
            <a:ext cx="3013075" cy="466725"/>
          </a:xfrm>
          <a:prstGeom prst="rect">
            <a:avLst/>
          </a:prstGeom>
        </p:spPr>
        <p:txBody>
          <a:bodyPr vert="horz" lIns="91440" tIns="45720" rIns="91440" bIns="45720" rtlCol="0" anchor="b"/>
          <a:lstStyle>
            <a:lvl1pPr algn="r">
              <a:defRPr sz="1200"/>
            </a:lvl1pPr>
          </a:lstStyle>
          <a:p>
            <a:fld id="{B8C630E5-9D14-421C-A94C-92D006793E2A}" type="slidenum">
              <a:rPr lang="en-US" smtClean="0"/>
              <a:t>‹#›</a:t>
            </a:fld>
            <a:endParaRPr lang="en-US"/>
          </a:p>
        </p:txBody>
      </p:sp>
    </p:spTree>
    <p:extLst>
      <p:ext uri="{BB962C8B-B14F-4D97-AF65-F5344CB8AC3E}">
        <p14:creationId xmlns:p14="http://schemas.microsoft.com/office/powerpoint/2010/main" val="42725654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147A23-5BA8-44CE-9215-79B767159C41}"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7318880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C402C05-4189-4235-99CB-010EEDC2DC33}" type="datetimeFigureOut">
              <a:rPr lang="en-US" smtClean="0"/>
              <a:pPr/>
              <a:t>10/25/2023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1DF08B-057F-4FA4-9885-9406639718FA}" type="slidenum">
              <a:rPr lang="en-US" smtClean="0"/>
              <a:pPr/>
              <a:t>‹#›</a:t>
            </a:fld>
            <a:endParaRPr lang="en-US"/>
          </a:p>
        </p:txBody>
      </p:sp>
    </p:spTree>
    <p:extLst>
      <p:ext uri="{BB962C8B-B14F-4D97-AF65-F5344CB8AC3E}">
        <p14:creationId xmlns:p14="http://schemas.microsoft.com/office/powerpoint/2010/main" val="7767401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C402C05-4189-4235-99CB-010EEDC2DC33}" type="datetimeFigureOut">
              <a:rPr lang="en-US" smtClean="0"/>
              <a:pPr/>
              <a:t>10/25/2023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1DF08B-057F-4FA4-9885-9406639718FA}" type="slidenum">
              <a:rPr lang="en-US" smtClean="0"/>
              <a:pPr/>
              <a:t>‹#›</a:t>
            </a:fld>
            <a:endParaRPr lang="en-US"/>
          </a:p>
        </p:txBody>
      </p:sp>
    </p:spTree>
    <p:extLst>
      <p:ext uri="{BB962C8B-B14F-4D97-AF65-F5344CB8AC3E}">
        <p14:creationId xmlns:p14="http://schemas.microsoft.com/office/powerpoint/2010/main" val="25482017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C402C05-4189-4235-99CB-010EEDC2DC33}" type="datetimeFigureOut">
              <a:rPr lang="en-US" smtClean="0"/>
              <a:pPr/>
              <a:t>10/25/2023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1DF08B-057F-4FA4-9885-9406639718FA}" type="slidenum">
              <a:rPr lang="en-US" smtClean="0"/>
              <a:pPr/>
              <a:t>‹#›</a:t>
            </a:fld>
            <a:endParaRPr lang="en-US"/>
          </a:p>
        </p:txBody>
      </p:sp>
    </p:spTree>
    <p:extLst>
      <p:ext uri="{BB962C8B-B14F-4D97-AF65-F5344CB8AC3E}">
        <p14:creationId xmlns:p14="http://schemas.microsoft.com/office/powerpoint/2010/main" val="28199152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FCD4C4F8-134C-4C09-BD2C-9C9DC48EF73D}" type="slidenum">
              <a:rPr lang="en-US"/>
              <a:pPr>
                <a:defRPr/>
              </a:pPr>
              <a:t>‹#›</a:t>
            </a:fld>
            <a:endParaRPr lang="en-US"/>
          </a:p>
        </p:txBody>
      </p:sp>
    </p:spTree>
    <p:extLst>
      <p:ext uri="{BB962C8B-B14F-4D97-AF65-F5344CB8AC3E}">
        <p14:creationId xmlns:p14="http://schemas.microsoft.com/office/powerpoint/2010/main" val="39234693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89" name="Group 88"/>
          <p:cNvGrpSpPr/>
          <p:nvPr/>
        </p:nvGrpSpPr>
        <p:grpSpPr>
          <a:xfrm>
            <a:off x="-329674" y="-59376"/>
            <a:ext cx="12515851" cy="6923798"/>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1669293" y="1186483"/>
            <a:ext cx="8848345" cy="4477933"/>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en-US"/>
              <a:t>Click to edit Master title style</a:t>
            </a:r>
            <a:endParaRPr lang="en-US" dirty="0"/>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endParaRPr lang="en-US">
              <a:solidFill>
                <a:srgbClr val="000000"/>
              </a:solidFill>
            </a:endParaRPr>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a:solidFill>
                <a:srgbClr val="000000"/>
              </a:solidFill>
            </a:endParaRPr>
          </a:p>
        </p:txBody>
      </p:sp>
      <p:sp>
        <p:nvSpPr>
          <p:cNvPr id="6" name="Slide Number Placeholder 5"/>
          <p:cNvSpPr>
            <a:spLocks noGrp="1"/>
          </p:cNvSpPr>
          <p:nvPr>
            <p:ph type="sldNum" sz="quarter" idx="12"/>
          </p:nvPr>
        </p:nvSpPr>
        <p:spPr>
          <a:xfrm>
            <a:off x="10469880" y="320040"/>
            <a:ext cx="914400" cy="320040"/>
          </a:xfrm>
        </p:spPr>
        <p:txBody>
          <a:bodyPr/>
          <a:lstStyle/>
          <a:p>
            <a:fld id="{38109E37-8D28-4E63-B640-0050CDB6D3D8}" type="slidenum">
              <a:rPr lang="en-US" smtClean="0">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1032316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80" name="Group 79"/>
          <p:cNvGrpSpPr/>
          <p:nvPr/>
        </p:nvGrpSpPr>
        <p:grpSpPr>
          <a:xfrm>
            <a:off x="-417513" y="0"/>
            <a:ext cx="12584114" cy="6853238"/>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7" name="Group 26"/>
          <p:cNvGrpSpPr/>
          <p:nvPr/>
        </p:nvGrpSpPr>
        <p:grpSpPr>
          <a:xfrm>
            <a:off x="800144" y="1699589"/>
            <a:ext cx="3674476" cy="3470421"/>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49925"/>
            <a:ext cx="3498979" cy="2456442"/>
          </a:xfrm>
        </p:spPr>
        <p:txBody>
          <a:bodyPr/>
          <a:lstStyle>
            <a:lvl1pPr>
              <a:defRPr>
                <a:solidFill>
                  <a:srgbClr val="FFFEFF"/>
                </a:solidFill>
              </a:defRPr>
            </a:lvl1pPr>
          </a:lstStyle>
          <a:p>
            <a:r>
              <a:rPr lang="en-US"/>
              <a:t>Click to edit Master title style</a:t>
            </a:r>
            <a:endParaRPr lang="en-US" dirty="0"/>
          </a:p>
        </p:txBody>
      </p:sp>
      <p:sp>
        <p:nvSpPr>
          <p:cNvPr id="3" name="Content Placeholder 2"/>
          <p:cNvSpPr>
            <a:spLocks noGrp="1"/>
          </p:cNvSpPr>
          <p:nvPr>
            <p:ph idx="1"/>
          </p:nvPr>
        </p:nvSpPr>
        <p:spPr>
          <a:xfrm>
            <a:off x="5118447" y="803186"/>
            <a:ext cx="6281873" cy="5248622"/>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solidFill>
                <a:srgbClr val="000000"/>
              </a:solidFill>
            </a:endParaRPr>
          </a:p>
        </p:txBody>
      </p:sp>
      <p:sp>
        <p:nvSpPr>
          <p:cNvPr id="5" name="Footer Placeholder 4"/>
          <p:cNvSpPr>
            <a:spLocks noGrp="1"/>
          </p:cNvSpPr>
          <p:nvPr>
            <p:ph type="ftr" sz="quarter" idx="11"/>
          </p:nvPr>
        </p:nvSpPr>
        <p:spPr/>
        <p:txBody>
          <a:bodyPr/>
          <a:lstStyle/>
          <a:p>
            <a:endParaRPr lang="en-US">
              <a:solidFill>
                <a:srgbClr val="000000"/>
              </a:solidFill>
            </a:endParaRPr>
          </a:p>
        </p:txBody>
      </p:sp>
      <p:sp>
        <p:nvSpPr>
          <p:cNvPr id="6" name="Slide Number Placeholder 5"/>
          <p:cNvSpPr>
            <a:spLocks noGrp="1"/>
          </p:cNvSpPr>
          <p:nvPr>
            <p:ph type="sldNum" sz="quarter" idx="12"/>
          </p:nvPr>
        </p:nvSpPr>
        <p:spPr/>
        <p:txBody>
          <a:bodyPr/>
          <a:lstStyle/>
          <a:p>
            <a:fld id="{BD924177-298B-4113-94D5-C4F16BE71392}" type="slidenum">
              <a:rPr lang="en-US" smtClean="0">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4767400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77" name="Group 76"/>
          <p:cNvGrpSpPr/>
          <p:nvPr/>
        </p:nvGrpSpPr>
        <p:grpSpPr>
          <a:xfrm>
            <a:off x="-329674" y="-59376"/>
            <a:ext cx="12515851" cy="6923798"/>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259545" y="1186483"/>
            <a:ext cx="5666145" cy="4477933"/>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en-US"/>
              <a:t>Click to edit Master title style</a:t>
            </a:r>
            <a:endParaRPr lang="en-US" dirty="0"/>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04672" y="320040"/>
            <a:ext cx="3657600" cy="320040"/>
          </a:xfrm>
        </p:spPr>
        <p:txBody>
          <a:bodyPr/>
          <a:lstStyle/>
          <a:p>
            <a:endParaRPr lang="en-US">
              <a:solidFill>
                <a:srgbClr val="000000"/>
              </a:solidFill>
            </a:endParaRPr>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a:solidFill>
                <a:srgbClr val="000000"/>
              </a:solidFill>
            </a:endParaRPr>
          </a:p>
        </p:txBody>
      </p:sp>
      <p:sp>
        <p:nvSpPr>
          <p:cNvPr id="6" name="Slide Number Placeholder 5"/>
          <p:cNvSpPr>
            <a:spLocks noGrp="1"/>
          </p:cNvSpPr>
          <p:nvPr>
            <p:ph type="sldNum" sz="quarter" idx="12"/>
          </p:nvPr>
        </p:nvSpPr>
        <p:spPr>
          <a:xfrm>
            <a:off x="10469880" y="320040"/>
            <a:ext cx="914400" cy="320040"/>
          </a:xfrm>
        </p:spPr>
        <p:txBody>
          <a:bodyPr/>
          <a:lstStyle/>
          <a:p>
            <a:fld id="{7AAD3613-00E4-4CCB-B70D-8593EC773726}" type="slidenum">
              <a:rPr lang="en-US" smtClean="0">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5164835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37" name="Group 36"/>
          <p:cNvGrpSpPr/>
          <p:nvPr/>
        </p:nvGrpSpPr>
        <p:grpSpPr>
          <a:xfrm>
            <a:off x="-417513" y="0"/>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800144" y="1699589"/>
            <a:ext cx="3674476" cy="3470421"/>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0" y="2339669"/>
            <a:ext cx="3500828" cy="2470065"/>
          </a:xfrm>
        </p:spPr>
        <p:txBody>
          <a:bodyPr lIns="91440" tIns="91440" rIns="91440" bIns="91440"/>
          <a:lstStyle>
            <a:lvl1pPr>
              <a:defRPr>
                <a:solidFill>
                  <a:srgbClr val="FFFEFF"/>
                </a:solidFill>
              </a:defRPr>
            </a:lvl1pPr>
          </a:lstStyle>
          <a:p>
            <a:r>
              <a:rPr lang="en-US"/>
              <a:t>Click to edit Master title style</a:t>
            </a:r>
            <a:endParaRPr lang="en-US" dirty="0"/>
          </a:p>
        </p:txBody>
      </p:sp>
      <p:sp>
        <p:nvSpPr>
          <p:cNvPr id="3" name="Content Placeholder 2"/>
          <p:cNvSpPr>
            <a:spLocks noGrp="1"/>
          </p:cNvSpPr>
          <p:nvPr>
            <p:ph sz="half" idx="1"/>
          </p:nvPr>
        </p:nvSpPr>
        <p:spPr>
          <a:xfrm>
            <a:off x="5120878" y="803187"/>
            <a:ext cx="6269591" cy="238265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118447" y="3672162"/>
            <a:ext cx="6272022" cy="238358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804672" y="320040"/>
            <a:ext cx="3657600" cy="320040"/>
          </a:xfrm>
        </p:spPr>
        <p:txBody>
          <a:bodyPr/>
          <a:lstStyle/>
          <a:p>
            <a:endParaRPr lang="en-US">
              <a:solidFill>
                <a:srgbClr val="000000"/>
              </a:solidFill>
            </a:endParaRPr>
          </a:p>
        </p:txBody>
      </p:sp>
      <p:sp>
        <p:nvSpPr>
          <p:cNvPr id="6" name="Footer Placeholder 5"/>
          <p:cNvSpPr>
            <a:spLocks noGrp="1"/>
          </p:cNvSpPr>
          <p:nvPr>
            <p:ph type="ftr" sz="quarter" idx="11"/>
          </p:nvPr>
        </p:nvSpPr>
        <p:spPr>
          <a:xfrm>
            <a:off x="804672" y="6227064"/>
            <a:ext cx="10588752" cy="320040"/>
          </a:xfrm>
        </p:spPr>
        <p:txBody>
          <a:bodyPr/>
          <a:lstStyle/>
          <a:p>
            <a:endParaRPr lang="en-US">
              <a:solidFill>
                <a:srgbClr val="000000"/>
              </a:solidFill>
            </a:endParaRPr>
          </a:p>
        </p:txBody>
      </p:sp>
      <p:sp>
        <p:nvSpPr>
          <p:cNvPr id="7" name="Slide Number Placeholder 6"/>
          <p:cNvSpPr>
            <a:spLocks noGrp="1"/>
          </p:cNvSpPr>
          <p:nvPr>
            <p:ph type="sldNum" sz="quarter" idx="12"/>
          </p:nvPr>
        </p:nvSpPr>
        <p:spPr>
          <a:xfrm>
            <a:off x="10469880" y="320040"/>
            <a:ext cx="914400" cy="320040"/>
          </a:xfrm>
        </p:spPr>
        <p:txBody>
          <a:bodyPr/>
          <a:lstStyle/>
          <a:p>
            <a:fld id="{ABB9378F-8C77-442C-83D6-0D1217B38091}" type="slidenum">
              <a:rPr lang="en-US" smtClean="0">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385007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39" name="Group 38"/>
          <p:cNvGrpSpPr/>
          <p:nvPr/>
        </p:nvGrpSpPr>
        <p:grpSpPr>
          <a:xfrm>
            <a:off x="-417513" y="0"/>
            <a:ext cx="12584114" cy="6853238"/>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1" name="Group 60"/>
          <p:cNvGrpSpPr/>
          <p:nvPr/>
        </p:nvGrpSpPr>
        <p:grpSpPr>
          <a:xfrm>
            <a:off x="800144" y="1699589"/>
            <a:ext cx="3674476" cy="3470421"/>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1" y="2363915"/>
            <a:ext cx="3500828" cy="2460497"/>
          </a:xfrm>
        </p:spPr>
        <p:txBody>
          <a:bodyPr lIns="91440" tIns="91440" rIns="91440" bIns="91440"/>
          <a:lstStyle>
            <a:lvl1pPr>
              <a:defRPr>
                <a:solidFill>
                  <a:srgbClr val="FFFEFF"/>
                </a:solidFill>
              </a:defRPr>
            </a:lvl1pPr>
          </a:lstStyle>
          <a:p>
            <a:r>
              <a:rPr lang="en-US"/>
              <a:t>Click to edit Master title style</a:t>
            </a:r>
            <a:endParaRPr lang="en-US" dirty="0"/>
          </a:p>
        </p:txBody>
      </p:sp>
      <p:sp>
        <p:nvSpPr>
          <p:cNvPr id="3" name="Text Placeholder 2"/>
          <p:cNvSpPr>
            <a:spLocks noGrp="1"/>
          </p:cNvSpPr>
          <p:nvPr>
            <p:ph type="body" idx="1"/>
          </p:nvPr>
        </p:nvSpPr>
        <p:spPr>
          <a:xfrm>
            <a:off x="5125137" y="803185"/>
            <a:ext cx="6265088"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5125305" y="1488985"/>
            <a:ext cx="6264350" cy="169685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118653" y="3665887"/>
            <a:ext cx="6264414"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118447" y="4351687"/>
            <a:ext cx="6265588" cy="17040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04672" y="320040"/>
            <a:ext cx="3657600" cy="320040"/>
          </a:xfrm>
        </p:spPr>
        <p:txBody>
          <a:bodyPr/>
          <a:lstStyle/>
          <a:p>
            <a:endParaRPr lang="en-US">
              <a:solidFill>
                <a:srgbClr val="000000"/>
              </a:solidFill>
            </a:endParaRPr>
          </a:p>
        </p:txBody>
      </p:sp>
      <p:sp>
        <p:nvSpPr>
          <p:cNvPr id="8" name="Footer Placeholder 7"/>
          <p:cNvSpPr>
            <a:spLocks noGrp="1"/>
          </p:cNvSpPr>
          <p:nvPr>
            <p:ph type="ftr" sz="quarter" idx="11"/>
          </p:nvPr>
        </p:nvSpPr>
        <p:spPr>
          <a:xfrm>
            <a:off x="804672" y="6227064"/>
            <a:ext cx="10588752" cy="320040"/>
          </a:xfrm>
        </p:spPr>
        <p:txBody>
          <a:bodyPr/>
          <a:lstStyle/>
          <a:p>
            <a:endParaRPr lang="en-US">
              <a:solidFill>
                <a:srgbClr val="000000"/>
              </a:solidFill>
            </a:endParaRPr>
          </a:p>
        </p:txBody>
      </p:sp>
      <p:sp>
        <p:nvSpPr>
          <p:cNvPr id="9" name="Slide Number Placeholder 8"/>
          <p:cNvSpPr>
            <a:spLocks noGrp="1"/>
          </p:cNvSpPr>
          <p:nvPr>
            <p:ph type="sldNum" sz="quarter" idx="12"/>
          </p:nvPr>
        </p:nvSpPr>
        <p:spPr>
          <a:xfrm>
            <a:off x="10469880" y="320040"/>
            <a:ext cx="914400" cy="320040"/>
          </a:xfrm>
        </p:spPr>
        <p:txBody>
          <a:bodyPr/>
          <a:lstStyle/>
          <a:p>
            <a:fld id="{F745B6D0-4C86-4E13-ADCE-ED4F2D91F6E8}" type="slidenum">
              <a:rPr lang="en-US" smtClean="0">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357071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77" name="Group 76"/>
          <p:cNvGrpSpPr/>
          <p:nvPr/>
        </p:nvGrpSpPr>
        <p:grpSpPr>
          <a:xfrm>
            <a:off x="-417513" y="0"/>
            <a:ext cx="12584114" cy="6853238"/>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4" name="Group 23"/>
          <p:cNvGrpSpPr/>
          <p:nvPr/>
        </p:nvGrpSpPr>
        <p:grpSpPr>
          <a:xfrm>
            <a:off x="800144" y="1699589"/>
            <a:ext cx="3674476" cy="3470421"/>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2"/>
          </a:xfrm>
        </p:spPr>
        <p:txBody>
          <a:bodyPr/>
          <a:lstStyle>
            <a:lvl1pPr>
              <a:defRPr>
                <a:solidFill>
                  <a:srgbClr val="FFFEFF"/>
                </a:solidFill>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a:solidFill>
                <a:srgbClr val="000000"/>
              </a:solidFill>
            </a:endParaRPr>
          </a:p>
        </p:txBody>
      </p:sp>
      <p:sp>
        <p:nvSpPr>
          <p:cNvPr id="4" name="Footer Placeholder 3"/>
          <p:cNvSpPr>
            <a:spLocks noGrp="1"/>
          </p:cNvSpPr>
          <p:nvPr>
            <p:ph type="ftr" sz="quarter" idx="11"/>
          </p:nvPr>
        </p:nvSpPr>
        <p:spPr/>
        <p:txBody>
          <a:bodyPr/>
          <a:lstStyle/>
          <a:p>
            <a:endParaRPr lang="en-US">
              <a:solidFill>
                <a:srgbClr val="000000"/>
              </a:solidFill>
            </a:endParaRPr>
          </a:p>
        </p:txBody>
      </p:sp>
      <p:sp>
        <p:nvSpPr>
          <p:cNvPr id="5" name="Slide Number Placeholder 4"/>
          <p:cNvSpPr>
            <a:spLocks noGrp="1"/>
          </p:cNvSpPr>
          <p:nvPr>
            <p:ph type="sldNum" sz="quarter" idx="12"/>
          </p:nvPr>
        </p:nvSpPr>
        <p:spPr/>
        <p:txBody>
          <a:bodyPr/>
          <a:lstStyle/>
          <a:p>
            <a:fld id="{C235E34F-87E0-44AB-A1EF-91344D2B61AC}" type="slidenum">
              <a:rPr lang="en-US" smtClean="0">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5467117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04672" y="320040"/>
            <a:ext cx="3657600" cy="320040"/>
          </a:xfrm>
        </p:spPr>
        <p:txBody>
          <a:bodyPr/>
          <a:lstStyle/>
          <a:p>
            <a:endParaRPr lang="en-US">
              <a:solidFill>
                <a:srgbClr val="000000"/>
              </a:solidFill>
            </a:endParaRPr>
          </a:p>
        </p:txBody>
      </p:sp>
      <p:sp>
        <p:nvSpPr>
          <p:cNvPr id="3" name="Footer Placeholder 2"/>
          <p:cNvSpPr>
            <a:spLocks noGrp="1"/>
          </p:cNvSpPr>
          <p:nvPr>
            <p:ph type="ftr" sz="quarter" idx="11"/>
          </p:nvPr>
        </p:nvSpPr>
        <p:spPr>
          <a:xfrm>
            <a:off x="804672" y="6227064"/>
            <a:ext cx="10588752" cy="320040"/>
          </a:xfrm>
        </p:spPr>
        <p:txBody>
          <a:bodyPr/>
          <a:lstStyle/>
          <a:p>
            <a:endParaRPr lang="en-US">
              <a:solidFill>
                <a:srgbClr val="000000"/>
              </a:solidFill>
            </a:endParaRPr>
          </a:p>
        </p:txBody>
      </p:sp>
      <p:sp>
        <p:nvSpPr>
          <p:cNvPr id="4" name="Slide Number Placeholder 3"/>
          <p:cNvSpPr>
            <a:spLocks noGrp="1"/>
          </p:cNvSpPr>
          <p:nvPr>
            <p:ph type="sldNum" sz="quarter" idx="12"/>
          </p:nvPr>
        </p:nvSpPr>
        <p:spPr>
          <a:xfrm>
            <a:off x="10469880" y="320040"/>
            <a:ext cx="914400" cy="320040"/>
          </a:xfrm>
        </p:spPr>
        <p:txBody>
          <a:bodyPr/>
          <a:lstStyle/>
          <a:p>
            <a:fld id="{86DFBC72-9EFA-4ACF-96AA-3DAE3210A57F}" type="slidenum">
              <a:rPr lang="en-US" smtClean="0">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978206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C402C05-4189-4235-99CB-010EEDC2DC33}" type="datetimeFigureOut">
              <a:rPr lang="en-US" smtClean="0"/>
              <a:pPr/>
              <a:t>10/25/2023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1DF08B-057F-4FA4-9885-9406639718FA}" type="slidenum">
              <a:rPr lang="en-US" smtClean="0"/>
              <a:pPr/>
              <a:t>‹#›</a:t>
            </a:fld>
            <a:endParaRPr lang="en-US"/>
          </a:p>
        </p:txBody>
      </p:sp>
    </p:spTree>
    <p:extLst>
      <p:ext uri="{BB962C8B-B14F-4D97-AF65-F5344CB8AC3E}">
        <p14:creationId xmlns:p14="http://schemas.microsoft.com/office/powerpoint/2010/main" val="31425142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74" name="Group 73"/>
          <p:cNvGrpSpPr/>
          <p:nvPr/>
        </p:nvGrpSpPr>
        <p:grpSpPr>
          <a:xfrm>
            <a:off x="-417513" y="0"/>
            <a:ext cx="12584114" cy="6853238"/>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1" name="Group 20"/>
          <p:cNvGrpSpPr/>
          <p:nvPr/>
        </p:nvGrpSpPr>
        <p:grpSpPr>
          <a:xfrm>
            <a:off x="800144" y="1699589"/>
            <a:ext cx="3674476" cy="3470421"/>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en-US"/>
              <a:t>Click to edit Master title style</a:t>
            </a:r>
            <a:endParaRPr lang="en-US" dirty="0"/>
          </a:p>
        </p:txBody>
      </p:sp>
      <p:sp>
        <p:nvSpPr>
          <p:cNvPr id="3" name="Content Placeholder 2"/>
          <p:cNvSpPr>
            <a:spLocks noGrp="1"/>
          </p:cNvSpPr>
          <p:nvPr>
            <p:ph idx="1"/>
          </p:nvPr>
        </p:nvSpPr>
        <p:spPr>
          <a:xfrm>
            <a:off x="5109983" y="802809"/>
            <a:ext cx="6275035" cy="5249940"/>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endParaRPr lang="en-US">
              <a:solidFill>
                <a:srgbClr val="000000"/>
              </a:solidFill>
            </a:endParaRPr>
          </a:p>
        </p:txBody>
      </p:sp>
      <p:sp>
        <p:nvSpPr>
          <p:cNvPr id="6" name="Footer Placeholder 5"/>
          <p:cNvSpPr>
            <a:spLocks noGrp="1"/>
          </p:cNvSpPr>
          <p:nvPr>
            <p:ph type="ftr" sz="quarter" idx="11"/>
          </p:nvPr>
        </p:nvSpPr>
        <p:spPr/>
        <p:txBody>
          <a:bodyPr/>
          <a:lstStyle/>
          <a:p>
            <a:endParaRPr lang="en-US">
              <a:solidFill>
                <a:srgbClr val="000000"/>
              </a:solidFill>
            </a:endParaRPr>
          </a:p>
        </p:txBody>
      </p:sp>
      <p:sp>
        <p:nvSpPr>
          <p:cNvPr id="7" name="Slide Number Placeholder 6"/>
          <p:cNvSpPr>
            <a:spLocks noGrp="1"/>
          </p:cNvSpPr>
          <p:nvPr>
            <p:ph type="sldNum" sz="quarter" idx="12"/>
          </p:nvPr>
        </p:nvSpPr>
        <p:spPr/>
        <p:txBody>
          <a:bodyPr/>
          <a:lstStyle/>
          <a:p>
            <a:fld id="{B3B7C2B5-A8EC-4C9F-9FEA-21011BC26A56}" type="slidenum">
              <a:rPr lang="en-US" smtClean="0">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0625949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805336" y="1698331"/>
            <a:ext cx="5941540" cy="3470421"/>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04672" y="320040"/>
            <a:ext cx="3657600" cy="320040"/>
          </a:xfrm>
        </p:spPr>
        <p:txBody>
          <a:bodyPr/>
          <a:lstStyle/>
          <a:p>
            <a:endParaRPr lang="en-US">
              <a:solidFill>
                <a:srgbClr val="000000"/>
              </a:solidFill>
            </a:endParaRPr>
          </a:p>
        </p:txBody>
      </p:sp>
      <p:sp>
        <p:nvSpPr>
          <p:cNvPr id="6" name="Footer Placeholder 5"/>
          <p:cNvSpPr>
            <a:spLocks noGrp="1"/>
          </p:cNvSpPr>
          <p:nvPr>
            <p:ph type="ftr" sz="quarter" idx="11"/>
          </p:nvPr>
        </p:nvSpPr>
        <p:spPr>
          <a:xfrm>
            <a:off x="804672" y="6227064"/>
            <a:ext cx="5942203" cy="320040"/>
          </a:xfrm>
        </p:spPr>
        <p:txBody>
          <a:bodyPr/>
          <a:lstStyle/>
          <a:p>
            <a:endParaRPr lang="en-US">
              <a:solidFill>
                <a:srgbClr val="000000"/>
              </a:solidFill>
            </a:endParaRPr>
          </a:p>
        </p:txBody>
      </p:sp>
      <p:sp>
        <p:nvSpPr>
          <p:cNvPr id="7" name="Slide Number Placeholder 6"/>
          <p:cNvSpPr>
            <a:spLocks noGrp="1"/>
          </p:cNvSpPr>
          <p:nvPr>
            <p:ph type="sldNum" sz="quarter" idx="12"/>
          </p:nvPr>
        </p:nvSpPr>
        <p:spPr>
          <a:xfrm>
            <a:off x="5828377" y="320040"/>
            <a:ext cx="914400" cy="320040"/>
          </a:xfrm>
        </p:spPr>
        <p:txBody>
          <a:bodyPr/>
          <a:lstStyle/>
          <a:p>
            <a:fld id="{48D82AC9-F466-454C-9C43-41D2AEDDE227}" type="slidenum">
              <a:rPr lang="en-US" smtClean="0">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6307200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800144"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solidFill>
                <a:srgbClr val="000000"/>
              </a:solidFill>
            </a:endParaRPr>
          </a:p>
        </p:txBody>
      </p:sp>
      <p:sp>
        <p:nvSpPr>
          <p:cNvPr id="5" name="Footer Placeholder 4"/>
          <p:cNvSpPr>
            <a:spLocks noGrp="1"/>
          </p:cNvSpPr>
          <p:nvPr>
            <p:ph type="ftr" sz="quarter" idx="11"/>
          </p:nvPr>
        </p:nvSpPr>
        <p:spPr/>
        <p:txBody>
          <a:bodyPr/>
          <a:lstStyle/>
          <a:p>
            <a:endParaRPr lang="en-US">
              <a:solidFill>
                <a:srgbClr val="000000"/>
              </a:solidFill>
            </a:endParaRPr>
          </a:p>
        </p:txBody>
      </p:sp>
      <p:sp>
        <p:nvSpPr>
          <p:cNvPr id="6" name="Slide Number Placeholder 5"/>
          <p:cNvSpPr>
            <a:spLocks noGrp="1"/>
          </p:cNvSpPr>
          <p:nvPr>
            <p:ph type="sldNum" sz="quarter" idx="12"/>
          </p:nvPr>
        </p:nvSpPr>
        <p:spPr/>
        <p:txBody>
          <a:bodyPr/>
          <a:lstStyle/>
          <a:p>
            <a:fld id="{77402A62-84E4-4EA5-B5E0-A47E26874BF2}" type="slidenum">
              <a:rPr lang="en-US" smtClean="0">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843998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718948"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p:spPr>
        <p:txBody>
          <a:bodyPr vert="eaVert"/>
          <a:lstStyle>
            <a:lvl1pPr algn="l">
              <a:lnSpc>
                <a:spcPct val="80000"/>
              </a:lnSpc>
              <a:defRPr>
                <a:solidFill>
                  <a:srgbClr val="FFFE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04672" y="320040"/>
            <a:ext cx="3657600" cy="320040"/>
          </a:xfrm>
        </p:spPr>
        <p:txBody>
          <a:bodyPr/>
          <a:lstStyle/>
          <a:p>
            <a:endParaRPr lang="en-US">
              <a:solidFill>
                <a:srgbClr val="000000"/>
              </a:solidFill>
            </a:endParaRPr>
          </a:p>
        </p:txBody>
      </p:sp>
      <p:sp>
        <p:nvSpPr>
          <p:cNvPr id="5" name="Footer Placeholder 4"/>
          <p:cNvSpPr>
            <a:spLocks noGrp="1"/>
          </p:cNvSpPr>
          <p:nvPr>
            <p:ph type="ftr" sz="quarter" idx="11"/>
          </p:nvPr>
        </p:nvSpPr>
        <p:spPr>
          <a:xfrm>
            <a:off x="804672" y="6227064"/>
            <a:ext cx="10588752" cy="320040"/>
          </a:xfrm>
        </p:spPr>
        <p:txBody>
          <a:bodyPr/>
          <a:lstStyle/>
          <a:p>
            <a:endParaRPr lang="en-US">
              <a:solidFill>
                <a:srgbClr val="000000"/>
              </a:solidFill>
            </a:endParaRPr>
          </a:p>
        </p:txBody>
      </p:sp>
      <p:sp>
        <p:nvSpPr>
          <p:cNvPr id="6" name="Slide Number Placeholder 5"/>
          <p:cNvSpPr>
            <a:spLocks noGrp="1"/>
          </p:cNvSpPr>
          <p:nvPr>
            <p:ph type="sldNum" sz="quarter" idx="12"/>
          </p:nvPr>
        </p:nvSpPr>
        <p:spPr>
          <a:xfrm>
            <a:off x="10469880" y="320040"/>
            <a:ext cx="914400" cy="320040"/>
          </a:xfrm>
        </p:spPr>
        <p:txBody>
          <a:bodyPr/>
          <a:lstStyle/>
          <a:p>
            <a:fld id="{36125D60-6F2B-47B7-AEB7-A7532D1235F7}" type="slidenum">
              <a:rPr lang="en-US" smtClean="0">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2291172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7" name="Picture 5" descr="C:\Users\user\Desktop\暂存图\19055480.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7426" y="116792"/>
            <a:ext cx="1171777" cy="1728032"/>
          </a:xfrm>
          <a:prstGeom prst="rect">
            <a:avLst/>
          </a:prstGeom>
          <a:noFill/>
          <a:extLst>
            <a:ext uri="{909E8E84-426E-40DD-AFC4-6F175D3DCCD1}">
              <a14:hiddenFill xmlns:a14="http://schemas.microsoft.com/office/drawing/2010/main">
                <a:solidFill>
                  <a:srgbClr val="FFFFFF"/>
                </a:solidFill>
              </a14:hiddenFill>
            </a:ext>
          </a:extLst>
        </p:spPr>
      </p:pic>
      <p:cxnSp>
        <p:nvCxnSpPr>
          <p:cNvPr id="8" name="直接连接符 7"/>
          <p:cNvCxnSpPr/>
          <p:nvPr userDrawn="1"/>
        </p:nvCxnSpPr>
        <p:spPr>
          <a:xfrm>
            <a:off x="1126800" y="980808"/>
            <a:ext cx="3960956" cy="0"/>
          </a:xfrm>
          <a:prstGeom prst="line">
            <a:avLst/>
          </a:prstGeom>
          <a:ln w="101600" cmpd="thickThin">
            <a:solidFill>
              <a:srgbClr val="BB81E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332604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09680" y="274638"/>
            <a:ext cx="10972641" cy="1143000"/>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609680" y="1600201"/>
            <a:ext cx="10972641" cy="4525963"/>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80" y="6356351"/>
            <a:ext cx="2845170" cy="365125"/>
          </a:xfrm>
          <a:prstGeom prst="rect">
            <a:avLst/>
          </a:prstGeom>
        </p:spPr>
        <p:txBody>
          <a:bodyPr/>
          <a:lstStyle/>
          <a:p>
            <a:pPr defTabSz="914400"/>
            <a:fld id="{36EC894D-09CB-4DE7-A121-44A8E704B94B}" type="datetimeFigureOut">
              <a:rPr lang="zh-CN" altLang="en-US" smtClean="0">
                <a:solidFill>
                  <a:prstClr val="black"/>
                </a:solidFill>
              </a:rPr>
              <a:pPr defTabSz="914400"/>
              <a:t>2023/10/25</a:t>
            </a:fld>
            <a:endParaRPr lang="zh-CN" altLang="en-US">
              <a:solidFill>
                <a:prstClr val="black"/>
              </a:solidFill>
            </a:endParaRPr>
          </a:p>
        </p:txBody>
      </p:sp>
      <p:sp>
        <p:nvSpPr>
          <p:cNvPr id="5" name="页脚占位符 4"/>
          <p:cNvSpPr>
            <a:spLocks noGrp="1"/>
          </p:cNvSpPr>
          <p:nvPr>
            <p:ph type="ftr" sz="quarter" idx="11"/>
          </p:nvPr>
        </p:nvSpPr>
        <p:spPr>
          <a:xfrm>
            <a:off x="4166143" y="6356351"/>
            <a:ext cx="3859715" cy="365125"/>
          </a:xfrm>
          <a:prstGeom prst="rect">
            <a:avLst/>
          </a:prstGeom>
        </p:spPr>
        <p:txBody>
          <a:bodyPr/>
          <a:lstStyle/>
          <a:p>
            <a:pPr defTabSz="914400"/>
            <a:endParaRPr lang="zh-CN" altLang="en-US">
              <a:solidFill>
                <a:prstClr val="black"/>
              </a:solidFill>
            </a:endParaRPr>
          </a:p>
        </p:txBody>
      </p:sp>
      <p:sp>
        <p:nvSpPr>
          <p:cNvPr id="6" name="灯片编号占位符 5"/>
          <p:cNvSpPr>
            <a:spLocks noGrp="1"/>
          </p:cNvSpPr>
          <p:nvPr>
            <p:ph type="sldNum" sz="quarter" idx="12"/>
          </p:nvPr>
        </p:nvSpPr>
        <p:spPr>
          <a:xfrm>
            <a:off x="8737150" y="6356351"/>
            <a:ext cx="2845170" cy="365125"/>
          </a:xfrm>
          <a:prstGeom prst="rect">
            <a:avLst/>
          </a:prstGeom>
        </p:spPr>
        <p:txBody>
          <a:bodyPr/>
          <a:lstStyle/>
          <a:p>
            <a:pPr defTabSz="914400"/>
            <a:fld id="{FAB2F72D-0145-4728-BBF6-AFA599DFD9DE}" type="slidenum">
              <a:rPr lang="zh-CN" altLang="en-US" smtClean="0">
                <a:solidFill>
                  <a:prstClr val="black"/>
                </a:solidFill>
              </a:rPr>
              <a:pPr defTabSz="914400"/>
              <a:t>‹#›</a:t>
            </a:fld>
            <a:endParaRPr lang="zh-CN" altLang="en-US">
              <a:solidFill>
                <a:prstClr val="black"/>
              </a:solidFill>
            </a:endParaRPr>
          </a:p>
        </p:txBody>
      </p:sp>
    </p:spTree>
    <p:extLst>
      <p:ext uri="{BB962C8B-B14F-4D97-AF65-F5344CB8AC3E}">
        <p14:creationId xmlns:p14="http://schemas.microsoft.com/office/powerpoint/2010/main" val="312248100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738" y="4406901"/>
            <a:ext cx="10362961" cy="1362075"/>
          </a:xfrm>
          <a:prstGeom prst="rect">
            <a:avLst/>
          </a:prstGeo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738" y="2906713"/>
            <a:ext cx="10362961"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609680" y="6356351"/>
            <a:ext cx="2845170" cy="365125"/>
          </a:xfrm>
          <a:prstGeom prst="rect">
            <a:avLst/>
          </a:prstGeom>
        </p:spPr>
        <p:txBody>
          <a:bodyPr/>
          <a:lstStyle/>
          <a:p>
            <a:pPr defTabSz="914400"/>
            <a:fld id="{36EC894D-09CB-4DE7-A121-44A8E704B94B}" type="datetimeFigureOut">
              <a:rPr lang="zh-CN" altLang="en-US" smtClean="0">
                <a:solidFill>
                  <a:prstClr val="black"/>
                </a:solidFill>
              </a:rPr>
              <a:pPr defTabSz="914400"/>
              <a:t>2023/10/25</a:t>
            </a:fld>
            <a:endParaRPr lang="zh-CN" altLang="en-US">
              <a:solidFill>
                <a:prstClr val="black"/>
              </a:solidFill>
            </a:endParaRPr>
          </a:p>
        </p:txBody>
      </p:sp>
      <p:sp>
        <p:nvSpPr>
          <p:cNvPr id="5" name="页脚占位符 4"/>
          <p:cNvSpPr>
            <a:spLocks noGrp="1"/>
          </p:cNvSpPr>
          <p:nvPr>
            <p:ph type="ftr" sz="quarter" idx="11"/>
          </p:nvPr>
        </p:nvSpPr>
        <p:spPr>
          <a:xfrm>
            <a:off x="4166143" y="6356351"/>
            <a:ext cx="3859715" cy="365125"/>
          </a:xfrm>
          <a:prstGeom prst="rect">
            <a:avLst/>
          </a:prstGeom>
        </p:spPr>
        <p:txBody>
          <a:bodyPr/>
          <a:lstStyle/>
          <a:p>
            <a:pPr defTabSz="914400"/>
            <a:endParaRPr lang="zh-CN" altLang="en-US">
              <a:solidFill>
                <a:prstClr val="black"/>
              </a:solidFill>
            </a:endParaRPr>
          </a:p>
        </p:txBody>
      </p:sp>
      <p:sp>
        <p:nvSpPr>
          <p:cNvPr id="6" name="灯片编号占位符 5"/>
          <p:cNvSpPr>
            <a:spLocks noGrp="1"/>
          </p:cNvSpPr>
          <p:nvPr>
            <p:ph type="sldNum" sz="quarter" idx="12"/>
          </p:nvPr>
        </p:nvSpPr>
        <p:spPr>
          <a:xfrm>
            <a:off x="8737150" y="6356351"/>
            <a:ext cx="2845170" cy="365125"/>
          </a:xfrm>
          <a:prstGeom prst="rect">
            <a:avLst/>
          </a:prstGeom>
        </p:spPr>
        <p:txBody>
          <a:bodyPr/>
          <a:lstStyle/>
          <a:p>
            <a:pPr defTabSz="914400"/>
            <a:fld id="{FAB2F72D-0145-4728-BBF6-AFA599DFD9DE}" type="slidenum">
              <a:rPr lang="zh-CN" altLang="en-US" smtClean="0">
                <a:solidFill>
                  <a:prstClr val="black"/>
                </a:solidFill>
              </a:rPr>
              <a:pPr defTabSz="914400"/>
              <a:t>‹#›</a:t>
            </a:fld>
            <a:endParaRPr lang="zh-CN" altLang="en-US">
              <a:solidFill>
                <a:prstClr val="black"/>
              </a:solidFill>
            </a:endParaRPr>
          </a:p>
        </p:txBody>
      </p:sp>
    </p:spTree>
    <p:extLst>
      <p:ext uri="{BB962C8B-B14F-4D97-AF65-F5344CB8AC3E}">
        <p14:creationId xmlns:p14="http://schemas.microsoft.com/office/powerpoint/2010/main" val="375883767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09680" y="274638"/>
            <a:ext cx="10972641" cy="1143000"/>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609680" y="1600201"/>
            <a:ext cx="5409317"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1416" y="1600201"/>
            <a:ext cx="5410904"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609680" y="6356351"/>
            <a:ext cx="2845170" cy="365125"/>
          </a:xfrm>
          <a:prstGeom prst="rect">
            <a:avLst/>
          </a:prstGeom>
        </p:spPr>
        <p:txBody>
          <a:bodyPr/>
          <a:lstStyle/>
          <a:p>
            <a:pPr defTabSz="914400"/>
            <a:fld id="{36EC894D-09CB-4DE7-A121-44A8E704B94B}" type="datetimeFigureOut">
              <a:rPr lang="zh-CN" altLang="en-US" smtClean="0">
                <a:solidFill>
                  <a:prstClr val="black"/>
                </a:solidFill>
              </a:rPr>
              <a:pPr defTabSz="914400"/>
              <a:t>2023/10/25</a:t>
            </a:fld>
            <a:endParaRPr lang="zh-CN" altLang="en-US">
              <a:solidFill>
                <a:prstClr val="black"/>
              </a:solidFill>
            </a:endParaRPr>
          </a:p>
        </p:txBody>
      </p:sp>
      <p:sp>
        <p:nvSpPr>
          <p:cNvPr id="6" name="页脚占位符 5"/>
          <p:cNvSpPr>
            <a:spLocks noGrp="1"/>
          </p:cNvSpPr>
          <p:nvPr>
            <p:ph type="ftr" sz="quarter" idx="11"/>
          </p:nvPr>
        </p:nvSpPr>
        <p:spPr>
          <a:xfrm>
            <a:off x="4166143" y="6356351"/>
            <a:ext cx="3859715" cy="365125"/>
          </a:xfrm>
          <a:prstGeom prst="rect">
            <a:avLst/>
          </a:prstGeom>
        </p:spPr>
        <p:txBody>
          <a:bodyPr/>
          <a:lstStyle/>
          <a:p>
            <a:pPr defTabSz="914400"/>
            <a:endParaRPr lang="zh-CN" altLang="en-US">
              <a:solidFill>
                <a:prstClr val="black"/>
              </a:solidFill>
            </a:endParaRPr>
          </a:p>
        </p:txBody>
      </p:sp>
      <p:sp>
        <p:nvSpPr>
          <p:cNvPr id="7" name="灯片编号占位符 6"/>
          <p:cNvSpPr>
            <a:spLocks noGrp="1"/>
          </p:cNvSpPr>
          <p:nvPr>
            <p:ph type="sldNum" sz="quarter" idx="12"/>
          </p:nvPr>
        </p:nvSpPr>
        <p:spPr>
          <a:xfrm>
            <a:off x="8737150" y="6356351"/>
            <a:ext cx="2845170" cy="365125"/>
          </a:xfrm>
          <a:prstGeom prst="rect">
            <a:avLst/>
          </a:prstGeom>
        </p:spPr>
        <p:txBody>
          <a:bodyPr/>
          <a:lstStyle/>
          <a:p>
            <a:pPr defTabSz="914400"/>
            <a:fld id="{FAB2F72D-0145-4728-BBF6-AFA599DFD9DE}" type="slidenum">
              <a:rPr lang="zh-CN" altLang="en-US" smtClean="0">
                <a:solidFill>
                  <a:prstClr val="black"/>
                </a:solidFill>
              </a:rPr>
              <a:pPr defTabSz="914400"/>
              <a:t>‹#›</a:t>
            </a:fld>
            <a:endParaRPr lang="zh-CN" altLang="en-US">
              <a:solidFill>
                <a:prstClr val="black"/>
              </a:solidFill>
            </a:endParaRPr>
          </a:p>
        </p:txBody>
      </p:sp>
    </p:spTree>
    <p:extLst>
      <p:ext uri="{BB962C8B-B14F-4D97-AF65-F5344CB8AC3E}">
        <p14:creationId xmlns:p14="http://schemas.microsoft.com/office/powerpoint/2010/main" val="339898579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80" y="274638"/>
            <a:ext cx="10972641" cy="1143000"/>
          </a:xfrm>
          <a:prstGeom prst="rect">
            <a:avLst/>
          </a:prstGeo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79" y="1535113"/>
            <a:ext cx="5387089"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79" y="2174875"/>
            <a:ext cx="5387089"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645" y="1535113"/>
            <a:ext cx="5388676"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3645" y="2174875"/>
            <a:ext cx="5388676"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609680" y="6356351"/>
            <a:ext cx="2845170" cy="365125"/>
          </a:xfrm>
          <a:prstGeom prst="rect">
            <a:avLst/>
          </a:prstGeom>
        </p:spPr>
        <p:txBody>
          <a:bodyPr/>
          <a:lstStyle/>
          <a:p>
            <a:pPr defTabSz="914400"/>
            <a:fld id="{36EC894D-09CB-4DE7-A121-44A8E704B94B}" type="datetimeFigureOut">
              <a:rPr lang="zh-CN" altLang="en-US" smtClean="0">
                <a:solidFill>
                  <a:prstClr val="black"/>
                </a:solidFill>
              </a:rPr>
              <a:pPr defTabSz="914400"/>
              <a:t>2023/10/25</a:t>
            </a:fld>
            <a:endParaRPr lang="zh-CN" altLang="en-US">
              <a:solidFill>
                <a:prstClr val="black"/>
              </a:solidFill>
            </a:endParaRPr>
          </a:p>
        </p:txBody>
      </p:sp>
      <p:sp>
        <p:nvSpPr>
          <p:cNvPr id="8" name="页脚占位符 7"/>
          <p:cNvSpPr>
            <a:spLocks noGrp="1"/>
          </p:cNvSpPr>
          <p:nvPr>
            <p:ph type="ftr" sz="quarter" idx="11"/>
          </p:nvPr>
        </p:nvSpPr>
        <p:spPr>
          <a:xfrm>
            <a:off x="4166143" y="6356351"/>
            <a:ext cx="3859715" cy="365125"/>
          </a:xfrm>
          <a:prstGeom prst="rect">
            <a:avLst/>
          </a:prstGeom>
        </p:spPr>
        <p:txBody>
          <a:bodyPr/>
          <a:lstStyle/>
          <a:p>
            <a:pPr defTabSz="914400"/>
            <a:endParaRPr lang="zh-CN" altLang="en-US">
              <a:solidFill>
                <a:prstClr val="black"/>
              </a:solidFill>
            </a:endParaRPr>
          </a:p>
        </p:txBody>
      </p:sp>
      <p:sp>
        <p:nvSpPr>
          <p:cNvPr id="9" name="灯片编号占位符 8"/>
          <p:cNvSpPr>
            <a:spLocks noGrp="1"/>
          </p:cNvSpPr>
          <p:nvPr>
            <p:ph type="sldNum" sz="quarter" idx="12"/>
          </p:nvPr>
        </p:nvSpPr>
        <p:spPr>
          <a:xfrm>
            <a:off x="8737150" y="6356351"/>
            <a:ext cx="2845170" cy="365125"/>
          </a:xfrm>
          <a:prstGeom prst="rect">
            <a:avLst/>
          </a:prstGeom>
        </p:spPr>
        <p:txBody>
          <a:bodyPr/>
          <a:lstStyle/>
          <a:p>
            <a:pPr defTabSz="914400"/>
            <a:fld id="{FAB2F72D-0145-4728-BBF6-AFA599DFD9DE}" type="slidenum">
              <a:rPr lang="zh-CN" altLang="en-US" smtClean="0">
                <a:solidFill>
                  <a:prstClr val="black"/>
                </a:solidFill>
              </a:rPr>
              <a:pPr defTabSz="914400"/>
              <a:t>‹#›</a:t>
            </a:fld>
            <a:endParaRPr lang="zh-CN" altLang="en-US">
              <a:solidFill>
                <a:prstClr val="black"/>
              </a:solidFill>
            </a:endParaRPr>
          </a:p>
        </p:txBody>
      </p:sp>
    </p:spTree>
    <p:extLst>
      <p:ext uri="{BB962C8B-B14F-4D97-AF65-F5344CB8AC3E}">
        <p14:creationId xmlns:p14="http://schemas.microsoft.com/office/powerpoint/2010/main" val="277241671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09680" y="274638"/>
            <a:ext cx="10972641" cy="1143000"/>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609680" y="6356351"/>
            <a:ext cx="2845170" cy="365125"/>
          </a:xfrm>
          <a:prstGeom prst="rect">
            <a:avLst/>
          </a:prstGeom>
        </p:spPr>
        <p:txBody>
          <a:bodyPr/>
          <a:lstStyle/>
          <a:p>
            <a:pPr defTabSz="914400"/>
            <a:fld id="{36EC894D-09CB-4DE7-A121-44A8E704B94B}" type="datetimeFigureOut">
              <a:rPr lang="zh-CN" altLang="en-US" smtClean="0">
                <a:solidFill>
                  <a:prstClr val="black"/>
                </a:solidFill>
              </a:rPr>
              <a:pPr defTabSz="914400"/>
              <a:t>2023/10/25</a:t>
            </a:fld>
            <a:endParaRPr lang="zh-CN" altLang="en-US">
              <a:solidFill>
                <a:prstClr val="black"/>
              </a:solidFill>
            </a:endParaRPr>
          </a:p>
        </p:txBody>
      </p:sp>
      <p:sp>
        <p:nvSpPr>
          <p:cNvPr id="4" name="页脚占位符 3"/>
          <p:cNvSpPr>
            <a:spLocks noGrp="1"/>
          </p:cNvSpPr>
          <p:nvPr>
            <p:ph type="ftr" sz="quarter" idx="11"/>
          </p:nvPr>
        </p:nvSpPr>
        <p:spPr>
          <a:xfrm>
            <a:off x="4166143" y="6356351"/>
            <a:ext cx="3859715" cy="365125"/>
          </a:xfrm>
          <a:prstGeom prst="rect">
            <a:avLst/>
          </a:prstGeom>
        </p:spPr>
        <p:txBody>
          <a:bodyPr/>
          <a:lstStyle/>
          <a:p>
            <a:pPr defTabSz="914400"/>
            <a:endParaRPr lang="zh-CN" altLang="en-US">
              <a:solidFill>
                <a:prstClr val="black"/>
              </a:solidFill>
            </a:endParaRPr>
          </a:p>
        </p:txBody>
      </p:sp>
      <p:sp>
        <p:nvSpPr>
          <p:cNvPr id="5" name="灯片编号占位符 4"/>
          <p:cNvSpPr>
            <a:spLocks noGrp="1"/>
          </p:cNvSpPr>
          <p:nvPr>
            <p:ph type="sldNum" sz="quarter" idx="12"/>
          </p:nvPr>
        </p:nvSpPr>
        <p:spPr>
          <a:xfrm>
            <a:off x="8737150" y="6356351"/>
            <a:ext cx="2845170" cy="365125"/>
          </a:xfrm>
          <a:prstGeom prst="rect">
            <a:avLst/>
          </a:prstGeom>
        </p:spPr>
        <p:txBody>
          <a:bodyPr/>
          <a:lstStyle/>
          <a:p>
            <a:pPr defTabSz="914400"/>
            <a:fld id="{FAB2F72D-0145-4728-BBF6-AFA599DFD9DE}" type="slidenum">
              <a:rPr lang="zh-CN" altLang="en-US" smtClean="0">
                <a:solidFill>
                  <a:prstClr val="black"/>
                </a:solidFill>
              </a:rPr>
              <a:pPr defTabSz="914400"/>
              <a:t>‹#›</a:t>
            </a:fld>
            <a:endParaRPr lang="zh-CN" altLang="en-US">
              <a:solidFill>
                <a:prstClr val="black"/>
              </a:solidFill>
            </a:endParaRPr>
          </a:p>
        </p:txBody>
      </p:sp>
    </p:spTree>
    <p:extLst>
      <p:ext uri="{BB962C8B-B14F-4D97-AF65-F5344CB8AC3E}">
        <p14:creationId xmlns:p14="http://schemas.microsoft.com/office/powerpoint/2010/main" val="86924716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C402C05-4189-4235-99CB-010EEDC2DC33}" type="datetimeFigureOut">
              <a:rPr lang="en-US" smtClean="0"/>
              <a:pPr/>
              <a:t>10/25/2023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1DF08B-057F-4FA4-9885-9406639718FA}" type="slidenum">
              <a:rPr lang="en-US" smtClean="0"/>
              <a:pPr/>
              <a:t>‹#›</a:t>
            </a:fld>
            <a:endParaRPr lang="en-US"/>
          </a:p>
        </p:txBody>
      </p:sp>
    </p:spTree>
    <p:extLst>
      <p:ext uri="{BB962C8B-B14F-4D97-AF65-F5344CB8AC3E}">
        <p14:creationId xmlns:p14="http://schemas.microsoft.com/office/powerpoint/2010/main" val="116895698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09680" y="6356351"/>
            <a:ext cx="2845170" cy="365125"/>
          </a:xfrm>
          <a:prstGeom prst="rect">
            <a:avLst/>
          </a:prstGeom>
        </p:spPr>
        <p:txBody>
          <a:bodyPr/>
          <a:lstStyle/>
          <a:p>
            <a:pPr defTabSz="914400"/>
            <a:fld id="{36EC894D-09CB-4DE7-A121-44A8E704B94B}" type="datetimeFigureOut">
              <a:rPr lang="zh-CN" altLang="en-US" smtClean="0">
                <a:solidFill>
                  <a:prstClr val="black"/>
                </a:solidFill>
              </a:rPr>
              <a:pPr defTabSz="914400"/>
              <a:t>2023/10/25</a:t>
            </a:fld>
            <a:endParaRPr lang="zh-CN" altLang="en-US">
              <a:solidFill>
                <a:prstClr val="black"/>
              </a:solidFill>
            </a:endParaRPr>
          </a:p>
        </p:txBody>
      </p:sp>
      <p:sp>
        <p:nvSpPr>
          <p:cNvPr id="3" name="页脚占位符 2"/>
          <p:cNvSpPr>
            <a:spLocks noGrp="1"/>
          </p:cNvSpPr>
          <p:nvPr>
            <p:ph type="ftr" sz="quarter" idx="11"/>
          </p:nvPr>
        </p:nvSpPr>
        <p:spPr>
          <a:xfrm>
            <a:off x="4166143" y="6356351"/>
            <a:ext cx="3859715" cy="365125"/>
          </a:xfrm>
          <a:prstGeom prst="rect">
            <a:avLst/>
          </a:prstGeom>
        </p:spPr>
        <p:txBody>
          <a:bodyPr/>
          <a:lstStyle/>
          <a:p>
            <a:pPr defTabSz="914400"/>
            <a:endParaRPr lang="zh-CN" altLang="en-US">
              <a:solidFill>
                <a:prstClr val="black"/>
              </a:solidFill>
            </a:endParaRPr>
          </a:p>
        </p:txBody>
      </p:sp>
      <p:sp>
        <p:nvSpPr>
          <p:cNvPr id="4" name="灯片编号占位符 3"/>
          <p:cNvSpPr>
            <a:spLocks noGrp="1"/>
          </p:cNvSpPr>
          <p:nvPr>
            <p:ph type="sldNum" sz="quarter" idx="12"/>
          </p:nvPr>
        </p:nvSpPr>
        <p:spPr>
          <a:xfrm>
            <a:off x="8737150" y="6356351"/>
            <a:ext cx="2845170" cy="365125"/>
          </a:xfrm>
          <a:prstGeom prst="rect">
            <a:avLst/>
          </a:prstGeom>
        </p:spPr>
        <p:txBody>
          <a:bodyPr/>
          <a:lstStyle/>
          <a:p>
            <a:pPr defTabSz="914400"/>
            <a:fld id="{FAB2F72D-0145-4728-BBF6-AFA599DFD9DE}" type="slidenum">
              <a:rPr lang="zh-CN" altLang="en-US" smtClean="0">
                <a:solidFill>
                  <a:prstClr val="black"/>
                </a:solidFill>
              </a:rPr>
              <a:pPr defTabSz="914400"/>
              <a:t>‹#›</a:t>
            </a:fld>
            <a:endParaRPr lang="zh-CN" altLang="en-US">
              <a:solidFill>
                <a:prstClr val="black"/>
              </a:solidFill>
            </a:endParaRPr>
          </a:p>
        </p:txBody>
      </p:sp>
    </p:spTree>
    <p:extLst>
      <p:ext uri="{BB962C8B-B14F-4D97-AF65-F5344CB8AC3E}">
        <p14:creationId xmlns:p14="http://schemas.microsoft.com/office/powerpoint/2010/main" val="271185309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80" y="273050"/>
            <a:ext cx="4010547" cy="1162050"/>
          </a:xfrm>
          <a:prstGeom prst="rect">
            <a:avLst/>
          </a:prstGeo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6296" y="273051"/>
            <a:ext cx="6816025"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80" y="1435101"/>
            <a:ext cx="4010547"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a:xfrm>
            <a:off x="609680" y="6356351"/>
            <a:ext cx="2845170" cy="365125"/>
          </a:xfrm>
          <a:prstGeom prst="rect">
            <a:avLst/>
          </a:prstGeom>
        </p:spPr>
        <p:txBody>
          <a:bodyPr/>
          <a:lstStyle/>
          <a:p>
            <a:pPr defTabSz="914400"/>
            <a:fld id="{36EC894D-09CB-4DE7-A121-44A8E704B94B}" type="datetimeFigureOut">
              <a:rPr lang="zh-CN" altLang="en-US" smtClean="0">
                <a:solidFill>
                  <a:prstClr val="black"/>
                </a:solidFill>
              </a:rPr>
              <a:pPr defTabSz="914400"/>
              <a:t>2023/10/25</a:t>
            </a:fld>
            <a:endParaRPr lang="zh-CN" altLang="en-US">
              <a:solidFill>
                <a:prstClr val="black"/>
              </a:solidFill>
            </a:endParaRPr>
          </a:p>
        </p:txBody>
      </p:sp>
      <p:sp>
        <p:nvSpPr>
          <p:cNvPr id="6" name="页脚占位符 5"/>
          <p:cNvSpPr>
            <a:spLocks noGrp="1"/>
          </p:cNvSpPr>
          <p:nvPr>
            <p:ph type="ftr" sz="quarter" idx="11"/>
          </p:nvPr>
        </p:nvSpPr>
        <p:spPr>
          <a:xfrm>
            <a:off x="4166143" y="6356351"/>
            <a:ext cx="3859715" cy="365125"/>
          </a:xfrm>
          <a:prstGeom prst="rect">
            <a:avLst/>
          </a:prstGeom>
        </p:spPr>
        <p:txBody>
          <a:bodyPr/>
          <a:lstStyle/>
          <a:p>
            <a:pPr defTabSz="914400"/>
            <a:endParaRPr lang="zh-CN" altLang="en-US">
              <a:solidFill>
                <a:prstClr val="black"/>
              </a:solidFill>
            </a:endParaRPr>
          </a:p>
        </p:txBody>
      </p:sp>
      <p:sp>
        <p:nvSpPr>
          <p:cNvPr id="7" name="灯片编号占位符 6"/>
          <p:cNvSpPr>
            <a:spLocks noGrp="1"/>
          </p:cNvSpPr>
          <p:nvPr>
            <p:ph type="sldNum" sz="quarter" idx="12"/>
          </p:nvPr>
        </p:nvSpPr>
        <p:spPr>
          <a:xfrm>
            <a:off x="8737150" y="6356351"/>
            <a:ext cx="2845170" cy="365125"/>
          </a:xfrm>
          <a:prstGeom prst="rect">
            <a:avLst/>
          </a:prstGeom>
        </p:spPr>
        <p:txBody>
          <a:bodyPr/>
          <a:lstStyle/>
          <a:p>
            <a:pPr defTabSz="914400"/>
            <a:fld id="{FAB2F72D-0145-4728-BBF6-AFA599DFD9DE}" type="slidenum">
              <a:rPr lang="zh-CN" altLang="en-US" smtClean="0">
                <a:solidFill>
                  <a:prstClr val="black"/>
                </a:solidFill>
              </a:rPr>
              <a:pPr defTabSz="914400"/>
              <a:t>‹#›</a:t>
            </a:fld>
            <a:endParaRPr lang="zh-CN" altLang="en-US">
              <a:solidFill>
                <a:prstClr val="black"/>
              </a:solidFill>
            </a:endParaRPr>
          </a:p>
        </p:txBody>
      </p:sp>
    </p:spTree>
    <p:extLst>
      <p:ext uri="{BB962C8B-B14F-4D97-AF65-F5344CB8AC3E}">
        <p14:creationId xmlns:p14="http://schemas.microsoft.com/office/powerpoint/2010/main" val="178738811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499" y="4800600"/>
            <a:ext cx="7316152" cy="566738"/>
          </a:xfrm>
          <a:prstGeom prst="rect">
            <a:avLst/>
          </a:prstGeo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499" y="612775"/>
            <a:ext cx="7316152"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499" y="5367338"/>
            <a:ext cx="7316152"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a:xfrm>
            <a:off x="609680" y="6356351"/>
            <a:ext cx="2845170" cy="365125"/>
          </a:xfrm>
          <a:prstGeom prst="rect">
            <a:avLst/>
          </a:prstGeom>
        </p:spPr>
        <p:txBody>
          <a:bodyPr/>
          <a:lstStyle/>
          <a:p>
            <a:pPr defTabSz="914400"/>
            <a:fld id="{36EC894D-09CB-4DE7-A121-44A8E704B94B}" type="datetimeFigureOut">
              <a:rPr lang="zh-CN" altLang="en-US" smtClean="0">
                <a:solidFill>
                  <a:prstClr val="black"/>
                </a:solidFill>
              </a:rPr>
              <a:pPr defTabSz="914400"/>
              <a:t>2023/10/25</a:t>
            </a:fld>
            <a:endParaRPr lang="zh-CN" altLang="en-US">
              <a:solidFill>
                <a:prstClr val="black"/>
              </a:solidFill>
            </a:endParaRPr>
          </a:p>
        </p:txBody>
      </p:sp>
      <p:sp>
        <p:nvSpPr>
          <p:cNvPr id="6" name="页脚占位符 5"/>
          <p:cNvSpPr>
            <a:spLocks noGrp="1"/>
          </p:cNvSpPr>
          <p:nvPr>
            <p:ph type="ftr" sz="quarter" idx="11"/>
          </p:nvPr>
        </p:nvSpPr>
        <p:spPr>
          <a:xfrm>
            <a:off x="4166143" y="6356351"/>
            <a:ext cx="3859715" cy="365125"/>
          </a:xfrm>
          <a:prstGeom prst="rect">
            <a:avLst/>
          </a:prstGeom>
        </p:spPr>
        <p:txBody>
          <a:bodyPr/>
          <a:lstStyle/>
          <a:p>
            <a:pPr defTabSz="914400"/>
            <a:endParaRPr lang="zh-CN" altLang="en-US">
              <a:solidFill>
                <a:prstClr val="black"/>
              </a:solidFill>
            </a:endParaRPr>
          </a:p>
        </p:txBody>
      </p:sp>
      <p:sp>
        <p:nvSpPr>
          <p:cNvPr id="7" name="灯片编号占位符 6"/>
          <p:cNvSpPr>
            <a:spLocks noGrp="1"/>
          </p:cNvSpPr>
          <p:nvPr>
            <p:ph type="sldNum" sz="quarter" idx="12"/>
          </p:nvPr>
        </p:nvSpPr>
        <p:spPr>
          <a:xfrm>
            <a:off x="8737150" y="6356351"/>
            <a:ext cx="2845170" cy="365125"/>
          </a:xfrm>
          <a:prstGeom prst="rect">
            <a:avLst/>
          </a:prstGeom>
        </p:spPr>
        <p:txBody>
          <a:bodyPr/>
          <a:lstStyle/>
          <a:p>
            <a:pPr defTabSz="914400"/>
            <a:fld id="{FAB2F72D-0145-4728-BBF6-AFA599DFD9DE}" type="slidenum">
              <a:rPr lang="zh-CN" altLang="en-US" smtClean="0">
                <a:solidFill>
                  <a:prstClr val="black"/>
                </a:solidFill>
              </a:rPr>
              <a:pPr defTabSz="914400"/>
              <a:t>‹#›</a:t>
            </a:fld>
            <a:endParaRPr lang="zh-CN" altLang="en-US">
              <a:solidFill>
                <a:prstClr val="black"/>
              </a:solidFill>
            </a:endParaRPr>
          </a:p>
        </p:txBody>
      </p:sp>
    </p:spTree>
    <p:extLst>
      <p:ext uri="{BB962C8B-B14F-4D97-AF65-F5344CB8AC3E}">
        <p14:creationId xmlns:p14="http://schemas.microsoft.com/office/powerpoint/2010/main" val="270776954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80" y="274638"/>
            <a:ext cx="10972641"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80" y="1600201"/>
            <a:ext cx="10972641"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80" y="6356351"/>
            <a:ext cx="2845170" cy="365125"/>
          </a:xfrm>
          <a:prstGeom prst="rect">
            <a:avLst/>
          </a:prstGeom>
        </p:spPr>
        <p:txBody>
          <a:bodyPr/>
          <a:lstStyle/>
          <a:p>
            <a:pPr defTabSz="914400"/>
            <a:fld id="{36EC894D-09CB-4DE7-A121-44A8E704B94B}" type="datetimeFigureOut">
              <a:rPr lang="zh-CN" altLang="en-US" smtClean="0">
                <a:solidFill>
                  <a:prstClr val="black"/>
                </a:solidFill>
              </a:rPr>
              <a:pPr defTabSz="914400"/>
              <a:t>2023/10/25</a:t>
            </a:fld>
            <a:endParaRPr lang="zh-CN" altLang="en-US">
              <a:solidFill>
                <a:prstClr val="black"/>
              </a:solidFill>
            </a:endParaRPr>
          </a:p>
        </p:txBody>
      </p:sp>
      <p:sp>
        <p:nvSpPr>
          <p:cNvPr id="5" name="页脚占位符 4"/>
          <p:cNvSpPr>
            <a:spLocks noGrp="1"/>
          </p:cNvSpPr>
          <p:nvPr>
            <p:ph type="ftr" sz="quarter" idx="11"/>
          </p:nvPr>
        </p:nvSpPr>
        <p:spPr>
          <a:xfrm>
            <a:off x="4166143" y="6356351"/>
            <a:ext cx="3859715" cy="365125"/>
          </a:xfrm>
          <a:prstGeom prst="rect">
            <a:avLst/>
          </a:prstGeom>
        </p:spPr>
        <p:txBody>
          <a:bodyPr/>
          <a:lstStyle/>
          <a:p>
            <a:pPr defTabSz="914400"/>
            <a:endParaRPr lang="zh-CN" altLang="en-US">
              <a:solidFill>
                <a:prstClr val="black"/>
              </a:solidFill>
            </a:endParaRPr>
          </a:p>
        </p:txBody>
      </p:sp>
      <p:sp>
        <p:nvSpPr>
          <p:cNvPr id="6" name="灯片编号占位符 5"/>
          <p:cNvSpPr>
            <a:spLocks noGrp="1"/>
          </p:cNvSpPr>
          <p:nvPr>
            <p:ph type="sldNum" sz="quarter" idx="12"/>
          </p:nvPr>
        </p:nvSpPr>
        <p:spPr>
          <a:xfrm>
            <a:off x="8737150" y="6356351"/>
            <a:ext cx="2845170" cy="365125"/>
          </a:xfrm>
          <a:prstGeom prst="rect">
            <a:avLst/>
          </a:prstGeom>
        </p:spPr>
        <p:txBody>
          <a:bodyPr/>
          <a:lstStyle/>
          <a:p>
            <a:pPr defTabSz="914400"/>
            <a:fld id="{FAB2F72D-0145-4728-BBF6-AFA599DFD9DE}" type="slidenum">
              <a:rPr lang="zh-CN" altLang="en-US" smtClean="0">
                <a:solidFill>
                  <a:prstClr val="black"/>
                </a:solidFill>
              </a:rPr>
              <a:pPr defTabSz="914400"/>
              <a:t>‹#›</a:t>
            </a:fld>
            <a:endParaRPr lang="zh-CN" altLang="en-US">
              <a:solidFill>
                <a:prstClr val="black"/>
              </a:solidFill>
            </a:endParaRPr>
          </a:p>
        </p:txBody>
      </p:sp>
    </p:spTree>
    <p:extLst>
      <p:ext uri="{BB962C8B-B14F-4D97-AF65-F5344CB8AC3E}">
        <p14:creationId xmlns:p14="http://schemas.microsoft.com/office/powerpoint/2010/main" val="114799702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40351" y="274639"/>
            <a:ext cx="2741970" cy="5851525"/>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79" y="274639"/>
            <a:ext cx="8078252" cy="5851525"/>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80" y="6356351"/>
            <a:ext cx="2845170" cy="365125"/>
          </a:xfrm>
          <a:prstGeom prst="rect">
            <a:avLst/>
          </a:prstGeom>
        </p:spPr>
        <p:txBody>
          <a:bodyPr/>
          <a:lstStyle/>
          <a:p>
            <a:pPr defTabSz="914400"/>
            <a:fld id="{36EC894D-09CB-4DE7-A121-44A8E704B94B}" type="datetimeFigureOut">
              <a:rPr lang="zh-CN" altLang="en-US" smtClean="0">
                <a:solidFill>
                  <a:prstClr val="black"/>
                </a:solidFill>
              </a:rPr>
              <a:pPr defTabSz="914400"/>
              <a:t>2023/10/25</a:t>
            </a:fld>
            <a:endParaRPr lang="zh-CN" altLang="en-US">
              <a:solidFill>
                <a:prstClr val="black"/>
              </a:solidFill>
            </a:endParaRPr>
          </a:p>
        </p:txBody>
      </p:sp>
      <p:sp>
        <p:nvSpPr>
          <p:cNvPr id="5" name="页脚占位符 4"/>
          <p:cNvSpPr>
            <a:spLocks noGrp="1"/>
          </p:cNvSpPr>
          <p:nvPr>
            <p:ph type="ftr" sz="quarter" idx="11"/>
          </p:nvPr>
        </p:nvSpPr>
        <p:spPr>
          <a:xfrm>
            <a:off x="4166143" y="6356351"/>
            <a:ext cx="3859715" cy="365125"/>
          </a:xfrm>
          <a:prstGeom prst="rect">
            <a:avLst/>
          </a:prstGeom>
        </p:spPr>
        <p:txBody>
          <a:bodyPr/>
          <a:lstStyle/>
          <a:p>
            <a:pPr defTabSz="914400"/>
            <a:endParaRPr lang="zh-CN" altLang="en-US">
              <a:solidFill>
                <a:prstClr val="black"/>
              </a:solidFill>
            </a:endParaRPr>
          </a:p>
        </p:txBody>
      </p:sp>
      <p:sp>
        <p:nvSpPr>
          <p:cNvPr id="6" name="灯片编号占位符 5"/>
          <p:cNvSpPr>
            <a:spLocks noGrp="1"/>
          </p:cNvSpPr>
          <p:nvPr>
            <p:ph type="sldNum" sz="quarter" idx="12"/>
          </p:nvPr>
        </p:nvSpPr>
        <p:spPr>
          <a:xfrm>
            <a:off x="8737150" y="6356351"/>
            <a:ext cx="2845170" cy="365125"/>
          </a:xfrm>
          <a:prstGeom prst="rect">
            <a:avLst/>
          </a:prstGeom>
        </p:spPr>
        <p:txBody>
          <a:bodyPr/>
          <a:lstStyle/>
          <a:p>
            <a:pPr defTabSz="914400"/>
            <a:fld id="{FAB2F72D-0145-4728-BBF6-AFA599DFD9DE}" type="slidenum">
              <a:rPr lang="zh-CN" altLang="en-US" smtClean="0">
                <a:solidFill>
                  <a:prstClr val="black"/>
                </a:solidFill>
              </a:rPr>
              <a:pPr defTabSz="914400"/>
              <a:t>‹#›</a:t>
            </a:fld>
            <a:endParaRPr lang="zh-CN" altLang="en-US">
              <a:solidFill>
                <a:prstClr val="black"/>
              </a:solidFill>
            </a:endParaRPr>
          </a:p>
        </p:txBody>
      </p:sp>
    </p:spTree>
    <p:extLst>
      <p:ext uri="{BB962C8B-B14F-4D97-AF65-F5344CB8AC3E}">
        <p14:creationId xmlns:p14="http://schemas.microsoft.com/office/powerpoint/2010/main" val="295481987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8AFF1FC-8BB6-4DBB-9940-F696B5579502}" type="datetimeFigureOut">
              <a:rPr lang="en-US" smtClean="0"/>
              <a:t>10/25/2023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16283F-E79A-4174-97F4-305C981B4A88}" type="slidenum">
              <a:rPr lang="en-US" smtClean="0"/>
              <a:t>‹#›</a:t>
            </a:fld>
            <a:endParaRPr lang="en-US"/>
          </a:p>
        </p:txBody>
      </p:sp>
    </p:spTree>
    <p:extLst>
      <p:ext uri="{BB962C8B-B14F-4D97-AF65-F5344CB8AC3E}">
        <p14:creationId xmlns:p14="http://schemas.microsoft.com/office/powerpoint/2010/main" val="260438172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AFF1FC-8BB6-4DBB-9940-F696B5579502}" type="datetimeFigureOut">
              <a:rPr lang="en-US" smtClean="0"/>
              <a:t>10/25/2023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16283F-E79A-4174-97F4-305C981B4A88}" type="slidenum">
              <a:rPr lang="en-US" smtClean="0"/>
              <a:t>‹#›</a:t>
            </a:fld>
            <a:endParaRPr lang="en-US"/>
          </a:p>
        </p:txBody>
      </p:sp>
    </p:spTree>
    <p:extLst>
      <p:ext uri="{BB962C8B-B14F-4D97-AF65-F5344CB8AC3E}">
        <p14:creationId xmlns:p14="http://schemas.microsoft.com/office/powerpoint/2010/main" val="49426320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8AFF1FC-8BB6-4DBB-9940-F696B5579502}" type="datetimeFigureOut">
              <a:rPr lang="en-US" smtClean="0"/>
              <a:t>10/25/2023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16283F-E79A-4174-97F4-305C981B4A88}" type="slidenum">
              <a:rPr lang="en-US" smtClean="0"/>
              <a:t>‹#›</a:t>
            </a:fld>
            <a:endParaRPr lang="en-US"/>
          </a:p>
        </p:txBody>
      </p:sp>
    </p:spTree>
    <p:extLst>
      <p:ext uri="{BB962C8B-B14F-4D97-AF65-F5344CB8AC3E}">
        <p14:creationId xmlns:p14="http://schemas.microsoft.com/office/powerpoint/2010/main" val="175901387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AFF1FC-8BB6-4DBB-9940-F696B5579502}" type="datetimeFigureOut">
              <a:rPr lang="en-US" smtClean="0"/>
              <a:t>10/25/2023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16283F-E79A-4174-97F4-305C981B4A88}" type="slidenum">
              <a:rPr lang="en-US" smtClean="0"/>
              <a:t>‹#›</a:t>
            </a:fld>
            <a:endParaRPr lang="en-US"/>
          </a:p>
        </p:txBody>
      </p:sp>
    </p:spTree>
    <p:extLst>
      <p:ext uri="{BB962C8B-B14F-4D97-AF65-F5344CB8AC3E}">
        <p14:creationId xmlns:p14="http://schemas.microsoft.com/office/powerpoint/2010/main" val="383721658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AFF1FC-8BB6-4DBB-9940-F696B5579502}" type="datetimeFigureOut">
              <a:rPr lang="en-US" smtClean="0"/>
              <a:t>10/25/2023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416283F-E79A-4174-97F4-305C981B4A88}" type="slidenum">
              <a:rPr lang="en-US" smtClean="0"/>
              <a:t>‹#›</a:t>
            </a:fld>
            <a:endParaRPr lang="en-US"/>
          </a:p>
        </p:txBody>
      </p:sp>
    </p:spTree>
    <p:extLst>
      <p:ext uri="{BB962C8B-B14F-4D97-AF65-F5344CB8AC3E}">
        <p14:creationId xmlns:p14="http://schemas.microsoft.com/office/powerpoint/2010/main" val="16333240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C402C05-4189-4235-99CB-010EEDC2DC33}" type="datetimeFigureOut">
              <a:rPr lang="en-US" smtClean="0"/>
              <a:pPr/>
              <a:t>10/25/2023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1DF08B-057F-4FA4-9885-9406639718FA}" type="slidenum">
              <a:rPr lang="en-US" smtClean="0"/>
              <a:pPr/>
              <a:t>‹#›</a:t>
            </a:fld>
            <a:endParaRPr lang="en-US"/>
          </a:p>
        </p:txBody>
      </p:sp>
    </p:spTree>
    <p:extLst>
      <p:ext uri="{BB962C8B-B14F-4D97-AF65-F5344CB8AC3E}">
        <p14:creationId xmlns:p14="http://schemas.microsoft.com/office/powerpoint/2010/main" val="25552362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AFF1FC-8BB6-4DBB-9940-F696B5579502}" type="datetimeFigureOut">
              <a:rPr lang="en-US" smtClean="0"/>
              <a:t>10/25/2023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416283F-E79A-4174-97F4-305C981B4A88}" type="slidenum">
              <a:rPr lang="en-US" smtClean="0"/>
              <a:t>‹#›</a:t>
            </a:fld>
            <a:endParaRPr lang="en-US"/>
          </a:p>
        </p:txBody>
      </p:sp>
    </p:spTree>
    <p:extLst>
      <p:ext uri="{BB962C8B-B14F-4D97-AF65-F5344CB8AC3E}">
        <p14:creationId xmlns:p14="http://schemas.microsoft.com/office/powerpoint/2010/main" val="245775477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AFF1FC-8BB6-4DBB-9940-F696B5579502}" type="datetimeFigureOut">
              <a:rPr lang="en-US" smtClean="0"/>
              <a:t>10/25/2023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416283F-E79A-4174-97F4-305C981B4A88}" type="slidenum">
              <a:rPr lang="en-US" smtClean="0"/>
              <a:t>‹#›</a:t>
            </a:fld>
            <a:endParaRPr lang="en-US"/>
          </a:p>
        </p:txBody>
      </p:sp>
    </p:spTree>
    <p:extLst>
      <p:ext uri="{BB962C8B-B14F-4D97-AF65-F5344CB8AC3E}">
        <p14:creationId xmlns:p14="http://schemas.microsoft.com/office/powerpoint/2010/main" val="269861479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8AFF1FC-8BB6-4DBB-9940-F696B5579502}" type="datetimeFigureOut">
              <a:rPr lang="en-US" smtClean="0"/>
              <a:t>10/25/2023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16283F-E79A-4174-97F4-305C981B4A88}" type="slidenum">
              <a:rPr lang="en-US" smtClean="0"/>
              <a:t>‹#›</a:t>
            </a:fld>
            <a:endParaRPr lang="en-US"/>
          </a:p>
        </p:txBody>
      </p:sp>
    </p:spTree>
    <p:extLst>
      <p:ext uri="{BB962C8B-B14F-4D97-AF65-F5344CB8AC3E}">
        <p14:creationId xmlns:p14="http://schemas.microsoft.com/office/powerpoint/2010/main" val="149074142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8AFF1FC-8BB6-4DBB-9940-F696B5579502}" type="datetimeFigureOut">
              <a:rPr lang="en-US" smtClean="0"/>
              <a:t>10/25/2023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16283F-E79A-4174-97F4-305C981B4A88}" type="slidenum">
              <a:rPr lang="en-US" smtClean="0"/>
              <a:t>‹#›</a:t>
            </a:fld>
            <a:endParaRPr lang="en-US"/>
          </a:p>
        </p:txBody>
      </p:sp>
    </p:spTree>
    <p:extLst>
      <p:ext uri="{BB962C8B-B14F-4D97-AF65-F5344CB8AC3E}">
        <p14:creationId xmlns:p14="http://schemas.microsoft.com/office/powerpoint/2010/main" val="334372550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AFF1FC-8BB6-4DBB-9940-F696B5579502}" type="datetimeFigureOut">
              <a:rPr lang="en-US" smtClean="0"/>
              <a:t>10/25/2023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16283F-E79A-4174-97F4-305C981B4A88}" type="slidenum">
              <a:rPr lang="en-US" smtClean="0"/>
              <a:t>‹#›</a:t>
            </a:fld>
            <a:endParaRPr lang="en-US"/>
          </a:p>
        </p:txBody>
      </p:sp>
    </p:spTree>
    <p:extLst>
      <p:ext uri="{BB962C8B-B14F-4D97-AF65-F5344CB8AC3E}">
        <p14:creationId xmlns:p14="http://schemas.microsoft.com/office/powerpoint/2010/main" val="83964803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AFF1FC-8BB6-4DBB-9940-F696B5579502}" type="datetimeFigureOut">
              <a:rPr lang="en-US" smtClean="0"/>
              <a:t>10/25/2023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16283F-E79A-4174-97F4-305C981B4A88}" type="slidenum">
              <a:rPr lang="en-US" smtClean="0"/>
              <a:t>‹#›</a:t>
            </a:fld>
            <a:endParaRPr lang="en-US"/>
          </a:p>
        </p:txBody>
      </p:sp>
    </p:spTree>
    <p:extLst>
      <p:ext uri="{BB962C8B-B14F-4D97-AF65-F5344CB8AC3E}">
        <p14:creationId xmlns:p14="http://schemas.microsoft.com/office/powerpoint/2010/main" val="74565534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EB26EB00-EAF4-4F04-91D1-F04D6E3FAEF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31734875"/>
      </p:ext>
    </p:extLst>
  </p:cSld>
  <p:clrMapOvr>
    <a:masterClrMapping/>
  </p:clrMapOvr>
  <p:transition>
    <p:zoom dir="in"/>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C7518721-A5FA-4F9D-AB58-89E1BE0700A7}"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59028035"/>
      </p:ext>
    </p:extLst>
  </p:cSld>
  <p:clrMapOvr>
    <a:masterClrMapping/>
  </p:clrMapOvr>
  <p:transition>
    <p:zoom dir="in"/>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BF2393F3-351E-4EFA-88F8-6E9CDEE66D2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221839538"/>
      </p:ext>
    </p:extLst>
  </p:cSld>
  <p:clrMapOvr>
    <a:masterClrMapping/>
  </p:clrMapOvr>
  <p:transition>
    <p:zoom dir="in"/>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CB4AB951-CD78-48E7-BA53-ED69C74F3412}"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957697985"/>
      </p:ext>
    </p:extLst>
  </p:cSld>
  <p:clrMapOvr>
    <a:masterClrMapping/>
  </p:clrMapOvr>
  <p:transition>
    <p:zoom dir="in"/>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C402C05-4189-4235-99CB-010EEDC2DC33}" type="datetimeFigureOut">
              <a:rPr lang="en-US" smtClean="0"/>
              <a:pPr/>
              <a:t>10/25/2023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B1DF08B-057F-4FA4-9885-9406639718FA}" type="slidenum">
              <a:rPr lang="en-US" smtClean="0"/>
              <a:pPr/>
              <a:t>‹#›</a:t>
            </a:fld>
            <a:endParaRPr lang="en-US"/>
          </a:p>
        </p:txBody>
      </p:sp>
    </p:spTree>
    <p:extLst>
      <p:ext uri="{BB962C8B-B14F-4D97-AF65-F5344CB8AC3E}">
        <p14:creationId xmlns:p14="http://schemas.microsoft.com/office/powerpoint/2010/main" val="73874398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03BA62F5-B910-4C23-B50E-9361A61604C7}"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9737000"/>
      </p:ext>
    </p:extLst>
  </p:cSld>
  <p:clrMapOvr>
    <a:masterClrMapping/>
  </p:clrMapOvr>
  <p:transition>
    <p:zoom dir="in"/>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51EE386F-4C14-4EDF-AF31-CD70502E6B6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420747071"/>
      </p:ext>
    </p:extLst>
  </p:cSld>
  <p:clrMapOvr>
    <a:masterClrMapping/>
  </p:clrMapOvr>
  <p:transition>
    <p:zoom dir="in"/>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A87F20FE-919A-4DFC-BDE3-832155267E9A}"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425848281"/>
      </p:ext>
    </p:extLst>
  </p:cSld>
  <p:clrMapOvr>
    <a:masterClrMapping/>
  </p:clrMapOvr>
  <p:transition>
    <p:zoom dir="in"/>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18468FA8-99DA-4AEF-9209-7045D3CD50C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629480925"/>
      </p:ext>
    </p:extLst>
  </p:cSld>
  <p:clrMapOvr>
    <a:masterClrMapping/>
  </p:clrMapOvr>
  <p:transition>
    <p:zoom dir="in"/>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00F843F6-C8D3-4BD9-B316-47558F9C944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671731527"/>
      </p:ext>
    </p:extLst>
  </p:cSld>
  <p:clrMapOvr>
    <a:masterClrMapping/>
  </p:clrMapOvr>
  <p:transition>
    <p:zoom dir="in"/>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EF546998-5A45-44BA-A916-A42A19AC9873}"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855717832"/>
      </p:ext>
    </p:extLst>
  </p:cSld>
  <p:clrMapOvr>
    <a:masterClrMapping/>
  </p:clrMapOvr>
  <p:transition>
    <p:zoom dir="in"/>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38FB192-4D1B-417A-84F1-400E507DB3C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44126215"/>
      </p:ext>
    </p:extLst>
  </p:cSld>
  <p:clrMapOvr>
    <a:masterClrMapping/>
  </p:clrMapOvr>
  <p:transition>
    <p:zoom dir="in"/>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600" y="6245225"/>
            <a:ext cx="2844800" cy="476250"/>
          </a:xfrm>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a:xfrm>
            <a:off x="4165600" y="6245225"/>
            <a:ext cx="3860800" cy="476250"/>
          </a:xfr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8737600" y="6245225"/>
            <a:ext cx="2844800" cy="476250"/>
          </a:xfrm>
        </p:spPr>
        <p:txBody>
          <a:bodyPr/>
          <a:lstStyle>
            <a:lvl1pPr>
              <a:defRPr/>
            </a:lvl1pPr>
          </a:lstStyle>
          <a:p>
            <a:fld id="{3C7BB54D-30B8-4FA9-ABD1-ACF4EE8D394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882656641"/>
      </p:ext>
    </p:extLst>
  </p:cSld>
  <p:clrMapOvr>
    <a:masterClrMapping/>
  </p:clrMapOvr>
  <p:transition>
    <p:zoom dir="in"/>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C402C05-4189-4235-99CB-010EEDC2DC33}" type="datetimeFigureOut">
              <a:rPr lang="en-US" smtClean="0"/>
              <a:pPr/>
              <a:t>10/25/2023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B1DF08B-057F-4FA4-9885-9406639718FA}" type="slidenum">
              <a:rPr lang="en-US" smtClean="0"/>
              <a:pPr/>
              <a:t>‹#›</a:t>
            </a:fld>
            <a:endParaRPr lang="en-US"/>
          </a:p>
        </p:txBody>
      </p:sp>
    </p:spTree>
    <p:extLst>
      <p:ext uri="{BB962C8B-B14F-4D97-AF65-F5344CB8AC3E}">
        <p14:creationId xmlns:p14="http://schemas.microsoft.com/office/powerpoint/2010/main" val="2526884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402C05-4189-4235-99CB-010EEDC2DC33}" type="datetimeFigureOut">
              <a:rPr lang="en-US" smtClean="0"/>
              <a:pPr/>
              <a:t>10/25/2023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B1DF08B-057F-4FA4-9885-9406639718FA}" type="slidenum">
              <a:rPr lang="en-US" smtClean="0"/>
              <a:pPr/>
              <a:t>‹#›</a:t>
            </a:fld>
            <a:endParaRPr lang="en-US"/>
          </a:p>
        </p:txBody>
      </p:sp>
    </p:spTree>
    <p:extLst>
      <p:ext uri="{BB962C8B-B14F-4D97-AF65-F5344CB8AC3E}">
        <p14:creationId xmlns:p14="http://schemas.microsoft.com/office/powerpoint/2010/main" val="39382245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C402C05-4189-4235-99CB-010EEDC2DC33}" type="datetimeFigureOut">
              <a:rPr lang="en-US" smtClean="0"/>
              <a:pPr/>
              <a:t>10/25/2023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1DF08B-057F-4FA4-9885-9406639718FA}" type="slidenum">
              <a:rPr lang="en-US" smtClean="0"/>
              <a:pPr/>
              <a:t>‹#›</a:t>
            </a:fld>
            <a:endParaRPr lang="en-US"/>
          </a:p>
        </p:txBody>
      </p:sp>
    </p:spTree>
    <p:extLst>
      <p:ext uri="{BB962C8B-B14F-4D97-AF65-F5344CB8AC3E}">
        <p14:creationId xmlns:p14="http://schemas.microsoft.com/office/powerpoint/2010/main" val="1849248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C402C05-4189-4235-99CB-010EEDC2DC33}" type="datetimeFigureOut">
              <a:rPr lang="en-US" smtClean="0"/>
              <a:pPr/>
              <a:t>10/25/2023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1DF08B-057F-4FA4-9885-9406639718FA}" type="slidenum">
              <a:rPr lang="en-US" smtClean="0"/>
              <a:pPr/>
              <a:t>‹#›</a:t>
            </a:fld>
            <a:endParaRPr lang="en-US"/>
          </a:p>
        </p:txBody>
      </p:sp>
    </p:spTree>
    <p:extLst>
      <p:ext uri="{BB962C8B-B14F-4D97-AF65-F5344CB8AC3E}">
        <p14:creationId xmlns:p14="http://schemas.microsoft.com/office/powerpoint/2010/main" val="35823664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1.jpe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theme" Target="../theme/theme5.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402C05-4189-4235-99CB-010EEDC2DC33}" type="datetimeFigureOut">
              <a:rPr lang="en-US" smtClean="0"/>
              <a:pPr/>
              <a:t>10/25/2023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1DF08B-057F-4FA4-9885-9406639718FA}" type="slidenum">
              <a:rPr lang="en-US" smtClean="0"/>
              <a:pPr/>
              <a:t>‹#›</a:t>
            </a:fld>
            <a:endParaRPr lang="en-US"/>
          </a:p>
        </p:txBody>
      </p:sp>
    </p:spTree>
    <p:extLst>
      <p:ext uri="{BB962C8B-B14F-4D97-AF65-F5344CB8AC3E}">
        <p14:creationId xmlns:p14="http://schemas.microsoft.com/office/powerpoint/2010/main" val="2877513784"/>
      </p:ext>
    </p:extLst>
  </p:cSld>
  <p:clrMap bg1="lt1" tx1="dk1" bg2="lt2" tx2="dk2" accent1="accent1" accent2="accent2" accent3="accent3" accent4="accent4" accent5="accent5" accent6="accent6" hlink="hlink" folHlink="folHlink"/>
  <p:sldLayoutIdLst>
    <p:sldLayoutId id="2147483826" r:id="rId1"/>
    <p:sldLayoutId id="2147483827" r:id="rId2"/>
    <p:sldLayoutId id="2147483828" r:id="rId3"/>
    <p:sldLayoutId id="2147483829" r:id="rId4"/>
    <p:sldLayoutId id="2147483830" r:id="rId5"/>
    <p:sldLayoutId id="2147483831" r:id="rId6"/>
    <p:sldLayoutId id="2147483832" r:id="rId7"/>
    <p:sldLayoutId id="2147483833" r:id="rId8"/>
    <p:sldLayoutId id="2147483834" r:id="rId9"/>
    <p:sldLayoutId id="2147483835" r:id="rId10"/>
    <p:sldLayoutId id="2147483836" r:id="rId11"/>
    <p:sldLayoutId id="2147483837"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EC402C05-4189-4235-99CB-010EEDC2DC33}" type="datetimeFigureOut">
              <a:rPr lang="en-US" smtClean="0"/>
              <a:pPr/>
              <a:t>10/25/2023</a:t>
            </a:fld>
            <a:endParaRPr lang="en-US"/>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1B1DF08B-057F-4FA4-9885-9406639718FA}" type="slidenum">
              <a:rPr lang="en-US" smtClean="0"/>
              <a:pPr/>
              <a:t>‹#›</a:t>
            </a:fld>
            <a:endParaRPr lang="en-US"/>
          </a:p>
        </p:txBody>
      </p:sp>
    </p:spTree>
    <p:extLst>
      <p:ext uri="{BB962C8B-B14F-4D97-AF65-F5344CB8AC3E}">
        <p14:creationId xmlns:p14="http://schemas.microsoft.com/office/powerpoint/2010/main" val="3561265617"/>
      </p:ext>
    </p:extLst>
  </p:cSld>
  <p:clrMap bg1="lt1" tx1="dk1" bg2="lt2" tx2="dk2" accent1="accent1" accent2="accent2" accent3="accent3" accent4="accent4" accent5="accent5" accent6="accent6" hlink="hlink" folHlink="folHlink"/>
  <p:sldLayoutIdLst>
    <p:sldLayoutId id="2147483897" r:id="rId1"/>
    <p:sldLayoutId id="2147483898" r:id="rId2"/>
    <p:sldLayoutId id="2147483899" r:id="rId3"/>
    <p:sldLayoutId id="2147483900" r:id="rId4"/>
    <p:sldLayoutId id="2147483901" r:id="rId5"/>
    <p:sldLayoutId id="2147483902" r:id="rId6"/>
    <p:sldLayoutId id="2147483903" r:id="rId7"/>
    <p:sldLayoutId id="2147483904" r:id="rId8"/>
    <p:sldLayoutId id="2147483905" r:id="rId9"/>
    <p:sldLayoutId id="2147483906" r:id="rId10"/>
    <p:sldLayoutId id="2147483907" r:id="rId11"/>
  </p:sldLayoutIdLst>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2" descr="C:\Users\user\Desktop\暂存图\rBACFFMuW76yfye0AAJVEWQ0d2A306.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1511" y="-19050"/>
            <a:ext cx="12241223" cy="6877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2872033"/>
      </p:ext>
    </p:extLst>
  </p:cSld>
  <p:clrMap bg1="lt1" tx1="dk1" bg2="lt2" tx2="dk2" accent1="accent1" accent2="accent2" accent3="accent3" accent4="accent4" accent5="accent5" accent6="accent6" hlink="hlink" folHlink="folHlink"/>
  <p:sldLayoutIdLst>
    <p:sldLayoutId id="2147483909" r:id="rId1"/>
    <p:sldLayoutId id="2147483910" r:id="rId2"/>
    <p:sldLayoutId id="2147483911" r:id="rId3"/>
    <p:sldLayoutId id="2147483912" r:id="rId4"/>
    <p:sldLayoutId id="2147483913" r:id="rId5"/>
    <p:sldLayoutId id="2147483914" r:id="rId6"/>
    <p:sldLayoutId id="2147483915" r:id="rId7"/>
    <p:sldLayoutId id="2147483916" r:id="rId8"/>
    <p:sldLayoutId id="2147483917" r:id="rId9"/>
    <p:sldLayoutId id="2147483918" r:id="rId10"/>
    <p:sldLayoutId id="2147483919" r:id="rId11"/>
  </p:sldLayoutIdLst>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AFF1FC-8BB6-4DBB-9940-F696B5579502}" type="datetimeFigureOut">
              <a:rPr lang="en-US" smtClean="0"/>
              <a:t>10/25/2023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16283F-E79A-4174-97F4-305C981B4A88}" type="slidenum">
              <a:rPr lang="en-US" smtClean="0"/>
              <a:t>‹#›</a:t>
            </a:fld>
            <a:endParaRPr lang="en-US"/>
          </a:p>
        </p:txBody>
      </p:sp>
    </p:spTree>
    <p:extLst>
      <p:ext uri="{BB962C8B-B14F-4D97-AF65-F5344CB8AC3E}">
        <p14:creationId xmlns:p14="http://schemas.microsoft.com/office/powerpoint/2010/main" val="2015184981"/>
      </p:ext>
    </p:extLst>
  </p:cSld>
  <p:clrMap bg1="lt1" tx1="dk1" bg2="lt2" tx2="dk2" accent1="accent1" accent2="accent2" accent3="accent3" accent4="accent4" accent5="accent5" accent6="accent6" hlink="hlink" folHlink="folHlink"/>
  <p:sldLayoutIdLst>
    <p:sldLayoutId id="2147483921" r:id="rId1"/>
    <p:sldLayoutId id="2147483922" r:id="rId2"/>
    <p:sldLayoutId id="2147483923" r:id="rId3"/>
    <p:sldLayoutId id="2147483924" r:id="rId4"/>
    <p:sldLayoutId id="2147483925" r:id="rId5"/>
    <p:sldLayoutId id="2147483926" r:id="rId6"/>
    <p:sldLayoutId id="2147483927" r:id="rId7"/>
    <p:sldLayoutId id="2147483928" r:id="rId8"/>
    <p:sldLayoutId id="2147483929" r:id="rId9"/>
    <p:sldLayoutId id="2147483930" r:id="rId10"/>
    <p:sldLayoutId id="214748393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9746" name="Rectangle 2"/>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59747" name="Rectangle 3"/>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9748"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en-US">
              <a:solidFill>
                <a:srgbClr val="000000"/>
              </a:solidFill>
            </a:endParaRPr>
          </a:p>
        </p:txBody>
      </p:sp>
      <p:sp>
        <p:nvSpPr>
          <p:cNvPr id="159749"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n-US">
              <a:solidFill>
                <a:srgbClr val="000000"/>
              </a:solidFill>
            </a:endParaRPr>
          </a:p>
        </p:txBody>
      </p:sp>
      <p:sp>
        <p:nvSpPr>
          <p:cNvPr id="159750"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FE01CB5B-CFD3-45C6-825A-54A041EF6F82}" type="slidenum">
              <a:rPr lang="en-US" smtClean="0">
                <a:solidFill>
                  <a:srgbClr val="000000"/>
                </a:solidFill>
              </a:rPr>
              <a:pPr fontAlgn="base">
                <a:spcBef>
                  <a:spcPct val="0"/>
                </a:spcBef>
                <a:spcAft>
                  <a:spcPct val="0"/>
                </a:spcAft>
              </a:pPr>
              <a:t>‹#›</a:t>
            </a:fld>
            <a:endParaRPr lang="en-US">
              <a:solidFill>
                <a:srgbClr val="000000"/>
              </a:solidFill>
            </a:endParaRPr>
          </a:p>
        </p:txBody>
      </p:sp>
    </p:spTree>
    <p:extLst>
      <p:ext uri="{BB962C8B-B14F-4D97-AF65-F5344CB8AC3E}">
        <p14:creationId xmlns:p14="http://schemas.microsoft.com/office/powerpoint/2010/main" val="1238644480"/>
      </p:ext>
    </p:extLst>
  </p:cSld>
  <p:clrMap bg1="lt1" tx1="dk1" bg2="lt2" tx2="dk2" accent1="accent1" accent2="accent2" accent3="accent3" accent4="accent4" accent5="accent5" accent6="accent6" hlink="hlink" folHlink="folHlink"/>
  <p:sldLayoutIdLst>
    <p:sldLayoutId id="2147483933" r:id="rId1"/>
    <p:sldLayoutId id="2147483934" r:id="rId2"/>
    <p:sldLayoutId id="2147483935" r:id="rId3"/>
    <p:sldLayoutId id="2147483936" r:id="rId4"/>
    <p:sldLayoutId id="2147483937" r:id="rId5"/>
    <p:sldLayoutId id="2147483938" r:id="rId6"/>
    <p:sldLayoutId id="2147483939" r:id="rId7"/>
    <p:sldLayoutId id="2147483940" r:id="rId8"/>
    <p:sldLayoutId id="2147483941" r:id="rId9"/>
    <p:sldLayoutId id="2147483942" r:id="rId10"/>
    <p:sldLayoutId id="2147483943" r:id="rId11"/>
    <p:sldLayoutId id="2147483944" r:id="rId12"/>
  </p:sldLayoutIdLst>
  <p:transition>
    <p:zoom dir="in"/>
  </p:transition>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cs typeface="Arial" charset="0"/>
        </a:defRPr>
      </a:lvl2pPr>
      <a:lvl3pPr algn="ctr" rtl="0" fontAlgn="base">
        <a:spcBef>
          <a:spcPct val="0"/>
        </a:spcBef>
        <a:spcAft>
          <a:spcPct val="0"/>
        </a:spcAft>
        <a:defRPr sz="4400">
          <a:solidFill>
            <a:schemeClr val="tx2"/>
          </a:solidFill>
          <a:latin typeface="Arial" charset="0"/>
          <a:cs typeface="Arial" charset="0"/>
        </a:defRPr>
      </a:lvl3pPr>
      <a:lvl4pPr algn="ctr" rtl="0" fontAlgn="base">
        <a:spcBef>
          <a:spcPct val="0"/>
        </a:spcBef>
        <a:spcAft>
          <a:spcPct val="0"/>
        </a:spcAft>
        <a:defRPr sz="4400">
          <a:solidFill>
            <a:schemeClr val="tx2"/>
          </a:solidFill>
          <a:latin typeface="Arial" charset="0"/>
          <a:cs typeface="Arial" charset="0"/>
        </a:defRPr>
      </a:lvl4pPr>
      <a:lvl5pPr algn="ctr" rtl="0" fontAlgn="base">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9.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audio" Target="../media/audio1.wav"/><Relationship Id="rId1" Type="http://schemas.openxmlformats.org/officeDocument/2006/relationships/slideLayout" Target="../slideLayouts/slideLayout36.xml"/><Relationship Id="rId6" Type="http://schemas.openxmlformats.org/officeDocument/2006/relationships/image" Target="../media/image28.png"/><Relationship Id="rId5" Type="http://schemas.openxmlformats.org/officeDocument/2006/relationships/image" Target="../media/image27.gif"/><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audio" Target="../media/audio1.wav"/><Relationship Id="rId1" Type="http://schemas.openxmlformats.org/officeDocument/2006/relationships/slideLayout" Target="../slideLayouts/slideLayout36.xml"/><Relationship Id="rId6" Type="http://schemas.openxmlformats.org/officeDocument/2006/relationships/image" Target="../media/image28.png"/><Relationship Id="rId5" Type="http://schemas.openxmlformats.org/officeDocument/2006/relationships/image" Target="../media/image27.gif"/><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audio" Target="../media/audio1.wav"/><Relationship Id="rId1" Type="http://schemas.openxmlformats.org/officeDocument/2006/relationships/slideLayout" Target="../slideLayouts/slideLayout36.xml"/><Relationship Id="rId6" Type="http://schemas.openxmlformats.org/officeDocument/2006/relationships/image" Target="../media/image28.png"/><Relationship Id="rId5" Type="http://schemas.openxmlformats.org/officeDocument/2006/relationships/image" Target="../media/image27.gif"/><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audio" Target="../media/audio1.wav"/><Relationship Id="rId1" Type="http://schemas.openxmlformats.org/officeDocument/2006/relationships/slideLayout" Target="../slideLayouts/slideLayout36.xml"/><Relationship Id="rId6" Type="http://schemas.openxmlformats.org/officeDocument/2006/relationships/image" Target="../media/image28.png"/><Relationship Id="rId5" Type="http://schemas.openxmlformats.org/officeDocument/2006/relationships/image" Target="../media/image27.gif"/><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audio" Target="../media/audio1.wav"/><Relationship Id="rId1" Type="http://schemas.openxmlformats.org/officeDocument/2006/relationships/slideLayout" Target="../slideLayouts/slideLayout36.xml"/><Relationship Id="rId6" Type="http://schemas.openxmlformats.org/officeDocument/2006/relationships/image" Target="../media/image28.png"/><Relationship Id="rId5" Type="http://schemas.openxmlformats.org/officeDocument/2006/relationships/image" Target="../media/image27.gif"/><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19.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image" Target="../media/image29.jpeg"/><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1.png"/><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8.png"/><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1.png"/><Relationship Id="rId2" Type="http://schemas.openxmlformats.org/officeDocument/2006/relationships/image" Target="../media/image33.png"/><Relationship Id="rId1" Type="http://schemas.openxmlformats.org/officeDocument/2006/relationships/slideLayout" Target="../slideLayouts/slideLayout19.xml"/><Relationship Id="rId6" Type="http://schemas.openxmlformats.org/officeDocument/2006/relationships/image" Target="../media/image10.png"/><Relationship Id="rId5" Type="http://schemas.openxmlformats.org/officeDocument/2006/relationships/image" Target="../media/image34.png"/><Relationship Id="rId4" Type="http://schemas.openxmlformats.org/officeDocument/2006/relationships/image" Target="../media/image16.svg"/></Relationships>
</file>

<file path=ppt/slides/_rels/slide2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3.png"/><Relationship Id="rId1" Type="http://schemas.openxmlformats.org/officeDocument/2006/relationships/slideLayout" Target="../slideLayouts/slideLayout19.xml"/><Relationship Id="rId5" Type="http://schemas.openxmlformats.org/officeDocument/2006/relationships/image" Target="../media/image34.png"/><Relationship Id="rId4" Type="http://schemas.openxmlformats.org/officeDocument/2006/relationships/image" Target="../media/image16.sv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9.xml"/><Relationship Id="rId5" Type="http://schemas.openxmlformats.org/officeDocument/2006/relationships/image" Target="../media/image7.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4.png"/><Relationship Id="rId1" Type="http://schemas.openxmlformats.org/officeDocument/2006/relationships/slideLayout" Target="../slideLayouts/slideLayout19.xml"/><Relationship Id="rId4" Type="http://schemas.openxmlformats.org/officeDocument/2006/relationships/image" Target="../media/image37.png"/></Relationships>
</file>

<file path=ppt/slides/_rels/slide3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0.png"/><Relationship Id="rId1" Type="http://schemas.openxmlformats.org/officeDocument/2006/relationships/slideLayout" Target="../slideLayouts/slideLayout19.xml"/><Relationship Id="rId6" Type="http://schemas.openxmlformats.org/officeDocument/2006/relationships/image" Target="../media/image270.png"/><Relationship Id="rId5" Type="http://schemas.openxmlformats.org/officeDocument/2006/relationships/image" Target="../media/image33.png"/><Relationship Id="rId4" Type="http://schemas.openxmlformats.org/officeDocument/2006/relationships/image" Target="../media/image4.png"/></Relationships>
</file>

<file path=ppt/slides/_rels/slide3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4.png"/><Relationship Id="rId1" Type="http://schemas.openxmlformats.org/officeDocument/2006/relationships/slideLayout" Target="../slideLayouts/slideLayout19.xml"/><Relationship Id="rId4" Type="http://schemas.openxmlformats.org/officeDocument/2006/relationships/image" Target="../media/image41.png"/></Relationships>
</file>

<file path=ppt/slides/_rels/slide3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4.png"/><Relationship Id="rId1" Type="http://schemas.openxmlformats.org/officeDocument/2006/relationships/slideLayout" Target="../slideLayouts/slideLayout19.xml"/><Relationship Id="rId4" Type="http://schemas.openxmlformats.org/officeDocument/2006/relationships/image" Target="../media/image41.png"/></Relationships>
</file>

<file path=ppt/slides/_rels/slide3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9.xml"/><Relationship Id="rId5" Type="http://schemas.openxmlformats.org/officeDocument/2006/relationships/image" Target="../media/image4.png"/><Relationship Id="rId4" Type="http://schemas.microsoft.com/office/2007/relationships/hdphoto" Target="../media/hdphoto2.wdp"/></Relationships>
</file>

<file path=ppt/slides/_rels/slide4.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slideLayout" Target="../slideLayouts/slideLayout2.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5" Type="http://schemas.openxmlformats.org/officeDocument/2006/relationships/tags" Target="../tags/tag5.xml"/><Relationship Id="rId10" Type="http://schemas.openxmlformats.org/officeDocument/2006/relationships/tags" Target="../tags/tag10.xml"/><Relationship Id="rId4" Type="http://schemas.openxmlformats.org/officeDocument/2006/relationships/tags" Target="../tags/tag4.xml"/><Relationship Id="rId9" Type="http://schemas.openxmlformats.org/officeDocument/2006/relationships/tags" Target="../tags/tag9.xml"/></Relationships>
</file>

<file path=ppt/slides/_rels/slide40.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6.png"/><Relationship Id="rId2" Type="http://schemas.openxmlformats.org/officeDocument/2006/relationships/image" Target="../media/image41.png"/><Relationship Id="rId1" Type="http://schemas.openxmlformats.org/officeDocument/2006/relationships/slideLayout" Target="../slideLayouts/slideLayout19.xml"/><Relationship Id="rId6" Type="http://schemas.openxmlformats.org/officeDocument/2006/relationships/image" Target="../media/image45.png"/><Relationship Id="rId5" Type="http://schemas.openxmlformats.org/officeDocument/2006/relationships/image" Target="../media/image48.svg"/><Relationship Id="rId4" Type="http://schemas.openxmlformats.org/officeDocument/2006/relationships/image" Target="../media/image44.png"/></Relationships>
</file>

<file path=ppt/slides/_rels/slide4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1.png"/><Relationship Id="rId1" Type="http://schemas.openxmlformats.org/officeDocument/2006/relationships/slideLayout" Target="../slideLayouts/slideLayout19.xml"/><Relationship Id="rId6" Type="http://schemas.openxmlformats.org/officeDocument/2006/relationships/image" Target="../media/image45.png"/><Relationship Id="rId5" Type="http://schemas.openxmlformats.org/officeDocument/2006/relationships/image" Target="../media/image48.svg"/><Relationship Id="rId4" Type="http://schemas.openxmlformats.org/officeDocument/2006/relationships/image" Target="../media/image44.png"/></Relationships>
</file>

<file path=ppt/slides/_rels/slide42.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8.png"/><Relationship Id="rId2" Type="http://schemas.openxmlformats.org/officeDocument/2006/relationships/image" Target="../media/image41.png"/><Relationship Id="rId1" Type="http://schemas.openxmlformats.org/officeDocument/2006/relationships/slideLayout" Target="../slideLayouts/slideLayout19.xml"/><Relationship Id="rId6" Type="http://schemas.openxmlformats.org/officeDocument/2006/relationships/image" Target="../media/image320.png"/><Relationship Id="rId5" Type="http://schemas.openxmlformats.org/officeDocument/2006/relationships/image" Target="../media/image16.svg"/><Relationship Id="rId4" Type="http://schemas.openxmlformats.org/officeDocument/2006/relationships/image" Target="../media/image47.png"/></Relationships>
</file>

<file path=ppt/slides/_rels/slide4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4.png"/><Relationship Id="rId1" Type="http://schemas.openxmlformats.org/officeDocument/2006/relationships/slideLayout" Target="../slideLayouts/slideLayout19.xml"/><Relationship Id="rId6" Type="http://schemas.openxmlformats.org/officeDocument/2006/relationships/image" Target="../media/image340.png"/><Relationship Id="rId5" Type="http://schemas.openxmlformats.org/officeDocument/2006/relationships/image" Target="../media/image48.png"/><Relationship Id="rId4" Type="http://schemas.openxmlformats.org/officeDocument/2006/relationships/image" Target="../media/image41.png"/></Relationships>
</file>

<file path=ppt/slides/_rels/slide4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4.png"/><Relationship Id="rId1" Type="http://schemas.openxmlformats.org/officeDocument/2006/relationships/slideLayout" Target="../slideLayouts/slideLayout19.xml"/><Relationship Id="rId6" Type="http://schemas.openxmlformats.org/officeDocument/2006/relationships/image" Target="../media/image350.png"/><Relationship Id="rId5" Type="http://schemas.openxmlformats.org/officeDocument/2006/relationships/image" Target="../media/image48.png"/><Relationship Id="rId4" Type="http://schemas.openxmlformats.org/officeDocument/2006/relationships/image" Target="../media/image41.png"/></Relationships>
</file>

<file path=ppt/slides/_rels/slide4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41.png"/><Relationship Id="rId1" Type="http://schemas.openxmlformats.org/officeDocument/2006/relationships/slideLayout" Target="../slideLayouts/slideLayout19.xml"/><Relationship Id="rId4" Type="http://schemas.openxmlformats.org/officeDocument/2006/relationships/image" Target="../media/image10.svg"/></Relationships>
</file>

<file path=ppt/slides/_rels/slide4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1.png"/><Relationship Id="rId1" Type="http://schemas.openxmlformats.org/officeDocument/2006/relationships/slideLayout" Target="../slideLayouts/slideLayout19.xml"/><Relationship Id="rId6" Type="http://schemas.openxmlformats.org/officeDocument/2006/relationships/image" Target="../media/image41.png"/><Relationship Id="rId5" Type="http://schemas.openxmlformats.org/officeDocument/2006/relationships/image" Target="../media/image49.png"/><Relationship Id="rId4" Type="http://schemas.openxmlformats.org/officeDocument/2006/relationships/image" Target="../media/image360.png"/></Relationships>
</file>

<file path=ppt/slides/_rels/slide4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41.png"/><Relationship Id="rId1" Type="http://schemas.openxmlformats.org/officeDocument/2006/relationships/slideLayout" Target="../slideLayouts/slideLayout19.xml"/><Relationship Id="rId4" Type="http://schemas.openxmlformats.org/officeDocument/2006/relationships/image" Target="../media/image10.svg"/></Relationships>
</file>

<file path=ppt/slides/_rels/slide4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1.png"/><Relationship Id="rId1" Type="http://schemas.openxmlformats.org/officeDocument/2006/relationships/slideLayout" Target="../slideLayouts/slideLayout19.xml"/><Relationship Id="rId5" Type="http://schemas.openxmlformats.org/officeDocument/2006/relationships/image" Target="../media/image41.png"/><Relationship Id="rId4" Type="http://schemas.openxmlformats.org/officeDocument/2006/relationships/image" Target="../media/image49.png"/></Relationships>
</file>

<file path=ppt/slides/_rels/slide4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1.png"/><Relationship Id="rId1" Type="http://schemas.openxmlformats.org/officeDocument/2006/relationships/slideLayout" Target="../slideLayouts/slideLayout19.xml"/><Relationship Id="rId5" Type="http://schemas.openxmlformats.org/officeDocument/2006/relationships/image" Target="../media/image52.png"/><Relationship Id="rId4" Type="http://schemas.openxmlformats.org/officeDocument/2006/relationships/image" Target="../media/image51.png"/></Relationships>
</file>

<file path=ppt/slides/_rels/slide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8.png"/><Relationship Id="rId1" Type="http://schemas.openxmlformats.org/officeDocument/2006/relationships/slideLayout" Target="../slideLayouts/slideLayout19.xml"/></Relationships>
</file>

<file path=ppt/slides/_rels/slide5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1.png"/><Relationship Id="rId1" Type="http://schemas.openxmlformats.org/officeDocument/2006/relationships/slideLayout" Target="../slideLayouts/slideLayout19.xml"/><Relationship Id="rId5" Type="http://schemas.openxmlformats.org/officeDocument/2006/relationships/image" Target="../media/image52.png"/><Relationship Id="rId4" Type="http://schemas.openxmlformats.org/officeDocument/2006/relationships/image" Target="../media/image51.png"/></Relationships>
</file>

<file path=ppt/slides/_rels/slide5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41.png"/><Relationship Id="rId1" Type="http://schemas.openxmlformats.org/officeDocument/2006/relationships/slideLayout" Target="../slideLayouts/slideLayout19.xml"/><Relationship Id="rId4" Type="http://schemas.openxmlformats.org/officeDocument/2006/relationships/image" Target="../media/image10.svg"/></Relationships>
</file>

<file path=ppt/slides/_rels/slide52.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10.svg"/><Relationship Id="rId7" Type="http://schemas.openxmlformats.org/officeDocument/2006/relationships/image" Target="../media/image51.png"/><Relationship Id="rId2" Type="http://schemas.openxmlformats.org/officeDocument/2006/relationships/image" Target="../media/image53.png"/><Relationship Id="rId1" Type="http://schemas.openxmlformats.org/officeDocument/2006/relationships/slideLayout" Target="../slideLayouts/slideLayout19.xml"/><Relationship Id="rId6" Type="http://schemas.openxmlformats.org/officeDocument/2006/relationships/image" Target="../media/image50.png"/><Relationship Id="rId5" Type="http://schemas.openxmlformats.org/officeDocument/2006/relationships/image" Target="../media/image41.png"/><Relationship Id="rId4" Type="http://schemas.openxmlformats.org/officeDocument/2006/relationships/image" Target="../media/image49.png"/></Relationships>
</file>

<file path=ppt/slides/_rels/slide53.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10.svg"/><Relationship Id="rId7" Type="http://schemas.openxmlformats.org/officeDocument/2006/relationships/image" Target="../media/image51.png"/><Relationship Id="rId2" Type="http://schemas.openxmlformats.org/officeDocument/2006/relationships/image" Target="../media/image53.png"/><Relationship Id="rId1" Type="http://schemas.openxmlformats.org/officeDocument/2006/relationships/slideLayout" Target="../slideLayouts/slideLayout19.xml"/><Relationship Id="rId6" Type="http://schemas.openxmlformats.org/officeDocument/2006/relationships/image" Target="../media/image50.png"/><Relationship Id="rId5" Type="http://schemas.openxmlformats.org/officeDocument/2006/relationships/image" Target="../media/image41.png"/><Relationship Id="rId4" Type="http://schemas.openxmlformats.org/officeDocument/2006/relationships/image" Target="../media/image49.png"/></Relationships>
</file>

<file path=ppt/slides/_rels/slide54.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54.png"/><Relationship Id="rId1" Type="http://schemas.openxmlformats.org/officeDocument/2006/relationships/slideLayout" Target="../slideLayouts/slideLayout19.xml"/><Relationship Id="rId5" Type="http://schemas.openxmlformats.org/officeDocument/2006/relationships/image" Target="../media/image55.png"/><Relationship Id="rId4" Type="http://schemas.openxmlformats.org/officeDocument/2006/relationships/image" Target="../media/image41.png"/></Relationships>
</file>

<file path=ppt/slides/_rels/slide5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41.png"/><Relationship Id="rId1" Type="http://schemas.openxmlformats.org/officeDocument/2006/relationships/slideLayout" Target="../slideLayouts/slideLayout19.xml"/><Relationship Id="rId4" Type="http://schemas.openxmlformats.org/officeDocument/2006/relationships/image" Target="../media/image10.svg"/></Relationships>
</file>

<file path=ppt/slides/_rels/slide56.xml.rels><?xml version="1.0" encoding="UTF-8" standalone="yes"?>
<Relationships xmlns="http://schemas.openxmlformats.org/package/2006/relationships"><Relationship Id="rId8" Type="http://schemas.openxmlformats.org/officeDocument/2006/relationships/image" Target="../media/image420.png"/><Relationship Id="rId3" Type="http://schemas.openxmlformats.org/officeDocument/2006/relationships/image" Target="../media/image10.svg"/><Relationship Id="rId7" Type="http://schemas.openxmlformats.org/officeDocument/2006/relationships/image" Target="../media/image410.png"/><Relationship Id="rId2" Type="http://schemas.openxmlformats.org/officeDocument/2006/relationships/image" Target="../media/image31.png"/><Relationship Id="rId1" Type="http://schemas.openxmlformats.org/officeDocument/2006/relationships/slideLayout" Target="../slideLayouts/slideLayout19.xml"/><Relationship Id="rId6" Type="http://schemas.openxmlformats.org/officeDocument/2006/relationships/image" Target="../media/image41.png"/><Relationship Id="rId5" Type="http://schemas.openxmlformats.org/officeDocument/2006/relationships/image" Target="../media/image49.png"/><Relationship Id="rId4" Type="http://schemas.openxmlformats.org/officeDocument/2006/relationships/image" Target="../media/image400.png"/></Relationships>
</file>

<file path=ppt/slides/_rels/slide5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6.png"/><Relationship Id="rId1" Type="http://schemas.openxmlformats.org/officeDocument/2006/relationships/slideLayout" Target="../slideLayouts/slideLayout19.xml"/><Relationship Id="rId5" Type="http://schemas.openxmlformats.org/officeDocument/2006/relationships/image" Target="../media/image57.png"/><Relationship Id="rId4" Type="http://schemas.openxmlformats.org/officeDocument/2006/relationships/image" Target="../media/image33.png"/></Relationships>
</file>

<file path=ppt/slides/_rels/slide58.xml.rels><?xml version="1.0" encoding="UTF-8" standalone="yes"?>
<Relationships xmlns="http://schemas.openxmlformats.org/package/2006/relationships"><Relationship Id="rId3" Type="http://schemas.openxmlformats.org/officeDocument/2006/relationships/image" Target="../media/image57.svg"/><Relationship Id="rId7" Type="http://schemas.openxmlformats.org/officeDocument/2006/relationships/image" Target="../media/image450.png"/><Relationship Id="rId2" Type="http://schemas.openxmlformats.org/officeDocument/2006/relationships/image" Target="../media/image58.png"/><Relationship Id="rId1" Type="http://schemas.openxmlformats.org/officeDocument/2006/relationships/slideLayout" Target="../slideLayouts/slideLayout19.xml"/><Relationship Id="rId6" Type="http://schemas.openxmlformats.org/officeDocument/2006/relationships/image" Target="../media/image440.png"/><Relationship Id="rId5" Type="http://schemas.openxmlformats.org/officeDocument/2006/relationships/image" Target="../media/image56.png"/><Relationship Id="rId4" Type="http://schemas.openxmlformats.org/officeDocument/2006/relationships/image" Target="../media/image43.png"/></Relationships>
</file>

<file path=ppt/slides/_rels/slide5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1.png"/><Relationship Id="rId1" Type="http://schemas.openxmlformats.org/officeDocument/2006/relationships/slideLayout" Target="../slideLayouts/slideLayout19.xml"/><Relationship Id="rId4" Type="http://schemas.openxmlformats.org/officeDocument/2006/relationships/image" Target="../media/image56.png"/></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9.xml"/></Relationships>
</file>

<file path=ppt/slides/_rels/slide6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9.png"/><Relationship Id="rId1" Type="http://schemas.openxmlformats.org/officeDocument/2006/relationships/slideLayout" Target="../slideLayouts/slideLayout19.xml"/><Relationship Id="rId4" Type="http://schemas.openxmlformats.org/officeDocument/2006/relationships/image" Target="../media/image56.png"/></Relationships>
</file>

<file path=ppt/slides/_rels/slide6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6.png"/><Relationship Id="rId1" Type="http://schemas.openxmlformats.org/officeDocument/2006/relationships/slideLayout" Target="../slideLayouts/slideLayout19.xml"/><Relationship Id="rId5" Type="http://schemas.openxmlformats.org/officeDocument/2006/relationships/image" Target="../media/image43.png"/><Relationship Id="rId4" Type="http://schemas.openxmlformats.org/officeDocument/2006/relationships/image" Target="../media/image57.svg"/></Relationships>
</file>

<file path=ppt/slides/_rels/slide6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60.png"/><Relationship Id="rId1" Type="http://schemas.openxmlformats.org/officeDocument/2006/relationships/slideLayout" Target="../slideLayouts/slideLayout19.xml"/><Relationship Id="rId6" Type="http://schemas.openxmlformats.org/officeDocument/2006/relationships/image" Target="../media/image480.png"/><Relationship Id="rId5" Type="http://schemas.openxmlformats.org/officeDocument/2006/relationships/image" Target="../media/image470.png"/><Relationship Id="rId4" Type="http://schemas.openxmlformats.org/officeDocument/2006/relationships/image" Target="../media/image56.png"/></Relationships>
</file>

<file path=ppt/slides/_rels/slide63.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9.xml"/></Relationships>
</file>

<file path=ppt/slides/_rels/slide6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1.png"/><Relationship Id="rId1" Type="http://schemas.openxmlformats.org/officeDocument/2006/relationships/slideLayout" Target="../slideLayouts/slideLayout19.xml"/><Relationship Id="rId5" Type="http://schemas.openxmlformats.org/officeDocument/2006/relationships/image" Target="../media/image62.jpeg"/><Relationship Id="rId4" Type="http://schemas.openxmlformats.org/officeDocument/2006/relationships/image" Target="../media/image56.png"/></Relationships>
</file>

<file path=ppt/slides/_rels/slide6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1.png"/><Relationship Id="rId1" Type="http://schemas.openxmlformats.org/officeDocument/2006/relationships/slideLayout" Target="../slideLayouts/slideLayout19.xml"/><Relationship Id="rId5" Type="http://schemas.openxmlformats.org/officeDocument/2006/relationships/image" Target="../media/image56.png"/><Relationship Id="rId4" Type="http://schemas.openxmlformats.org/officeDocument/2006/relationships/image" Target="../media/image49.png"/></Relationships>
</file>

<file path=ppt/slides/_rels/slide6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6.png"/><Relationship Id="rId1" Type="http://schemas.openxmlformats.org/officeDocument/2006/relationships/slideLayout" Target="../slideLayouts/slideLayout19.xml"/><Relationship Id="rId6" Type="http://schemas.openxmlformats.org/officeDocument/2006/relationships/image" Target="../media/image510.png"/><Relationship Id="rId5" Type="http://schemas.openxmlformats.org/officeDocument/2006/relationships/image" Target="../media/image43.png"/><Relationship Id="rId4" Type="http://schemas.openxmlformats.org/officeDocument/2006/relationships/image" Target="../media/image57.svg"/></Relationships>
</file>

<file path=ppt/slides/_rels/slide6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1.png"/><Relationship Id="rId1" Type="http://schemas.openxmlformats.org/officeDocument/2006/relationships/slideLayout" Target="../slideLayouts/slideLayout19.xml"/><Relationship Id="rId4" Type="http://schemas.openxmlformats.org/officeDocument/2006/relationships/image" Target="../media/image56.png"/></Relationships>
</file>

<file path=ppt/slides/_rels/slide6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9.png"/><Relationship Id="rId1" Type="http://schemas.openxmlformats.org/officeDocument/2006/relationships/slideLayout" Target="../slideLayouts/slideLayout19.xml"/><Relationship Id="rId4" Type="http://schemas.openxmlformats.org/officeDocument/2006/relationships/image" Target="../media/image56.png"/></Relationships>
</file>

<file path=ppt/slides/_rels/slide69.xml.rels><?xml version="1.0" encoding="UTF-8" standalone="yes"?>
<Relationships xmlns="http://schemas.openxmlformats.org/package/2006/relationships"><Relationship Id="rId8" Type="http://schemas.openxmlformats.org/officeDocument/2006/relationships/image" Target="../media/image540.png"/><Relationship Id="rId3" Type="http://schemas.openxmlformats.org/officeDocument/2006/relationships/image" Target="../media/image58.png"/><Relationship Id="rId7" Type="http://schemas.openxmlformats.org/officeDocument/2006/relationships/image" Target="../media/image530.png"/><Relationship Id="rId2" Type="http://schemas.openxmlformats.org/officeDocument/2006/relationships/image" Target="../media/image56.png"/><Relationship Id="rId1" Type="http://schemas.openxmlformats.org/officeDocument/2006/relationships/slideLayout" Target="../slideLayouts/slideLayout19.xml"/><Relationship Id="rId6" Type="http://schemas.openxmlformats.org/officeDocument/2006/relationships/image" Target="../media/image520.png"/><Relationship Id="rId5" Type="http://schemas.openxmlformats.org/officeDocument/2006/relationships/image" Target="../media/image43.png"/><Relationship Id="rId4" Type="http://schemas.openxmlformats.org/officeDocument/2006/relationships/image" Target="../media/image57.svg"/><Relationship Id="rId9" Type="http://schemas.openxmlformats.org/officeDocument/2006/relationships/image" Target="../media/image55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1.png"/><Relationship Id="rId1" Type="http://schemas.openxmlformats.org/officeDocument/2006/relationships/slideLayout" Target="../slideLayouts/slideLayout19.xml"/><Relationship Id="rId4" Type="http://schemas.openxmlformats.org/officeDocument/2006/relationships/image" Target="../media/image56.png"/></Relationships>
</file>

<file path=ppt/slides/_rels/slide7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1.png"/><Relationship Id="rId1" Type="http://schemas.openxmlformats.org/officeDocument/2006/relationships/slideLayout" Target="../slideLayouts/slideLayout19.xml"/><Relationship Id="rId6" Type="http://schemas.openxmlformats.org/officeDocument/2006/relationships/image" Target="../media/image63.png"/><Relationship Id="rId5" Type="http://schemas.openxmlformats.org/officeDocument/2006/relationships/image" Target="../media/image56.png"/><Relationship Id="rId4" Type="http://schemas.openxmlformats.org/officeDocument/2006/relationships/image" Target="../media/image49.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3.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19.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6.xml.rels><?xml version="1.0" encoding="UTF-8" standalone="yes"?>
<Relationships xmlns="http://schemas.openxmlformats.org/package/2006/relationships"><Relationship Id="rId3" Type="http://schemas.openxmlformats.org/officeDocument/2006/relationships/image" Target="../media/image580.png"/><Relationship Id="rId2" Type="http://schemas.openxmlformats.org/officeDocument/2006/relationships/image" Target="../media/image570.png"/><Relationship Id="rId1" Type="http://schemas.openxmlformats.org/officeDocument/2006/relationships/slideLayout" Target="../slideLayouts/slideLayout19.xml"/><Relationship Id="rId4" Type="http://schemas.openxmlformats.org/officeDocument/2006/relationships/image" Target="../media/image590.png"/></Relationships>
</file>

<file path=ppt/slides/_rels/slide77.xml.rels><?xml version="1.0" encoding="UTF-8" standalone="yes"?>
<Relationships xmlns="http://schemas.openxmlformats.org/package/2006/relationships"><Relationship Id="rId3" Type="http://schemas.openxmlformats.org/officeDocument/2006/relationships/image" Target="../media/image610.png"/><Relationship Id="rId2" Type="http://schemas.openxmlformats.org/officeDocument/2006/relationships/image" Target="../media/image600.png"/><Relationship Id="rId1" Type="http://schemas.openxmlformats.org/officeDocument/2006/relationships/slideLayout" Target="../slideLayouts/slideLayout19.xml"/><Relationship Id="rId4" Type="http://schemas.openxmlformats.org/officeDocument/2006/relationships/image" Target="../media/image62.png"/></Relationships>
</file>

<file path=ppt/slides/_rels/slide7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0.png"/><Relationship Id="rId1" Type="http://schemas.openxmlformats.org/officeDocument/2006/relationships/slideLayout" Target="../slideLayouts/slideLayout19.xml"/><Relationship Id="rId4" Type="http://schemas.openxmlformats.org/officeDocument/2006/relationships/image" Target="../media/image65.png"/></Relationships>
</file>

<file path=ppt/slides/_rels/slide79.xml.rels><?xml version="1.0" encoding="UTF-8" standalone="yes"?>
<Relationships xmlns="http://schemas.openxmlformats.org/package/2006/relationships"><Relationship Id="rId3" Type="http://schemas.openxmlformats.org/officeDocument/2006/relationships/image" Target="../media/image67.svg"/><Relationship Id="rId2" Type="http://schemas.openxmlformats.org/officeDocument/2006/relationships/image" Target="../media/image66.png"/><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9.png"/><Relationship Id="rId1" Type="http://schemas.openxmlformats.org/officeDocument/2006/relationships/slideLayout" Target="../slideLayouts/slideLayout19.xml"/><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19.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9391" y="220211"/>
            <a:ext cx="7935286" cy="2762250"/>
          </a:xfrm>
        </p:spPr>
        <p:txBody>
          <a:bodyPr>
            <a:noAutofit/>
          </a:bodyPr>
          <a:lstStyle/>
          <a:p>
            <a:pPr>
              <a:lnSpc>
                <a:spcPct val="150000"/>
              </a:lnSpc>
            </a:pPr>
            <a:r>
              <a:rPr lang="en-US" sz="4800" b="1" i="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Nhiệt</a:t>
            </a:r>
            <a:r>
              <a:rPr lang="en-US" sz="4800" b="1" i="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 </a:t>
            </a:r>
            <a:r>
              <a:rPr lang="en-US" sz="4800" b="1" i="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liệt</a:t>
            </a:r>
            <a:r>
              <a:rPr lang="en-US" sz="4800" b="1" i="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  </a:t>
            </a:r>
            <a:r>
              <a:rPr lang="en-US" sz="4800" b="1" i="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chào</a:t>
            </a:r>
            <a:r>
              <a:rPr lang="en-US" sz="4800" b="1" i="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 </a:t>
            </a:r>
            <a:r>
              <a:rPr lang="en-US" sz="4800" b="1" i="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mừng</a:t>
            </a:r>
            <a:r>
              <a:rPr lang="en-US" sz="4800" b="1" i="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 </a:t>
            </a:r>
            <a:r>
              <a:rPr lang="en-US" sz="4800" b="1" i="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các</a:t>
            </a:r>
            <a:r>
              <a:rPr lang="en-US" sz="4800" b="1" i="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 </a:t>
            </a:r>
            <a:r>
              <a:rPr lang="en-US" sz="4800" b="1" i="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thầy</a:t>
            </a:r>
            <a:r>
              <a:rPr lang="en-US" sz="4800" b="1" i="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 </a:t>
            </a:r>
            <a:r>
              <a:rPr lang="en-US" sz="4800" b="1" i="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cô</a:t>
            </a:r>
            <a:r>
              <a:rPr lang="en-US" sz="4800" b="1" i="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 </a:t>
            </a:r>
            <a:r>
              <a:rPr lang="en-US" sz="4800" b="1" i="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về</a:t>
            </a:r>
            <a:r>
              <a:rPr lang="en-US" sz="4800" b="1" i="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 </a:t>
            </a:r>
            <a:r>
              <a:rPr lang="en-US" sz="4800" b="1" i="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dự</a:t>
            </a:r>
            <a:r>
              <a:rPr lang="en-US" sz="4800" b="1" i="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 </a:t>
            </a:r>
            <a:r>
              <a:rPr lang="en-US" sz="4800" b="1" i="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giờ</a:t>
            </a:r>
            <a:r>
              <a:rPr lang="en-US" sz="4800" b="1" i="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 </a:t>
            </a:r>
            <a:r>
              <a:rPr lang="en-US" sz="4800" b="1" i="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môn</a:t>
            </a:r>
            <a:r>
              <a:rPr lang="en-US" sz="4800" b="1" i="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 </a:t>
            </a:r>
            <a:r>
              <a:rPr lang="en-US" sz="4800" b="1" i="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Hoá</a:t>
            </a:r>
            <a:r>
              <a:rPr lang="en-US" sz="4800" b="1" i="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 </a:t>
            </a:r>
            <a:r>
              <a:rPr lang="en-US" sz="4800" b="1" i="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học</a:t>
            </a:r>
            <a:r>
              <a:rPr lang="en-US" sz="4800" b="1" i="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 </a:t>
            </a:r>
            <a:br>
              <a:rPr lang="en-US" sz="4800" b="1" i="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br>
            <a:r>
              <a:rPr lang="en-US" sz="4800" b="1" i="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lớp</a:t>
            </a:r>
            <a:r>
              <a:rPr lang="en-US" sz="4800" b="1" i="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 10A6</a:t>
            </a:r>
          </a:p>
        </p:txBody>
      </p:sp>
      <p:sp>
        <p:nvSpPr>
          <p:cNvPr id="3" name="TextBox 2">
            <a:extLst>
              <a:ext uri="{FF2B5EF4-FFF2-40B4-BE49-F238E27FC236}">
                <a16:creationId xmlns:a16="http://schemas.microsoft.com/office/drawing/2014/main" id="{EDC2FFF8-3902-4A36-AA09-D19236F40400}"/>
              </a:ext>
            </a:extLst>
          </p:cNvPr>
          <p:cNvSpPr txBox="1"/>
          <p:nvPr/>
        </p:nvSpPr>
        <p:spPr>
          <a:xfrm>
            <a:off x="343948" y="5993933"/>
            <a:ext cx="7273255" cy="584775"/>
          </a:xfrm>
          <a:prstGeom prst="rect">
            <a:avLst/>
          </a:prstGeom>
          <a:noFill/>
        </p:spPr>
        <p:txBody>
          <a:bodyPr wrap="square" rtlCol="0">
            <a:spAutoFit/>
          </a:bodyPr>
          <a:lstStyle/>
          <a:p>
            <a:r>
              <a:rPr lang="en-US" sz="3200" dirty="0" err="1">
                <a:solidFill>
                  <a:schemeClr val="accent6">
                    <a:lumMod val="75000"/>
                  </a:schemeClr>
                </a:solidFill>
              </a:rPr>
              <a:t>Giáo</a:t>
            </a:r>
            <a:r>
              <a:rPr lang="en-US" sz="3200" dirty="0">
                <a:solidFill>
                  <a:schemeClr val="accent6">
                    <a:lumMod val="75000"/>
                  </a:schemeClr>
                </a:solidFill>
              </a:rPr>
              <a:t> </a:t>
            </a:r>
            <a:r>
              <a:rPr lang="en-US" sz="3200" dirty="0" err="1">
                <a:solidFill>
                  <a:schemeClr val="accent6">
                    <a:lumMod val="75000"/>
                  </a:schemeClr>
                </a:solidFill>
              </a:rPr>
              <a:t>viên</a:t>
            </a:r>
            <a:r>
              <a:rPr lang="en-US" sz="3200" dirty="0">
                <a:solidFill>
                  <a:schemeClr val="accent6">
                    <a:lumMod val="75000"/>
                  </a:schemeClr>
                </a:solidFill>
              </a:rPr>
              <a:t> </a:t>
            </a:r>
            <a:r>
              <a:rPr lang="en-US" sz="3200" dirty="0" err="1">
                <a:solidFill>
                  <a:schemeClr val="accent6">
                    <a:lumMod val="75000"/>
                  </a:schemeClr>
                </a:solidFill>
              </a:rPr>
              <a:t>dạy</a:t>
            </a:r>
            <a:r>
              <a:rPr lang="en-US" sz="3200" dirty="0">
                <a:solidFill>
                  <a:schemeClr val="accent6">
                    <a:lumMod val="75000"/>
                  </a:schemeClr>
                </a:solidFill>
              </a:rPr>
              <a:t>: </a:t>
            </a:r>
            <a:r>
              <a:rPr lang="en-US" sz="3200" dirty="0" err="1">
                <a:solidFill>
                  <a:schemeClr val="accent6">
                    <a:lumMod val="75000"/>
                  </a:schemeClr>
                </a:solidFill>
              </a:rPr>
              <a:t>Phạm</a:t>
            </a:r>
            <a:r>
              <a:rPr lang="en-US" sz="3200" dirty="0">
                <a:solidFill>
                  <a:schemeClr val="accent6">
                    <a:lumMod val="75000"/>
                  </a:schemeClr>
                </a:solidFill>
              </a:rPr>
              <a:t> </a:t>
            </a:r>
            <a:r>
              <a:rPr lang="en-US" sz="3200" dirty="0" err="1">
                <a:solidFill>
                  <a:schemeClr val="accent6">
                    <a:lumMod val="75000"/>
                  </a:schemeClr>
                </a:solidFill>
              </a:rPr>
              <a:t>Thị</a:t>
            </a:r>
            <a:r>
              <a:rPr lang="en-US" sz="3200" dirty="0">
                <a:solidFill>
                  <a:schemeClr val="accent6">
                    <a:lumMod val="75000"/>
                  </a:schemeClr>
                </a:solidFill>
              </a:rPr>
              <a:t> Thanh </a:t>
            </a:r>
            <a:r>
              <a:rPr lang="en-US" sz="3200" dirty="0" err="1">
                <a:solidFill>
                  <a:schemeClr val="accent6">
                    <a:lumMod val="75000"/>
                  </a:schemeClr>
                </a:solidFill>
              </a:rPr>
              <a:t>Tình</a:t>
            </a:r>
            <a:endParaRPr lang="en-US" sz="3200" dirty="0">
              <a:solidFill>
                <a:schemeClr val="accent6">
                  <a:lumMod val="75000"/>
                </a:schemeClr>
              </a:solidFill>
            </a:endParaRPr>
          </a:p>
        </p:txBody>
      </p:sp>
    </p:spTree>
  </p:cSld>
  <p:clrMapOvr>
    <a:masterClrMapping/>
  </p:clrMapOvr>
  <p:transition spd="slow">
    <p:randomBar dir="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5E987F0-296E-459A-BEB0-E0CC2450A255}"/>
              </a:ext>
            </a:extLst>
          </p:cNvPr>
          <p:cNvPicPr>
            <a:picLocks noChangeAspect="1"/>
          </p:cNvPicPr>
          <p:nvPr/>
        </p:nvPicPr>
        <p:blipFill>
          <a:blip r:embed="rId2"/>
          <a:stretch>
            <a:fillRect/>
          </a:stretch>
        </p:blipFill>
        <p:spPr>
          <a:xfrm>
            <a:off x="939567" y="0"/>
            <a:ext cx="5998128" cy="6858000"/>
          </a:xfrm>
          <a:prstGeom prst="rect">
            <a:avLst/>
          </a:prstGeom>
        </p:spPr>
      </p:pic>
      <p:pic>
        <p:nvPicPr>
          <p:cNvPr id="4" name="Picture 3">
            <a:extLst>
              <a:ext uri="{FF2B5EF4-FFF2-40B4-BE49-F238E27FC236}">
                <a16:creationId xmlns:a16="http://schemas.microsoft.com/office/drawing/2014/main" id="{BDC41CDD-CC70-42FA-9E38-6CD1DD657CB7}"/>
              </a:ext>
            </a:extLst>
          </p:cNvPr>
          <p:cNvPicPr>
            <a:picLocks noChangeAspect="1"/>
          </p:cNvPicPr>
          <p:nvPr/>
        </p:nvPicPr>
        <p:blipFill>
          <a:blip r:embed="rId3"/>
          <a:stretch>
            <a:fillRect/>
          </a:stretch>
        </p:blipFill>
        <p:spPr>
          <a:xfrm>
            <a:off x="7617202" y="545099"/>
            <a:ext cx="1042506" cy="1036410"/>
          </a:xfrm>
          <a:prstGeom prst="rect">
            <a:avLst/>
          </a:prstGeom>
        </p:spPr>
      </p:pic>
      <p:sp>
        <p:nvSpPr>
          <p:cNvPr id="5" name="TextBox 4"/>
          <p:cNvSpPr txBox="1"/>
          <p:nvPr/>
        </p:nvSpPr>
        <p:spPr>
          <a:xfrm>
            <a:off x="7224011" y="1581509"/>
            <a:ext cx="4574798" cy="3046988"/>
          </a:xfrm>
          <a:prstGeom prst="rect">
            <a:avLst/>
          </a:prstGeom>
          <a:noFill/>
        </p:spPr>
        <p:txBody>
          <a:bodyPr wrap="square" rtlCol="0">
            <a:spAutoFit/>
          </a:bodyPr>
          <a:lstStyle/>
          <a:p>
            <a:r>
              <a:rPr lang="en-US" sz="3200" dirty="0" err="1" smtClean="0">
                <a:latin typeface="Times New Roman" panose="02020603050405020304" pitchFamily="18" charset="0"/>
                <a:cs typeface="Times New Roman" panose="02020603050405020304" pitchFamily="18" charset="0"/>
              </a:rPr>
              <a:t>Quan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sát</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Hình</a:t>
            </a:r>
            <a:r>
              <a:rPr lang="en-US" sz="3200" dirty="0" smtClean="0">
                <a:latin typeface="Times New Roman" panose="02020603050405020304" pitchFamily="18" charset="0"/>
                <a:cs typeface="Times New Roman" panose="02020603050405020304" pitchFamily="18" charset="0"/>
              </a:rPr>
              <a:t> 7.2, </a:t>
            </a:r>
            <a:r>
              <a:rPr lang="en-US" sz="3200" dirty="0" err="1" smtClean="0">
                <a:latin typeface="Times New Roman" panose="02020603050405020304" pitchFamily="18" charset="0"/>
                <a:cs typeface="Times New Roman" panose="02020603050405020304" pitchFamily="18" charset="0"/>
              </a:rPr>
              <a:t>cho</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biết</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quy</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luật</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biến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đổi</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bán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kính</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nguyên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tử</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của</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các</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nguyên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tố</a:t>
            </a:r>
            <a:r>
              <a:rPr lang="en-US" sz="3200" dirty="0" smtClean="0">
                <a:latin typeface="Times New Roman" panose="02020603050405020304" pitchFamily="18" charset="0"/>
                <a:cs typeface="Times New Roman" panose="02020603050405020304" pitchFamily="18" charset="0"/>
              </a:rPr>
              <a:t> ở </a:t>
            </a:r>
            <a:r>
              <a:rPr lang="en-US" sz="3200" dirty="0" err="1" smtClean="0">
                <a:latin typeface="Times New Roman" panose="02020603050405020304" pitchFamily="18" charset="0"/>
                <a:cs typeface="Times New Roman" panose="02020603050405020304" pitchFamily="18" charset="0"/>
              </a:rPr>
              <a:t>các</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chu</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kì</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và</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các</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nhóm</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theo</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chiều</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tăng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dần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điện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tích</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hạt</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nhân</a:t>
            </a:r>
            <a:r>
              <a:rPr lang="en-US" sz="3200" dirty="0" smtClean="0">
                <a:latin typeface="Times New Roman" panose="02020603050405020304" pitchFamily="18" charset="0"/>
                <a:cs typeface="Times New Roman" panose="02020603050405020304" pitchFamily="18" charset="0"/>
              </a:rPr>
              <a:t>.</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64819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F4A8AA1-EC38-4565-87FD-48356E3FE798}"/>
              </a:ext>
            </a:extLst>
          </p:cNvPr>
          <p:cNvSpPr/>
          <p:nvPr/>
        </p:nvSpPr>
        <p:spPr>
          <a:xfrm>
            <a:off x="1322507" y="615956"/>
            <a:ext cx="7878483" cy="584775"/>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I. Xu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hướng</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biến</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đổi</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bán</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kính</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nguyên</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tử</a:t>
            </a:r>
            <a:endPar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2" name="TextBox 1"/>
          <p:cNvSpPr txBox="1"/>
          <p:nvPr/>
        </p:nvSpPr>
        <p:spPr>
          <a:xfrm>
            <a:off x="4108257" y="2264695"/>
            <a:ext cx="3905562" cy="1384995"/>
          </a:xfrm>
          <a:prstGeom prst="rect">
            <a:avLst/>
          </a:prstGeom>
          <a:noFill/>
        </p:spPr>
        <p:txBody>
          <a:bodyPr wrap="square" rtlCol="0">
            <a:spAutoFit/>
          </a:bodyPr>
          <a:lstStyle/>
          <a:p>
            <a:pPr algn="ctr"/>
            <a:r>
              <a:rPr lang="en-US" sz="2800" b="1" dirty="0" err="1" smtClean="0">
                <a:solidFill>
                  <a:schemeClr val="accent1"/>
                </a:solidFill>
                <a:latin typeface="Times New Roman" panose="02020603050405020304" pitchFamily="18" charset="0"/>
                <a:cs typeface="Times New Roman" panose="02020603050405020304" pitchFamily="18" charset="0"/>
              </a:rPr>
              <a:t>Bán</a:t>
            </a:r>
            <a:r>
              <a:rPr lang="en-US" sz="2800" b="1" dirty="0" smtClean="0">
                <a:solidFill>
                  <a:schemeClr val="accent1"/>
                </a:solidFill>
                <a:latin typeface="Times New Roman" panose="02020603050405020304" pitchFamily="18" charset="0"/>
                <a:cs typeface="Times New Roman" panose="02020603050405020304" pitchFamily="18" charset="0"/>
              </a:rPr>
              <a:t> </a:t>
            </a:r>
            <a:r>
              <a:rPr lang="en-US" sz="2800" b="1" dirty="0" err="1" smtClean="0">
                <a:solidFill>
                  <a:schemeClr val="accent1"/>
                </a:solidFill>
                <a:latin typeface="Times New Roman" panose="02020603050405020304" pitchFamily="18" charset="0"/>
                <a:cs typeface="Times New Roman" panose="02020603050405020304" pitchFamily="18" charset="0"/>
              </a:rPr>
              <a:t>kính</a:t>
            </a:r>
            <a:r>
              <a:rPr lang="en-US" sz="2800" b="1" dirty="0" smtClean="0">
                <a:solidFill>
                  <a:schemeClr val="accent1"/>
                </a:solidFill>
                <a:latin typeface="Times New Roman" panose="02020603050405020304" pitchFamily="18" charset="0"/>
                <a:cs typeface="Times New Roman" panose="02020603050405020304" pitchFamily="18" charset="0"/>
              </a:rPr>
              <a:t> </a:t>
            </a:r>
            <a:r>
              <a:rPr lang="en-US" sz="2800" b="1" dirty="0" err="1" smtClean="0">
                <a:solidFill>
                  <a:schemeClr val="accent1"/>
                </a:solidFill>
                <a:latin typeface="Times New Roman" panose="02020603050405020304" pitchFamily="18" charset="0"/>
                <a:cs typeface="Times New Roman" panose="02020603050405020304" pitchFamily="18" charset="0"/>
              </a:rPr>
              <a:t>nguyên</a:t>
            </a:r>
            <a:r>
              <a:rPr lang="en-US" sz="2800" b="1" dirty="0" smtClean="0">
                <a:solidFill>
                  <a:schemeClr val="accent1"/>
                </a:solidFill>
                <a:latin typeface="Times New Roman" panose="02020603050405020304" pitchFamily="18" charset="0"/>
                <a:cs typeface="Times New Roman" panose="02020603050405020304" pitchFamily="18" charset="0"/>
              </a:rPr>
              <a:t> </a:t>
            </a:r>
            <a:r>
              <a:rPr lang="en-US" sz="2800" b="1" dirty="0" err="1" smtClean="0">
                <a:solidFill>
                  <a:schemeClr val="accent1"/>
                </a:solidFill>
                <a:latin typeface="Times New Roman" panose="02020603050405020304" pitchFamily="18" charset="0"/>
                <a:cs typeface="Times New Roman" panose="02020603050405020304" pitchFamily="18" charset="0"/>
              </a:rPr>
              <a:t>tử</a:t>
            </a:r>
            <a:endParaRPr lang="en-US" sz="2800" b="1" dirty="0" smtClean="0">
              <a:solidFill>
                <a:schemeClr val="accent1"/>
              </a:solidFill>
              <a:latin typeface="Times New Roman" panose="02020603050405020304" pitchFamily="18" charset="0"/>
              <a:cs typeface="Times New Roman" panose="02020603050405020304" pitchFamily="18" charset="0"/>
            </a:endParaRPr>
          </a:p>
          <a:p>
            <a:pPr algn="ctr"/>
            <a:endParaRPr lang="en-US" sz="2800" b="1" dirty="0" smtClean="0">
              <a:solidFill>
                <a:schemeClr val="accent1"/>
              </a:solidFill>
              <a:latin typeface="Times New Roman" panose="02020603050405020304" pitchFamily="18" charset="0"/>
              <a:cs typeface="Times New Roman" panose="02020603050405020304" pitchFamily="18" charset="0"/>
            </a:endParaRPr>
          </a:p>
          <a:p>
            <a:pPr algn="ctr"/>
            <a:r>
              <a:rPr lang="en-US" sz="2800" dirty="0" smtClean="0">
                <a:latin typeface="Times New Roman" panose="02020603050405020304" pitchFamily="18" charset="0"/>
                <a:cs typeface="Times New Roman" panose="02020603050405020304" pitchFamily="18" charset="0"/>
              </a:rPr>
              <a:t>+Z </a:t>
            </a:r>
            <a:r>
              <a:rPr lang="en-US" sz="2800" dirty="0" err="1" smtClean="0">
                <a:latin typeface="Times New Roman" panose="02020603050405020304" pitchFamily="18" charset="0"/>
                <a:cs typeface="Times New Roman" panose="02020603050405020304" pitchFamily="18" charset="0"/>
              </a:rPr>
              <a:t>tăng</a:t>
            </a:r>
            <a:endParaRPr lang="en-US" sz="28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1746528" y="4833544"/>
            <a:ext cx="9463663" cy="954107"/>
          </a:xfrm>
          <a:prstGeom prst="rect">
            <a:avLst/>
          </a:prstGeom>
          <a:noFill/>
        </p:spPr>
        <p:txBody>
          <a:bodyPr wrap="square" rtlCol="0">
            <a:spAutoFit/>
          </a:bodyPr>
          <a:lstStyle/>
          <a:p>
            <a:r>
              <a:rPr lang="en-US" sz="2800" b="1" dirty="0" err="1" smtClean="0">
                <a:latin typeface="Times New Roman" panose="02020603050405020304" pitchFamily="18" charset="0"/>
                <a:cs typeface="Times New Roman" panose="02020603050405020304" pitchFamily="18" charset="0"/>
              </a:rPr>
              <a:t>Vậy</a:t>
            </a:r>
            <a:r>
              <a:rPr lang="en-US" sz="2800" b="1" dirty="0" smtClean="0">
                <a:latin typeface="Times New Roman" panose="02020603050405020304" pitchFamily="18" charset="0"/>
                <a:cs typeface="Times New Roman" panose="02020603050405020304" pitchFamily="18" charset="0"/>
              </a:rPr>
              <a:t>: </a:t>
            </a:r>
            <a:r>
              <a:rPr lang="en-US" sz="2800" b="1" dirty="0" err="1" smtClean="0">
                <a:solidFill>
                  <a:schemeClr val="accent1"/>
                </a:solidFill>
                <a:latin typeface="Times New Roman" panose="02020603050405020304" pitchFamily="18" charset="0"/>
                <a:cs typeface="Times New Roman" panose="02020603050405020304" pitchFamily="18" charset="0"/>
              </a:rPr>
              <a:t>Bán</a:t>
            </a:r>
            <a:r>
              <a:rPr lang="en-US" sz="2800" b="1" dirty="0" smtClean="0">
                <a:solidFill>
                  <a:schemeClr val="accent1"/>
                </a:solidFill>
                <a:latin typeface="Times New Roman" panose="02020603050405020304" pitchFamily="18" charset="0"/>
                <a:cs typeface="Times New Roman" panose="02020603050405020304" pitchFamily="18" charset="0"/>
              </a:rPr>
              <a:t> </a:t>
            </a:r>
            <a:r>
              <a:rPr lang="en-US" sz="2800" b="1" dirty="0" err="1" smtClean="0">
                <a:solidFill>
                  <a:schemeClr val="accent1"/>
                </a:solidFill>
                <a:latin typeface="Times New Roman" panose="02020603050405020304" pitchFamily="18" charset="0"/>
                <a:cs typeface="Times New Roman" panose="02020603050405020304" pitchFamily="18" charset="0"/>
              </a:rPr>
              <a:t>kính</a:t>
            </a:r>
            <a:r>
              <a:rPr lang="en-US" sz="2800" b="1" dirty="0" smtClean="0">
                <a:solidFill>
                  <a:schemeClr val="accent1"/>
                </a:solidFill>
                <a:latin typeface="Times New Roman" panose="02020603050405020304" pitchFamily="18" charset="0"/>
                <a:cs typeface="Times New Roman" panose="02020603050405020304" pitchFamily="18" charset="0"/>
              </a:rPr>
              <a:t> </a:t>
            </a:r>
            <a:r>
              <a:rPr lang="en-US" sz="2800" b="1" dirty="0" err="1" smtClean="0">
                <a:solidFill>
                  <a:schemeClr val="accent1"/>
                </a:solidFill>
                <a:latin typeface="Times New Roman" panose="02020603050405020304" pitchFamily="18" charset="0"/>
                <a:cs typeface="Times New Roman" panose="02020603050405020304" pitchFamily="18" charset="0"/>
              </a:rPr>
              <a:t>nguyên</a:t>
            </a:r>
            <a:r>
              <a:rPr lang="en-US" sz="2800" b="1" dirty="0" smtClean="0">
                <a:solidFill>
                  <a:schemeClr val="accent1"/>
                </a:solidFill>
                <a:latin typeface="Times New Roman" panose="02020603050405020304" pitchFamily="18" charset="0"/>
                <a:cs typeface="Times New Roman" panose="02020603050405020304" pitchFamily="18" charset="0"/>
              </a:rPr>
              <a:t> </a:t>
            </a:r>
            <a:r>
              <a:rPr lang="en-US" sz="2800" b="1" dirty="0" err="1" smtClean="0">
                <a:solidFill>
                  <a:schemeClr val="accent1"/>
                </a:solidFill>
                <a:latin typeface="Times New Roman" panose="02020603050405020304" pitchFamily="18" charset="0"/>
                <a:cs typeface="Times New Roman" panose="02020603050405020304" pitchFamily="18" charset="0"/>
              </a:rPr>
              <a:t>tử</a:t>
            </a:r>
            <a:r>
              <a:rPr lang="en-US" sz="2800" b="1" dirty="0" smtClean="0">
                <a:solidFill>
                  <a:schemeClr val="accent1"/>
                </a:solidFill>
                <a:latin typeface="Times New Roman" panose="02020603050405020304" pitchFamily="18" charset="0"/>
                <a:cs typeface="Times New Roman" panose="02020603050405020304" pitchFamily="18" charset="0"/>
              </a:rPr>
              <a:t> </a:t>
            </a:r>
            <a:r>
              <a:rPr lang="en-US" sz="2800" b="1" dirty="0" err="1" smtClean="0">
                <a:solidFill>
                  <a:schemeClr val="accent1"/>
                </a:solidFill>
                <a:latin typeface="Times New Roman" panose="02020603050405020304" pitchFamily="18" charset="0"/>
                <a:cs typeface="Times New Roman" panose="02020603050405020304" pitchFamily="18" charset="0"/>
              </a:rPr>
              <a:t>biến</a:t>
            </a:r>
            <a:r>
              <a:rPr lang="en-US" sz="2800" b="1" dirty="0" smtClean="0">
                <a:solidFill>
                  <a:schemeClr val="accent1"/>
                </a:solidFill>
                <a:latin typeface="Times New Roman" panose="02020603050405020304" pitchFamily="18" charset="0"/>
                <a:cs typeface="Times New Roman" panose="02020603050405020304" pitchFamily="18" charset="0"/>
              </a:rPr>
              <a:t> </a:t>
            </a:r>
            <a:r>
              <a:rPr lang="en-US" sz="2800" b="1" dirty="0" err="1" smtClean="0">
                <a:solidFill>
                  <a:schemeClr val="accent1"/>
                </a:solidFill>
                <a:latin typeface="Times New Roman" panose="02020603050405020304" pitchFamily="18" charset="0"/>
                <a:cs typeface="Times New Roman" panose="02020603050405020304" pitchFamily="18" charset="0"/>
              </a:rPr>
              <a:t>đổi</a:t>
            </a:r>
            <a:r>
              <a:rPr lang="en-US" sz="2800" b="1" dirty="0" smtClean="0">
                <a:solidFill>
                  <a:schemeClr val="accent1"/>
                </a:solidFill>
                <a:latin typeface="Times New Roman" panose="02020603050405020304" pitchFamily="18" charset="0"/>
                <a:cs typeface="Times New Roman" panose="02020603050405020304" pitchFamily="18" charset="0"/>
              </a:rPr>
              <a:t> </a:t>
            </a:r>
            <a:r>
              <a:rPr lang="en-US" sz="2800" b="1" dirty="0" err="1" smtClean="0">
                <a:solidFill>
                  <a:schemeClr val="accent1"/>
                </a:solidFill>
                <a:latin typeface="Times New Roman" panose="02020603050405020304" pitchFamily="18" charset="0"/>
                <a:cs typeface="Times New Roman" panose="02020603050405020304" pitchFamily="18" charset="0"/>
              </a:rPr>
              <a:t>tuần</a:t>
            </a:r>
            <a:r>
              <a:rPr lang="en-US" sz="2800" b="1" dirty="0" smtClean="0">
                <a:solidFill>
                  <a:schemeClr val="accent1"/>
                </a:solidFill>
                <a:latin typeface="Times New Roman" panose="02020603050405020304" pitchFamily="18" charset="0"/>
                <a:cs typeface="Times New Roman" panose="02020603050405020304" pitchFamily="18" charset="0"/>
              </a:rPr>
              <a:t> </a:t>
            </a:r>
            <a:r>
              <a:rPr lang="en-US" sz="2800" b="1" dirty="0" err="1" smtClean="0">
                <a:solidFill>
                  <a:schemeClr val="accent1"/>
                </a:solidFill>
                <a:latin typeface="Times New Roman" panose="02020603050405020304" pitchFamily="18" charset="0"/>
                <a:cs typeface="Times New Roman" panose="02020603050405020304" pitchFamily="18" charset="0"/>
              </a:rPr>
              <a:t>hoàn</a:t>
            </a:r>
            <a:r>
              <a:rPr lang="en-US" sz="2800" b="1" dirty="0" smtClean="0">
                <a:solidFill>
                  <a:schemeClr val="accent1"/>
                </a:solidFill>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theo</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chiều</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tăng</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điện</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tích</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hạt</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nhân</a:t>
            </a:r>
            <a:endParaRPr lang="en-US" sz="2800" b="1" dirty="0">
              <a:latin typeface="Times New Roman" panose="02020603050405020304" pitchFamily="18" charset="0"/>
              <a:cs typeface="Times New Roman" panose="02020603050405020304" pitchFamily="18" charset="0"/>
            </a:endParaRPr>
          </a:p>
        </p:txBody>
      </p:sp>
      <p:sp>
        <p:nvSpPr>
          <p:cNvPr id="6" name="Right Arrow 5"/>
          <p:cNvSpPr/>
          <p:nvPr/>
        </p:nvSpPr>
        <p:spPr>
          <a:xfrm>
            <a:off x="4108257" y="2877774"/>
            <a:ext cx="3651885" cy="3977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p:nvPicPr>
        <p:blipFill>
          <a:blip r:embed="rId2"/>
          <a:stretch>
            <a:fillRect/>
          </a:stretch>
        </p:blipFill>
        <p:spPr>
          <a:xfrm rot="10627086">
            <a:off x="7476161" y="2211771"/>
            <a:ext cx="970929" cy="1610733"/>
          </a:xfrm>
          <a:prstGeom prst="rect">
            <a:avLst/>
          </a:prstGeom>
        </p:spPr>
      </p:pic>
      <p:sp>
        <p:nvSpPr>
          <p:cNvPr id="15" name="L-Shape 14"/>
          <p:cNvSpPr/>
          <p:nvPr/>
        </p:nvSpPr>
        <p:spPr>
          <a:xfrm rot="13564311">
            <a:off x="2816498" y="2475875"/>
            <a:ext cx="1184752" cy="1224998"/>
          </a:xfrm>
          <a:prstGeom prst="corner">
            <a:avLst>
              <a:gd name="adj1" fmla="val 17961"/>
              <a:gd name="adj2" fmla="val 2152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p:cNvPicPr>
            <a:picLocks noChangeAspect="1"/>
          </p:cNvPicPr>
          <p:nvPr/>
        </p:nvPicPr>
        <p:blipFill>
          <a:blip r:embed="rId3"/>
          <a:stretch>
            <a:fillRect/>
          </a:stretch>
        </p:blipFill>
        <p:spPr>
          <a:xfrm>
            <a:off x="1624012" y="1896936"/>
            <a:ext cx="1865538" cy="932769"/>
          </a:xfrm>
          <a:prstGeom prst="rect">
            <a:avLst/>
          </a:prstGeom>
        </p:spPr>
      </p:pic>
      <p:pic>
        <p:nvPicPr>
          <p:cNvPr id="18" name="Picture 17"/>
          <p:cNvPicPr>
            <a:picLocks noChangeAspect="1"/>
          </p:cNvPicPr>
          <p:nvPr/>
        </p:nvPicPr>
        <p:blipFill>
          <a:blip r:embed="rId4"/>
          <a:stretch>
            <a:fillRect/>
          </a:stretch>
        </p:blipFill>
        <p:spPr>
          <a:xfrm>
            <a:off x="1663639" y="3169582"/>
            <a:ext cx="1786283" cy="932769"/>
          </a:xfrm>
          <a:prstGeom prst="rect">
            <a:avLst/>
          </a:prstGeom>
        </p:spPr>
      </p:pic>
      <p:sp>
        <p:nvSpPr>
          <p:cNvPr id="20" name="Rounded Rectangle 19"/>
          <p:cNvSpPr/>
          <p:nvPr/>
        </p:nvSpPr>
        <p:spPr>
          <a:xfrm>
            <a:off x="8402305" y="1835097"/>
            <a:ext cx="198141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p:cNvPicPr>
            <a:picLocks noChangeAspect="1"/>
          </p:cNvPicPr>
          <p:nvPr/>
        </p:nvPicPr>
        <p:blipFill>
          <a:blip r:embed="rId5"/>
          <a:stretch>
            <a:fillRect/>
          </a:stretch>
        </p:blipFill>
        <p:spPr>
          <a:xfrm>
            <a:off x="8347691" y="3114206"/>
            <a:ext cx="2090637" cy="932769"/>
          </a:xfrm>
          <a:prstGeom prst="rect">
            <a:avLst/>
          </a:prstGeom>
        </p:spPr>
      </p:pic>
      <p:pic>
        <p:nvPicPr>
          <p:cNvPr id="22" name="Picture 21"/>
          <p:cNvPicPr>
            <a:picLocks noChangeAspect="1"/>
          </p:cNvPicPr>
          <p:nvPr/>
        </p:nvPicPr>
        <p:blipFill>
          <a:blip r:embed="rId6"/>
          <a:stretch>
            <a:fillRect/>
          </a:stretch>
        </p:blipFill>
        <p:spPr>
          <a:xfrm>
            <a:off x="8207700" y="2018853"/>
            <a:ext cx="2298391" cy="749873"/>
          </a:xfrm>
          <a:prstGeom prst="rect">
            <a:avLst/>
          </a:prstGeom>
        </p:spPr>
      </p:pic>
      <p:sp>
        <p:nvSpPr>
          <p:cNvPr id="23" name="TextBox 22">
            <a:extLst>
              <a:ext uri="{FF2B5EF4-FFF2-40B4-BE49-F238E27FC236}">
                <a16:creationId xmlns:a16="http://schemas.microsoft.com/office/drawing/2014/main" id="{87CAECEE-5E5D-4DAB-B68A-97D1949495BA}"/>
              </a:ext>
            </a:extLst>
          </p:cNvPr>
          <p:cNvSpPr txBox="1"/>
          <p:nvPr/>
        </p:nvSpPr>
        <p:spPr>
          <a:xfrm>
            <a:off x="8392377" y="3275551"/>
            <a:ext cx="2090637" cy="523220"/>
          </a:xfrm>
          <a:prstGeom prst="rect">
            <a:avLst/>
          </a:prstGeom>
          <a:noFill/>
        </p:spPr>
        <p:txBody>
          <a:bodyPr wrap="none" rtlCol="0">
            <a:spAutoFit/>
          </a:bodyPr>
          <a:lstStyle/>
          <a:p>
            <a:r>
              <a:rPr lang="en-US" sz="2800" b="1" dirty="0" smtClean="0">
                <a:solidFill>
                  <a:srgbClr val="0000CC"/>
                </a:solidFill>
                <a:latin typeface="Times New Roman" panose="02020603050405020304" pitchFamily="18" charset="0"/>
                <a:cs typeface="Times New Roman" panose="02020603050405020304" pitchFamily="18" charset="0"/>
              </a:rPr>
              <a:t>TĂNG DẦN</a:t>
            </a:r>
            <a:endParaRPr lang="en-US" sz="2800" b="1" dirty="0">
              <a:solidFill>
                <a:srgbClr val="0000CC"/>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65638975"/>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75349" y="1037844"/>
            <a:ext cx="8775075" cy="4154984"/>
          </a:xfrm>
          <a:prstGeom prst="rect">
            <a:avLst/>
          </a:prstGeom>
          <a:noFill/>
        </p:spPr>
        <p:txBody>
          <a:bodyPr wrap="square" rtlCol="0">
            <a:spAutoFit/>
          </a:bodyPr>
          <a:lstStyle/>
          <a:p>
            <a:pPr algn="ctr"/>
            <a:r>
              <a:rPr lang="en-US" sz="8800" b="1" dirty="0" smtClean="0">
                <a:solidFill>
                  <a:srgbClr val="00B0F0"/>
                </a:solidFill>
              </a:rPr>
              <a:t>THI ĐẤU TRÍ </a:t>
            </a:r>
          </a:p>
          <a:p>
            <a:pPr algn="ctr"/>
            <a:r>
              <a:rPr lang="en-US" sz="8800" b="1" dirty="0" smtClean="0">
                <a:solidFill>
                  <a:srgbClr val="00B0F0"/>
                </a:solidFill>
              </a:rPr>
              <a:t>AI NHANH THÌ ĐƯỢC QUÀ</a:t>
            </a:r>
            <a:endParaRPr lang="en-US" sz="8800" b="1" dirty="0">
              <a:solidFill>
                <a:srgbClr val="00B0F0"/>
              </a:solidFill>
            </a:endParaRPr>
          </a:p>
        </p:txBody>
      </p:sp>
    </p:spTree>
    <p:extLst>
      <p:ext uri="{BB962C8B-B14F-4D97-AF65-F5344CB8AC3E}">
        <p14:creationId xmlns:p14="http://schemas.microsoft.com/office/powerpoint/2010/main" val="30256630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8000"/>
            <a:lum/>
          </a:blip>
          <a:srcRect/>
          <a:stretch>
            <a:fillRect/>
          </a:stretch>
        </a:blipFill>
        <a:effectLst/>
      </p:bgPr>
    </p:bg>
    <p:spTree>
      <p:nvGrpSpPr>
        <p:cNvPr id="1" name=""/>
        <p:cNvGrpSpPr/>
        <p:nvPr/>
      </p:nvGrpSpPr>
      <p:grpSpPr>
        <a:xfrm>
          <a:off x="0" y="0"/>
          <a:ext cx="0" cy="0"/>
          <a:chOff x="0" y="0"/>
          <a:chExt cx="0" cy="0"/>
        </a:xfrm>
      </p:grpSpPr>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3816" y="5199753"/>
            <a:ext cx="1320033" cy="1320033"/>
          </a:xfrm>
          <a:prstGeom prst="rect">
            <a:avLst/>
          </a:prstGeom>
        </p:spPr>
      </p:pic>
      <p:pic>
        <p:nvPicPr>
          <p:cNvPr id="18" name="Picture 1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86000" y="571500"/>
            <a:ext cx="7620000" cy="5715000"/>
          </a:xfrm>
          <a:prstGeom prst="rect">
            <a:avLst/>
          </a:prstGeom>
        </p:spPr>
      </p:pic>
      <p:sp>
        <p:nvSpPr>
          <p:cNvPr id="12" name="Snip Diagonal Corner Rectangle 11"/>
          <p:cNvSpPr/>
          <p:nvPr/>
        </p:nvSpPr>
        <p:spPr>
          <a:xfrm>
            <a:off x="1237957" y="886265"/>
            <a:ext cx="9858223" cy="2117822"/>
          </a:xfrm>
          <a:prstGeom prst="snip2DiagRect">
            <a:avLst>
              <a:gd name="adj1" fmla="val 0"/>
              <a:gd name="adj2" fmla="val 24222"/>
            </a:avLst>
          </a:prstGeom>
          <a:blipFill dpi="0" rotWithShape="1">
            <a:blip r:embed="rId6" cstate="print">
              <a:extLst>
                <a:ext uri="{28A0092B-C50C-407E-A947-70E740481C1C}">
                  <a14:useLocalDpi xmlns:a14="http://schemas.microsoft.com/office/drawing/2010/main" val="0"/>
                </a:ext>
              </a:extLst>
            </a:blip>
            <a:srcRect/>
            <a:stretch>
              <a:fillRect/>
            </a:stretch>
          </a:bli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pt-BR" sz="3200" b="1" i="0"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mn-cs"/>
              </a:rPr>
              <a:t>Câu 1: </a:t>
            </a:r>
            <a:r>
              <a:rPr kumimoji="0" lang="en-US" sz="3200" b="0" i="0" u="none" strike="noStrike" kern="1200" cap="none" spc="0" normalizeH="0" baseline="0" noProof="0" dirty="0" err="1">
                <a:ln>
                  <a:noFill/>
                </a:ln>
                <a:solidFill>
                  <a:schemeClr val="tx1"/>
                </a:solidFill>
                <a:effectLst/>
                <a:uLnTx/>
                <a:uFillTx/>
                <a:latin typeface="Times New Roman" panose="02020603050405020304" pitchFamily="18" charset="0"/>
                <a:ea typeface="Calibri" panose="020F0502020204030204" pitchFamily="34" charset="0"/>
                <a:cs typeface="+mn-cs"/>
              </a:rPr>
              <a:t>Trả</a:t>
            </a:r>
            <a:r>
              <a:rPr kumimoji="0" lang="en-US" sz="3200" b="0" i="0" u="none" strike="noStrike" kern="1200" cap="none" spc="0" normalizeH="0" baseline="0" noProof="0" dirty="0">
                <a:ln>
                  <a:noFill/>
                </a:ln>
                <a:solidFill>
                  <a:schemeClr val="tx1"/>
                </a:solidFill>
                <a:effectLst/>
                <a:uLnTx/>
                <a:uFillTx/>
                <a:latin typeface="Times New Roman" panose="02020603050405020304" pitchFamily="18" charset="0"/>
                <a:ea typeface="Calibri" panose="020F0502020204030204" pitchFamily="34" charset="0"/>
                <a:cs typeface="+mn-cs"/>
              </a:rPr>
              <a:t> </a:t>
            </a:r>
            <a:r>
              <a:rPr kumimoji="0" lang="en-US" sz="3200" b="0" i="0" u="none" strike="noStrike" kern="1200" cap="none" spc="0" normalizeH="0" baseline="0" noProof="0" dirty="0" err="1">
                <a:ln>
                  <a:noFill/>
                </a:ln>
                <a:solidFill>
                  <a:schemeClr val="tx1"/>
                </a:solidFill>
                <a:effectLst/>
                <a:uLnTx/>
                <a:uFillTx/>
                <a:latin typeface="Times New Roman" panose="02020603050405020304" pitchFamily="18" charset="0"/>
                <a:ea typeface="Calibri" panose="020F0502020204030204" pitchFamily="34" charset="0"/>
                <a:cs typeface="+mn-cs"/>
              </a:rPr>
              <a:t>lời</a:t>
            </a:r>
            <a:r>
              <a:rPr kumimoji="0" lang="en-US" sz="3200" b="0" i="0" u="none" strike="noStrike" kern="1200" cap="none" spc="0" normalizeH="0" baseline="0" noProof="0" dirty="0">
                <a:ln>
                  <a:noFill/>
                </a:ln>
                <a:solidFill>
                  <a:schemeClr val="tx1"/>
                </a:solidFill>
                <a:effectLst/>
                <a:uLnTx/>
                <a:uFillTx/>
                <a:latin typeface="Times New Roman" panose="02020603050405020304" pitchFamily="18" charset="0"/>
                <a:ea typeface="Calibri" panose="020F0502020204030204" pitchFamily="34" charset="0"/>
                <a:cs typeface="+mn-cs"/>
              </a:rPr>
              <a:t> logo </a:t>
            </a:r>
            <a:r>
              <a:rPr kumimoji="0" lang="en-US" sz="3200" b="0" i="0" u="none" strike="noStrike" kern="1200" cap="none" spc="0" normalizeH="0" baseline="0" noProof="0" dirty="0" err="1">
                <a:ln>
                  <a:noFill/>
                </a:ln>
                <a:solidFill>
                  <a:schemeClr val="tx1"/>
                </a:solidFill>
                <a:effectLst/>
                <a:uLnTx/>
                <a:uFillTx/>
                <a:latin typeface="Times New Roman" panose="02020603050405020304" pitchFamily="18" charset="0"/>
                <a:ea typeface="Calibri" panose="020F0502020204030204" pitchFamily="34" charset="0"/>
                <a:cs typeface="+mn-cs"/>
              </a:rPr>
              <a:t>luyện</a:t>
            </a:r>
            <a:r>
              <a:rPr kumimoji="0" lang="en-US" sz="3200" b="0" i="0" u="none" strike="noStrike" kern="1200" cap="none" spc="0" normalizeH="0" baseline="0" noProof="0" dirty="0">
                <a:ln>
                  <a:noFill/>
                </a:ln>
                <a:solidFill>
                  <a:schemeClr val="tx1"/>
                </a:solidFill>
                <a:effectLst/>
                <a:uLnTx/>
                <a:uFillTx/>
                <a:latin typeface="Times New Roman" panose="02020603050405020304" pitchFamily="18" charset="0"/>
                <a:ea typeface="Calibri" panose="020F0502020204030204" pitchFamily="34" charset="0"/>
                <a:cs typeface="+mn-cs"/>
              </a:rPr>
              <a:t> </a:t>
            </a:r>
            <a:r>
              <a:rPr kumimoji="0" lang="en-US" sz="3200" b="0" i="0" u="none" strike="noStrike" kern="1200" cap="none" spc="0" normalizeH="0" baseline="0" noProof="0" dirty="0" err="1">
                <a:ln>
                  <a:noFill/>
                </a:ln>
                <a:solidFill>
                  <a:schemeClr val="tx1"/>
                </a:solidFill>
                <a:effectLst/>
                <a:uLnTx/>
                <a:uFillTx/>
                <a:latin typeface="Times New Roman" panose="02020603050405020304" pitchFamily="18" charset="0"/>
                <a:ea typeface="Calibri" panose="020F0502020204030204" pitchFamily="34" charset="0"/>
                <a:cs typeface="+mn-cs"/>
              </a:rPr>
              <a:t>tập</a:t>
            </a:r>
            <a:r>
              <a:rPr kumimoji="0" lang="en-US" sz="3200" b="0" i="0" u="none" strike="noStrike" kern="1200" cap="none" spc="0" normalizeH="0" baseline="0" noProof="0" dirty="0">
                <a:ln>
                  <a:noFill/>
                </a:ln>
                <a:solidFill>
                  <a:schemeClr val="tx1"/>
                </a:solidFill>
                <a:effectLst/>
                <a:uLnTx/>
                <a:uFillTx/>
                <a:latin typeface="Times New Roman" panose="02020603050405020304" pitchFamily="18" charset="0"/>
                <a:ea typeface="Calibri" panose="020F0502020204030204" pitchFamily="34" charset="0"/>
                <a:cs typeface="+mn-cs"/>
              </a:rPr>
              <a:t> 2 SGK: “</a:t>
            </a:r>
            <a:r>
              <a:rPr kumimoji="0" lang="en-US" sz="3200" b="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mn-cs"/>
              </a:rPr>
              <a:t>Hãy</a:t>
            </a:r>
            <a:r>
              <a:rPr kumimoji="0" lang="en-US" sz="32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mn-cs"/>
              </a:rPr>
              <a:t> </a:t>
            </a:r>
            <a:r>
              <a:rPr kumimoji="0" lang="en-US" sz="3200" b="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mn-cs"/>
              </a:rPr>
              <a:t>giải</a:t>
            </a:r>
            <a:r>
              <a:rPr kumimoji="0" lang="en-US" sz="32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mn-cs"/>
              </a:rPr>
              <a:t> </a:t>
            </a:r>
            <a:r>
              <a:rPr kumimoji="0" lang="en-US" sz="3200" b="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mn-cs"/>
              </a:rPr>
              <a:t>thích</a:t>
            </a:r>
            <a:r>
              <a:rPr kumimoji="0" lang="en-US" sz="32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mn-cs"/>
              </a:rPr>
              <a:t> </a:t>
            </a:r>
            <a:r>
              <a:rPr kumimoji="0" lang="en-US" sz="3200" b="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mn-cs"/>
              </a:rPr>
              <a:t>vì</a:t>
            </a:r>
            <a:r>
              <a:rPr kumimoji="0" lang="en-US" sz="32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mn-cs"/>
              </a:rPr>
              <a:t> </a:t>
            </a:r>
            <a:r>
              <a:rPr kumimoji="0" lang="en-US" sz="3200" b="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mn-cs"/>
              </a:rPr>
              <a:t>sao</a:t>
            </a:r>
            <a:r>
              <a:rPr kumimoji="0" lang="en-US" sz="32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mn-cs"/>
              </a:rPr>
              <a:t> </a:t>
            </a:r>
            <a:r>
              <a:rPr kumimoji="0" lang="en-US" sz="3200" b="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mn-cs"/>
              </a:rPr>
              <a:t>nguyên</a:t>
            </a:r>
            <a:r>
              <a:rPr kumimoji="0" lang="en-US" sz="32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mn-cs"/>
              </a:rPr>
              <a:t> </a:t>
            </a:r>
            <a:r>
              <a:rPr kumimoji="0" lang="en-US" sz="3200" b="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mn-cs"/>
              </a:rPr>
              <a:t>tử</a:t>
            </a:r>
            <a:r>
              <a:rPr kumimoji="0" lang="en-US" sz="32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mn-cs"/>
              </a:rPr>
              <a:t> He </a:t>
            </a:r>
            <a:r>
              <a:rPr kumimoji="0" lang="en-US" sz="3200" b="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mn-cs"/>
              </a:rPr>
              <a:t>là</a:t>
            </a:r>
            <a:r>
              <a:rPr kumimoji="0" lang="en-US" sz="32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mn-cs"/>
              </a:rPr>
              <a:t> </a:t>
            </a:r>
            <a:r>
              <a:rPr kumimoji="0" lang="en-US" sz="3200" b="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mn-cs"/>
              </a:rPr>
              <a:t>nguyên</a:t>
            </a:r>
            <a:r>
              <a:rPr kumimoji="0" lang="en-US" sz="32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mn-cs"/>
              </a:rPr>
              <a:t> </a:t>
            </a:r>
            <a:r>
              <a:rPr kumimoji="0" lang="en-US" sz="3200" b="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mn-cs"/>
              </a:rPr>
              <a:t>tử</a:t>
            </a:r>
            <a:r>
              <a:rPr kumimoji="0" lang="en-US" sz="32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mn-cs"/>
              </a:rPr>
              <a:t> </a:t>
            </a:r>
            <a:r>
              <a:rPr kumimoji="0" lang="en-US" sz="3200" b="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mn-cs"/>
              </a:rPr>
              <a:t>có</a:t>
            </a:r>
            <a:r>
              <a:rPr kumimoji="0" lang="en-US" sz="32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mn-cs"/>
              </a:rPr>
              <a:t> </a:t>
            </a:r>
            <a:r>
              <a:rPr kumimoji="0" lang="en-US" sz="3200" b="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mn-cs"/>
              </a:rPr>
              <a:t>kích</a:t>
            </a:r>
            <a:r>
              <a:rPr kumimoji="0" lang="en-US" sz="32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mn-cs"/>
              </a:rPr>
              <a:t> </a:t>
            </a:r>
            <a:r>
              <a:rPr kumimoji="0" lang="en-US" sz="3200" b="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mn-cs"/>
              </a:rPr>
              <a:t>thước</a:t>
            </a:r>
            <a:r>
              <a:rPr kumimoji="0" lang="en-US" sz="32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mn-cs"/>
              </a:rPr>
              <a:t> </a:t>
            </a:r>
            <a:r>
              <a:rPr kumimoji="0" lang="en-US" sz="3200" b="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mn-cs"/>
              </a:rPr>
              <a:t>nhỏ</a:t>
            </a:r>
            <a:r>
              <a:rPr kumimoji="0" lang="en-US" sz="32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mn-cs"/>
              </a:rPr>
              <a:t> </a:t>
            </a:r>
            <a:r>
              <a:rPr kumimoji="0" lang="en-US" sz="3200" b="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mn-cs"/>
              </a:rPr>
              <a:t>nhất</a:t>
            </a:r>
            <a:r>
              <a:rPr kumimoji="0" lang="en-US" sz="32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mn-cs"/>
              </a:rPr>
              <a:t> </a:t>
            </a:r>
            <a:r>
              <a:rPr kumimoji="0" lang="en-US" sz="3200" b="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mn-cs"/>
              </a:rPr>
              <a:t>trong</a:t>
            </a:r>
            <a:r>
              <a:rPr kumimoji="0" lang="en-US" sz="32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mn-cs"/>
              </a:rPr>
              <a:t> </a:t>
            </a:r>
            <a:r>
              <a:rPr kumimoji="0" lang="en-US" sz="3200" b="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mn-cs"/>
              </a:rPr>
              <a:t>bảng</a:t>
            </a:r>
            <a:r>
              <a:rPr kumimoji="0" lang="en-US" sz="32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mn-cs"/>
              </a:rPr>
              <a:t> </a:t>
            </a:r>
            <a:r>
              <a:rPr kumimoji="0" lang="en-US" sz="3200" b="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mn-cs"/>
              </a:rPr>
              <a:t>tuần</a:t>
            </a:r>
            <a:r>
              <a:rPr kumimoji="0" lang="en-US" sz="32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mn-cs"/>
              </a:rPr>
              <a:t> </a:t>
            </a:r>
            <a:r>
              <a:rPr kumimoji="0" lang="en-US" sz="3200" b="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mn-cs"/>
              </a:rPr>
              <a:t>hoàn</a:t>
            </a:r>
            <a:r>
              <a:rPr kumimoji="0" lang="en-US" sz="32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mn-cs"/>
              </a:rPr>
              <a:t> </a:t>
            </a:r>
            <a:r>
              <a:rPr kumimoji="0" lang="en-US" sz="3200" b="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mn-cs"/>
              </a:rPr>
              <a:t>mà</a:t>
            </a:r>
            <a:r>
              <a:rPr kumimoji="0" lang="en-US" sz="32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mn-cs"/>
              </a:rPr>
              <a:t> </a:t>
            </a:r>
            <a:r>
              <a:rPr kumimoji="0" lang="en-US" sz="3200" b="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mn-cs"/>
              </a:rPr>
              <a:t>không</a:t>
            </a:r>
            <a:r>
              <a:rPr kumimoji="0" lang="en-US" sz="32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mn-cs"/>
              </a:rPr>
              <a:t> </a:t>
            </a:r>
            <a:r>
              <a:rPr kumimoji="0" lang="en-US" sz="3200" b="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mn-cs"/>
              </a:rPr>
              <a:t>phải</a:t>
            </a:r>
            <a:r>
              <a:rPr kumimoji="0" lang="en-US" sz="32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mn-cs"/>
              </a:rPr>
              <a:t> </a:t>
            </a:r>
            <a:r>
              <a:rPr kumimoji="0" lang="en-US" sz="3200" b="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mn-cs"/>
              </a:rPr>
              <a:t>là</a:t>
            </a:r>
            <a:r>
              <a:rPr kumimoji="0" lang="en-US" sz="32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mn-cs"/>
              </a:rPr>
              <a:t> </a:t>
            </a:r>
            <a:r>
              <a:rPr kumimoji="0" lang="en-US" sz="3200" b="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mn-cs"/>
              </a:rPr>
              <a:t>nguyên</a:t>
            </a:r>
            <a:r>
              <a:rPr kumimoji="0" lang="en-US" sz="32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mn-cs"/>
              </a:rPr>
              <a:t> </a:t>
            </a:r>
            <a:r>
              <a:rPr kumimoji="0" lang="en-US" sz="3200" b="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mn-cs"/>
              </a:rPr>
              <a:t>tử</a:t>
            </a:r>
            <a:r>
              <a:rPr kumimoji="0" lang="en-US" sz="32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mn-cs"/>
              </a:rPr>
              <a:t> H.”</a:t>
            </a:r>
            <a:endParaRPr kumimoji="0" lang="en-US" sz="3200" b="0" i="0" u="none" strike="noStrike" kern="1200" cap="none" spc="0" normalizeH="0" baseline="0" noProof="0" dirty="0">
              <a:ln>
                <a:noFill/>
              </a:ln>
              <a:solidFill>
                <a:schemeClr val="tx1"/>
              </a:solidFill>
              <a:effectLst/>
              <a:uLnTx/>
              <a:uFillTx/>
              <a:latin typeface="Calibri" panose="020F0502020204030204"/>
              <a:ea typeface="+mn-ea"/>
              <a:cs typeface="+mn-cs"/>
            </a:endParaRPr>
          </a:p>
        </p:txBody>
      </p:sp>
      <p:sp>
        <p:nvSpPr>
          <p:cNvPr id="5" name="Rectangle 4"/>
          <p:cNvSpPr/>
          <p:nvPr/>
        </p:nvSpPr>
        <p:spPr>
          <a:xfrm>
            <a:off x="2203822" y="3834737"/>
            <a:ext cx="7955280" cy="1439743"/>
          </a:xfrm>
          <a:prstGeom prst="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i="0" u="none" strike="noStrike" kern="1200" cap="none" spc="0" normalizeH="0" baseline="0" noProof="0" dirty="0">
                <a:ln>
                  <a:noFill/>
                </a:ln>
                <a:solidFill>
                  <a:srgbClr val="002060"/>
                </a:solidFill>
                <a:effectLst/>
                <a:uLnTx/>
                <a:uFillTx/>
                <a:latin typeface="Calibri" panose="020F0502020204030204"/>
                <a:ea typeface="+mn-ea"/>
                <a:cs typeface="+mn-cs"/>
              </a:rPr>
              <a:t>H, He </a:t>
            </a:r>
            <a:r>
              <a:rPr kumimoji="0" lang="en-US" sz="3200" i="0" u="none" strike="noStrike" kern="1200" cap="none" spc="0" normalizeH="0" baseline="0" noProof="0" dirty="0" err="1">
                <a:ln>
                  <a:noFill/>
                </a:ln>
                <a:solidFill>
                  <a:srgbClr val="002060"/>
                </a:solidFill>
                <a:effectLst/>
                <a:uLnTx/>
                <a:uFillTx/>
                <a:latin typeface="Calibri" panose="020F0502020204030204"/>
                <a:ea typeface="+mn-ea"/>
                <a:cs typeface="+mn-cs"/>
              </a:rPr>
              <a:t>cùng</a:t>
            </a:r>
            <a:r>
              <a:rPr kumimoji="0" lang="en-US" sz="3200" i="0" u="none" strike="noStrike" kern="1200" cap="none" spc="0" normalizeH="0" baseline="0" noProof="0" dirty="0">
                <a:ln>
                  <a:noFill/>
                </a:ln>
                <a:solidFill>
                  <a:srgbClr val="002060"/>
                </a:solidFill>
                <a:effectLst/>
                <a:uLnTx/>
                <a:uFillTx/>
                <a:latin typeface="Calibri" panose="020F0502020204030204"/>
                <a:ea typeface="+mn-ea"/>
                <a:cs typeface="+mn-cs"/>
              </a:rPr>
              <a:t> chu </a:t>
            </a:r>
            <a:r>
              <a:rPr kumimoji="0" lang="en-US" sz="3200" i="0" u="none" strike="noStrike" kern="1200" cap="none" spc="0" normalizeH="0" baseline="0" noProof="0" dirty="0" err="1">
                <a:ln>
                  <a:noFill/>
                </a:ln>
                <a:solidFill>
                  <a:srgbClr val="002060"/>
                </a:solidFill>
                <a:effectLst/>
                <a:uLnTx/>
                <a:uFillTx/>
                <a:latin typeface="Calibri" panose="020F0502020204030204"/>
                <a:ea typeface="+mn-ea"/>
                <a:cs typeface="+mn-cs"/>
              </a:rPr>
              <a:t>kì</a:t>
            </a:r>
            <a:r>
              <a:rPr kumimoji="0" lang="en-US" sz="3200" i="0" u="none" strike="noStrike" kern="1200" cap="none" spc="0" normalizeH="0" baseline="0" noProof="0" dirty="0">
                <a:ln>
                  <a:noFill/>
                </a:ln>
                <a:solidFill>
                  <a:srgbClr val="002060"/>
                </a:solidFill>
                <a:effectLst/>
                <a:uLnTx/>
                <a:uFillTx/>
                <a:latin typeface="Calibri" panose="020F0502020204030204"/>
                <a:ea typeface="+mn-ea"/>
                <a:cs typeface="+mn-cs"/>
              </a:rPr>
              <a:t> 1, Z</a:t>
            </a:r>
            <a:r>
              <a:rPr kumimoji="0" lang="en-US" sz="3200" i="0" u="none" strike="noStrike" kern="1200" cap="none" spc="0" normalizeH="0" baseline="-25000" noProof="0" dirty="0">
                <a:ln>
                  <a:noFill/>
                </a:ln>
                <a:solidFill>
                  <a:srgbClr val="002060"/>
                </a:solidFill>
                <a:effectLst/>
                <a:uLnTx/>
                <a:uFillTx/>
                <a:latin typeface="Calibri" panose="020F0502020204030204"/>
                <a:ea typeface="+mn-ea"/>
                <a:cs typeface="+mn-cs"/>
              </a:rPr>
              <a:t>H</a:t>
            </a:r>
            <a:r>
              <a:rPr kumimoji="0" lang="en-US" sz="3200" i="0" u="none" strike="noStrike" kern="1200" cap="none" spc="0" normalizeH="0" baseline="0" noProof="0" dirty="0">
                <a:ln>
                  <a:noFill/>
                </a:ln>
                <a:solidFill>
                  <a:srgbClr val="002060"/>
                </a:solidFill>
                <a:effectLst/>
                <a:uLnTx/>
                <a:uFillTx/>
                <a:latin typeface="Calibri" panose="020F0502020204030204"/>
                <a:ea typeface="+mn-ea"/>
                <a:cs typeface="+mn-cs"/>
              </a:rPr>
              <a:t> &lt; </a:t>
            </a:r>
            <a:r>
              <a:rPr kumimoji="0" lang="en-US" sz="3200" i="0" u="none" strike="noStrike" kern="1200" cap="none" spc="0" normalizeH="0" baseline="0" noProof="0" dirty="0" err="1">
                <a:ln>
                  <a:noFill/>
                </a:ln>
                <a:solidFill>
                  <a:srgbClr val="002060"/>
                </a:solidFill>
                <a:effectLst/>
                <a:uLnTx/>
                <a:uFillTx/>
                <a:latin typeface="Calibri" panose="020F0502020204030204"/>
                <a:ea typeface="+mn-ea"/>
                <a:cs typeface="+mn-cs"/>
              </a:rPr>
              <a:t>Z</a:t>
            </a:r>
            <a:r>
              <a:rPr kumimoji="0" lang="en-US" sz="3200" i="0" u="none" strike="noStrike" kern="1200" cap="none" spc="0" normalizeH="0" baseline="-25000" noProof="0" dirty="0" err="1">
                <a:ln>
                  <a:noFill/>
                </a:ln>
                <a:solidFill>
                  <a:srgbClr val="002060"/>
                </a:solidFill>
                <a:effectLst/>
                <a:uLnTx/>
                <a:uFillTx/>
                <a:latin typeface="Calibri" panose="020F0502020204030204"/>
                <a:ea typeface="+mn-ea"/>
                <a:cs typeface="+mn-cs"/>
              </a:rPr>
              <a:t>He</a:t>
            </a:r>
            <a:r>
              <a:rPr kumimoji="0" lang="en-US" sz="3200" i="0" u="none" strike="noStrike" kern="1200" cap="none" spc="0" normalizeH="0" baseline="0" noProof="0" dirty="0">
                <a:ln>
                  <a:noFill/>
                </a:ln>
                <a:solidFill>
                  <a:srgbClr val="002060"/>
                </a:solidFill>
                <a:effectLst/>
                <a:uLnTx/>
                <a:uFillTx/>
                <a:latin typeface="Calibri" panose="020F0502020204030204"/>
                <a:ea typeface="+mn-ea"/>
                <a:cs typeface="+mn-cs"/>
              </a:rPr>
              <a:t> =&gt; </a:t>
            </a:r>
            <a:r>
              <a:rPr kumimoji="0" lang="en-US" sz="3200" i="0" u="none" strike="noStrike" kern="1200" cap="none" spc="0" normalizeH="0" baseline="0" noProof="0" dirty="0" err="1">
                <a:ln>
                  <a:noFill/>
                </a:ln>
                <a:solidFill>
                  <a:srgbClr val="002060"/>
                </a:solidFill>
                <a:effectLst/>
                <a:uLnTx/>
                <a:uFillTx/>
                <a:latin typeface="Calibri" panose="020F0502020204030204"/>
                <a:ea typeface="+mn-ea"/>
                <a:cs typeface="+mn-cs"/>
              </a:rPr>
              <a:t>r</a:t>
            </a:r>
            <a:r>
              <a:rPr kumimoji="0" lang="en-US" sz="3200" i="0" u="none" strike="noStrike" kern="1200" cap="none" spc="0" normalizeH="0" baseline="-25000" noProof="0" dirty="0" err="1">
                <a:ln>
                  <a:noFill/>
                </a:ln>
                <a:solidFill>
                  <a:srgbClr val="002060"/>
                </a:solidFill>
                <a:effectLst/>
                <a:uLnTx/>
                <a:uFillTx/>
                <a:latin typeface="Calibri" panose="020F0502020204030204"/>
                <a:ea typeface="+mn-ea"/>
                <a:cs typeface="+mn-cs"/>
              </a:rPr>
              <a:t>H</a:t>
            </a:r>
            <a:r>
              <a:rPr kumimoji="0" lang="en-US" sz="3200" i="0" u="none" strike="noStrike" kern="1200" cap="none" spc="0" normalizeH="0" baseline="0" noProof="0" dirty="0">
                <a:ln>
                  <a:noFill/>
                </a:ln>
                <a:solidFill>
                  <a:srgbClr val="002060"/>
                </a:solidFill>
                <a:effectLst/>
                <a:uLnTx/>
                <a:uFillTx/>
                <a:latin typeface="Calibri" panose="020F0502020204030204"/>
                <a:ea typeface="+mn-ea"/>
                <a:cs typeface="+mn-cs"/>
              </a:rPr>
              <a:t> &gt; </a:t>
            </a:r>
            <a:r>
              <a:rPr kumimoji="0" lang="en-US" sz="3200" i="0" u="none" strike="noStrike" kern="1200" cap="none" spc="0" normalizeH="0" baseline="0" noProof="0" dirty="0" err="1">
                <a:ln>
                  <a:noFill/>
                </a:ln>
                <a:solidFill>
                  <a:srgbClr val="002060"/>
                </a:solidFill>
                <a:effectLst/>
                <a:uLnTx/>
                <a:uFillTx/>
                <a:latin typeface="Calibri" panose="020F0502020204030204"/>
                <a:ea typeface="+mn-ea"/>
                <a:cs typeface="+mn-cs"/>
              </a:rPr>
              <a:t>r</a:t>
            </a:r>
            <a:r>
              <a:rPr kumimoji="0" lang="en-US" sz="3200" i="0" u="none" strike="noStrike" kern="1200" cap="none" spc="0" normalizeH="0" baseline="-25000" noProof="0" dirty="0" err="1">
                <a:ln>
                  <a:noFill/>
                </a:ln>
                <a:solidFill>
                  <a:srgbClr val="002060"/>
                </a:solidFill>
                <a:effectLst/>
                <a:uLnTx/>
                <a:uFillTx/>
                <a:latin typeface="Calibri" panose="020F0502020204030204"/>
                <a:ea typeface="+mn-ea"/>
                <a:cs typeface="+mn-cs"/>
              </a:rPr>
              <a:t>He</a:t>
            </a:r>
            <a:r>
              <a:rPr kumimoji="0" lang="en-US" sz="3200" i="0" u="none" strike="noStrike" kern="1200" cap="none" spc="0" normalizeH="0" baseline="0" noProof="0" dirty="0">
                <a:ln>
                  <a:noFill/>
                </a:ln>
                <a:solidFill>
                  <a:srgbClr val="002060"/>
                </a:solidFill>
                <a:effectLst/>
                <a:uLnTx/>
                <a:uFillTx/>
                <a:latin typeface="Calibri"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i="0" u="none" strike="noStrike" kern="1200" cap="none" spc="0" normalizeH="0" baseline="0" noProof="0" dirty="0" err="1">
                <a:ln>
                  <a:noFill/>
                </a:ln>
                <a:solidFill>
                  <a:srgbClr val="002060"/>
                </a:solidFill>
                <a:effectLst/>
                <a:uLnTx/>
                <a:uFillTx/>
                <a:latin typeface="Calibri" panose="020F0502020204030204"/>
                <a:ea typeface="+mn-ea"/>
                <a:cs typeface="+mn-cs"/>
              </a:rPr>
              <a:t>Trong</a:t>
            </a:r>
            <a:r>
              <a:rPr kumimoji="0" lang="en-US" sz="320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3200" i="0" u="none" strike="noStrike" kern="1200" cap="none" spc="0" normalizeH="0" baseline="0" noProof="0" dirty="0" err="1">
                <a:ln>
                  <a:noFill/>
                </a:ln>
                <a:solidFill>
                  <a:srgbClr val="002060"/>
                </a:solidFill>
                <a:effectLst/>
                <a:uLnTx/>
                <a:uFillTx/>
                <a:latin typeface="Calibri" panose="020F0502020204030204"/>
                <a:ea typeface="+mn-ea"/>
                <a:cs typeface="+mn-cs"/>
              </a:rPr>
              <a:t>nhóm</a:t>
            </a:r>
            <a:r>
              <a:rPr kumimoji="0" lang="en-US" sz="3200" i="0" u="none" strike="noStrike" kern="1200" cap="none" spc="0" normalizeH="0" baseline="0" noProof="0" dirty="0">
                <a:ln>
                  <a:noFill/>
                </a:ln>
                <a:solidFill>
                  <a:srgbClr val="002060"/>
                </a:solidFill>
                <a:effectLst/>
                <a:uLnTx/>
                <a:uFillTx/>
                <a:latin typeface="Calibri" panose="020F0502020204030204"/>
                <a:ea typeface="+mn-ea"/>
                <a:cs typeface="+mn-cs"/>
              </a:rPr>
              <a:t> VIIIA, </a:t>
            </a:r>
            <a:r>
              <a:rPr kumimoji="0" lang="en-US" sz="3200" i="0" u="none" strike="noStrike" kern="1200" cap="none" spc="0" normalizeH="0" baseline="0" noProof="0" dirty="0" err="1">
                <a:ln>
                  <a:noFill/>
                </a:ln>
                <a:solidFill>
                  <a:srgbClr val="002060"/>
                </a:solidFill>
                <a:effectLst/>
                <a:uLnTx/>
                <a:uFillTx/>
                <a:latin typeface="Calibri" panose="020F0502020204030204"/>
                <a:ea typeface="+mn-ea"/>
                <a:cs typeface="+mn-cs"/>
              </a:rPr>
              <a:t>Z</a:t>
            </a:r>
            <a:r>
              <a:rPr kumimoji="0" lang="en-US" sz="3200" i="0" u="none" strike="noStrike" kern="1200" cap="none" spc="0" normalizeH="0" baseline="-25000" noProof="0" dirty="0" err="1">
                <a:ln>
                  <a:noFill/>
                </a:ln>
                <a:solidFill>
                  <a:srgbClr val="002060"/>
                </a:solidFill>
                <a:effectLst/>
                <a:uLnTx/>
                <a:uFillTx/>
                <a:latin typeface="Calibri" panose="020F0502020204030204"/>
                <a:ea typeface="+mn-ea"/>
                <a:cs typeface="+mn-cs"/>
              </a:rPr>
              <a:t>He</a:t>
            </a:r>
            <a:r>
              <a:rPr kumimoji="0" lang="en-US" sz="3200" i="0" u="none" strike="noStrike" kern="1200" cap="none" spc="0" normalizeH="0" baseline="0" noProof="0" dirty="0">
                <a:ln>
                  <a:noFill/>
                </a:ln>
                <a:solidFill>
                  <a:srgbClr val="002060"/>
                </a:solidFill>
                <a:effectLst/>
                <a:uLnTx/>
                <a:uFillTx/>
                <a:latin typeface="Calibri" panose="020F0502020204030204"/>
                <a:ea typeface="+mn-ea"/>
                <a:cs typeface="+mn-cs"/>
              </a:rPr>
              <a:t> min =&gt; </a:t>
            </a:r>
            <a:r>
              <a:rPr kumimoji="0" lang="en-US" sz="3200" i="0" u="none" strike="noStrike" kern="1200" cap="none" spc="0" normalizeH="0" baseline="0" noProof="0" dirty="0" err="1">
                <a:ln>
                  <a:noFill/>
                </a:ln>
                <a:solidFill>
                  <a:srgbClr val="002060"/>
                </a:solidFill>
                <a:effectLst/>
                <a:uLnTx/>
                <a:uFillTx/>
                <a:latin typeface="Calibri" panose="020F0502020204030204"/>
                <a:ea typeface="+mn-ea"/>
                <a:cs typeface="+mn-cs"/>
              </a:rPr>
              <a:t>r</a:t>
            </a:r>
            <a:r>
              <a:rPr kumimoji="0" lang="en-US" sz="3200" i="0" u="none" strike="noStrike" kern="1200" cap="none" spc="0" normalizeH="0" baseline="-25000" noProof="0" dirty="0" err="1">
                <a:ln>
                  <a:noFill/>
                </a:ln>
                <a:solidFill>
                  <a:srgbClr val="002060"/>
                </a:solidFill>
                <a:effectLst/>
                <a:uLnTx/>
                <a:uFillTx/>
                <a:latin typeface="Calibri" panose="020F0502020204030204"/>
                <a:ea typeface="+mn-ea"/>
                <a:cs typeface="+mn-cs"/>
              </a:rPr>
              <a:t>He</a:t>
            </a:r>
            <a:r>
              <a:rPr kumimoji="0" lang="en-US" sz="3200" i="0" u="none" strike="noStrike" kern="1200" cap="none" spc="0" normalizeH="0" baseline="0" noProof="0" dirty="0">
                <a:ln>
                  <a:noFill/>
                </a:ln>
                <a:solidFill>
                  <a:srgbClr val="002060"/>
                </a:solidFill>
                <a:effectLst/>
                <a:uLnTx/>
                <a:uFillTx/>
                <a:latin typeface="Calibri" panose="020F0502020204030204"/>
                <a:ea typeface="+mn-ea"/>
                <a:cs typeface="+mn-cs"/>
              </a:rPr>
              <a:t> min </a:t>
            </a:r>
            <a:endParaRPr kumimoji="0" lang="en-US" sz="3200" i="0" u="none" strike="noStrike" kern="1200" cap="none" spc="0" normalizeH="0" baseline="0" noProof="0" dirty="0" smtClean="0">
              <a:ln>
                <a:noFill/>
              </a:ln>
              <a:solidFill>
                <a:srgbClr val="00206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15" name="Rectangle 14"/>
          <p:cNvSpPr/>
          <p:nvPr/>
        </p:nvSpPr>
        <p:spPr>
          <a:xfrm>
            <a:off x="2493088" y="3013502"/>
            <a:ext cx="7205820" cy="646331"/>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0000"/>
                </a:solidFill>
                <a:effectLst/>
                <a:uLnTx/>
                <a:uFillTx/>
                <a:latin typeface="Calibri" panose="020F0502020204030204"/>
                <a:ea typeface="+mn-ea"/>
                <a:cs typeface="+mn-cs"/>
              </a:rPr>
              <a:t>Phần</a:t>
            </a:r>
            <a:r>
              <a:rPr kumimoji="0" lang="en-US" sz="36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srgbClr val="FF0000"/>
                </a:solidFill>
                <a:effectLst/>
                <a:uLnTx/>
                <a:uFillTx/>
                <a:latin typeface="Calibri" panose="020F0502020204030204"/>
                <a:ea typeface="+mn-ea"/>
                <a:cs typeface="+mn-cs"/>
              </a:rPr>
              <a:t>thưởng</a:t>
            </a:r>
            <a:r>
              <a:rPr kumimoji="0" lang="en-US" sz="36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srgbClr val="FF0000"/>
                </a:solidFill>
                <a:effectLst/>
                <a:uLnTx/>
                <a:uFillTx/>
                <a:latin typeface="Calibri" panose="020F0502020204030204"/>
                <a:ea typeface="+mn-ea"/>
                <a:cs typeface="+mn-cs"/>
              </a:rPr>
              <a:t>của</a:t>
            </a:r>
            <a:r>
              <a:rPr kumimoji="0" lang="en-US" sz="36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srgbClr val="FF0000"/>
                </a:solidFill>
                <a:effectLst/>
                <a:uLnTx/>
                <a:uFillTx/>
                <a:latin typeface="Calibri" panose="020F0502020204030204"/>
                <a:ea typeface="+mn-ea"/>
                <a:cs typeface="+mn-cs"/>
              </a:rPr>
              <a:t>em</a:t>
            </a:r>
            <a:r>
              <a:rPr kumimoji="0" lang="en-US" sz="36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srgbClr val="FF0000"/>
                </a:solidFill>
                <a:effectLst/>
                <a:uLnTx/>
                <a:uFillTx/>
                <a:latin typeface="Calibri" panose="020F0502020204030204"/>
                <a:ea typeface="+mn-ea"/>
                <a:cs typeface="+mn-cs"/>
              </a:rPr>
              <a:t>là</a:t>
            </a:r>
            <a:r>
              <a:rPr kumimoji="0" lang="en-US" sz="36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srgbClr val="FF0000"/>
                </a:solidFill>
                <a:effectLst/>
                <a:uLnTx/>
                <a:uFillTx/>
                <a:latin typeface="Calibri" panose="020F0502020204030204"/>
                <a:ea typeface="+mn-ea"/>
                <a:cs typeface="+mn-cs"/>
              </a:rPr>
              <a:t>một</a:t>
            </a:r>
            <a:r>
              <a:rPr kumimoji="0" lang="en-US" sz="36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srgbClr val="FF0000"/>
                </a:solidFill>
                <a:effectLst/>
                <a:uLnTx/>
                <a:uFillTx/>
                <a:latin typeface="Calibri" panose="020F0502020204030204"/>
                <a:ea typeface="+mn-ea"/>
                <a:cs typeface="+mn-cs"/>
              </a:rPr>
              <a:t>điểm</a:t>
            </a:r>
            <a:r>
              <a:rPr kumimoji="0" lang="en-US" sz="3600" b="1" i="0" u="none" strike="noStrike" kern="1200" cap="none" spc="0" normalizeH="0" baseline="0" noProof="0" dirty="0">
                <a:ln>
                  <a:noFill/>
                </a:ln>
                <a:solidFill>
                  <a:srgbClr val="FF0000"/>
                </a:solidFill>
                <a:effectLst/>
                <a:uLnTx/>
                <a:uFillTx/>
                <a:latin typeface="Calibri" panose="020F0502020204030204"/>
                <a:ea typeface="+mn-ea"/>
                <a:cs typeface="+mn-cs"/>
              </a:rPr>
              <a:t> 10</a:t>
            </a:r>
          </a:p>
        </p:txBody>
      </p:sp>
    </p:spTree>
    <p:extLst>
      <p:ext uri="{BB962C8B-B14F-4D97-AF65-F5344CB8AC3E}">
        <p14:creationId xmlns:p14="http://schemas.microsoft.com/office/powerpoint/2010/main" val="3244062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7"/>
                    </p:tgtEl>
                  </p:cond>
                </p:stCondLst>
                <p:endSync evt="end" delay="0">
                  <p:rtn val="all"/>
                </p:endSync>
                <p:childTnLst>
                  <p:par>
                    <p:cTn id="18" fill="hold">
                      <p:stCondLst>
                        <p:cond delay="0"/>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17"/>
                                        </p:tgtEl>
                                      </p:cBhvr>
                                    </p:animEffect>
                                    <p:set>
                                      <p:cBhvr>
                                        <p:cTn id="22" dur="1" fill="hold">
                                          <p:stCondLst>
                                            <p:cond delay="499"/>
                                          </p:stCondLst>
                                        </p:cTn>
                                        <p:tgtEl>
                                          <p:spTgt spid="17"/>
                                        </p:tgtEl>
                                        <p:attrNameLst>
                                          <p:attrName>style.visibility</p:attrName>
                                        </p:attrNameLst>
                                      </p:cBhvr>
                                      <p:to>
                                        <p:strVal val="hidden"/>
                                      </p:to>
                                    </p:set>
                                  </p:childTnLst>
                                </p:cTn>
                              </p:par>
                              <p:par>
                                <p:cTn id="23" presetID="10" presetClass="exit" presetSubtype="0" fill="hold" grpId="1" nodeType="withEffect">
                                  <p:stCondLst>
                                    <p:cond delay="0"/>
                                  </p:stCondLst>
                                  <p:childTnLst>
                                    <p:animEffect transition="out" filter="fade">
                                      <p:cBhvr>
                                        <p:cTn id="24" dur="500"/>
                                        <p:tgtEl>
                                          <p:spTgt spid="12"/>
                                        </p:tgtEl>
                                      </p:cBhvr>
                                    </p:animEffect>
                                    <p:set>
                                      <p:cBhvr>
                                        <p:cTn id="25" dur="1" fill="hold">
                                          <p:stCondLst>
                                            <p:cond delay="499"/>
                                          </p:stCondLst>
                                        </p:cTn>
                                        <p:tgtEl>
                                          <p:spTgt spid="12"/>
                                        </p:tgtEl>
                                        <p:attrNameLst>
                                          <p:attrName>style.visibility</p:attrName>
                                        </p:attrNameLst>
                                      </p:cBhvr>
                                      <p:to>
                                        <p:strVal val="hidden"/>
                                      </p:to>
                                    </p:set>
                                  </p:childTnLst>
                                </p:cTn>
                              </p:par>
                              <p:par>
                                <p:cTn id="26" presetID="10" presetClass="exit" presetSubtype="0" fill="hold" grpId="1" nodeType="withEffect">
                                  <p:stCondLst>
                                    <p:cond delay="0"/>
                                  </p:stCondLst>
                                  <p:childTnLst>
                                    <p:animEffect transition="out" filter="fade">
                                      <p:cBhvr>
                                        <p:cTn id="27" dur="500"/>
                                        <p:tgtEl>
                                          <p:spTgt spid="5"/>
                                        </p:tgtEl>
                                      </p:cBhvr>
                                    </p:animEffect>
                                    <p:set>
                                      <p:cBhvr>
                                        <p:cTn id="28" dur="1" fill="hold">
                                          <p:stCondLst>
                                            <p:cond delay="499"/>
                                          </p:stCondLst>
                                        </p:cTn>
                                        <p:tgtEl>
                                          <p:spTgt spid="5"/>
                                        </p:tgtEl>
                                        <p:attrNameLst>
                                          <p:attrName>style.visibility</p:attrName>
                                        </p:attrNameLst>
                                      </p:cBhvr>
                                      <p:to>
                                        <p:strVal val="hidden"/>
                                      </p:to>
                                    </p:set>
                                  </p:childTnLst>
                                </p:cTn>
                              </p:par>
                            </p:childTnLst>
                          </p:cTn>
                        </p:par>
                        <p:par>
                          <p:cTn id="29" fill="hold">
                            <p:stCondLst>
                              <p:cond delay="500"/>
                            </p:stCondLst>
                            <p:childTnLst>
                              <p:par>
                                <p:cTn id="30" presetID="10" presetClass="entr" presetSubtype="0" fill="hold" nodeType="after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childTnLst>
                          </p:cTn>
                        </p:par>
                        <p:par>
                          <p:cTn id="33" fill="hold">
                            <p:stCondLst>
                              <p:cond delay="1000"/>
                            </p:stCondLst>
                            <p:childTnLst>
                              <p:par>
                                <p:cTn id="34" presetID="23" presetClass="entr" presetSubtype="32" fill="hold" grpId="0" nodeType="afterEffect">
                                  <p:stCondLst>
                                    <p:cond delay="0"/>
                                  </p:stCondLst>
                                  <p:childTnLst>
                                    <p:set>
                                      <p:cBhvr>
                                        <p:cTn id="35" dur="1" fill="hold">
                                          <p:stCondLst>
                                            <p:cond delay="0"/>
                                          </p:stCondLst>
                                        </p:cTn>
                                        <p:tgtEl>
                                          <p:spTgt spid="15"/>
                                        </p:tgtEl>
                                        <p:attrNameLst>
                                          <p:attrName>style.visibility</p:attrName>
                                        </p:attrNameLst>
                                      </p:cBhvr>
                                      <p:to>
                                        <p:strVal val="visible"/>
                                      </p:to>
                                    </p:set>
                                    <p:anim calcmode="lin" valueType="num">
                                      <p:cBhvr>
                                        <p:cTn id="36" dur="500" fill="hold"/>
                                        <p:tgtEl>
                                          <p:spTgt spid="15"/>
                                        </p:tgtEl>
                                        <p:attrNameLst>
                                          <p:attrName>ppt_w</p:attrName>
                                        </p:attrNameLst>
                                      </p:cBhvr>
                                      <p:tavLst>
                                        <p:tav tm="0">
                                          <p:val>
                                            <p:strVal val="4*#ppt_w"/>
                                          </p:val>
                                        </p:tav>
                                        <p:tav tm="100000">
                                          <p:val>
                                            <p:strVal val="#ppt_w"/>
                                          </p:val>
                                        </p:tav>
                                      </p:tavLst>
                                    </p:anim>
                                    <p:anim calcmode="lin" valueType="num">
                                      <p:cBhvr>
                                        <p:cTn id="37" dur="500" fill="hold"/>
                                        <p:tgtEl>
                                          <p:spTgt spid="15"/>
                                        </p:tgtEl>
                                        <p:attrNameLst>
                                          <p:attrName>ppt_h</p:attrName>
                                        </p:attrNameLst>
                                      </p:cBhvr>
                                      <p:tavLst>
                                        <p:tav tm="0">
                                          <p:val>
                                            <p:strVal val="4*#ppt_h"/>
                                          </p:val>
                                        </p:tav>
                                        <p:tav tm="100000">
                                          <p:val>
                                            <p:strVal val="#ppt_h"/>
                                          </p:val>
                                        </p:tav>
                                      </p:tavLst>
                                    </p:anim>
                                  </p:childTnLst>
                                </p:cTn>
                              </p:par>
                              <p:par>
                                <p:cTn id="38" presetID="21" presetClass="emph" presetSubtype="0" repeatCount="indefinite" fill="hold" grpId="1" nodeType="withEffect">
                                  <p:stCondLst>
                                    <p:cond delay="0"/>
                                  </p:stCondLst>
                                  <p:childTnLst>
                                    <p:animClr clrSpc="hsl" dir="cw">
                                      <p:cBhvr override="childStyle">
                                        <p:cTn id="39" dur="500" fill="hold"/>
                                        <p:tgtEl>
                                          <p:spTgt spid="15"/>
                                        </p:tgtEl>
                                        <p:attrNameLst>
                                          <p:attrName>style.color</p:attrName>
                                        </p:attrNameLst>
                                      </p:cBhvr>
                                      <p:by>
                                        <p:hsl h="7200000" s="0" l="0"/>
                                      </p:by>
                                    </p:animClr>
                                    <p:animClr clrSpc="hsl" dir="cw">
                                      <p:cBhvr>
                                        <p:cTn id="40" dur="500" fill="hold"/>
                                        <p:tgtEl>
                                          <p:spTgt spid="15"/>
                                        </p:tgtEl>
                                        <p:attrNameLst>
                                          <p:attrName>fillcolor</p:attrName>
                                        </p:attrNameLst>
                                      </p:cBhvr>
                                      <p:by>
                                        <p:hsl h="7200000" s="0" l="0"/>
                                      </p:by>
                                    </p:animClr>
                                    <p:animClr clrSpc="hsl" dir="cw">
                                      <p:cBhvr>
                                        <p:cTn id="41" dur="500" fill="hold"/>
                                        <p:tgtEl>
                                          <p:spTgt spid="15"/>
                                        </p:tgtEl>
                                        <p:attrNameLst>
                                          <p:attrName>stroke.color</p:attrName>
                                        </p:attrNameLst>
                                      </p:cBhvr>
                                      <p:by>
                                        <p:hsl h="7200000" s="0" l="0"/>
                                      </p:by>
                                    </p:animClr>
                                    <p:set>
                                      <p:cBhvr>
                                        <p:cTn id="42" dur="500" fill="hold"/>
                                        <p:tgtEl>
                                          <p:spTgt spid="15"/>
                                        </p:tgtEl>
                                        <p:attrNameLst>
                                          <p:attrName>fill.type</p:attrName>
                                        </p:attrNameLst>
                                      </p:cBhvr>
                                      <p:to>
                                        <p:strVal val="solid"/>
                                      </p:to>
                                    </p:set>
                                  </p:childTnLst>
                                  <p:subTnLst>
                                    <p:audio>
                                      <p:cMediaNode>
                                        <p:cTn display="0" masterRel="sameClick">
                                          <p:stCondLst>
                                            <p:cond evt="begin" delay="0">
                                              <p:tn val="38"/>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17"/>
                  </p:tgtEl>
                </p:cond>
              </p:nextCondLst>
            </p:seq>
          </p:childTnLst>
        </p:cTn>
      </p:par>
    </p:tnLst>
    <p:bldLst>
      <p:bldP spid="12" grpId="0" animBg="1"/>
      <p:bldP spid="12" grpId="1" animBg="1"/>
      <p:bldP spid="5" grpId="0" animBg="1"/>
      <p:bldP spid="5" grpId="1" animBg="1"/>
      <p:bldP spid="15" grpId="0"/>
      <p:bldP spid="15" grpId="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8000"/>
            <a:lum/>
          </a:blip>
          <a:srcRect/>
          <a:stretch>
            <a:fillRect/>
          </a:stretch>
        </a:blipFill>
        <a:effectLst/>
      </p:bgPr>
    </p:bg>
    <p:spTree>
      <p:nvGrpSpPr>
        <p:cNvPr id="1" name=""/>
        <p:cNvGrpSpPr/>
        <p:nvPr/>
      </p:nvGrpSpPr>
      <p:grpSpPr>
        <a:xfrm>
          <a:off x="0" y="0"/>
          <a:ext cx="0" cy="0"/>
          <a:chOff x="0" y="0"/>
          <a:chExt cx="0" cy="0"/>
        </a:xfrm>
      </p:grpSpPr>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3816" y="5199753"/>
            <a:ext cx="1320033" cy="1320033"/>
          </a:xfrm>
          <a:prstGeom prst="rect">
            <a:avLst/>
          </a:prstGeom>
        </p:spPr>
      </p:pic>
      <p:pic>
        <p:nvPicPr>
          <p:cNvPr id="18" name="Picture 1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86000" y="571500"/>
            <a:ext cx="7620000" cy="5715000"/>
          </a:xfrm>
          <a:prstGeom prst="rect">
            <a:avLst/>
          </a:prstGeom>
        </p:spPr>
      </p:pic>
      <p:sp>
        <p:nvSpPr>
          <p:cNvPr id="12" name="Snip Diagonal Corner Rectangle 11"/>
          <p:cNvSpPr/>
          <p:nvPr/>
        </p:nvSpPr>
        <p:spPr>
          <a:xfrm>
            <a:off x="1125415" y="571500"/>
            <a:ext cx="11377247" cy="2857500"/>
          </a:xfrm>
          <a:prstGeom prst="snip2DiagRect">
            <a:avLst>
              <a:gd name="adj1" fmla="val 0"/>
              <a:gd name="adj2" fmla="val 24222"/>
            </a:avLst>
          </a:prstGeom>
          <a:blipFill dpi="0" rotWithShape="1">
            <a:blip r:embed="rId6" cstate="print">
              <a:extLst>
                <a:ext uri="{28A0092B-C50C-407E-A947-70E740481C1C}">
                  <a14:useLocalDpi xmlns:a14="http://schemas.microsoft.com/office/drawing/2010/main" val="0"/>
                </a:ext>
              </a:extLst>
            </a:blip>
            <a:srcRect/>
            <a:stretch>
              <a:fillRect/>
            </a:stretch>
          </a:bli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spcAft>
                <a:spcPts val="0"/>
              </a:spcAft>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rPr>
              <a:t>Câu 2: </a:t>
            </a:r>
            <a:r>
              <a:rPr lang="pt-BR" sz="2800" dirty="0">
                <a:solidFill>
                  <a:schemeClr val="tx1"/>
                </a:solidFill>
                <a:latin typeface="Times New Roman" panose="02020603050405020304" pitchFamily="18" charset="0"/>
                <a:ea typeface="Times New Roman" panose="02020603050405020304" pitchFamily="18" charset="0"/>
              </a:rPr>
              <a:t>Cho biết vị trí các nguyên tố X, Y, Z </a:t>
            </a:r>
            <a:r>
              <a:rPr lang="en-US" sz="2800" dirty="0" err="1">
                <a:solidFill>
                  <a:schemeClr val="tx1"/>
                </a:solidFill>
                <a:latin typeface="Times New Roman" panose="02020603050405020304" pitchFamily="18" charset="0"/>
              </a:rPr>
              <a:t>như</a:t>
            </a:r>
            <a:r>
              <a:rPr lang="en-US" sz="2800" dirty="0">
                <a:solidFill>
                  <a:schemeClr val="tx1"/>
                </a:solidFill>
                <a:latin typeface="Times New Roman" panose="02020603050405020304" pitchFamily="18" charset="0"/>
              </a:rPr>
              <a:t> </a:t>
            </a:r>
            <a:r>
              <a:rPr lang="en-US" sz="2800" dirty="0" err="1">
                <a:solidFill>
                  <a:schemeClr val="tx1"/>
                </a:solidFill>
                <a:latin typeface="Times New Roman" panose="02020603050405020304" pitchFamily="18" charset="0"/>
              </a:rPr>
              <a:t>sau</a:t>
            </a:r>
            <a:r>
              <a:rPr lang="en-US" sz="2800" dirty="0">
                <a:solidFill>
                  <a:schemeClr val="tx1"/>
                </a:solidFill>
                <a:latin typeface="Times New Roman" panose="02020603050405020304" pitchFamily="18" charset="0"/>
              </a:rPr>
              <a:t>:</a:t>
            </a:r>
            <a:endParaRPr lang="en-US" sz="2800" dirty="0">
              <a:solidFill>
                <a:schemeClr val="tx1"/>
              </a:solidFill>
            </a:endParaRPr>
          </a:p>
          <a:p>
            <a:pPr algn="just">
              <a:lnSpc>
                <a:spcPct val="120000"/>
              </a:lnSpc>
              <a:spcAft>
                <a:spcPts val="0"/>
              </a:spcAft>
            </a:pPr>
            <a:r>
              <a:rPr lang="en-US" sz="2800" dirty="0">
                <a:solidFill>
                  <a:schemeClr val="tx1"/>
                </a:solidFill>
                <a:latin typeface="Times New Roman" panose="02020603050405020304" pitchFamily="18" charset="0"/>
              </a:rPr>
              <a:t> X </a:t>
            </a:r>
            <a:r>
              <a:rPr lang="en-US" sz="2800" dirty="0" err="1">
                <a:solidFill>
                  <a:schemeClr val="tx1"/>
                </a:solidFill>
                <a:latin typeface="Times New Roman" panose="02020603050405020304" pitchFamily="18" charset="0"/>
              </a:rPr>
              <a:t>chu</a:t>
            </a:r>
            <a:r>
              <a:rPr lang="en-US" sz="2800" dirty="0">
                <a:solidFill>
                  <a:schemeClr val="tx1"/>
                </a:solidFill>
                <a:latin typeface="Times New Roman" panose="02020603050405020304" pitchFamily="18" charset="0"/>
              </a:rPr>
              <a:t> </a:t>
            </a:r>
            <a:r>
              <a:rPr lang="en-US" sz="2800" dirty="0" err="1">
                <a:solidFill>
                  <a:schemeClr val="tx1"/>
                </a:solidFill>
                <a:latin typeface="Times New Roman" panose="02020603050405020304" pitchFamily="18" charset="0"/>
              </a:rPr>
              <a:t>kì</a:t>
            </a:r>
            <a:r>
              <a:rPr lang="en-US" sz="2800" dirty="0">
                <a:solidFill>
                  <a:schemeClr val="tx1"/>
                </a:solidFill>
                <a:latin typeface="Times New Roman" panose="02020603050405020304" pitchFamily="18" charset="0"/>
              </a:rPr>
              <a:t> 2, </a:t>
            </a:r>
            <a:r>
              <a:rPr lang="en-US" sz="2800" dirty="0" err="1">
                <a:solidFill>
                  <a:schemeClr val="tx1"/>
                </a:solidFill>
                <a:latin typeface="Times New Roman" panose="02020603050405020304" pitchFamily="18" charset="0"/>
              </a:rPr>
              <a:t>nhóm</a:t>
            </a:r>
            <a:r>
              <a:rPr lang="en-US" sz="2800" dirty="0">
                <a:solidFill>
                  <a:schemeClr val="tx1"/>
                </a:solidFill>
                <a:latin typeface="Times New Roman" panose="02020603050405020304" pitchFamily="18" charset="0"/>
              </a:rPr>
              <a:t> VIIA; Y </a:t>
            </a:r>
            <a:r>
              <a:rPr lang="en-US" sz="2800" dirty="0" err="1">
                <a:solidFill>
                  <a:schemeClr val="tx1"/>
                </a:solidFill>
                <a:latin typeface="Times New Roman" panose="02020603050405020304" pitchFamily="18" charset="0"/>
              </a:rPr>
              <a:t>chu</a:t>
            </a:r>
            <a:r>
              <a:rPr lang="en-US" sz="2800" dirty="0">
                <a:solidFill>
                  <a:schemeClr val="tx1"/>
                </a:solidFill>
                <a:latin typeface="Times New Roman" panose="02020603050405020304" pitchFamily="18" charset="0"/>
              </a:rPr>
              <a:t> </a:t>
            </a:r>
            <a:r>
              <a:rPr lang="en-US" sz="2800" dirty="0" err="1">
                <a:solidFill>
                  <a:schemeClr val="tx1"/>
                </a:solidFill>
                <a:latin typeface="Times New Roman" panose="02020603050405020304" pitchFamily="18" charset="0"/>
              </a:rPr>
              <a:t>kì</a:t>
            </a:r>
            <a:r>
              <a:rPr lang="en-US" sz="2800" dirty="0">
                <a:solidFill>
                  <a:schemeClr val="tx1"/>
                </a:solidFill>
                <a:latin typeface="Times New Roman" panose="02020603050405020304" pitchFamily="18" charset="0"/>
              </a:rPr>
              <a:t> 3, </a:t>
            </a:r>
            <a:r>
              <a:rPr lang="en-US" sz="2800" dirty="0" err="1">
                <a:solidFill>
                  <a:schemeClr val="tx1"/>
                </a:solidFill>
                <a:latin typeface="Times New Roman" panose="02020603050405020304" pitchFamily="18" charset="0"/>
              </a:rPr>
              <a:t>nhóm</a:t>
            </a:r>
            <a:r>
              <a:rPr lang="en-US" sz="2800" dirty="0">
                <a:solidFill>
                  <a:schemeClr val="tx1"/>
                </a:solidFill>
                <a:latin typeface="Times New Roman" panose="02020603050405020304" pitchFamily="18" charset="0"/>
              </a:rPr>
              <a:t> IA; Z </a:t>
            </a:r>
            <a:r>
              <a:rPr lang="en-US" sz="2800" dirty="0" err="1">
                <a:solidFill>
                  <a:schemeClr val="tx1"/>
                </a:solidFill>
                <a:latin typeface="Times New Roman" panose="02020603050405020304" pitchFamily="18" charset="0"/>
              </a:rPr>
              <a:t>chu</a:t>
            </a:r>
            <a:r>
              <a:rPr lang="en-US" sz="2800" dirty="0">
                <a:solidFill>
                  <a:schemeClr val="tx1"/>
                </a:solidFill>
                <a:latin typeface="Times New Roman" panose="02020603050405020304" pitchFamily="18" charset="0"/>
              </a:rPr>
              <a:t> </a:t>
            </a:r>
            <a:r>
              <a:rPr lang="en-US" sz="2800" dirty="0" err="1">
                <a:solidFill>
                  <a:schemeClr val="tx1"/>
                </a:solidFill>
                <a:latin typeface="Times New Roman" panose="02020603050405020304" pitchFamily="18" charset="0"/>
              </a:rPr>
              <a:t>kì</a:t>
            </a:r>
            <a:r>
              <a:rPr lang="en-US" sz="2800" dirty="0">
                <a:solidFill>
                  <a:schemeClr val="tx1"/>
                </a:solidFill>
                <a:latin typeface="Times New Roman" panose="02020603050405020304" pitchFamily="18" charset="0"/>
              </a:rPr>
              <a:t> 3, </a:t>
            </a:r>
            <a:r>
              <a:rPr lang="en-US" sz="2800" dirty="0" err="1">
                <a:solidFill>
                  <a:schemeClr val="tx1"/>
                </a:solidFill>
                <a:latin typeface="Times New Roman" panose="02020603050405020304" pitchFamily="18" charset="0"/>
              </a:rPr>
              <a:t>nhóm</a:t>
            </a:r>
            <a:r>
              <a:rPr lang="en-US" sz="2800" dirty="0">
                <a:solidFill>
                  <a:schemeClr val="tx1"/>
                </a:solidFill>
                <a:latin typeface="Times New Roman" panose="02020603050405020304" pitchFamily="18" charset="0"/>
              </a:rPr>
              <a:t> VIIA</a:t>
            </a:r>
            <a:endParaRPr lang="en-US" sz="2800" dirty="0">
              <a:solidFill>
                <a:schemeClr val="tx1"/>
              </a:solidFill>
            </a:endParaRPr>
          </a:p>
          <a:p>
            <a:pPr>
              <a:lnSpc>
                <a:spcPct val="120000"/>
              </a:lnSpc>
              <a:tabLst>
                <a:tab pos="342900" algn="l"/>
                <a:tab pos="2171700" algn="l"/>
                <a:tab pos="2514600" algn="l"/>
              </a:tabLst>
            </a:pPr>
            <a:r>
              <a:rPr lang="pt-BR" sz="2800" dirty="0">
                <a:solidFill>
                  <a:schemeClr val="tx1"/>
                </a:solidFill>
                <a:latin typeface="Times New Roman" panose="02020603050405020304" pitchFamily="18" charset="0"/>
                <a:ea typeface="Times New Roman" panose="02020603050405020304" pitchFamily="18" charset="0"/>
              </a:rPr>
              <a:t>Các nguyên tố theo thứ tự bán kính nguyên tử tăng dần là:</a:t>
            </a:r>
            <a:endParaRPr lang="en-US" sz="2800" dirty="0">
              <a:solidFill>
                <a:schemeClr val="tx1"/>
              </a:solidFill>
            </a:endParaRPr>
          </a:p>
          <a:p>
            <a:pPr>
              <a:lnSpc>
                <a:spcPct val="120000"/>
              </a:lnSpc>
              <a:spcAft>
                <a:spcPts val="0"/>
              </a:spcAft>
              <a:tabLst>
                <a:tab pos="342900" algn="l"/>
                <a:tab pos="2171700" algn="l"/>
                <a:tab pos="2514600" algn="l"/>
              </a:tabLst>
            </a:pPr>
            <a:r>
              <a:rPr lang="pt-BR" sz="2800" dirty="0">
                <a:solidFill>
                  <a:schemeClr val="tx1"/>
                </a:solidFill>
                <a:latin typeface="Times New Roman" panose="02020603050405020304" pitchFamily="18" charset="0"/>
                <a:ea typeface="Times New Roman" panose="02020603050405020304" pitchFamily="18" charset="0"/>
              </a:rPr>
              <a:t>	</a:t>
            </a:r>
            <a:r>
              <a:rPr lang="fr-FR" sz="2800" b="1" dirty="0">
                <a:solidFill>
                  <a:schemeClr val="tx1"/>
                </a:solidFill>
                <a:latin typeface="Times New Roman" panose="02020603050405020304" pitchFamily="18" charset="0"/>
                <a:ea typeface="Times New Roman" panose="02020603050405020304" pitchFamily="18" charset="0"/>
              </a:rPr>
              <a:t>A.</a:t>
            </a:r>
            <a:r>
              <a:rPr lang="fr-FR" sz="2800" dirty="0">
                <a:solidFill>
                  <a:schemeClr val="tx1"/>
                </a:solidFill>
                <a:latin typeface="Times New Roman" panose="02020603050405020304" pitchFamily="18" charset="0"/>
                <a:ea typeface="Times New Roman" panose="02020603050405020304" pitchFamily="18" charset="0"/>
              </a:rPr>
              <a:t> X&lt;Z&lt;Y            </a:t>
            </a:r>
            <a:r>
              <a:rPr lang="fr-FR" sz="2800" b="1" dirty="0">
                <a:solidFill>
                  <a:schemeClr val="tx1"/>
                </a:solidFill>
                <a:latin typeface="Times New Roman" panose="02020603050405020304" pitchFamily="18" charset="0"/>
                <a:ea typeface="Times New Roman" panose="02020603050405020304" pitchFamily="18" charset="0"/>
              </a:rPr>
              <a:t>B.</a:t>
            </a:r>
            <a:r>
              <a:rPr lang="fr-FR" sz="2800" dirty="0">
                <a:solidFill>
                  <a:schemeClr val="tx1"/>
                </a:solidFill>
                <a:latin typeface="Times New Roman" panose="02020603050405020304" pitchFamily="18" charset="0"/>
                <a:ea typeface="Times New Roman" panose="02020603050405020304" pitchFamily="18" charset="0"/>
              </a:rPr>
              <a:t> X&lt;Y&lt;Z		</a:t>
            </a:r>
            <a:r>
              <a:rPr lang="fr-FR" sz="2800" b="1" dirty="0">
                <a:solidFill>
                  <a:schemeClr val="tx1"/>
                </a:solidFill>
                <a:latin typeface="Times New Roman" panose="02020603050405020304" pitchFamily="18" charset="0"/>
                <a:ea typeface="Times New Roman" panose="02020603050405020304" pitchFamily="18" charset="0"/>
              </a:rPr>
              <a:t>C.</a:t>
            </a:r>
            <a:r>
              <a:rPr lang="fr-FR" sz="2800" dirty="0">
                <a:solidFill>
                  <a:schemeClr val="tx1"/>
                </a:solidFill>
                <a:latin typeface="Times New Roman" panose="02020603050405020304" pitchFamily="18" charset="0"/>
                <a:ea typeface="Times New Roman" panose="02020603050405020304" pitchFamily="18" charset="0"/>
              </a:rPr>
              <a:t> Z&lt;X&lt;Y      </a:t>
            </a:r>
            <a:r>
              <a:rPr lang="fr-FR" sz="2800" dirty="0" smtClean="0">
                <a:solidFill>
                  <a:schemeClr val="tx1"/>
                </a:solidFill>
                <a:latin typeface="Times New Roman" panose="02020603050405020304" pitchFamily="18" charset="0"/>
                <a:ea typeface="Times New Roman" panose="02020603050405020304" pitchFamily="18" charset="0"/>
              </a:rPr>
              <a:t>   </a:t>
            </a:r>
            <a:r>
              <a:rPr lang="fr-FR" sz="2800" dirty="0">
                <a:solidFill>
                  <a:schemeClr val="tx1"/>
                </a:solidFill>
                <a:latin typeface="Times New Roman" panose="02020603050405020304" pitchFamily="18" charset="0"/>
                <a:ea typeface="Times New Roman" panose="02020603050405020304" pitchFamily="18" charset="0"/>
              </a:rPr>
              <a:t>	</a:t>
            </a:r>
            <a:r>
              <a:rPr lang="fr-FR" sz="2800" b="1" dirty="0">
                <a:solidFill>
                  <a:schemeClr val="tx1"/>
                </a:solidFill>
                <a:latin typeface="Times New Roman" panose="02020603050405020304" pitchFamily="18" charset="0"/>
                <a:ea typeface="Times New Roman" panose="02020603050405020304" pitchFamily="18" charset="0"/>
              </a:rPr>
              <a:t>D.</a:t>
            </a:r>
            <a:r>
              <a:rPr lang="fr-FR" sz="2800" dirty="0">
                <a:solidFill>
                  <a:schemeClr val="tx1"/>
                </a:solidFill>
                <a:latin typeface="Times New Roman" panose="02020603050405020304" pitchFamily="18" charset="0"/>
                <a:ea typeface="Times New Roman" panose="02020603050405020304" pitchFamily="18" charset="0"/>
              </a:rPr>
              <a:t> Y&lt;Z&lt;X</a:t>
            </a:r>
            <a:endParaRPr lang="en-US" sz="2800" dirty="0">
              <a:solidFill>
                <a:schemeClr val="tx1"/>
              </a:solidFill>
            </a:endParaRPr>
          </a:p>
          <a:p>
            <a:pPr marL="0" marR="0" lvl="0" indent="0" algn="l" defTabSz="914400" rtl="0" eaLnBrk="1" fontAlgn="auto" latinLnBrk="0" hangingPunct="1">
              <a:lnSpc>
                <a:spcPct val="120000"/>
              </a:lnSpc>
              <a:spcBef>
                <a:spcPts val="0"/>
              </a:spcBef>
              <a:spcAft>
                <a:spcPts val="0"/>
              </a:spcAft>
              <a:buClrTx/>
              <a:buSzTx/>
              <a:buFontTx/>
              <a:buNone/>
              <a:tabLst>
                <a:tab pos="342900" algn="l"/>
                <a:tab pos="2171700" algn="l"/>
                <a:tab pos="2514600" algn="l"/>
              </a:tabLst>
              <a:defRPr/>
            </a:pPr>
            <a:r>
              <a:rPr kumimoji="0" lang="fr-FR"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rPr>
              <a:t>	</a:t>
            </a:r>
            <a:endParaRPr kumimoji="0" lang="en-US" sz="2800" b="0" i="0" u="none" strike="noStrike" kern="1200" cap="none" spc="0" normalizeH="0" baseline="0" noProof="0" dirty="0">
              <a:ln>
                <a:noFill/>
              </a:ln>
              <a:solidFill>
                <a:prstClr val="white"/>
              </a:solidFill>
              <a:effectLst/>
              <a:uLnTx/>
              <a:uFillTx/>
              <a:latin typeface="Calibri" panose="020F0502020204030204"/>
            </a:endParaRPr>
          </a:p>
        </p:txBody>
      </p:sp>
      <p:sp>
        <p:nvSpPr>
          <p:cNvPr id="5" name="Rectangle 4"/>
          <p:cNvSpPr/>
          <p:nvPr/>
        </p:nvSpPr>
        <p:spPr>
          <a:xfrm>
            <a:off x="2203822" y="3834737"/>
            <a:ext cx="7955280" cy="1439743"/>
          </a:xfrm>
          <a:prstGeom prst="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Calibri" panose="020F0502020204030204"/>
                <a:ea typeface="+mn-ea"/>
                <a:cs typeface="+mn-cs"/>
              </a:rPr>
              <a:t>A</a:t>
            </a:r>
          </a:p>
        </p:txBody>
      </p:sp>
      <p:sp>
        <p:nvSpPr>
          <p:cNvPr id="15" name="Rectangle 14"/>
          <p:cNvSpPr/>
          <p:nvPr/>
        </p:nvSpPr>
        <p:spPr>
          <a:xfrm>
            <a:off x="2493088" y="3013502"/>
            <a:ext cx="7205820" cy="646331"/>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0000"/>
                </a:solidFill>
                <a:effectLst/>
                <a:uLnTx/>
                <a:uFillTx/>
                <a:latin typeface="Calibri" panose="020F0502020204030204"/>
                <a:ea typeface="+mn-ea"/>
                <a:cs typeface="+mn-cs"/>
              </a:rPr>
              <a:t>Phần</a:t>
            </a:r>
            <a:r>
              <a:rPr kumimoji="0" lang="en-US" sz="36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srgbClr val="FF0000"/>
                </a:solidFill>
                <a:effectLst/>
                <a:uLnTx/>
                <a:uFillTx/>
                <a:latin typeface="Calibri" panose="020F0502020204030204"/>
                <a:ea typeface="+mn-ea"/>
                <a:cs typeface="+mn-cs"/>
              </a:rPr>
              <a:t>thưởng</a:t>
            </a:r>
            <a:r>
              <a:rPr kumimoji="0" lang="en-US" sz="36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srgbClr val="FF0000"/>
                </a:solidFill>
                <a:effectLst/>
                <a:uLnTx/>
                <a:uFillTx/>
                <a:latin typeface="Calibri" panose="020F0502020204030204"/>
                <a:ea typeface="+mn-ea"/>
                <a:cs typeface="+mn-cs"/>
              </a:rPr>
              <a:t>của</a:t>
            </a:r>
            <a:r>
              <a:rPr kumimoji="0" lang="en-US" sz="36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srgbClr val="FF0000"/>
                </a:solidFill>
                <a:effectLst/>
                <a:uLnTx/>
                <a:uFillTx/>
                <a:latin typeface="Calibri" panose="020F0502020204030204"/>
                <a:ea typeface="+mn-ea"/>
                <a:cs typeface="+mn-cs"/>
              </a:rPr>
              <a:t>em</a:t>
            </a:r>
            <a:r>
              <a:rPr kumimoji="0" lang="en-US" sz="36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srgbClr val="FF0000"/>
                </a:solidFill>
                <a:effectLst/>
                <a:uLnTx/>
                <a:uFillTx/>
                <a:latin typeface="Calibri" panose="020F0502020204030204"/>
                <a:ea typeface="+mn-ea"/>
                <a:cs typeface="+mn-cs"/>
              </a:rPr>
              <a:t>là</a:t>
            </a:r>
            <a:r>
              <a:rPr kumimoji="0" lang="en-US" sz="36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srgbClr val="FF0000"/>
                </a:solidFill>
                <a:effectLst/>
                <a:uLnTx/>
                <a:uFillTx/>
                <a:latin typeface="Calibri" panose="020F0502020204030204"/>
                <a:ea typeface="+mn-ea"/>
                <a:cs typeface="+mn-cs"/>
              </a:rPr>
              <a:t>một</a:t>
            </a:r>
            <a:r>
              <a:rPr kumimoji="0" lang="en-US" sz="36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srgbClr val="FF0000"/>
                </a:solidFill>
                <a:effectLst/>
                <a:uLnTx/>
                <a:uFillTx/>
                <a:latin typeface="Calibri" panose="020F0502020204030204"/>
                <a:ea typeface="+mn-ea"/>
                <a:cs typeface="+mn-cs"/>
              </a:rPr>
              <a:t>điểm</a:t>
            </a:r>
            <a:r>
              <a:rPr kumimoji="0" lang="en-US" sz="3600" b="1" i="0" u="none" strike="noStrike" kern="1200" cap="none" spc="0" normalizeH="0" baseline="0" noProof="0" dirty="0">
                <a:ln>
                  <a:noFill/>
                </a:ln>
                <a:solidFill>
                  <a:srgbClr val="FF0000"/>
                </a:solidFill>
                <a:effectLst/>
                <a:uLnTx/>
                <a:uFillTx/>
                <a:latin typeface="Calibri" panose="020F0502020204030204"/>
                <a:ea typeface="+mn-ea"/>
                <a:cs typeface="+mn-cs"/>
              </a:rPr>
              <a:t> 10</a:t>
            </a:r>
          </a:p>
        </p:txBody>
      </p:sp>
    </p:spTree>
    <p:extLst>
      <p:ext uri="{BB962C8B-B14F-4D97-AF65-F5344CB8AC3E}">
        <p14:creationId xmlns:p14="http://schemas.microsoft.com/office/powerpoint/2010/main" val="1509350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7"/>
                    </p:tgtEl>
                  </p:cond>
                </p:stCondLst>
                <p:endSync evt="end" delay="0">
                  <p:rtn val="all"/>
                </p:endSync>
                <p:childTnLst>
                  <p:par>
                    <p:cTn id="18" fill="hold">
                      <p:stCondLst>
                        <p:cond delay="0"/>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17"/>
                                        </p:tgtEl>
                                      </p:cBhvr>
                                    </p:animEffect>
                                    <p:set>
                                      <p:cBhvr>
                                        <p:cTn id="22" dur="1" fill="hold">
                                          <p:stCondLst>
                                            <p:cond delay="499"/>
                                          </p:stCondLst>
                                        </p:cTn>
                                        <p:tgtEl>
                                          <p:spTgt spid="17"/>
                                        </p:tgtEl>
                                        <p:attrNameLst>
                                          <p:attrName>style.visibility</p:attrName>
                                        </p:attrNameLst>
                                      </p:cBhvr>
                                      <p:to>
                                        <p:strVal val="hidden"/>
                                      </p:to>
                                    </p:set>
                                  </p:childTnLst>
                                </p:cTn>
                              </p:par>
                              <p:par>
                                <p:cTn id="23" presetID="10" presetClass="exit" presetSubtype="0" fill="hold" grpId="1" nodeType="withEffect">
                                  <p:stCondLst>
                                    <p:cond delay="0"/>
                                  </p:stCondLst>
                                  <p:childTnLst>
                                    <p:animEffect transition="out" filter="fade">
                                      <p:cBhvr>
                                        <p:cTn id="24" dur="500"/>
                                        <p:tgtEl>
                                          <p:spTgt spid="12"/>
                                        </p:tgtEl>
                                      </p:cBhvr>
                                    </p:animEffect>
                                    <p:set>
                                      <p:cBhvr>
                                        <p:cTn id="25" dur="1" fill="hold">
                                          <p:stCondLst>
                                            <p:cond delay="499"/>
                                          </p:stCondLst>
                                        </p:cTn>
                                        <p:tgtEl>
                                          <p:spTgt spid="12"/>
                                        </p:tgtEl>
                                        <p:attrNameLst>
                                          <p:attrName>style.visibility</p:attrName>
                                        </p:attrNameLst>
                                      </p:cBhvr>
                                      <p:to>
                                        <p:strVal val="hidden"/>
                                      </p:to>
                                    </p:set>
                                  </p:childTnLst>
                                </p:cTn>
                              </p:par>
                              <p:par>
                                <p:cTn id="26" presetID="10" presetClass="exit" presetSubtype="0" fill="hold" grpId="1" nodeType="withEffect">
                                  <p:stCondLst>
                                    <p:cond delay="0"/>
                                  </p:stCondLst>
                                  <p:childTnLst>
                                    <p:animEffect transition="out" filter="fade">
                                      <p:cBhvr>
                                        <p:cTn id="27" dur="500"/>
                                        <p:tgtEl>
                                          <p:spTgt spid="5"/>
                                        </p:tgtEl>
                                      </p:cBhvr>
                                    </p:animEffect>
                                    <p:set>
                                      <p:cBhvr>
                                        <p:cTn id="28" dur="1" fill="hold">
                                          <p:stCondLst>
                                            <p:cond delay="499"/>
                                          </p:stCondLst>
                                        </p:cTn>
                                        <p:tgtEl>
                                          <p:spTgt spid="5"/>
                                        </p:tgtEl>
                                        <p:attrNameLst>
                                          <p:attrName>style.visibility</p:attrName>
                                        </p:attrNameLst>
                                      </p:cBhvr>
                                      <p:to>
                                        <p:strVal val="hidden"/>
                                      </p:to>
                                    </p:set>
                                  </p:childTnLst>
                                </p:cTn>
                              </p:par>
                            </p:childTnLst>
                          </p:cTn>
                        </p:par>
                        <p:par>
                          <p:cTn id="29" fill="hold">
                            <p:stCondLst>
                              <p:cond delay="500"/>
                            </p:stCondLst>
                            <p:childTnLst>
                              <p:par>
                                <p:cTn id="30" presetID="10" presetClass="entr" presetSubtype="0" fill="hold" nodeType="after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childTnLst>
                          </p:cTn>
                        </p:par>
                        <p:par>
                          <p:cTn id="33" fill="hold">
                            <p:stCondLst>
                              <p:cond delay="1000"/>
                            </p:stCondLst>
                            <p:childTnLst>
                              <p:par>
                                <p:cTn id="34" presetID="23" presetClass="entr" presetSubtype="32" fill="hold" grpId="0" nodeType="afterEffect">
                                  <p:stCondLst>
                                    <p:cond delay="0"/>
                                  </p:stCondLst>
                                  <p:childTnLst>
                                    <p:set>
                                      <p:cBhvr>
                                        <p:cTn id="35" dur="1" fill="hold">
                                          <p:stCondLst>
                                            <p:cond delay="0"/>
                                          </p:stCondLst>
                                        </p:cTn>
                                        <p:tgtEl>
                                          <p:spTgt spid="15"/>
                                        </p:tgtEl>
                                        <p:attrNameLst>
                                          <p:attrName>style.visibility</p:attrName>
                                        </p:attrNameLst>
                                      </p:cBhvr>
                                      <p:to>
                                        <p:strVal val="visible"/>
                                      </p:to>
                                    </p:set>
                                    <p:anim calcmode="lin" valueType="num">
                                      <p:cBhvr>
                                        <p:cTn id="36" dur="500" fill="hold"/>
                                        <p:tgtEl>
                                          <p:spTgt spid="15"/>
                                        </p:tgtEl>
                                        <p:attrNameLst>
                                          <p:attrName>ppt_w</p:attrName>
                                        </p:attrNameLst>
                                      </p:cBhvr>
                                      <p:tavLst>
                                        <p:tav tm="0">
                                          <p:val>
                                            <p:strVal val="4*#ppt_w"/>
                                          </p:val>
                                        </p:tav>
                                        <p:tav tm="100000">
                                          <p:val>
                                            <p:strVal val="#ppt_w"/>
                                          </p:val>
                                        </p:tav>
                                      </p:tavLst>
                                    </p:anim>
                                    <p:anim calcmode="lin" valueType="num">
                                      <p:cBhvr>
                                        <p:cTn id="37" dur="500" fill="hold"/>
                                        <p:tgtEl>
                                          <p:spTgt spid="15"/>
                                        </p:tgtEl>
                                        <p:attrNameLst>
                                          <p:attrName>ppt_h</p:attrName>
                                        </p:attrNameLst>
                                      </p:cBhvr>
                                      <p:tavLst>
                                        <p:tav tm="0">
                                          <p:val>
                                            <p:strVal val="4*#ppt_h"/>
                                          </p:val>
                                        </p:tav>
                                        <p:tav tm="100000">
                                          <p:val>
                                            <p:strVal val="#ppt_h"/>
                                          </p:val>
                                        </p:tav>
                                      </p:tavLst>
                                    </p:anim>
                                  </p:childTnLst>
                                </p:cTn>
                              </p:par>
                              <p:par>
                                <p:cTn id="38" presetID="21" presetClass="emph" presetSubtype="0" repeatCount="indefinite" fill="hold" grpId="1" nodeType="withEffect">
                                  <p:stCondLst>
                                    <p:cond delay="0"/>
                                  </p:stCondLst>
                                  <p:childTnLst>
                                    <p:animClr clrSpc="hsl" dir="cw">
                                      <p:cBhvr override="childStyle">
                                        <p:cTn id="39" dur="500" fill="hold"/>
                                        <p:tgtEl>
                                          <p:spTgt spid="15"/>
                                        </p:tgtEl>
                                        <p:attrNameLst>
                                          <p:attrName>style.color</p:attrName>
                                        </p:attrNameLst>
                                      </p:cBhvr>
                                      <p:by>
                                        <p:hsl h="7200000" s="0" l="0"/>
                                      </p:by>
                                    </p:animClr>
                                    <p:animClr clrSpc="hsl" dir="cw">
                                      <p:cBhvr>
                                        <p:cTn id="40" dur="500" fill="hold"/>
                                        <p:tgtEl>
                                          <p:spTgt spid="15"/>
                                        </p:tgtEl>
                                        <p:attrNameLst>
                                          <p:attrName>fillcolor</p:attrName>
                                        </p:attrNameLst>
                                      </p:cBhvr>
                                      <p:by>
                                        <p:hsl h="7200000" s="0" l="0"/>
                                      </p:by>
                                    </p:animClr>
                                    <p:animClr clrSpc="hsl" dir="cw">
                                      <p:cBhvr>
                                        <p:cTn id="41" dur="500" fill="hold"/>
                                        <p:tgtEl>
                                          <p:spTgt spid="15"/>
                                        </p:tgtEl>
                                        <p:attrNameLst>
                                          <p:attrName>stroke.color</p:attrName>
                                        </p:attrNameLst>
                                      </p:cBhvr>
                                      <p:by>
                                        <p:hsl h="7200000" s="0" l="0"/>
                                      </p:by>
                                    </p:animClr>
                                    <p:set>
                                      <p:cBhvr>
                                        <p:cTn id="42" dur="500" fill="hold"/>
                                        <p:tgtEl>
                                          <p:spTgt spid="15"/>
                                        </p:tgtEl>
                                        <p:attrNameLst>
                                          <p:attrName>fill.type</p:attrName>
                                        </p:attrNameLst>
                                      </p:cBhvr>
                                      <p:to>
                                        <p:strVal val="solid"/>
                                      </p:to>
                                    </p:set>
                                  </p:childTnLst>
                                  <p:subTnLst>
                                    <p:audio>
                                      <p:cMediaNode>
                                        <p:cTn display="0" masterRel="sameClick">
                                          <p:stCondLst>
                                            <p:cond evt="begin" delay="0">
                                              <p:tn val="38"/>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17"/>
                  </p:tgtEl>
                </p:cond>
              </p:nextCondLst>
            </p:seq>
          </p:childTnLst>
        </p:cTn>
      </p:par>
    </p:tnLst>
    <p:bldLst>
      <p:bldP spid="12" grpId="0" animBg="1"/>
      <p:bldP spid="12" grpId="1" animBg="1"/>
      <p:bldP spid="5" grpId="0" animBg="1"/>
      <p:bldP spid="5" grpId="1" animBg="1"/>
      <p:bldP spid="15" grpId="0"/>
      <p:bldP spid="15" grpId="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8000"/>
            <a:lum/>
          </a:blip>
          <a:srcRect/>
          <a:stretch>
            <a:fillRect/>
          </a:stretch>
        </a:blipFill>
        <a:effectLst/>
      </p:bgPr>
    </p:bg>
    <p:spTree>
      <p:nvGrpSpPr>
        <p:cNvPr id="1" name=""/>
        <p:cNvGrpSpPr/>
        <p:nvPr/>
      </p:nvGrpSpPr>
      <p:grpSpPr>
        <a:xfrm>
          <a:off x="0" y="0"/>
          <a:ext cx="0" cy="0"/>
          <a:chOff x="0" y="0"/>
          <a:chExt cx="0" cy="0"/>
        </a:xfrm>
      </p:grpSpPr>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3816" y="5199753"/>
            <a:ext cx="1320033" cy="1320033"/>
          </a:xfrm>
          <a:prstGeom prst="rect">
            <a:avLst/>
          </a:prstGeom>
        </p:spPr>
      </p:pic>
      <p:pic>
        <p:nvPicPr>
          <p:cNvPr id="18" name="Picture 1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86000" y="571500"/>
            <a:ext cx="7620000" cy="5715000"/>
          </a:xfrm>
          <a:prstGeom prst="rect">
            <a:avLst/>
          </a:prstGeom>
        </p:spPr>
      </p:pic>
      <p:sp>
        <p:nvSpPr>
          <p:cNvPr id="12" name="Snip Diagonal Corner Rectangle 11"/>
          <p:cNvSpPr/>
          <p:nvPr/>
        </p:nvSpPr>
        <p:spPr>
          <a:xfrm>
            <a:off x="1012874" y="571500"/>
            <a:ext cx="10297551" cy="2593731"/>
          </a:xfrm>
          <a:prstGeom prst="snip2DiagRect">
            <a:avLst>
              <a:gd name="adj1" fmla="val 0"/>
              <a:gd name="adj2" fmla="val 24222"/>
            </a:avLst>
          </a:prstGeom>
          <a:blipFill dpi="0" rotWithShape="1">
            <a:blip r:embed="rId6" cstate="print">
              <a:extLst>
                <a:ext uri="{28A0092B-C50C-407E-A947-70E740481C1C}">
                  <a14:useLocalDpi xmlns:a14="http://schemas.microsoft.com/office/drawing/2010/main" val="0"/>
                </a:ext>
              </a:extLst>
            </a:blip>
            <a:srcRect/>
            <a:stretch>
              <a:fillRect/>
            </a:stretch>
          </a:bli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15000"/>
              </a:lnSpc>
              <a:spcBef>
                <a:spcPts val="0"/>
              </a:spcBef>
              <a:spcAft>
                <a:spcPts val="0"/>
              </a:spcAft>
              <a:buClrTx/>
              <a:buSzTx/>
              <a:buFontTx/>
              <a:buNone/>
              <a:tabLst>
                <a:tab pos="629920" algn="l"/>
              </a:tabLst>
              <a:defRPr/>
            </a:pPr>
            <a:r>
              <a:rPr kumimoji="0" lang="pt-BR" sz="3200" b="1" i="0"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Arial" panose="020B0604020202020204" pitchFamily="34" charset="0"/>
              </a:rPr>
              <a:t>Câu 3: </a:t>
            </a:r>
            <a:r>
              <a:rPr kumimoji="0" lang="pt-BR"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panose="020B0604020202020204" pitchFamily="34" charset="0"/>
              </a:rPr>
              <a:t>Đại lượng nào sau đây biến đổi tuần hoàn theo chiều tăng của điện tích hạt nhân nguyên tử?</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15000"/>
              </a:lnSpc>
              <a:spcBef>
                <a:spcPts val="0"/>
              </a:spcBef>
              <a:spcAft>
                <a:spcPts val="0"/>
              </a:spcAft>
              <a:buClrTx/>
              <a:buSzTx/>
              <a:buFontTx/>
              <a:buNone/>
              <a:tabLst>
                <a:tab pos="3599815" algn="l"/>
                <a:tab pos="5039995" algn="l"/>
              </a:tabLst>
              <a:defRPr/>
            </a:pPr>
            <a:r>
              <a:rPr kumimoji="0" lang="pt-BR" sz="32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panose="020B0604020202020204" pitchFamily="34" charset="0"/>
              </a:rPr>
              <a:t>A. </a:t>
            </a:r>
            <a:r>
              <a:rPr lang="pt-BR" sz="3200" dirty="0" smtClean="0">
                <a:solidFill>
                  <a:prstClr val="black"/>
                </a:solidFill>
                <a:latin typeface="Times New Roman" panose="02020603050405020304" pitchFamily="18" charset="0"/>
                <a:ea typeface="Calibri" panose="020F0502020204030204" pitchFamily="34" charset="0"/>
                <a:cs typeface="Arial" panose="020B0604020202020204" pitchFamily="34" charset="0"/>
              </a:rPr>
              <a:t>K</a:t>
            </a:r>
            <a:r>
              <a:rPr kumimoji="0" lang="pt-BR"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Arial" panose="020B0604020202020204" pitchFamily="34" charset="0"/>
              </a:rPr>
              <a:t>hối lượng</a:t>
            </a:r>
            <a:r>
              <a:rPr kumimoji="0" lang="pt-BR" sz="3200" b="0" i="0" u="none" strike="noStrike" kern="1200" cap="none" spc="0" normalizeH="0" noProof="0" dirty="0" smtClean="0">
                <a:ln>
                  <a:noFill/>
                </a:ln>
                <a:solidFill>
                  <a:prstClr val="black"/>
                </a:solidFill>
                <a:effectLst/>
                <a:uLnTx/>
                <a:uFillTx/>
                <a:latin typeface="Times New Roman" panose="02020603050405020304" pitchFamily="18" charset="0"/>
                <a:ea typeface="Calibri" panose="020F0502020204030204" pitchFamily="34" charset="0"/>
                <a:cs typeface="Arial" panose="020B0604020202020204" pitchFamily="34" charset="0"/>
              </a:rPr>
              <a:t> nguyên tử</a:t>
            </a:r>
            <a:r>
              <a:rPr kumimoji="0" lang="pt-BR"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Arial" panose="020B0604020202020204" pitchFamily="34" charset="0"/>
              </a:rPr>
              <a:t>.              </a:t>
            </a:r>
            <a:r>
              <a:rPr kumimoji="0" lang="pt-BR" sz="32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panose="020B0604020202020204" pitchFamily="34" charset="0"/>
              </a:rPr>
              <a:t>B. </a:t>
            </a:r>
            <a:r>
              <a:rPr kumimoji="0" lang="pt-BR"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panose="020B0604020202020204" pitchFamily="34" charset="0"/>
              </a:rPr>
              <a:t>Số lớp electron              </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15000"/>
              </a:lnSpc>
              <a:spcBef>
                <a:spcPts val="0"/>
              </a:spcBef>
              <a:spcAft>
                <a:spcPts val="0"/>
              </a:spcAft>
              <a:buClrTx/>
              <a:buSzTx/>
              <a:buFontTx/>
              <a:buNone/>
              <a:tabLst>
                <a:tab pos="3599815" algn="l"/>
                <a:tab pos="5039995" algn="l"/>
              </a:tabLst>
              <a:defRPr/>
            </a:pPr>
            <a:r>
              <a:rPr kumimoji="0" lang="pt-BR" sz="32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panose="020B0604020202020204" pitchFamily="34" charset="0"/>
              </a:rPr>
              <a:t>C. </a:t>
            </a:r>
            <a:r>
              <a:rPr kumimoji="0" lang="pt-BR"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panose="020B0604020202020204" pitchFamily="34" charset="0"/>
              </a:rPr>
              <a:t>Số e lớp ngoài cùng.	     </a:t>
            </a:r>
            <a:r>
              <a:rPr kumimoji="0" lang="pt-BR" sz="32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Arial" panose="020B0604020202020204" pitchFamily="34" charset="0"/>
              </a:rPr>
              <a:t>D</a:t>
            </a:r>
            <a:r>
              <a:rPr kumimoji="0" lang="pt-BR" sz="32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panose="020B0604020202020204" pitchFamily="34" charset="0"/>
              </a:rPr>
              <a:t>. </a:t>
            </a:r>
            <a:r>
              <a:rPr kumimoji="0" lang="pt-BR"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panose="020B0604020202020204" pitchFamily="34" charset="0"/>
              </a:rPr>
              <a:t>Điện tích hạt nhân.</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5" name="Rectangle 4"/>
          <p:cNvSpPr/>
          <p:nvPr/>
        </p:nvSpPr>
        <p:spPr>
          <a:xfrm>
            <a:off x="2203822" y="3834737"/>
            <a:ext cx="7955280" cy="1439743"/>
          </a:xfrm>
          <a:prstGeom prst="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32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Arial" panose="020B0604020202020204" pitchFamily="34" charset="0"/>
              </a:rPr>
              <a:t>C</a:t>
            </a:r>
            <a:endParaRPr kumimoji="0" lang="en-US" sz="36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15" name="Rectangle 14"/>
          <p:cNvSpPr/>
          <p:nvPr/>
        </p:nvSpPr>
        <p:spPr>
          <a:xfrm>
            <a:off x="2484273" y="3013502"/>
            <a:ext cx="7223451" cy="646331"/>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0000"/>
                </a:solidFill>
                <a:effectLst/>
                <a:uLnTx/>
                <a:uFillTx/>
                <a:latin typeface="Calibri" panose="020F0502020204030204"/>
                <a:ea typeface="+mn-ea"/>
                <a:cs typeface="+mn-cs"/>
              </a:rPr>
              <a:t>Phần</a:t>
            </a:r>
            <a:r>
              <a:rPr kumimoji="0" lang="en-US" sz="36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srgbClr val="FF0000"/>
                </a:solidFill>
                <a:effectLst/>
                <a:uLnTx/>
                <a:uFillTx/>
                <a:latin typeface="Calibri" panose="020F0502020204030204"/>
                <a:ea typeface="+mn-ea"/>
                <a:cs typeface="+mn-cs"/>
              </a:rPr>
              <a:t>thưởng</a:t>
            </a:r>
            <a:r>
              <a:rPr kumimoji="0" lang="en-US" sz="36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srgbClr val="FF0000"/>
                </a:solidFill>
                <a:effectLst/>
                <a:uLnTx/>
                <a:uFillTx/>
                <a:latin typeface="Calibri" panose="020F0502020204030204"/>
                <a:ea typeface="+mn-ea"/>
                <a:cs typeface="+mn-cs"/>
              </a:rPr>
              <a:t>của</a:t>
            </a:r>
            <a:r>
              <a:rPr kumimoji="0" lang="en-US" sz="36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srgbClr val="FF0000"/>
                </a:solidFill>
                <a:effectLst/>
                <a:uLnTx/>
                <a:uFillTx/>
                <a:latin typeface="Calibri" panose="020F0502020204030204"/>
                <a:ea typeface="+mn-ea"/>
                <a:cs typeface="+mn-cs"/>
              </a:rPr>
              <a:t>em</a:t>
            </a:r>
            <a:r>
              <a:rPr kumimoji="0" lang="en-US" sz="36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srgbClr val="FF0000"/>
                </a:solidFill>
                <a:effectLst/>
                <a:uLnTx/>
                <a:uFillTx/>
                <a:latin typeface="Calibri" panose="020F0502020204030204"/>
                <a:ea typeface="+mn-ea"/>
                <a:cs typeface="+mn-cs"/>
              </a:rPr>
              <a:t>là</a:t>
            </a:r>
            <a:r>
              <a:rPr kumimoji="0" lang="en-US" sz="36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srgbClr val="FF0000"/>
                </a:solidFill>
                <a:effectLst/>
                <a:uLnTx/>
                <a:uFillTx/>
                <a:latin typeface="Calibri" panose="020F0502020204030204"/>
                <a:ea typeface="+mn-ea"/>
                <a:cs typeface="+mn-cs"/>
              </a:rPr>
              <a:t>một</a:t>
            </a:r>
            <a:r>
              <a:rPr kumimoji="0" lang="en-US" sz="36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srgbClr val="FF0000"/>
                </a:solidFill>
                <a:effectLst/>
                <a:uLnTx/>
                <a:uFillTx/>
                <a:latin typeface="Calibri" panose="020F0502020204030204"/>
                <a:ea typeface="+mn-ea"/>
                <a:cs typeface="+mn-cs"/>
              </a:rPr>
              <a:t>hộp</a:t>
            </a:r>
            <a:r>
              <a:rPr kumimoji="0" lang="en-US" sz="36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srgbClr val="FF0000"/>
                </a:solidFill>
                <a:effectLst/>
                <a:uLnTx/>
                <a:uFillTx/>
                <a:latin typeface="Calibri" panose="020F0502020204030204"/>
                <a:ea typeface="+mn-ea"/>
                <a:cs typeface="+mn-cs"/>
              </a:rPr>
              <a:t>quà</a:t>
            </a:r>
            <a:endParaRPr kumimoji="0" lang="en-US" sz="36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5010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7"/>
                    </p:tgtEl>
                  </p:cond>
                </p:stCondLst>
                <p:endSync evt="end" delay="0">
                  <p:rtn val="all"/>
                </p:endSync>
                <p:childTnLst>
                  <p:par>
                    <p:cTn id="18" fill="hold">
                      <p:stCondLst>
                        <p:cond delay="0"/>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17"/>
                                        </p:tgtEl>
                                      </p:cBhvr>
                                    </p:animEffect>
                                    <p:set>
                                      <p:cBhvr>
                                        <p:cTn id="22" dur="1" fill="hold">
                                          <p:stCondLst>
                                            <p:cond delay="499"/>
                                          </p:stCondLst>
                                        </p:cTn>
                                        <p:tgtEl>
                                          <p:spTgt spid="17"/>
                                        </p:tgtEl>
                                        <p:attrNameLst>
                                          <p:attrName>style.visibility</p:attrName>
                                        </p:attrNameLst>
                                      </p:cBhvr>
                                      <p:to>
                                        <p:strVal val="hidden"/>
                                      </p:to>
                                    </p:set>
                                  </p:childTnLst>
                                </p:cTn>
                              </p:par>
                              <p:par>
                                <p:cTn id="23" presetID="10" presetClass="exit" presetSubtype="0" fill="hold" grpId="1" nodeType="withEffect">
                                  <p:stCondLst>
                                    <p:cond delay="0"/>
                                  </p:stCondLst>
                                  <p:childTnLst>
                                    <p:animEffect transition="out" filter="fade">
                                      <p:cBhvr>
                                        <p:cTn id="24" dur="500"/>
                                        <p:tgtEl>
                                          <p:spTgt spid="12"/>
                                        </p:tgtEl>
                                      </p:cBhvr>
                                    </p:animEffect>
                                    <p:set>
                                      <p:cBhvr>
                                        <p:cTn id="25" dur="1" fill="hold">
                                          <p:stCondLst>
                                            <p:cond delay="499"/>
                                          </p:stCondLst>
                                        </p:cTn>
                                        <p:tgtEl>
                                          <p:spTgt spid="12"/>
                                        </p:tgtEl>
                                        <p:attrNameLst>
                                          <p:attrName>style.visibility</p:attrName>
                                        </p:attrNameLst>
                                      </p:cBhvr>
                                      <p:to>
                                        <p:strVal val="hidden"/>
                                      </p:to>
                                    </p:set>
                                  </p:childTnLst>
                                </p:cTn>
                              </p:par>
                              <p:par>
                                <p:cTn id="26" presetID="10" presetClass="exit" presetSubtype="0" fill="hold" grpId="1" nodeType="withEffect">
                                  <p:stCondLst>
                                    <p:cond delay="0"/>
                                  </p:stCondLst>
                                  <p:childTnLst>
                                    <p:animEffect transition="out" filter="fade">
                                      <p:cBhvr>
                                        <p:cTn id="27" dur="500"/>
                                        <p:tgtEl>
                                          <p:spTgt spid="5"/>
                                        </p:tgtEl>
                                      </p:cBhvr>
                                    </p:animEffect>
                                    <p:set>
                                      <p:cBhvr>
                                        <p:cTn id="28" dur="1" fill="hold">
                                          <p:stCondLst>
                                            <p:cond delay="499"/>
                                          </p:stCondLst>
                                        </p:cTn>
                                        <p:tgtEl>
                                          <p:spTgt spid="5"/>
                                        </p:tgtEl>
                                        <p:attrNameLst>
                                          <p:attrName>style.visibility</p:attrName>
                                        </p:attrNameLst>
                                      </p:cBhvr>
                                      <p:to>
                                        <p:strVal val="hidden"/>
                                      </p:to>
                                    </p:set>
                                  </p:childTnLst>
                                </p:cTn>
                              </p:par>
                            </p:childTnLst>
                          </p:cTn>
                        </p:par>
                        <p:par>
                          <p:cTn id="29" fill="hold">
                            <p:stCondLst>
                              <p:cond delay="500"/>
                            </p:stCondLst>
                            <p:childTnLst>
                              <p:par>
                                <p:cTn id="30" presetID="10" presetClass="entr" presetSubtype="0" fill="hold" nodeType="after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childTnLst>
                          </p:cTn>
                        </p:par>
                        <p:par>
                          <p:cTn id="33" fill="hold">
                            <p:stCondLst>
                              <p:cond delay="1000"/>
                            </p:stCondLst>
                            <p:childTnLst>
                              <p:par>
                                <p:cTn id="34" presetID="23" presetClass="entr" presetSubtype="32" fill="hold" grpId="0" nodeType="afterEffect">
                                  <p:stCondLst>
                                    <p:cond delay="0"/>
                                  </p:stCondLst>
                                  <p:childTnLst>
                                    <p:set>
                                      <p:cBhvr>
                                        <p:cTn id="35" dur="1" fill="hold">
                                          <p:stCondLst>
                                            <p:cond delay="0"/>
                                          </p:stCondLst>
                                        </p:cTn>
                                        <p:tgtEl>
                                          <p:spTgt spid="15"/>
                                        </p:tgtEl>
                                        <p:attrNameLst>
                                          <p:attrName>style.visibility</p:attrName>
                                        </p:attrNameLst>
                                      </p:cBhvr>
                                      <p:to>
                                        <p:strVal val="visible"/>
                                      </p:to>
                                    </p:set>
                                    <p:anim calcmode="lin" valueType="num">
                                      <p:cBhvr>
                                        <p:cTn id="36" dur="500" fill="hold"/>
                                        <p:tgtEl>
                                          <p:spTgt spid="15"/>
                                        </p:tgtEl>
                                        <p:attrNameLst>
                                          <p:attrName>ppt_w</p:attrName>
                                        </p:attrNameLst>
                                      </p:cBhvr>
                                      <p:tavLst>
                                        <p:tav tm="0">
                                          <p:val>
                                            <p:strVal val="4*#ppt_w"/>
                                          </p:val>
                                        </p:tav>
                                        <p:tav tm="100000">
                                          <p:val>
                                            <p:strVal val="#ppt_w"/>
                                          </p:val>
                                        </p:tav>
                                      </p:tavLst>
                                    </p:anim>
                                    <p:anim calcmode="lin" valueType="num">
                                      <p:cBhvr>
                                        <p:cTn id="37" dur="500" fill="hold"/>
                                        <p:tgtEl>
                                          <p:spTgt spid="15"/>
                                        </p:tgtEl>
                                        <p:attrNameLst>
                                          <p:attrName>ppt_h</p:attrName>
                                        </p:attrNameLst>
                                      </p:cBhvr>
                                      <p:tavLst>
                                        <p:tav tm="0">
                                          <p:val>
                                            <p:strVal val="4*#ppt_h"/>
                                          </p:val>
                                        </p:tav>
                                        <p:tav tm="100000">
                                          <p:val>
                                            <p:strVal val="#ppt_h"/>
                                          </p:val>
                                        </p:tav>
                                      </p:tavLst>
                                    </p:anim>
                                  </p:childTnLst>
                                </p:cTn>
                              </p:par>
                              <p:par>
                                <p:cTn id="38" presetID="21" presetClass="emph" presetSubtype="0" repeatCount="indefinite" fill="hold" grpId="1" nodeType="withEffect">
                                  <p:stCondLst>
                                    <p:cond delay="0"/>
                                  </p:stCondLst>
                                  <p:childTnLst>
                                    <p:animClr clrSpc="hsl" dir="cw">
                                      <p:cBhvr override="childStyle">
                                        <p:cTn id="39" dur="500" fill="hold"/>
                                        <p:tgtEl>
                                          <p:spTgt spid="15"/>
                                        </p:tgtEl>
                                        <p:attrNameLst>
                                          <p:attrName>style.color</p:attrName>
                                        </p:attrNameLst>
                                      </p:cBhvr>
                                      <p:by>
                                        <p:hsl h="7200000" s="0" l="0"/>
                                      </p:by>
                                    </p:animClr>
                                    <p:animClr clrSpc="hsl" dir="cw">
                                      <p:cBhvr>
                                        <p:cTn id="40" dur="500" fill="hold"/>
                                        <p:tgtEl>
                                          <p:spTgt spid="15"/>
                                        </p:tgtEl>
                                        <p:attrNameLst>
                                          <p:attrName>fillcolor</p:attrName>
                                        </p:attrNameLst>
                                      </p:cBhvr>
                                      <p:by>
                                        <p:hsl h="7200000" s="0" l="0"/>
                                      </p:by>
                                    </p:animClr>
                                    <p:animClr clrSpc="hsl" dir="cw">
                                      <p:cBhvr>
                                        <p:cTn id="41" dur="500" fill="hold"/>
                                        <p:tgtEl>
                                          <p:spTgt spid="15"/>
                                        </p:tgtEl>
                                        <p:attrNameLst>
                                          <p:attrName>stroke.color</p:attrName>
                                        </p:attrNameLst>
                                      </p:cBhvr>
                                      <p:by>
                                        <p:hsl h="7200000" s="0" l="0"/>
                                      </p:by>
                                    </p:animClr>
                                    <p:set>
                                      <p:cBhvr>
                                        <p:cTn id="42" dur="500" fill="hold"/>
                                        <p:tgtEl>
                                          <p:spTgt spid="15"/>
                                        </p:tgtEl>
                                        <p:attrNameLst>
                                          <p:attrName>fill.type</p:attrName>
                                        </p:attrNameLst>
                                      </p:cBhvr>
                                      <p:to>
                                        <p:strVal val="solid"/>
                                      </p:to>
                                    </p:set>
                                  </p:childTnLst>
                                  <p:subTnLst>
                                    <p:audio>
                                      <p:cMediaNode>
                                        <p:cTn display="0" masterRel="sameClick">
                                          <p:stCondLst>
                                            <p:cond evt="begin" delay="0">
                                              <p:tn val="38"/>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17"/>
                  </p:tgtEl>
                </p:cond>
              </p:nextCondLst>
            </p:seq>
          </p:childTnLst>
        </p:cTn>
      </p:par>
    </p:tnLst>
    <p:bldLst>
      <p:bldP spid="12" grpId="0" animBg="1"/>
      <p:bldP spid="12" grpId="1" animBg="1"/>
      <p:bldP spid="5" grpId="0" animBg="1"/>
      <p:bldP spid="5" grpId="1" animBg="1"/>
      <p:bldP spid="15" grpId="0"/>
      <p:bldP spid="15" grpId="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8000"/>
            <a:lum/>
          </a:blip>
          <a:srcRect/>
          <a:stretch>
            <a:fillRect/>
          </a:stretch>
        </a:blipFill>
        <a:effectLst/>
      </p:bgPr>
    </p:bg>
    <p:spTree>
      <p:nvGrpSpPr>
        <p:cNvPr id="1" name=""/>
        <p:cNvGrpSpPr/>
        <p:nvPr/>
      </p:nvGrpSpPr>
      <p:grpSpPr>
        <a:xfrm>
          <a:off x="0" y="0"/>
          <a:ext cx="0" cy="0"/>
          <a:chOff x="0" y="0"/>
          <a:chExt cx="0" cy="0"/>
        </a:xfrm>
      </p:grpSpPr>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3816" y="5199753"/>
            <a:ext cx="1320033" cy="1320033"/>
          </a:xfrm>
          <a:prstGeom prst="rect">
            <a:avLst/>
          </a:prstGeom>
        </p:spPr>
      </p:pic>
      <p:pic>
        <p:nvPicPr>
          <p:cNvPr id="18" name="Picture 1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86000" y="571500"/>
            <a:ext cx="7620000" cy="5715000"/>
          </a:xfrm>
          <a:prstGeom prst="rect">
            <a:avLst/>
          </a:prstGeom>
        </p:spPr>
      </p:pic>
      <p:sp>
        <p:nvSpPr>
          <p:cNvPr id="12" name="Snip Diagonal Corner Rectangle 11"/>
          <p:cNvSpPr/>
          <p:nvPr/>
        </p:nvSpPr>
        <p:spPr>
          <a:xfrm>
            <a:off x="1493552" y="1128936"/>
            <a:ext cx="9375819" cy="1875151"/>
          </a:xfrm>
          <a:prstGeom prst="snip2DiagRect">
            <a:avLst>
              <a:gd name="adj1" fmla="val 0"/>
              <a:gd name="adj2" fmla="val 24222"/>
            </a:avLst>
          </a:prstGeom>
          <a:blipFill dpi="0" rotWithShape="1">
            <a:blip r:embed="rId6" cstate="print">
              <a:extLst>
                <a:ext uri="{28A0092B-C50C-407E-A947-70E740481C1C}">
                  <a14:useLocalDpi xmlns:a14="http://schemas.microsoft.com/office/drawing/2010/main" val="0"/>
                </a:ext>
              </a:extLst>
            </a:blip>
            <a:srcRect/>
            <a:stretch>
              <a:fillRect/>
            </a:stretch>
          </a:bli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15000"/>
              </a:lnSpc>
              <a:spcBef>
                <a:spcPts val="0"/>
              </a:spcBef>
              <a:spcAft>
                <a:spcPts val="0"/>
              </a:spcAft>
              <a:buClrTx/>
              <a:buSzTx/>
              <a:buFontTx/>
              <a:buNone/>
              <a:tabLst>
                <a:tab pos="629920" algn="l"/>
              </a:tabLst>
              <a:defRPr/>
            </a:pPr>
            <a:r>
              <a:rPr kumimoji="0" lang="pt-BR" sz="3200" b="1" i="0"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Arial" panose="020B0604020202020204" pitchFamily="34" charset="0"/>
              </a:rPr>
              <a:t>Câu 4: </a:t>
            </a:r>
            <a:r>
              <a:rPr kumimoji="0" lang="pt-BR"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panose="020B0604020202020204" pitchFamily="34" charset="0"/>
              </a:rPr>
              <a:t>Nguyên tử của nguyên tố nào sau đây có bán kính lớn nhất?</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15000"/>
              </a:lnSpc>
              <a:spcBef>
                <a:spcPts val="0"/>
              </a:spcBef>
              <a:spcAft>
                <a:spcPts val="0"/>
              </a:spcAft>
              <a:buClrTx/>
              <a:buSzTx/>
              <a:buFontTx/>
              <a:buNone/>
              <a:tabLst>
                <a:tab pos="3599815" algn="l"/>
                <a:tab pos="5039995" algn="l"/>
              </a:tabLst>
              <a:defRPr/>
            </a:pPr>
            <a:r>
              <a:rPr kumimoji="0" lang="pt-BR" sz="32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panose="020B0604020202020204" pitchFamily="34" charset="0"/>
              </a:rPr>
              <a:t>A. </a:t>
            </a:r>
            <a:r>
              <a:rPr kumimoji="0" lang="pt-BR"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panose="020B0604020202020204" pitchFamily="34" charset="0"/>
              </a:rPr>
              <a:t>Cl.                </a:t>
            </a:r>
            <a:r>
              <a:rPr kumimoji="0" lang="pt-BR" sz="32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panose="020B0604020202020204" pitchFamily="34" charset="0"/>
              </a:rPr>
              <a:t>B. </a:t>
            </a:r>
            <a:r>
              <a:rPr kumimoji="0" lang="pt-BR"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panose="020B0604020202020204" pitchFamily="34" charset="0"/>
              </a:rPr>
              <a:t>I.	          </a:t>
            </a:r>
            <a:r>
              <a:rPr kumimoji="0" lang="pt-BR" sz="32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panose="020B0604020202020204" pitchFamily="34" charset="0"/>
              </a:rPr>
              <a:t>C. </a:t>
            </a:r>
            <a:r>
              <a:rPr kumimoji="0" lang="pt-BR"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panose="020B0604020202020204" pitchFamily="34" charset="0"/>
              </a:rPr>
              <a:t>Br.	     </a:t>
            </a:r>
            <a:r>
              <a:rPr kumimoji="0" lang="pt-BR" sz="32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panose="020B0604020202020204" pitchFamily="34" charset="0"/>
              </a:rPr>
              <a:t>D. </a:t>
            </a:r>
            <a:r>
              <a:rPr kumimoji="0" lang="pt-BR"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panose="020B0604020202020204" pitchFamily="34" charset="0"/>
              </a:rPr>
              <a:t>F.</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5" name="Rectangle 4"/>
          <p:cNvSpPr/>
          <p:nvPr/>
        </p:nvSpPr>
        <p:spPr>
          <a:xfrm>
            <a:off x="2203822" y="3834737"/>
            <a:ext cx="7955280" cy="1439743"/>
          </a:xfrm>
          <a:prstGeom prst="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B</a:t>
            </a:r>
          </a:p>
        </p:txBody>
      </p:sp>
      <p:sp>
        <p:nvSpPr>
          <p:cNvPr id="15" name="Rectangle 14"/>
          <p:cNvSpPr/>
          <p:nvPr/>
        </p:nvSpPr>
        <p:spPr>
          <a:xfrm>
            <a:off x="2484271" y="3013502"/>
            <a:ext cx="7223451" cy="646331"/>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0000"/>
                </a:solidFill>
                <a:effectLst/>
                <a:uLnTx/>
                <a:uFillTx/>
                <a:latin typeface="Calibri" panose="020F0502020204030204"/>
                <a:ea typeface="+mn-ea"/>
                <a:cs typeface="+mn-cs"/>
              </a:rPr>
              <a:t>Phần</a:t>
            </a:r>
            <a:r>
              <a:rPr kumimoji="0" lang="en-US" sz="36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srgbClr val="FF0000"/>
                </a:solidFill>
                <a:effectLst/>
                <a:uLnTx/>
                <a:uFillTx/>
                <a:latin typeface="Calibri" panose="020F0502020204030204"/>
                <a:ea typeface="+mn-ea"/>
                <a:cs typeface="+mn-cs"/>
              </a:rPr>
              <a:t>thưởng</a:t>
            </a:r>
            <a:r>
              <a:rPr kumimoji="0" lang="en-US" sz="36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srgbClr val="FF0000"/>
                </a:solidFill>
                <a:effectLst/>
                <a:uLnTx/>
                <a:uFillTx/>
                <a:latin typeface="Calibri" panose="020F0502020204030204"/>
                <a:ea typeface="+mn-ea"/>
                <a:cs typeface="+mn-cs"/>
              </a:rPr>
              <a:t>của</a:t>
            </a:r>
            <a:r>
              <a:rPr kumimoji="0" lang="en-US" sz="36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srgbClr val="FF0000"/>
                </a:solidFill>
                <a:effectLst/>
                <a:uLnTx/>
                <a:uFillTx/>
                <a:latin typeface="Calibri" panose="020F0502020204030204"/>
                <a:ea typeface="+mn-ea"/>
                <a:cs typeface="+mn-cs"/>
              </a:rPr>
              <a:t>em</a:t>
            </a:r>
            <a:r>
              <a:rPr kumimoji="0" lang="en-US" sz="36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srgbClr val="FF0000"/>
                </a:solidFill>
                <a:effectLst/>
                <a:uLnTx/>
                <a:uFillTx/>
                <a:latin typeface="Calibri" panose="020F0502020204030204"/>
                <a:ea typeface="+mn-ea"/>
                <a:cs typeface="+mn-cs"/>
              </a:rPr>
              <a:t>là</a:t>
            </a:r>
            <a:r>
              <a:rPr kumimoji="0" lang="en-US" sz="36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srgbClr val="FF0000"/>
                </a:solidFill>
                <a:effectLst/>
                <a:uLnTx/>
                <a:uFillTx/>
                <a:latin typeface="Calibri" panose="020F0502020204030204"/>
                <a:ea typeface="+mn-ea"/>
                <a:cs typeface="+mn-cs"/>
              </a:rPr>
              <a:t>một</a:t>
            </a:r>
            <a:r>
              <a:rPr kumimoji="0" lang="en-US" sz="36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srgbClr val="FF0000"/>
                </a:solidFill>
                <a:effectLst/>
                <a:uLnTx/>
                <a:uFillTx/>
                <a:latin typeface="Calibri" panose="020F0502020204030204"/>
                <a:ea typeface="+mn-ea"/>
                <a:cs typeface="+mn-cs"/>
              </a:rPr>
              <a:t>hộp</a:t>
            </a:r>
            <a:r>
              <a:rPr kumimoji="0" lang="en-US" sz="36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srgbClr val="FF0000"/>
                </a:solidFill>
                <a:effectLst/>
                <a:uLnTx/>
                <a:uFillTx/>
                <a:latin typeface="Calibri" panose="020F0502020204030204"/>
                <a:ea typeface="+mn-ea"/>
                <a:cs typeface="+mn-cs"/>
              </a:rPr>
              <a:t>quà</a:t>
            </a:r>
            <a:endParaRPr kumimoji="0" lang="en-US" sz="36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7012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7"/>
                    </p:tgtEl>
                  </p:cond>
                </p:stCondLst>
                <p:endSync evt="end" delay="0">
                  <p:rtn val="all"/>
                </p:endSync>
                <p:childTnLst>
                  <p:par>
                    <p:cTn id="18" fill="hold">
                      <p:stCondLst>
                        <p:cond delay="0"/>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17"/>
                                        </p:tgtEl>
                                      </p:cBhvr>
                                    </p:animEffect>
                                    <p:set>
                                      <p:cBhvr>
                                        <p:cTn id="22" dur="1" fill="hold">
                                          <p:stCondLst>
                                            <p:cond delay="499"/>
                                          </p:stCondLst>
                                        </p:cTn>
                                        <p:tgtEl>
                                          <p:spTgt spid="17"/>
                                        </p:tgtEl>
                                        <p:attrNameLst>
                                          <p:attrName>style.visibility</p:attrName>
                                        </p:attrNameLst>
                                      </p:cBhvr>
                                      <p:to>
                                        <p:strVal val="hidden"/>
                                      </p:to>
                                    </p:set>
                                  </p:childTnLst>
                                </p:cTn>
                              </p:par>
                              <p:par>
                                <p:cTn id="23" presetID="10" presetClass="exit" presetSubtype="0" fill="hold" grpId="1" nodeType="withEffect">
                                  <p:stCondLst>
                                    <p:cond delay="0"/>
                                  </p:stCondLst>
                                  <p:childTnLst>
                                    <p:animEffect transition="out" filter="fade">
                                      <p:cBhvr>
                                        <p:cTn id="24" dur="500"/>
                                        <p:tgtEl>
                                          <p:spTgt spid="12"/>
                                        </p:tgtEl>
                                      </p:cBhvr>
                                    </p:animEffect>
                                    <p:set>
                                      <p:cBhvr>
                                        <p:cTn id="25" dur="1" fill="hold">
                                          <p:stCondLst>
                                            <p:cond delay="499"/>
                                          </p:stCondLst>
                                        </p:cTn>
                                        <p:tgtEl>
                                          <p:spTgt spid="12"/>
                                        </p:tgtEl>
                                        <p:attrNameLst>
                                          <p:attrName>style.visibility</p:attrName>
                                        </p:attrNameLst>
                                      </p:cBhvr>
                                      <p:to>
                                        <p:strVal val="hidden"/>
                                      </p:to>
                                    </p:set>
                                  </p:childTnLst>
                                </p:cTn>
                              </p:par>
                              <p:par>
                                <p:cTn id="26" presetID="10" presetClass="exit" presetSubtype="0" fill="hold" grpId="1" nodeType="withEffect">
                                  <p:stCondLst>
                                    <p:cond delay="0"/>
                                  </p:stCondLst>
                                  <p:childTnLst>
                                    <p:animEffect transition="out" filter="fade">
                                      <p:cBhvr>
                                        <p:cTn id="27" dur="500"/>
                                        <p:tgtEl>
                                          <p:spTgt spid="5"/>
                                        </p:tgtEl>
                                      </p:cBhvr>
                                    </p:animEffect>
                                    <p:set>
                                      <p:cBhvr>
                                        <p:cTn id="28" dur="1" fill="hold">
                                          <p:stCondLst>
                                            <p:cond delay="499"/>
                                          </p:stCondLst>
                                        </p:cTn>
                                        <p:tgtEl>
                                          <p:spTgt spid="5"/>
                                        </p:tgtEl>
                                        <p:attrNameLst>
                                          <p:attrName>style.visibility</p:attrName>
                                        </p:attrNameLst>
                                      </p:cBhvr>
                                      <p:to>
                                        <p:strVal val="hidden"/>
                                      </p:to>
                                    </p:set>
                                  </p:childTnLst>
                                </p:cTn>
                              </p:par>
                            </p:childTnLst>
                          </p:cTn>
                        </p:par>
                        <p:par>
                          <p:cTn id="29" fill="hold">
                            <p:stCondLst>
                              <p:cond delay="500"/>
                            </p:stCondLst>
                            <p:childTnLst>
                              <p:par>
                                <p:cTn id="30" presetID="10" presetClass="entr" presetSubtype="0" fill="hold" nodeType="after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childTnLst>
                          </p:cTn>
                        </p:par>
                        <p:par>
                          <p:cTn id="33" fill="hold">
                            <p:stCondLst>
                              <p:cond delay="1000"/>
                            </p:stCondLst>
                            <p:childTnLst>
                              <p:par>
                                <p:cTn id="34" presetID="23" presetClass="entr" presetSubtype="32" fill="hold" grpId="0" nodeType="afterEffect">
                                  <p:stCondLst>
                                    <p:cond delay="0"/>
                                  </p:stCondLst>
                                  <p:childTnLst>
                                    <p:set>
                                      <p:cBhvr>
                                        <p:cTn id="35" dur="1" fill="hold">
                                          <p:stCondLst>
                                            <p:cond delay="0"/>
                                          </p:stCondLst>
                                        </p:cTn>
                                        <p:tgtEl>
                                          <p:spTgt spid="15"/>
                                        </p:tgtEl>
                                        <p:attrNameLst>
                                          <p:attrName>style.visibility</p:attrName>
                                        </p:attrNameLst>
                                      </p:cBhvr>
                                      <p:to>
                                        <p:strVal val="visible"/>
                                      </p:to>
                                    </p:set>
                                    <p:anim calcmode="lin" valueType="num">
                                      <p:cBhvr>
                                        <p:cTn id="36" dur="500" fill="hold"/>
                                        <p:tgtEl>
                                          <p:spTgt spid="15"/>
                                        </p:tgtEl>
                                        <p:attrNameLst>
                                          <p:attrName>ppt_w</p:attrName>
                                        </p:attrNameLst>
                                      </p:cBhvr>
                                      <p:tavLst>
                                        <p:tav tm="0">
                                          <p:val>
                                            <p:strVal val="4*#ppt_w"/>
                                          </p:val>
                                        </p:tav>
                                        <p:tav tm="100000">
                                          <p:val>
                                            <p:strVal val="#ppt_w"/>
                                          </p:val>
                                        </p:tav>
                                      </p:tavLst>
                                    </p:anim>
                                    <p:anim calcmode="lin" valueType="num">
                                      <p:cBhvr>
                                        <p:cTn id="37" dur="500" fill="hold"/>
                                        <p:tgtEl>
                                          <p:spTgt spid="15"/>
                                        </p:tgtEl>
                                        <p:attrNameLst>
                                          <p:attrName>ppt_h</p:attrName>
                                        </p:attrNameLst>
                                      </p:cBhvr>
                                      <p:tavLst>
                                        <p:tav tm="0">
                                          <p:val>
                                            <p:strVal val="4*#ppt_h"/>
                                          </p:val>
                                        </p:tav>
                                        <p:tav tm="100000">
                                          <p:val>
                                            <p:strVal val="#ppt_h"/>
                                          </p:val>
                                        </p:tav>
                                      </p:tavLst>
                                    </p:anim>
                                  </p:childTnLst>
                                </p:cTn>
                              </p:par>
                              <p:par>
                                <p:cTn id="38" presetID="21" presetClass="emph" presetSubtype="0" repeatCount="indefinite" fill="hold" grpId="1" nodeType="withEffect">
                                  <p:stCondLst>
                                    <p:cond delay="0"/>
                                  </p:stCondLst>
                                  <p:childTnLst>
                                    <p:animClr clrSpc="hsl" dir="cw">
                                      <p:cBhvr override="childStyle">
                                        <p:cTn id="39" dur="500" fill="hold"/>
                                        <p:tgtEl>
                                          <p:spTgt spid="15"/>
                                        </p:tgtEl>
                                        <p:attrNameLst>
                                          <p:attrName>style.color</p:attrName>
                                        </p:attrNameLst>
                                      </p:cBhvr>
                                      <p:by>
                                        <p:hsl h="7200000" s="0" l="0"/>
                                      </p:by>
                                    </p:animClr>
                                    <p:animClr clrSpc="hsl" dir="cw">
                                      <p:cBhvr>
                                        <p:cTn id="40" dur="500" fill="hold"/>
                                        <p:tgtEl>
                                          <p:spTgt spid="15"/>
                                        </p:tgtEl>
                                        <p:attrNameLst>
                                          <p:attrName>fillcolor</p:attrName>
                                        </p:attrNameLst>
                                      </p:cBhvr>
                                      <p:by>
                                        <p:hsl h="7200000" s="0" l="0"/>
                                      </p:by>
                                    </p:animClr>
                                    <p:animClr clrSpc="hsl" dir="cw">
                                      <p:cBhvr>
                                        <p:cTn id="41" dur="500" fill="hold"/>
                                        <p:tgtEl>
                                          <p:spTgt spid="15"/>
                                        </p:tgtEl>
                                        <p:attrNameLst>
                                          <p:attrName>stroke.color</p:attrName>
                                        </p:attrNameLst>
                                      </p:cBhvr>
                                      <p:by>
                                        <p:hsl h="7200000" s="0" l="0"/>
                                      </p:by>
                                    </p:animClr>
                                    <p:set>
                                      <p:cBhvr>
                                        <p:cTn id="42" dur="500" fill="hold"/>
                                        <p:tgtEl>
                                          <p:spTgt spid="15"/>
                                        </p:tgtEl>
                                        <p:attrNameLst>
                                          <p:attrName>fill.type</p:attrName>
                                        </p:attrNameLst>
                                      </p:cBhvr>
                                      <p:to>
                                        <p:strVal val="solid"/>
                                      </p:to>
                                    </p:set>
                                  </p:childTnLst>
                                  <p:subTnLst>
                                    <p:audio>
                                      <p:cMediaNode>
                                        <p:cTn display="0" masterRel="sameClick">
                                          <p:stCondLst>
                                            <p:cond evt="begin" delay="0">
                                              <p:tn val="38"/>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17"/>
                  </p:tgtEl>
                </p:cond>
              </p:nextCondLst>
            </p:seq>
          </p:childTnLst>
        </p:cTn>
      </p:par>
    </p:tnLst>
    <p:bldLst>
      <p:bldP spid="12" grpId="0" animBg="1"/>
      <p:bldP spid="12" grpId="1" animBg="1"/>
      <p:bldP spid="5" grpId="0" animBg="1"/>
      <p:bldP spid="5" grpId="1" animBg="1"/>
      <p:bldP spid="15" grpId="0"/>
      <p:bldP spid="15" grpId="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8000"/>
            <a:lum/>
          </a:blip>
          <a:srcRect/>
          <a:stretch>
            <a:fillRect/>
          </a:stretch>
        </a:blipFill>
        <a:effectLst/>
      </p:bgPr>
    </p:bg>
    <p:spTree>
      <p:nvGrpSpPr>
        <p:cNvPr id="1" name=""/>
        <p:cNvGrpSpPr/>
        <p:nvPr/>
      </p:nvGrpSpPr>
      <p:grpSpPr>
        <a:xfrm>
          <a:off x="0" y="0"/>
          <a:ext cx="0" cy="0"/>
          <a:chOff x="0" y="0"/>
          <a:chExt cx="0" cy="0"/>
        </a:xfrm>
      </p:grpSpPr>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3816" y="5199753"/>
            <a:ext cx="1320033" cy="1320033"/>
          </a:xfrm>
          <a:prstGeom prst="rect">
            <a:avLst/>
          </a:prstGeom>
        </p:spPr>
      </p:pic>
      <p:pic>
        <p:nvPicPr>
          <p:cNvPr id="18" name="Picture 1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86000" y="571500"/>
            <a:ext cx="7620000" cy="5715000"/>
          </a:xfrm>
          <a:prstGeom prst="rect">
            <a:avLst/>
          </a:prstGeom>
        </p:spPr>
      </p:pic>
      <p:sp>
        <p:nvSpPr>
          <p:cNvPr id="12" name="Snip Diagonal Corner Rectangle 11"/>
          <p:cNvSpPr/>
          <p:nvPr/>
        </p:nvSpPr>
        <p:spPr>
          <a:xfrm>
            <a:off x="1125415" y="450166"/>
            <a:ext cx="10002129" cy="2553921"/>
          </a:xfrm>
          <a:prstGeom prst="snip2DiagRect">
            <a:avLst>
              <a:gd name="adj1" fmla="val 0"/>
              <a:gd name="adj2" fmla="val 24222"/>
            </a:avLst>
          </a:prstGeom>
          <a:blipFill dpi="0" rotWithShape="1">
            <a:blip r:embed="rId6" cstate="print">
              <a:extLst>
                <a:ext uri="{28A0092B-C50C-407E-A947-70E740481C1C}">
                  <a14:useLocalDpi xmlns:a14="http://schemas.microsoft.com/office/drawing/2010/main" val="0"/>
                </a:ext>
              </a:extLst>
            </a:blip>
            <a:srcRect/>
            <a:stretch>
              <a:fillRect/>
            </a:stretch>
          </a:bli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pt-BR" sz="3200" b="1" i="0"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mn-cs"/>
              </a:rPr>
              <a:t>Câu 5: </a:t>
            </a:r>
            <a:r>
              <a:rPr kumimoji="0" lang="it-IT"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Nguyên tố có bán kính nguyên tử lớn nhất trong số các nguyên tố sau:</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fr-FR"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Mg (Z=12) ; Al(Z=13); K(Z=19); Cl(Z=17).</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fr-FR" sz="32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panose="020B0604020202020204" pitchFamily="34" charset="0"/>
              </a:rPr>
              <a:t>A.</a:t>
            </a:r>
            <a:r>
              <a:rPr kumimoji="0" lang="fr-FR"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panose="020B0604020202020204" pitchFamily="34" charset="0"/>
              </a:rPr>
              <a:t> Mg                  </a:t>
            </a:r>
            <a:r>
              <a:rPr kumimoji="0" lang="fr-FR" sz="32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panose="020B0604020202020204" pitchFamily="34" charset="0"/>
              </a:rPr>
              <a:t>B.</a:t>
            </a:r>
            <a:r>
              <a:rPr kumimoji="0" lang="fr-FR"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panose="020B0604020202020204" pitchFamily="34" charset="0"/>
              </a:rPr>
              <a:t> Al               </a:t>
            </a:r>
            <a:r>
              <a:rPr kumimoji="0" lang="fr-FR" sz="32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panose="020B0604020202020204" pitchFamily="34" charset="0"/>
              </a:rPr>
              <a:t>C.</a:t>
            </a:r>
            <a:r>
              <a:rPr kumimoji="0" lang="fr-FR"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panose="020B0604020202020204" pitchFamily="34" charset="0"/>
              </a:rPr>
              <a:t> K                     </a:t>
            </a:r>
            <a:r>
              <a:rPr kumimoji="0" lang="fr-FR" sz="32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panose="020B0604020202020204" pitchFamily="34" charset="0"/>
              </a:rPr>
              <a:t>D.</a:t>
            </a:r>
            <a:r>
              <a:rPr kumimoji="0" lang="fr-FR"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panose="020B0604020202020204" pitchFamily="34" charset="0"/>
              </a:rPr>
              <a:t> Cl</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5" name="Rectangle 4"/>
          <p:cNvSpPr/>
          <p:nvPr/>
        </p:nvSpPr>
        <p:spPr>
          <a:xfrm>
            <a:off x="2203822" y="3834737"/>
            <a:ext cx="7955280" cy="1439743"/>
          </a:xfrm>
          <a:prstGeom prst="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C</a:t>
            </a:r>
          </a:p>
        </p:txBody>
      </p:sp>
      <p:sp>
        <p:nvSpPr>
          <p:cNvPr id="15" name="Rectangle 14"/>
          <p:cNvSpPr/>
          <p:nvPr/>
        </p:nvSpPr>
        <p:spPr>
          <a:xfrm>
            <a:off x="768682" y="3013502"/>
            <a:ext cx="10654648" cy="646331"/>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0000"/>
                </a:solidFill>
                <a:effectLst/>
                <a:uLnTx/>
                <a:uFillTx/>
                <a:latin typeface="Calibri" panose="020F0502020204030204"/>
                <a:ea typeface="+mn-ea"/>
                <a:cs typeface="+mn-cs"/>
              </a:rPr>
              <a:t>Phần</a:t>
            </a:r>
            <a:r>
              <a:rPr kumimoji="0" lang="en-US" sz="36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srgbClr val="FF0000"/>
                </a:solidFill>
                <a:effectLst/>
                <a:uLnTx/>
                <a:uFillTx/>
                <a:latin typeface="Calibri" panose="020F0502020204030204"/>
                <a:ea typeface="+mn-ea"/>
                <a:cs typeface="+mn-cs"/>
              </a:rPr>
              <a:t>thưởng</a:t>
            </a:r>
            <a:r>
              <a:rPr kumimoji="0" lang="en-US" sz="36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srgbClr val="FF0000"/>
                </a:solidFill>
                <a:effectLst/>
                <a:uLnTx/>
                <a:uFillTx/>
                <a:latin typeface="Calibri" panose="020F0502020204030204"/>
                <a:ea typeface="+mn-ea"/>
                <a:cs typeface="+mn-cs"/>
              </a:rPr>
              <a:t>của</a:t>
            </a:r>
            <a:r>
              <a:rPr kumimoji="0" lang="en-US" sz="36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srgbClr val="FF0000"/>
                </a:solidFill>
                <a:effectLst/>
                <a:uLnTx/>
                <a:uFillTx/>
                <a:latin typeface="Calibri" panose="020F0502020204030204"/>
                <a:ea typeface="+mn-ea"/>
                <a:cs typeface="+mn-cs"/>
              </a:rPr>
              <a:t>em</a:t>
            </a:r>
            <a:r>
              <a:rPr kumimoji="0" lang="en-US" sz="36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srgbClr val="FF0000"/>
                </a:solidFill>
                <a:effectLst/>
                <a:uLnTx/>
                <a:uFillTx/>
                <a:latin typeface="Calibri" panose="020F0502020204030204"/>
                <a:ea typeface="+mn-ea"/>
                <a:cs typeface="+mn-cs"/>
              </a:rPr>
              <a:t>là</a:t>
            </a:r>
            <a:r>
              <a:rPr kumimoji="0" lang="en-US" sz="36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lang="en-US" sz="3600" b="1" noProof="0" dirty="0" err="1" smtClean="0">
                <a:solidFill>
                  <a:srgbClr val="FF0000"/>
                </a:solidFill>
                <a:latin typeface="Calibri" panose="020F0502020204030204"/>
              </a:rPr>
              <a:t>hộp</a:t>
            </a:r>
            <a:r>
              <a:rPr lang="en-US" sz="3600" b="1" noProof="0" dirty="0" smtClean="0">
                <a:solidFill>
                  <a:srgbClr val="FF0000"/>
                </a:solidFill>
                <a:latin typeface="Calibri" panose="020F0502020204030204"/>
              </a:rPr>
              <a:t> </a:t>
            </a:r>
            <a:r>
              <a:rPr lang="en-US" sz="3600" b="1" noProof="0" dirty="0" err="1" smtClean="0">
                <a:solidFill>
                  <a:srgbClr val="FF0000"/>
                </a:solidFill>
                <a:latin typeface="Calibri" panose="020F0502020204030204"/>
              </a:rPr>
              <a:t>quà</a:t>
            </a:r>
            <a:r>
              <a:rPr lang="en-US" sz="3600" b="1" noProof="0" dirty="0" smtClean="0">
                <a:solidFill>
                  <a:srgbClr val="FF0000"/>
                </a:solidFill>
                <a:latin typeface="Calibri" panose="020F0502020204030204"/>
              </a:rPr>
              <a:t> </a:t>
            </a:r>
            <a:r>
              <a:rPr lang="en-US" sz="3600" b="1" noProof="0" dirty="0" err="1" smtClean="0">
                <a:solidFill>
                  <a:srgbClr val="FF0000"/>
                </a:solidFill>
                <a:latin typeface="Calibri" panose="020F0502020204030204"/>
              </a:rPr>
              <a:t>và</a:t>
            </a:r>
            <a:r>
              <a:rPr lang="en-US" sz="3600" b="1" noProof="0" dirty="0" smtClean="0">
                <a:solidFill>
                  <a:srgbClr val="FF0000"/>
                </a:solidFill>
                <a:latin typeface="Calibri" panose="020F0502020204030204"/>
              </a:rPr>
              <a:t> </a:t>
            </a:r>
            <a:r>
              <a:rPr kumimoji="0" lang="en-US" sz="3600" b="1" i="0" u="none" strike="noStrike" kern="1200" cap="none" spc="0" normalizeH="0" baseline="0" noProof="0" dirty="0" err="1" smtClean="0">
                <a:ln>
                  <a:noFill/>
                </a:ln>
                <a:solidFill>
                  <a:srgbClr val="FF0000"/>
                </a:solidFill>
                <a:effectLst/>
                <a:uLnTx/>
                <a:uFillTx/>
                <a:latin typeface="Calibri" panose="020F0502020204030204"/>
                <a:ea typeface="+mn-ea"/>
                <a:cs typeface="+mn-cs"/>
              </a:rPr>
              <a:t>một</a:t>
            </a:r>
            <a:r>
              <a:rPr kumimoji="0" lang="en-US" sz="3600" b="1" i="0" u="none" strike="noStrike" kern="1200" cap="none" spc="0" normalizeH="0" baseline="0" noProof="0" dirty="0" smtClean="0">
                <a:ln>
                  <a:noFill/>
                </a:ln>
                <a:solidFill>
                  <a:srgbClr val="FF0000"/>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srgbClr val="FF0000"/>
                </a:solidFill>
                <a:effectLst/>
                <a:uLnTx/>
                <a:uFillTx/>
                <a:latin typeface="Calibri" panose="020F0502020204030204"/>
                <a:ea typeface="+mn-ea"/>
                <a:cs typeface="+mn-cs"/>
              </a:rPr>
              <a:t>tràng</a:t>
            </a:r>
            <a:r>
              <a:rPr kumimoji="0" lang="en-US" sz="36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3600" b="1" i="0" u="none" strike="noStrike" kern="1200" cap="none" spc="0" normalizeH="0" noProof="0" dirty="0" err="1">
                <a:ln>
                  <a:noFill/>
                </a:ln>
                <a:solidFill>
                  <a:srgbClr val="FF0000"/>
                </a:solidFill>
                <a:effectLst/>
                <a:uLnTx/>
                <a:uFillTx/>
                <a:latin typeface="Calibri" panose="020F0502020204030204"/>
                <a:ea typeface="+mn-ea"/>
                <a:cs typeface="+mn-cs"/>
              </a:rPr>
              <a:t>pháo</a:t>
            </a:r>
            <a:r>
              <a:rPr kumimoji="0" lang="en-US" sz="36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3600" b="1" i="0" u="none" strike="noStrike" kern="1200" cap="none" spc="0" normalizeH="0" noProof="0" dirty="0" err="1">
                <a:ln>
                  <a:noFill/>
                </a:ln>
                <a:solidFill>
                  <a:srgbClr val="FF0000"/>
                </a:solidFill>
                <a:effectLst/>
                <a:uLnTx/>
                <a:uFillTx/>
                <a:latin typeface="Calibri" panose="020F0502020204030204"/>
                <a:ea typeface="+mn-ea"/>
                <a:cs typeface="+mn-cs"/>
              </a:rPr>
              <a:t>tay</a:t>
            </a:r>
            <a:endParaRPr kumimoji="0" lang="en-US" sz="36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5187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7"/>
                    </p:tgtEl>
                  </p:cond>
                </p:stCondLst>
                <p:endSync evt="end" delay="0">
                  <p:rtn val="all"/>
                </p:endSync>
                <p:childTnLst>
                  <p:par>
                    <p:cTn id="18" fill="hold">
                      <p:stCondLst>
                        <p:cond delay="0"/>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17"/>
                                        </p:tgtEl>
                                      </p:cBhvr>
                                    </p:animEffect>
                                    <p:set>
                                      <p:cBhvr>
                                        <p:cTn id="22" dur="1" fill="hold">
                                          <p:stCondLst>
                                            <p:cond delay="499"/>
                                          </p:stCondLst>
                                        </p:cTn>
                                        <p:tgtEl>
                                          <p:spTgt spid="17"/>
                                        </p:tgtEl>
                                        <p:attrNameLst>
                                          <p:attrName>style.visibility</p:attrName>
                                        </p:attrNameLst>
                                      </p:cBhvr>
                                      <p:to>
                                        <p:strVal val="hidden"/>
                                      </p:to>
                                    </p:set>
                                  </p:childTnLst>
                                </p:cTn>
                              </p:par>
                              <p:par>
                                <p:cTn id="23" presetID="10" presetClass="exit" presetSubtype="0" fill="hold" grpId="1" nodeType="withEffect">
                                  <p:stCondLst>
                                    <p:cond delay="0"/>
                                  </p:stCondLst>
                                  <p:childTnLst>
                                    <p:animEffect transition="out" filter="fade">
                                      <p:cBhvr>
                                        <p:cTn id="24" dur="500"/>
                                        <p:tgtEl>
                                          <p:spTgt spid="12"/>
                                        </p:tgtEl>
                                      </p:cBhvr>
                                    </p:animEffect>
                                    <p:set>
                                      <p:cBhvr>
                                        <p:cTn id="25" dur="1" fill="hold">
                                          <p:stCondLst>
                                            <p:cond delay="499"/>
                                          </p:stCondLst>
                                        </p:cTn>
                                        <p:tgtEl>
                                          <p:spTgt spid="12"/>
                                        </p:tgtEl>
                                        <p:attrNameLst>
                                          <p:attrName>style.visibility</p:attrName>
                                        </p:attrNameLst>
                                      </p:cBhvr>
                                      <p:to>
                                        <p:strVal val="hidden"/>
                                      </p:to>
                                    </p:set>
                                  </p:childTnLst>
                                </p:cTn>
                              </p:par>
                              <p:par>
                                <p:cTn id="26" presetID="10" presetClass="exit" presetSubtype="0" fill="hold" grpId="1" nodeType="withEffect">
                                  <p:stCondLst>
                                    <p:cond delay="0"/>
                                  </p:stCondLst>
                                  <p:childTnLst>
                                    <p:animEffect transition="out" filter="fade">
                                      <p:cBhvr>
                                        <p:cTn id="27" dur="500"/>
                                        <p:tgtEl>
                                          <p:spTgt spid="5"/>
                                        </p:tgtEl>
                                      </p:cBhvr>
                                    </p:animEffect>
                                    <p:set>
                                      <p:cBhvr>
                                        <p:cTn id="28" dur="1" fill="hold">
                                          <p:stCondLst>
                                            <p:cond delay="499"/>
                                          </p:stCondLst>
                                        </p:cTn>
                                        <p:tgtEl>
                                          <p:spTgt spid="5"/>
                                        </p:tgtEl>
                                        <p:attrNameLst>
                                          <p:attrName>style.visibility</p:attrName>
                                        </p:attrNameLst>
                                      </p:cBhvr>
                                      <p:to>
                                        <p:strVal val="hidden"/>
                                      </p:to>
                                    </p:set>
                                  </p:childTnLst>
                                </p:cTn>
                              </p:par>
                            </p:childTnLst>
                          </p:cTn>
                        </p:par>
                        <p:par>
                          <p:cTn id="29" fill="hold">
                            <p:stCondLst>
                              <p:cond delay="500"/>
                            </p:stCondLst>
                            <p:childTnLst>
                              <p:par>
                                <p:cTn id="30" presetID="10" presetClass="entr" presetSubtype="0" fill="hold" nodeType="after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childTnLst>
                          </p:cTn>
                        </p:par>
                        <p:par>
                          <p:cTn id="33" fill="hold">
                            <p:stCondLst>
                              <p:cond delay="1000"/>
                            </p:stCondLst>
                            <p:childTnLst>
                              <p:par>
                                <p:cTn id="34" presetID="23" presetClass="entr" presetSubtype="32" fill="hold" grpId="0" nodeType="afterEffect">
                                  <p:stCondLst>
                                    <p:cond delay="0"/>
                                  </p:stCondLst>
                                  <p:childTnLst>
                                    <p:set>
                                      <p:cBhvr>
                                        <p:cTn id="35" dur="1" fill="hold">
                                          <p:stCondLst>
                                            <p:cond delay="0"/>
                                          </p:stCondLst>
                                        </p:cTn>
                                        <p:tgtEl>
                                          <p:spTgt spid="15"/>
                                        </p:tgtEl>
                                        <p:attrNameLst>
                                          <p:attrName>style.visibility</p:attrName>
                                        </p:attrNameLst>
                                      </p:cBhvr>
                                      <p:to>
                                        <p:strVal val="visible"/>
                                      </p:to>
                                    </p:set>
                                    <p:anim calcmode="lin" valueType="num">
                                      <p:cBhvr>
                                        <p:cTn id="36" dur="500" fill="hold"/>
                                        <p:tgtEl>
                                          <p:spTgt spid="15"/>
                                        </p:tgtEl>
                                        <p:attrNameLst>
                                          <p:attrName>ppt_w</p:attrName>
                                        </p:attrNameLst>
                                      </p:cBhvr>
                                      <p:tavLst>
                                        <p:tav tm="0">
                                          <p:val>
                                            <p:strVal val="4*#ppt_w"/>
                                          </p:val>
                                        </p:tav>
                                        <p:tav tm="100000">
                                          <p:val>
                                            <p:strVal val="#ppt_w"/>
                                          </p:val>
                                        </p:tav>
                                      </p:tavLst>
                                    </p:anim>
                                    <p:anim calcmode="lin" valueType="num">
                                      <p:cBhvr>
                                        <p:cTn id="37" dur="500" fill="hold"/>
                                        <p:tgtEl>
                                          <p:spTgt spid="15"/>
                                        </p:tgtEl>
                                        <p:attrNameLst>
                                          <p:attrName>ppt_h</p:attrName>
                                        </p:attrNameLst>
                                      </p:cBhvr>
                                      <p:tavLst>
                                        <p:tav tm="0">
                                          <p:val>
                                            <p:strVal val="4*#ppt_h"/>
                                          </p:val>
                                        </p:tav>
                                        <p:tav tm="100000">
                                          <p:val>
                                            <p:strVal val="#ppt_h"/>
                                          </p:val>
                                        </p:tav>
                                      </p:tavLst>
                                    </p:anim>
                                  </p:childTnLst>
                                </p:cTn>
                              </p:par>
                              <p:par>
                                <p:cTn id="38" presetID="21" presetClass="emph" presetSubtype="0" repeatCount="indefinite" fill="hold" grpId="1" nodeType="withEffect">
                                  <p:stCondLst>
                                    <p:cond delay="0"/>
                                  </p:stCondLst>
                                  <p:childTnLst>
                                    <p:animClr clrSpc="hsl" dir="cw">
                                      <p:cBhvr override="childStyle">
                                        <p:cTn id="39" dur="500" fill="hold"/>
                                        <p:tgtEl>
                                          <p:spTgt spid="15"/>
                                        </p:tgtEl>
                                        <p:attrNameLst>
                                          <p:attrName>style.color</p:attrName>
                                        </p:attrNameLst>
                                      </p:cBhvr>
                                      <p:by>
                                        <p:hsl h="7200000" s="0" l="0"/>
                                      </p:by>
                                    </p:animClr>
                                    <p:animClr clrSpc="hsl" dir="cw">
                                      <p:cBhvr>
                                        <p:cTn id="40" dur="500" fill="hold"/>
                                        <p:tgtEl>
                                          <p:spTgt spid="15"/>
                                        </p:tgtEl>
                                        <p:attrNameLst>
                                          <p:attrName>fillcolor</p:attrName>
                                        </p:attrNameLst>
                                      </p:cBhvr>
                                      <p:by>
                                        <p:hsl h="7200000" s="0" l="0"/>
                                      </p:by>
                                    </p:animClr>
                                    <p:animClr clrSpc="hsl" dir="cw">
                                      <p:cBhvr>
                                        <p:cTn id="41" dur="500" fill="hold"/>
                                        <p:tgtEl>
                                          <p:spTgt spid="15"/>
                                        </p:tgtEl>
                                        <p:attrNameLst>
                                          <p:attrName>stroke.color</p:attrName>
                                        </p:attrNameLst>
                                      </p:cBhvr>
                                      <p:by>
                                        <p:hsl h="7200000" s="0" l="0"/>
                                      </p:by>
                                    </p:animClr>
                                    <p:set>
                                      <p:cBhvr>
                                        <p:cTn id="42" dur="500" fill="hold"/>
                                        <p:tgtEl>
                                          <p:spTgt spid="15"/>
                                        </p:tgtEl>
                                        <p:attrNameLst>
                                          <p:attrName>fill.type</p:attrName>
                                        </p:attrNameLst>
                                      </p:cBhvr>
                                      <p:to>
                                        <p:strVal val="solid"/>
                                      </p:to>
                                    </p:set>
                                  </p:childTnLst>
                                  <p:subTnLst>
                                    <p:audio>
                                      <p:cMediaNode>
                                        <p:cTn display="0" masterRel="sameClick">
                                          <p:stCondLst>
                                            <p:cond evt="begin" delay="0">
                                              <p:tn val="38"/>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17"/>
                  </p:tgtEl>
                </p:cond>
              </p:nextCondLst>
            </p:seq>
          </p:childTnLst>
        </p:cTn>
      </p:par>
    </p:tnLst>
    <p:bldLst>
      <p:bldP spid="12" grpId="0" animBg="1"/>
      <p:bldP spid="12" grpId="1" animBg="1"/>
      <p:bldP spid="5" grpId="0" animBg="1"/>
      <p:bldP spid="5" grpId="1" animBg="1"/>
      <p:bldP spid="15" grpId="0"/>
      <p:bldP spid="15" grpId="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8" name="Text Box 4"/>
          <p:cNvSpPr txBox="1">
            <a:spLocks noChangeArrowheads="1"/>
          </p:cNvSpPr>
          <p:nvPr/>
        </p:nvSpPr>
        <p:spPr bwMode="auto">
          <a:xfrm>
            <a:off x="1879600" y="444500"/>
            <a:ext cx="7162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defTabSz="914400" fontAlgn="base">
              <a:spcBef>
                <a:spcPct val="0"/>
              </a:spcBef>
              <a:spcAft>
                <a:spcPct val="0"/>
              </a:spcAft>
            </a:pPr>
            <a:r>
              <a:rPr lang="en-US" sz="4000" b="1" dirty="0" err="1">
                <a:solidFill>
                  <a:srgbClr val="FF3300"/>
                </a:solidFill>
                <a:latin typeface="Times New Roman" pitchFamily="18" charset="0"/>
                <a:cs typeface="Times New Roman" pitchFamily="18" charset="0"/>
              </a:rPr>
              <a:t>Dặn</a:t>
            </a:r>
            <a:r>
              <a:rPr lang="en-US" sz="4000" b="1" dirty="0">
                <a:solidFill>
                  <a:srgbClr val="FF3300"/>
                </a:solidFill>
                <a:latin typeface="Times New Roman" pitchFamily="18" charset="0"/>
                <a:cs typeface="Times New Roman" pitchFamily="18" charset="0"/>
              </a:rPr>
              <a:t> </a:t>
            </a:r>
            <a:r>
              <a:rPr lang="en-US" sz="4000" b="1" dirty="0" err="1">
                <a:solidFill>
                  <a:srgbClr val="FF3300"/>
                </a:solidFill>
                <a:latin typeface="Times New Roman" pitchFamily="18" charset="0"/>
                <a:cs typeface="Times New Roman" pitchFamily="18" charset="0"/>
              </a:rPr>
              <a:t>dò</a:t>
            </a:r>
            <a:r>
              <a:rPr lang="en-US" sz="4000" b="1" dirty="0">
                <a:solidFill>
                  <a:srgbClr val="FF3300"/>
                </a:solidFill>
                <a:latin typeface="Times New Roman" pitchFamily="18" charset="0"/>
                <a:cs typeface="Times New Roman" pitchFamily="18" charset="0"/>
              </a:rPr>
              <a:t> </a:t>
            </a:r>
            <a:r>
              <a:rPr lang="en-US" sz="4000" b="1" dirty="0" err="1">
                <a:solidFill>
                  <a:srgbClr val="FF3300"/>
                </a:solidFill>
                <a:latin typeface="Times New Roman" pitchFamily="18" charset="0"/>
                <a:cs typeface="Times New Roman" pitchFamily="18" charset="0"/>
              </a:rPr>
              <a:t>về</a:t>
            </a:r>
            <a:r>
              <a:rPr lang="en-US" sz="4000" b="1" dirty="0">
                <a:solidFill>
                  <a:srgbClr val="FF3300"/>
                </a:solidFill>
                <a:latin typeface="Times New Roman" pitchFamily="18" charset="0"/>
                <a:cs typeface="Times New Roman" pitchFamily="18" charset="0"/>
              </a:rPr>
              <a:t> </a:t>
            </a:r>
            <a:r>
              <a:rPr lang="en-US" sz="4000" b="1" dirty="0" err="1">
                <a:solidFill>
                  <a:srgbClr val="FF3300"/>
                </a:solidFill>
                <a:latin typeface="Times New Roman" pitchFamily="18" charset="0"/>
                <a:cs typeface="Times New Roman" pitchFamily="18" charset="0"/>
              </a:rPr>
              <a:t>nhà</a:t>
            </a:r>
            <a:endParaRPr lang="en-US" sz="4000" b="1" dirty="0">
              <a:solidFill>
                <a:srgbClr val="FF3300"/>
              </a:solidFill>
              <a:latin typeface="Times New Roman" pitchFamily="18" charset="0"/>
              <a:cs typeface="Times New Roman" pitchFamily="18" charset="0"/>
            </a:endParaRPr>
          </a:p>
        </p:txBody>
      </p:sp>
      <p:sp>
        <p:nvSpPr>
          <p:cNvPr id="129030" name="Text Box 6"/>
          <p:cNvSpPr txBox="1">
            <a:spLocks noChangeArrowheads="1"/>
          </p:cNvSpPr>
          <p:nvPr/>
        </p:nvSpPr>
        <p:spPr bwMode="auto">
          <a:xfrm>
            <a:off x="520117" y="1231900"/>
            <a:ext cx="11459362" cy="3465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defTabSz="914400" fontAlgn="base">
              <a:spcBef>
                <a:spcPct val="50000"/>
              </a:spcBef>
              <a:spcAft>
                <a:spcPct val="0"/>
              </a:spcAft>
            </a:pPr>
            <a:r>
              <a:rPr lang="en-US" sz="3200" b="1" dirty="0">
                <a:solidFill>
                  <a:srgbClr val="000000"/>
                </a:solidFill>
                <a:latin typeface="Times New Roman" pitchFamily="18" charset="0"/>
                <a:cs typeface="Arial"/>
              </a:rPr>
              <a:t>- </a:t>
            </a:r>
            <a:r>
              <a:rPr lang="en-US" sz="3200" b="1" dirty="0" err="1">
                <a:solidFill>
                  <a:srgbClr val="000000"/>
                </a:solidFill>
                <a:latin typeface="Times New Roman" pitchFamily="18" charset="0"/>
                <a:cs typeface="Arial"/>
              </a:rPr>
              <a:t>Ôn</a:t>
            </a:r>
            <a:r>
              <a:rPr lang="en-US" sz="3200" b="1" dirty="0">
                <a:solidFill>
                  <a:srgbClr val="000000"/>
                </a:solidFill>
                <a:latin typeface="Times New Roman" pitchFamily="18" charset="0"/>
                <a:cs typeface="Arial"/>
              </a:rPr>
              <a:t> </a:t>
            </a:r>
            <a:r>
              <a:rPr lang="en-US" sz="3200" b="1" dirty="0" err="1">
                <a:solidFill>
                  <a:srgbClr val="000000"/>
                </a:solidFill>
                <a:latin typeface="Times New Roman" pitchFamily="18" charset="0"/>
                <a:cs typeface="Arial"/>
              </a:rPr>
              <a:t>lại</a:t>
            </a:r>
            <a:r>
              <a:rPr lang="en-US" sz="3200" b="1" dirty="0">
                <a:solidFill>
                  <a:srgbClr val="000000"/>
                </a:solidFill>
                <a:latin typeface="Times New Roman" pitchFamily="18" charset="0"/>
                <a:cs typeface="Arial"/>
              </a:rPr>
              <a:t> </a:t>
            </a:r>
            <a:r>
              <a:rPr lang="en-US" sz="3200" b="1" dirty="0" err="1">
                <a:solidFill>
                  <a:srgbClr val="000000"/>
                </a:solidFill>
                <a:latin typeface="Times New Roman" pitchFamily="18" charset="0"/>
                <a:cs typeface="Arial"/>
              </a:rPr>
              <a:t>các</a:t>
            </a:r>
            <a:r>
              <a:rPr lang="en-US" sz="3200" b="1" dirty="0">
                <a:solidFill>
                  <a:srgbClr val="000000"/>
                </a:solidFill>
                <a:latin typeface="Times New Roman" pitchFamily="18" charset="0"/>
                <a:cs typeface="Arial"/>
              </a:rPr>
              <a:t> </a:t>
            </a:r>
            <a:r>
              <a:rPr lang="en-US" sz="3200" b="1" dirty="0" err="1">
                <a:solidFill>
                  <a:srgbClr val="000000"/>
                </a:solidFill>
                <a:latin typeface="Times New Roman" pitchFamily="18" charset="0"/>
                <a:cs typeface="Arial"/>
              </a:rPr>
              <a:t>kiến</a:t>
            </a:r>
            <a:r>
              <a:rPr lang="en-US" sz="3200" b="1" dirty="0">
                <a:solidFill>
                  <a:srgbClr val="000000"/>
                </a:solidFill>
                <a:latin typeface="Times New Roman" pitchFamily="18" charset="0"/>
                <a:cs typeface="Arial"/>
              </a:rPr>
              <a:t> </a:t>
            </a:r>
            <a:r>
              <a:rPr lang="en-US" sz="3200" b="1" dirty="0" err="1">
                <a:solidFill>
                  <a:srgbClr val="000000"/>
                </a:solidFill>
                <a:latin typeface="Times New Roman" pitchFamily="18" charset="0"/>
                <a:cs typeface="Arial"/>
              </a:rPr>
              <a:t>thức</a:t>
            </a:r>
            <a:r>
              <a:rPr lang="en-US" sz="3200" b="1" dirty="0">
                <a:solidFill>
                  <a:srgbClr val="000000"/>
                </a:solidFill>
                <a:latin typeface="Times New Roman" pitchFamily="18" charset="0"/>
                <a:cs typeface="Arial"/>
              </a:rPr>
              <a:t> </a:t>
            </a:r>
            <a:r>
              <a:rPr lang="en-US" sz="3200" b="1" dirty="0" err="1">
                <a:solidFill>
                  <a:srgbClr val="000000"/>
                </a:solidFill>
                <a:latin typeface="Times New Roman" pitchFamily="18" charset="0"/>
                <a:cs typeface="Arial"/>
              </a:rPr>
              <a:t>đã</a:t>
            </a:r>
            <a:r>
              <a:rPr lang="en-US" sz="3200" b="1" dirty="0">
                <a:solidFill>
                  <a:srgbClr val="000000"/>
                </a:solidFill>
                <a:latin typeface="Times New Roman" pitchFamily="18" charset="0"/>
                <a:cs typeface="Arial"/>
              </a:rPr>
              <a:t> </a:t>
            </a:r>
            <a:r>
              <a:rPr lang="en-US" sz="3200" b="1" dirty="0" err="1">
                <a:solidFill>
                  <a:srgbClr val="000000"/>
                </a:solidFill>
                <a:latin typeface="Times New Roman" pitchFamily="18" charset="0"/>
                <a:cs typeface="Arial"/>
              </a:rPr>
              <a:t>học</a:t>
            </a:r>
            <a:endParaRPr lang="en-US" sz="3200" b="1" dirty="0">
              <a:solidFill>
                <a:srgbClr val="000000"/>
              </a:solidFill>
              <a:latin typeface="Times New Roman" pitchFamily="18" charset="0"/>
              <a:cs typeface="Arial"/>
            </a:endParaRPr>
          </a:p>
          <a:p>
            <a:pPr lvl="0">
              <a:lnSpc>
                <a:spcPct val="120000"/>
              </a:lnSpc>
            </a:pPr>
            <a:r>
              <a:rPr lang="en-US" sz="3200" b="1" dirty="0">
                <a:solidFill>
                  <a:srgbClr val="000000"/>
                </a:solidFill>
                <a:latin typeface="Times New Roman" pitchFamily="18" charset="0"/>
                <a:cs typeface="Arial"/>
              </a:rPr>
              <a:t>- BTVN: </a:t>
            </a:r>
            <a:r>
              <a:rPr lang="it-IT" sz="2800" dirty="0">
                <a:solidFill>
                  <a:srgbClr val="0070C0"/>
                </a:solidFill>
                <a:latin typeface="Times New Roman" panose="02020603050405020304" pitchFamily="18" charset="0"/>
              </a:rPr>
              <a:t>Câu 1) Vì sao, caesium (Cs) được dùng làm tế bào quang điện?</a:t>
            </a:r>
            <a:endParaRPr lang="en-US" sz="2800" dirty="0">
              <a:solidFill>
                <a:srgbClr val="0070C0"/>
              </a:solidFill>
              <a:latin typeface="Rockwell" panose="02060603020205020403"/>
            </a:endParaRPr>
          </a:p>
          <a:p>
            <a:pPr lvl="0">
              <a:lnSpc>
                <a:spcPct val="120000"/>
              </a:lnSpc>
            </a:pPr>
            <a:r>
              <a:rPr lang="it-IT" sz="2800" dirty="0">
                <a:solidFill>
                  <a:srgbClr val="0070C0"/>
                </a:solidFill>
                <a:latin typeface="Times New Roman" panose="02020603050405020304" pitchFamily="18" charset="0"/>
              </a:rPr>
              <a:t>                  Câu 2) Cho biết, bán kính của nguyên tử Na và Cl lần lượt là 190 và 79 pm, nhưng khoảng cách giữa Na và Cl trong NaCl là 282 pm. Giải thích sự khác biệt này.</a:t>
            </a:r>
            <a:endParaRPr lang="en-US" sz="2800" dirty="0">
              <a:solidFill>
                <a:srgbClr val="0070C0"/>
              </a:solidFill>
              <a:latin typeface="Rockwell" panose="02060603020205020403"/>
            </a:endParaRPr>
          </a:p>
          <a:p>
            <a:pPr defTabSz="914400" fontAlgn="base">
              <a:spcBef>
                <a:spcPct val="50000"/>
              </a:spcBef>
              <a:spcAft>
                <a:spcPct val="0"/>
              </a:spcAft>
            </a:pPr>
            <a:r>
              <a:rPr lang="en-US" sz="3200" b="1" dirty="0">
                <a:solidFill>
                  <a:srgbClr val="000000"/>
                </a:solidFill>
                <a:latin typeface="Times New Roman" pitchFamily="18" charset="0"/>
                <a:cs typeface="Arial"/>
              </a:rPr>
              <a:t>- </a:t>
            </a:r>
            <a:r>
              <a:rPr lang="en-US" sz="3200" b="1" dirty="0" err="1">
                <a:solidFill>
                  <a:srgbClr val="000000"/>
                </a:solidFill>
                <a:latin typeface="Times New Roman" pitchFamily="18" charset="0"/>
                <a:cs typeface="Arial"/>
              </a:rPr>
              <a:t>Chuẩn</a:t>
            </a:r>
            <a:r>
              <a:rPr lang="en-US" sz="3200" b="1" dirty="0">
                <a:solidFill>
                  <a:srgbClr val="000000"/>
                </a:solidFill>
                <a:latin typeface="Times New Roman" pitchFamily="18" charset="0"/>
                <a:cs typeface="Arial"/>
              </a:rPr>
              <a:t> </a:t>
            </a:r>
            <a:r>
              <a:rPr lang="en-US" sz="3200" b="1" dirty="0" err="1">
                <a:solidFill>
                  <a:srgbClr val="000000"/>
                </a:solidFill>
                <a:latin typeface="Times New Roman" pitchFamily="18" charset="0"/>
                <a:cs typeface="Arial"/>
              </a:rPr>
              <a:t>bị</a:t>
            </a:r>
            <a:r>
              <a:rPr lang="en-US" sz="3200" b="1" dirty="0">
                <a:solidFill>
                  <a:srgbClr val="000000"/>
                </a:solidFill>
                <a:latin typeface="Times New Roman" pitchFamily="18" charset="0"/>
                <a:cs typeface="Arial"/>
              </a:rPr>
              <a:t> tr</a:t>
            </a:r>
            <a:r>
              <a:rPr lang="vi-VN" sz="3200" b="1" dirty="0">
                <a:solidFill>
                  <a:srgbClr val="000000"/>
                </a:solidFill>
                <a:latin typeface="Times New Roman" pitchFamily="18" charset="0"/>
                <a:cs typeface="Arial"/>
              </a:rPr>
              <a:t>ư</a:t>
            </a:r>
            <a:r>
              <a:rPr lang="en-US" sz="3200" b="1" dirty="0" err="1">
                <a:solidFill>
                  <a:srgbClr val="000000"/>
                </a:solidFill>
                <a:latin typeface="Times New Roman" pitchFamily="18" charset="0"/>
                <a:cs typeface="Arial"/>
              </a:rPr>
              <a:t>ớc</a:t>
            </a:r>
            <a:r>
              <a:rPr lang="en-US" sz="3200" b="1" dirty="0">
                <a:solidFill>
                  <a:srgbClr val="000000"/>
                </a:solidFill>
                <a:latin typeface="Times New Roman" pitchFamily="18" charset="0"/>
                <a:cs typeface="Arial"/>
              </a:rPr>
              <a:t> </a:t>
            </a:r>
            <a:r>
              <a:rPr lang="en-US" sz="3200" b="1" dirty="0" err="1">
                <a:solidFill>
                  <a:srgbClr val="000000"/>
                </a:solidFill>
                <a:latin typeface="Times New Roman" pitchFamily="18" charset="0"/>
                <a:cs typeface="Arial"/>
              </a:rPr>
              <a:t>nội</a:t>
            </a:r>
            <a:r>
              <a:rPr lang="en-US" sz="3200" b="1" dirty="0">
                <a:solidFill>
                  <a:srgbClr val="000000"/>
                </a:solidFill>
                <a:latin typeface="Times New Roman" pitchFamily="18" charset="0"/>
                <a:cs typeface="Arial"/>
              </a:rPr>
              <a:t> dung </a:t>
            </a:r>
            <a:r>
              <a:rPr lang="en-US" sz="3200" b="1" dirty="0" err="1">
                <a:solidFill>
                  <a:srgbClr val="000000"/>
                </a:solidFill>
                <a:latin typeface="Times New Roman" pitchFamily="18" charset="0"/>
                <a:cs typeface="Arial"/>
              </a:rPr>
              <a:t>còn</a:t>
            </a:r>
            <a:r>
              <a:rPr lang="en-US" sz="3200" b="1" dirty="0">
                <a:solidFill>
                  <a:srgbClr val="000000"/>
                </a:solidFill>
                <a:latin typeface="Times New Roman" pitchFamily="18" charset="0"/>
                <a:cs typeface="Arial"/>
              </a:rPr>
              <a:t> </a:t>
            </a:r>
            <a:r>
              <a:rPr lang="en-US" sz="3200" b="1" dirty="0" err="1">
                <a:solidFill>
                  <a:srgbClr val="000000"/>
                </a:solidFill>
                <a:latin typeface="Times New Roman" pitchFamily="18" charset="0"/>
                <a:cs typeface="Arial"/>
              </a:rPr>
              <a:t>lại</a:t>
            </a:r>
            <a:r>
              <a:rPr lang="en-US" sz="3200" b="1" dirty="0">
                <a:solidFill>
                  <a:srgbClr val="000000"/>
                </a:solidFill>
                <a:latin typeface="Times New Roman" pitchFamily="18" charset="0"/>
                <a:cs typeface="Arial"/>
              </a:rPr>
              <a:t> </a:t>
            </a:r>
            <a:r>
              <a:rPr lang="en-US" sz="3200" b="1" dirty="0" err="1">
                <a:solidFill>
                  <a:srgbClr val="000000"/>
                </a:solidFill>
                <a:latin typeface="Times New Roman" pitchFamily="18" charset="0"/>
                <a:cs typeface="Arial"/>
              </a:rPr>
              <a:t>của</a:t>
            </a:r>
            <a:r>
              <a:rPr lang="en-US" sz="3200" b="1" dirty="0">
                <a:solidFill>
                  <a:srgbClr val="000000"/>
                </a:solidFill>
                <a:latin typeface="Times New Roman" pitchFamily="18" charset="0"/>
                <a:cs typeface="Arial"/>
              </a:rPr>
              <a:t> </a:t>
            </a:r>
            <a:r>
              <a:rPr lang="en-US" sz="3200" b="1" dirty="0" err="1">
                <a:solidFill>
                  <a:srgbClr val="000000"/>
                </a:solidFill>
                <a:latin typeface="Times New Roman" pitchFamily="18" charset="0"/>
                <a:cs typeface="Arial"/>
              </a:rPr>
              <a:t>bài</a:t>
            </a:r>
            <a:r>
              <a:rPr lang="en-US" sz="3200" b="1" dirty="0">
                <a:solidFill>
                  <a:srgbClr val="000000"/>
                </a:solidFill>
                <a:latin typeface="Times New Roman" pitchFamily="18" charset="0"/>
                <a:cs typeface="Arial"/>
              </a:rPr>
              <a:t> 7</a:t>
            </a:r>
            <a:r>
              <a:rPr lang="en-US" sz="3200" b="1" dirty="0" smtClean="0">
                <a:solidFill>
                  <a:srgbClr val="000000"/>
                </a:solidFill>
                <a:latin typeface="Times New Roman" pitchFamily="18" charset="0"/>
                <a:cs typeface="Arial"/>
              </a:rPr>
              <a:t>.</a:t>
            </a:r>
            <a:endParaRPr lang="en-US" sz="3200" b="1" dirty="0">
              <a:solidFill>
                <a:srgbClr val="000000"/>
              </a:solidFill>
              <a:latin typeface="Times New Roman" pitchFamily="18" charset="0"/>
              <a:cs typeface="Arial"/>
            </a:endParaRPr>
          </a:p>
        </p:txBody>
      </p:sp>
    </p:spTree>
    <p:extLst>
      <p:ext uri="{BB962C8B-B14F-4D97-AF65-F5344CB8AC3E}">
        <p14:creationId xmlns:p14="http://schemas.microsoft.com/office/powerpoint/2010/main" val="1672791111"/>
      </p:ext>
    </p:extLst>
  </p:cSld>
  <p:clrMapOvr>
    <a:masterClrMapping/>
  </p:clrMapOvr>
  <p:transition>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9028">
                                            <p:txEl>
                                              <p:pRg st="0" end="0"/>
                                            </p:txEl>
                                          </p:spTgt>
                                        </p:tgtEl>
                                        <p:attrNameLst>
                                          <p:attrName>style.visibility</p:attrName>
                                        </p:attrNameLst>
                                      </p:cBhvr>
                                      <p:to>
                                        <p:strVal val="visible"/>
                                      </p:to>
                                    </p:set>
                                    <p:animEffect transition="in" filter="fade">
                                      <p:cBhvr>
                                        <p:cTn id="7" dur="1000"/>
                                        <p:tgtEl>
                                          <p:spTgt spid="129028">
                                            <p:txEl>
                                              <p:pRg st="0" end="0"/>
                                            </p:txEl>
                                          </p:spTgt>
                                        </p:tgtEl>
                                      </p:cBhvr>
                                    </p:animEffect>
                                    <p:anim calcmode="lin" valueType="num">
                                      <p:cBhvr>
                                        <p:cTn id="8" dur="1000" fill="hold"/>
                                        <p:tgtEl>
                                          <p:spTgt spid="12902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902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9030">
                                            <p:txEl>
                                              <p:pRg st="0" end="0"/>
                                            </p:txEl>
                                          </p:spTgt>
                                        </p:tgtEl>
                                        <p:attrNameLst>
                                          <p:attrName>style.visibility</p:attrName>
                                        </p:attrNameLst>
                                      </p:cBhvr>
                                      <p:to>
                                        <p:strVal val="visible"/>
                                      </p:to>
                                    </p:set>
                                    <p:animEffect transition="in" filter="fade">
                                      <p:cBhvr>
                                        <p:cTn id="14" dur="1000"/>
                                        <p:tgtEl>
                                          <p:spTgt spid="129030">
                                            <p:txEl>
                                              <p:pRg st="0" end="0"/>
                                            </p:txEl>
                                          </p:spTgt>
                                        </p:tgtEl>
                                      </p:cBhvr>
                                    </p:animEffect>
                                    <p:anim calcmode="lin" valueType="num">
                                      <p:cBhvr>
                                        <p:cTn id="15" dur="1000" fill="hold"/>
                                        <p:tgtEl>
                                          <p:spTgt spid="129030">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2903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29030">
                                            <p:txEl>
                                              <p:pRg st="1" end="1"/>
                                            </p:txEl>
                                          </p:spTgt>
                                        </p:tgtEl>
                                        <p:attrNameLst>
                                          <p:attrName>style.visibility</p:attrName>
                                        </p:attrNameLst>
                                      </p:cBhvr>
                                      <p:to>
                                        <p:strVal val="visible"/>
                                      </p:to>
                                    </p:set>
                                    <p:animEffect transition="in" filter="fade">
                                      <p:cBhvr>
                                        <p:cTn id="21" dur="1000"/>
                                        <p:tgtEl>
                                          <p:spTgt spid="129030">
                                            <p:txEl>
                                              <p:pRg st="1" end="1"/>
                                            </p:txEl>
                                          </p:spTgt>
                                        </p:tgtEl>
                                      </p:cBhvr>
                                    </p:animEffect>
                                    <p:anim calcmode="lin" valueType="num">
                                      <p:cBhvr>
                                        <p:cTn id="22" dur="1000" fill="hold"/>
                                        <p:tgtEl>
                                          <p:spTgt spid="129030">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129030">
                                            <p:txEl>
                                              <p:pRg st="1" end="1"/>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129030">
                                            <p:txEl>
                                              <p:pRg st="2" end="2"/>
                                            </p:txEl>
                                          </p:spTgt>
                                        </p:tgtEl>
                                        <p:attrNameLst>
                                          <p:attrName>style.visibility</p:attrName>
                                        </p:attrNameLst>
                                      </p:cBhvr>
                                      <p:to>
                                        <p:strVal val="visible"/>
                                      </p:to>
                                    </p:set>
                                    <p:animEffect transition="in" filter="fade">
                                      <p:cBhvr>
                                        <p:cTn id="26" dur="1000"/>
                                        <p:tgtEl>
                                          <p:spTgt spid="129030">
                                            <p:txEl>
                                              <p:pRg st="2" end="2"/>
                                            </p:txEl>
                                          </p:spTgt>
                                        </p:tgtEl>
                                      </p:cBhvr>
                                    </p:animEffect>
                                    <p:anim calcmode="lin" valueType="num">
                                      <p:cBhvr>
                                        <p:cTn id="27" dur="1000" fill="hold"/>
                                        <p:tgtEl>
                                          <p:spTgt spid="129030">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12903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129030">
                                            <p:txEl>
                                              <p:pRg st="3" end="3"/>
                                            </p:txEl>
                                          </p:spTgt>
                                        </p:tgtEl>
                                        <p:attrNameLst>
                                          <p:attrName>style.visibility</p:attrName>
                                        </p:attrNameLst>
                                      </p:cBhvr>
                                      <p:to>
                                        <p:strVal val="visible"/>
                                      </p:to>
                                    </p:set>
                                    <p:animEffect transition="in" filter="fade">
                                      <p:cBhvr>
                                        <p:cTn id="33" dur="1000"/>
                                        <p:tgtEl>
                                          <p:spTgt spid="129030">
                                            <p:txEl>
                                              <p:pRg st="3" end="3"/>
                                            </p:txEl>
                                          </p:spTgt>
                                        </p:tgtEl>
                                      </p:cBhvr>
                                    </p:animEffect>
                                    <p:anim calcmode="lin" valueType="num">
                                      <p:cBhvr>
                                        <p:cTn id="34" dur="1000" fill="hold"/>
                                        <p:tgtEl>
                                          <p:spTgt spid="129030">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129030">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Picture16">
            <a:extLst>
              <a:ext uri="{FF2B5EF4-FFF2-40B4-BE49-F238E27FC236}">
                <a16:creationId xmlns:a16="http://schemas.microsoft.com/office/drawing/2014/main" id="{01408BE8-CE1D-4D0C-9581-28D71A5165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4309"/>
            <a:ext cx="12273094" cy="7709483"/>
          </a:xfrm>
          <a:prstGeom prst="rect">
            <a:avLst/>
          </a:prstGeom>
          <a:solidFill>
            <a:srgbClr val="FF0000"/>
          </a:solidFill>
          <a:ln w="9525">
            <a:solidFill>
              <a:srgbClr val="003300"/>
            </a:solidFill>
            <a:miter lim="800000"/>
            <a:headEnd/>
            <a:tailEnd/>
          </a:ln>
        </p:spPr>
      </p:pic>
      <p:sp>
        <p:nvSpPr>
          <p:cNvPr id="3" name="WordArt 5">
            <a:extLst>
              <a:ext uri="{FF2B5EF4-FFF2-40B4-BE49-F238E27FC236}">
                <a16:creationId xmlns:a16="http://schemas.microsoft.com/office/drawing/2014/main" id="{B6FD79B7-0CE6-4B1B-9B34-375515F24FCC}"/>
              </a:ext>
            </a:extLst>
          </p:cNvPr>
          <p:cNvSpPr>
            <a:spLocks noChangeArrowheads="1" noChangeShapeType="1" noTextEdit="1"/>
          </p:cNvSpPr>
          <p:nvPr/>
        </p:nvSpPr>
        <p:spPr bwMode="auto">
          <a:xfrm>
            <a:off x="2902591" y="1905000"/>
            <a:ext cx="6400800" cy="21336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CanUp">
              <a:avLst>
                <a:gd name="adj" fmla="val 85713"/>
              </a:avLst>
            </a:prstTxWarp>
          </a:bodyPr>
          <a:lstStyle/>
          <a:p>
            <a:pPr algn="ctr" defTabSz="914400" eaLnBrk="0" fontAlgn="base" hangingPunct="0">
              <a:spcBef>
                <a:spcPct val="0"/>
              </a:spcBef>
              <a:spcAft>
                <a:spcPct val="0"/>
              </a:spcAft>
            </a:pPr>
            <a:r>
              <a:rPr lang="vi-VN" sz="3600" b="1" kern="10" dirty="0">
                <a:solidFill>
                  <a:srgbClr val="FF0000"/>
                </a:solidFill>
                <a:latin typeface="Times New Roman" panose="02020603050405020304" pitchFamily="18" charset="0"/>
                <a:cs typeface="Times New Roman" panose="02020603050405020304" pitchFamily="18" charset="0"/>
              </a:rPr>
              <a:t>XIN CHÂN THÀNH CẢM ƠN </a:t>
            </a:r>
          </a:p>
          <a:p>
            <a:pPr algn="ctr" defTabSz="914400" eaLnBrk="0" fontAlgn="base" hangingPunct="0">
              <a:spcBef>
                <a:spcPct val="0"/>
              </a:spcBef>
              <a:spcAft>
                <a:spcPct val="0"/>
              </a:spcAft>
            </a:pPr>
            <a:r>
              <a:rPr lang="vi-VN" sz="3600" b="1" kern="10" dirty="0">
                <a:solidFill>
                  <a:srgbClr val="FF0000"/>
                </a:solidFill>
                <a:latin typeface="Times New Roman" panose="02020603050405020304" pitchFamily="18" charset="0"/>
                <a:cs typeface="Times New Roman" panose="02020603050405020304" pitchFamily="18" charset="0"/>
              </a:rPr>
              <a:t>QUÝ THẦY CÔ VÀ CÁC EM</a:t>
            </a:r>
            <a:endParaRPr lang="en-US" sz="3600" b="1" kern="10" dirty="0">
              <a:solidFill>
                <a:srgbClr val="FF0000"/>
              </a:solidFill>
              <a:latin typeface="Times New Roman" panose="02020603050405020304" pitchFamily="18" charset="0"/>
              <a:cs typeface="Times New Roman" panose="02020603050405020304" pitchFamily="18" charset="0"/>
            </a:endParaRPr>
          </a:p>
        </p:txBody>
      </p:sp>
      <p:pic>
        <p:nvPicPr>
          <p:cNvPr id="4" name="Picture 26" descr="96">
            <a:extLst>
              <a:ext uri="{FF2B5EF4-FFF2-40B4-BE49-F238E27FC236}">
                <a16:creationId xmlns:a16="http://schemas.microsoft.com/office/drawing/2014/main" id="{441BC56A-592C-4276-97FA-DC8A404E7716}"/>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9993385" y="355833"/>
            <a:ext cx="9906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5" descr="96">
            <a:extLst>
              <a:ext uri="{FF2B5EF4-FFF2-40B4-BE49-F238E27FC236}">
                <a16:creationId xmlns:a16="http://schemas.microsoft.com/office/drawing/2014/main" id="{D1578ACA-64F3-4E2B-9777-FC5434B8258E}"/>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0382075" y="1619752"/>
            <a:ext cx="685800"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4" descr="96">
            <a:extLst>
              <a:ext uri="{FF2B5EF4-FFF2-40B4-BE49-F238E27FC236}">
                <a16:creationId xmlns:a16="http://schemas.microsoft.com/office/drawing/2014/main" id="{F08B6464-F244-4947-BB46-A1BB310000F2}"/>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0521542" y="2634326"/>
            <a:ext cx="5334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3" descr="96">
            <a:extLst>
              <a:ext uri="{FF2B5EF4-FFF2-40B4-BE49-F238E27FC236}">
                <a16:creationId xmlns:a16="http://schemas.microsoft.com/office/drawing/2014/main" id="{0EDE6A09-1401-4ED7-947B-FD7C1C0010C3}"/>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0602985" y="3514221"/>
            <a:ext cx="381000"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7" descr="96">
            <a:extLst>
              <a:ext uri="{FF2B5EF4-FFF2-40B4-BE49-F238E27FC236}">
                <a16:creationId xmlns:a16="http://schemas.microsoft.com/office/drawing/2014/main" id="{E2A5A27F-0CDB-494B-98EA-D65AB07A6BB1}"/>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0602985" y="4126493"/>
            <a:ext cx="381000"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282804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95F79C5-6E5A-41DB-A414-BAAB9C721631}"/>
              </a:ext>
            </a:extLst>
          </p:cNvPr>
          <p:cNvSpPr txBox="1">
            <a:spLocks/>
          </p:cNvSpPr>
          <p:nvPr/>
        </p:nvSpPr>
        <p:spPr>
          <a:xfrm>
            <a:off x="0" y="1327558"/>
            <a:ext cx="6096000" cy="2762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1" u="none" strike="noStrike" kern="1200" cap="none" spc="0" normalizeH="0" baseline="0" noProof="0" dirty="0" err="1">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effectLst/>
                <a:uLnTx/>
                <a:uFillTx/>
                <a:latin typeface="Times New Roman" pitchFamily="18" charset="0"/>
                <a:ea typeface="+mj-ea"/>
                <a:cs typeface="Times New Roman" pitchFamily="18" charset="0"/>
              </a:rPr>
              <a:t>Nhiệt</a:t>
            </a:r>
            <a:r>
              <a:rPr kumimoji="0" lang="en-US" sz="4000" b="1" i="1" u="none" strike="noStrike" kern="1200" cap="none" spc="0" normalizeH="0" baseline="0" noProof="0"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effectLst/>
                <a:uLnTx/>
                <a:uFillTx/>
                <a:latin typeface="Times New Roman" pitchFamily="18" charset="0"/>
                <a:ea typeface="+mj-ea"/>
                <a:cs typeface="Times New Roman" pitchFamily="18" charset="0"/>
              </a:rPr>
              <a:t> </a:t>
            </a:r>
            <a:r>
              <a:rPr kumimoji="0" lang="en-US" sz="4000" b="1" i="1" u="none" strike="noStrike" kern="1200" cap="none" spc="0" normalizeH="0" baseline="0" noProof="0" dirty="0" err="1">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effectLst/>
                <a:uLnTx/>
                <a:uFillTx/>
                <a:latin typeface="Times New Roman" pitchFamily="18" charset="0"/>
                <a:ea typeface="+mj-ea"/>
                <a:cs typeface="Times New Roman" pitchFamily="18" charset="0"/>
              </a:rPr>
              <a:t>liệt</a:t>
            </a:r>
            <a:r>
              <a:rPr kumimoji="0" lang="en-US" sz="4000" b="1" i="1" u="none" strike="noStrike" kern="1200" cap="none" spc="0" normalizeH="0" baseline="0" noProof="0"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effectLst/>
                <a:uLnTx/>
                <a:uFillTx/>
                <a:latin typeface="Times New Roman" pitchFamily="18" charset="0"/>
                <a:ea typeface="+mj-ea"/>
                <a:cs typeface="Times New Roman" pitchFamily="18" charset="0"/>
              </a:rPr>
              <a:t>  </a:t>
            </a:r>
            <a:r>
              <a:rPr kumimoji="0" lang="en-US" sz="4000" b="1" i="1" u="none" strike="noStrike" kern="1200" cap="none" spc="0" normalizeH="0" baseline="0" noProof="0" dirty="0" err="1">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effectLst/>
                <a:uLnTx/>
                <a:uFillTx/>
                <a:latin typeface="Times New Roman" pitchFamily="18" charset="0"/>
                <a:ea typeface="+mj-ea"/>
                <a:cs typeface="Times New Roman" pitchFamily="18" charset="0"/>
              </a:rPr>
              <a:t>chào</a:t>
            </a:r>
            <a:r>
              <a:rPr kumimoji="0" lang="en-US" sz="4000" b="1" i="1" u="none" strike="noStrike" kern="1200" cap="none" spc="0" normalizeH="0" baseline="0" noProof="0"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effectLst/>
                <a:uLnTx/>
                <a:uFillTx/>
                <a:latin typeface="Times New Roman" pitchFamily="18" charset="0"/>
                <a:ea typeface="+mj-ea"/>
                <a:cs typeface="Times New Roman" pitchFamily="18" charset="0"/>
              </a:rPr>
              <a:t> </a:t>
            </a:r>
            <a:r>
              <a:rPr kumimoji="0" lang="en-US" sz="4000" b="1" i="1" u="none" strike="noStrike" kern="1200" cap="none" spc="0" normalizeH="0" baseline="0" noProof="0" dirty="0" err="1">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effectLst/>
                <a:uLnTx/>
                <a:uFillTx/>
                <a:latin typeface="Times New Roman" pitchFamily="18" charset="0"/>
                <a:ea typeface="+mj-ea"/>
                <a:cs typeface="Times New Roman" pitchFamily="18" charset="0"/>
              </a:rPr>
              <a:t>mừng</a:t>
            </a:r>
            <a:r>
              <a:rPr kumimoji="0" lang="en-US" sz="4000" b="1" i="1" u="none" strike="noStrike" kern="1200" cap="none" spc="0" normalizeH="0" baseline="0" noProof="0"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effectLst/>
                <a:uLnTx/>
                <a:uFillTx/>
                <a:latin typeface="Times New Roman" pitchFamily="18" charset="0"/>
                <a:ea typeface="+mj-ea"/>
                <a:cs typeface="Times New Roman" pitchFamily="18" charset="0"/>
              </a:rPr>
              <a:t> </a:t>
            </a:r>
            <a:r>
              <a:rPr kumimoji="0" lang="en-US" sz="4000" b="1" i="1" u="none" strike="noStrike" kern="1200" cap="none" spc="0" normalizeH="0" baseline="0" noProof="0" dirty="0" err="1">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effectLst/>
                <a:uLnTx/>
                <a:uFillTx/>
                <a:latin typeface="Times New Roman" pitchFamily="18" charset="0"/>
                <a:ea typeface="+mj-ea"/>
                <a:cs typeface="Times New Roman" pitchFamily="18" charset="0"/>
              </a:rPr>
              <a:t>các</a:t>
            </a:r>
            <a:r>
              <a:rPr kumimoji="0" lang="en-US" sz="4000" b="1" i="1" u="none" strike="noStrike" kern="1200" cap="none" spc="0" normalizeH="0" baseline="0" noProof="0"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effectLst/>
                <a:uLnTx/>
                <a:uFillTx/>
                <a:latin typeface="Times New Roman" pitchFamily="18" charset="0"/>
                <a:ea typeface="+mj-ea"/>
                <a:cs typeface="Times New Roman" pitchFamily="18" charset="0"/>
              </a:rPr>
              <a:t>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1" u="none" strike="noStrike" kern="1200" cap="none" spc="0" normalizeH="0" baseline="0" noProof="0" dirty="0" err="1">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effectLst/>
                <a:uLnTx/>
                <a:uFillTx/>
                <a:latin typeface="Times New Roman" pitchFamily="18" charset="0"/>
                <a:ea typeface="+mj-ea"/>
                <a:cs typeface="Times New Roman" pitchFamily="18" charset="0"/>
              </a:rPr>
              <a:t>thầy</a:t>
            </a:r>
            <a:r>
              <a:rPr kumimoji="0" lang="en-US" sz="4000" b="1" i="1" u="none" strike="noStrike" kern="1200" cap="none" spc="0" normalizeH="0" baseline="0" noProof="0"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effectLst/>
                <a:uLnTx/>
                <a:uFillTx/>
                <a:latin typeface="Times New Roman" pitchFamily="18" charset="0"/>
                <a:ea typeface="+mj-ea"/>
                <a:cs typeface="Times New Roman" pitchFamily="18" charset="0"/>
              </a:rPr>
              <a:t> </a:t>
            </a:r>
            <a:r>
              <a:rPr kumimoji="0" lang="en-US" sz="4000" b="1" i="1" u="none" strike="noStrike" kern="1200" cap="none" spc="0" normalizeH="0" baseline="0" noProof="0" dirty="0" err="1">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effectLst/>
                <a:uLnTx/>
                <a:uFillTx/>
                <a:latin typeface="Times New Roman" pitchFamily="18" charset="0"/>
                <a:ea typeface="+mj-ea"/>
                <a:cs typeface="Times New Roman" pitchFamily="18" charset="0"/>
              </a:rPr>
              <a:t>cô</a:t>
            </a:r>
            <a:r>
              <a:rPr kumimoji="0" lang="en-US" sz="4000" b="1" i="1" u="none" strike="noStrike" kern="1200" cap="none" spc="0" normalizeH="0" baseline="0" noProof="0"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effectLst/>
                <a:uLnTx/>
                <a:uFillTx/>
                <a:latin typeface="Times New Roman" pitchFamily="18" charset="0"/>
                <a:ea typeface="+mj-ea"/>
                <a:cs typeface="Times New Roman" pitchFamily="18" charset="0"/>
              </a:rPr>
              <a:t> </a:t>
            </a:r>
            <a:r>
              <a:rPr kumimoji="0" lang="en-US" sz="4000" b="1" i="1" u="none" strike="noStrike" kern="1200" cap="none" spc="0" normalizeH="0" baseline="0" noProof="0" dirty="0" err="1">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effectLst/>
                <a:uLnTx/>
                <a:uFillTx/>
                <a:latin typeface="Times New Roman" pitchFamily="18" charset="0"/>
                <a:ea typeface="+mj-ea"/>
                <a:cs typeface="Times New Roman" pitchFamily="18" charset="0"/>
              </a:rPr>
              <a:t>và</a:t>
            </a:r>
            <a:r>
              <a:rPr kumimoji="0" lang="en-US" sz="4000" b="1" i="1" u="none" strike="noStrike" kern="1200" cap="none" spc="0" normalizeH="0" baseline="0" noProof="0"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effectLst/>
                <a:uLnTx/>
                <a:uFillTx/>
                <a:latin typeface="Times New Roman" pitchFamily="18" charset="0"/>
                <a:ea typeface="+mj-ea"/>
                <a:cs typeface="Times New Roman" pitchFamily="18" charset="0"/>
              </a:rPr>
              <a:t> </a:t>
            </a:r>
            <a:r>
              <a:rPr kumimoji="0" lang="en-US" sz="4000" b="1" i="1" u="none" strike="noStrike" kern="1200" cap="none" spc="0" normalizeH="0" baseline="0" noProof="0" dirty="0" err="1">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effectLst/>
                <a:uLnTx/>
                <a:uFillTx/>
                <a:latin typeface="Times New Roman" pitchFamily="18" charset="0"/>
                <a:ea typeface="+mj-ea"/>
                <a:cs typeface="Times New Roman" pitchFamily="18" charset="0"/>
              </a:rPr>
              <a:t>các</a:t>
            </a:r>
            <a:r>
              <a:rPr kumimoji="0" lang="en-US" sz="4000" b="1" i="1" u="none" strike="noStrike" kern="1200" cap="none" spc="0" normalizeH="0" baseline="0" noProof="0"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effectLst/>
                <a:uLnTx/>
                <a:uFillTx/>
                <a:latin typeface="Times New Roman" pitchFamily="18" charset="0"/>
                <a:ea typeface="+mj-ea"/>
                <a:cs typeface="Times New Roman" pitchFamily="18" charset="0"/>
              </a:rPr>
              <a:t> </a:t>
            </a:r>
            <a:r>
              <a:rPr kumimoji="0" lang="en-US" sz="4000" b="1" i="1" u="none" strike="noStrike" kern="1200" cap="none" spc="0" normalizeH="0" baseline="0" noProof="0" dirty="0" err="1">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effectLst/>
                <a:uLnTx/>
                <a:uFillTx/>
                <a:latin typeface="Times New Roman" pitchFamily="18" charset="0"/>
                <a:ea typeface="+mj-ea"/>
                <a:cs typeface="Times New Roman" pitchFamily="18" charset="0"/>
              </a:rPr>
              <a:t>em</a:t>
            </a:r>
            <a:r>
              <a:rPr kumimoji="0" lang="en-US" sz="4000" b="1" i="1" u="none" strike="noStrike" kern="1200" cap="none" spc="0" normalizeH="0" baseline="0" noProof="0"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effectLst/>
                <a:uLnTx/>
                <a:uFillTx/>
                <a:latin typeface="Times New Roman" pitchFamily="18" charset="0"/>
                <a:ea typeface="+mj-ea"/>
                <a:cs typeface="Times New Roman" pitchFamily="18" charset="0"/>
              </a:rPr>
              <a:t> </a:t>
            </a:r>
            <a:r>
              <a:rPr kumimoji="0" lang="en-US" sz="4000" b="1" i="1" u="none" strike="noStrike" kern="1200" cap="none" spc="0" normalizeH="0" baseline="0" noProof="0" dirty="0" err="1">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effectLst/>
                <a:uLnTx/>
                <a:uFillTx/>
                <a:latin typeface="Times New Roman" pitchFamily="18" charset="0"/>
                <a:ea typeface="+mj-ea"/>
                <a:cs typeface="Times New Roman" pitchFamily="18" charset="0"/>
              </a:rPr>
              <a:t>học</a:t>
            </a:r>
            <a:r>
              <a:rPr kumimoji="0" lang="en-US" sz="4000" b="1" i="1" u="none" strike="noStrike" kern="1200" cap="none" spc="0" normalizeH="0" baseline="0" noProof="0"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effectLst/>
                <a:uLnTx/>
                <a:uFillTx/>
                <a:latin typeface="Times New Roman" pitchFamily="18" charset="0"/>
                <a:ea typeface="+mj-ea"/>
                <a:cs typeface="Times New Roman" pitchFamily="18" charset="0"/>
              </a:rPr>
              <a:t> </a:t>
            </a:r>
            <a:r>
              <a:rPr kumimoji="0" lang="en-US" sz="4000" b="1" i="1" u="none" strike="noStrike" kern="1200" cap="none" spc="0" normalizeH="0" baseline="0" noProof="0" dirty="0" err="1">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effectLst/>
                <a:uLnTx/>
                <a:uFillTx/>
                <a:latin typeface="Times New Roman" pitchFamily="18" charset="0"/>
                <a:ea typeface="+mj-ea"/>
                <a:cs typeface="Times New Roman" pitchFamily="18" charset="0"/>
              </a:rPr>
              <a:t>sinh</a:t>
            </a:r>
            <a:r>
              <a:rPr kumimoji="0" lang="en-US" sz="4000" b="1" i="1" u="none" strike="noStrike" kern="1200" cap="none" spc="0" normalizeH="0" baseline="0" noProof="0"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effectLst/>
                <a:uLnTx/>
                <a:uFillTx/>
                <a:latin typeface="Times New Roman" pitchFamily="18" charset="0"/>
                <a:ea typeface="+mj-ea"/>
                <a:cs typeface="Times New Roman" pitchFamily="18" charset="0"/>
              </a:rPr>
              <a:t> </a:t>
            </a:r>
            <a:r>
              <a:rPr kumimoji="0" lang="en-US" sz="4000" b="1" i="1" u="none" strike="noStrike" kern="1200" cap="none" spc="0" normalizeH="0" baseline="0" noProof="0" dirty="0" err="1">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effectLst/>
                <a:uLnTx/>
                <a:uFillTx/>
                <a:latin typeface="Times New Roman" pitchFamily="18" charset="0"/>
                <a:ea typeface="+mj-ea"/>
                <a:cs typeface="Times New Roman" pitchFamily="18" charset="0"/>
              </a:rPr>
              <a:t>lớp</a:t>
            </a:r>
            <a:r>
              <a:rPr kumimoji="0" lang="en-US" sz="4000" b="1" i="1" u="none" strike="noStrike" kern="1200" cap="none" spc="0" normalizeH="0" baseline="0" noProof="0"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effectLst/>
                <a:uLnTx/>
                <a:uFillTx/>
                <a:latin typeface="Times New Roman" pitchFamily="18" charset="0"/>
                <a:ea typeface="+mj-ea"/>
                <a:cs typeface="Times New Roman" pitchFamily="18" charset="0"/>
              </a:rPr>
              <a:t> 10A6</a:t>
            </a:r>
          </a:p>
        </p:txBody>
      </p:sp>
    </p:spTree>
    <p:extLst>
      <p:ext uri="{BB962C8B-B14F-4D97-AF65-F5344CB8AC3E}">
        <p14:creationId xmlns:p14="http://schemas.microsoft.com/office/powerpoint/2010/main" val="3863986015"/>
      </p:ext>
    </p:extLst>
  </p:cSld>
  <p:clrMapOvr>
    <a:masterClrMapping/>
  </p:clrMapOvr>
  <mc:AlternateContent xmlns:mc="http://schemas.openxmlformats.org/markup-compatibility/2006" xmlns:p14="http://schemas.microsoft.com/office/powerpoint/2010/main">
    <mc:Choice Requires="p14">
      <p:transition spd="slow" p14:dur="1400">
        <p:blinds/>
      </p:transition>
    </mc:Choice>
    <mc:Fallback xmlns="">
      <p:transition spd="slow">
        <p:blind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801121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1123817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8044924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682531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660293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Graphic 18">
            <a:extLst>
              <a:ext uri="{FF2B5EF4-FFF2-40B4-BE49-F238E27FC236}">
                <a16:creationId xmlns:a16="http://schemas.microsoft.com/office/drawing/2014/main" id="{3391DEAC-1A20-418C-AAA5-4B42A9D24FD6}"/>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418590" y="946150"/>
            <a:ext cx="4762500" cy="4762500"/>
          </a:xfrm>
          <a:prstGeom prst="rect">
            <a:avLst/>
          </a:prstGeom>
        </p:spPr>
      </p:pic>
      <p:sp>
        <p:nvSpPr>
          <p:cNvPr id="2" name="Rectangle 1">
            <a:extLst>
              <a:ext uri="{FF2B5EF4-FFF2-40B4-BE49-F238E27FC236}">
                <a16:creationId xmlns:a16="http://schemas.microsoft.com/office/drawing/2014/main" id="{5FDC8FD2-84DA-45E9-9704-5E5496AD71E0}"/>
              </a:ext>
            </a:extLst>
          </p:cNvPr>
          <p:cNvSpPr/>
          <p:nvPr/>
        </p:nvSpPr>
        <p:spPr>
          <a:xfrm>
            <a:off x="5967369" y="612844"/>
            <a:ext cx="6096000" cy="4524315"/>
          </a:xfrm>
          <a:prstGeom prst="rect">
            <a:avLst/>
          </a:prstGeom>
        </p:spPr>
        <p:txBody>
          <a:bodyP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smtClean="0">
                <a:ln>
                  <a:noFill/>
                </a:ln>
                <a:solidFill>
                  <a:srgbClr val="0070C0"/>
                </a:solidFill>
                <a:effectLst/>
                <a:uLnTx/>
                <a:uFillTx/>
                <a:latin typeface="Times New Roman" panose="02020603050405020304" pitchFamily="18" charset="0"/>
                <a:ea typeface="+mn-ea"/>
                <a:cs typeface="+mn-cs"/>
              </a:rPr>
              <a:t>Vì</a:t>
            </a:r>
            <a:r>
              <a:rPr kumimoji="0" lang="en-US" sz="3600" b="0" i="0" u="none" strike="noStrike" kern="1200" cap="none" spc="0" normalizeH="0" baseline="0" noProof="0" dirty="0" smtClean="0">
                <a:ln>
                  <a:noFill/>
                </a:ln>
                <a:solidFill>
                  <a:srgbClr val="0070C0"/>
                </a:solidFill>
                <a:effectLst/>
                <a:uLnTx/>
                <a:uFillTx/>
                <a:latin typeface="Times New Roman" panose="02020603050405020304" pitchFamily="18" charset="0"/>
                <a:ea typeface="+mn-ea"/>
                <a:cs typeface="+mn-cs"/>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sao</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gọi</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là</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BTH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các</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nguyên</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tố</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hoá</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học</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mà</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không</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gọi</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là</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bảng</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các</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nguyên</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tố</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hoá</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học</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Các</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yếu</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tố</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nào</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của</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nguyên</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tố</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biến</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đổi</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tuần</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hoàn</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Lực</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hút</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giữa</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hạt</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nhân</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và</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electron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có</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ảnh</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h</a:t>
            </a:r>
            <a:r>
              <a:rPr kumimoji="0" lang="vi-VN" sz="36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ư</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ởng</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gì</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đến</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các</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yếu</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tố</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tuần</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hoàn</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này</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không</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a:t>
            </a:r>
            <a:endPar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4086195868"/>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5C86B78-84AD-4D40-A434-BD86279F6C0A}"/>
              </a:ext>
            </a:extLst>
          </p:cNvPr>
          <p:cNvPicPr>
            <a:picLocks noChangeAspect="1"/>
          </p:cNvPicPr>
          <p:nvPr/>
        </p:nvPicPr>
        <p:blipFill>
          <a:blip r:embed="rId2"/>
          <a:stretch>
            <a:fillRect/>
          </a:stretch>
        </p:blipFill>
        <p:spPr>
          <a:xfrm>
            <a:off x="0" y="0"/>
            <a:ext cx="5193792" cy="6858000"/>
          </a:xfrm>
          <a:prstGeom prst="rect">
            <a:avLst/>
          </a:prstGeom>
        </p:spPr>
      </p:pic>
      <p:pic>
        <p:nvPicPr>
          <p:cNvPr id="3" name="Picture 2">
            <a:extLst>
              <a:ext uri="{FF2B5EF4-FFF2-40B4-BE49-F238E27FC236}">
                <a16:creationId xmlns:a16="http://schemas.microsoft.com/office/drawing/2014/main" id="{48B24CD3-D273-45D6-B9C6-3BE399C6A830}"/>
              </a:ext>
            </a:extLst>
          </p:cNvPr>
          <p:cNvPicPr>
            <a:picLocks noChangeAspect="1"/>
          </p:cNvPicPr>
          <p:nvPr/>
        </p:nvPicPr>
        <p:blipFill>
          <a:blip r:embed="rId3"/>
          <a:stretch>
            <a:fillRect/>
          </a:stretch>
        </p:blipFill>
        <p:spPr>
          <a:xfrm>
            <a:off x="5398578" y="259874"/>
            <a:ext cx="1042506" cy="1036410"/>
          </a:xfrm>
          <a:prstGeom prst="rect">
            <a:avLst/>
          </a:prstGeom>
        </p:spPr>
      </p:pic>
      <p:sp>
        <p:nvSpPr>
          <p:cNvPr id="4" name="Rectangle 3">
            <a:extLst>
              <a:ext uri="{FF2B5EF4-FFF2-40B4-BE49-F238E27FC236}">
                <a16:creationId xmlns:a16="http://schemas.microsoft.com/office/drawing/2014/main" id="{EF530C17-443A-4BEF-B6D2-F8A6BFF9CF24}"/>
              </a:ext>
            </a:extLst>
          </p:cNvPr>
          <p:cNvSpPr/>
          <p:nvPr/>
        </p:nvSpPr>
        <p:spPr>
          <a:xfrm>
            <a:off x="5648587" y="710285"/>
            <a:ext cx="6096000" cy="2417393"/>
          </a:xfrm>
          <a:prstGeom prst="rect">
            <a:avLst/>
          </a:prstGeom>
        </p:spPr>
        <p:txBody>
          <a:bodyPr>
            <a:spAutoFit/>
          </a:bodyPr>
          <a:lstStyle/>
          <a:p>
            <a:pPr marL="0" marR="0" lvl="0" indent="0" algn="ctr" defTabSz="457200" rtl="0" eaLnBrk="1" fontAlgn="auto" latinLnBrk="0" hangingPunct="1">
              <a:lnSpc>
                <a:spcPct val="12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Arial" panose="020B0604020202020204" pitchFamily="34" charset="0"/>
              </a:rPr>
              <a:t>Phiếu</a:t>
            </a: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Arial" panose="020B0604020202020204" pitchFamily="34" charset="0"/>
              </a:rPr>
              <a:t> </a:t>
            </a: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Arial" panose="020B0604020202020204" pitchFamily="34" charset="0"/>
              </a:rPr>
              <a:t>học</a:t>
            </a: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Arial" panose="020B0604020202020204" pitchFamily="34" charset="0"/>
              </a:rPr>
              <a:t> </a:t>
            </a: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Arial" panose="020B0604020202020204" pitchFamily="34" charset="0"/>
              </a:rPr>
              <a:t>tập</a:t>
            </a: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Arial" panose="020B0604020202020204" pitchFamily="34" charset="0"/>
              </a:rPr>
              <a:t> </a:t>
            </a: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Arial" panose="020B0604020202020204" pitchFamily="34" charset="0"/>
              </a:rPr>
              <a:t>số</a:t>
            </a: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Arial" panose="020B0604020202020204" pitchFamily="34" charset="0"/>
              </a:rPr>
              <a:t> 2:</a:t>
            </a:r>
            <a:endParaRPr kumimoji="0" lang="en-US" sz="3200" b="0"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l" defTabSz="457200" rtl="0" eaLnBrk="1" fontAlgn="auto" latinLnBrk="0" hangingPunct="1">
              <a:lnSpc>
                <a:spcPct val="12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1,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Trả</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lời</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logo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luyện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tập</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2 SGK: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Hãy</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giải</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thích</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vì</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sao</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nguyên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tử</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He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là</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nguyên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tử</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có</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kích</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thước</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nhỏ</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nhất</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trong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bảng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tuần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hoàn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mà</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không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phải</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là</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nguyên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mn-cs"/>
              </a:rPr>
              <a:t>tử</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rPr>
              <a:t> H.”</a:t>
            </a:r>
            <a:endPar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endParaRPr>
          </a:p>
        </p:txBody>
      </p:sp>
      <p:sp>
        <p:nvSpPr>
          <p:cNvPr id="5" name="TextBox 4">
            <a:extLst>
              <a:ext uri="{FF2B5EF4-FFF2-40B4-BE49-F238E27FC236}">
                <a16:creationId xmlns:a16="http://schemas.microsoft.com/office/drawing/2014/main" id="{1E557E1B-E24D-4138-8522-C3C655D7AA84}"/>
              </a:ext>
            </a:extLst>
          </p:cNvPr>
          <p:cNvSpPr txBox="1"/>
          <p:nvPr/>
        </p:nvSpPr>
        <p:spPr>
          <a:xfrm>
            <a:off x="5740206" y="3109287"/>
            <a:ext cx="6451794" cy="2337050"/>
          </a:xfrm>
          <a:prstGeom prst="rect">
            <a:avLst/>
          </a:prstGeom>
          <a:noFill/>
        </p:spPr>
        <p:txBody>
          <a:bodyPr wrap="square" rtlCol="0">
            <a:spAutoFit/>
          </a:bodyPr>
          <a:lstStyle/>
          <a:p>
            <a:pPr marL="0" marR="0" lvl="0" indent="0" algn="l" defTabSz="457200" rtl="0" eaLnBrk="1" fontAlgn="auto" latinLnBrk="0" hangingPunct="1">
              <a:lnSpc>
                <a:spcPct val="120000"/>
              </a:lnSpc>
              <a:spcBef>
                <a:spcPts val="0"/>
              </a:spcBef>
              <a:spcAft>
                <a:spcPts val="0"/>
              </a:spcAft>
              <a:buClrTx/>
              <a:buSzTx/>
              <a:buFontTx/>
              <a:buNone/>
              <a:tabLst>
                <a:tab pos="342900" algn="l"/>
                <a:tab pos="2171700" algn="l"/>
                <a:tab pos="2514600" algn="l"/>
              </a:tabLst>
              <a:defRPr/>
            </a:pP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2, </a:t>
            </a:r>
            <a:r>
              <a:rPr kumimoji="0" lang="pt-BR"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Cho các nguyên tố X, Y, Z có số hiệu nguyên tử lần lượt là  9, 11, 17. Các nguyên tố theo thứ tự bán kính nguyên tử tăng dần là:</a:t>
            </a:r>
            <a:endPar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endParaRPr>
          </a:p>
          <a:p>
            <a:pPr marL="0" marR="0" lvl="0" indent="0" algn="l" defTabSz="457200" rtl="0" eaLnBrk="1" fontAlgn="auto" latinLnBrk="0" hangingPunct="1">
              <a:lnSpc>
                <a:spcPct val="120000"/>
              </a:lnSpc>
              <a:spcBef>
                <a:spcPts val="0"/>
              </a:spcBef>
              <a:spcAft>
                <a:spcPts val="0"/>
              </a:spcAft>
              <a:buClrTx/>
              <a:buSzTx/>
              <a:buFontTx/>
              <a:buNone/>
              <a:tabLst>
                <a:tab pos="342900" algn="l"/>
                <a:tab pos="2171700" algn="l"/>
                <a:tab pos="2514600" algn="l"/>
              </a:tabLst>
              <a:defRPr/>
            </a:pPr>
            <a:r>
              <a:rPr kumimoji="0" lang="pt-BR"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fr-FR"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a:t>
            </a:r>
            <a:r>
              <a:rPr kumimoji="0" lang="fr-FR"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Z&lt;X&lt;Y                    </a:t>
            </a:r>
            <a:r>
              <a:rPr kumimoji="0" lang="fr-FR"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B.</a:t>
            </a:r>
            <a:r>
              <a:rPr kumimoji="0" lang="fr-FR"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X&lt;Y&lt;Z			</a:t>
            </a:r>
          </a:p>
          <a:p>
            <a:pPr marL="0" marR="0" lvl="0" indent="0" algn="l" defTabSz="457200" rtl="0" eaLnBrk="1" fontAlgn="auto" latinLnBrk="0" hangingPunct="1">
              <a:lnSpc>
                <a:spcPct val="120000"/>
              </a:lnSpc>
              <a:spcBef>
                <a:spcPts val="0"/>
              </a:spcBef>
              <a:spcAft>
                <a:spcPts val="0"/>
              </a:spcAft>
              <a:buClrTx/>
              <a:buSzTx/>
              <a:buFontTx/>
              <a:buNone/>
              <a:tabLst>
                <a:tab pos="342900" algn="l"/>
                <a:tab pos="2171700" algn="l"/>
                <a:tab pos="2514600" algn="l"/>
              </a:tabLst>
              <a:defRPr/>
            </a:pPr>
            <a:r>
              <a:rPr kumimoji="0" lang="fr-FR"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C.</a:t>
            </a:r>
            <a:r>
              <a:rPr kumimoji="0" lang="fr-FR"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X&lt;Z&lt;Y		    	</a:t>
            </a:r>
            <a:r>
              <a:rPr kumimoji="0" lang="fr-FR"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D.</a:t>
            </a:r>
            <a:r>
              <a:rPr kumimoji="0" lang="fr-FR"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fr-FR"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Y&lt;Z&lt;X</a:t>
            </a:r>
            <a:endPar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endParaRPr>
          </a:p>
        </p:txBody>
      </p:sp>
      <p:sp>
        <p:nvSpPr>
          <p:cNvPr id="6" name="Smiley Face 5">
            <a:extLst>
              <a:ext uri="{FF2B5EF4-FFF2-40B4-BE49-F238E27FC236}">
                <a16:creationId xmlns:a16="http://schemas.microsoft.com/office/drawing/2014/main" id="{AFBCC216-81D5-4F27-9915-D5355E17C453}"/>
              </a:ext>
            </a:extLst>
          </p:cNvPr>
          <p:cNvSpPr/>
          <p:nvPr/>
        </p:nvSpPr>
        <p:spPr>
          <a:xfrm>
            <a:off x="6096000" y="4989137"/>
            <a:ext cx="480448" cy="457200"/>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Rockwell" panose="02060603020205020403"/>
              <a:ea typeface="+mn-ea"/>
              <a:cs typeface="+mn-cs"/>
            </a:endParaRPr>
          </a:p>
        </p:txBody>
      </p:sp>
    </p:spTree>
    <p:extLst>
      <p:ext uri="{BB962C8B-B14F-4D97-AF65-F5344CB8AC3E}">
        <p14:creationId xmlns:p14="http://schemas.microsoft.com/office/powerpoint/2010/main" val="1089333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1000"/>
                                        <p:tgtEl>
                                          <p:spTgt spid="4">
                                            <p:txEl>
                                              <p:pRg st="0" end="0"/>
                                            </p:txEl>
                                          </p:spTgt>
                                        </p:tgtEl>
                                      </p:cBhvr>
                                    </p:animEffect>
                                    <p:anim calcmode="lin" valueType="num">
                                      <p:cBhvr>
                                        <p:cTn id="1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Effect transition="in" filter="circle(in)">
                                      <p:cBhvr>
                                        <p:cTn id="21" dur="2000"/>
                                        <p:tgtEl>
                                          <p:spTgt spid="4">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nodeType="clickEffect">
                                  <p:stCondLst>
                                    <p:cond delay="0"/>
                                  </p:stCondLst>
                                  <p:childTnLst>
                                    <p:set>
                                      <p:cBhvr>
                                        <p:cTn id="25" dur="1" fill="hold">
                                          <p:stCondLst>
                                            <p:cond delay="0"/>
                                          </p:stCondLst>
                                        </p:cTn>
                                        <p:tgtEl>
                                          <p:spTgt spid="5">
                                            <p:txEl>
                                              <p:pRg st="0" end="0"/>
                                            </p:txEl>
                                          </p:spTgt>
                                        </p:tgtEl>
                                        <p:attrNameLst>
                                          <p:attrName>style.visibility</p:attrName>
                                        </p:attrNameLst>
                                      </p:cBhvr>
                                      <p:to>
                                        <p:strVal val="visible"/>
                                      </p:to>
                                    </p:set>
                                    <p:animEffect transition="in" filter="circle(in)">
                                      <p:cBhvr>
                                        <p:cTn id="26" dur="2000"/>
                                        <p:tgtEl>
                                          <p:spTgt spid="5">
                                            <p:txEl>
                                              <p:pRg st="0" end="0"/>
                                            </p:txEl>
                                          </p:spTgt>
                                        </p:tgtEl>
                                      </p:cBhvr>
                                    </p:animEffect>
                                  </p:childTnLst>
                                </p:cTn>
                              </p:par>
                              <p:par>
                                <p:cTn id="27" presetID="6" presetClass="entr" presetSubtype="16" fill="hold" nodeType="withEffect">
                                  <p:stCondLst>
                                    <p:cond delay="0"/>
                                  </p:stCondLst>
                                  <p:childTnLst>
                                    <p:set>
                                      <p:cBhvr>
                                        <p:cTn id="28" dur="1" fill="hold">
                                          <p:stCondLst>
                                            <p:cond delay="0"/>
                                          </p:stCondLst>
                                        </p:cTn>
                                        <p:tgtEl>
                                          <p:spTgt spid="5">
                                            <p:txEl>
                                              <p:pRg st="1" end="1"/>
                                            </p:txEl>
                                          </p:spTgt>
                                        </p:tgtEl>
                                        <p:attrNameLst>
                                          <p:attrName>style.visibility</p:attrName>
                                        </p:attrNameLst>
                                      </p:cBhvr>
                                      <p:to>
                                        <p:strVal val="visible"/>
                                      </p:to>
                                    </p:set>
                                    <p:animEffect transition="in" filter="circle(in)">
                                      <p:cBhvr>
                                        <p:cTn id="29" dur="2000"/>
                                        <p:tgtEl>
                                          <p:spTgt spid="5">
                                            <p:txEl>
                                              <p:pRg st="1" end="1"/>
                                            </p:txEl>
                                          </p:spTgt>
                                        </p:tgtEl>
                                      </p:cBhvr>
                                    </p:animEffect>
                                  </p:childTnLst>
                                </p:cTn>
                              </p:par>
                              <p:par>
                                <p:cTn id="30" presetID="6" presetClass="entr" presetSubtype="16" fill="hold" nodeType="withEffect">
                                  <p:stCondLst>
                                    <p:cond delay="0"/>
                                  </p:stCondLst>
                                  <p:childTnLst>
                                    <p:set>
                                      <p:cBhvr>
                                        <p:cTn id="31" dur="1" fill="hold">
                                          <p:stCondLst>
                                            <p:cond delay="0"/>
                                          </p:stCondLst>
                                        </p:cTn>
                                        <p:tgtEl>
                                          <p:spTgt spid="5">
                                            <p:txEl>
                                              <p:pRg st="2" end="2"/>
                                            </p:txEl>
                                          </p:spTgt>
                                        </p:tgtEl>
                                        <p:attrNameLst>
                                          <p:attrName>style.visibility</p:attrName>
                                        </p:attrNameLst>
                                      </p:cBhvr>
                                      <p:to>
                                        <p:strVal val="visible"/>
                                      </p:to>
                                    </p:set>
                                    <p:animEffect transition="in" filter="circle(in)">
                                      <p:cBhvr>
                                        <p:cTn id="32" dur="2000"/>
                                        <p:tgtEl>
                                          <p:spTgt spid="5">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1000"/>
                                        <p:tgtEl>
                                          <p:spTgt spid="6"/>
                                        </p:tgtEl>
                                      </p:cBhvr>
                                    </p:animEffect>
                                    <p:anim calcmode="lin" valueType="num">
                                      <p:cBhvr>
                                        <p:cTn id="38" dur="1000" fill="hold"/>
                                        <p:tgtEl>
                                          <p:spTgt spid="6"/>
                                        </p:tgtEl>
                                        <p:attrNameLst>
                                          <p:attrName>ppt_x</p:attrName>
                                        </p:attrNameLst>
                                      </p:cBhvr>
                                      <p:tavLst>
                                        <p:tav tm="0">
                                          <p:val>
                                            <p:strVal val="#ppt_x"/>
                                          </p:val>
                                        </p:tav>
                                        <p:tav tm="100000">
                                          <p:val>
                                            <p:strVal val="#ppt_x"/>
                                          </p:val>
                                        </p:tav>
                                      </p:tavLst>
                                    </p:anim>
                                    <p:anim calcmode="lin" valueType="num">
                                      <p:cBhvr>
                                        <p:cTn id="3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4B6305F0-10B6-4719-979D-7FC4195C8145}"/>
              </a:ext>
            </a:extLst>
          </p:cNvPr>
          <p:cNvGrpSpPr/>
          <p:nvPr/>
        </p:nvGrpSpPr>
        <p:grpSpPr>
          <a:xfrm>
            <a:off x="439023" y="210662"/>
            <a:ext cx="1041400" cy="1041400"/>
            <a:chOff x="200657" y="4811473"/>
            <a:chExt cx="1041400" cy="1041400"/>
          </a:xfrm>
        </p:grpSpPr>
        <p:sp>
          <p:nvSpPr>
            <p:cNvPr id="8" name="Oval 7">
              <a:extLst>
                <a:ext uri="{FF2B5EF4-FFF2-40B4-BE49-F238E27FC236}">
                  <a16:creationId xmlns:a16="http://schemas.microsoft.com/office/drawing/2014/main" id="{C9EFD049-EA15-4CFB-9452-312A75927C07}"/>
                </a:ext>
              </a:extLst>
            </p:cNvPr>
            <p:cNvSpPr/>
            <p:nvPr/>
          </p:nvSpPr>
          <p:spPr>
            <a:xfrm>
              <a:off x="200657" y="4811473"/>
              <a:ext cx="1041400" cy="1041400"/>
            </a:xfrm>
            <a:prstGeom prst="ellipse">
              <a:avLst/>
            </a:prstGeom>
            <a:solidFill>
              <a:schemeClr val="bg1"/>
            </a:solidFill>
            <a:ln>
              <a:noFill/>
            </a:ln>
            <a:effectLst>
              <a:innerShdw blurRad="114300">
                <a:srgbClr val="D96098"/>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panose="02060603020205020403"/>
                <a:ea typeface="+mn-ea"/>
                <a:cs typeface="+mn-cs"/>
              </a:endParaRPr>
            </a:p>
          </p:txBody>
        </p:sp>
        <p:pic>
          <p:nvPicPr>
            <p:cNvPr id="9" name="Picture 4" descr="Ghi chú biểu tượng miễn phí">
              <a:extLst>
                <a:ext uri="{FF2B5EF4-FFF2-40B4-BE49-F238E27FC236}">
                  <a16:creationId xmlns:a16="http://schemas.microsoft.com/office/drawing/2014/main" id="{384FF3BF-73CB-4425-9C22-AEC0E60B6B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5920" y="4977533"/>
              <a:ext cx="762000" cy="762000"/>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TextBox 9">
            <a:extLst>
              <a:ext uri="{FF2B5EF4-FFF2-40B4-BE49-F238E27FC236}">
                <a16:creationId xmlns:a16="http://schemas.microsoft.com/office/drawing/2014/main" id="{415E313C-D4F1-418C-B1D5-70EB3AAA410D}"/>
              </a:ext>
            </a:extLst>
          </p:cNvPr>
          <p:cNvSpPr txBox="1"/>
          <p:nvPr/>
        </p:nvSpPr>
        <p:spPr>
          <a:xfrm>
            <a:off x="1355992" y="677778"/>
            <a:ext cx="9645788"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Mô</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hình</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các</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nguyên</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tử</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p:txBody>
      </p:sp>
      <p:grpSp>
        <p:nvGrpSpPr>
          <p:cNvPr id="109" name="Group 108">
            <a:extLst>
              <a:ext uri="{FF2B5EF4-FFF2-40B4-BE49-F238E27FC236}">
                <a16:creationId xmlns:a16="http://schemas.microsoft.com/office/drawing/2014/main" id="{9ADC0B5A-6353-4F54-9D2B-BB4306FD0EF4}"/>
              </a:ext>
            </a:extLst>
          </p:cNvPr>
          <p:cNvGrpSpPr/>
          <p:nvPr/>
        </p:nvGrpSpPr>
        <p:grpSpPr>
          <a:xfrm>
            <a:off x="7884332" y="1235998"/>
            <a:ext cx="1515170" cy="1437808"/>
            <a:chOff x="5339897" y="4134473"/>
            <a:chExt cx="1787581" cy="1696310"/>
          </a:xfrm>
        </p:grpSpPr>
        <p:sp>
          <p:nvSpPr>
            <p:cNvPr id="110" name="Oval 109">
              <a:extLst>
                <a:ext uri="{FF2B5EF4-FFF2-40B4-BE49-F238E27FC236}">
                  <a16:creationId xmlns:a16="http://schemas.microsoft.com/office/drawing/2014/main" id="{88A2A7D4-9333-4126-8FB6-6F72C904EC70}"/>
                </a:ext>
              </a:extLst>
            </p:cNvPr>
            <p:cNvSpPr/>
            <p:nvPr/>
          </p:nvSpPr>
          <p:spPr>
            <a:xfrm>
              <a:off x="5401486" y="4166380"/>
              <a:ext cx="1664403" cy="166440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11" name="Oval 110">
              <a:extLst>
                <a:ext uri="{FF2B5EF4-FFF2-40B4-BE49-F238E27FC236}">
                  <a16:creationId xmlns:a16="http://schemas.microsoft.com/office/drawing/2014/main" id="{C2A3A12D-3E94-4237-8825-FFF221B9AB48}"/>
                </a:ext>
              </a:extLst>
            </p:cNvPr>
            <p:cNvSpPr/>
            <p:nvPr/>
          </p:nvSpPr>
          <p:spPr>
            <a:xfrm rot="10800000" flipV="1">
              <a:off x="6032811" y="4768015"/>
              <a:ext cx="573517" cy="431444"/>
            </a:xfrm>
            <a:prstGeom prst="ellipse">
              <a:avLst/>
            </a:prstGeom>
            <a:solidFill>
              <a:srgbClr val="F6D8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Rockwell" panose="02060603020205020403"/>
                  <a:ea typeface="+mn-ea"/>
                  <a:cs typeface="+mn-cs"/>
                </a:rPr>
                <a:t>+9</a:t>
              </a:r>
              <a:endParaRPr kumimoji="0" lang="vi-VN" sz="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12" name="Oval 111">
              <a:extLst>
                <a:ext uri="{FF2B5EF4-FFF2-40B4-BE49-F238E27FC236}">
                  <a16:creationId xmlns:a16="http://schemas.microsoft.com/office/drawing/2014/main" id="{4A4BC624-44C3-469C-BE12-9CC0C0A641CF}"/>
                </a:ext>
              </a:extLst>
            </p:cNvPr>
            <p:cNvSpPr/>
            <p:nvPr/>
          </p:nvSpPr>
          <p:spPr>
            <a:xfrm>
              <a:off x="5602363" y="4367256"/>
              <a:ext cx="1262651" cy="126265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13" name="Oval 112">
              <a:extLst>
                <a:ext uri="{FF2B5EF4-FFF2-40B4-BE49-F238E27FC236}">
                  <a16:creationId xmlns:a16="http://schemas.microsoft.com/office/drawing/2014/main" id="{B7D06D0A-90ED-4B74-9FAA-DA5B576650C9}"/>
                </a:ext>
              </a:extLst>
            </p:cNvPr>
            <p:cNvSpPr/>
            <p:nvPr/>
          </p:nvSpPr>
          <p:spPr>
            <a:xfrm>
              <a:off x="6172098" y="4332139"/>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14" name="Oval 113">
              <a:extLst>
                <a:ext uri="{FF2B5EF4-FFF2-40B4-BE49-F238E27FC236}">
                  <a16:creationId xmlns:a16="http://schemas.microsoft.com/office/drawing/2014/main" id="{06CA64A9-8925-49BD-8650-07AEE013E5CA}"/>
                </a:ext>
              </a:extLst>
            </p:cNvPr>
            <p:cNvSpPr/>
            <p:nvPr/>
          </p:nvSpPr>
          <p:spPr>
            <a:xfrm>
              <a:off x="6172098" y="5553191"/>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15" name="Oval 114">
              <a:extLst>
                <a:ext uri="{FF2B5EF4-FFF2-40B4-BE49-F238E27FC236}">
                  <a16:creationId xmlns:a16="http://schemas.microsoft.com/office/drawing/2014/main" id="{3AC954DB-CB14-46C6-A8EA-114D1A5C422F}"/>
                </a:ext>
              </a:extLst>
            </p:cNvPr>
            <p:cNvSpPr/>
            <p:nvPr/>
          </p:nvSpPr>
          <p:spPr>
            <a:xfrm>
              <a:off x="5339897" y="4936992"/>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16" name="Oval 115">
              <a:extLst>
                <a:ext uri="{FF2B5EF4-FFF2-40B4-BE49-F238E27FC236}">
                  <a16:creationId xmlns:a16="http://schemas.microsoft.com/office/drawing/2014/main" id="{57A15CC9-25F1-4C01-A86C-D0A9E415F486}"/>
                </a:ext>
              </a:extLst>
            </p:cNvPr>
            <p:cNvSpPr/>
            <p:nvPr/>
          </p:nvSpPr>
          <p:spPr>
            <a:xfrm>
              <a:off x="7004299" y="4998581"/>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17" name="Oval 116">
              <a:extLst>
                <a:ext uri="{FF2B5EF4-FFF2-40B4-BE49-F238E27FC236}">
                  <a16:creationId xmlns:a16="http://schemas.microsoft.com/office/drawing/2014/main" id="{6141509A-DA4D-4720-9773-E6D79B18F395}"/>
                </a:ext>
              </a:extLst>
            </p:cNvPr>
            <p:cNvSpPr/>
            <p:nvPr/>
          </p:nvSpPr>
          <p:spPr>
            <a:xfrm>
              <a:off x="6174058" y="4134473"/>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18" name="Oval 117">
              <a:extLst>
                <a:ext uri="{FF2B5EF4-FFF2-40B4-BE49-F238E27FC236}">
                  <a16:creationId xmlns:a16="http://schemas.microsoft.com/office/drawing/2014/main" id="{7BD022FE-C7D9-4603-9E44-761E3958DFB1}"/>
                </a:ext>
              </a:extLst>
            </p:cNvPr>
            <p:cNvSpPr/>
            <p:nvPr/>
          </p:nvSpPr>
          <p:spPr>
            <a:xfrm>
              <a:off x="6772629" y="4369417"/>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19" name="Oval 118">
              <a:extLst>
                <a:ext uri="{FF2B5EF4-FFF2-40B4-BE49-F238E27FC236}">
                  <a16:creationId xmlns:a16="http://schemas.microsoft.com/office/drawing/2014/main" id="{285642EE-8D4A-4513-88E8-5A42B19C2768}"/>
                </a:ext>
              </a:extLst>
            </p:cNvPr>
            <p:cNvSpPr/>
            <p:nvPr/>
          </p:nvSpPr>
          <p:spPr>
            <a:xfrm>
              <a:off x="6798561" y="5534400"/>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20" name="Oval 119">
              <a:extLst>
                <a:ext uri="{FF2B5EF4-FFF2-40B4-BE49-F238E27FC236}">
                  <a16:creationId xmlns:a16="http://schemas.microsoft.com/office/drawing/2014/main" id="{F11994F7-B440-4879-8F06-3A48F67A7F87}"/>
                </a:ext>
              </a:extLst>
            </p:cNvPr>
            <p:cNvSpPr/>
            <p:nvPr/>
          </p:nvSpPr>
          <p:spPr>
            <a:xfrm>
              <a:off x="5573489" y="5531580"/>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21" name="Oval 120">
              <a:extLst>
                <a:ext uri="{FF2B5EF4-FFF2-40B4-BE49-F238E27FC236}">
                  <a16:creationId xmlns:a16="http://schemas.microsoft.com/office/drawing/2014/main" id="{55044EA5-D513-41F7-AAFC-E7FE82405DA8}"/>
                </a:ext>
              </a:extLst>
            </p:cNvPr>
            <p:cNvSpPr/>
            <p:nvPr/>
          </p:nvSpPr>
          <p:spPr>
            <a:xfrm>
              <a:off x="5571567" y="4348447"/>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grpSp>
        <p:nvGrpSpPr>
          <p:cNvPr id="134" name="Group 133">
            <a:extLst>
              <a:ext uri="{FF2B5EF4-FFF2-40B4-BE49-F238E27FC236}">
                <a16:creationId xmlns:a16="http://schemas.microsoft.com/office/drawing/2014/main" id="{9526FA27-2DD0-496F-8A9D-954F8F4AEC35}"/>
              </a:ext>
            </a:extLst>
          </p:cNvPr>
          <p:cNvGrpSpPr/>
          <p:nvPr/>
        </p:nvGrpSpPr>
        <p:grpSpPr>
          <a:xfrm>
            <a:off x="5546535" y="1271583"/>
            <a:ext cx="1462967" cy="1410764"/>
            <a:chOff x="4589855" y="1087981"/>
            <a:chExt cx="1725992" cy="1664403"/>
          </a:xfrm>
        </p:grpSpPr>
        <p:sp>
          <p:nvSpPr>
            <p:cNvPr id="135" name="Oval 134">
              <a:extLst>
                <a:ext uri="{FF2B5EF4-FFF2-40B4-BE49-F238E27FC236}">
                  <a16:creationId xmlns:a16="http://schemas.microsoft.com/office/drawing/2014/main" id="{510D21D6-7219-4494-8C73-CA73CCC497BD}"/>
                </a:ext>
              </a:extLst>
            </p:cNvPr>
            <p:cNvSpPr/>
            <p:nvPr/>
          </p:nvSpPr>
          <p:spPr>
            <a:xfrm>
              <a:off x="4651444" y="1087981"/>
              <a:ext cx="1664403" cy="166440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36" name="Oval 135">
              <a:extLst>
                <a:ext uri="{FF2B5EF4-FFF2-40B4-BE49-F238E27FC236}">
                  <a16:creationId xmlns:a16="http://schemas.microsoft.com/office/drawing/2014/main" id="{D182D05A-02AA-4F0E-96C3-B2B5C500EC0E}"/>
                </a:ext>
              </a:extLst>
            </p:cNvPr>
            <p:cNvSpPr/>
            <p:nvPr/>
          </p:nvSpPr>
          <p:spPr>
            <a:xfrm rot="10800000" flipV="1">
              <a:off x="5282767" y="1719306"/>
              <a:ext cx="523969" cy="401753"/>
            </a:xfrm>
            <a:prstGeom prst="ellipse">
              <a:avLst/>
            </a:prstGeom>
            <a:solidFill>
              <a:srgbClr val="F6D8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Rockwell" panose="02060603020205020403"/>
                  <a:ea typeface="+mn-ea"/>
                  <a:cs typeface="+mn-cs"/>
                </a:rPr>
                <a:t>+7</a:t>
              </a:r>
              <a:endParaRPr kumimoji="0" lang="vi-VN" sz="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37" name="Oval 136">
              <a:extLst>
                <a:ext uri="{FF2B5EF4-FFF2-40B4-BE49-F238E27FC236}">
                  <a16:creationId xmlns:a16="http://schemas.microsoft.com/office/drawing/2014/main" id="{AD8D95E2-768C-48F3-BDC4-D40C4DE366AB}"/>
                </a:ext>
              </a:extLst>
            </p:cNvPr>
            <p:cNvSpPr/>
            <p:nvPr/>
          </p:nvSpPr>
          <p:spPr>
            <a:xfrm>
              <a:off x="4852321" y="1288857"/>
              <a:ext cx="1262651" cy="126265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38" name="Oval 137">
              <a:extLst>
                <a:ext uri="{FF2B5EF4-FFF2-40B4-BE49-F238E27FC236}">
                  <a16:creationId xmlns:a16="http://schemas.microsoft.com/office/drawing/2014/main" id="{147975E7-E272-4808-9833-2E96CE9454E2}"/>
                </a:ext>
              </a:extLst>
            </p:cNvPr>
            <p:cNvSpPr/>
            <p:nvPr/>
          </p:nvSpPr>
          <p:spPr>
            <a:xfrm>
              <a:off x="5422056" y="1253740"/>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39" name="Oval 138">
              <a:extLst>
                <a:ext uri="{FF2B5EF4-FFF2-40B4-BE49-F238E27FC236}">
                  <a16:creationId xmlns:a16="http://schemas.microsoft.com/office/drawing/2014/main" id="{CAFD8476-1406-4D82-A0B5-408733D49E90}"/>
                </a:ext>
              </a:extLst>
            </p:cNvPr>
            <p:cNvSpPr/>
            <p:nvPr/>
          </p:nvSpPr>
          <p:spPr>
            <a:xfrm>
              <a:off x="5422056" y="2474792"/>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40" name="Oval 139">
              <a:extLst>
                <a:ext uri="{FF2B5EF4-FFF2-40B4-BE49-F238E27FC236}">
                  <a16:creationId xmlns:a16="http://schemas.microsoft.com/office/drawing/2014/main" id="{5EC6C8CD-27F9-4888-96EC-5BDBAD22B2F3}"/>
                </a:ext>
              </a:extLst>
            </p:cNvPr>
            <p:cNvSpPr/>
            <p:nvPr/>
          </p:nvSpPr>
          <p:spPr>
            <a:xfrm>
              <a:off x="4589855" y="1858593"/>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41" name="Oval 140">
              <a:extLst>
                <a:ext uri="{FF2B5EF4-FFF2-40B4-BE49-F238E27FC236}">
                  <a16:creationId xmlns:a16="http://schemas.microsoft.com/office/drawing/2014/main" id="{6BE57A49-46FE-4DD5-8991-FDAA431C135D}"/>
                </a:ext>
              </a:extLst>
            </p:cNvPr>
            <p:cNvSpPr/>
            <p:nvPr/>
          </p:nvSpPr>
          <p:spPr>
            <a:xfrm>
              <a:off x="6022587" y="1291018"/>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42" name="Oval 141">
              <a:extLst>
                <a:ext uri="{FF2B5EF4-FFF2-40B4-BE49-F238E27FC236}">
                  <a16:creationId xmlns:a16="http://schemas.microsoft.com/office/drawing/2014/main" id="{777AE327-BDC8-4212-803F-2D369D07B531}"/>
                </a:ext>
              </a:extLst>
            </p:cNvPr>
            <p:cNvSpPr/>
            <p:nvPr/>
          </p:nvSpPr>
          <p:spPr>
            <a:xfrm>
              <a:off x="6048519" y="2456001"/>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43" name="Oval 142">
              <a:extLst>
                <a:ext uri="{FF2B5EF4-FFF2-40B4-BE49-F238E27FC236}">
                  <a16:creationId xmlns:a16="http://schemas.microsoft.com/office/drawing/2014/main" id="{15B4119C-45DB-4CF5-BF3F-49EFDFD57220}"/>
                </a:ext>
              </a:extLst>
            </p:cNvPr>
            <p:cNvSpPr/>
            <p:nvPr/>
          </p:nvSpPr>
          <p:spPr>
            <a:xfrm>
              <a:off x="4823447" y="2453181"/>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44" name="Oval 143">
              <a:extLst>
                <a:ext uri="{FF2B5EF4-FFF2-40B4-BE49-F238E27FC236}">
                  <a16:creationId xmlns:a16="http://schemas.microsoft.com/office/drawing/2014/main" id="{A32EAE4D-2AA6-4F2B-A6E7-1559AAC714A8}"/>
                </a:ext>
              </a:extLst>
            </p:cNvPr>
            <p:cNvSpPr/>
            <p:nvPr/>
          </p:nvSpPr>
          <p:spPr>
            <a:xfrm>
              <a:off x="4821525" y="1270048"/>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grpSp>
        <p:nvGrpSpPr>
          <p:cNvPr id="184" name="Group 183">
            <a:extLst>
              <a:ext uri="{FF2B5EF4-FFF2-40B4-BE49-F238E27FC236}">
                <a16:creationId xmlns:a16="http://schemas.microsoft.com/office/drawing/2014/main" id="{FDEE255D-01B1-4582-B83F-0DDE75592504}"/>
              </a:ext>
            </a:extLst>
          </p:cNvPr>
          <p:cNvGrpSpPr/>
          <p:nvPr/>
        </p:nvGrpSpPr>
        <p:grpSpPr>
          <a:xfrm>
            <a:off x="5822169" y="2891717"/>
            <a:ext cx="845907" cy="480531"/>
            <a:chOff x="548845" y="2942251"/>
            <a:chExt cx="845907" cy="480531"/>
          </a:xfrm>
        </p:grpSpPr>
        <p:pic>
          <p:nvPicPr>
            <p:cNvPr id="185" name="Picture 31">
              <a:extLst>
                <a:ext uri="{FF2B5EF4-FFF2-40B4-BE49-F238E27FC236}">
                  <a16:creationId xmlns:a16="http://schemas.microsoft.com/office/drawing/2014/main" id="{26A030F8-7BED-483C-8E87-67924CC1CCAA}"/>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548845" y="2942251"/>
              <a:ext cx="845907" cy="480531"/>
            </a:xfrm>
            <a:prstGeom prst="rect">
              <a:avLst/>
            </a:prstGeom>
          </p:spPr>
        </p:pic>
        <p:sp>
          <p:nvSpPr>
            <p:cNvPr id="186" name="TextBox 185">
              <a:extLst>
                <a:ext uri="{FF2B5EF4-FFF2-40B4-BE49-F238E27FC236}">
                  <a16:creationId xmlns:a16="http://schemas.microsoft.com/office/drawing/2014/main" id="{38FB3CFC-54B7-4563-ADF1-F925962B3974}"/>
                </a:ext>
              </a:extLst>
            </p:cNvPr>
            <p:cNvSpPr txBox="1"/>
            <p:nvPr/>
          </p:nvSpPr>
          <p:spPr>
            <a:xfrm>
              <a:off x="612090" y="2942251"/>
              <a:ext cx="782662" cy="427746"/>
            </a:xfrm>
            <a:prstGeom prst="rect">
              <a:avLst/>
            </a:prstGeom>
            <a:noFill/>
          </p:spPr>
          <p:txBody>
            <a:bodyPr wrap="square" rtlCol="0">
              <a:spAutoFit/>
            </a:bodyPr>
            <a:lstStyle/>
            <a:p>
              <a:pPr marL="0" marR="0" lvl="0" indent="0" algn="ctr" defTabSz="457200" rtl="0" eaLnBrk="1" fontAlgn="auto" latinLnBrk="0" hangingPunct="1">
                <a:lnSpc>
                  <a:spcPct val="12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a:t>
              </a:r>
              <a:endParaRPr kumimoji="0" lang="vi-VN"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grpSp>
        <p:nvGrpSpPr>
          <p:cNvPr id="190" name="Group 189">
            <a:extLst>
              <a:ext uri="{FF2B5EF4-FFF2-40B4-BE49-F238E27FC236}">
                <a16:creationId xmlns:a16="http://schemas.microsoft.com/office/drawing/2014/main" id="{4AFF1739-404F-4B85-8341-2DC551C47734}"/>
              </a:ext>
            </a:extLst>
          </p:cNvPr>
          <p:cNvGrpSpPr/>
          <p:nvPr/>
        </p:nvGrpSpPr>
        <p:grpSpPr>
          <a:xfrm>
            <a:off x="8252822" y="2930823"/>
            <a:ext cx="845907" cy="480531"/>
            <a:chOff x="548845" y="2942251"/>
            <a:chExt cx="845907" cy="480531"/>
          </a:xfrm>
        </p:grpSpPr>
        <p:pic>
          <p:nvPicPr>
            <p:cNvPr id="191" name="Picture 31">
              <a:extLst>
                <a:ext uri="{FF2B5EF4-FFF2-40B4-BE49-F238E27FC236}">
                  <a16:creationId xmlns:a16="http://schemas.microsoft.com/office/drawing/2014/main" id="{EC3B838E-4EE5-45D7-A65D-33083BAFC84D}"/>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548845" y="2942251"/>
              <a:ext cx="845907" cy="480531"/>
            </a:xfrm>
            <a:prstGeom prst="rect">
              <a:avLst/>
            </a:prstGeom>
          </p:spPr>
        </p:pic>
        <p:sp>
          <p:nvSpPr>
            <p:cNvPr id="192" name="TextBox 191">
              <a:extLst>
                <a:ext uri="{FF2B5EF4-FFF2-40B4-BE49-F238E27FC236}">
                  <a16:creationId xmlns:a16="http://schemas.microsoft.com/office/drawing/2014/main" id="{DDCCA939-2148-4A98-A6CC-1EDBFB1F8AB4}"/>
                </a:ext>
              </a:extLst>
            </p:cNvPr>
            <p:cNvSpPr txBox="1"/>
            <p:nvPr/>
          </p:nvSpPr>
          <p:spPr>
            <a:xfrm>
              <a:off x="612090" y="2942251"/>
              <a:ext cx="782662" cy="427746"/>
            </a:xfrm>
            <a:prstGeom prst="rect">
              <a:avLst/>
            </a:prstGeom>
            <a:noFill/>
          </p:spPr>
          <p:txBody>
            <a:bodyPr wrap="square" rtlCol="0">
              <a:spAutoFit/>
            </a:bodyPr>
            <a:lstStyle/>
            <a:p>
              <a:pPr marL="0" marR="0" lvl="0" indent="0" algn="ctr" defTabSz="457200" rtl="0" eaLnBrk="1" fontAlgn="auto" latinLnBrk="0" hangingPunct="1">
                <a:lnSpc>
                  <a:spcPct val="12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a:t>
              </a:r>
              <a:endParaRPr kumimoji="0" lang="vi-VN"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195" name="TextBox 194">
            <a:extLst>
              <a:ext uri="{FF2B5EF4-FFF2-40B4-BE49-F238E27FC236}">
                <a16:creationId xmlns:a16="http://schemas.microsoft.com/office/drawing/2014/main" id="{7D6A36AC-F113-4888-8E71-5E991AA51A38}"/>
              </a:ext>
            </a:extLst>
          </p:cNvPr>
          <p:cNvSpPr txBox="1"/>
          <p:nvPr/>
        </p:nvSpPr>
        <p:spPr>
          <a:xfrm>
            <a:off x="478244" y="3581618"/>
            <a:ext cx="8501901" cy="236988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Trong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chu </a:t>
            </a:r>
            <a:r>
              <a:rPr kumimoji="0" lang="en-US" sz="24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kì</a:t>
            </a:r>
            <a:r>
              <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theo</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chiều</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tăng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điện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tích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hạt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nhân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bán</a:t>
            </a:r>
            <a:r>
              <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kính</a:t>
            </a:r>
            <a:r>
              <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nguyên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tử</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xu</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hướng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giảm</a:t>
            </a:r>
            <a:r>
              <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dần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Giải</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thích</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Trong</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một</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chu </a:t>
            </a:r>
            <a:r>
              <a:rPr kumimoji="0" lang="en-US" sz="24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kì</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+Z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tăng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dần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Số</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lớp</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e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không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đổi</a:t>
            </a:r>
            <a:endPar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endParaRPr>
          </a:p>
        </p:txBody>
      </p:sp>
      <p:sp>
        <p:nvSpPr>
          <p:cNvPr id="196" name="TextBox 195">
            <a:extLst>
              <a:ext uri="{FF2B5EF4-FFF2-40B4-BE49-F238E27FC236}">
                <a16:creationId xmlns:a16="http://schemas.microsoft.com/office/drawing/2014/main" id="{B3B6D0BE-2E92-499D-B176-7DD7C1EA3E94}"/>
              </a:ext>
            </a:extLst>
          </p:cNvPr>
          <p:cNvSpPr txBox="1"/>
          <p:nvPr/>
        </p:nvSpPr>
        <p:spPr>
          <a:xfrm>
            <a:off x="5400996" y="5094484"/>
            <a:ext cx="3451365" cy="1007455"/>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F</a:t>
            </a:r>
            <a:r>
              <a:rPr kumimoji="0" lang="en-US" sz="2400" b="0" i="0" u="none" strike="noStrike" kern="1200" cap="none" spc="0" normalizeH="0" baseline="-2500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hút</a:t>
            </a:r>
            <a:r>
              <a:rPr kumimoji="0" lang="en-US" sz="24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en-US" sz="2400" b="0" i="0" u="none" strike="noStrike" kern="1200" cap="none" spc="0" normalizeH="0" baseline="-2500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hn</a:t>
            </a:r>
            <a:r>
              <a:rPr kumimoji="0" lang="en-US" sz="24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 LNC)</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mạnh</a:t>
            </a:r>
            <a:r>
              <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dần</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auto" latinLnBrk="0" hangingPunct="1">
              <a:lnSpc>
                <a:spcPct val="12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r</a:t>
            </a:r>
            <a:r>
              <a:rPr kumimoji="0" lang="en-US" sz="2800" b="0" i="0" u="none" strike="noStrike" kern="1200" cap="none" spc="0" normalizeH="0" baseline="-2500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ng.tử</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giảm</a:t>
            </a:r>
            <a:r>
              <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dần</a:t>
            </a:r>
            <a:endPar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11" name="Rectangle 10">
            <a:extLst>
              <a:ext uri="{FF2B5EF4-FFF2-40B4-BE49-F238E27FC236}">
                <a16:creationId xmlns:a16="http://schemas.microsoft.com/office/drawing/2014/main" id="{B64D0041-541E-4033-93A4-9C3256E1EC2D}"/>
              </a:ext>
            </a:extLst>
          </p:cNvPr>
          <p:cNvSpPr/>
          <p:nvPr/>
        </p:nvSpPr>
        <p:spPr>
          <a:xfrm>
            <a:off x="2406420" y="78898"/>
            <a:ext cx="7951411" cy="584775"/>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I. Xu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hướng</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biến</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đổi</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bán</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kính</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nguyên</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tử</a:t>
            </a:r>
            <a:endPar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193" name="Picture 2" descr="Lý thuyết bài 7: Xu hướng biến đổi một số tính chất của đơn chất, biến đổi  thành phần và tính chất của hợp chất trong một chu kì và trong một">
            <a:extLst>
              <a:ext uri="{FF2B5EF4-FFF2-40B4-BE49-F238E27FC236}">
                <a16:creationId xmlns:a16="http://schemas.microsoft.com/office/drawing/2014/main" id="{538C99FE-E015-4DF3-8CB2-CCC3D4CFE3D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43389" y="3468846"/>
            <a:ext cx="3146837" cy="3389154"/>
          </a:xfrm>
          <a:prstGeom prst="rect">
            <a:avLst/>
          </a:prstGeom>
          <a:noFill/>
          <a:extLst>
            <a:ext uri="{909E8E84-426E-40DD-AFC4-6F175D3DCCD1}">
              <a14:hiddenFill xmlns:a14="http://schemas.microsoft.com/office/drawing/2010/main">
                <a:solidFill>
                  <a:srgbClr val="FFFFFF"/>
                </a:solidFill>
              </a14:hiddenFill>
            </a:ext>
          </a:extLst>
        </p:spPr>
      </p:pic>
      <p:sp>
        <p:nvSpPr>
          <p:cNvPr id="2" name="Right Brace 1">
            <a:extLst>
              <a:ext uri="{FF2B5EF4-FFF2-40B4-BE49-F238E27FC236}">
                <a16:creationId xmlns:a16="http://schemas.microsoft.com/office/drawing/2014/main" id="{88A03979-15AA-4332-8075-C56FDC7207A1}"/>
              </a:ext>
            </a:extLst>
          </p:cNvPr>
          <p:cNvSpPr/>
          <p:nvPr/>
        </p:nvSpPr>
        <p:spPr>
          <a:xfrm>
            <a:off x="4481788" y="4929577"/>
            <a:ext cx="155448" cy="9144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ckwell" panose="02060603020205020403"/>
              <a:ea typeface="+mn-ea"/>
              <a:cs typeface="+mn-cs"/>
            </a:endParaRPr>
          </a:p>
        </p:txBody>
      </p:sp>
      <p:sp>
        <p:nvSpPr>
          <p:cNvPr id="3" name="Arrow: Right 2">
            <a:extLst>
              <a:ext uri="{FF2B5EF4-FFF2-40B4-BE49-F238E27FC236}">
                <a16:creationId xmlns:a16="http://schemas.microsoft.com/office/drawing/2014/main" id="{176A334C-F797-4440-B3E3-EC0AFEE037EB}"/>
              </a:ext>
            </a:extLst>
          </p:cNvPr>
          <p:cNvSpPr/>
          <p:nvPr/>
        </p:nvSpPr>
        <p:spPr>
          <a:xfrm>
            <a:off x="4759949" y="5293453"/>
            <a:ext cx="523440" cy="22211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Rockwell" panose="02060603020205020403"/>
              <a:ea typeface="+mn-ea"/>
              <a:cs typeface="+mn-cs"/>
            </a:endParaRPr>
          </a:p>
        </p:txBody>
      </p:sp>
      <p:sp>
        <p:nvSpPr>
          <p:cNvPr id="12" name="TextBox 11">
            <a:extLst>
              <a:ext uri="{FF2B5EF4-FFF2-40B4-BE49-F238E27FC236}">
                <a16:creationId xmlns:a16="http://schemas.microsoft.com/office/drawing/2014/main" id="{F97EC12A-DDA9-4167-BFD0-0807011DA6F4}"/>
              </a:ext>
            </a:extLst>
          </p:cNvPr>
          <p:cNvSpPr txBox="1"/>
          <p:nvPr/>
        </p:nvSpPr>
        <p:spPr>
          <a:xfrm>
            <a:off x="700300" y="6023295"/>
            <a:ext cx="2691763" cy="52322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0000"/>
                </a:solidFill>
                <a:effectLst/>
                <a:uLnTx/>
                <a:uFillTx/>
                <a:latin typeface="Rockwell" panose="02060603020205020403"/>
                <a:ea typeface="+mn-ea"/>
                <a:cs typeface="+mn-cs"/>
              </a:rPr>
              <a:t>*</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r</a:t>
            </a:r>
            <a:r>
              <a:rPr kumimoji="0" lang="en-US" sz="2800" b="0" i="0" u="none" strike="noStrike" kern="1200" cap="none" spc="0" normalizeH="0" baseline="-2500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ng.tử</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a:t>
            </a:r>
            <a:r>
              <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Be &gt; N &gt; F</a:t>
            </a:r>
          </a:p>
        </p:txBody>
      </p:sp>
      <p:sp>
        <p:nvSpPr>
          <p:cNvPr id="194" name="Arrow: Right 193">
            <a:extLst>
              <a:ext uri="{FF2B5EF4-FFF2-40B4-BE49-F238E27FC236}">
                <a16:creationId xmlns:a16="http://schemas.microsoft.com/office/drawing/2014/main" id="{BA7085D5-3A3B-42BB-826C-452B06ECE05A}"/>
              </a:ext>
            </a:extLst>
          </p:cNvPr>
          <p:cNvSpPr/>
          <p:nvPr/>
        </p:nvSpPr>
        <p:spPr>
          <a:xfrm flipV="1">
            <a:off x="5453653" y="5805938"/>
            <a:ext cx="479269" cy="217357"/>
          </a:xfrm>
          <a:prstGeom prst="rightArrow">
            <a:avLst>
              <a:gd name="adj1" fmla="val 50000"/>
              <a:gd name="adj2" fmla="val 5160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Rockwell" panose="02060603020205020403"/>
              <a:ea typeface="+mn-ea"/>
              <a:cs typeface="+mn-cs"/>
            </a:endParaRPr>
          </a:p>
        </p:txBody>
      </p:sp>
      <p:pic>
        <p:nvPicPr>
          <p:cNvPr id="5" name="Picture 4">
            <a:extLst>
              <a:ext uri="{FF2B5EF4-FFF2-40B4-BE49-F238E27FC236}">
                <a16:creationId xmlns:a16="http://schemas.microsoft.com/office/drawing/2014/main" id="{7ABFC4AB-981B-4EAF-9269-0A55445D423C}"/>
              </a:ext>
            </a:extLst>
          </p:cNvPr>
          <p:cNvPicPr>
            <a:picLocks noChangeAspect="1"/>
          </p:cNvPicPr>
          <p:nvPr/>
        </p:nvPicPr>
        <p:blipFill>
          <a:blip r:embed="rId6"/>
          <a:stretch>
            <a:fillRect/>
          </a:stretch>
        </p:blipFill>
        <p:spPr>
          <a:xfrm>
            <a:off x="2963752" y="1271113"/>
            <a:ext cx="1518036" cy="1426588"/>
          </a:xfrm>
          <a:prstGeom prst="rect">
            <a:avLst/>
          </a:prstGeom>
        </p:spPr>
      </p:pic>
      <p:pic>
        <p:nvPicPr>
          <p:cNvPr id="13" name="Picture 12">
            <a:extLst>
              <a:ext uri="{FF2B5EF4-FFF2-40B4-BE49-F238E27FC236}">
                <a16:creationId xmlns:a16="http://schemas.microsoft.com/office/drawing/2014/main" id="{DF9FB4C1-F694-46E7-9227-67CEF9C20117}"/>
              </a:ext>
            </a:extLst>
          </p:cNvPr>
          <p:cNvPicPr>
            <a:picLocks noChangeAspect="1"/>
          </p:cNvPicPr>
          <p:nvPr/>
        </p:nvPicPr>
        <p:blipFill>
          <a:blip r:embed="rId7"/>
          <a:stretch>
            <a:fillRect/>
          </a:stretch>
        </p:blipFill>
        <p:spPr>
          <a:xfrm>
            <a:off x="3286264" y="2932352"/>
            <a:ext cx="847417" cy="536494"/>
          </a:xfrm>
          <a:prstGeom prst="rect">
            <a:avLst/>
          </a:prstGeom>
        </p:spPr>
      </p:pic>
    </p:spTree>
    <p:extLst>
      <p:ext uri="{BB962C8B-B14F-4D97-AF65-F5344CB8AC3E}">
        <p14:creationId xmlns:p14="http://schemas.microsoft.com/office/powerpoint/2010/main" val="3832592507"/>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left)">
                                      <p:cBhvr>
                                        <p:cTn id="14" dur="500"/>
                                        <p:tgtEl>
                                          <p:spTgt spid="10"/>
                                        </p:tgtEl>
                                      </p:cBhvr>
                                    </p:animEffect>
                                  </p:childTnLst>
                                </p:cTn>
                              </p:par>
                              <p:par>
                                <p:cTn id="15" presetID="53" presetClass="entr" presetSubtype="16" fill="hold" nodeType="withEffect">
                                  <p:stCondLst>
                                    <p:cond delay="0"/>
                                  </p:stCondLst>
                                  <p:childTnLst>
                                    <p:set>
                                      <p:cBhvr>
                                        <p:cTn id="16" dur="1" fill="hold">
                                          <p:stCondLst>
                                            <p:cond delay="0"/>
                                          </p:stCondLst>
                                        </p:cTn>
                                        <p:tgtEl>
                                          <p:spTgt spid="109"/>
                                        </p:tgtEl>
                                        <p:attrNameLst>
                                          <p:attrName>style.visibility</p:attrName>
                                        </p:attrNameLst>
                                      </p:cBhvr>
                                      <p:to>
                                        <p:strVal val="visible"/>
                                      </p:to>
                                    </p:set>
                                    <p:anim calcmode="lin" valueType="num">
                                      <p:cBhvr>
                                        <p:cTn id="17" dur="500" fill="hold"/>
                                        <p:tgtEl>
                                          <p:spTgt spid="109"/>
                                        </p:tgtEl>
                                        <p:attrNameLst>
                                          <p:attrName>ppt_w</p:attrName>
                                        </p:attrNameLst>
                                      </p:cBhvr>
                                      <p:tavLst>
                                        <p:tav tm="0">
                                          <p:val>
                                            <p:fltVal val="0"/>
                                          </p:val>
                                        </p:tav>
                                        <p:tav tm="100000">
                                          <p:val>
                                            <p:strVal val="#ppt_w"/>
                                          </p:val>
                                        </p:tav>
                                      </p:tavLst>
                                    </p:anim>
                                    <p:anim calcmode="lin" valueType="num">
                                      <p:cBhvr>
                                        <p:cTn id="18" dur="500" fill="hold"/>
                                        <p:tgtEl>
                                          <p:spTgt spid="109"/>
                                        </p:tgtEl>
                                        <p:attrNameLst>
                                          <p:attrName>ppt_h</p:attrName>
                                        </p:attrNameLst>
                                      </p:cBhvr>
                                      <p:tavLst>
                                        <p:tav tm="0">
                                          <p:val>
                                            <p:fltVal val="0"/>
                                          </p:val>
                                        </p:tav>
                                        <p:tav tm="100000">
                                          <p:val>
                                            <p:strVal val="#ppt_h"/>
                                          </p:val>
                                        </p:tav>
                                      </p:tavLst>
                                    </p:anim>
                                    <p:animEffect transition="in" filter="fade">
                                      <p:cBhvr>
                                        <p:cTn id="19" dur="500"/>
                                        <p:tgtEl>
                                          <p:spTgt spid="109"/>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anim calcmode="lin" valueType="num">
                                      <p:cBhvr>
                                        <p:cTn id="25" dur="1000" fill="hold"/>
                                        <p:tgtEl>
                                          <p:spTgt spid="5"/>
                                        </p:tgtEl>
                                        <p:attrNameLst>
                                          <p:attrName>ppt_x</p:attrName>
                                        </p:attrNameLst>
                                      </p:cBhvr>
                                      <p:tavLst>
                                        <p:tav tm="0">
                                          <p:val>
                                            <p:strVal val="#ppt_x"/>
                                          </p:val>
                                        </p:tav>
                                        <p:tav tm="100000">
                                          <p:val>
                                            <p:strVal val="#ppt_x"/>
                                          </p:val>
                                        </p:tav>
                                      </p:tavLst>
                                    </p:anim>
                                    <p:anim calcmode="lin" valueType="num">
                                      <p:cBhvr>
                                        <p:cTn id="26" dur="1000" fill="hold"/>
                                        <p:tgtEl>
                                          <p:spTgt spid="5"/>
                                        </p:tgtEl>
                                        <p:attrNameLst>
                                          <p:attrName>ppt_y</p:attrName>
                                        </p:attrNameLst>
                                      </p:cBhvr>
                                      <p:tavLst>
                                        <p:tav tm="0">
                                          <p:val>
                                            <p:strVal val="#ppt_y+.1"/>
                                          </p:val>
                                        </p:tav>
                                        <p:tav tm="100000">
                                          <p:val>
                                            <p:strVal val="#ppt_y"/>
                                          </p:val>
                                        </p:tav>
                                      </p:tavLst>
                                    </p:anim>
                                  </p:childTnLst>
                                </p:cTn>
                              </p:par>
                              <p:par>
                                <p:cTn id="27" presetID="53" presetClass="entr" presetSubtype="16" fill="hold" nodeType="withEffect">
                                  <p:stCondLst>
                                    <p:cond delay="0"/>
                                  </p:stCondLst>
                                  <p:childTnLst>
                                    <p:set>
                                      <p:cBhvr>
                                        <p:cTn id="28" dur="1" fill="hold">
                                          <p:stCondLst>
                                            <p:cond delay="0"/>
                                          </p:stCondLst>
                                        </p:cTn>
                                        <p:tgtEl>
                                          <p:spTgt spid="134"/>
                                        </p:tgtEl>
                                        <p:attrNameLst>
                                          <p:attrName>style.visibility</p:attrName>
                                        </p:attrNameLst>
                                      </p:cBhvr>
                                      <p:to>
                                        <p:strVal val="visible"/>
                                      </p:to>
                                    </p:set>
                                    <p:anim calcmode="lin" valueType="num">
                                      <p:cBhvr>
                                        <p:cTn id="29" dur="500" fill="hold"/>
                                        <p:tgtEl>
                                          <p:spTgt spid="134"/>
                                        </p:tgtEl>
                                        <p:attrNameLst>
                                          <p:attrName>ppt_w</p:attrName>
                                        </p:attrNameLst>
                                      </p:cBhvr>
                                      <p:tavLst>
                                        <p:tav tm="0">
                                          <p:val>
                                            <p:fltVal val="0"/>
                                          </p:val>
                                        </p:tav>
                                        <p:tav tm="100000">
                                          <p:val>
                                            <p:strVal val="#ppt_w"/>
                                          </p:val>
                                        </p:tav>
                                      </p:tavLst>
                                    </p:anim>
                                    <p:anim calcmode="lin" valueType="num">
                                      <p:cBhvr>
                                        <p:cTn id="30" dur="500" fill="hold"/>
                                        <p:tgtEl>
                                          <p:spTgt spid="134"/>
                                        </p:tgtEl>
                                        <p:attrNameLst>
                                          <p:attrName>ppt_h</p:attrName>
                                        </p:attrNameLst>
                                      </p:cBhvr>
                                      <p:tavLst>
                                        <p:tav tm="0">
                                          <p:val>
                                            <p:fltVal val="0"/>
                                          </p:val>
                                        </p:tav>
                                        <p:tav tm="100000">
                                          <p:val>
                                            <p:strVal val="#ppt_h"/>
                                          </p:val>
                                        </p:tav>
                                      </p:tavLst>
                                    </p:anim>
                                    <p:animEffect transition="in" filter="fade">
                                      <p:cBhvr>
                                        <p:cTn id="31" dur="500"/>
                                        <p:tgtEl>
                                          <p:spTgt spid="134"/>
                                        </p:tgtEl>
                                      </p:cBhvr>
                                    </p:animEffect>
                                  </p:childTnLst>
                                </p:cTn>
                              </p:par>
                              <p:par>
                                <p:cTn id="32" presetID="53" presetClass="entr" presetSubtype="16" fill="hold" nodeType="withEffect">
                                  <p:stCondLst>
                                    <p:cond delay="0"/>
                                  </p:stCondLst>
                                  <p:childTnLst>
                                    <p:set>
                                      <p:cBhvr>
                                        <p:cTn id="33" dur="1" fill="hold">
                                          <p:stCondLst>
                                            <p:cond delay="0"/>
                                          </p:stCondLst>
                                        </p:cTn>
                                        <p:tgtEl>
                                          <p:spTgt spid="184"/>
                                        </p:tgtEl>
                                        <p:attrNameLst>
                                          <p:attrName>style.visibility</p:attrName>
                                        </p:attrNameLst>
                                      </p:cBhvr>
                                      <p:to>
                                        <p:strVal val="visible"/>
                                      </p:to>
                                    </p:set>
                                    <p:anim calcmode="lin" valueType="num">
                                      <p:cBhvr>
                                        <p:cTn id="34" dur="500" fill="hold"/>
                                        <p:tgtEl>
                                          <p:spTgt spid="184"/>
                                        </p:tgtEl>
                                        <p:attrNameLst>
                                          <p:attrName>ppt_w</p:attrName>
                                        </p:attrNameLst>
                                      </p:cBhvr>
                                      <p:tavLst>
                                        <p:tav tm="0">
                                          <p:val>
                                            <p:fltVal val="0"/>
                                          </p:val>
                                        </p:tav>
                                        <p:tav tm="100000">
                                          <p:val>
                                            <p:strVal val="#ppt_w"/>
                                          </p:val>
                                        </p:tav>
                                      </p:tavLst>
                                    </p:anim>
                                    <p:anim calcmode="lin" valueType="num">
                                      <p:cBhvr>
                                        <p:cTn id="35" dur="500" fill="hold"/>
                                        <p:tgtEl>
                                          <p:spTgt spid="184"/>
                                        </p:tgtEl>
                                        <p:attrNameLst>
                                          <p:attrName>ppt_h</p:attrName>
                                        </p:attrNameLst>
                                      </p:cBhvr>
                                      <p:tavLst>
                                        <p:tav tm="0">
                                          <p:val>
                                            <p:fltVal val="0"/>
                                          </p:val>
                                        </p:tav>
                                        <p:tav tm="100000">
                                          <p:val>
                                            <p:strVal val="#ppt_h"/>
                                          </p:val>
                                        </p:tav>
                                      </p:tavLst>
                                    </p:anim>
                                    <p:animEffect transition="in" filter="fade">
                                      <p:cBhvr>
                                        <p:cTn id="36" dur="500"/>
                                        <p:tgtEl>
                                          <p:spTgt spid="184"/>
                                        </p:tgtEl>
                                      </p:cBhvr>
                                    </p:animEffect>
                                  </p:childTnLst>
                                </p:cTn>
                              </p:par>
                              <p:par>
                                <p:cTn id="37" presetID="53" presetClass="entr" presetSubtype="16" fill="hold" nodeType="withEffect">
                                  <p:stCondLst>
                                    <p:cond delay="0"/>
                                  </p:stCondLst>
                                  <p:childTnLst>
                                    <p:set>
                                      <p:cBhvr>
                                        <p:cTn id="38" dur="1" fill="hold">
                                          <p:stCondLst>
                                            <p:cond delay="0"/>
                                          </p:stCondLst>
                                        </p:cTn>
                                        <p:tgtEl>
                                          <p:spTgt spid="190"/>
                                        </p:tgtEl>
                                        <p:attrNameLst>
                                          <p:attrName>style.visibility</p:attrName>
                                        </p:attrNameLst>
                                      </p:cBhvr>
                                      <p:to>
                                        <p:strVal val="visible"/>
                                      </p:to>
                                    </p:set>
                                    <p:anim calcmode="lin" valueType="num">
                                      <p:cBhvr>
                                        <p:cTn id="39" dur="500" fill="hold"/>
                                        <p:tgtEl>
                                          <p:spTgt spid="190"/>
                                        </p:tgtEl>
                                        <p:attrNameLst>
                                          <p:attrName>ppt_w</p:attrName>
                                        </p:attrNameLst>
                                      </p:cBhvr>
                                      <p:tavLst>
                                        <p:tav tm="0">
                                          <p:val>
                                            <p:fltVal val="0"/>
                                          </p:val>
                                        </p:tav>
                                        <p:tav tm="100000">
                                          <p:val>
                                            <p:strVal val="#ppt_w"/>
                                          </p:val>
                                        </p:tav>
                                      </p:tavLst>
                                    </p:anim>
                                    <p:anim calcmode="lin" valueType="num">
                                      <p:cBhvr>
                                        <p:cTn id="40" dur="500" fill="hold"/>
                                        <p:tgtEl>
                                          <p:spTgt spid="190"/>
                                        </p:tgtEl>
                                        <p:attrNameLst>
                                          <p:attrName>ppt_h</p:attrName>
                                        </p:attrNameLst>
                                      </p:cBhvr>
                                      <p:tavLst>
                                        <p:tav tm="0">
                                          <p:val>
                                            <p:fltVal val="0"/>
                                          </p:val>
                                        </p:tav>
                                        <p:tav tm="100000">
                                          <p:val>
                                            <p:strVal val="#ppt_h"/>
                                          </p:val>
                                        </p:tav>
                                      </p:tavLst>
                                    </p:anim>
                                    <p:animEffect transition="in" filter="fade">
                                      <p:cBhvr>
                                        <p:cTn id="41" dur="500"/>
                                        <p:tgtEl>
                                          <p:spTgt spid="190"/>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195"/>
                                        </p:tgtEl>
                                        <p:attrNameLst>
                                          <p:attrName>style.visibility</p:attrName>
                                        </p:attrNameLst>
                                      </p:cBhvr>
                                      <p:to>
                                        <p:strVal val="visible"/>
                                      </p:to>
                                    </p:set>
                                    <p:animEffect transition="in" filter="wipe(left)">
                                      <p:cBhvr>
                                        <p:cTn id="46" dur="500"/>
                                        <p:tgtEl>
                                          <p:spTgt spid="195"/>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nodeType="clickEffect">
                                  <p:stCondLst>
                                    <p:cond delay="0"/>
                                  </p:stCondLst>
                                  <p:childTnLst>
                                    <p:set>
                                      <p:cBhvr>
                                        <p:cTn id="50" dur="1" fill="hold">
                                          <p:stCondLst>
                                            <p:cond delay="0"/>
                                          </p:stCondLst>
                                        </p:cTn>
                                        <p:tgtEl>
                                          <p:spTgt spid="195">
                                            <p:txEl>
                                              <p:pRg st="0" end="0"/>
                                            </p:txEl>
                                          </p:spTgt>
                                        </p:tgtEl>
                                        <p:attrNameLst>
                                          <p:attrName>style.visibility</p:attrName>
                                        </p:attrNameLst>
                                      </p:cBhvr>
                                      <p:to>
                                        <p:strVal val="visible"/>
                                      </p:to>
                                    </p:set>
                                    <p:animEffect transition="in" filter="wipe(down)">
                                      <p:cBhvr>
                                        <p:cTn id="51" dur="500"/>
                                        <p:tgtEl>
                                          <p:spTgt spid="195">
                                            <p:txEl>
                                              <p:pRg st="0" end="0"/>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nodeType="clickEffect">
                                  <p:stCondLst>
                                    <p:cond delay="0"/>
                                  </p:stCondLst>
                                  <p:childTnLst>
                                    <p:set>
                                      <p:cBhvr>
                                        <p:cTn id="55" dur="1" fill="hold">
                                          <p:stCondLst>
                                            <p:cond delay="0"/>
                                          </p:stCondLst>
                                        </p:cTn>
                                        <p:tgtEl>
                                          <p:spTgt spid="195">
                                            <p:txEl>
                                              <p:pRg st="1" end="1"/>
                                            </p:txEl>
                                          </p:spTgt>
                                        </p:tgtEl>
                                        <p:attrNameLst>
                                          <p:attrName>style.visibility</p:attrName>
                                        </p:attrNameLst>
                                      </p:cBhvr>
                                      <p:to>
                                        <p:strVal val="visible"/>
                                      </p:to>
                                    </p:set>
                                    <p:animEffect transition="in" filter="wipe(down)">
                                      <p:cBhvr>
                                        <p:cTn id="56" dur="500"/>
                                        <p:tgtEl>
                                          <p:spTgt spid="195">
                                            <p:txEl>
                                              <p:pRg st="1" end="1"/>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4" fill="hold" nodeType="clickEffect">
                                  <p:stCondLst>
                                    <p:cond delay="0"/>
                                  </p:stCondLst>
                                  <p:childTnLst>
                                    <p:set>
                                      <p:cBhvr>
                                        <p:cTn id="60" dur="1" fill="hold">
                                          <p:stCondLst>
                                            <p:cond delay="0"/>
                                          </p:stCondLst>
                                        </p:cTn>
                                        <p:tgtEl>
                                          <p:spTgt spid="195">
                                            <p:txEl>
                                              <p:pRg st="2" end="2"/>
                                            </p:txEl>
                                          </p:spTgt>
                                        </p:tgtEl>
                                        <p:attrNameLst>
                                          <p:attrName>style.visibility</p:attrName>
                                        </p:attrNameLst>
                                      </p:cBhvr>
                                      <p:to>
                                        <p:strVal val="visible"/>
                                      </p:to>
                                    </p:set>
                                    <p:animEffect transition="in" filter="wipe(down)">
                                      <p:cBhvr>
                                        <p:cTn id="61" dur="500"/>
                                        <p:tgtEl>
                                          <p:spTgt spid="195">
                                            <p:txEl>
                                              <p:pRg st="2" end="2"/>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nodeType="clickEffect">
                                  <p:stCondLst>
                                    <p:cond delay="0"/>
                                  </p:stCondLst>
                                  <p:childTnLst>
                                    <p:set>
                                      <p:cBhvr>
                                        <p:cTn id="65" dur="1" fill="hold">
                                          <p:stCondLst>
                                            <p:cond delay="0"/>
                                          </p:stCondLst>
                                        </p:cTn>
                                        <p:tgtEl>
                                          <p:spTgt spid="195">
                                            <p:txEl>
                                              <p:pRg st="3" end="3"/>
                                            </p:txEl>
                                          </p:spTgt>
                                        </p:tgtEl>
                                        <p:attrNameLst>
                                          <p:attrName>style.visibility</p:attrName>
                                        </p:attrNameLst>
                                      </p:cBhvr>
                                      <p:to>
                                        <p:strVal val="visible"/>
                                      </p:to>
                                    </p:set>
                                    <p:animEffect transition="in" filter="fade">
                                      <p:cBhvr>
                                        <p:cTn id="66" dur="1000"/>
                                        <p:tgtEl>
                                          <p:spTgt spid="195">
                                            <p:txEl>
                                              <p:pRg st="3" end="3"/>
                                            </p:txEl>
                                          </p:spTgt>
                                        </p:tgtEl>
                                      </p:cBhvr>
                                    </p:animEffect>
                                    <p:anim calcmode="lin" valueType="num">
                                      <p:cBhvr>
                                        <p:cTn id="67" dur="1000" fill="hold"/>
                                        <p:tgtEl>
                                          <p:spTgt spid="195">
                                            <p:txEl>
                                              <p:pRg st="3" end="3"/>
                                            </p:txEl>
                                          </p:spTgt>
                                        </p:tgtEl>
                                        <p:attrNameLst>
                                          <p:attrName>ppt_x</p:attrName>
                                        </p:attrNameLst>
                                      </p:cBhvr>
                                      <p:tavLst>
                                        <p:tav tm="0">
                                          <p:val>
                                            <p:strVal val="#ppt_x"/>
                                          </p:val>
                                        </p:tav>
                                        <p:tav tm="100000">
                                          <p:val>
                                            <p:strVal val="#ppt_x"/>
                                          </p:val>
                                        </p:tav>
                                      </p:tavLst>
                                    </p:anim>
                                    <p:anim calcmode="lin" valueType="num">
                                      <p:cBhvr>
                                        <p:cTn id="68" dur="1000" fill="hold"/>
                                        <p:tgtEl>
                                          <p:spTgt spid="19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nodeType="clickEffect">
                                  <p:stCondLst>
                                    <p:cond delay="0"/>
                                  </p:stCondLst>
                                  <p:childTnLst>
                                    <p:set>
                                      <p:cBhvr>
                                        <p:cTn id="72" dur="1" fill="hold">
                                          <p:stCondLst>
                                            <p:cond delay="0"/>
                                          </p:stCondLst>
                                        </p:cTn>
                                        <p:tgtEl>
                                          <p:spTgt spid="195">
                                            <p:txEl>
                                              <p:pRg st="4" end="4"/>
                                            </p:txEl>
                                          </p:spTgt>
                                        </p:tgtEl>
                                        <p:attrNameLst>
                                          <p:attrName>style.visibility</p:attrName>
                                        </p:attrNameLst>
                                      </p:cBhvr>
                                      <p:to>
                                        <p:strVal val="visible"/>
                                      </p:to>
                                    </p:set>
                                    <p:animEffect transition="in" filter="fade">
                                      <p:cBhvr>
                                        <p:cTn id="73" dur="1000"/>
                                        <p:tgtEl>
                                          <p:spTgt spid="195">
                                            <p:txEl>
                                              <p:pRg st="4" end="4"/>
                                            </p:txEl>
                                          </p:spTgt>
                                        </p:tgtEl>
                                      </p:cBhvr>
                                    </p:animEffect>
                                    <p:anim calcmode="lin" valueType="num">
                                      <p:cBhvr>
                                        <p:cTn id="74" dur="1000" fill="hold"/>
                                        <p:tgtEl>
                                          <p:spTgt spid="195">
                                            <p:txEl>
                                              <p:pRg st="4" end="4"/>
                                            </p:txEl>
                                          </p:spTgt>
                                        </p:tgtEl>
                                        <p:attrNameLst>
                                          <p:attrName>ppt_x</p:attrName>
                                        </p:attrNameLst>
                                      </p:cBhvr>
                                      <p:tavLst>
                                        <p:tav tm="0">
                                          <p:val>
                                            <p:strVal val="#ppt_x"/>
                                          </p:val>
                                        </p:tav>
                                        <p:tav tm="100000">
                                          <p:val>
                                            <p:strVal val="#ppt_x"/>
                                          </p:val>
                                        </p:tav>
                                      </p:tavLst>
                                    </p:anim>
                                    <p:anim calcmode="lin" valueType="num">
                                      <p:cBhvr>
                                        <p:cTn id="75" dur="1000" fill="hold"/>
                                        <p:tgtEl>
                                          <p:spTgt spid="19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42" presetClass="entr" presetSubtype="0" fill="hold" grpId="0" nodeType="clickEffect">
                                  <p:stCondLst>
                                    <p:cond delay="0"/>
                                  </p:stCondLst>
                                  <p:childTnLst>
                                    <p:set>
                                      <p:cBhvr>
                                        <p:cTn id="79" dur="1" fill="hold">
                                          <p:stCondLst>
                                            <p:cond delay="0"/>
                                          </p:stCondLst>
                                        </p:cTn>
                                        <p:tgtEl>
                                          <p:spTgt spid="2"/>
                                        </p:tgtEl>
                                        <p:attrNameLst>
                                          <p:attrName>style.visibility</p:attrName>
                                        </p:attrNameLst>
                                      </p:cBhvr>
                                      <p:to>
                                        <p:strVal val="visible"/>
                                      </p:to>
                                    </p:set>
                                    <p:animEffect transition="in" filter="fade">
                                      <p:cBhvr>
                                        <p:cTn id="80" dur="1000"/>
                                        <p:tgtEl>
                                          <p:spTgt spid="2"/>
                                        </p:tgtEl>
                                      </p:cBhvr>
                                    </p:animEffect>
                                    <p:anim calcmode="lin" valueType="num">
                                      <p:cBhvr>
                                        <p:cTn id="81" dur="1000" fill="hold"/>
                                        <p:tgtEl>
                                          <p:spTgt spid="2"/>
                                        </p:tgtEl>
                                        <p:attrNameLst>
                                          <p:attrName>ppt_x</p:attrName>
                                        </p:attrNameLst>
                                      </p:cBhvr>
                                      <p:tavLst>
                                        <p:tav tm="0">
                                          <p:val>
                                            <p:strVal val="#ppt_x"/>
                                          </p:val>
                                        </p:tav>
                                        <p:tav tm="100000">
                                          <p:val>
                                            <p:strVal val="#ppt_x"/>
                                          </p:val>
                                        </p:tav>
                                      </p:tavLst>
                                    </p:anim>
                                    <p:anim calcmode="lin" valueType="num">
                                      <p:cBhvr>
                                        <p:cTn id="82"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42" presetClass="entr" presetSubtype="0" fill="hold" grpId="0" nodeType="clickEffect">
                                  <p:stCondLst>
                                    <p:cond delay="0"/>
                                  </p:stCondLst>
                                  <p:childTnLst>
                                    <p:set>
                                      <p:cBhvr>
                                        <p:cTn id="86" dur="1" fill="hold">
                                          <p:stCondLst>
                                            <p:cond delay="0"/>
                                          </p:stCondLst>
                                        </p:cTn>
                                        <p:tgtEl>
                                          <p:spTgt spid="3"/>
                                        </p:tgtEl>
                                        <p:attrNameLst>
                                          <p:attrName>style.visibility</p:attrName>
                                        </p:attrNameLst>
                                      </p:cBhvr>
                                      <p:to>
                                        <p:strVal val="visible"/>
                                      </p:to>
                                    </p:set>
                                    <p:animEffect transition="in" filter="fade">
                                      <p:cBhvr>
                                        <p:cTn id="87" dur="1000"/>
                                        <p:tgtEl>
                                          <p:spTgt spid="3"/>
                                        </p:tgtEl>
                                      </p:cBhvr>
                                    </p:animEffect>
                                    <p:anim calcmode="lin" valueType="num">
                                      <p:cBhvr>
                                        <p:cTn id="88" dur="1000" fill="hold"/>
                                        <p:tgtEl>
                                          <p:spTgt spid="3"/>
                                        </p:tgtEl>
                                        <p:attrNameLst>
                                          <p:attrName>ppt_x</p:attrName>
                                        </p:attrNameLst>
                                      </p:cBhvr>
                                      <p:tavLst>
                                        <p:tav tm="0">
                                          <p:val>
                                            <p:strVal val="#ppt_x"/>
                                          </p:val>
                                        </p:tav>
                                        <p:tav tm="100000">
                                          <p:val>
                                            <p:strVal val="#ppt_x"/>
                                          </p:val>
                                        </p:tav>
                                      </p:tavLst>
                                    </p:anim>
                                    <p:anim calcmode="lin" valueType="num">
                                      <p:cBhvr>
                                        <p:cTn id="8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90" fill="hold">
                      <p:stCondLst>
                        <p:cond delay="indefinite"/>
                      </p:stCondLst>
                      <p:childTnLst>
                        <p:par>
                          <p:cTn id="91" fill="hold">
                            <p:stCondLst>
                              <p:cond delay="0"/>
                            </p:stCondLst>
                            <p:childTnLst>
                              <p:par>
                                <p:cTn id="92" presetID="42" presetClass="entr" presetSubtype="0" fill="hold" nodeType="clickEffect">
                                  <p:stCondLst>
                                    <p:cond delay="0"/>
                                  </p:stCondLst>
                                  <p:childTnLst>
                                    <p:set>
                                      <p:cBhvr>
                                        <p:cTn id="93" dur="1" fill="hold">
                                          <p:stCondLst>
                                            <p:cond delay="0"/>
                                          </p:stCondLst>
                                        </p:cTn>
                                        <p:tgtEl>
                                          <p:spTgt spid="196">
                                            <p:txEl>
                                              <p:pRg st="0" end="0"/>
                                            </p:txEl>
                                          </p:spTgt>
                                        </p:tgtEl>
                                        <p:attrNameLst>
                                          <p:attrName>style.visibility</p:attrName>
                                        </p:attrNameLst>
                                      </p:cBhvr>
                                      <p:to>
                                        <p:strVal val="visible"/>
                                      </p:to>
                                    </p:set>
                                    <p:animEffect transition="in" filter="fade">
                                      <p:cBhvr>
                                        <p:cTn id="94" dur="1000"/>
                                        <p:tgtEl>
                                          <p:spTgt spid="196">
                                            <p:txEl>
                                              <p:pRg st="0" end="0"/>
                                            </p:txEl>
                                          </p:spTgt>
                                        </p:tgtEl>
                                      </p:cBhvr>
                                    </p:animEffect>
                                    <p:anim calcmode="lin" valueType="num">
                                      <p:cBhvr>
                                        <p:cTn id="95" dur="1000" fill="hold"/>
                                        <p:tgtEl>
                                          <p:spTgt spid="196">
                                            <p:txEl>
                                              <p:pRg st="0" end="0"/>
                                            </p:txEl>
                                          </p:spTgt>
                                        </p:tgtEl>
                                        <p:attrNameLst>
                                          <p:attrName>ppt_x</p:attrName>
                                        </p:attrNameLst>
                                      </p:cBhvr>
                                      <p:tavLst>
                                        <p:tav tm="0">
                                          <p:val>
                                            <p:strVal val="#ppt_x"/>
                                          </p:val>
                                        </p:tav>
                                        <p:tav tm="100000">
                                          <p:val>
                                            <p:strVal val="#ppt_x"/>
                                          </p:val>
                                        </p:tav>
                                      </p:tavLst>
                                    </p:anim>
                                    <p:anim calcmode="lin" valueType="num">
                                      <p:cBhvr>
                                        <p:cTn id="96" dur="1000" fill="hold"/>
                                        <p:tgtEl>
                                          <p:spTgt spid="19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42" presetClass="entr" presetSubtype="0" fill="hold" grpId="0" nodeType="clickEffect">
                                  <p:stCondLst>
                                    <p:cond delay="0"/>
                                  </p:stCondLst>
                                  <p:childTnLst>
                                    <p:set>
                                      <p:cBhvr>
                                        <p:cTn id="100" dur="1" fill="hold">
                                          <p:stCondLst>
                                            <p:cond delay="0"/>
                                          </p:stCondLst>
                                        </p:cTn>
                                        <p:tgtEl>
                                          <p:spTgt spid="194"/>
                                        </p:tgtEl>
                                        <p:attrNameLst>
                                          <p:attrName>style.visibility</p:attrName>
                                        </p:attrNameLst>
                                      </p:cBhvr>
                                      <p:to>
                                        <p:strVal val="visible"/>
                                      </p:to>
                                    </p:set>
                                    <p:animEffect transition="in" filter="fade">
                                      <p:cBhvr>
                                        <p:cTn id="101" dur="1000"/>
                                        <p:tgtEl>
                                          <p:spTgt spid="194"/>
                                        </p:tgtEl>
                                      </p:cBhvr>
                                    </p:animEffect>
                                    <p:anim calcmode="lin" valueType="num">
                                      <p:cBhvr>
                                        <p:cTn id="102" dur="1000" fill="hold"/>
                                        <p:tgtEl>
                                          <p:spTgt spid="194"/>
                                        </p:tgtEl>
                                        <p:attrNameLst>
                                          <p:attrName>ppt_x</p:attrName>
                                        </p:attrNameLst>
                                      </p:cBhvr>
                                      <p:tavLst>
                                        <p:tav tm="0">
                                          <p:val>
                                            <p:strVal val="#ppt_x"/>
                                          </p:val>
                                        </p:tav>
                                        <p:tav tm="100000">
                                          <p:val>
                                            <p:strVal val="#ppt_x"/>
                                          </p:val>
                                        </p:tav>
                                      </p:tavLst>
                                    </p:anim>
                                    <p:anim calcmode="lin" valueType="num">
                                      <p:cBhvr>
                                        <p:cTn id="103" dur="1000" fill="hold"/>
                                        <p:tgtEl>
                                          <p:spTgt spid="194"/>
                                        </p:tgtEl>
                                        <p:attrNameLst>
                                          <p:attrName>ppt_y</p:attrName>
                                        </p:attrNameLst>
                                      </p:cBhvr>
                                      <p:tavLst>
                                        <p:tav tm="0">
                                          <p:val>
                                            <p:strVal val="#ppt_y+.1"/>
                                          </p:val>
                                        </p:tav>
                                        <p:tav tm="100000">
                                          <p:val>
                                            <p:strVal val="#ppt_y"/>
                                          </p:val>
                                        </p:tav>
                                      </p:tavLst>
                                    </p:anim>
                                  </p:childTnLst>
                                </p:cTn>
                              </p:par>
                            </p:childTnLst>
                          </p:cTn>
                        </p:par>
                      </p:childTnLst>
                    </p:cTn>
                  </p:par>
                  <p:par>
                    <p:cTn id="104" fill="hold">
                      <p:stCondLst>
                        <p:cond delay="indefinite"/>
                      </p:stCondLst>
                      <p:childTnLst>
                        <p:par>
                          <p:cTn id="105" fill="hold">
                            <p:stCondLst>
                              <p:cond delay="0"/>
                            </p:stCondLst>
                            <p:childTnLst>
                              <p:par>
                                <p:cTn id="106" presetID="42" presetClass="entr" presetSubtype="0" fill="hold" nodeType="clickEffect">
                                  <p:stCondLst>
                                    <p:cond delay="0"/>
                                  </p:stCondLst>
                                  <p:childTnLst>
                                    <p:set>
                                      <p:cBhvr>
                                        <p:cTn id="107" dur="1" fill="hold">
                                          <p:stCondLst>
                                            <p:cond delay="0"/>
                                          </p:stCondLst>
                                        </p:cTn>
                                        <p:tgtEl>
                                          <p:spTgt spid="196">
                                            <p:txEl>
                                              <p:pRg st="1" end="1"/>
                                            </p:txEl>
                                          </p:spTgt>
                                        </p:tgtEl>
                                        <p:attrNameLst>
                                          <p:attrName>style.visibility</p:attrName>
                                        </p:attrNameLst>
                                      </p:cBhvr>
                                      <p:to>
                                        <p:strVal val="visible"/>
                                      </p:to>
                                    </p:set>
                                    <p:animEffect transition="in" filter="fade">
                                      <p:cBhvr>
                                        <p:cTn id="108" dur="1000"/>
                                        <p:tgtEl>
                                          <p:spTgt spid="196">
                                            <p:txEl>
                                              <p:pRg st="1" end="1"/>
                                            </p:txEl>
                                          </p:spTgt>
                                        </p:tgtEl>
                                      </p:cBhvr>
                                    </p:animEffect>
                                    <p:anim calcmode="lin" valueType="num">
                                      <p:cBhvr>
                                        <p:cTn id="109" dur="1000" fill="hold"/>
                                        <p:tgtEl>
                                          <p:spTgt spid="196">
                                            <p:txEl>
                                              <p:pRg st="1" end="1"/>
                                            </p:txEl>
                                          </p:spTgt>
                                        </p:tgtEl>
                                        <p:attrNameLst>
                                          <p:attrName>ppt_x</p:attrName>
                                        </p:attrNameLst>
                                      </p:cBhvr>
                                      <p:tavLst>
                                        <p:tav tm="0">
                                          <p:val>
                                            <p:strVal val="#ppt_x"/>
                                          </p:val>
                                        </p:tav>
                                        <p:tav tm="100000">
                                          <p:val>
                                            <p:strVal val="#ppt_x"/>
                                          </p:val>
                                        </p:tav>
                                      </p:tavLst>
                                    </p:anim>
                                    <p:anim calcmode="lin" valueType="num">
                                      <p:cBhvr>
                                        <p:cTn id="110" dur="1000" fill="hold"/>
                                        <p:tgtEl>
                                          <p:spTgt spid="19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42" presetClass="entr" presetSubtype="0" fill="hold" grpId="0" nodeType="clickEffect">
                                  <p:stCondLst>
                                    <p:cond delay="0"/>
                                  </p:stCondLst>
                                  <p:childTnLst>
                                    <p:set>
                                      <p:cBhvr>
                                        <p:cTn id="114" dur="1" fill="hold">
                                          <p:stCondLst>
                                            <p:cond delay="0"/>
                                          </p:stCondLst>
                                        </p:cTn>
                                        <p:tgtEl>
                                          <p:spTgt spid="12"/>
                                        </p:tgtEl>
                                        <p:attrNameLst>
                                          <p:attrName>style.visibility</p:attrName>
                                        </p:attrNameLst>
                                      </p:cBhvr>
                                      <p:to>
                                        <p:strVal val="visible"/>
                                      </p:to>
                                    </p:set>
                                    <p:animEffect transition="in" filter="fade">
                                      <p:cBhvr>
                                        <p:cTn id="115" dur="1000"/>
                                        <p:tgtEl>
                                          <p:spTgt spid="12"/>
                                        </p:tgtEl>
                                      </p:cBhvr>
                                    </p:animEffect>
                                    <p:anim calcmode="lin" valueType="num">
                                      <p:cBhvr>
                                        <p:cTn id="116" dur="1000" fill="hold"/>
                                        <p:tgtEl>
                                          <p:spTgt spid="12"/>
                                        </p:tgtEl>
                                        <p:attrNameLst>
                                          <p:attrName>ppt_x</p:attrName>
                                        </p:attrNameLst>
                                      </p:cBhvr>
                                      <p:tavLst>
                                        <p:tav tm="0">
                                          <p:val>
                                            <p:strVal val="#ppt_x"/>
                                          </p:val>
                                        </p:tav>
                                        <p:tav tm="100000">
                                          <p:val>
                                            <p:strVal val="#ppt_x"/>
                                          </p:val>
                                        </p:tav>
                                      </p:tavLst>
                                    </p:anim>
                                    <p:anim calcmode="lin" valueType="num">
                                      <p:cBhvr>
                                        <p:cTn id="117"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18" fill="hold">
                      <p:stCondLst>
                        <p:cond delay="indefinite"/>
                      </p:stCondLst>
                      <p:childTnLst>
                        <p:par>
                          <p:cTn id="119" fill="hold">
                            <p:stCondLst>
                              <p:cond delay="0"/>
                            </p:stCondLst>
                            <p:childTnLst>
                              <p:par>
                                <p:cTn id="120" presetID="42" presetClass="entr" presetSubtype="0" fill="hold" nodeType="clickEffect">
                                  <p:stCondLst>
                                    <p:cond delay="0"/>
                                  </p:stCondLst>
                                  <p:childTnLst>
                                    <p:set>
                                      <p:cBhvr>
                                        <p:cTn id="121" dur="1" fill="hold">
                                          <p:stCondLst>
                                            <p:cond delay="0"/>
                                          </p:stCondLst>
                                        </p:cTn>
                                        <p:tgtEl>
                                          <p:spTgt spid="193"/>
                                        </p:tgtEl>
                                        <p:attrNameLst>
                                          <p:attrName>style.visibility</p:attrName>
                                        </p:attrNameLst>
                                      </p:cBhvr>
                                      <p:to>
                                        <p:strVal val="visible"/>
                                      </p:to>
                                    </p:set>
                                    <p:animEffect transition="in" filter="fade">
                                      <p:cBhvr>
                                        <p:cTn id="122" dur="1000"/>
                                        <p:tgtEl>
                                          <p:spTgt spid="193"/>
                                        </p:tgtEl>
                                      </p:cBhvr>
                                    </p:animEffect>
                                    <p:anim calcmode="lin" valueType="num">
                                      <p:cBhvr>
                                        <p:cTn id="123" dur="1000" fill="hold"/>
                                        <p:tgtEl>
                                          <p:spTgt spid="193"/>
                                        </p:tgtEl>
                                        <p:attrNameLst>
                                          <p:attrName>ppt_x</p:attrName>
                                        </p:attrNameLst>
                                      </p:cBhvr>
                                      <p:tavLst>
                                        <p:tav tm="0">
                                          <p:val>
                                            <p:strVal val="#ppt_x"/>
                                          </p:val>
                                        </p:tav>
                                        <p:tav tm="100000">
                                          <p:val>
                                            <p:strVal val="#ppt_x"/>
                                          </p:val>
                                        </p:tav>
                                      </p:tavLst>
                                    </p:anim>
                                    <p:anim calcmode="lin" valueType="num">
                                      <p:cBhvr>
                                        <p:cTn id="124" dur="1000" fill="hold"/>
                                        <p:tgtEl>
                                          <p:spTgt spid="19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95" grpId="0"/>
      <p:bldP spid="2" grpId="0" animBg="1"/>
      <p:bldP spid="3" grpId="0" animBg="1"/>
      <p:bldP spid="12" grpId="0"/>
      <p:bldP spid="19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3025319-9ABA-4E5C-853A-CB5A51E2355A}"/>
              </a:ext>
            </a:extLst>
          </p:cNvPr>
          <p:cNvPicPr>
            <a:picLocks noChangeAspect="1"/>
          </p:cNvPicPr>
          <p:nvPr/>
        </p:nvPicPr>
        <p:blipFill>
          <a:blip r:embed="rId2"/>
          <a:stretch>
            <a:fillRect/>
          </a:stretch>
        </p:blipFill>
        <p:spPr>
          <a:xfrm>
            <a:off x="4370682" y="1441531"/>
            <a:ext cx="3450635" cy="3974937"/>
          </a:xfrm>
          <a:prstGeom prst="rect">
            <a:avLst/>
          </a:prstGeom>
        </p:spPr>
      </p:pic>
    </p:spTree>
    <p:extLst>
      <p:ext uri="{BB962C8B-B14F-4D97-AF65-F5344CB8AC3E}">
        <p14:creationId xmlns:p14="http://schemas.microsoft.com/office/powerpoint/2010/main" val="28753255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4B6305F0-10B6-4719-979D-7FC4195C8145}"/>
              </a:ext>
            </a:extLst>
          </p:cNvPr>
          <p:cNvGrpSpPr/>
          <p:nvPr/>
        </p:nvGrpSpPr>
        <p:grpSpPr>
          <a:xfrm>
            <a:off x="439023" y="210662"/>
            <a:ext cx="1041400" cy="1041400"/>
            <a:chOff x="200657" y="4811473"/>
            <a:chExt cx="1041400" cy="1041400"/>
          </a:xfrm>
        </p:grpSpPr>
        <p:sp>
          <p:nvSpPr>
            <p:cNvPr id="8" name="Oval 7">
              <a:extLst>
                <a:ext uri="{FF2B5EF4-FFF2-40B4-BE49-F238E27FC236}">
                  <a16:creationId xmlns:a16="http://schemas.microsoft.com/office/drawing/2014/main" id="{C9EFD049-EA15-4CFB-9452-312A75927C07}"/>
                </a:ext>
              </a:extLst>
            </p:cNvPr>
            <p:cNvSpPr/>
            <p:nvPr/>
          </p:nvSpPr>
          <p:spPr>
            <a:xfrm>
              <a:off x="200657" y="4811473"/>
              <a:ext cx="1041400" cy="1041400"/>
            </a:xfrm>
            <a:prstGeom prst="ellipse">
              <a:avLst/>
            </a:prstGeom>
            <a:solidFill>
              <a:schemeClr val="bg1"/>
            </a:solidFill>
            <a:ln>
              <a:noFill/>
            </a:ln>
            <a:effectLst>
              <a:innerShdw blurRad="114300">
                <a:srgbClr val="D96098"/>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panose="02060603020205020403"/>
                <a:ea typeface="+mn-ea"/>
                <a:cs typeface="+mn-cs"/>
              </a:endParaRPr>
            </a:p>
          </p:txBody>
        </p:sp>
        <p:pic>
          <p:nvPicPr>
            <p:cNvPr id="9" name="Picture 4" descr="Ghi chú biểu tượng miễn phí">
              <a:extLst>
                <a:ext uri="{FF2B5EF4-FFF2-40B4-BE49-F238E27FC236}">
                  <a16:creationId xmlns:a16="http://schemas.microsoft.com/office/drawing/2014/main" id="{384FF3BF-73CB-4425-9C22-AEC0E60B6B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5920" y="4977533"/>
              <a:ext cx="762000" cy="762000"/>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TextBox 9">
            <a:extLst>
              <a:ext uri="{FF2B5EF4-FFF2-40B4-BE49-F238E27FC236}">
                <a16:creationId xmlns:a16="http://schemas.microsoft.com/office/drawing/2014/main" id="{415E313C-D4F1-418C-B1D5-70EB3AAA410D}"/>
              </a:ext>
            </a:extLst>
          </p:cNvPr>
          <p:cNvSpPr txBox="1"/>
          <p:nvPr/>
        </p:nvSpPr>
        <p:spPr>
          <a:xfrm>
            <a:off x="1355992" y="677778"/>
            <a:ext cx="9645788"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Mô</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hình</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các</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nguyên</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tử</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từ</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Li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đến</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F:</a:t>
            </a:r>
          </a:p>
        </p:txBody>
      </p:sp>
      <p:grpSp>
        <p:nvGrpSpPr>
          <p:cNvPr id="102" name="Group 101">
            <a:extLst>
              <a:ext uri="{FF2B5EF4-FFF2-40B4-BE49-F238E27FC236}">
                <a16:creationId xmlns:a16="http://schemas.microsoft.com/office/drawing/2014/main" id="{84B559E9-F735-43F8-81DF-541B43199E5C}"/>
              </a:ext>
            </a:extLst>
          </p:cNvPr>
          <p:cNvGrpSpPr/>
          <p:nvPr/>
        </p:nvGrpSpPr>
        <p:grpSpPr>
          <a:xfrm>
            <a:off x="84306" y="1259788"/>
            <a:ext cx="1462426" cy="1410763"/>
            <a:chOff x="4438093" y="935581"/>
            <a:chExt cx="1725354" cy="1664403"/>
          </a:xfrm>
        </p:grpSpPr>
        <p:sp>
          <p:nvSpPr>
            <p:cNvPr id="103" name="Oval 102">
              <a:extLst>
                <a:ext uri="{FF2B5EF4-FFF2-40B4-BE49-F238E27FC236}">
                  <a16:creationId xmlns:a16="http://schemas.microsoft.com/office/drawing/2014/main" id="{032E74AC-DA94-48E5-A8D1-B82093E92AF7}"/>
                </a:ext>
              </a:extLst>
            </p:cNvPr>
            <p:cNvSpPr/>
            <p:nvPr/>
          </p:nvSpPr>
          <p:spPr>
            <a:xfrm>
              <a:off x="4499044" y="935581"/>
              <a:ext cx="1664403" cy="166440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04" name="Oval 103">
              <a:extLst>
                <a:ext uri="{FF2B5EF4-FFF2-40B4-BE49-F238E27FC236}">
                  <a16:creationId xmlns:a16="http://schemas.microsoft.com/office/drawing/2014/main" id="{22283A25-ED99-4189-9597-26C1C0485006}"/>
                </a:ext>
              </a:extLst>
            </p:cNvPr>
            <p:cNvSpPr/>
            <p:nvPr/>
          </p:nvSpPr>
          <p:spPr>
            <a:xfrm rot="10800000" flipV="1">
              <a:off x="5127871" y="1566907"/>
              <a:ext cx="576651" cy="431241"/>
            </a:xfrm>
            <a:prstGeom prst="ellipse">
              <a:avLst/>
            </a:prstGeom>
            <a:solidFill>
              <a:srgbClr val="F6D8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+3</a:t>
              </a:r>
              <a:endParaRPr kumimoji="0" lang="vi-VN" sz="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5" name="Oval 104">
              <a:extLst>
                <a:ext uri="{FF2B5EF4-FFF2-40B4-BE49-F238E27FC236}">
                  <a16:creationId xmlns:a16="http://schemas.microsoft.com/office/drawing/2014/main" id="{BF7A0D3E-9D31-41DF-98E9-22ADC297C166}"/>
                </a:ext>
              </a:extLst>
            </p:cNvPr>
            <p:cNvSpPr/>
            <p:nvPr/>
          </p:nvSpPr>
          <p:spPr>
            <a:xfrm>
              <a:off x="4699921" y="1136457"/>
              <a:ext cx="1262651" cy="126265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06" name="Oval 105">
              <a:extLst>
                <a:ext uri="{FF2B5EF4-FFF2-40B4-BE49-F238E27FC236}">
                  <a16:creationId xmlns:a16="http://schemas.microsoft.com/office/drawing/2014/main" id="{76EA6A3C-9B84-4AD9-B616-E894DF46B141}"/>
                </a:ext>
              </a:extLst>
            </p:cNvPr>
            <p:cNvSpPr/>
            <p:nvPr/>
          </p:nvSpPr>
          <p:spPr>
            <a:xfrm>
              <a:off x="5269656" y="1101340"/>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07" name="Oval 106">
              <a:extLst>
                <a:ext uri="{FF2B5EF4-FFF2-40B4-BE49-F238E27FC236}">
                  <a16:creationId xmlns:a16="http://schemas.microsoft.com/office/drawing/2014/main" id="{DDC4A5D6-BC4B-4F2D-8B05-695E6539532C}"/>
                </a:ext>
              </a:extLst>
            </p:cNvPr>
            <p:cNvSpPr/>
            <p:nvPr/>
          </p:nvSpPr>
          <p:spPr>
            <a:xfrm>
              <a:off x="5208066" y="2290289"/>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08" name="Oval 107">
              <a:extLst>
                <a:ext uri="{FF2B5EF4-FFF2-40B4-BE49-F238E27FC236}">
                  <a16:creationId xmlns:a16="http://schemas.microsoft.com/office/drawing/2014/main" id="{F06DC29D-8EFE-4069-8316-E0C9FE108B06}"/>
                </a:ext>
              </a:extLst>
            </p:cNvPr>
            <p:cNvSpPr/>
            <p:nvPr/>
          </p:nvSpPr>
          <p:spPr>
            <a:xfrm>
              <a:off x="4438093" y="1706192"/>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grpSp>
        <p:nvGrpSpPr>
          <p:cNvPr id="109" name="Group 108">
            <a:extLst>
              <a:ext uri="{FF2B5EF4-FFF2-40B4-BE49-F238E27FC236}">
                <a16:creationId xmlns:a16="http://schemas.microsoft.com/office/drawing/2014/main" id="{9ADC0B5A-6353-4F54-9D2B-BB4306FD0EF4}"/>
              </a:ext>
            </a:extLst>
          </p:cNvPr>
          <p:cNvGrpSpPr/>
          <p:nvPr/>
        </p:nvGrpSpPr>
        <p:grpSpPr>
          <a:xfrm>
            <a:off x="10357831" y="1246265"/>
            <a:ext cx="1515170" cy="1437808"/>
            <a:chOff x="5339897" y="4134473"/>
            <a:chExt cx="1787581" cy="1696310"/>
          </a:xfrm>
        </p:grpSpPr>
        <p:sp>
          <p:nvSpPr>
            <p:cNvPr id="110" name="Oval 109">
              <a:extLst>
                <a:ext uri="{FF2B5EF4-FFF2-40B4-BE49-F238E27FC236}">
                  <a16:creationId xmlns:a16="http://schemas.microsoft.com/office/drawing/2014/main" id="{88A2A7D4-9333-4126-8FB6-6F72C904EC70}"/>
                </a:ext>
              </a:extLst>
            </p:cNvPr>
            <p:cNvSpPr/>
            <p:nvPr/>
          </p:nvSpPr>
          <p:spPr>
            <a:xfrm>
              <a:off x="5401486" y="4166380"/>
              <a:ext cx="1664403" cy="166440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11" name="Oval 110">
              <a:extLst>
                <a:ext uri="{FF2B5EF4-FFF2-40B4-BE49-F238E27FC236}">
                  <a16:creationId xmlns:a16="http://schemas.microsoft.com/office/drawing/2014/main" id="{C2A3A12D-3E94-4237-8825-FFF221B9AB48}"/>
                </a:ext>
              </a:extLst>
            </p:cNvPr>
            <p:cNvSpPr/>
            <p:nvPr/>
          </p:nvSpPr>
          <p:spPr>
            <a:xfrm rot="10800000" flipV="1">
              <a:off x="6032811" y="4768015"/>
              <a:ext cx="573517" cy="431444"/>
            </a:xfrm>
            <a:prstGeom prst="ellipse">
              <a:avLst/>
            </a:prstGeom>
            <a:solidFill>
              <a:srgbClr val="F6D8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Rockwell" panose="02060603020205020403"/>
                  <a:ea typeface="+mn-ea"/>
                  <a:cs typeface="+mn-cs"/>
                </a:rPr>
                <a:t>+9</a:t>
              </a:r>
              <a:endParaRPr kumimoji="0" lang="vi-VN" sz="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12" name="Oval 111">
              <a:extLst>
                <a:ext uri="{FF2B5EF4-FFF2-40B4-BE49-F238E27FC236}">
                  <a16:creationId xmlns:a16="http://schemas.microsoft.com/office/drawing/2014/main" id="{4A4BC624-44C3-469C-BE12-9CC0C0A641CF}"/>
                </a:ext>
              </a:extLst>
            </p:cNvPr>
            <p:cNvSpPr/>
            <p:nvPr/>
          </p:nvSpPr>
          <p:spPr>
            <a:xfrm>
              <a:off x="5602363" y="4367256"/>
              <a:ext cx="1262651" cy="126265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13" name="Oval 112">
              <a:extLst>
                <a:ext uri="{FF2B5EF4-FFF2-40B4-BE49-F238E27FC236}">
                  <a16:creationId xmlns:a16="http://schemas.microsoft.com/office/drawing/2014/main" id="{B7D06D0A-90ED-4B74-9FAA-DA5B576650C9}"/>
                </a:ext>
              </a:extLst>
            </p:cNvPr>
            <p:cNvSpPr/>
            <p:nvPr/>
          </p:nvSpPr>
          <p:spPr>
            <a:xfrm>
              <a:off x="6172098" y="4332139"/>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14" name="Oval 113">
              <a:extLst>
                <a:ext uri="{FF2B5EF4-FFF2-40B4-BE49-F238E27FC236}">
                  <a16:creationId xmlns:a16="http://schemas.microsoft.com/office/drawing/2014/main" id="{06CA64A9-8925-49BD-8650-07AEE013E5CA}"/>
                </a:ext>
              </a:extLst>
            </p:cNvPr>
            <p:cNvSpPr/>
            <p:nvPr/>
          </p:nvSpPr>
          <p:spPr>
            <a:xfrm>
              <a:off x="6172098" y="5553191"/>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15" name="Oval 114">
              <a:extLst>
                <a:ext uri="{FF2B5EF4-FFF2-40B4-BE49-F238E27FC236}">
                  <a16:creationId xmlns:a16="http://schemas.microsoft.com/office/drawing/2014/main" id="{3AC954DB-CB14-46C6-A8EA-114D1A5C422F}"/>
                </a:ext>
              </a:extLst>
            </p:cNvPr>
            <p:cNvSpPr/>
            <p:nvPr/>
          </p:nvSpPr>
          <p:spPr>
            <a:xfrm>
              <a:off x="5339897" y="4936992"/>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16" name="Oval 115">
              <a:extLst>
                <a:ext uri="{FF2B5EF4-FFF2-40B4-BE49-F238E27FC236}">
                  <a16:creationId xmlns:a16="http://schemas.microsoft.com/office/drawing/2014/main" id="{57A15CC9-25F1-4C01-A86C-D0A9E415F486}"/>
                </a:ext>
              </a:extLst>
            </p:cNvPr>
            <p:cNvSpPr/>
            <p:nvPr/>
          </p:nvSpPr>
          <p:spPr>
            <a:xfrm>
              <a:off x="7004299" y="4998581"/>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17" name="Oval 116">
              <a:extLst>
                <a:ext uri="{FF2B5EF4-FFF2-40B4-BE49-F238E27FC236}">
                  <a16:creationId xmlns:a16="http://schemas.microsoft.com/office/drawing/2014/main" id="{6141509A-DA4D-4720-9773-E6D79B18F395}"/>
                </a:ext>
              </a:extLst>
            </p:cNvPr>
            <p:cNvSpPr/>
            <p:nvPr/>
          </p:nvSpPr>
          <p:spPr>
            <a:xfrm>
              <a:off x="6174058" y="4134473"/>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18" name="Oval 117">
              <a:extLst>
                <a:ext uri="{FF2B5EF4-FFF2-40B4-BE49-F238E27FC236}">
                  <a16:creationId xmlns:a16="http://schemas.microsoft.com/office/drawing/2014/main" id="{7BD022FE-C7D9-4603-9E44-761E3958DFB1}"/>
                </a:ext>
              </a:extLst>
            </p:cNvPr>
            <p:cNvSpPr/>
            <p:nvPr/>
          </p:nvSpPr>
          <p:spPr>
            <a:xfrm>
              <a:off x="6772629" y="4369417"/>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19" name="Oval 118">
              <a:extLst>
                <a:ext uri="{FF2B5EF4-FFF2-40B4-BE49-F238E27FC236}">
                  <a16:creationId xmlns:a16="http://schemas.microsoft.com/office/drawing/2014/main" id="{285642EE-8D4A-4513-88E8-5A42B19C2768}"/>
                </a:ext>
              </a:extLst>
            </p:cNvPr>
            <p:cNvSpPr/>
            <p:nvPr/>
          </p:nvSpPr>
          <p:spPr>
            <a:xfrm>
              <a:off x="6798561" y="5534400"/>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20" name="Oval 119">
              <a:extLst>
                <a:ext uri="{FF2B5EF4-FFF2-40B4-BE49-F238E27FC236}">
                  <a16:creationId xmlns:a16="http://schemas.microsoft.com/office/drawing/2014/main" id="{F11994F7-B440-4879-8F06-3A48F67A7F87}"/>
                </a:ext>
              </a:extLst>
            </p:cNvPr>
            <p:cNvSpPr/>
            <p:nvPr/>
          </p:nvSpPr>
          <p:spPr>
            <a:xfrm>
              <a:off x="5573489" y="5531580"/>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21" name="Oval 120">
              <a:extLst>
                <a:ext uri="{FF2B5EF4-FFF2-40B4-BE49-F238E27FC236}">
                  <a16:creationId xmlns:a16="http://schemas.microsoft.com/office/drawing/2014/main" id="{55044EA5-D513-41F7-AAFC-E7FE82405DA8}"/>
                </a:ext>
              </a:extLst>
            </p:cNvPr>
            <p:cNvSpPr/>
            <p:nvPr/>
          </p:nvSpPr>
          <p:spPr>
            <a:xfrm>
              <a:off x="5571567" y="4348447"/>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grpSp>
        <p:nvGrpSpPr>
          <p:cNvPr id="122" name="Group 121">
            <a:extLst>
              <a:ext uri="{FF2B5EF4-FFF2-40B4-BE49-F238E27FC236}">
                <a16:creationId xmlns:a16="http://schemas.microsoft.com/office/drawing/2014/main" id="{FA08F46C-621F-4B64-9232-638B8603EF3E}"/>
              </a:ext>
            </a:extLst>
          </p:cNvPr>
          <p:cNvGrpSpPr/>
          <p:nvPr/>
        </p:nvGrpSpPr>
        <p:grpSpPr>
          <a:xfrm>
            <a:off x="8629892" y="1259788"/>
            <a:ext cx="1515170" cy="1410763"/>
            <a:chOff x="3446432" y="4104790"/>
            <a:chExt cx="1787581" cy="1664403"/>
          </a:xfrm>
        </p:grpSpPr>
        <p:sp>
          <p:nvSpPr>
            <p:cNvPr id="123" name="Oval 122">
              <a:extLst>
                <a:ext uri="{FF2B5EF4-FFF2-40B4-BE49-F238E27FC236}">
                  <a16:creationId xmlns:a16="http://schemas.microsoft.com/office/drawing/2014/main" id="{25B2FCEC-2F1B-4E78-BF31-0E2858CF6F2E}"/>
                </a:ext>
              </a:extLst>
            </p:cNvPr>
            <p:cNvSpPr/>
            <p:nvPr/>
          </p:nvSpPr>
          <p:spPr>
            <a:xfrm>
              <a:off x="3508021" y="4104790"/>
              <a:ext cx="1664403" cy="166440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24" name="Oval 123">
              <a:extLst>
                <a:ext uri="{FF2B5EF4-FFF2-40B4-BE49-F238E27FC236}">
                  <a16:creationId xmlns:a16="http://schemas.microsoft.com/office/drawing/2014/main" id="{7D387DF3-CCFD-4F30-AB84-B011D9272B1E}"/>
                </a:ext>
              </a:extLst>
            </p:cNvPr>
            <p:cNvSpPr/>
            <p:nvPr/>
          </p:nvSpPr>
          <p:spPr>
            <a:xfrm rot="10800000" flipV="1">
              <a:off x="4074378" y="4767685"/>
              <a:ext cx="522912" cy="401752"/>
            </a:xfrm>
            <a:prstGeom prst="ellipse">
              <a:avLst/>
            </a:prstGeom>
            <a:solidFill>
              <a:srgbClr val="F6D8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Rockwell" panose="02060603020205020403"/>
                  <a:ea typeface="+mn-ea"/>
                  <a:cs typeface="+mn-cs"/>
                </a:rPr>
                <a:t>+8</a:t>
              </a:r>
              <a:endParaRPr kumimoji="0" lang="vi-VN" sz="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25" name="Oval 124">
              <a:extLst>
                <a:ext uri="{FF2B5EF4-FFF2-40B4-BE49-F238E27FC236}">
                  <a16:creationId xmlns:a16="http://schemas.microsoft.com/office/drawing/2014/main" id="{2697DFC7-6D11-42F9-81AD-F45C51C04131}"/>
                </a:ext>
              </a:extLst>
            </p:cNvPr>
            <p:cNvSpPr/>
            <p:nvPr/>
          </p:nvSpPr>
          <p:spPr>
            <a:xfrm>
              <a:off x="3708898" y="4305666"/>
              <a:ext cx="1262651" cy="126265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26" name="Oval 125">
              <a:extLst>
                <a:ext uri="{FF2B5EF4-FFF2-40B4-BE49-F238E27FC236}">
                  <a16:creationId xmlns:a16="http://schemas.microsoft.com/office/drawing/2014/main" id="{4A6F921B-C9FC-48B8-B4AC-6E5913B41BF8}"/>
                </a:ext>
              </a:extLst>
            </p:cNvPr>
            <p:cNvSpPr/>
            <p:nvPr/>
          </p:nvSpPr>
          <p:spPr>
            <a:xfrm>
              <a:off x="4278633" y="4270549"/>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27" name="Oval 126">
              <a:extLst>
                <a:ext uri="{FF2B5EF4-FFF2-40B4-BE49-F238E27FC236}">
                  <a16:creationId xmlns:a16="http://schemas.microsoft.com/office/drawing/2014/main" id="{3F9E130E-434C-45ED-A6B1-65999ED152C1}"/>
                </a:ext>
              </a:extLst>
            </p:cNvPr>
            <p:cNvSpPr/>
            <p:nvPr/>
          </p:nvSpPr>
          <p:spPr>
            <a:xfrm>
              <a:off x="4278633" y="5491601"/>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28" name="Oval 127">
              <a:extLst>
                <a:ext uri="{FF2B5EF4-FFF2-40B4-BE49-F238E27FC236}">
                  <a16:creationId xmlns:a16="http://schemas.microsoft.com/office/drawing/2014/main" id="{AD44529F-76FE-4998-92A4-4BB3B04C6990}"/>
                </a:ext>
              </a:extLst>
            </p:cNvPr>
            <p:cNvSpPr/>
            <p:nvPr/>
          </p:nvSpPr>
          <p:spPr>
            <a:xfrm>
              <a:off x="3446432" y="4875402"/>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29" name="Oval 128">
              <a:extLst>
                <a:ext uri="{FF2B5EF4-FFF2-40B4-BE49-F238E27FC236}">
                  <a16:creationId xmlns:a16="http://schemas.microsoft.com/office/drawing/2014/main" id="{E7E7BD1D-C340-43B5-9E3B-9843828F69D7}"/>
                </a:ext>
              </a:extLst>
            </p:cNvPr>
            <p:cNvSpPr/>
            <p:nvPr/>
          </p:nvSpPr>
          <p:spPr>
            <a:xfrm>
              <a:off x="5110834" y="4936991"/>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30" name="Oval 129">
              <a:extLst>
                <a:ext uri="{FF2B5EF4-FFF2-40B4-BE49-F238E27FC236}">
                  <a16:creationId xmlns:a16="http://schemas.microsoft.com/office/drawing/2014/main" id="{FE1893BB-EE20-468B-B19C-38748827E897}"/>
                </a:ext>
              </a:extLst>
            </p:cNvPr>
            <p:cNvSpPr/>
            <p:nvPr/>
          </p:nvSpPr>
          <p:spPr>
            <a:xfrm>
              <a:off x="4879164" y="4307827"/>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31" name="Oval 130">
              <a:extLst>
                <a:ext uri="{FF2B5EF4-FFF2-40B4-BE49-F238E27FC236}">
                  <a16:creationId xmlns:a16="http://schemas.microsoft.com/office/drawing/2014/main" id="{7E09A16D-0781-4AC8-A44E-06625B705DE2}"/>
                </a:ext>
              </a:extLst>
            </p:cNvPr>
            <p:cNvSpPr/>
            <p:nvPr/>
          </p:nvSpPr>
          <p:spPr>
            <a:xfrm>
              <a:off x="4905096" y="5472810"/>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32" name="Oval 131">
              <a:extLst>
                <a:ext uri="{FF2B5EF4-FFF2-40B4-BE49-F238E27FC236}">
                  <a16:creationId xmlns:a16="http://schemas.microsoft.com/office/drawing/2014/main" id="{74DC76ED-F8E6-4CB5-B195-31271F16F7E0}"/>
                </a:ext>
              </a:extLst>
            </p:cNvPr>
            <p:cNvSpPr/>
            <p:nvPr/>
          </p:nvSpPr>
          <p:spPr>
            <a:xfrm>
              <a:off x="3680024" y="5469990"/>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33" name="Oval 132">
              <a:extLst>
                <a:ext uri="{FF2B5EF4-FFF2-40B4-BE49-F238E27FC236}">
                  <a16:creationId xmlns:a16="http://schemas.microsoft.com/office/drawing/2014/main" id="{0A9D02C0-F6EB-46D0-9BD0-9A78EDDBE12B}"/>
                </a:ext>
              </a:extLst>
            </p:cNvPr>
            <p:cNvSpPr/>
            <p:nvPr/>
          </p:nvSpPr>
          <p:spPr>
            <a:xfrm>
              <a:off x="3678102" y="4286857"/>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grpSp>
        <p:nvGrpSpPr>
          <p:cNvPr id="134" name="Group 133">
            <a:extLst>
              <a:ext uri="{FF2B5EF4-FFF2-40B4-BE49-F238E27FC236}">
                <a16:creationId xmlns:a16="http://schemas.microsoft.com/office/drawing/2014/main" id="{9526FA27-2DD0-496F-8A9D-954F8F4AEC35}"/>
              </a:ext>
            </a:extLst>
          </p:cNvPr>
          <p:cNvGrpSpPr/>
          <p:nvPr/>
        </p:nvGrpSpPr>
        <p:grpSpPr>
          <a:xfrm>
            <a:off x="6954157" y="1259787"/>
            <a:ext cx="1462967" cy="1410764"/>
            <a:chOff x="4589855" y="1087981"/>
            <a:chExt cx="1725992" cy="1664403"/>
          </a:xfrm>
        </p:grpSpPr>
        <p:sp>
          <p:nvSpPr>
            <p:cNvPr id="135" name="Oval 134">
              <a:extLst>
                <a:ext uri="{FF2B5EF4-FFF2-40B4-BE49-F238E27FC236}">
                  <a16:creationId xmlns:a16="http://schemas.microsoft.com/office/drawing/2014/main" id="{510D21D6-7219-4494-8C73-CA73CCC497BD}"/>
                </a:ext>
              </a:extLst>
            </p:cNvPr>
            <p:cNvSpPr/>
            <p:nvPr/>
          </p:nvSpPr>
          <p:spPr>
            <a:xfrm>
              <a:off x="4651444" y="1087981"/>
              <a:ext cx="1664403" cy="166440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36" name="Oval 135">
              <a:extLst>
                <a:ext uri="{FF2B5EF4-FFF2-40B4-BE49-F238E27FC236}">
                  <a16:creationId xmlns:a16="http://schemas.microsoft.com/office/drawing/2014/main" id="{D182D05A-02AA-4F0E-96C3-B2B5C500EC0E}"/>
                </a:ext>
              </a:extLst>
            </p:cNvPr>
            <p:cNvSpPr/>
            <p:nvPr/>
          </p:nvSpPr>
          <p:spPr>
            <a:xfrm rot="10800000" flipV="1">
              <a:off x="5282769" y="1719306"/>
              <a:ext cx="505926" cy="401753"/>
            </a:xfrm>
            <a:prstGeom prst="ellipse">
              <a:avLst/>
            </a:prstGeom>
            <a:solidFill>
              <a:srgbClr val="F6D8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Rockwell" panose="02060603020205020403"/>
                  <a:ea typeface="+mn-ea"/>
                  <a:cs typeface="+mn-cs"/>
                </a:rPr>
                <a:t>+7</a:t>
              </a:r>
              <a:endParaRPr kumimoji="0" lang="vi-VN" sz="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37" name="Oval 136">
              <a:extLst>
                <a:ext uri="{FF2B5EF4-FFF2-40B4-BE49-F238E27FC236}">
                  <a16:creationId xmlns:a16="http://schemas.microsoft.com/office/drawing/2014/main" id="{AD8D95E2-768C-48F3-BDC4-D40C4DE366AB}"/>
                </a:ext>
              </a:extLst>
            </p:cNvPr>
            <p:cNvSpPr/>
            <p:nvPr/>
          </p:nvSpPr>
          <p:spPr>
            <a:xfrm>
              <a:off x="4852321" y="1288857"/>
              <a:ext cx="1262651" cy="126265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38" name="Oval 137">
              <a:extLst>
                <a:ext uri="{FF2B5EF4-FFF2-40B4-BE49-F238E27FC236}">
                  <a16:creationId xmlns:a16="http://schemas.microsoft.com/office/drawing/2014/main" id="{147975E7-E272-4808-9833-2E96CE9454E2}"/>
                </a:ext>
              </a:extLst>
            </p:cNvPr>
            <p:cNvSpPr/>
            <p:nvPr/>
          </p:nvSpPr>
          <p:spPr>
            <a:xfrm>
              <a:off x="5422056" y="1253740"/>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39" name="Oval 138">
              <a:extLst>
                <a:ext uri="{FF2B5EF4-FFF2-40B4-BE49-F238E27FC236}">
                  <a16:creationId xmlns:a16="http://schemas.microsoft.com/office/drawing/2014/main" id="{CAFD8476-1406-4D82-A0B5-408733D49E90}"/>
                </a:ext>
              </a:extLst>
            </p:cNvPr>
            <p:cNvSpPr/>
            <p:nvPr/>
          </p:nvSpPr>
          <p:spPr>
            <a:xfrm>
              <a:off x="5422056" y="2474792"/>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40" name="Oval 139">
              <a:extLst>
                <a:ext uri="{FF2B5EF4-FFF2-40B4-BE49-F238E27FC236}">
                  <a16:creationId xmlns:a16="http://schemas.microsoft.com/office/drawing/2014/main" id="{5EC6C8CD-27F9-4888-96EC-5BDBAD22B2F3}"/>
                </a:ext>
              </a:extLst>
            </p:cNvPr>
            <p:cNvSpPr/>
            <p:nvPr/>
          </p:nvSpPr>
          <p:spPr>
            <a:xfrm>
              <a:off x="4589855" y="1858593"/>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41" name="Oval 140">
              <a:extLst>
                <a:ext uri="{FF2B5EF4-FFF2-40B4-BE49-F238E27FC236}">
                  <a16:creationId xmlns:a16="http://schemas.microsoft.com/office/drawing/2014/main" id="{6BE57A49-46FE-4DD5-8991-FDAA431C135D}"/>
                </a:ext>
              </a:extLst>
            </p:cNvPr>
            <p:cNvSpPr/>
            <p:nvPr/>
          </p:nvSpPr>
          <p:spPr>
            <a:xfrm>
              <a:off x="6022587" y="1291018"/>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42" name="Oval 141">
              <a:extLst>
                <a:ext uri="{FF2B5EF4-FFF2-40B4-BE49-F238E27FC236}">
                  <a16:creationId xmlns:a16="http://schemas.microsoft.com/office/drawing/2014/main" id="{777AE327-BDC8-4212-803F-2D369D07B531}"/>
                </a:ext>
              </a:extLst>
            </p:cNvPr>
            <p:cNvSpPr/>
            <p:nvPr/>
          </p:nvSpPr>
          <p:spPr>
            <a:xfrm>
              <a:off x="6048519" y="2456001"/>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43" name="Oval 142">
              <a:extLst>
                <a:ext uri="{FF2B5EF4-FFF2-40B4-BE49-F238E27FC236}">
                  <a16:creationId xmlns:a16="http://schemas.microsoft.com/office/drawing/2014/main" id="{15B4119C-45DB-4CF5-BF3F-49EFDFD57220}"/>
                </a:ext>
              </a:extLst>
            </p:cNvPr>
            <p:cNvSpPr/>
            <p:nvPr/>
          </p:nvSpPr>
          <p:spPr>
            <a:xfrm>
              <a:off x="4823447" y="2453181"/>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44" name="Oval 143">
              <a:extLst>
                <a:ext uri="{FF2B5EF4-FFF2-40B4-BE49-F238E27FC236}">
                  <a16:creationId xmlns:a16="http://schemas.microsoft.com/office/drawing/2014/main" id="{A32EAE4D-2AA6-4F2B-A6E7-1559AAC714A8}"/>
                </a:ext>
              </a:extLst>
            </p:cNvPr>
            <p:cNvSpPr/>
            <p:nvPr/>
          </p:nvSpPr>
          <p:spPr>
            <a:xfrm>
              <a:off x="4821525" y="1270048"/>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grpSp>
        <p:nvGrpSpPr>
          <p:cNvPr id="145" name="Group 144">
            <a:extLst>
              <a:ext uri="{FF2B5EF4-FFF2-40B4-BE49-F238E27FC236}">
                <a16:creationId xmlns:a16="http://schemas.microsoft.com/office/drawing/2014/main" id="{42E9DA0C-61D5-408F-86A9-8C47ED9C9CA7}"/>
              </a:ext>
            </a:extLst>
          </p:cNvPr>
          <p:cNvGrpSpPr/>
          <p:nvPr/>
        </p:nvGrpSpPr>
        <p:grpSpPr>
          <a:xfrm>
            <a:off x="5231725" y="1202073"/>
            <a:ext cx="1509665" cy="1526193"/>
            <a:chOff x="4590493" y="1029005"/>
            <a:chExt cx="1781086" cy="1800585"/>
          </a:xfrm>
        </p:grpSpPr>
        <p:sp>
          <p:nvSpPr>
            <p:cNvPr id="146" name="Oval 145">
              <a:extLst>
                <a:ext uri="{FF2B5EF4-FFF2-40B4-BE49-F238E27FC236}">
                  <a16:creationId xmlns:a16="http://schemas.microsoft.com/office/drawing/2014/main" id="{F071C926-39CB-42A1-A6C6-39CE12BF8DE3}"/>
                </a:ext>
              </a:extLst>
            </p:cNvPr>
            <p:cNvSpPr/>
            <p:nvPr/>
          </p:nvSpPr>
          <p:spPr>
            <a:xfrm>
              <a:off x="4651444" y="1087981"/>
              <a:ext cx="1664403" cy="166440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47" name="Oval 146">
              <a:extLst>
                <a:ext uri="{FF2B5EF4-FFF2-40B4-BE49-F238E27FC236}">
                  <a16:creationId xmlns:a16="http://schemas.microsoft.com/office/drawing/2014/main" id="{03123626-567F-43D9-9DE2-1B8904A5CB15}"/>
                </a:ext>
              </a:extLst>
            </p:cNvPr>
            <p:cNvSpPr/>
            <p:nvPr/>
          </p:nvSpPr>
          <p:spPr>
            <a:xfrm rot="10800000" flipV="1">
              <a:off x="5254157" y="1664293"/>
              <a:ext cx="518750" cy="456767"/>
            </a:xfrm>
            <a:prstGeom prst="ellipse">
              <a:avLst/>
            </a:prstGeom>
            <a:solidFill>
              <a:srgbClr val="F6D8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Rockwell" panose="02060603020205020403"/>
                  <a:ea typeface="+mn-ea"/>
                  <a:cs typeface="+mn-cs"/>
                </a:rPr>
                <a:t>+6</a:t>
              </a:r>
              <a:endParaRPr kumimoji="0" lang="vi-VN" sz="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48" name="Oval 147">
              <a:extLst>
                <a:ext uri="{FF2B5EF4-FFF2-40B4-BE49-F238E27FC236}">
                  <a16:creationId xmlns:a16="http://schemas.microsoft.com/office/drawing/2014/main" id="{ABE872D6-6752-4C8B-98B3-7B08716444B5}"/>
                </a:ext>
              </a:extLst>
            </p:cNvPr>
            <p:cNvSpPr/>
            <p:nvPr/>
          </p:nvSpPr>
          <p:spPr>
            <a:xfrm>
              <a:off x="4852321" y="1288857"/>
              <a:ext cx="1262651" cy="126265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49" name="Oval 148">
              <a:extLst>
                <a:ext uri="{FF2B5EF4-FFF2-40B4-BE49-F238E27FC236}">
                  <a16:creationId xmlns:a16="http://schemas.microsoft.com/office/drawing/2014/main" id="{A746921E-6F17-4908-B95B-E22D803E5877}"/>
                </a:ext>
              </a:extLst>
            </p:cNvPr>
            <p:cNvSpPr/>
            <p:nvPr/>
          </p:nvSpPr>
          <p:spPr>
            <a:xfrm>
              <a:off x="5422056" y="1253740"/>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50" name="Oval 149">
              <a:extLst>
                <a:ext uri="{FF2B5EF4-FFF2-40B4-BE49-F238E27FC236}">
                  <a16:creationId xmlns:a16="http://schemas.microsoft.com/office/drawing/2014/main" id="{E3560FBA-126F-46E3-B93F-74EAADD4B072}"/>
                </a:ext>
              </a:extLst>
            </p:cNvPr>
            <p:cNvSpPr/>
            <p:nvPr/>
          </p:nvSpPr>
          <p:spPr>
            <a:xfrm>
              <a:off x="5422056" y="2474792"/>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51" name="Oval 150">
              <a:extLst>
                <a:ext uri="{FF2B5EF4-FFF2-40B4-BE49-F238E27FC236}">
                  <a16:creationId xmlns:a16="http://schemas.microsoft.com/office/drawing/2014/main" id="{7DBD0F29-DAE8-4430-91ED-43FE2785F03A}"/>
                </a:ext>
              </a:extLst>
            </p:cNvPr>
            <p:cNvSpPr/>
            <p:nvPr/>
          </p:nvSpPr>
          <p:spPr>
            <a:xfrm>
              <a:off x="6248400" y="1829974"/>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52" name="Oval 151">
              <a:extLst>
                <a:ext uri="{FF2B5EF4-FFF2-40B4-BE49-F238E27FC236}">
                  <a16:creationId xmlns:a16="http://schemas.microsoft.com/office/drawing/2014/main" id="{6DCA9681-BA3A-4881-A766-D3D1EBC7B07D}"/>
                </a:ext>
              </a:extLst>
            </p:cNvPr>
            <p:cNvSpPr/>
            <p:nvPr/>
          </p:nvSpPr>
          <p:spPr>
            <a:xfrm>
              <a:off x="5417758" y="2706411"/>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53" name="Oval 152">
              <a:extLst>
                <a:ext uri="{FF2B5EF4-FFF2-40B4-BE49-F238E27FC236}">
                  <a16:creationId xmlns:a16="http://schemas.microsoft.com/office/drawing/2014/main" id="{DF34F290-1964-49B6-9228-E17181A08FC8}"/>
                </a:ext>
              </a:extLst>
            </p:cNvPr>
            <p:cNvSpPr/>
            <p:nvPr/>
          </p:nvSpPr>
          <p:spPr>
            <a:xfrm>
              <a:off x="4590493" y="1858592"/>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54" name="Oval 153">
              <a:extLst>
                <a:ext uri="{FF2B5EF4-FFF2-40B4-BE49-F238E27FC236}">
                  <a16:creationId xmlns:a16="http://schemas.microsoft.com/office/drawing/2014/main" id="{B7B993CA-FE35-4DFC-9A62-887188CB537B}"/>
                </a:ext>
              </a:extLst>
            </p:cNvPr>
            <p:cNvSpPr/>
            <p:nvPr/>
          </p:nvSpPr>
          <p:spPr>
            <a:xfrm>
              <a:off x="5417758" y="1029005"/>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grpSp>
        <p:nvGrpSpPr>
          <p:cNvPr id="155" name="Group 154">
            <a:extLst>
              <a:ext uri="{FF2B5EF4-FFF2-40B4-BE49-F238E27FC236}">
                <a16:creationId xmlns:a16="http://schemas.microsoft.com/office/drawing/2014/main" id="{21FB3457-C4A4-47AF-8E9B-8B00236AE734}"/>
              </a:ext>
            </a:extLst>
          </p:cNvPr>
          <p:cNvGrpSpPr/>
          <p:nvPr/>
        </p:nvGrpSpPr>
        <p:grpSpPr>
          <a:xfrm>
            <a:off x="3493193" y="1234793"/>
            <a:ext cx="1525765" cy="1460752"/>
            <a:chOff x="4590493" y="1029005"/>
            <a:chExt cx="1800081" cy="1723379"/>
          </a:xfrm>
        </p:grpSpPr>
        <p:sp>
          <p:nvSpPr>
            <p:cNvPr id="156" name="Oval 155">
              <a:extLst>
                <a:ext uri="{FF2B5EF4-FFF2-40B4-BE49-F238E27FC236}">
                  <a16:creationId xmlns:a16="http://schemas.microsoft.com/office/drawing/2014/main" id="{6303D6D1-CDE1-42CE-91B9-59C2B8CF3B95}"/>
                </a:ext>
              </a:extLst>
            </p:cNvPr>
            <p:cNvSpPr/>
            <p:nvPr/>
          </p:nvSpPr>
          <p:spPr>
            <a:xfrm>
              <a:off x="4651444" y="1087981"/>
              <a:ext cx="1664403" cy="166440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57" name="Oval 156">
              <a:extLst>
                <a:ext uri="{FF2B5EF4-FFF2-40B4-BE49-F238E27FC236}">
                  <a16:creationId xmlns:a16="http://schemas.microsoft.com/office/drawing/2014/main" id="{7E3A3590-B720-49F3-9066-E2CE258CF34C}"/>
                </a:ext>
              </a:extLst>
            </p:cNvPr>
            <p:cNvSpPr/>
            <p:nvPr/>
          </p:nvSpPr>
          <p:spPr>
            <a:xfrm rot="10800000" flipV="1">
              <a:off x="5199741" y="1689818"/>
              <a:ext cx="530998" cy="449635"/>
            </a:xfrm>
            <a:prstGeom prst="ellipse">
              <a:avLst/>
            </a:prstGeom>
            <a:solidFill>
              <a:srgbClr val="F6D8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Rockwell" panose="02060603020205020403"/>
                  <a:ea typeface="+mn-ea"/>
                  <a:cs typeface="+mn-cs"/>
                </a:rPr>
                <a:t>+5</a:t>
              </a:r>
              <a:endParaRPr kumimoji="0" lang="vi-VN" sz="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58" name="Oval 157">
              <a:extLst>
                <a:ext uri="{FF2B5EF4-FFF2-40B4-BE49-F238E27FC236}">
                  <a16:creationId xmlns:a16="http://schemas.microsoft.com/office/drawing/2014/main" id="{12248F50-6559-495A-AE43-30237C6D027B}"/>
                </a:ext>
              </a:extLst>
            </p:cNvPr>
            <p:cNvSpPr/>
            <p:nvPr/>
          </p:nvSpPr>
          <p:spPr>
            <a:xfrm>
              <a:off x="4822346" y="1307942"/>
              <a:ext cx="1262650" cy="126265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59" name="Oval 158">
              <a:extLst>
                <a:ext uri="{FF2B5EF4-FFF2-40B4-BE49-F238E27FC236}">
                  <a16:creationId xmlns:a16="http://schemas.microsoft.com/office/drawing/2014/main" id="{B8712C7E-00EC-4AB5-ACD6-9D00E320BFFB}"/>
                </a:ext>
              </a:extLst>
            </p:cNvPr>
            <p:cNvSpPr/>
            <p:nvPr/>
          </p:nvSpPr>
          <p:spPr>
            <a:xfrm>
              <a:off x="5422056" y="1253740"/>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60" name="Oval 159">
              <a:extLst>
                <a:ext uri="{FF2B5EF4-FFF2-40B4-BE49-F238E27FC236}">
                  <a16:creationId xmlns:a16="http://schemas.microsoft.com/office/drawing/2014/main" id="{55FE8514-41FF-4658-A3D5-550E515C19B0}"/>
                </a:ext>
              </a:extLst>
            </p:cNvPr>
            <p:cNvSpPr/>
            <p:nvPr/>
          </p:nvSpPr>
          <p:spPr>
            <a:xfrm>
              <a:off x="5422056" y="2474792"/>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61" name="Oval 160">
              <a:extLst>
                <a:ext uri="{FF2B5EF4-FFF2-40B4-BE49-F238E27FC236}">
                  <a16:creationId xmlns:a16="http://schemas.microsoft.com/office/drawing/2014/main" id="{DF5CC9B1-27E0-4F98-B191-1450FA912492}"/>
                </a:ext>
              </a:extLst>
            </p:cNvPr>
            <p:cNvSpPr/>
            <p:nvPr/>
          </p:nvSpPr>
          <p:spPr>
            <a:xfrm>
              <a:off x="6267395" y="1953681"/>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62" name="Oval 161">
              <a:extLst>
                <a:ext uri="{FF2B5EF4-FFF2-40B4-BE49-F238E27FC236}">
                  <a16:creationId xmlns:a16="http://schemas.microsoft.com/office/drawing/2014/main" id="{A04207CD-49A3-43BE-AAC4-1F9208D99558}"/>
                </a:ext>
              </a:extLst>
            </p:cNvPr>
            <p:cNvSpPr/>
            <p:nvPr/>
          </p:nvSpPr>
          <p:spPr>
            <a:xfrm>
              <a:off x="4590493" y="1858592"/>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63" name="Oval 162">
              <a:extLst>
                <a:ext uri="{FF2B5EF4-FFF2-40B4-BE49-F238E27FC236}">
                  <a16:creationId xmlns:a16="http://schemas.microsoft.com/office/drawing/2014/main" id="{D5D50CFA-CBCF-4C22-BE1E-FE1AE636E623}"/>
                </a:ext>
              </a:extLst>
            </p:cNvPr>
            <p:cNvSpPr/>
            <p:nvPr/>
          </p:nvSpPr>
          <p:spPr>
            <a:xfrm>
              <a:off x="5417758" y="1029005"/>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grpSp>
        <p:nvGrpSpPr>
          <p:cNvPr id="164" name="Group 163">
            <a:extLst>
              <a:ext uri="{FF2B5EF4-FFF2-40B4-BE49-F238E27FC236}">
                <a16:creationId xmlns:a16="http://schemas.microsoft.com/office/drawing/2014/main" id="{F99A74CD-64A5-4066-9139-8096A57D3339}"/>
              </a:ext>
            </a:extLst>
          </p:cNvPr>
          <p:cNvGrpSpPr/>
          <p:nvPr/>
        </p:nvGrpSpPr>
        <p:grpSpPr>
          <a:xfrm>
            <a:off x="1759499" y="1259788"/>
            <a:ext cx="1520927" cy="1410763"/>
            <a:chOff x="4590493" y="1087981"/>
            <a:chExt cx="1794373" cy="1664403"/>
          </a:xfrm>
        </p:grpSpPr>
        <p:sp>
          <p:nvSpPr>
            <p:cNvPr id="165" name="Oval 164">
              <a:extLst>
                <a:ext uri="{FF2B5EF4-FFF2-40B4-BE49-F238E27FC236}">
                  <a16:creationId xmlns:a16="http://schemas.microsoft.com/office/drawing/2014/main" id="{8C46DEB8-D3C1-4319-A6C2-7CE322126B03}"/>
                </a:ext>
              </a:extLst>
            </p:cNvPr>
            <p:cNvSpPr/>
            <p:nvPr/>
          </p:nvSpPr>
          <p:spPr>
            <a:xfrm>
              <a:off x="4651444" y="1087981"/>
              <a:ext cx="1664403" cy="166440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66" name="Oval 165">
              <a:extLst>
                <a:ext uri="{FF2B5EF4-FFF2-40B4-BE49-F238E27FC236}">
                  <a16:creationId xmlns:a16="http://schemas.microsoft.com/office/drawing/2014/main" id="{A707FCD2-42C6-415A-A8DD-A951350613BA}"/>
                </a:ext>
              </a:extLst>
            </p:cNvPr>
            <p:cNvSpPr/>
            <p:nvPr/>
          </p:nvSpPr>
          <p:spPr>
            <a:xfrm rot="10800000" flipV="1">
              <a:off x="5222901" y="1750876"/>
              <a:ext cx="602125" cy="449805"/>
            </a:xfrm>
            <a:prstGeom prst="ellipse">
              <a:avLst/>
            </a:prstGeom>
            <a:solidFill>
              <a:srgbClr val="F6D8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Rockwell" panose="02060603020205020403"/>
                  <a:ea typeface="+mn-ea"/>
                  <a:cs typeface="+mn-cs"/>
                </a:rPr>
                <a:t>+4</a:t>
              </a:r>
              <a:endParaRPr kumimoji="0" lang="vi-VN" sz="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67" name="Oval 166">
              <a:extLst>
                <a:ext uri="{FF2B5EF4-FFF2-40B4-BE49-F238E27FC236}">
                  <a16:creationId xmlns:a16="http://schemas.microsoft.com/office/drawing/2014/main" id="{DF51DAB6-21DA-4C6A-90C8-551605B01BCD}"/>
                </a:ext>
              </a:extLst>
            </p:cNvPr>
            <p:cNvSpPr/>
            <p:nvPr/>
          </p:nvSpPr>
          <p:spPr>
            <a:xfrm>
              <a:off x="4852321" y="1288857"/>
              <a:ext cx="1262651" cy="126265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68" name="Oval 167">
              <a:extLst>
                <a:ext uri="{FF2B5EF4-FFF2-40B4-BE49-F238E27FC236}">
                  <a16:creationId xmlns:a16="http://schemas.microsoft.com/office/drawing/2014/main" id="{DEAA3A42-60F3-4FB6-9229-30AC06EF2CA9}"/>
                </a:ext>
              </a:extLst>
            </p:cNvPr>
            <p:cNvSpPr/>
            <p:nvPr/>
          </p:nvSpPr>
          <p:spPr>
            <a:xfrm>
              <a:off x="5422056" y="1253740"/>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69" name="Oval 168">
              <a:extLst>
                <a:ext uri="{FF2B5EF4-FFF2-40B4-BE49-F238E27FC236}">
                  <a16:creationId xmlns:a16="http://schemas.microsoft.com/office/drawing/2014/main" id="{3E9950C9-F1E4-4002-9303-D61836A8CFD6}"/>
                </a:ext>
              </a:extLst>
            </p:cNvPr>
            <p:cNvSpPr/>
            <p:nvPr/>
          </p:nvSpPr>
          <p:spPr>
            <a:xfrm>
              <a:off x="5422056" y="2474792"/>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70" name="Oval 169">
              <a:extLst>
                <a:ext uri="{FF2B5EF4-FFF2-40B4-BE49-F238E27FC236}">
                  <a16:creationId xmlns:a16="http://schemas.microsoft.com/office/drawing/2014/main" id="{A8D31063-0A78-4D7A-A9BA-ABBD69E9B5E4}"/>
                </a:ext>
              </a:extLst>
            </p:cNvPr>
            <p:cNvSpPr/>
            <p:nvPr/>
          </p:nvSpPr>
          <p:spPr>
            <a:xfrm>
              <a:off x="6261687" y="1839944"/>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71" name="Oval 170">
              <a:extLst>
                <a:ext uri="{FF2B5EF4-FFF2-40B4-BE49-F238E27FC236}">
                  <a16:creationId xmlns:a16="http://schemas.microsoft.com/office/drawing/2014/main" id="{3764FF93-9B7B-4EE5-A946-0B9AEABFE1BB}"/>
                </a:ext>
              </a:extLst>
            </p:cNvPr>
            <p:cNvSpPr/>
            <p:nvPr/>
          </p:nvSpPr>
          <p:spPr>
            <a:xfrm>
              <a:off x="4590493" y="1858592"/>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grpSp>
        <p:nvGrpSpPr>
          <p:cNvPr id="172" name="Group 171">
            <a:extLst>
              <a:ext uri="{FF2B5EF4-FFF2-40B4-BE49-F238E27FC236}">
                <a16:creationId xmlns:a16="http://schemas.microsoft.com/office/drawing/2014/main" id="{1281851E-52CA-418C-AEA7-9A9E638CC845}"/>
              </a:ext>
            </a:extLst>
          </p:cNvPr>
          <p:cNvGrpSpPr/>
          <p:nvPr/>
        </p:nvGrpSpPr>
        <p:grpSpPr>
          <a:xfrm>
            <a:off x="418396" y="2836043"/>
            <a:ext cx="845907" cy="480531"/>
            <a:chOff x="548845" y="2942251"/>
            <a:chExt cx="845907" cy="480531"/>
          </a:xfrm>
        </p:grpSpPr>
        <p:pic>
          <p:nvPicPr>
            <p:cNvPr id="173" name="Picture 31">
              <a:extLst>
                <a:ext uri="{FF2B5EF4-FFF2-40B4-BE49-F238E27FC236}">
                  <a16:creationId xmlns:a16="http://schemas.microsoft.com/office/drawing/2014/main" id="{45F42E86-2E23-441E-BC96-985144CC6B1F}"/>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548845" y="2942251"/>
              <a:ext cx="845907" cy="480531"/>
            </a:xfrm>
            <a:prstGeom prst="rect">
              <a:avLst/>
            </a:prstGeom>
          </p:spPr>
        </p:pic>
        <p:sp>
          <p:nvSpPr>
            <p:cNvPr id="174" name="TextBox 173">
              <a:extLst>
                <a:ext uri="{FF2B5EF4-FFF2-40B4-BE49-F238E27FC236}">
                  <a16:creationId xmlns:a16="http://schemas.microsoft.com/office/drawing/2014/main" id="{4EFB1399-594D-42C6-AA02-5359B031B3C0}"/>
                </a:ext>
              </a:extLst>
            </p:cNvPr>
            <p:cNvSpPr txBox="1"/>
            <p:nvPr/>
          </p:nvSpPr>
          <p:spPr>
            <a:xfrm>
              <a:off x="721960" y="2942251"/>
              <a:ext cx="455355" cy="427746"/>
            </a:xfrm>
            <a:prstGeom prst="rect">
              <a:avLst/>
            </a:prstGeom>
            <a:noFill/>
          </p:spPr>
          <p:txBody>
            <a:bodyPr wrap="square" rtlCol="0">
              <a:spAutoFit/>
            </a:bodyPr>
            <a:lstStyle/>
            <a:p>
              <a:pPr marL="0" marR="0" lvl="0" indent="0" algn="just" defTabSz="457200" rtl="0" eaLnBrk="1" fontAlgn="auto" latinLnBrk="0" hangingPunct="1">
                <a:lnSpc>
                  <a:spcPct val="12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Li</a:t>
              </a:r>
              <a:endParaRPr kumimoji="0" lang="vi-VN"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grpSp>
        <p:nvGrpSpPr>
          <p:cNvPr id="175" name="Group 174">
            <a:extLst>
              <a:ext uri="{FF2B5EF4-FFF2-40B4-BE49-F238E27FC236}">
                <a16:creationId xmlns:a16="http://schemas.microsoft.com/office/drawing/2014/main" id="{94D75EDB-7530-4A04-9A42-3D1BD164EB4F}"/>
              </a:ext>
            </a:extLst>
          </p:cNvPr>
          <p:cNvGrpSpPr/>
          <p:nvPr/>
        </p:nvGrpSpPr>
        <p:grpSpPr>
          <a:xfrm>
            <a:off x="2093589" y="2836043"/>
            <a:ext cx="845907" cy="480531"/>
            <a:chOff x="548845" y="2942251"/>
            <a:chExt cx="845907" cy="480531"/>
          </a:xfrm>
        </p:grpSpPr>
        <p:pic>
          <p:nvPicPr>
            <p:cNvPr id="176" name="Picture 31">
              <a:extLst>
                <a:ext uri="{FF2B5EF4-FFF2-40B4-BE49-F238E27FC236}">
                  <a16:creationId xmlns:a16="http://schemas.microsoft.com/office/drawing/2014/main" id="{ADDBBEE3-378B-483B-B8E4-B4EEE7E7A19C}"/>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548845" y="2942251"/>
              <a:ext cx="845907" cy="480531"/>
            </a:xfrm>
            <a:prstGeom prst="rect">
              <a:avLst/>
            </a:prstGeom>
          </p:spPr>
        </p:pic>
        <p:sp>
          <p:nvSpPr>
            <p:cNvPr id="177" name="TextBox 176">
              <a:extLst>
                <a:ext uri="{FF2B5EF4-FFF2-40B4-BE49-F238E27FC236}">
                  <a16:creationId xmlns:a16="http://schemas.microsoft.com/office/drawing/2014/main" id="{E5D4DA1C-1CCE-4DE2-A8B3-0FAF06EEC9D4}"/>
                </a:ext>
              </a:extLst>
            </p:cNvPr>
            <p:cNvSpPr txBox="1"/>
            <p:nvPr/>
          </p:nvSpPr>
          <p:spPr>
            <a:xfrm>
              <a:off x="612090" y="2942251"/>
              <a:ext cx="782662" cy="427746"/>
            </a:xfrm>
            <a:prstGeom prst="rect">
              <a:avLst/>
            </a:prstGeom>
            <a:noFill/>
          </p:spPr>
          <p:txBody>
            <a:bodyPr wrap="square" rtlCol="0">
              <a:spAutoFit/>
            </a:bodyPr>
            <a:lstStyle/>
            <a:p>
              <a:pPr marL="0" marR="0" lvl="0" indent="0" algn="ctr" defTabSz="457200" rtl="0" eaLnBrk="1" fontAlgn="auto" latinLnBrk="0" hangingPunct="1">
                <a:lnSpc>
                  <a:spcPct val="12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Be</a:t>
              </a:r>
              <a:endParaRPr kumimoji="0" lang="vi-VN"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grpSp>
        <p:nvGrpSpPr>
          <p:cNvPr id="178" name="Group 177">
            <a:extLst>
              <a:ext uri="{FF2B5EF4-FFF2-40B4-BE49-F238E27FC236}">
                <a16:creationId xmlns:a16="http://schemas.microsoft.com/office/drawing/2014/main" id="{02E18AF8-1A38-467E-AFA7-8CBF89AE548D}"/>
              </a:ext>
            </a:extLst>
          </p:cNvPr>
          <p:cNvGrpSpPr/>
          <p:nvPr/>
        </p:nvGrpSpPr>
        <p:grpSpPr>
          <a:xfrm>
            <a:off x="3823640" y="2836043"/>
            <a:ext cx="845907" cy="480531"/>
            <a:chOff x="548845" y="2942251"/>
            <a:chExt cx="845907" cy="480531"/>
          </a:xfrm>
        </p:grpSpPr>
        <p:pic>
          <p:nvPicPr>
            <p:cNvPr id="179" name="Picture 31">
              <a:extLst>
                <a:ext uri="{FF2B5EF4-FFF2-40B4-BE49-F238E27FC236}">
                  <a16:creationId xmlns:a16="http://schemas.microsoft.com/office/drawing/2014/main" id="{FA2AC0D5-8DEC-447F-9E1D-429E493F5E66}"/>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548845" y="2942251"/>
              <a:ext cx="845907" cy="480531"/>
            </a:xfrm>
            <a:prstGeom prst="rect">
              <a:avLst/>
            </a:prstGeom>
          </p:spPr>
        </p:pic>
        <p:sp>
          <p:nvSpPr>
            <p:cNvPr id="180" name="TextBox 179">
              <a:extLst>
                <a:ext uri="{FF2B5EF4-FFF2-40B4-BE49-F238E27FC236}">
                  <a16:creationId xmlns:a16="http://schemas.microsoft.com/office/drawing/2014/main" id="{F0ABC9D1-3C26-40D3-A6FE-11801B7F1F2F}"/>
                </a:ext>
              </a:extLst>
            </p:cNvPr>
            <p:cNvSpPr txBox="1"/>
            <p:nvPr/>
          </p:nvSpPr>
          <p:spPr>
            <a:xfrm>
              <a:off x="612090" y="2942251"/>
              <a:ext cx="782662" cy="427746"/>
            </a:xfrm>
            <a:prstGeom prst="rect">
              <a:avLst/>
            </a:prstGeom>
            <a:noFill/>
          </p:spPr>
          <p:txBody>
            <a:bodyPr wrap="square" rtlCol="0">
              <a:spAutoFit/>
            </a:bodyPr>
            <a:lstStyle/>
            <a:p>
              <a:pPr marL="0" marR="0" lvl="0" indent="0" algn="ctr" defTabSz="457200" rtl="0" eaLnBrk="1" fontAlgn="auto" latinLnBrk="0" hangingPunct="1">
                <a:lnSpc>
                  <a:spcPct val="12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a:t>
              </a:r>
              <a:endParaRPr kumimoji="0" lang="vi-VN"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grpSp>
        <p:nvGrpSpPr>
          <p:cNvPr id="181" name="Group 180">
            <a:extLst>
              <a:ext uri="{FF2B5EF4-FFF2-40B4-BE49-F238E27FC236}">
                <a16:creationId xmlns:a16="http://schemas.microsoft.com/office/drawing/2014/main" id="{52024113-F11E-46B0-9782-DCEC1A094F70}"/>
              </a:ext>
            </a:extLst>
          </p:cNvPr>
          <p:cNvGrpSpPr/>
          <p:nvPr/>
        </p:nvGrpSpPr>
        <p:grpSpPr>
          <a:xfrm>
            <a:off x="5558279" y="2836043"/>
            <a:ext cx="845907" cy="480531"/>
            <a:chOff x="548845" y="2942251"/>
            <a:chExt cx="845907" cy="480531"/>
          </a:xfrm>
        </p:grpSpPr>
        <p:pic>
          <p:nvPicPr>
            <p:cNvPr id="182" name="Picture 31">
              <a:extLst>
                <a:ext uri="{FF2B5EF4-FFF2-40B4-BE49-F238E27FC236}">
                  <a16:creationId xmlns:a16="http://schemas.microsoft.com/office/drawing/2014/main" id="{01CBCCFD-97F9-48E7-9AD1-9674FD4D01B9}"/>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548845" y="2942251"/>
              <a:ext cx="845907" cy="480531"/>
            </a:xfrm>
            <a:prstGeom prst="rect">
              <a:avLst/>
            </a:prstGeom>
          </p:spPr>
        </p:pic>
        <p:sp>
          <p:nvSpPr>
            <p:cNvPr id="183" name="TextBox 182">
              <a:extLst>
                <a:ext uri="{FF2B5EF4-FFF2-40B4-BE49-F238E27FC236}">
                  <a16:creationId xmlns:a16="http://schemas.microsoft.com/office/drawing/2014/main" id="{42BF41C7-813A-4AEF-A6E8-ADCBA7C71FF9}"/>
                </a:ext>
              </a:extLst>
            </p:cNvPr>
            <p:cNvSpPr txBox="1"/>
            <p:nvPr/>
          </p:nvSpPr>
          <p:spPr>
            <a:xfrm>
              <a:off x="612090" y="2942251"/>
              <a:ext cx="782662" cy="427746"/>
            </a:xfrm>
            <a:prstGeom prst="rect">
              <a:avLst/>
            </a:prstGeom>
            <a:noFill/>
          </p:spPr>
          <p:txBody>
            <a:bodyPr wrap="square" rtlCol="0">
              <a:spAutoFit/>
            </a:bodyPr>
            <a:lstStyle/>
            <a:p>
              <a:pPr marL="0" marR="0" lvl="0" indent="0" algn="ctr" defTabSz="457200" rtl="0" eaLnBrk="1" fontAlgn="auto" latinLnBrk="0" hangingPunct="1">
                <a:lnSpc>
                  <a:spcPct val="120000"/>
                </a:lnSpc>
                <a:spcBef>
                  <a:spcPts val="0"/>
                </a:spcBef>
                <a:spcAft>
                  <a:spcPts val="0"/>
                </a:spcAft>
                <a:buClrTx/>
                <a:buSzTx/>
                <a:buFontTx/>
                <a:buNone/>
                <a:tabLst/>
                <a:defRPr/>
              </a:pPr>
              <a:r>
                <a:rPr lang="en-US" sz="2000" dirty="0">
                  <a:solidFill>
                    <a:prstClr val="black"/>
                  </a:solidFill>
                  <a:latin typeface="Arial" panose="020B0604020202020204" pitchFamily="34" charset="0"/>
                  <a:cs typeface="Arial" panose="020B0604020202020204" pitchFamily="34" charset="0"/>
                </a:rPr>
                <a:t>C</a:t>
              </a:r>
              <a:endParaRPr kumimoji="0" lang="vi-VN"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grpSp>
        <p:nvGrpSpPr>
          <p:cNvPr id="184" name="Group 183">
            <a:extLst>
              <a:ext uri="{FF2B5EF4-FFF2-40B4-BE49-F238E27FC236}">
                <a16:creationId xmlns:a16="http://schemas.microsoft.com/office/drawing/2014/main" id="{FDEE255D-01B1-4582-B83F-0DDE75592504}"/>
              </a:ext>
            </a:extLst>
          </p:cNvPr>
          <p:cNvGrpSpPr/>
          <p:nvPr/>
        </p:nvGrpSpPr>
        <p:grpSpPr>
          <a:xfrm>
            <a:off x="7309540" y="2836043"/>
            <a:ext cx="845907" cy="480531"/>
            <a:chOff x="548845" y="2942251"/>
            <a:chExt cx="845907" cy="480531"/>
          </a:xfrm>
        </p:grpSpPr>
        <p:pic>
          <p:nvPicPr>
            <p:cNvPr id="185" name="Picture 31">
              <a:extLst>
                <a:ext uri="{FF2B5EF4-FFF2-40B4-BE49-F238E27FC236}">
                  <a16:creationId xmlns:a16="http://schemas.microsoft.com/office/drawing/2014/main" id="{26A030F8-7BED-483C-8E87-67924CC1CCAA}"/>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548845" y="2942251"/>
              <a:ext cx="845907" cy="480531"/>
            </a:xfrm>
            <a:prstGeom prst="rect">
              <a:avLst/>
            </a:prstGeom>
          </p:spPr>
        </p:pic>
        <p:sp>
          <p:nvSpPr>
            <p:cNvPr id="186" name="TextBox 185">
              <a:extLst>
                <a:ext uri="{FF2B5EF4-FFF2-40B4-BE49-F238E27FC236}">
                  <a16:creationId xmlns:a16="http://schemas.microsoft.com/office/drawing/2014/main" id="{38FB3CFC-54B7-4563-ADF1-F925962B3974}"/>
                </a:ext>
              </a:extLst>
            </p:cNvPr>
            <p:cNvSpPr txBox="1"/>
            <p:nvPr/>
          </p:nvSpPr>
          <p:spPr>
            <a:xfrm>
              <a:off x="612090" y="2942251"/>
              <a:ext cx="782662" cy="427746"/>
            </a:xfrm>
            <a:prstGeom prst="rect">
              <a:avLst/>
            </a:prstGeom>
            <a:noFill/>
          </p:spPr>
          <p:txBody>
            <a:bodyPr wrap="square" rtlCol="0">
              <a:spAutoFit/>
            </a:bodyPr>
            <a:lstStyle/>
            <a:p>
              <a:pPr marL="0" marR="0" lvl="0" indent="0" algn="ctr" defTabSz="457200" rtl="0" eaLnBrk="1" fontAlgn="auto" latinLnBrk="0" hangingPunct="1">
                <a:lnSpc>
                  <a:spcPct val="12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a:t>
              </a:r>
              <a:endParaRPr kumimoji="0" lang="vi-VN"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grpSp>
        <p:nvGrpSpPr>
          <p:cNvPr id="187" name="Group 186">
            <a:extLst>
              <a:ext uri="{FF2B5EF4-FFF2-40B4-BE49-F238E27FC236}">
                <a16:creationId xmlns:a16="http://schemas.microsoft.com/office/drawing/2014/main" id="{BD9FF734-FE9F-49DD-9338-2829F9BD686A}"/>
              </a:ext>
            </a:extLst>
          </p:cNvPr>
          <p:cNvGrpSpPr/>
          <p:nvPr/>
        </p:nvGrpSpPr>
        <p:grpSpPr>
          <a:xfrm>
            <a:off x="8980145" y="2836043"/>
            <a:ext cx="845907" cy="480531"/>
            <a:chOff x="548845" y="2942251"/>
            <a:chExt cx="845907" cy="480531"/>
          </a:xfrm>
        </p:grpSpPr>
        <p:pic>
          <p:nvPicPr>
            <p:cNvPr id="188" name="Picture 31">
              <a:extLst>
                <a:ext uri="{FF2B5EF4-FFF2-40B4-BE49-F238E27FC236}">
                  <a16:creationId xmlns:a16="http://schemas.microsoft.com/office/drawing/2014/main" id="{D998E2F3-9AC0-4E24-AEC3-4F16A291BF58}"/>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548845" y="2942251"/>
              <a:ext cx="845907" cy="480531"/>
            </a:xfrm>
            <a:prstGeom prst="rect">
              <a:avLst/>
            </a:prstGeom>
          </p:spPr>
        </p:pic>
        <p:sp>
          <p:nvSpPr>
            <p:cNvPr id="189" name="TextBox 188">
              <a:extLst>
                <a:ext uri="{FF2B5EF4-FFF2-40B4-BE49-F238E27FC236}">
                  <a16:creationId xmlns:a16="http://schemas.microsoft.com/office/drawing/2014/main" id="{82F4028E-6B73-4957-A160-22062E9F8FB1}"/>
                </a:ext>
              </a:extLst>
            </p:cNvPr>
            <p:cNvSpPr txBox="1"/>
            <p:nvPr/>
          </p:nvSpPr>
          <p:spPr>
            <a:xfrm>
              <a:off x="612090" y="2942251"/>
              <a:ext cx="782662" cy="427746"/>
            </a:xfrm>
            <a:prstGeom prst="rect">
              <a:avLst/>
            </a:prstGeom>
            <a:noFill/>
          </p:spPr>
          <p:txBody>
            <a:bodyPr wrap="square" rtlCol="0">
              <a:spAutoFit/>
            </a:bodyPr>
            <a:lstStyle/>
            <a:p>
              <a:pPr marL="0" marR="0" lvl="0" indent="0" algn="ctr" defTabSz="457200" rtl="0" eaLnBrk="1" fontAlgn="auto" latinLnBrk="0" hangingPunct="1">
                <a:lnSpc>
                  <a:spcPct val="12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a:t>
              </a:r>
              <a:endParaRPr kumimoji="0" lang="vi-VN"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grpSp>
        <p:nvGrpSpPr>
          <p:cNvPr id="190" name="Group 189">
            <a:extLst>
              <a:ext uri="{FF2B5EF4-FFF2-40B4-BE49-F238E27FC236}">
                <a16:creationId xmlns:a16="http://schemas.microsoft.com/office/drawing/2014/main" id="{4AFF1739-404F-4B85-8341-2DC551C47734}"/>
              </a:ext>
            </a:extLst>
          </p:cNvPr>
          <p:cNvGrpSpPr/>
          <p:nvPr/>
        </p:nvGrpSpPr>
        <p:grpSpPr>
          <a:xfrm>
            <a:off x="10692461" y="2836043"/>
            <a:ext cx="845907" cy="480531"/>
            <a:chOff x="548845" y="2942251"/>
            <a:chExt cx="845907" cy="480531"/>
          </a:xfrm>
        </p:grpSpPr>
        <p:pic>
          <p:nvPicPr>
            <p:cNvPr id="191" name="Picture 31">
              <a:extLst>
                <a:ext uri="{FF2B5EF4-FFF2-40B4-BE49-F238E27FC236}">
                  <a16:creationId xmlns:a16="http://schemas.microsoft.com/office/drawing/2014/main" id="{EC3B838E-4EE5-45D7-A65D-33083BAFC84D}"/>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548845" y="2942251"/>
              <a:ext cx="845907" cy="480531"/>
            </a:xfrm>
            <a:prstGeom prst="rect">
              <a:avLst/>
            </a:prstGeom>
          </p:spPr>
        </p:pic>
        <p:sp>
          <p:nvSpPr>
            <p:cNvPr id="192" name="TextBox 191">
              <a:extLst>
                <a:ext uri="{FF2B5EF4-FFF2-40B4-BE49-F238E27FC236}">
                  <a16:creationId xmlns:a16="http://schemas.microsoft.com/office/drawing/2014/main" id="{DDCCA939-2148-4A98-A6CC-1EDBFB1F8AB4}"/>
                </a:ext>
              </a:extLst>
            </p:cNvPr>
            <p:cNvSpPr txBox="1"/>
            <p:nvPr/>
          </p:nvSpPr>
          <p:spPr>
            <a:xfrm>
              <a:off x="612090" y="2942251"/>
              <a:ext cx="782662" cy="427746"/>
            </a:xfrm>
            <a:prstGeom prst="rect">
              <a:avLst/>
            </a:prstGeom>
            <a:noFill/>
          </p:spPr>
          <p:txBody>
            <a:bodyPr wrap="square" rtlCol="0">
              <a:spAutoFit/>
            </a:bodyPr>
            <a:lstStyle/>
            <a:p>
              <a:pPr marL="0" marR="0" lvl="0" indent="0" algn="ctr" defTabSz="457200" rtl="0" eaLnBrk="1" fontAlgn="auto" latinLnBrk="0" hangingPunct="1">
                <a:lnSpc>
                  <a:spcPct val="12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a:t>
              </a:r>
              <a:endParaRPr kumimoji="0" lang="vi-VN"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195" name="TextBox 194">
            <a:extLst>
              <a:ext uri="{FF2B5EF4-FFF2-40B4-BE49-F238E27FC236}">
                <a16:creationId xmlns:a16="http://schemas.microsoft.com/office/drawing/2014/main" id="{7D6A36AC-F113-4888-8E71-5E991AA51A38}"/>
              </a:ext>
            </a:extLst>
          </p:cNvPr>
          <p:cNvSpPr txBox="1"/>
          <p:nvPr/>
        </p:nvSpPr>
        <p:spPr>
          <a:xfrm>
            <a:off x="478244" y="3581618"/>
            <a:ext cx="8501901" cy="236988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Trong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chu </a:t>
            </a:r>
            <a:r>
              <a:rPr kumimoji="0" lang="en-US" sz="24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kì</a:t>
            </a:r>
            <a:r>
              <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theo</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chiều</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tăng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điện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tích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hạt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nhân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bán</a:t>
            </a:r>
            <a:r>
              <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kính</a:t>
            </a:r>
            <a:r>
              <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nguyên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tử</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xu</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hướng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giảm</a:t>
            </a:r>
            <a:r>
              <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dần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Giải</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thích</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Trong</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một</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chu </a:t>
            </a:r>
            <a:r>
              <a:rPr kumimoji="0" lang="en-US" sz="24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kì</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+Z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tăng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dần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Số</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lớp</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e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không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đổi</a:t>
            </a:r>
            <a:endPar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endParaRPr>
          </a:p>
        </p:txBody>
      </p:sp>
      <p:sp>
        <p:nvSpPr>
          <p:cNvPr id="196" name="TextBox 195">
            <a:extLst>
              <a:ext uri="{FF2B5EF4-FFF2-40B4-BE49-F238E27FC236}">
                <a16:creationId xmlns:a16="http://schemas.microsoft.com/office/drawing/2014/main" id="{B3B6D0BE-2E92-499D-B176-7DD7C1EA3E94}"/>
              </a:ext>
            </a:extLst>
          </p:cNvPr>
          <p:cNvSpPr txBox="1"/>
          <p:nvPr/>
        </p:nvSpPr>
        <p:spPr>
          <a:xfrm>
            <a:off x="5400996" y="5094484"/>
            <a:ext cx="3451365" cy="1007455"/>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F</a:t>
            </a:r>
            <a:r>
              <a:rPr kumimoji="0" lang="en-US" sz="2400" b="0" i="0" u="none" strike="noStrike" kern="1200" cap="none" spc="0" normalizeH="0" baseline="-2500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hút</a:t>
            </a:r>
            <a:r>
              <a:rPr kumimoji="0" lang="en-US" sz="24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en-US" sz="2400" b="0" i="0" u="none" strike="noStrike" kern="1200" cap="none" spc="0" normalizeH="0" baseline="-2500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hn</a:t>
            </a:r>
            <a:r>
              <a:rPr kumimoji="0" lang="en-US" sz="24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 LNC)</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mạnh</a:t>
            </a:r>
            <a:r>
              <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dần</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auto" latinLnBrk="0" hangingPunct="1">
              <a:lnSpc>
                <a:spcPct val="12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r</a:t>
            </a:r>
            <a:r>
              <a:rPr kumimoji="0" lang="en-US" sz="2800" b="0" i="0" u="none" strike="noStrike" kern="1200" cap="none" spc="0" normalizeH="0" baseline="-2500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ng.tử</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giảm</a:t>
            </a:r>
            <a:r>
              <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dần</a:t>
            </a:r>
            <a:endPar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11" name="Rectangle 10">
            <a:extLst>
              <a:ext uri="{FF2B5EF4-FFF2-40B4-BE49-F238E27FC236}">
                <a16:creationId xmlns:a16="http://schemas.microsoft.com/office/drawing/2014/main" id="{B64D0041-541E-4033-93A4-9C3256E1EC2D}"/>
              </a:ext>
            </a:extLst>
          </p:cNvPr>
          <p:cNvSpPr/>
          <p:nvPr/>
        </p:nvSpPr>
        <p:spPr>
          <a:xfrm>
            <a:off x="2406420" y="78898"/>
            <a:ext cx="7951411" cy="584775"/>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I. Xu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hướng</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biến</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đổi</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bán</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kính</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nguyên</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tử</a:t>
            </a:r>
            <a:endPar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193" name="Picture 2" descr="Lý thuyết bài 7: Xu hướng biến đổi một số tính chất của đơn chất, biến đổi  thành phần và tính chất của hợp chất trong một chu kì và trong một">
            <a:extLst>
              <a:ext uri="{FF2B5EF4-FFF2-40B4-BE49-F238E27FC236}">
                <a16:creationId xmlns:a16="http://schemas.microsoft.com/office/drawing/2014/main" id="{538C99FE-E015-4DF3-8CB2-CCC3D4CFE3D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43389" y="3468846"/>
            <a:ext cx="3146837" cy="3389154"/>
          </a:xfrm>
          <a:prstGeom prst="rect">
            <a:avLst/>
          </a:prstGeom>
          <a:noFill/>
          <a:extLst>
            <a:ext uri="{909E8E84-426E-40DD-AFC4-6F175D3DCCD1}">
              <a14:hiddenFill xmlns:a14="http://schemas.microsoft.com/office/drawing/2010/main">
                <a:solidFill>
                  <a:srgbClr val="FFFFFF"/>
                </a:solidFill>
              </a14:hiddenFill>
            </a:ext>
          </a:extLst>
        </p:spPr>
      </p:pic>
      <p:sp>
        <p:nvSpPr>
          <p:cNvPr id="2" name="Right Brace 1">
            <a:extLst>
              <a:ext uri="{FF2B5EF4-FFF2-40B4-BE49-F238E27FC236}">
                <a16:creationId xmlns:a16="http://schemas.microsoft.com/office/drawing/2014/main" id="{88A03979-15AA-4332-8075-C56FDC7207A1}"/>
              </a:ext>
            </a:extLst>
          </p:cNvPr>
          <p:cNvSpPr/>
          <p:nvPr/>
        </p:nvSpPr>
        <p:spPr>
          <a:xfrm>
            <a:off x="4481788" y="4929577"/>
            <a:ext cx="155448" cy="9144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ckwell" panose="02060603020205020403"/>
              <a:ea typeface="+mn-ea"/>
              <a:cs typeface="+mn-cs"/>
            </a:endParaRPr>
          </a:p>
        </p:txBody>
      </p:sp>
      <p:sp>
        <p:nvSpPr>
          <p:cNvPr id="3" name="Arrow: Right 2">
            <a:extLst>
              <a:ext uri="{FF2B5EF4-FFF2-40B4-BE49-F238E27FC236}">
                <a16:creationId xmlns:a16="http://schemas.microsoft.com/office/drawing/2014/main" id="{176A334C-F797-4440-B3E3-EC0AFEE037EB}"/>
              </a:ext>
            </a:extLst>
          </p:cNvPr>
          <p:cNvSpPr/>
          <p:nvPr/>
        </p:nvSpPr>
        <p:spPr>
          <a:xfrm>
            <a:off x="4759949" y="5293453"/>
            <a:ext cx="523440" cy="22211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Rockwell" panose="02060603020205020403"/>
              <a:ea typeface="+mn-ea"/>
              <a:cs typeface="+mn-cs"/>
            </a:endParaRPr>
          </a:p>
        </p:txBody>
      </p:sp>
      <p:sp>
        <p:nvSpPr>
          <p:cNvPr id="12" name="TextBox 11">
            <a:extLst>
              <a:ext uri="{FF2B5EF4-FFF2-40B4-BE49-F238E27FC236}">
                <a16:creationId xmlns:a16="http://schemas.microsoft.com/office/drawing/2014/main" id="{F97EC12A-DDA9-4167-BFD0-0807011DA6F4}"/>
              </a:ext>
            </a:extLst>
          </p:cNvPr>
          <p:cNvSpPr txBox="1"/>
          <p:nvPr/>
        </p:nvSpPr>
        <p:spPr>
          <a:xfrm>
            <a:off x="1546732" y="6269327"/>
            <a:ext cx="4187365"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0000"/>
                </a:solidFill>
                <a:effectLst/>
                <a:uLnTx/>
                <a:uFillTx/>
                <a:latin typeface="Rockwell" panose="02060603020205020403"/>
                <a:ea typeface="+mn-ea"/>
                <a:cs typeface="+mn-cs"/>
              </a:rPr>
              <a:t>* Li &gt; Be &gt; B &gt; C &gt; N &gt; O &gt; F</a:t>
            </a:r>
          </a:p>
        </p:txBody>
      </p:sp>
      <p:sp>
        <p:nvSpPr>
          <p:cNvPr id="194" name="Arrow: Right 193">
            <a:extLst>
              <a:ext uri="{FF2B5EF4-FFF2-40B4-BE49-F238E27FC236}">
                <a16:creationId xmlns:a16="http://schemas.microsoft.com/office/drawing/2014/main" id="{BA7085D5-3A3B-42BB-826C-452B06ECE05A}"/>
              </a:ext>
            </a:extLst>
          </p:cNvPr>
          <p:cNvSpPr/>
          <p:nvPr/>
        </p:nvSpPr>
        <p:spPr>
          <a:xfrm flipV="1">
            <a:off x="5453653" y="5805938"/>
            <a:ext cx="479269" cy="217357"/>
          </a:xfrm>
          <a:prstGeom prst="rightArrow">
            <a:avLst>
              <a:gd name="adj1" fmla="val 50000"/>
              <a:gd name="adj2" fmla="val 5160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Rockwell" panose="02060603020205020403"/>
              <a:ea typeface="+mn-ea"/>
              <a:cs typeface="+mn-cs"/>
            </a:endParaRPr>
          </a:p>
        </p:txBody>
      </p:sp>
    </p:spTree>
    <p:extLst>
      <p:ext uri="{BB962C8B-B14F-4D97-AF65-F5344CB8AC3E}">
        <p14:creationId xmlns:p14="http://schemas.microsoft.com/office/powerpoint/2010/main" val="3533900894"/>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left)">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02"/>
                                        </p:tgtEl>
                                        <p:attrNameLst>
                                          <p:attrName>style.visibility</p:attrName>
                                        </p:attrNameLst>
                                      </p:cBhvr>
                                      <p:to>
                                        <p:strVal val="visible"/>
                                      </p:to>
                                    </p:set>
                                    <p:anim calcmode="lin" valueType="num">
                                      <p:cBhvr>
                                        <p:cTn id="19" dur="500" fill="hold"/>
                                        <p:tgtEl>
                                          <p:spTgt spid="102"/>
                                        </p:tgtEl>
                                        <p:attrNameLst>
                                          <p:attrName>ppt_w</p:attrName>
                                        </p:attrNameLst>
                                      </p:cBhvr>
                                      <p:tavLst>
                                        <p:tav tm="0">
                                          <p:val>
                                            <p:fltVal val="0"/>
                                          </p:val>
                                        </p:tav>
                                        <p:tav tm="100000">
                                          <p:val>
                                            <p:strVal val="#ppt_w"/>
                                          </p:val>
                                        </p:tav>
                                      </p:tavLst>
                                    </p:anim>
                                    <p:anim calcmode="lin" valueType="num">
                                      <p:cBhvr>
                                        <p:cTn id="20" dur="500" fill="hold"/>
                                        <p:tgtEl>
                                          <p:spTgt spid="102"/>
                                        </p:tgtEl>
                                        <p:attrNameLst>
                                          <p:attrName>ppt_h</p:attrName>
                                        </p:attrNameLst>
                                      </p:cBhvr>
                                      <p:tavLst>
                                        <p:tav tm="0">
                                          <p:val>
                                            <p:fltVal val="0"/>
                                          </p:val>
                                        </p:tav>
                                        <p:tav tm="100000">
                                          <p:val>
                                            <p:strVal val="#ppt_h"/>
                                          </p:val>
                                        </p:tav>
                                      </p:tavLst>
                                    </p:anim>
                                    <p:animEffect transition="in" filter="fade">
                                      <p:cBhvr>
                                        <p:cTn id="21" dur="500"/>
                                        <p:tgtEl>
                                          <p:spTgt spid="102"/>
                                        </p:tgtEl>
                                      </p:cBhvr>
                                    </p:animEffect>
                                  </p:childTnLst>
                                </p:cTn>
                              </p:par>
                              <p:par>
                                <p:cTn id="22" presetID="53" presetClass="entr" presetSubtype="16" fill="hold" nodeType="withEffect">
                                  <p:stCondLst>
                                    <p:cond delay="0"/>
                                  </p:stCondLst>
                                  <p:childTnLst>
                                    <p:set>
                                      <p:cBhvr>
                                        <p:cTn id="23" dur="1" fill="hold">
                                          <p:stCondLst>
                                            <p:cond delay="0"/>
                                          </p:stCondLst>
                                        </p:cTn>
                                        <p:tgtEl>
                                          <p:spTgt spid="109"/>
                                        </p:tgtEl>
                                        <p:attrNameLst>
                                          <p:attrName>style.visibility</p:attrName>
                                        </p:attrNameLst>
                                      </p:cBhvr>
                                      <p:to>
                                        <p:strVal val="visible"/>
                                      </p:to>
                                    </p:set>
                                    <p:anim calcmode="lin" valueType="num">
                                      <p:cBhvr>
                                        <p:cTn id="24" dur="500" fill="hold"/>
                                        <p:tgtEl>
                                          <p:spTgt spid="109"/>
                                        </p:tgtEl>
                                        <p:attrNameLst>
                                          <p:attrName>ppt_w</p:attrName>
                                        </p:attrNameLst>
                                      </p:cBhvr>
                                      <p:tavLst>
                                        <p:tav tm="0">
                                          <p:val>
                                            <p:fltVal val="0"/>
                                          </p:val>
                                        </p:tav>
                                        <p:tav tm="100000">
                                          <p:val>
                                            <p:strVal val="#ppt_w"/>
                                          </p:val>
                                        </p:tav>
                                      </p:tavLst>
                                    </p:anim>
                                    <p:anim calcmode="lin" valueType="num">
                                      <p:cBhvr>
                                        <p:cTn id="25" dur="500" fill="hold"/>
                                        <p:tgtEl>
                                          <p:spTgt spid="109"/>
                                        </p:tgtEl>
                                        <p:attrNameLst>
                                          <p:attrName>ppt_h</p:attrName>
                                        </p:attrNameLst>
                                      </p:cBhvr>
                                      <p:tavLst>
                                        <p:tav tm="0">
                                          <p:val>
                                            <p:fltVal val="0"/>
                                          </p:val>
                                        </p:tav>
                                        <p:tav tm="100000">
                                          <p:val>
                                            <p:strVal val="#ppt_h"/>
                                          </p:val>
                                        </p:tav>
                                      </p:tavLst>
                                    </p:anim>
                                    <p:animEffect transition="in" filter="fade">
                                      <p:cBhvr>
                                        <p:cTn id="26" dur="500"/>
                                        <p:tgtEl>
                                          <p:spTgt spid="109"/>
                                        </p:tgtEl>
                                      </p:cBhvr>
                                    </p:animEffect>
                                  </p:childTnLst>
                                </p:cTn>
                              </p:par>
                              <p:par>
                                <p:cTn id="27" presetID="53" presetClass="entr" presetSubtype="16" fill="hold" nodeType="withEffect">
                                  <p:stCondLst>
                                    <p:cond delay="0"/>
                                  </p:stCondLst>
                                  <p:childTnLst>
                                    <p:set>
                                      <p:cBhvr>
                                        <p:cTn id="28" dur="1" fill="hold">
                                          <p:stCondLst>
                                            <p:cond delay="0"/>
                                          </p:stCondLst>
                                        </p:cTn>
                                        <p:tgtEl>
                                          <p:spTgt spid="122"/>
                                        </p:tgtEl>
                                        <p:attrNameLst>
                                          <p:attrName>style.visibility</p:attrName>
                                        </p:attrNameLst>
                                      </p:cBhvr>
                                      <p:to>
                                        <p:strVal val="visible"/>
                                      </p:to>
                                    </p:set>
                                    <p:anim calcmode="lin" valueType="num">
                                      <p:cBhvr>
                                        <p:cTn id="29" dur="500" fill="hold"/>
                                        <p:tgtEl>
                                          <p:spTgt spid="122"/>
                                        </p:tgtEl>
                                        <p:attrNameLst>
                                          <p:attrName>ppt_w</p:attrName>
                                        </p:attrNameLst>
                                      </p:cBhvr>
                                      <p:tavLst>
                                        <p:tav tm="0">
                                          <p:val>
                                            <p:fltVal val="0"/>
                                          </p:val>
                                        </p:tav>
                                        <p:tav tm="100000">
                                          <p:val>
                                            <p:strVal val="#ppt_w"/>
                                          </p:val>
                                        </p:tav>
                                      </p:tavLst>
                                    </p:anim>
                                    <p:anim calcmode="lin" valueType="num">
                                      <p:cBhvr>
                                        <p:cTn id="30" dur="500" fill="hold"/>
                                        <p:tgtEl>
                                          <p:spTgt spid="122"/>
                                        </p:tgtEl>
                                        <p:attrNameLst>
                                          <p:attrName>ppt_h</p:attrName>
                                        </p:attrNameLst>
                                      </p:cBhvr>
                                      <p:tavLst>
                                        <p:tav tm="0">
                                          <p:val>
                                            <p:fltVal val="0"/>
                                          </p:val>
                                        </p:tav>
                                        <p:tav tm="100000">
                                          <p:val>
                                            <p:strVal val="#ppt_h"/>
                                          </p:val>
                                        </p:tav>
                                      </p:tavLst>
                                    </p:anim>
                                    <p:animEffect transition="in" filter="fade">
                                      <p:cBhvr>
                                        <p:cTn id="31" dur="500"/>
                                        <p:tgtEl>
                                          <p:spTgt spid="122"/>
                                        </p:tgtEl>
                                      </p:cBhvr>
                                    </p:animEffect>
                                  </p:childTnLst>
                                </p:cTn>
                              </p:par>
                              <p:par>
                                <p:cTn id="32" presetID="53" presetClass="entr" presetSubtype="16" fill="hold" nodeType="withEffect">
                                  <p:stCondLst>
                                    <p:cond delay="0"/>
                                  </p:stCondLst>
                                  <p:childTnLst>
                                    <p:set>
                                      <p:cBhvr>
                                        <p:cTn id="33" dur="1" fill="hold">
                                          <p:stCondLst>
                                            <p:cond delay="0"/>
                                          </p:stCondLst>
                                        </p:cTn>
                                        <p:tgtEl>
                                          <p:spTgt spid="134"/>
                                        </p:tgtEl>
                                        <p:attrNameLst>
                                          <p:attrName>style.visibility</p:attrName>
                                        </p:attrNameLst>
                                      </p:cBhvr>
                                      <p:to>
                                        <p:strVal val="visible"/>
                                      </p:to>
                                    </p:set>
                                    <p:anim calcmode="lin" valueType="num">
                                      <p:cBhvr>
                                        <p:cTn id="34" dur="500" fill="hold"/>
                                        <p:tgtEl>
                                          <p:spTgt spid="134"/>
                                        </p:tgtEl>
                                        <p:attrNameLst>
                                          <p:attrName>ppt_w</p:attrName>
                                        </p:attrNameLst>
                                      </p:cBhvr>
                                      <p:tavLst>
                                        <p:tav tm="0">
                                          <p:val>
                                            <p:fltVal val="0"/>
                                          </p:val>
                                        </p:tav>
                                        <p:tav tm="100000">
                                          <p:val>
                                            <p:strVal val="#ppt_w"/>
                                          </p:val>
                                        </p:tav>
                                      </p:tavLst>
                                    </p:anim>
                                    <p:anim calcmode="lin" valueType="num">
                                      <p:cBhvr>
                                        <p:cTn id="35" dur="500" fill="hold"/>
                                        <p:tgtEl>
                                          <p:spTgt spid="134"/>
                                        </p:tgtEl>
                                        <p:attrNameLst>
                                          <p:attrName>ppt_h</p:attrName>
                                        </p:attrNameLst>
                                      </p:cBhvr>
                                      <p:tavLst>
                                        <p:tav tm="0">
                                          <p:val>
                                            <p:fltVal val="0"/>
                                          </p:val>
                                        </p:tav>
                                        <p:tav tm="100000">
                                          <p:val>
                                            <p:strVal val="#ppt_h"/>
                                          </p:val>
                                        </p:tav>
                                      </p:tavLst>
                                    </p:anim>
                                    <p:animEffect transition="in" filter="fade">
                                      <p:cBhvr>
                                        <p:cTn id="36" dur="500"/>
                                        <p:tgtEl>
                                          <p:spTgt spid="134"/>
                                        </p:tgtEl>
                                      </p:cBhvr>
                                    </p:animEffect>
                                  </p:childTnLst>
                                </p:cTn>
                              </p:par>
                              <p:par>
                                <p:cTn id="37" presetID="53" presetClass="entr" presetSubtype="16" fill="hold" nodeType="withEffect">
                                  <p:stCondLst>
                                    <p:cond delay="0"/>
                                  </p:stCondLst>
                                  <p:childTnLst>
                                    <p:set>
                                      <p:cBhvr>
                                        <p:cTn id="38" dur="1" fill="hold">
                                          <p:stCondLst>
                                            <p:cond delay="0"/>
                                          </p:stCondLst>
                                        </p:cTn>
                                        <p:tgtEl>
                                          <p:spTgt spid="145"/>
                                        </p:tgtEl>
                                        <p:attrNameLst>
                                          <p:attrName>style.visibility</p:attrName>
                                        </p:attrNameLst>
                                      </p:cBhvr>
                                      <p:to>
                                        <p:strVal val="visible"/>
                                      </p:to>
                                    </p:set>
                                    <p:anim calcmode="lin" valueType="num">
                                      <p:cBhvr>
                                        <p:cTn id="39" dur="500" fill="hold"/>
                                        <p:tgtEl>
                                          <p:spTgt spid="145"/>
                                        </p:tgtEl>
                                        <p:attrNameLst>
                                          <p:attrName>ppt_w</p:attrName>
                                        </p:attrNameLst>
                                      </p:cBhvr>
                                      <p:tavLst>
                                        <p:tav tm="0">
                                          <p:val>
                                            <p:fltVal val="0"/>
                                          </p:val>
                                        </p:tav>
                                        <p:tav tm="100000">
                                          <p:val>
                                            <p:strVal val="#ppt_w"/>
                                          </p:val>
                                        </p:tav>
                                      </p:tavLst>
                                    </p:anim>
                                    <p:anim calcmode="lin" valueType="num">
                                      <p:cBhvr>
                                        <p:cTn id="40" dur="500" fill="hold"/>
                                        <p:tgtEl>
                                          <p:spTgt spid="145"/>
                                        </p:tgtEl>
                                        <p:attrNameLst>
                                          <p:attrName>ppt_h</p:attrName>
                                        </p:attrNameLst>
                                      </p:cBhvr>
                                      <p:tavLst>
                                        <p:tav tm="0">
                                          <p:val>
                                            <p:fltVal val="0"/>
                                          </p:val>
                                        </p:tav>
                                        <p:tav tm="100000">
                                          <p:val>
                                            <p:strVal val="#ppt_h"/>
                                          </p:val>
                                        </p:tav>
                                      </p:tavLst>
                                    </p:anim>
                                    <p:animEffect transition="in" filter="fade">
                                      <p:cBhvr>
                                        <p:cTn id="41" dur="500"/>
                                        <p:tgtEl>
                                          <p:spTgt spid="145"/>
                                        </p:tgtEl>
                                      </p:cBhvr>
                                    </p:animEffect>
                                  </p:childTnLst>
                                </p:cTn>
                              </p:par>
                              <p:par>
                                <p:cTn id="42" presetID="53" presetClass="entr" presetSubtype="16" fill="hold" nodeType="withEffect">
                                  <p:stCondLst>
                                    <p:cond delay="0"/>
                                  </p:stCondLst>
                                  <p:childTnLst>
                                    <p:set>
                                      <p:cBhvr>
                                        <p:cTn id="43" dur="1" fill="hold">
                                          <p:stCondLst>
                                            <p:cond delay="0"/>
                                          </p:stCondLst>
                                        </p:cTn>
                                        <p:tgtEl>
                                          <p:spTgt spid="155"/>
                                        </p:tgtEl>
                                        <p:attrNameLst>
                                          <p:attrName>style.visibility</p:attrName>
                                        </p:attrNameLst>
                                      </p:cBhvr>
                                      <p:to>
                                        <p:strVal val="visible"/>
                                      </p:to>
                                    </p:set>
                                    <p:anim calcmode="lin" valueType="num">
                                      <p:cBhvr>
                                        <p:cTn id="44" dur="500" fill="hold"/>
                                        <p:tgtEl>
                                          <p:spTgt spid="155"/>
                                        </p:tgtEl>
                                        <p:attrNameLst>
                                          <p:attrName>ppt_w</p:attrName>
                                        </p:attrNameLst>
                                      </p:cBhvr>
                                      <p:tavLst>
                                        <p:tav tm="0">
                                          <p:val>
                                            <p:fltVal val="0"/>
                                          </p:val>
                                        </p:tav>
                                        <p:tav tm="100000">
                                          <p:val>
                                            <p:strVal val="#ppt_w"/>
                                          </p:val>
                                        </p:tav>
                                      </p:tavLst>
                                    </p:anim>
                                    <p:anim calcmode="lin" valueType="num">
                                      <p:cBhvr>
                                        <p:cTn id="45" dur="500" fill="hold"/>
                                        <p:tgtEl>
                                          <p:spTgt spid="155"/>
                                        </p:tgtEl>
                                        <p:attrNameLst>
                                          <p:attrName>ppt_h</p:attrName>
                                        </p:attrNameLst>
                                      </p:cBhvr>
                                      <p:tavLst>
                                        <p:tav tm="0">
                                          <p:val>
                                            <p:fltVal val="0"/>
                                          </p:val>
                                        </p:tav>
                                        <p:tav tm="100000">
                                          <p:val>
                                            <p:strVal val="#ppt_h"/>
                                          </p:val>
                                        </p:tav>
                                      </p:tavLst>
                                    </p:anim>
                                    <p:animEffect transition="in" filter="fade">
                                      <p:cBhvr>
                                        <p:cTn id="46" dur="500"/>
                                        <p:tgtEl>
                                          <p:spTgt spid="155"/>
                                        </p:tgtEl>
                                      </p:cBhvr>
                                    </p:animEffect>
                                  </p:childTnLst>
                                </p:cTn>
                              </p:par>
                              <p:par>
                                <p:cTn id="47" presetID="53" presetClass="entr" presetSubtype="16" fill="hold" nodeType="withEffect">
                                  <p:stCondLst>
                                    <p:cond delay="0"/>
                                  </p:stCondLst>
                                  <p:childTnLst>
                                    <p:set>
                                      <p:cBhvr>
                                        <p:cTn id="48" dur="1" fill="hold">
                                          <p:stCondLst>
                                            <p:cond delay="0"/>
                                          </p:stCondLst>
                                        </p:cTn>
                                        <p:tgtEl>
                                          <p:spTgt spid="164"/>
                                        </p:tgtEl>
                                        <p:attrNameLst>
                                          <p:attrName>style.visibility</p:attrName>
                                        </p:attrNameLst>
                                      </p:cBhvr>
                                      <p:to>
                                        <p:strVal val="visible"/>
                                      </p:to>
                                    </p:set>
                                    <p:anim calcmode="lin" valueType="num">
                                      <p:cBhvr>
                                        <p:cTn id="49" dur="500" fill="hold"/>
                                        <p:tgtEl>
                                          <p:spTgt spid="164"/>
                                        </p:tgtEl>
                                        <p:attrNameLst>
                                          <p:attrName>ppt_w</p:attrName>
                                        </p:attrNameLst>
                                      </p:cBhvr>
                                      <p:tavLst>
                                        <p:tav tm="0">
                                          <p:val>
                                            <p:fltVal val="0"/>
                                          </p:val>
                                        </p:tav>
                                        <p:tav tm="100000">
                                          <p:val>
                                            <p:strVal val="#ppt_w"/>
                                          </p:val>
                                        </p:tav>
                                      </p:tavLst>
                                    </p:anim>
                                    <p:anim calcmode="lin" valueType="num">
                                      <p:cBhvr>
                                        <p:cTn id="50" dur="500" fill="hold"/>
                                        <p:tgtEl>
                                          <p:spTgt spid="164"/>
                                        </p:tgtEl>
                                        <p:attrNameLst>
                                          <p:attrName>ppt_h</p:attrName>
                                        </p:attrNameLst>
                                      </p:cBhvr>
                                      <p:tavLst>
                                        <p:tav tm="0">
                                          <p:val>
                                            <p:fltVal val="0"/>
                                          </p:val>
                                        </p:tav>
                                        <p:tav tm="100000">
                                          <p:val>
                                            <p:strVal val="#ppt_h"/>
                                          </p:val>
                                        </p:tav>
                                      </p:tavLst>
                                    </p:anim>
                                    <p:animEffect transition="in" filter="fade">
                                      <p:cBhvr>
                                        <p:cTn id="51" dur="500"/>
                                        <p:tgtEl>
                                          <p:spTgt spid="164"/>
                                        </p:tgtEl>
                                      </p:cBhvr>
                                    </p:animEffect>
                                  </p:childTnLst>
                                </p:cTn>
                              </p:par>
                              <p:par>
                                <p:cTn id="52" presetID="53" presetClass="entr" presetSubtype="16" fill="hold" nodeType="withEffect">
                                  <p:stCondLst>
                                    <p:cond delay="0"/>
                                  </p:stCondLst>
                                  <p:childTnLst>
                                    <p:set>
                                      <p:cBhvr>
                                        <p:cTn id="53" dur="1" fill="hold">
                                          <p:stCondLst>
                                            <p:cond delay="0"/>
                                          </p:stCondLst>
                                        </p:cTn>
                                        <p:tgtEl>
                                          <p:spTgt spid="172"/>
                                        </p:tgtEl>
                                        <p:attrNameLst>
                                          <p:attrName>style.visibility</p:attrName>
                                        </p:attrNameLst>
                                      </p:cBhvr>
                                      <p:to>
                                        <p:strVal val="visible"/>
                                      </p:to>
                                    </p:set>
                                    <p:anim calcmode="lin" valueType="num">
                                      <p:cBhvr>
                                        <p:cTn id="54" dur="500" fill="hold"/>
                                        <p:tgtEl>
                                          <p:spTgt spid="172"/>
                                        </p:tgtEl>
                                        <p:attrNameLst>
                                          <p:attrName>ppt_w</p:attrName>
                                        </p:attrNameLst>
                                      </p:cBhvr>
                                      <p:tavLst>
                                        <p:tav tm="0">
                                          <p:val>
                                            <p:fltVal val="0"/>
                                          </p:val>
                                        </p:tav>
                                        <p:tav tm="100000">
                                          <p:val>
                                            <p:strVal val="#ppt_w"/>
                                          </p:val>
                                        </p:tav>
                                      </p:tavLst>
                                    </p:anim>
                                    <p:anim calcmode="lin" valueType="num">
                                      <p:cBhvr>
                                        <p:cTn id="55" dur="500" fill="hold"/>
                                        <p:tgtEl>
                                          <p:spTgt spid="172"/>
                                        </p:tgtEl>
                                        <p:attrNameLst>
                                          <p:attrName>ppt_h</p:attrName>
                                        </p:attrNameLst>
                                      </p:cBhvr>
                                      <p:tavLst>
                                        <p:tav tm="0">
                                          <p:val>
                                            <p:fltVal val="0"/>
                                          </p:val>
                                        </p:tav>
                                        <p:tav tm="100000">
                                          <p:val>
                                            <p:strVal val="#ppt_h"/>
                                          </p:val>
                                        </p:tav>
                                      </p:tavLst>
                                    </p:anim>
                                    <p:animEffect transition="in" filter="fade">
                                      <p:cBhvr>
                                        <p:cTn id="56" dur="500"/>
                                        <p:tgtEl>
                                          <p:spTgt spid="172"/>
                                        </p:tgtEl>
                                      </p:cBhvr>
                                    </p:animEffect>
                                  </p:childTnLst>
                                </p:cTn>
                              </p:par>
                              <p:par>
                                <p:cTn id="57" presetID="53" presetClass="entr" presetSubtype="16" fill="hold" nodeType="withEffect">
                                  <p:stCondLst>
                                    <p:cond delay="0"/>
                                  </p:stCondLst>
                                  <p:childTnLst>
                                    <p:set>
                                      <p:cBhvr>
                                        <p:cTn id="58" dur="1" fill="hold">
                                          <p:stCondLst>
                                            <p:cond delay="0"/>
                                          </p:stCondLst>
                                        </p:cTn>
                                        <p:tgtEl>
                                          <p:spTgt spid="175"/>
                                        </p:tgtEl>
                                        <p:attrNameLst>
                                          <p:attrName>style.visibility</p:attrName>
                                        </p:attrNameLst>
                                      </p:cBhvr>
                                      <p:to>
                                        <p:strVal val="visible"/>
                                      </p:to>
                                    </p:set>
                                    <p:anim calcmode="lin" valueType="num">
                                      <p:cBhvr>
                                        <p:cTn id="59" dur="500" fill="hold"/>
                                        <p:tgtEl>
                                          <p:spTgt spid="175"/>
                                        </p:tgtEl>
                                        <p:attrNameLst>
                                          <p:attrName>ppt_w</p:attrName>
                                        </p:attrNameLst>
                                      </p:cBhvr>
                                      <p:tavLst>
                                        <p:tav tm="0">
                                          <p:val>
                                            <p:fltVal val="0"/>
                                          </p:val>
                                        </p:tav>
                                        <p:tav tm="100000">
                                          <p:val>
                                            <p:strVal val="#ppt_w"/>
                                          </p:val>
                                        </p:tav>
                                      </p:tavLst>
                                    </p:anim>
                                    <p:anim calcmode="lin" valueType="num">
                                      <p:cBhvr>
                                        <p:cTn id="60" dur="500" fill="hold"/>
                                        <p:tgtEl>
                                          <p:spTgt spid="175"/>
                                        </p:tgtEl>
                                        <p:attrNameLst>
                                          <p:attrName>ppt_h</p:attrName>
                                        </p:attrNameLst>
                                      </p:cBhvr>
                                      <p:tavLst>
                                        <p:tav tm="0">
                                          <p:val>
                                            <p:fltVal val="0"/>
                                          </p:val>
                                        </p:tav>
                                        <p:tav tm="100000">
                                          <p:val>
                                            <p:strVal val="#ppt_h"/>
                                          </p:val>
                                        </p:tav>
                                      </p:tavLst>
                                    </p:anim>
                                    <p:animEffect transition="in" filter="fade">
                                      <p:cBhvr>
                                        <p:cTn id="61" dur="500"/>
                                        <p:tgtEl>
                                          <p:spTgt spid="175"/>
                                        </p:tgtEl>
                                      </p:cBhvr>
                                    </p:animEffect>
                                  </p:childTnLst>
                                </p:cTn>
                              </p:par>
                              <p:par>
                                <p:cTn id="62" presetID="53" presetClass="entr" presetSubtype="16" fill="hold" nodeType="withEffect">
                                  <p:stCondLst>
                                    <p:cond delay="0"/>
                                  </p:stCondLst>
                                  <p:childTnLst>
                                    <p:set>
                                      <p:cBhvr>
                                        <p:cTn id="63" dur="1" fill="hold">
                                          <p:stCondLst>
                                            <p:cond delay="0"/>
                                          </p:stCondLst>
                                        </p:cTn>
                                        <p:tgtEl>
                                          <p:spTgt spid="178"/>
                                        </p:tgtEl>
                                        <p:attrNameLst>
                                          <p:attrName>style.visibility</p:attrName>
                                        </p:attrNameLst>
                                      </p:cBhvr>
                                      <p:to>
                                        <p:strVal val="visible"/>
                                      </p:to>
                                    </p:set>
                                    <p:anim calcmode="lin" valueType="num">
                                      <p:cBhvr>
                                        <p:cTn id="64" dur="500" fill="hold"/>
                                        <p:tgtEl>
                                          <p:spTgt spid="178"/>
                                        </p:tgtEl>
                                        <p:attrNameLst>
                                          <p:attrName>ppt_w</p:attrName>
                                        </p:attrNameLst>
                                      </p:cBhvr>
                                      <p:tavLst>
                                        <p:tav tm="0">
                                          <p:val>
                                            <p:fltVal val="0"/>
                                          </p:val>
                                        </p:tav>
                                        <p:tav tm="100000">
                                          <p:val>
                                            <p:strVal val="#ppt_w"/>
                                          </p:val>
                                        </p:tav>
                                      </p:tavLst>
                                    </p:anim>
                                    <p:anim calcmode="lin" valueType="num">
                                      <p:cBhvr>
                                        <p:cTn id="65" dur="500" fill="hold"/>
                                        <p:tgtEl>
                                          <p:spTgt spid="178"/>
                                        </p:tgtEl>
                                        <p:attrNameLst>
                                          <p:attrName>ppt_h</p:attrName>
                                        </p:attrNameLst>
                                      </p:cBhvr>
                                      <p:tavLst>
                                        <p:tav tm="0">
                                          <p:val>
                                            <p:fltVal val="0"/>
                                          </p:val>
                                        </p:tav>
                                        <p:tav tm="100000">
                                          <p:val>
                                            <p:strVal val="#ppt_h"/>
                                          </p:val>
                                        </p:tav>
                                      </p:tavLst>
                                    </p:anim>
                                    <p:animEffect transition="in" filter="fade">
                                      <p:cBhvr>
                                        <p:cTn id="66" dur="500"/>
                                        <p:tgtEl>
                                          <p:spTgt spid="178"/>
                                        </p:tgtEl>
                                      </p:cBhvr>
                                    </p:animEffect>
                                  </p:childTnLst>
                                </p:cTn>
                              </p:par>
                              <p:par>
                                <p:cTn id="67" presetID="53" presetClass="entr" presetSubtype="16" fill="hold" nodeType="withEffect">
                                  <p:stCondLst>
                                    <p:cond delay="0"/>
                                  </p:stCondLst>
                                  <p:childTnLst>
                                    <p:set>
                                      <p:cBhvr>
                                        <p:cTn id="68" dur="1" fill="hold">
                                          <p:stCondLst>
                                            <p:cond delay="0"/>
                                          </p:stCondLst>
                                        </p:cTn>
                                        <p:tgtEl>
                                          <p:spTgt spid="181"/>
                                        </p:tgtEl>
                                        <p:attrNameLst>
                                          <p:attrName>style.visibility</p:attrName>
                                        </p:attrNameLst>
                                      </p:cBhvr>
                                      <p:to>
                                        <p:strVal val="visible"/>
                                      </p:to>
                                    </p:set>
                                    <p:anim calcmode="lin" valueType="num">
                                      <p:cBhvr>
                                        <p:cTn id="69" dur="500" fill="hold"/>
                                        <p:tgtEl>
                                          <p:spTgt spid="181"/>
                                        </p:tgtEl>
                                        <p:attrNameLst>
                                          <p:attrName>ppt_w</p:attrName>
                                        </p:attrNameLst>
                                      </p:cBhvr>
                                      <p:tavLst>
                                        <p:tav tm="0">
                                          <p:val>
                                            <p:fltVal val="0"/>
                                          </p:val>
                                        </p:tav>
                                        <p:tav tm="100000">
                                          <p:val>
                                            <p:strVal val="#ppt_w"/>
                                          </p:val>
                                        </p:tav>
                                      </p:tavLst>
                                    </p:anim>
                                    <p:anim calcmode="lin" valueType="num">
                                      <p:cBhvr>
                                        <p:cTn id="70" dur="500" fill="hold"/>
                                        <p:tgtEl>
                                          <p:spTgt spid="181"/>
                                        </p:tgtEl>
                                        <p:attrNameLst>
                                          <p:attrName>ppt_h</p:attrName>
                                        </p:attrNameLst>
                                      </p:cBhvr>
                                      <p:tavLst>
                                        <p:tav tm="0">
                                          <p:val>
                                            <p:fltVal val="0"/>
                                          </p:val>
                                        </p:tav>
                                        <p:tav tm="100000">
                                          <p:val>
                                            <p:strVal val="#ppt_h"/>
                                          </p:val>
                                        </p:tav>
                                      </p:tavLst>
                                    </p:anim>
                                    <p:animEffect transition="in" filter="fade">
                                      <p:cBhvr>
                                        <p:cTn id="71" dur="500"/>
                                        <p:tgtEl>
                                          <p:spTgt spid="181"/>
                                        </p:tgtEl>
                                      </p:cBhvr>
                                    </p:animEffect>
                                  </p:childTnLst>
                                </p:cTn>
                              </p:par>
                              <p:par>
                                <p:cTn id="72" presetID="53" presetClass="entr" presetSubtype="16" fill="hold" nodeType="withEffect">
                                  <p:stCondLst>
                                    <p:cond delay="0"/>
                                  </p:stCondLst>
                                  <p:childTnLst>
                                    <p:set>
                                      <p:cBhvr>
                                        <p:cTn id="73" dur="1" fill="hold">
                                          <p:stCondLst>
                                            <p:cond delay="0"/>
                                          </p:stCondLst>
                                        </p:cTn>
                                        <p:tgtEl>
                                          <p:spTgt spid="184"/>
                                        </p:tgtEl>
                                        <p:attrNameLst>
                                          <p:attrName>style.visibility</p:attrName>
                                        </p:attrNameLst>
                                      </p:cBhvr>
                                      <p:to>
                                        <p:strVal val="visible"/>
                                      </p:to>
                                    </p:set>
                                    <p:anim calcmode="lin" valueType="num">
                                      <p:cBhvr>
                                        <p:cTn id="74" dur="500" fill="hold"/>
                                        <p:tgtEl>
                                          <p:spTgt spid="184"/>
                                        </p:tgtEl>
                                        <p:attrNameLst>
                                          <p:attrName>ppt_w</p:attrName>
                                        </p:attrNameLst>
                                      </p:cBhvr>
                                      <p:tavLst>
                                        <p:tav tm="0">
                                          <p:val>
                                            <p:fltVal val="0"/>
                                          </p:val>
                                        </p:tav>
                                        <p:tav tm="100000">
                                          <p:val>
                                            <p:strVal val="#ppt_w"/>
                                          </p:val>
                                        </p:tav>
                                      </p:tavLst>
                                    </p:anim>
                                    <p:anim calcmode="lin" valueType="num">
                                      <p:cBhvr>
                                        <p:cTn id="75" dur="500" fill="hold"/>
                                        <p:tgtEl>
                                          <p:spTgt spid="184"/>
                                        </p:tgtEl>
                                        <p:attrNameLst>
                                          <p:attrName>ppt_h</p:attrName>
                                        </p:attrNameLst>
                                      </p:cBhvr>
                                      <p:tavLst>
                                        <p:tav tm="0">
                                          <p:val>
                                            <p:fltVal val="0"/>
                                          </p:val>
                                        </p:tav>
                                        <p:tav tm="100000">
                                          <p:val>
                                            <p:strVal val="#ppt_h"/>
                                          </p:val>
                                        </p:tav>
                                      </p:tavLst>
                                    </p:anim>
                                    <p:animEffect transition="in" filter="fade">
                                      <p:cBhvr>
                                        <p:cTn id="76" dur="500"/>
                                        <p:tgtEl>
                                          <p:spTgt spid="184"/>
                                        </p:tgtEl>
                                      </p:cBhvr>
                                    </p:animEffect>
                                  </p:childTnLst>
                                </p:cTn>
                              </p:par>
                              <p:par>
                                <p:cTn id="77" presetID="53" presetClass="entr" presetSubtype="16" fill="hold" nodeType="withEffect">
                                  <p:stCondLst>
                                    <p:cond delay="0"/>
                                  </p:stCondLst>
                                  <p:childTnLst>
                                    <p:set>
                                      <p:cBhvr>
                                        <p:cTn id="78" dur="1" fill="hold">
                                          <p:stCondLst>
                                            <p:cond delay="0"/>
                                          </p:stCondLst>
                                        </p:cTn>
                                        <p:tgtEl>
                                          <p:spTgt spid="187"/>
                                        </p:tgtEl>
                                        <p:attrNameLst>
                                          <p:attrName>style.visibility</p:attrName>
                                        </p:attrNameLst>
                                      </p:cBhvr>
                                      <p:to>
                                        <p:strVal val="visible"/>
                                      </p:to>
                                    </p:set>
                                    <p:anim calcmode="lin" valueType="num">
                                      <p:cBhvr>
                                        <p:cTn id="79" dur="500" fill="hold"/>
                                        <p:tgtEl>
                                          <p:spTgt spid="187"/>
                                        </p:tgtEl>
                                        <p:attrNameLst>
                                          <p:attrName>ppt_w</p:attrName>
                                        </p:attrNameLst>
                                      </p:cBhvr>
                                      <p:tavLst>
                                        <p:tav tm="0">
                                          <p:val>
                                            <p:fltVal val="0"/>
                                          </p:val>
                                        </p:tav>
                                        <p:tav tm="100000">
                                          <p:val>
                                            <p:strVal val="#ppt_w"/>
                                          </p:val>
                                        </p:tav>
                                      </p:tavLst>
                                    </p:anim>
                                    <p:anim calcmode="lin" valueType="num">
                                      <p:cBhvr>
                                        <p:cTn id="80" dur="500" fill="hold"/>
                                        <p:tgtEl>
                                          <p:spTgt spid="187"/>
                                        </p:tgtEl>
                                        <p:attrNameLst>
                                          <p:attrName>ppt_h</p:attrName>
                                        </p:attrNameLst>
                                      </p:cBhvr>
                                      <p:tavLst>
                                        <p:tav tm="0">
                                          <p:val>
                                            <p:fltVal val="0"/>
                                          </p:val>
                                        </p:tav>
                                        <p:tav tm="100000">
                                          <p:val>
                                            <p:strVal val="#ppt_h"/>
                                          </p:val>
                                        </p:tav>
                                      </p:tavLst>
                                    </p:anim>
                                    <p:animEffect transition="in" filter="fade">
                                      <p:cBhvr>
                                        <p:cTn id="81" dur="500"/>
                                        <p:tgtEl>
                                          <p:spTgt spid="187"/>
                                        </p:tgtEl>
                                      </p:cBhvr>
                                    </p:animEffect>
                                  </p:childTnLst>
                                </p:cTn>
                              </p:par>
                              <p:par>
                                <p:cTn id="82" presetID="53" presetClass="entr" presetSubtype="16" fill="hold" nodeType="withEffect">
                                  <p:stCondLst>
                                    <p:cond delay="0"/>
                                  </p:stCondLst>
                                  <p:childTnLst>
                                    <p:set>
                                      <p:cBhvr>
                                        <p:cTn id="83" dur="1" fill="hold">
                                          <p:stCondLst>
                                            <p:cond delay="0"/>
                                          </p:stCondLst>
                                        </p:cTn>
                                        <p:tgtEl>
                                          <p:spTgt spid="190"/>
                                        </p:tgtEl>
                                        <p:attrNameLst>
                                          <p:attrName>style.visibility</p:attrName>
                                        </p:attrNameLst>
                                      </p:cBhvr>
                                      <p:to>
                                        <p:strVal val="visible"/>
                                      </p:to>
                                    </p:set>
                                    <p:anim calcmode="lin" valueType="num">
                                      <p:cBhvr>
                                        <p:cTn id="84" dur="500" fill="hold"/>
                                        <p:tgtEl>
                                          <p:spTgt spid="190"/>
                                        </p:tgtEl>
                                        <p:attrNameLst>
                                          <p:attrName>ppt_w</p:attrName>
                                        </p:attrNameLst>
                                      </p:cBhvr>
                                      <p:tavLst>
                                        <p:tav tm="0">
                                          <p:val>
                                            <p:fltVal val="0"/>
                                          </p:val>
                                        </p:tav>
                                        <p:tav tm="100000">
                                          <p:val>
                                            <p:strVal val="#ppt_w"/>
                                          </p:val>
                                        </p:tav>
                                      </p:tavLst>
                                    </p:anim>
                                    <p:anim calcmode="lin" valueType="num">
                                      <p:cBhvr>
                                        <p:cTn id="85" dur="500" fill="hold"/>
                                        <p:tgtEl>
                                          <p:spTgt spid="190"/>
                                        </p:tgtEl>
                                        <p:attrNameLst>
                                          <p:attrName>ppt_h</p:attrName>
                                        </p:attrNameLst>
                                      </p:cBhvr>
                                      <p:tavLst>
                                        <p:tav tm="0">
                                          <p:val>
                                            <p:fltVal val="0"/>
                                          </p:val>
                                        </p:tav>
                                        <p:tav tm="100000">
                                          <p:val>
                                            <p:strVal val="#ppt_h"/>
                                          </p:val>
                                        </p:tav>
                                      </p:tavLst>
                                    </p:anim>
                                    <p:animEffect transition="in" filter="fade">
                                      <p:cBhvr>
                                        <p:cTn id="86" dur="500"/>
                                        <p:tgtEl>
                                          <p:spTgt spid="190"/>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195"/>
                                        </p:tgtEl>
                                        <p:attrNameLst>
                                          <p:attrName>style.visibility</p:attrName>
                                        </p:attrNameLst>
                                      </p:cBhvr>
                                      <p:to>
                                        <p:strVal val="visible"/>
                                      </p:to>
                                    </p:set>
                                    <p:animEffect transition="in" filter="wipe(left)">
                                      <p:cBhvr>
                                        <p:cTn id="91" dur="500"/>
                                        <p:tgtEl>
                                          <p:spTgt spid="195"/>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4" fill="hold" nodeType="clickEffect">
                                  <p:stCondLst>
                                    <p:cond delay="0"/>
                                  </p:stCondLst>
                                  <p:childTnLst>
                                    <p:set>
                                      <p:cBhvr>
                                        <p:cTn id="95" dur="1" fill="hold">
                                          <p:stCondLst>
                                            <p:cond delay="0"/>
                                          </p:stCondLst>
                                        </p:cTn>
                                        <p:tgtEl>
                                          <p:spTgt spid="195">
                                            <p:txEl>
                                              <p:pRg st="0" end="0"/>
                                            </p:txEl>
                                          </p:spTgt>
                                        </p:tgtEl>
                                        <p:attrNameLst>
                                          <p:attrName>style.visibility</p:attrName>
                                        </p:attrNameLst>
                                      </p:cBhvr>
                                      <p:to>
                                        <p:strVal val="visible"/>
                                      </p:to>
                                    </p:set>
                                    <p:animEffect transition="in" filter="wipe(down)">
                                      <p:cBhvr>
                                        <p:cTn id="96" dur="500"/>
                                        <p:tgtEl>
                                          <p:spTgt spid="195">
                                            <p:txEl>
                                              <p:pRg st="0" end="0"/>
                                            </p:txEl>
                                          </p:spTgt>
                                        </p:tgtEl>
                                      </p:cBhvr>
                                    </p:animEffect>
                                  </p:childTnLst>
                                </p:cTn>
                              </p:par>
                            </p:childTnLst>
                          </p:cTn>
                        </p:par>
                      </p:childTnLst>
                    </p:cTn>
                  </p:par>
                  <p:par>
                    <p:cTn id="97" fill="hold">
                      <p:stCondLst>
                        <p:cond delay="indefinite"/>
                      </p:stCondLst>
                      <p:childTnLst>
                        <p:par>
                          <p:cTn id="98" fill="hold">
                            <p:stCondLst>
                              <p:cond delay="0"/>
                            </p:stCondLst>
                            <p:childTnLst>
                              <p:par>
                                <p:cTn id="99" presetID="22" presetClass="entr" presetSubtype="4" fill="hold" nodeType="clickEffect">
                                  <p:stCondLst>
                                    <p:cond delay="0"/>
                                  </p:stCondLst>
                                  <p:childTnLst>
                                    <p:set>
                                      <p:cBhvr>
                                        <p:cTn id="100" dur="1" fill="hold">
                                          <p:stCondLst>
                                            <p:cond delay="0"/>
                                          </p:stCondLst>
                                        </p:cTn>
                                        <p:tgtEl>
                                          <p:spTgt spid="195">
                                            <p:txEl>
                                              <p:pRg st="1" end="1"/>
                                            </p:txEl>
                                          </p:spTgt>
                                        </p:tgtEl>
                                        <p:attrNameLst>
                                          <p:attrName>style.visibility</p:attrName>
                                        </p:attrNameLst>
                                      </p:cBhvr>
                                      <p:to>
                                        <p:strVal val="visible"/>
                                      </p:to>
                                    </p:set>
                                    <p:animEffect transition="in" filter="wipe(down)">
                                      <p:cBhvr>
                                        <p:cTn id="101" dur="500"/>
                                        <p:tgtEl>
                                          <p:spTgt spid="195">
                                            <p:txEl>
                                              <p:pRg st="1" end="1"/>
                                            </p:txEl>
                                          </p:spTgt>
                                        </p:tgtEl>
                                      </p:cBhvr>
                                    </p:animEffect>
                                  </p:childTnLst>
                                </p:cTn>
                              </p:par>
                            </p:childTnLst>
                          </p:cTn>
                        </p:par>
                      </p:childTnLst>
                    </p:cTn>
                  </p:par>
                  <p:par>
                    <p:cTn id="102" fill="hold">
                      <p:stCondLst>
                        <p:cond delay="indefinite"/>
                      </p:stCondLst>
                      <p:childTnLst>
                        <p:par>
                          <p:cTn id="103" fill="hold">
                            <p:stCondLst>
                              <p:cond delay="0"/>
                            </p:stCondLst>
                            <p:childTnLst>
                              <p:par>
                                <p:cTn id="104" presetID="22" presetClass="entr" presetSubtype="4" fill="hold" nodeType="clickEffect">
                                  <p:stCondLst>
                                    <p:cond delay="0"/>
                                  </p:stCondLst>
                                  <p:childTnLst>
                                    <p:set>
                                      <p:cBhvr>
                                        <p:cTn id="105" dur="1" fill="hold">
                                          <p:stCondLst>
                                            <p:cond delay="0"/>
                                          </p:stCondLst>
                                        </p:cTn>
                                        <p:tgtEl>
                                          <p:spTgt spid="195">
                                            <p:txEl>
                                              <p:pRg st="2" end="2"/>
                                            </p:txEl>
                                          </p:spTgt>
                                        </p:tgtEl>
                                        <p:attrNameLst>
                                          <p:attrName>style.visibility</p:attrName>
                                        </p:attrNameLst>
                                      </p:cBhvr>
                                      <p:to>
                                        <p:strVal val="visible"/>
                                      </p:to>
                                    </p:set>
                                    <p:animEffect transition="in" filter="wipe(down)">
                                      <p:cBhvr>
                                        <p:cTn id="106" dur="500"/>
                                        <p:tgtEl>
                                          <p:spTgt spid="195">
                                            <p:txEl>
                                              <p:pRg st="2" end="2"/>
                                            </p:txEl>
                                          </p:spTgt>
                                        </p:tgtEl>
                                      </p:cBhvr>
                                    </p:animEffect>
                                  </p:childTnLst>
                                </p:cTn>
                              </p:par>
                            </p:childTnLst>
                          </p:cTn>
                        </p:par>
                      </p:childTnLst>
                    </p:cTn>
                  </p:par>
                  <p:par>
                    <p:cTn id="107" fill="hold">
                      <p:stCondLst>
                        <p:cond delay="indefinite"/>
                      </p:stCondLst>
                      <p:childTnLst>
                        <p:par>
                          <p:cTn id="108" fill="hold">
                            <p:stCondLst>
                              <p:cond delay="0"/>
                            </p:stCondLst>
                            <p:childTnLst>
                              <p:par>
                                <p:cTn id="109" presetID="42" presetClass="entr" presetSubtype="0" fill="hold" nodeType="clickEffect">
                                  <p:stCondLst>
                                    <p:cond delay="0"/>
                                  </p:stCondLst>
                                  <p:childTnLst>
                                    <p:set>
                                      <p:cBhvr>
                                        <p:cTn id="110" dur="1" fill="hold">
                                          <p:stCondLst>
                                            <p:cond delay="0"/>
                                          </p:stCondLst>
                                        </p:cTn>
                                        <p:tgtEl>
                                          <p:spTgt spid="195">
                                            <p:txEl>
                                              <p:pRg st="3" end="3"/>
                                            </p:txEl>
                                          </p:spTgt>
                                        </p:tgtEl>
                                        <p:attrNameLst>
                                          <p:attrName>style.visibility</p:attrName>
                                        </p:attrNameLst>
                                      </p:cBhvr>
                                      <p:to>
                                        <p:strVal val="visible"/>
                                      </p:to>
                                    </p:set>
                                    <p:animEffect transition="in" filter="fade">
                                      <p:cBhvr>
                                        <p:cTn id="111" dur="1000"/>
                                        <p:tgtEl>
                                          <p:spTgt spid="195">
                                            <p:txEl>
                                              <p:pRg st="3" end="3"/>
                                            </p:txEl>
                                          </p:spTgt>
                                        </p:tgtEl>
                                      </p:cBhvr>
                                    </p:animEffect>
                                    <p:anim calcmode="lin" valueType="num">
                                      <p:cBhvr>
                                        <p:cTn id="112" dur="1000" fill="hold"/>
                                        <p:tgtEl>
                                          <p:spTgt spid="195">
                                            <p:txEl>
                                              <p:pRg st="3" end="3"/>
                                            </p:txEl>
                                          </p:spTgt>
                                        </p:tgtEl>
                                        <p:attrNameLst>
                                          <p:attrName>ppt_x</p:attrName>
                                        </p:attrNameLst>
                                      </p:cBhvr>
                                      <p:tavLst>
                                        <p:tav tm="0">
                                          <p:val>
                                            <p:strVal val="#ppt_x"/>
                                          </p:val>
                                        </p:tav>
                                        <p:tav tm="100000">
                                          <p:val>
                                            <p:strVal val="#ppt_x"/>
                                          </p:val>
                                        </p:tav>
                                      </p:tavLst>
                                    </p:anim>
                                    <p:anim calcmode="lin" valueType="num">
                                      <p:cBhvr>
                                        <p:cTn id="113" dur="1000" fill="hold"/>
                                        <p:tgtEl>
                                          <p:spTgt spid="19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14" fill="hold">
                      <p:stCondLst>
                        <p:cond delay="indefinite"/>
                      </p:stCondLst>
                      <p:childTnLst>
                        <p:par>
                          <p:cTn id="115" fill="hold">
                            <p:stCondLst>
                              <p:cond delay="0"/>
                            </p:stCondLst>
                            <p:childTnLst>
                              <p:par>
                                <p:cTn id="116" presetID="42" presetClass="entr" presetSubtype="0" fill="hold" nodeType="clickEffect">
                                  <p:stCondLst>
                                    <p:cond delay="0"/>
                                  </p:stCondLst>
                                  <p:childTnLst>
                                    <p:set>
                                      <p:cBhvr>
                                        <p:cTn id="117" dur="1" fill="hold">
                                          <p:stCondLst>
                                            <p:cond delay="0"/>
                                          </p:stCondLst>
                                        </p:cTn>
                                        <p:tgtEl>
                                          <p:spTgt spid="195">
                                            <p:txEl>
                                              <p:pRg st="4" end="4"/>
                                            </p:txEl>
                                          </p:spTgt>
                                        </p:tgtEl>
                                        <p:attrNameLst>
                                          <p:attrName>style.visibility</p:attrName>
                                        </p:attrNameLst>
                                      </p:cBhvr>
                                      <p:to>
                                        <p:strVal val="visible"/>
                                      </p:to>
                                    </p:set>
                                    <p:animEffect transition="in" filter="fade">
                                      <p:cBhvr>
                                        <p:cTn id="118" dur="1000"/>
                                        <p:tgtEl>
                                          <p:spTgt spid="195">
                                            <p:txEl>
                                              <p:pRg st="4" end="4"/>
                                            </p:txEl>
                                          </p:spTgt>
                                        </p:tgtEl>
                                      </p:cBhvr>
                                    </p:animEffect>
                                    <p:anim calcmode="lin" valueType="num">
                                      <p:cBhvr>
                                        <p:cTn id="119" dur="1000" fill="hold"/>
                                        <p:tgtEl>
                                          <p:spTgt spid="195">
                                            <p:txEl>
                                              <p:pRg st="4" end="4"/>
                                            </p:txEl>
                                          </p:spTgt>
                                        </p:tgtEl>
                                        <p:attrNameLst>
                                          <p:attrName>ppt_x</p:attrName>
                                        </p:attrNameLst>
                                      </p:cBhvr>
                                      <p:tavLst>
                                        <p:tav tm="0">
                                          <p:val>
                                            <p:strVal val="#ppt_x"/>
                                          </p:val>
                                        </p:tav>
                                        <p:tav tm="100000">
                                          <p:val>
                                            <p:strVal val="#ppt_x"/>
                                          </p:val>
                                        </p:tav>
                                      </p:tavLst>
                                    </p:anim>
                                    <p:anim calcmode="lin" valueType="num">
                                      <p:cBhvr>
                                        <p:cTn id="120" dur="1000" fill="hold"/>
                                        <p:tgtEl>
                                          <p:spTgt spid="19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21" fill="hold">
                      <p:stCondLst>
                        <p:cond delay="indefinite"/>
                      </p:stCondLst>
                      <p:childTnLst>
                        <p:par>
                          <p:cTn id="122" fill="hold">
                            <p:stCondLst>
                              <p:cond delay="0"/>
                            </p:stCondLst>
                            <p:childTnLst>
                              <p:par>
                                <p:cTn id="123" presetID="42" presetClass="entr" presetSubtype="0" fill="hold" grpId="0" nodeType="clickEffect">
                                  <p:stCondLst>
                                    <p:cond delay="0"/>
                                  </p:stCondLst>
                                  <p:childTnLst>
                                    <p:set>
                                      <p:cBhvr>
                                        <p:cTn id="124" dur="1" fill="hold">
                                          <p:stCondLst>
                                            <p:cond delay="0"/>
                                          </p:stCondLst>
                                        </p:cTn>
                                        <p:tgtEl>
                                          <p:spTgt spid="2"/>
                                        </p:tgtEl>
                                        <p:attrNameLst>
                                          <p:attrName>style.visibility</p:attrName>
                                        </p:attrNameLst>
                                      </p:cBhvr>
                                      <p:to>
                                        <p:strVal val="visible"/>
                                      </p:to>
                                    </p:set>
                                    <p:animEffect transition="in" filter="fade">
                                      <p:cBhvr>
                                        <p:cTn id="125" dur="1000"/>
                                        <p:tgtEl>
                                          <p:spTgt spid="2"/>
                                        </p:tgtEl>
                                      </p:cBhvr>
                                    </p:animEffect>
                                    <p:anim calcmode="lin" valueType="num">
                                      <p:cBhvr>
                                        <p:cTn id="126" dur="1000" fill="hold"/>
                                        <p:tgtEl>
                                          <p:spTgt spid="2"/>
                                        </p:tgtEl>
                                        <p:attrNameLst>
                                          <p:attrName>ppt_x</p:attrName>
                                        </p:attrNameLst>
                                      </p:cBhvr>
                                      <p:tavLst>
                                        <p:tav tm="0">
                                          <p:val>
                                            <p:strVal val="#ppt_x"/>
                                          </p:val>
                                        </p:tav>
                                        <p:tav tm="100000">
                                          <p:val>
                                            <p:strVal val="#ppt_x"/>
                                          </p:val>
                                        </p:tav>
                                      </p:tavLst>
                                    </p:anim>
                                    <p:anim calcmode="lin" valueType="num">
                                      <p:cBhvr>
                                        <p:cTn id="12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28" fill="hold">
                      <p:stCondLst>
                        <p:cond delay="indefinite"/>
                      </p:stCondLst>
                      <p:childTnLst>
                        <p:par>
                          <p:cTn id="129" fill="hold">
                            <p:stCondLst>
                              <p:cond delay="0"/>
                            </p:stCondLst>
                            <p:childTnLst>
                              <p:par>
                                <p:cTn id="130" presetID="42" presetClass="entr" presetSubtype="0" fill="hold" grpId="0" nodeType="clickEffect">
                                  <p:stCondLst>
                                    <p:cond delay="0"/>
                                  </p:stCondLst>
                                  <p:childTnLst>
                                    <p:set>
                                      <p:cBhvr>
                                        <p:cTn id="131" dur="1" fill="hold">
                                          <p:stCondLst>
                                            <p:cond delay="0"/>
                                          </p:stCondLst>
                                        </p:cTn>
                                        <p:tgtEl>
                                          <p:spTgt spid="3"/>
                                        </p:tgtEl>
                                        <p:attrNameLst>
                                          <p:attrName>style.visibility</p:attrName>
                                        </p:attrNameLst>
                                      </p:cBhvr>
                                      <p:to>
                                        <p:strVal val="visible"/>
                                      </p:to>
                                    </p:set>
                                    <p:animEffect transition="in" filter="fade">
                                      <p:cBhvr>
                                        <p:cTn id="132" dur="1000"/>
                                        <p:tgtEl>
                                          <p:spTgt spid="3"/>
                                        </p:tgtEl>
                                      </p:cBhvr>
                                    </p:animEffect>
                                    <p:anim calcmode="lin" valueType="num">
                                      <p:cBhvr>
                                        <p:cTn id="133" dur="1000" fill="hold"/>
                                        <p:tgtEl>
                                          <p:spTgt spid="3"/>
                                        </p:tgtEl>
                                        <p:attrNameLst>
                                          <p:attrName>ppt_x</p:attrName>
                                        </p:attrNameLst>
                                      </p:cBhvr>
                                      <p:tavLst>
                                        <p:tav tm="0">
                                          <p:val>
                                            <p:strVal val="#ppt_x"/>
                                          </p:val>
                                        </p:tav>
                                        <p:tav tm="100000">
                                          <p:val>
                                            <p:strVal val="#ppt_x"/>
                                          </p:val>
                                        </p:tav>
                                      </p:tavLst>
                                    </p:anim>
                                    <p:anim calcmode="lin" valueType="num">
                                      <p:cBhvr>
                                        <p:cTn id="13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35" fill="hold">
                      <p:stCondLst>
                        <p:cond delay="indefinite"/>
                      </p:stCondLst>
                      <p:childTnLst>
                        <p:par>
                          <p:cTn id="136" fill="hold">
                            <p:stCondLst>
                              <p:cond delay="0"/>
                            </p:stCondLst>
                            <p:childTnLst>
                              <p:par>
                                <p:cTn id="137" presetID="42" presetClass="entr" presetSubtype="0" fill="hold" nodeType="clickEffect">
                                  <p:stCondLst>
                                    <p:cond delay="0"/>
                                  </p:stCondLst>
                                  <p:childTnLst>
                                    <p:set>
                                      <p:cBhvr>
                                        <p:cTn id="138" dur="1" fill="hold">
                                          <p:stCondLst>
                                            <p:cond delay="0"/>
                                          </p:stCondLst>
                                        </p:cTn>
                                        <p:tgtEl>
                                          <p:spTgt spid="196">
                                            <p:txEl>
                                              <p:pRg st="0" end="0"/>
                                            </p:txEl>
                                          </p:spTgt>
                                        </p:tgtEl>
                                        <p:attrNameLst>
                                          <p:attrName>style.visibility</p:attrName>
                                        </p:attrNameLst>
                                      </p:cBhvr>
                                      <p:to>
                                        <p:strVal val="visible"/>
                                      </p:to>
                                    </p:set>
                                    <p:animEffect transition="in" filter="fade">
                                      <p:cBhvr>
                                        <p:cTn id="139" dur="1000"/>
                                        <p:tgtEl>
                                          <p:spTgt spid="196">
                                            <p:txEl>
                                              <p:pRg st="0" end="0"/>
                                            </p:txEl>
                                          </p:spTgt>
                                        </p:tgtEl>
                                      </p:cBhvr>
                                    </p:animEffect>
                                    <p:anim calcmode="lin" valueType="num">
                                      <p:cBhvr>
                                        <p:cTn id="140" dur="1000" fill="hold"/>
                                        <p:tgtEl>
                                          <p:spTgt spid="196">
                                            <p:txEl>
                                              <p:pRg st="0" end="0"/>
                                            </p:txEl>
                                          </p:spTgt>
                                        </p:tgtEl>
                                        <p:attrNameLst>
                                          <p:attrName>ppt_x</p:attrName>
                                        </p:attrNameLst>
                                      </p:cBhvr>
                                      <p:tavLst>
                                        <p:tav tm="0">
                                          <p:val>
                                            <p:strVal val="#ppt_x"/>
                                          </p:val>
                                        </p:tav>
                                        <p:tav tm="100000">
                                          <p:val>
                                            <p:strVal val="#ppt_x"/>
                                          </p:val>
                                        </p:tav>
                                      </p:tavLst>
                                    </p:anim>
                                    <p:anim calcmode="lin" valueType="num">
                                      <p:cBhvr>
                                        <p:cTn id="141" dur="1000" fill="hold"/>
                                        <p:tgtEl>
                                          <p:spTgt spid="19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42" fill="hold">
                      <p:stCondLst>
                        <p:cond delay="indefinite"/>
                      </p:stCondLst>
                      <p:childTnLst>
                        <p:par>
                          <p:cTn id="143" fill="hold">
                            <p:stCondLst>
                              <p:cond delay="0"/>
                            </p:stCondLst>
                            <p:childTnLst>
                              <p:par>
                                <p:cTn id="144" presetID="42" presetClass="entr" presetSubtype="0" fill="hold" grpId="0" nodeType="clickEffect">
                                  <p:stCondLst>
                                    <p:cond delay="0"/>
                                  </p:stCondLst>
                                  <p:childTnLst>
                                    <p:set>
                                      <p:cBhvr>
                                        <p:cTn id="145" dur="1" fill="hold">
                                          <p:stCondLst>
                                            <p:cond delay="0"/>
                                          </p:stCondLst>
                                        </p:cTn>
                                        <p:tgtEl>
                                          <p:spTgt spid="194"/>
                                        </p:tgtEl>
                                        <p:attrNameLst>
                                          <p:attrName>style.visibility</p:attrName>
                                        </p:attrNameLst>
                                      </p:cBhvr>
                                      <p:to>
                                        <p:strVal val="visible"/>
                                      </p:to>
                                    </p:set>
                                    <p:animEffect transition="in" filter="fade">
                                      <p:cBhvr>
                                        <p:cTn id="146" dur="1000"/>
                                        <p:tgtEl>
                                          <p:spTgt spid="194"/>
                                        </p:tgtEl>
                                      </p:cBhvr>
                                    </p:animEffect>
                                    <p:anim calcmode="lin" valueType="num">
                                      <p:cBhvr>
                                        <p:cTn id="147" dur="1000" fill="hold"/>
                                        <p:tgtEl>
                                          <p:spTgt spid="194"/>
                                        </p:tgtEl>
                                        <p:attrNameLst>
                                          <p:attrName>ppt_x</p:attrName>
                                        </p:attrNameLst>
                                      </p:cBhvr>
                                      <p:tavLst>
                                        <p:tav tm="0">
                                          <p:val>
                                            <p:strVal val="#ppt_x"/>
                                          </p:val>
                                        </p:tav>
                                        <p:tav tm="100000">
                                          <p:val>
                                            <p:strVal val="#ppt_x"/>
                                          </p:val>
                                        </p:tav>
                                      </p:tavLst>
                                    </p:anim>
                                    <p:anim calcmode="lin" valueType="num">
                                      <p:cBhvr>
                                        <p:cTn id="148" dur="1000" fill="hold"/>
                                        <p:tgtEl>
                                          <p:spTgt spid="194"/>
                                        </p:tgtEl>
                                        <p:attrNameLst>
                                          <p:attrName>ppt_y</p:attrName>
                                        </p:attrNameLst>
                                      </p:cBhvr>
                                      <p:tavLst>
                                        <p:tav tm="0">
                                          <p:val>
                                            <p:strVal val="#ppt_y+.1"/>
                                          </p:val>
                                        </p:tav>
                                        <p:tav tm="100000">
                                          <p:val>
                                            <p:strVal val="#ppt_y"/>
                                          </p:val>
                                        </p:tav>
                                      </p:tavLst>
                                    </p:anim>
                                  </p:childTnLst>
                                </p:cTn>
                              </p:par>
                            </p:childTnLst>
                          </p:cTn>
                        </p:par>
                      </p:childTnLst>
                    </p:cTn>
                  </p:par>
                  <p:par>
                    <p:cTn id="149" fill="hold">
                      <p:stCondLst>
                        <p:cond delay="indefinite"/>
                      </p:stCondLst>
                      <p:childTnLst>
                        <p:par>
                          <p:cTn id="150" fill="hold">
                            <p:stCondLst>
                              <p:cond delay="0"/>
                            </p:stCondLst>
                            <p:childTnLst>
                              <p:par>
                                <p:cTn id="151" presetID="42" presetClass="entr" presetSubtype="0" fill="hold" nodeType="clickEffect">
                                  <p:stCondLst>
                                    <p:cond delay="0"/>
                                  </p:stCondLst>
                                  <p:childTnLst>
                                    <p:set>
                                      <p:cBhvr>
                                        <p:cTn id="152" dur="1" fill="hold">
                                          <p:stCondLst>
                                            <p:cond delay="0"/>
                                          </p:stCondLst>
                                        </p:cTn>
                                        <p:tgtEl>
                                          <p:spTgt spid="196">
                                            <p:txEl>
                                              <p:pRg st="1" end="1"/>
                                            </p:txEl>
                                          </p:spTgt>
                                        </p:tgtEl>
                                        <p:attrNameLst>
                                          <p:attrName>style.visibility</p:attrName>
                                        </p:attrNameLst>
                                      </p:cBhvr>
                                      <p:to>
                                        <p:strVal val="visible"/>
                                      </p:to>
                                    </p:set>
                                    <p:animEffect transition="in" filter="fade">
                                      <p:cBhvr>
                                        <p:cTn id="153" dur="1000"/>
                                        <p:tgtEl>
                                          <p:spTgt spid="196">
                                            <p:txEl>
                                              <p:pRg st="1" end="1"/>
                                            </p:txEl>
                                          </p:spTgt>
                                        </p:tgtEl>
                                      </p:cBhvr>
                                    </p:animEffect>
                                    <p:anim calcmode="lin" valueType="num">
                                      <p:cBhvr>
                                        <p:cTn id="154" dur="1000" fill="hold"/>
                                        <p:tgtEl>
                                          <p:spTgt spid="196">
                                            <p:txEl>
                                              <p:pRg st="1" end="1"/>
                                            </p:txEl>
                                          </p:spTgt>
                                        </p:tgtEl>
                                        <p:attrNameLst>
                                          <p:attrName>ppt_x</p:attrName>
                                        </p:attrNameLst>
                                      </p:cBhvr>
                                      <p:tavLst>
                                        <p:tav tm="0">
                                          <p:val>
                                            <p:strVal val="#ppt_x"/>
                                          </p:val>
                                        </p:tav>
                                        <p:tav tm="100000">
                                          <p:val>
                                            <p:strVal val="#ppt_x"/>
                                          </p:val>
                                        </p:tav>
                                      </p:tavLst>
                                    </p:anim>
                                    <p:anim calcmode="lin" valueType="num">
                                      <p:cBhvr>
                                        <p:cTn id="155" dur="1000" fill="hold"/>
                                        <p:tgtEl>
                                          <p:spTgt spid="19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6" fill="hold">
                      <p:stCondLst>
                        <p:cond delay="indefinite"/>
                      </p:stCondLst>
                      <p:childTnLst>
                        <p:par>
                          <p:cTn id="157" fill="hold">
                            <p:stCondLst>
                              <p:cond delay="0"/>
                            </p:stCondLst>
                            <p:childTnLst>
                              <p:par>
                                <p:cTn id="158" presetID="42" presetClass="entr" presetSubtype="0" fill="hold" grpId="0" nodeType="clickEffect">
                                  <p:stCondLst>
                                    <p:cond delay="0"/>
                                  </p:stCondLst>
                                  <p:childTnLst>
                                    <p:set>
                                      <p:cBhvr>
                                        <p:cTn id="159" dur="1" fill="hold">
                                          <p:stCondLst>
                                            <p:cond delay="0"/>
                                          </p:stCondLst>
                                        </p:cTn>
                                        <p:tgtEl>
                                          <p:spTgt spid="12"/>
                                        </p:tgtEl>
                                        <p:attrNameLst>
                                          <p:attrName>style.visibility</p:attrName>
                                        </p:attrNameLst>
                                      </p:cBhvr>
                                      <p:to>
                                        <p:strVal val="visible"/>
                                      </p:to>
                                    </p:set>
                                    <p:animEffect transition="in" filter="fade">
                                      <p:cBhvr>
                                        <p:cTn id="160" dur="1000"/>
                                        <p:tgtEl>
                                          <p:spTgt spid="12"/>
                                        </p:tgtEl>
                                      </p:cBhvr>
                                    </p:animEffect>
                                    <p:anim calcmode="lin" valueType="num">
                                      <p:cBhvr>
                                        <p:cTn id="161" dur="1000" fill="hold"/>
                                        <p:tgtEl>
                                          <p:spTgt spid="12"/>
                                        </p:tgtEl>
                                        <p:attrNameLst>
                                          <p:attrName>ppt_x</p:attrName>
                                        </p:attrNameLst>
                                      </p:cBhvr>
                                      <p:tavLst>
                                        <p:tav tm="0">
                                          <p:val>
                                            <p:strVal val="#ppt_x"/>
                                          </p:val>
                                        </p:tav>
                                        <p:tav tm="100000">
                                          <p:val>
                                            <p:strVal val="#ppt_x"/>
                                          </p:val>
                                        </p:tav>
                                      </p:tavLst>
                                    </p:anim>
                                    <p:anim calcmode="lin" valueType="num">
                                      <p:cBhvr>
                                        <p:cTn id="162"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63" fill="hold">
                      <p:stCondLst>
                        <p:cond delay="indefinite"/>
                      </p:stCondLst>
                      <p:childTnLst>
                        <p:par>
                          <p:cTn id="164" fill="hold">
                            <p:stCondLst>
                              <p:cond delay="0"/>
                            </p:stCondLst>
                            <p:childTnLst>
                              <p:par>
                                <p:cTn id="165" presetID="42" presetClass="entr" presetSubtype="0" fill="hold" nodeType="clickEffect">
                                  <p:stCondLst>
                                    <p:cond delay="0"/>
                                  </p:stCondLst>
                                  <p:childTnLst>
                                    <p:set>
                                      <p:cBhvr>
                                        <p:cTn id="166" dur="1" fill="hold">
                                          <p:stCondLst>
                                            <p:cond delay="0"/>
                                          </p:stCondLst>
                                        </p:cTn>
                                        <p:tgtEl>
                                          <p:spTgt spid="193"/>
                                        </p:tgtEl>
                                        <p:attrNameLst>
                                          <p:attrName>style.visibility</p:attrName>
                                        </p:attrNameLst>
                                      </p:cBhvr>
                                      <p:to>
                                        <p:strVal val="visible"/>
                                      </p:to>
                                    </p:set>
                                    <p:animEffect transition="in" filter="fade">
                                      <p:cBhvr>
                                        <p:cTn id="167" dur="1000"/>
                                        <p:tgtEl>
                                          <p:spTgt spid="193"/>
                                        </p:tgtEl>
                                      </p:cBhvr>
                                    </p:animEffect>
                                    <p:anim calcmode="lin" valueType="num">
                                      <p:cBhvr>
                                        <p:cTn id="168" dur="1000" fill="hold"/>
                                        <p:tgtEl>
                                          <p:spTgt spid="193"/>
                                        </p:tgtEl>
                                        <p:attrNameLst>
                                          <p:attrName>ppt_x</p:attrName>
                                        </p:attrNameLst>
                                      </p:cBhvr>
                                      <p:tavLst>
                                        <p:tav tm="0">
                                          <p:val>
                                            <p:strVal val="#ppt_x"/>
                                          </p:val>
                                        </p:tav>
                                        <p:tav tm="100000">
                                          <p:val>
                                            <p:strVal val="#ppt_x"/>
                                          </p:val>
                                        </p:tav>
                                      </p:tavLst>
                                    </p:anim>
                                    <p:anim calcmode="lin" valueType="num">
                                      <p:cBhvr>
                                        <p:cTn id="169" dur="1000" fill="hold"/>
                                        <p:tgtEl>
                                          <p:spTgt spid="19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95" grpId="0"/>
      <p:bldP spid="2" grpId="0" animBg="1"/>
      <p:bldP spid="3" grpId="0" animBg="1"/>
      <p:bldP spid="12" grpId="0"/>
      <p:bldP spid="19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E7B7B8C8-CAEE-4600-B42C-F77CD1D8E1E5}"/>
              </a:ext>
            </a:extLst>
          </p:cNvPr>
          <p:cNvGrpSpPr/>
          <p:nvPr/>
        </p:nvGrpSpPr>
        <p:grpSpPr>
          <a:xfrm>
            <a:off x="152400" y="3046206"/>
            <a:ext cx="1041400" cy="1041400"/>
            <a:chOff x="640080" y="2897713"/>
            <a:chExt cx="1041400" cy="1041400"/>
          </a:xfrm>
        </p:grpSpPr>
        <p:sp>
          <p:nvSpPr>
            <p:cNvPr id="9" name="Oval 8">
              <a:extLst>
                <a:ext uri="{FF2B5EF4-FFF2-40B4-BE49-F238E27FC236}">
                  <a16:creationId xmlns:a16="http://schemas.microsoft.com/office/drawing/2014/main" id="{42A9D6C1-0A41-4C79-98FA-2B518224E244}"/>
                </a:ext>
              </a:extLst>
            </p:cNvPr>
            <p:cNvSpPr/>
            <p:nvPr/>
          </p:nvSpPr>
          <p:spPr>
            <a:xfrm>
              <a:off x="640080" y="2897713"/>
              <a:ext cx="1041400" cy="1041400"/>
            </a:xfrm>
            <a:prstGeom prst="ellipse">
              <a:avLst/>
            </a:prstGeom>
            <a:solidFill>
              <a:schemeClr val="bg1"/>
            </a:solidFill>
            <a:ln>
              <a:noFill/>
            </a:ln>
            <a:effectLst>
              <a:innerShdw blurRad="114300">
                <a:srgbClr val="24A19C"/>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panose="02060603020205020403"/>
                <a:ea typeface="+mn-ea"/>
                <a:cs typeface="+mn-cs"/>
              </a:endParaRPr>
            </a:p>
          </p:txBody>
        </p:sp>
        <p:pic>
          <p:nvPicPr>
            <p:cNvPr id="2050" name="Picture 2" descr="Câu hỏi">
              <a:extLst>
                <a:ext uri="{FF2B5EF4-FFF2-40B4-BE49-F238E27FC236}">
                  <a16:creationId xmlns:a16="http://schemas.microsoft.com/office/drawing/2014/main" id="{59EA471E-3136-4F9C-8C4A-C5843E14094C}"/>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828040" y="2991693"/>
              <a:ext cx="853440" cy="853440"/>
            </a:xfrm>
            <a:prstGeom prst="rect">
              <a:avLst/>
            </a:prstGeom>
            <a:noFill/>
            <a:extLst>
              <a:ext uri="{909E8E84-426E-40DD-AFC4-6F175D3DCCD1}">
                <a14:hiddenFill xmlns:a14="http://schemas.microsoft.com/office/drawing/2010/main">
                  <a:solidFill>
                    <a:srgbClr val="FFFFFF"/>
                  </a:solidFill>
                </a14:hiddenFill>
              </a:ext>
            </a:extLst>
          </p:spPr>
        </p:pic>
      </p:grpSp>
      <p:sp>
        <p:nvSpPr>
          <p:cNvPr id="13" name="TextBox 12">
            <a:extLst>
              <a:ext uri="{FF2B5EF4-FFF2-40B4-BE49-F238E27FC236}">
                <a16:creationId xmlns:a16="http://schemas.microsoft.com/office/drawing/2014/main" id="{6E7584F5-0B77-41E0-A312-50CA0FB3B503}"/>
              </a:ext>
            </a:extLst>
          </p:cNvPr>
          <p:cNvSpPr txBox="1"/>
          <p:nvPr/>
        </p:nvSpPr>
        <p:spPr>
          <a:xfrm>
            <a:off x="1408104" y="2852377"/>
            <a:ext cx="4372920" cy="181588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a,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Điện</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tích</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hạt</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nhân</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càng</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lớn</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thì</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lực</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hút</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electron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càng</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mạnh</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hay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càng</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yếu</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17" name="Picture 16">
            <a:extLst>
              <a:ext uri="{FF2B5EF4-FFF2-40B4-BE49-F238E27FC236}">
                <a16:creationId xmlns:a16="http://schemas.microsoft.com/office/drawing/2014/main" id="{BE417E01-EC28-4FF7-88DF-3D6F71FA8322}"/>
              </a:ext>
            </a:extLst>
          </p:cNvPr>
          <p:cNvPicPr>
            <a:picLocks noChangeAspect="1"/>
          </p:cNvPicPr>
          <p:nvPr/>
        </p:nvPicPr>
        <p:blipFill>
          <a:blip r:embed="rId3"/>
          <a:stretch>
            <a:fillRect/>
          </a:stretch>
        </p:blipFill>
        <p:spPr>
          <a:xfrm>
            <a:off x="5244715" y="1204655"/>
            <a:ext cx="6322100" cy="749873"/>
          </a:xfrm>
          <a:prstGeom prst="rect">
            <a:avLst/>
          </a:prstGeom>
        </p:spPr>
      </p:pic>
      <p:pic>
        <p:nvPicPr>
          <p:cNvPr id="18" name="Picture 17">
            <a:extLst>
              <a:ext uri="{FF2B5EF4-FFF2-40B4-BE49-F238E27FC236}">
                <a16:creationId xmlns:a16="http://schemas.microsoft.com/office/drawing/2014/main" id="{0A1C8C1C-C64E-46F8-B394-FEA4FC5861E6}"/>
              </a:ext>
            </a:extLst>
          </p:cNvPr>
          <p:cNvPicPr>
            <a:picLocks noChangeAspect="1"/>
          </p:cNvPicPr>
          <p:nvPr/>
        </p:nvPicPr>
        <p:blipFill>
          <a:blip r:embed="rId4"/>
          <a:stretch>
            <a:fillRect/>
          </a:stretch>
        </p:blipFill>
        <p:spPr>
          <a:xfrm>
            <a:off x="5244715" y="1761761"/>
            <a:ext cx="1871634" cy="749873"/>
          </a:xfrm>
          <a:prstGeom prst="rect">
            <a:avLst/>
          </a:prstGeom>
        </p:spPr>
      </p:pic>
      <p:sp>
        <p:nvSpPr>
          <p:cNvPr id="2" name="TextBox 1">
            <a:extLst>
              <a:ext uri="{FF2B5EF4-FFF2-40B4-BE49-F238E27FC236}">
                <a16:creationId xmlns:a16="http://schemas.microsoft.com/office/drawing/2014/main" id="{B0FEB4B9-7757-4E2B-AA18-85D86F1A20E5}"/>
              </a:ext>
            </a:extLst>
          </p:cNvPr>
          <p:cNvSpPr txBox="1"/>
          <p:nvPr/>
        </p:nvSpPr>
        <p:spPr>
          <a:xfrm>
            <a:off x="1429593" y="3885617"/>
            <a:ext cx="4584577" cy="224676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b,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Khoảng</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cách</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giữa</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electron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và</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hạt</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nhân</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càng</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lớn</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thì</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electron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bị</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hạt</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nhân</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hút</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càng</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mạnh</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hay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càng</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yếu</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endParaRPr kumimoji="0" lang="en-US" sz="1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5" name="Rectangle 2">
            <a:extLst>
              <a:ext uri="{FF2B5EF4-FFF2-40B4-BE49-F238E27FC236}">
                <a16:creationId xmlns:a16="http://schemas.microsoft.com/office/drawing/2014/main" id="{51C668D6-9F65-433F-A066-3373BB0EEC2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Rectangle 4">
            <a:extLst>
              <a:ext uri="{FF2B5EF4-FFF2-40B4-BE49-F238E27FC236}">
                <a16:creationId xmlns:a16="http://schemas.microsoft.com/office/drawing/2014/main" id="{97F13383-BA1B-4CC4-936A-5D30FD8EAF3C}"/>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9" name="Picture 18">
            <a:extLst>
              <a:ext uri="{FF2B5EF4-FFF2-40B4-BE49-F238E27FC236}">
                <a16:creationId xmlns:a16="http://schemas.microsoft.com/office/drawing/2014/main" id="{1522EA0D-A90D-47A8-B359-1691F71F89EE}"/>
              </a:ext>
            </a:extLst>
          </p:cNvPr>
          <p:cNvPicPr>
            <a:picLocks noChangeAspect="1"/>
          </p:cNvPicPr>
          <p:nvPr/>
        </p:nvPicPr>
        <p:blipFill>
          <a:blip r:embed="rId5"/>
          <a:stretch>
            <a:fillRect/>
          </a:stretch>
        </p:blipFill>
        <p:spPr>
          <a:xfrm>
            <a:off x="2295846" y="1099773"/>
            <a:ext cx="1981200" cy="1323975"/>
          </a:xfrm>
          <a:prstGeom prst="rect">
            <a:avLst/>
          </a:prstGeom>
        </p:spPr>
      </p:pic>
      <p:sp>
        <p:nvSpPr>
          <p:cNvPr id="7" name="TextBox 6"/>
          <p:cNvSpPr txBox="1"/>
          <p:nvPr/>
        </p:nvSpPr>
        <p:spPr>
          <a:xfrm>
            <a:off x="556772" y="524898"/>
            <a:ext cx="9966190" cy="646331"/>
          </a:xfrm>
          <a:prstGeom prst="rect">
            <a:avLst/>
          </a:prstGeom>
          <a:noFill/>
        </p:spPr>
        <p:txBody>
          <a:bodyPr wrap="none" rtlCol="0">
            <a:spAutoFit/>
          </a:bodyPr>
          <a:lstStyle/>
          <a:p>
            <a:r>
              <a:rPr lang="en-US" sz="3600" dirty="0" err="1" smtClean="0">
                <a:latin typeface="Times New Roman" panose="02020603050405020304" pitchFamily="18" charset="0"/>
                <a:cs typeface="Times New Roman" panose="02020603050405020304" pitchFamily="18" charset="0"/>
              </a:rPr>
              <a:t>Hạt</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nhân</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có</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điện</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tích</a:t>
            </a:r>
            <a:r>
              <a:rPr lang="en-US" sz="3600" dirty="0" smtClean="0">
                <a:latin typeface="Times New Roman" panose="02020603050405020304" pitchFamily="18" charset="0"/>
                <a:cs typeface="Times New Roman" panose="02020603050405020304" pitchFamily="18" charset="0"/>
              </a:rPr>
              <a:t> +Z </a:t>
            </a:r>
            <a:r>
              <a:rPr lang="en-US" sz="3600" dirty="0" err="1" smtClean="0">
                <a:latin typeface="Times New Roman" panose="02020603050405020304" pitchFamily="18" charset="0"/>
                <a:cs typeface="Times New Roman" panose="02020603050405020304" pitchFamily="18" charset="0"/>
              </a:rPr>
              <a:t>sẽ</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hút</a:t>
            </a:r>
            <a:r>
              <a:rPr lang="en-US" sz="3600" dirty="0" smtClean="0">
                <a:latin typeface="Times New Roman" panose="02020603050405020304" pitchFamily="18" charset="0"/>
                <a:cs typeface="Times New Roman" panose="02020603050405020304" pitchFamily="18" charset="0"/>
              </a:rPr>
              <a:t> electron </a:t>
            </a:r>
            <a:r>
              <a:rPr lang="en-US" sz="3600" dirty="0" err="1" smtClean="0">
                <a:latin typeface="Times New Roman" panose="02020603050405020304" pitchFamily="18" charset="0"/>
                <a:cs typeface="Times New Roman" panose="02020603050405020304" pitchFamily="18" charset="0"/>
              </a:rPr>
              <a:t>với</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một</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lực</a:t>
            </a:r>
            <a:r>
              <a:rPr lang="en-US" sz="3600" dirty="0" smtClean="0">
                <a:latin typeface="Times New Roman" panose="02020603050405020304" pitchFamily="18" charset="0"/>
                <a:cs typeface="Times New Roman" panose="02020603050405020304" pitchFamily="18" charset="0"/>
              </a:rPr>
              <a:t> </a:t>
            </a:r>
            <a:endParaRPr lang="en-US" sz="3600" dirty="0">
              <a:latin typeface="Times New Roman" panose="02020603050405020304" pitchFamily="18" charset="0"/>
              <a:cs typeface="Times New Roman" panose="02020603050405020304" pitchFamily="18" charset="0"/>
            </a:endParaRPr>
          </a:p>
        </p:txBody>
      </p:sp>
      <p:sp>
        <p:nvSpPr>
          <p:cNvPr id="15" name="TextBox 14"/>
          <p:cNvSpPr txBox="1"/>
          <p:nvPr/>
        </p:nvSpPr>
        <p:spPr>
          <a:xfrm>
            <a:off x="6734908" y="3006782"/>
            <a:ext cx="5057282" cy="523220"/>
          </a:xfrm>
          <a:prstGeom prst="rect">
            <a:avLst/>
          </a:prstGeom>
          <a:noFill/>
        </p:spPr>
        <p:txBody>
          <a:bodyPr wrap="none" rtlCol="0">
            <a:spAutoFit/>
          </a:bodyPr>
          <a:lstStyle/>
          <a:p>
            <a:r>
              <a:rPr lang="en-US" sz="2800" dirty="0" smtClean="0">
                <a:solidFill>
                  <a:srgbClr val="0000CC"/>
                </a:solidFill>
                <a:latin typeface="Times New Roman" panose="02020603050405020304" pitchFamily="18" charset="0"/>
                <a:cs typeface="Times New Roman" panose="02020603050405020304" pitchFamily="18" charset="0"/>
              </a:rPr>
              <a:t>c, </a:t>
            </a:r>
            <a:r>
              <a:rPr lang="en-US" sz="2800" dirty="0" err="1" smtClean="0">
                <a:solidFill>
                  <a:srgbClr val="0000CC"/>
                </a:solidFill>
                <a:latin typeface="Times New Roman" panose="02020603050405020304" pitchFamily="18" charset="0"/>
                <a:cs typeface="Times New Roman" panose="02020603050405020304" pitchFamily="18" charset="0"/>
              </a:rPr>
              <a:t>Yếu</a:t>
            </a:r>
            <a:r>
              <a:rPr lang="en-US" sz="2800" dirty="0" smtClean="0">
                <a:solidFill>
                  <a:srgbClr val="0000CC"/>
                </a:solidFill>
                <a:latin typeface="Times New Roman" panose="02020603050405020304" pitchFamily="18" charset="0"/>
                <a:cs typeface="Times New Roman" panose="02020603050405020304" pitchFamily="18" charset="0"/>
              </a:rPr>
              <a:t> </a:t>
            </a:r>
            <a:r>
              <a:rPr lang="en-US" sz="2800" dirty="0" err="1" smtClean="0">
                <a:solidFill>
                  <a:srgbClr val="0000CC"/>
                </a:solidFill>
                <a:latin typeface="Times New Roman" panose="02020603050405020304" pitchFamily="18" charset="0"/>
                <a:cs typeface="Times New Roman" panose="02020603050405020304" pitchFamily="18" charset="0"/>
              </a:rPr>
              <a:t>tố</a:t>
            </a:r>
            <a:r>
              <a:rPr lang="en-US" sz="2800" dirty="0" smtClean="0">
                <a:solidFill>
                  <a:srgbClr val="0000CC"/>
                </a:solidFill>
                <a:latin typeface="Times New Roman" panose="02020603050405020304" pitchFamily="18" charset="0"/>
                <a:cs typeface="Times New Roman" panose="02020603050405020304" pitchFamily="18" charset="0"/>
              </a:rPr>
              <a:t> </a:t>
            </a:r>
            <a:r>
              <a:rPr lang="en-US" sz="2800" dirty="0" err="1" smtClean="0">
                <a:solidFill>
                  <a:srgbClr val="0000CC"/>
                </a:solidFill>
                <a:latin typeface="Times New Roman" panose="02020603050405020304" pitchFamily="18" charset="0"/>
                <a:cs typeface="Times New Roman" panose="02020603050405020304" pitchFamily="18" charset="0"/>
              </a:rPr>
              <a:t>nào</a:t>
            </a:r>
            <a:r>
              <a:rPr lang="en-US" sz="2800" dirty="0" smtClean="0">
                <a:solidFill>
                  <a:srgbClr val="0000CC"/>
                </a:solidFill>
                <a:latin typeface="Times New Roman" panose="02020603050405020304" pitchFamily="18" charset="0"/>
                <a:cs typeface="Times New Roman" panose="02020603050405020304" pitchFamily="18" charset="0"/>
              </a:rPr>
              <a:t> </a:t>
            </a:r>
            <a:r>
              <a:rPr lang="en-US" sz="2800" dirty="0" err="1" smtClean="0">
                <a:solidFill>
                  <a:srgbClr val="0000CC"/>
                </a:solidFill>
                <a:latin typeface="Times New Roman" panose="02020603050405020304" pitchFamily="18" charset="0"/>
                <a:cs typeface="Times New Roman" panose="02020603050405020304" pitchFamily="18" charset="0"/>
              </a:rPr>
              <a:t>ảnh</a:t>
            </a:r>
            <a:r>
              <a:rPr lang="en-US" sz="2800" dirty="0" smtClean="0">
                <a:solidFill>
                  <a:srgbClr val="0000CC"/>
                </a:solidFill>
                <a:latin typeface="Times New Roman" panose="02020603050405020304" pitchFamily="18" charset="0"/>
                <a:cs typeface="Times New Roman" panose="02020603050405020304" pitchFamily="18" charset="0"/>
              </a:rPr>
              <a:t> </a:t>
            </a:r>
            <a:r>
              <a:rPr lang="en-US" sz="2800" dirty="0" err="1" smtClean="0">
                <a:solidFill>
                  <a:srgbClr val="0000CC"/>
                </a:solidFill>
                <a:latin typeface="Times New Roman" panose="02020603050405020304" pitchFamily="18" charset="0"/>
                <a:cs typeface="Times New Roman" panose="02020603050405020304" pitchFamily="18" charset="0"/>
              </a:rPr>
              <a:t>hưởng</a:t>
            </a:r>
            <a:r>
              <a:rPr lang="en-US" sz="2800" dirty="0" smtClean="0">
                <a:solidFill>
                  <a:srgbClr val="0000CC"/>
                </a:solidFill>
                <a:latin typeface="Times New Roman" panose="02020603050405020304" pitchFamily="18" charset="0"/>
                <a:cs typeface="Times New Roman" panose="02020603050405020304" pitchFamily="18" charset="0"/>
              </a:rPr>
              <a:t> </a:t>
            </a:r>
            <a:r>
              <a:rPr lang="en-US" sz="2800" dirty="0" err="1" smtClean="0">
                <a:solidFill>
                  <a:srgbClr val="0000CC"/>
                </a:solidFill>
                <a:latin typeface="Times New Roman" panose="02020603050405020304" pitchFamily="18" charset="0"/>
                <a:cs typeface="Times New Roman" panose="02020603050405020304" pitchFamily="18" charset="0"/>
              </a:rPr>
              <a:t>lớn</a:t>
            </a:r>
            <a:r>
              <a:rPr lang="en-US" sz="2800" dirty="0" smtClean="0">
                <a:solidFill>
                  <a:srgbClr val="0000CC"/>
                </a:solidFill>
                <a:latin typeface="Times New Roman" panose="02020603050405020304" pitchFamily="18" charset="0"/>
                <a:cs typeface="Times New Roman" panose="02020603050405020304" pitchFamily="18" charset="0"/>
              </a:rPr>
              <a:t> </a:t>
            </a:r>
            <a:r>
              <a:rPr lang="en-US" sz="2800" dirty="0" err="1" smtClean="0">
                <a:solidFill>
                  <a:srgbClr val="0000CC"/>
                </a:solidFill>
                <a:latin typeface="Times New Roman" panose="02020603050405020304" pitchFamily="18" charset="0"/>
                <a:cs typeface="Times New Roman" panose="02020603050405020304" pitchFamily="18" charset="0"/>
              </a:rPr>
              <a:t>hơn</a:t>
            </a:r>
            <a:r>
              <a:rPr lang="en-US" sz="2800" dirty="0" smtClean="0">
                <a:solidFill>
                  <a:srgbClr val="0000CC"/>
                </a:solidFill>
                <a:latin typeface="Times New Roman" panose="02020603050405020304" pitchFamily="18" charset="0"/>
                <a:cs typeface="Times New Roman" panose="02020603050405020304" pitchFamily="18" charset="0"/>
              </a:rPr>
              <a:t>?</a:t>
            </a:r>
            <a:endParaRPr lang="en-US" sz="2800" dirty="0">
              <a:solidFill>
                <a:srgbClr val="0000CC"/>
              </a:solidFill>
              <a:latin typeface="Times New Roman" panose="02020603050405020304" pitchFamily="18" charset="0"/>
              <a:cs typeface="Times New Roman" panose="02020603050405020304" pitchFamily="18" charset="0"/>
            </a:endParaRPr>
          </a:p>
        </p:txBody>
      </p:sp>
      <p:sp>
        <p:nvSpPr>
          <p:cNvPr id="16" name="TextBox 15"/>
          <p:cNvSpPr txBox="1"/>
          <p:nvPr/>
        </p:nvSpPr>
        <p:spPr>
          <a:xfrm>
            <a:off x="6728863" y="4316503"/>
            <a:ext cx="5063327" cy="1384995"/>
          </a:xfrm>
          <a:prstGeom prst="rect">
            <a:avLst/>
          </a:prstGeom>
          <a:noFill/>
        </p:spPr>
        <p:txBody>
          <a:bodyPr wrap="square" rtlCol="0">
            <a:spAutoFit/>
          </a:bodyPr>
          <a:lstStyle/>
          <a:p>
            <a:r>
              <a:rPr lang="en-US" sz="2800" dirty="0" smtClean="0">
                <a:solidFill>
                  <a:srgbClr val="00B050"/>
                </a:solidFill>
                <a:latin typeface="Times New Roman" panose="02020603050405020304" pitchFamily="18" charset="0"/>
                <a:cs typeface="Times New Roman" panose="02020603050405020304" pitchFamily="18" charset="0"/>
              </a:rPr>
              <a:t>d, </a:t>
            </a:r>
            <a:r>
              <a:rPr lang="en-US" sz="2800" dirty="0" err="1" smtClean="0">
                <a:solidFill>
                  <a:srgbClr val="00B050"/>
                </a:solidFill>
                <a:latin typeface="Times New Roman" panose="02020603050405020304" pitchFamily="18" charset="0"/>
                <a:cs typeface="Times New Roman" panose="02020603050405020304" pitchFamily="18" charset="0"/>
              </a:rPr>
              <a:t>Lực</a:t>
            </a:r>
            <a:r>
              <a:rPr lang="en-US" sz="2800" dirty="0" smtClean="0">
                <a:solidFill>
                  <a:srgbClr val="00B050"/>
                </a:solidFill>
                <a:latin typeface="Times New Roman" panose="02020603050405020304" pitchFamily="18" charset="0"/>
                <a:cs typeface="Times New Roman" panose="02020603050405020304" pitchFamily="18" charset="0"/>
              </a:rPr>
              <a:t> </a:t>
            </a:r>
            <a:r>
              <a:rPr lang="en-US" sz="2800" dirty="0" err="1" smtClean="0">
                <a:solidFill>
                  <a:srgbClr val="00B050"/>
                </a:solidFill>
                <a:latin typeface="Times New Roman" panose="02020603050405020304" pitchFamily="18" charset="0"/>
                <a:cs typeface="Times New Roman" panose="02020603050405020304" pitchFamily="18" charset="0"/>
              </a:rPr>
              <a:t>hút</a:t>
            </a:r>
            <a:r>
              <a:rPr lang="en-US" sz="2800" dirty="0" smtClean="0">
                <a:solidFill>
                  <a:srgbClr val="00B050"/>
                </a:solidFill>
                <a:latin typeface="Times New Roman" panose="02020603050405020304" pitchFamily="18" charset="0"/>
                <a:cs typeface="Times New Roman" panose="02020603050405020304" pitchFamily="18" charset="0"/>
              </a:rPr>
              <a:t> </a:t>
            </a:r>
            <a:r>
              <a:rPr lang="en-US" sz="2800" dirty="0" err="1" smtClean="0">
                <a:solidFill>
                  <a:srgbClr val="00B050"/>
                </a:solidFill>
                <a:latin typeface="Times New Roman" panose="02020603050405020304" pitchFamily="18" charset="0"/>
                <a:cs typeface="Times New Roman" panose="02020603050405020304" pitchFamily="18" charset="0"/>
              </a:rPr>
              <a:t>giữa</a:t>
            </a:r>
            <a:r>
              <a:rPr lang="en-US" sz="2800" dirty="0" smtClean="0">
                <a:solidFill>
                  <a:srgbClr val="00B050"/>
                </a:solidFill>
                <a:latin typeface="Times New Roman" panose="02020603050405020304" pitchFamily="18" charset="0"/>
                <a:cs typeface="Times New Roman" panose="02020603050405020304" pitchFamily="18" charset="0"/>
              </a:rPr>
              <a:t> </a:t>
            </a:r>
            <a:r>
              <a:rPr lang="en-US" sz="2800" dirty="0" err="1" smtClean="0">
                <a:solidFill>
                  <a:srgbClr val="00B050"/>
                </a:solidFill>
                <a:latin typeface="Times New Roman" panose="02020603050405020304" pitchFamily="18" charset="0"/>
                <a:cs typeface="Times New Roman" panose="02020603050405020304" pitchFamily="18" charset="0"/>
              </a:rPr>
              <a:t>hạt</a:t>
            </a:r>
            <a:r>
              <a:rPr lang="en-US" sz="2800" dirty="0" smtClean="0">
                <a:solidFill>
                  <a:srgbClr val="00B050"/>
                </a:solidFill>
                <a:latin typeface="Times New Roman" panose="02020603050405020304" pitchFamily="18" charset="0"/>
                <a:cs typeface="Times New Roman" panose="02020603050405020304" pitchFamily="18" charset="0"/>
              </a:rPr>
              <a:t> </a:t>
            </a:r>
            <a:r>
              <a:rPr lang="en-US" sz="2800" dirty="0" err="1" smtClean="0">
                <a:solidFill>
                  <a:srgbClr val="00B050"/>
                </a:solidFill>
                <a:latin typeface="Times New Roman" panose="02020603050405020304" pitchFamily="18" charset="0"/>
                <a:cs typeface="Times New Roman" panose="02020603050405020304" pitchFamily="18" charset="0"/>
              </a:rPr>
              <a:t>nhân</a:t>
            </a:r>
            <a:r>
              <a:rPr lang="en-US" sz="2800" dirty="0" smtClean="0">
                <a:solidFill>
                  <a:srgbClr val="00B050"/>
                </a:solidFill>
                <a:latin typeface="Times New Roman" panose="02020603050405020304" pitchFamily="18" charset="0"/>
                <a:cs typeface="Times New Roman" panose="02020603050405020304" pitchFamily="18" charset="0"/>
              </a:rPr>
              <a:t> </a:t>
            </a:r>
            <a:r>
              <a:rPr lang="en-US" sz="2800" dirty="0" err="1" smtClean="0">
                <a:solidFill>
                  <a:srgbClr val="00B050"/>
                </a:solidFill>
                <a:latin typeface="Times New Roman" panose="02020603050405020304" pitchFamily="18" charset="0"/>
                <a:cs typeface="Times New Roman" panose="02020603050405020304" pitchFamily="18" charset="0"/>
              </a:rPr>
              <a:t>và</a:t>
            </a:r>
            <a:r>
              <a:rPr lang="en-US" sz="2800" dirty="0" smtClean="0">
                <a:solidFill>
                  <a:srgbClr val="00B050"/>
                </a:solidFill>
                <a:latin typeface="Times New Roman" panose="02020603050405020304" pitchFamily="18" charset="0"/>
                <a:cs typeface="Times New Roman" panose="02020603050405020304" pitchFamily="18" charset="0"/>
              </a:rPr>
              <a:t> electron </a:t>
            </a:r>
            <a:r>
              <a:rPr lang="en-US" sz="2800" dirty="0" err="1" smtClean="0">
                <a:solidFill>
                  <a:srgbClr val="00B050"/>
                </a:solidFill>
                <a:latin typeface="Times New Roman" panose="02020603050405020304" pitchFamily="18" charset="0"/>
                <a:cs typeface="Times New Roman" panose="02020603050405020304" pitchFamily="18" charset="0"/>
              </a:rPr>
              <a:t>có</a:t>
            </a:r>
            <a:r>
              <a:rPr lang="en-US" sz="2800" dirty="0" smtClean="0">
                <a:solidFill>
                  <a:srgbClr val="00B050"/>
                </a:solidFill>
                <a:latin typeface="Times New Roman" panose="02020603050405020304" pitchFamily="18" charset="0"/>
                <a:cs typeface="Times New Roman" panose="02020603050405020304" pitchFamily="18" charset="0"/>
              </a:rPr>
              <a:t> </a:t>
            </a:r>
            <a:r>
              <a:rPr lang="en-US" sz="2800" dirty="0" err="1" smtClean="0">
                <a:solidFill>
                  <a:srgbClr val="00B050"/>
                </a:solidFill>
                <a:latin typeface="Times New Roman" panose="02020603050405020304" pitchFamily="18" charset="0"/>
                <a:cs typeface="Times New Roman" panose="02020603050405020304" pitchFamily="18" charset="0"/>
              </a:rPr>
              <a:t>ảnh</a:t>
            </a:r>
            <a:r>
              <a:rPr lang="en-US" sz="2800" dirty="0" smtClean="0">
                <a:solidFill>
                  <a:srgbClr val="00B050"/>
                </a:solidFill>
                <a:latin typeface="Times New Roman" panose="02020603050405020304" pitchFamily="18" charset="0"/>
                <a:cs typeface="Times New Roman" panose="02020603050405020304" pitchFamily="18" charset="0"/>
              </a:rPr>
              <a:t> </a:t>
            </a:r>
            <a:r>
              <a:rPr lang="en-US" sz="2800" dirty="0" err="1" smtClean="0">
                <a:solidFill>
                  <a:srgbClr val="00B050"/>
                </a:solidFill>
                <a:latin typeface="Times New Roman" panose="02020603050405020304" pitchFamily="18" charset="0"/>
                <a:cs typeface="Times New Roman" panose="02020603050405020304" pitchFamily="18" charset="0"/>
              </a:rPr>
              <a:t>hưởng</a:t>
            </a:r>
            <a:r>
              <a:rPr lang="en-US" sz="2800" dirty="0" smtClean="0">
                <a:solidFill>
                  <a:srgbClr val="00B050"/>
                </a:solidFill>
                <a:latin typeface="Times New Roman" panose="02020603050405020304" pitchFamily="18" charset="0"/>
                <a:cs typeface="Times New Roman" panose="02020603050405020304" pitchFamily="18" charset="0"/>
              </a:rPr>
              <a:t> </a:t>
            </a:r>
            <a:r>
              <a:rPr lang="en-US" sz="2800" dirty="0" err="1" smtClean="0">
                <a:solidFill>
                  <a:srgbClr val="00B050"/>
                </a:solidFill>
                <a:latin typeface="Times New Roman" panose="02020603050405020304" pitchFamily="18" charset="0"/>
                <a:cs typeface="Times New Roman" panose="02020603050405020304" pitchFamily="18" charset="0"/>
              </a:rPr>
              <a:t>gì</a:t>
            </a:r>
            <a:r>
              <a:rPr lang="en-US" sz="2800" dirty="0" smtClean="0">
                <a:solidFill>
                  <a:srgbClr val="00B050"/>
                </a:solidFill>
                <a:latin typeface="Times New Roman" panose="02020603050405020304" pitchFamily="18" charset="0"/>
                <a:cs typeface="Times New Roman" panose="02020603050405020304" pitchFamily="18" charset="0"/>
              </a:rPr>
              <a:t> </a:t>
            </a:r>
            <a:r>
              <a:rPr lang="en-US" sz="2800" dirty="0" err="1" smtClean="0">
                <a:solidFill>
                  <a:srgbClr val="00B050"/>
                </a:solidFill>
                <a:latin typeface="Times New Roman" panose="02020603050405020304" pitchFamily="18" charset="0"/>
                <a:cs typeface="Times New Roman" panose="02020603050405020304" pitchFamily="18" charset="0"/>
              </a:rPr>
              <a:t>đến</a:t>
            </a:r>
            <a:r>
              <a:rPr lang="en-US" sz="2800" dirty="0" smtClean="0">
                <a:solidFill>
                  <a:srgbClr val="00B050"/>
                </a:solidFill>
                <a:latin typeface="Times New Roman" panose="02020603050405020304" pitchFamily="18" charset="0"/>
                <a:cs typeface="Times New Roman" panose="02020603050405020304" pitchFamily="18" charset="0"/>
              </a:rPr>
              <a:t> </a:t>
            </a:r>
            <a:r>
              <a:rPr lang="en-US" sz="2800" dirty="0" err="1" smtClean="0">
                <a:solidFill>
                  <a:srgbClr val="00B050"/>
                </a:solidFill>
                <a:latin typeface="Times New Roman" panose="02020603050405020304" pitchFamily="18" charset="0"/>
                <a:cs typeface="Times New Roman" panose="02020603050405020304" pitchFamily="18" charset="0"/>
              </a:rPr>
              <a:t>tính</a:t>
            </a:r>
            <a:r>
              <a:rPr lang="en-US" sz="2800" dirty="0" smtClean="0">
                <a:solidFill>
                  <a:srgbClr val="00B050"/>
                </a:solidFill>
                <a:latin typeface="Times New Roman" panose="02020603050405020304" pitchFamily="18" charset="0"/>
                <a:cs typeface="Times New Roman" panose="02020603050405020304" pitchFamily="18" charset="0"/>
              </a:rPr>
              <a:t> </a:t>
            </a:r>
            <a:r>
              <a:rPr lang="en-US" sz="2800" dirty="0" err="1" smtClean="0">
                <a:solidFill>
                  <a:srgbClr val="00B050"/>
                </a:solidFill>
                <a:latin typeface="Times New Roman" panose="02020603050405020304" pitchFamily="18" charset="0"/>
                <a:cs typeface="Times New Roman" panose="02020603050405020304" pitchFamily="18" charset="0"/>
              </a:rPr>
              <a:t>chất</a:t>
            </a:r>
            <a:r>
              <a:rPr lang="en-US" sz="2800" dirty="0" smtClean="0">
                <a:solidFill>
                  <a:srgbClr val="00B050"/>
                </a:solidFill>
                <a:latin typeface="Times New Roman" panose="02020603050405020304" pitchFamily="18" charset="0"/>
                <a:cs typeface="Times New Roman" panose="02020603050405020304" pitchFamily="18" charset="0"/>
              </a:rPr>
              <a:t> </a:t>
            </a:r>
            <a:r>
              <a:rPr lang="en-US" sz="2800" dirty="0" err="1" smtClean="0">
                <a:solidFill>
                  <a:srgbClr val="00B050"/>
                </a:solidFill>
                <a:latin typeface="Times New Roman" panose="02020603050405020304" pitchFamily="18" charset="0"/>
                <a:cs typeface="Times New Roman" panose="02020603050405020304" pitchFamily="18" charset="0"/>
              </a:rPr>
              <a:t>của</a:t>
            </a:r>
            <a:r>
              <a:rPr lang="en-US" sz="2800" dirty="0" smtClean="0">
                <a:solidFill>
                  <a:srgbClr val="00B050"/>
                </a:solidFill>
                <a:latin typeface="Times New Roman" panose="02020603050405020304" pitchFamily="18" charset="0"/>
                <a:cs typeface="Times New Roman" panose="02020603050405020304" pitchFamily="18" charset="0"/>
              </a:rPr>
              <a:t> </a:t>
            </a:r>
            <a:r>
              <a:rPr lang="en-US" sz="2800" dirty="0" err="1" smtClean="0">
                <a:solidFill>
                  <a:srgbClr val="00B050"/>
                </a:solidFill>
                <a:latin typeface="Times New Roman" panose="02020603050405020304" pitchFamily="18" charset="0"/>
                <a:cs typeface="Times New Roman" panose="02020603050405020304" pitchFamily="18" charset="0"/>
              </a:rPr>
              <a:t>nguyên</a:t>
            </a:r>
            <a:r>
              <a:rPr lang="en-US" sz="2800" dirty="0" smtClean="0">
                <a:solidFill>
                  <a:srgbClr val="00B050"/>
                </a:solidFill>
                <a:latin typeface="Times New Roman" panose="02020603050405020304" pitchFamily="18" charset="0"/>
                <a:cs typeface="Times New Roman" panose="02020603050405020304" pitchFamily="18" charset="0"/>
              </a:rPr>
              <a:t> </a:t>
            </a:r>
            <a:r>
              <a:rPr lang="en-US" sz="2800" dirty="0" err="1" smtClean="0">
                <a:solidFill>
                  <a:srgbClr val="00B050"/>
                </a:solidFill>
                <a:latin typeface="Times New Roman" panose="02020603050405020304" pitchFamily="18" charset="0"/>
                <a:cs typeface="Times New Roman" panose="02020603050405020304" pitchFamily="18" charset="0"/>
              </a:rPr>
              <a:t>tố</a:t>
            </a:r>
            <a:r>
              <a:rPr lang="en-US" sz="2800" dirty="0" smtClean="0">
                <a:solidFill>
                  <a:srgbClr val="00B050"/>
                </a:solidFill>
                <a:latin typeface="Times New Roman" panose="02020603050405020304" pitchFamily="18" charset="0"/>
                <a:cs typeface="Times New Roman" panose="02020603050405020304" pitchFamily="18" charset="0"/>
              </a:rPr>
              <a:t> </a:t>
            </a:r>
            <a:r>
              <a:rPr lang="en-US" sz="2800" dirty="0" err="1" smtClean="0">
                <a:solidFill>
                  <a:srgbClr val="00B050"/>
                </a:solidFill>
                <a:latin typeface="Times New Roman" panose="02020603050405020304" pitchFamily="18" charset="0"/>
                <a:cs typeface="Times New Roman" panose="02020603050405020304" pitchFamily="18" charset="0"/>
              </a:rPr>
              <a:t>không</a:t>
            </a:r>
            <a:r>
              <a:rPr lang="en-US" sz="2800" dirty="0" smtClean="0">
                <a:solidFill>
                  <a:srgbClr val="00B050"/>
                </a:solidFill>
                <a:latin typeface="Times New Roman" panose="02020603050405020304" pitchFamily="18" charset="0"/>
                <a:cs typeface="Times New Roman" panose="02020603050405020304" pitchFamily="18" charset="0"/>
              </a:rPr>
              <a:t>?</a:t>
            </a:r>
            <a:endParaRPr lang="en-US" sz="2800" dirty="0">
              <a:solidFill>
                <a:srgbClr val="00B05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44923198"/>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1000"/>
                                        <p:tgtEl>
                                          <p:spTgt spid="19"/>
                                        </p:tgtEl>
                                      </p:cBhvr>
                                    </p:animEffect>
                                    <p:anim calcmode="lin" valueType="num">
                                      <p:cBhvr>
                                        <p:cTn id="15" dur="1000" fill="hold"/>
                                        <p:tgtEl>
                                          <p:spTgt spid="19"/>
                                        </p:tgtEl>
                                        <p:attrNameLst>
                                          <p:attrName>ppt_x</p:attrName>
                                        </p:attrNameLst>
                                      </p:cBhvr>
                                      <p:tavLst>
                                        <p:tav tm="0">
                                          <p:val>
                                            <p:strVal val="#ppt_x"/>
                                          </p:val>
                                        </p:tav>
                                        <p:tav tm="100000">
                                          <p:val>
                                            <p:strVal val="#ppt_x"/>
                                          </p:val>
                                        </p:tav>
                                      </p:tavLst>
                                    </p:anim>
                                    <p:anim calcmode="lin" valueType="num">
                                      <p:cBhvr>
                                        <p:cTn id="1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1000"/>
                                        <p:tgtEl>
                                          <p:spTgt spid="17"/>
                                        </p:tgtEl>
                                      </p:cBhvr>
                                    </p:animEffect>
                                    <p:anim calcmode="lin" valueType="num">
                                      <p:cBhvr>
                                        <p:cTn id="22" dur="1000" fill="hold"/>
                                        <p:tgtEl>
                                          <p:spTgt spid="17"/>
                                        </p:tgtEl>
                                        <p:attrNameLst>
                                          <p:attrName>ppt_x</p:attrName>
                                        </p:attrNameLst>
                                      </p:cBhvr>
                                      <p:tavLst>
                                        <p:tav tm="0">
                                          <p:val>
                                            <p:strVal val="#ppt_x"/>
                                          </p:val>
                                        </p:tav>
                                        <p:tav tm="100000">
                                          <p:val>
                                            <p:strVal val="#ppt_x"/>
                                          </p:val>
                                        </p:tav>
                                      </p:tavLst>
                                    </p:anim>
                                    <p:anim calcmode="lin" valueType="num">
                                      <p:cBhvr>
                                        <p:cTn id="2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1000"/>
                                        <p:tgtEl>
                                          <p:spTgt spid="18"/>
                                        </p:tgtEl>
                                      </p:cBhvr>
                                    </p:animEffect>
                                    <p:anim calcmode="lin" valueType="num">
                                      <p:cBhvr>
                                        <p:cTn id="29" dur="1000" fill="hold"/>
                                        <p:tgtEl>
                                          <p:spTgt spid="18"/>
                                        </p:tgtEl>
                                        <p:attrNameLst>
                                          <p:attrName>ppt_x</p:attrName>
                                        </p:attrNameLst>
                                      </p:cBhvr>
                                      <p:tavLst>
                                        <p:tav tm="0">
                                          <p:val>
                                            <p:strVal val="#ppt_x"/>
                                          </p:val>
                                        </p:tav>
                                        <p:tav tm="100000">
                                          <p:val>
                                            <p:strVal val="#ppt_x"/>
                                          </p:val>
                                        </p:tav>
                                      </p:tavLst>
                                    </p:anim>
                                    <p:anim calcmode="lin" valueType="num">
                                      <p:cBhvr>
                                        <p:cTn id="30"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ppt_x"/>
                                          </p:val>
                                        </p:tav>
                                        <p:tav tm="100000">
                                          <p:val>
                                            <p:strVal val="#ppt_x"/>
                                          </p:val>
                                        </p:tav>
                                      </p:tavLst>
                                    </p:anim>
                                    <p:anim calcmode="lin" valueType="num">
                                      <p:cBhvr additive="base">
                                        <p:cTn id="3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fade">
                                      <p:cBhvr>
                                        <p:cTn id="41" dur="1000"/>
                                        <p:tgtEl>
                                          <p:spTgt spid="13"/>
                                        </p:tgtEl>
                                      </p:cBhvr>
                                    </p:animEffect>
                                    <p:anim calcmode="lin" valueType="num">
                                      <p:cBhvr>
                                        <p:cTn id="42" dur="1000" fill="hold"/>
                                        <p:tgtEl>
                                          <p:spTgt spid="13"/>
                                        </p:tgtEl>
                                        <p:attrNameLst>
                                          <p:attrName>ppt_x</p:attrName>
                                        </p:attrNameLst>
                                      </p:cBhvr>
                                      <p:tavLst>
                                        <p:tav tm="0">
                                          <p:val>
                                            <p:strVal val="#ppt_x"/>
                                          </p:val>
                                        </p:tav>
                                        <p:tav tm="100000">
                                          <p:val>
                                            <p:strVal val="#ppt_x"/>
                                          </p:val>
                                        </p:tav>
                                      </p:tavLst>
                                    </p:anim>
                                    <p:anim calcmode="lin" valueType="num">
                                      <p:cBhvr>
                                        <p:cTn id="4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2">
                                            <p:txEl>
                                              <p:pRg st="1" end="1"/>
                                            </p:txEl>
                                          </p:spTgt>
                                        </p:tgtEl>
                                        <p:attrNameLst>
                                          <p:attrName>style.visibility</p:attrName>
                                        </p:attrNameLst>
                                      </p:cBhvr>
                                      <p:to>
                                        <p:strVal val="visible"/>
                                      </p:to>
                                    </p:set>
                                    <p:animEffect transition="in" filter="fade">
                                      <p:cBhvr>
                                        <p:cTn id="48" dur="1000"/>
                                        <p:tgtEl>
                                          <p:spTgt spid="2">
                                            <p:txEl>
                                              <p:pRg st="1" end="1"/>
                                            </p:txEl>
                                          </p:spTgt>
                                        </p:tgtEl>
                                      </p:cBhvr>
                                    </p:animEffect>
                                    <p:anim calcmode="lin" valueType="num">
                                      <p:cBhvr>
                                        <p:cTn id="49"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50"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fade">
                                      <p:cBhvr>
                                        <p:cTn id="55" dur="1000"/>
                                        <p:tgtEl>
                                          <p:spTgt spid="15"/>
                                        </p:tgtEl>
                                      </p:cBhvr>
                                    </p:animEffect>
                                    <p:anim calcmode="lin" valueType="num">
                                      <p:cBhvr>
                                        <p:cTn id="56" dur="1000" fill="hold"/>
                                        <p:tgtEl>
                                          <p:spTgt spid="15"/>
                                        </p:tgtEl>
                                        <p:attrNameLst>
                                          <p:attrName>ppt_x</p:attrName>
                                        </p:attrNameLst>
                                      </p:cBhvr>
                                      <p:tavLst>
                                        <p:tav tm="0">
                                          <p:val>
                                            <p:strVal val="#ppt_x"/>
                                          </p:val>
                                        </p:tav>
                                        <p:tav tm="100000">
                                          <p:val>
                                            <p:strVal val="#ppt_x"/>
                                          </p:val>
                                        </p:tav>
                                      </p:tavLst>
                                    </p:anim>
                                    <p:anim calcmode="lin" valueType="num">
                                      <p:cBhvr>
                                        <p:cTn id="5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16"/>
                                        </p:tgtEl>
                                        <p:attrNameLst>
                                          <p:attrName>style.visibility</p:attrName>
                                        </p:attrNameLst>
                                      </p:cBhvr>
                                      <p:to>
                                        <p:strVal val="visible"/>
                                      </p:to>
                                    </p:set>
                                    <p:animEffect transition="in" filter="fade">
                                      <p:cBhvr>
                                        <p:cTn id="62" dur="1000"/>
                                        <p:tgtEl>
                                          <p:spTgt spid="16"/>
                                        </p:tgtEl>
                                      </p:cBhvr>
                                    </p:animEffect>
                                    <p:anim calcmode="lin" valueType="num">
                                      <p:cBhvr>
                                        <p:cTn id="63" dur="1000" fill="hold"/>
                                        <p:tgtEl>
                                          <p:spTgt spid="16"/>
                                        </p:tgtEl>
                                        <p:attrNameLst>
                                          <p:attrName>ppt_x</p:attrName>
                                        </p:attrNameLst>
                                      </p:cBhvr>
                                      <p:tavLst>
                                        <p:tav tm="0">
                                          <p:val>
                                            <p:strVal val="#ppt_x"/>
                                          </p:val>
                                        </p:tav>
                                        <p:tav tm="100000">
                                          <p:val>
                                            <p:strVal val="#ppt_x"/>
                                          </p:val>
                                        </p:tav>
                                      </p:tavLst>
                                    </p:anim>
                                    <p:anim calcmode="lin" valueType="num">
                                      <p:cBhvr>
                                        <p:cTn id="6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7" grpId="0"/>
      <p:bldP spid="15" grpId="0"/>
      <p:bldP spid="1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FF46AA4A-F852-434C-BCB3-D00AC724A261}"/>
              </a:ext>
            </a:extLst>
          </p:cNvPr>
          <p:cNvGrpSpPr/>
          <p:nvPr/>
        </p:nvGrpSpPr>
        <p:grpSpPr>
          <a:xfrm>
            <a:off x="5580311" y="290204"/>
            <a:ext cx="1041400" cy="1041400"/>
            <a:chOff x="640080" y="2897713"/>
            <a:chExt cx="1041400" cy="1041400"/>
          </a:xfrm>
        </p:grpSpPr>
        <p:sp>
          <p:nvSpPr>
            <p:cNvPr id="18" name="Oval 17">
              <a:extLst>
                <a:ext uri="{FF2B5EF4-FFF2-40B4-BE49-F238E27FC236}">
                  <a16:creationId xmlns:a16="http://schemas.microsoft.com/office/drawing/2014/main" id="{0A7999C2-0A14-4712-ADB7-3C2860044447}"/>
                </a:ext>
              </a:extLst>
            </p:cNvPr>
            <p:cNvSpPr/>
            <p:nvPr/>
          </p:nvSpPr>
          <p:spPr>
            <a:xfrm>
              <a:off x="640080" y="2897713"/>
              <a:ext cx="1041400" cy="1041400"/>
            </a:xfrm>
            <a:prstGeom prst="ellipse">
              <a:avLst/>
            </a:prstGeom>
            <a:solidFill>
              <a:schemeClr val="bg1"/>
            </a:solidFill>
            <a:ln>
              <a:noFill/>
            </a:ln>
            <a:effectLst>
              <a:innerShdw blurRad="114300">
                <a:srgbClr val="24A19C"/>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19" name="Picture 2" descr="Câu hỏi">
              <a:extLst>
                <a:ext uri="{FF2B5EF4-FFF2-40B4-BE49-F238E27FC236}">
                  <a16:creationId xmlns:a16="http://schemas.microsoft.com/office/drawing/2014/main" id="{E4E653A8-F58F-402A-B775-6BCE3E23A04E}"/>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828040" y="2991693"/>
              <a:ext cx="853440" cy="853440"/>
            </a:xfrm>
            <a:prstGeom prst="rect">
              <a:avLst/>
            </a:prstGeom>
            <a:noFill/>
            <a:extLst>
              <a:ext uri="{909E8E84-426E-40DD-AFC4-6F175D3DCCD1}">
                <a14:hiddenFill xmlns:a14="http://schemas.microsoft.com/office/drawing/2010/main">
                  <a:solidFill>
                    <a:srgbClr val="FFFFFF"/>
                  </a:solidFill>
                </a14:hiddenFill>
              </a:ext>
            </a:extLst>
          </p:spPr>
        </p:pic>
      </p:grpSp>
      <p:pic>
        <p:nvPicPr>
          <p:cNvPr id="2" name="Picture 1">
            <a:extLst>
              <a:ext uri="{FF2B5EF4-FFF2-40B4-BE49-F238E27FC236}">
                <a16:creationId xmlns:a16="http://schemas.microsoft.com/office/drawing/2014/main" id="{437D6CCF-6415-4AF9-95DB-39B3473078A2}"/>
              </a:ext>
            </a:extLst>
          </p:cNvPr>
          <p:cNvPicPr>
            <a:picLocks noChangeAspect="1"/>
          </p:cNvPicPr>
          <p:nvPr/>
        </p:nvPicPr>
        <p:blipFill>
          <a:blip r:embed="rId3"/>
          <a:stretch>
            <a:fillRect/>
          </a:stretch>
        </p:blipFill>
        <p:spPr>
          <a:xfrm>
            <a:off x="0" y="1"/>
            <a:ext cx="5194242" cy="6858000"/>
          </a:xfrm>
          <a:prstGeom prst="rect">
            <a:avLst/>
          </a:prstGeom>
        </p:spPr>
      </p:pic>
      <p:pic>
        <p:nvPicPr>
          <p:cNvPr id="5" name="Picture 4">
            <a:extLst>
              <a:ext uri="{FF2B5EF4-FFF2-40B4-BE49-F238E27FC236}">
                <a16:creationId xmlns:a16="http://schemas.microsoft.com/office/drawing/2014/main" id="{CC7C5149-0AB4-4483-B8E9-DACAE6C378A1}"/>
              </a:ext>
            </a:extLst>
          </p:cNvPr>
          <p:cNvPicPr>
            <a:picLocks noChangeAspect="1"/>
          </p:cNvPicPr>
          <p:nvPr/>
        </p:nvPicPr>
        <p:blipFill>
          <a:blip r:embed="rId4"/>
          <a:stretch>
            <a:fillRect/>
          </a:stretch>
        </p:blipFill>
        <p:spPr>
          <a:xfrm>
            <a:off x="6740275" y="1331604"/>
            <a:ext cx="4677410" cy="2950440"/>
          </a:xfrm>
          <a:prstGeom prst="rect">
            <a:avLst/>
          </a:prstGeom>
        </p:spPr>
      </p:pic>
    </p:spTree>
    <p:extLst>
      <p:ext uri="{BB962C8B-B14F-4D97-AF65-F5344CB8AC3E}">
        <p14:creationId xmlns:p14="http://schemas.microsoft.com/office/powerpoint/2010/main" val="506833719"/>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92592DA-1838-458C-8605-32F2B6E575B4}"/>
              </a:ext>
            </a:extLst>
          </p:cNvPr>
          <p:cNvSpPr/>
          <p:nvPr/>
        </p:nvSpPr>
        <p:spPr>
          <a:xfrm>
            <a:off x="1342238" y="521177"/>
            <a:ext cx="10125511" cy="4662815"/>
          </a:xfrm>
          <a:prstGeom prst="rect">
            <a:avLst/>
          </a:prstGeom>
        </p:spPr>
        <p:txBody>
          <a:bodyPr wrap="square">
            <a:spAutoFit/>
          </a:bodyPr>
          <a:lstStyle/>
          <a:p>
            <a:pPr marL="0" marR="0" lvl="0" indent="0" algn="ctr" defTabSz="457200" rtl="0" eaLnBrk="1" fontAlgn="auto" latinLnBrk="0" hangingPunct="1">
              <a:lnSpc>
                <a:spcPct val="115000"/>
              </a:lnSpc>
              <a:spcBef>
                <a:spcPts val="0"/>
              </a:spcBef>
              <a:spcAft>
                <a:spcPts val="0"/>
              </a:spcAft>
              <a:buClrTx/>
              <a:buSzTx/>
              <a:buFontTx/>
              <a:buNone/>
              <a:tabLst/>
              <a:defRPr/>
            </a:pPr>
            <a:r>
              <a:rPr kumimoji="0" lang="vi-VN" sz="3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PHIẾU HỌC TẬP SỐ 1 </a:t>
            </a:r>
            <a:endParaRPr kumimoji="0" lang="en-US" sz="3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ctr" defTabSz="457200" rtl="0" eaLnBrk="1" fontAlgn="auto" latinLnBrk="0" hangingPunct="1">
              <a:lnSpc>
                <a:spcPct val="115000"/>
              </a:lnSpc>
              <a:spcBef>
                <a:spcPts val="0"/>
              </a:spcBef>
              <a:spcAft>
                <a:spcPts val="0"/>
              </a:spcAft>
              <a:buClrTx/>
              <a:buSzTx/>
              <a:buFontTx/>
              <a:buNone/>
              <a:tabLst/>
              <a:defRPr/>
            </a:pPr>
            <a:r>
              <a:rPr kumimoji="0" lang="vi-VN" sz="30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Cho các nguyên tố</a:t>
            </a:r>
            <a:r>
              <a:rPr kumimoji="0" lang="en-US" sz="30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r>
              <a:rPr kumimoji="0" lang="vi-VN" sz="30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0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Li (Z=3), N (Z=7), F (Z=9), </a:t>
            </a:r>
            <a:r>
              <a:rPr kumimoji="0" lang="vi-VN" sz="30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Na (Z=11), </a:t>
            </a:r>
            <a:endParaRPr kumimoji="0" lang="en-US" sz="30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457200" rtl="0" eaLnBrk="1" fontAlgn="auto" latinLnBrk="0" hangingPunct="1">
              <a:lnSpc>
                <a:spcPct val="115000"/>
              </a:lnSpc>
              <a:spcBef>
                <a:spcPts val="0"/>
              </a:spcBef>
              <a:spcAft>
                <a:spcPts val="0"/>
              </a:spcAft>
              <a:buClrTx/>
              <a:buSzTx/>
              <a:buFontTx/>
              <a:buNone/>
              <a:tabLst/>
              <a:defRPr/>
            </a:pPr>
            <a:r>
              <a:rPr kumimoji="0" lang="vi-VN" sz="30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 (Z=19)</a:t>
            </a:r>
            <a:r>
              <a:rPr kumimoji="0" lang="en-US" sz="30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Ne (Z= 10)</a:t>
            </a:r>
          </a:p>
          <a:p>
            <a:pPr marL="0" marR="0" lvl="0" indent="0" algn="l" defTabSz="457200" rtl="0" eaLnBrk="1" fontAlgn="auto" latinLnBrk="0" hangingPunct="1">
              <a:lnSpc>
                <a:spcPct val="115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 </a:t>
            </a:r>
            <a:r>
              <a:rPr kumimoji="0" lang="vi-VN" sz="30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Viết cấu hình e</a:t>
            </a:r>
            <a:r>
              <a:rPr kumimoji="0" lang="en-US" sz="30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lectron</a:t>
            </a:r>
            <a:r>
              <a:rPr kumimoji="0" lang="vi-VN" sz="30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nguyên tử của các nguyên tố trên.</a:t>
            </a:r>
            <a:endParaRPr kumimoji="0" lang="en-US" sz="30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457200" rtl="0" eaLnBrk="1" fontAlgn="auto" latinLnBrk="0" hangingPunct="1">
              <a:lnSpc>
                <a:spcPct val="115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 </a:t>
            </a:r>
            <a:r>
              <a:rPr kumimoji="0" lang="en-US" sz="30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Nguyên</a:t>
            </a:r>
            <a:r>
              <a:rPr kumimoji="0" lang="en-US" sz="30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0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tố</a:t>
            </a:r>
            <a:r>
              <a:rPr kumimoji="0" lang="en-US" sz="30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0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nào</a:t>
            </a:r>
            <a:r>
              <a:rPr kumimoji="0" lang="en-US" sz="30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0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là</a:t>
            </a:r>
            <a:r>
              <a:rPr kumimoji="0" lang="en-US" sz="30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0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kim</a:t>
            </a:r>
            <a:r>
              <a:rPr kumimoji="0" lang="en-US" sz="30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0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loại</a:t>
            </a:r>
            <a:r>
              <a:rPr kumimoji="0" lang="en-US" sz="30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phi </a:t>
            </a:r>
            <a:r>
              <a:rPr kumimoji="0" lang="en-US" sz="30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kim</a:t>
            </a:r>
            <a:r>
              <a:rPr kumimoji="0" lang="en-US" sz="30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0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khí</a:t>
            </a:r>
            <a:r>
              <a:rPr kumimoji="0" lang="en-US" sz="30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0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hiếm</a:t>
            </a:r>
            <a:r>
              <a:rPr kumimoji="0" lang="en-US" sz="30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0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Vì</a:t>
            </a:r>
            <a:r>
              <a:rPr kumimoji="0" lang="en-US" sz="30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0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sao</a:t>
            </a:r>
            <a:r>
              <a:rPr kumimoji="0" lang="en-US" sz="30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p>
          <a:p>
            <a:pPr marL="0" marR="0" lvl="0" indent="0" algn="l" defTabSz="457200" rtl="0" eaLnBrk="1" fontAlgn="auto" latinLnBrk="0" hangingPunct="1">
              <a:lnSpc>
                <a:spcPct val="115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a:t>
            </a:r>
            <a:r>
              <a:rPr kumimoji="0" lang="vi-VN" sz="30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Xác định vị trí các nguyên tố trong </a:t>
            </a:r>
            <a:r>
              <a:rPr kumimoji="0" lang="en-US" sz="30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bảng</a:t>
            </a:r>
            <a:r>
              <a:rPr kumimoji="0" lang="en-US" sz="30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0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tuần</a:t>
            </a:r>
            <a:r>
              <a:rPr kumimoji="0" lang="en-US" sz="30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0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hoàn</a:t>
            </a:r>
            <a:r>
              <a:rPr kumimoji="0" lang="en-US" sz="30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d. </a:t>
            </a:r>
            <a:r>
              <a:rPr kumimoji="0" lang="en-US"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Lực</a:t>
            </a:r>
            <a:r>
              <a:rPr kumimoji="0" lang="en-US"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hút</a:t>
            </a:r>
            <a:r>
              <a:rPr kumimoji="0" lang="en-US"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giữa</a:t>
            </a:r>
            <a:r>
              <a:rPr kumimoji="0" lang="en-US"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hạt</a:t>
            </a:r>
            <a:r>
              <a:rPr kumimoji="0" lang="en-US"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nhân</a:t>
            </a:r>
            <a:r>
              <a:rPr kumimoji="0" lang="en-US"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electron </a:t>
            </a:r>
            <a:r>
              <a:rPr kumimoji="0" lang="en-US"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lớp</a:t>
            </a:r>
            <a:r>
              <a:rPr kumimoji="0" lang="en-US"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ngoài</a:t>
            </a:r>
            <a:r>
              <a:rPr kumimoji="0" lang="en-US"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cùng</a:t>
            </a:r>
            <a:r>
              <a:rPr kumimoji="0" lang="en-US"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của</a:t>
            </a:r>
            <a:r>
              <a:rPr kumimoji="0" lang="en-US"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các</a:t>
            </a:r>
            <a:r>
              <a:rPr kumimoji="0" lang="en-US"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nguyên</a:t>
            </a:r>
            <a:r>
              <a:rPr kumimoji="0" lang="en-US"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tử</a:t>
            </a:r>
            <a:r>
              <a:rPr kumimoji="0" lang="en-US"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đó</a:t>
            </a:r>
            <a:r>
              <a:rPr kumimoji="0" lang="en-US"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có</a:t>
            </a:r>
            <a:r>
              <a:rPr kumimoji="0" lang="en-US"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giống</a:t>
            </a:r>
            <a:r>
              <a:rPr kumimoji="0" lang="en-US"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nhau</a:t>
            </a:r>
            <a:r>
              <a:rPr kumimoji="0" lang="en-US"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không</a:t>
            </a:r>
            <a:r>
              <a:rPr kumimoji="0" lang="en-US"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Tính</a:t>
            </a:r>
            <a:r>
              <a:rPr kumimoji="0" lang="en-US"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chất</a:t>
            </a:r>
            <a:r>
              <a:rPr kumimoji="0" lang="en-US"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của</a:t>
            </a:r>
            <a:r>
              <a:rPr kumimoji="0" lang="en-US"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các</a:t>
            </a:r>
            <a:r>
              <a:rPr kumimoji="0" lang="en-US"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đ</a:t>
            </a:r>
            <a:r>
              <a:rPr kumimoji="0" lang="vi-VN"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ơ</a:t>
            </a:r>
            <a:r>
              <a:rPr kumimoji="0" lang="en-US"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n </a:t>
            </a:r>
            <a:r>
              <a:rPr kumimoji="0" lang="en-US"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chất</a:t>
            </a:r>
            <a:r>
              <a:rPr kumimoji="0" lang="en-US"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hợp</a:t>
            </a:r>
            <a:r>
              <a:rPr kumimoji="0" lang="en-US"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chất</a:t>
            </a:r>
            <a:r>
              <a:rPr kumimoji="0" lang="en-US"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tạo</a:t>
            </a:r>
            <a:r>
              <a:rPr kumimoji="0" lang="en-US"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từ</a:t>
            </a:r>
            <a:r>
              <a:rPr kumimoji="0" lang="en-US"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các</a:t>
            </a:r>
            <a:r>
              <a:rPr kumimoji="0" lang="en-US"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nguyên</a:t>
            </a:r>
            <a:r>
              <a:rPr kumimoji="0" lang="en-US"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tố</a:t>
            </a:r>
            <a:r>
              <a:rPr kumimoji="0" lang="en-US"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biến</a:t>
            </a:r>
            <a:r>
              <a:rPr kumimoji="0" lang="en-US"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đổi</a:t>
            </a:r>
            <a:r>
              <a:rPr kumimoji="0" lang="en-US"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nh</a:t>
            </a:r>
            <a:r>
              <a:rPr kumimoji="0" lang="vi-VN"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ư</a:t>
            </a:r>
            <a:r>
              <a:rPr kumimoji="0" lang="en-US"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thế</a:t>
            </a:r>
            <a:r>
              <a:rPr kumimoji="0" lang="en-US"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nào</a:t>
            </a:r>
            <a:r>
              <a:rPr kumimoji="0" lang="en-US"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30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endParaRPr>
          </a:p>
        </p:txBody>
      </p:sp>
      <p:pic>
        <p:nvPicPr>
          <p:cNvPr id="3" name="Picture 2">
            <a:extLst>
              <a:ext uri="{FF2B5EF4-FFF2-40B4-BE49-F238E27FC236}">
                <a16:creationId xmlns:a16="http://schemas.microsoft.com/office/drawing/2014/main" id="{3E8E6BB9-79DE-4169-9F87-037148B2B368}"/>
              </a:ext>
            </a:extLst>
          </p:cNvPr>
          <p:cNvPicPr>
            <a:picLocks noChangeAspect="1"/>
          </p:cNvPicPr>
          <p:nvPr/>
        </p:nvPicPr>
        <p:blipFill>
          <a:blip r:embed="rId2"/>
          <a:stretch>
            <a:fillRect/>
          </a:stretch>
        </p:blipFill>
        <p:spPr>
          <a:xfrm>
            <a:off x="180626" y="315549"/>
            <a:ext cx="1042506" cy="1042506"/>
          </a:xfrm>
          <a:prstGeom prst="rect">
            <a:avLst/>
          </a:prstGeom>
        </p:spPr>
      </p:pic>
    </p:spTree>
    <p:extLst>
      <p:ext uri="{BB962C8B-B14F-4D97-AF65-F5344CB8AC3E}">
        <p14:creationId xmlns:p14="http://schemas.microsoft.com/office/powerpoint/2010/main" val="12953033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F3F69AD9-CC22-4926-AFDA-216C2474BBAE}"/>
              </a:ext>
            </a:extLst>
          </p:cNvPr>
          <p:cNvGraphicFramePr>
            <a:graphicFrameLocks noGrp="1"/>
          </p:cNvGraphicFramePr>
          <p:nvPr>
            <p:extLst/>
          </p:nvPr>
        </p:nvGraphicFramePr>
        <p:xfrm>
          <a:off x="0" y="1042506"/>
          <a:ext cx="12192000" cy="5734488"/>
        </p:xfrm>
        <a:graphic>
          <a:graphicData uri="http://schemas.openxmlformats.org/drawingml/2006/table">
            <a:tbl>
              <a:tblPr firstRow="1" firstCol="1" bandRow="1"/>
              <a:tblGrid>
                <a:gridCol w="1668681">
                  <a:extLst>
                    <a:ext uri="{9D8B030D-6E8A-4147-A177-3AD203B41FA5}">
                      <a16:colId xmlns:a16="http://schemas.microsoft.com/office/drawing/2014/main" val="563578418"/>
                    </a:ext>
                  </a:extLst>
                </a:gridCol>
                <a:gridCol w="1342590">
                  <a:extLst>
                    <a:ext uri="{9D8B030D-6E8A-4147-A177-3AD203B41FA5}">
                      <a16:colId xmlns:a16="http://schemas.microsoft.com/office/drawing/2014/main" val="2455439260"/>
                    </a:ext>
                  </a:extLst>
                </a:gridCol>
                <a:gridCol w="1538482">
                  <a:extLst>
                    <a:ext uri="{9D8B030D-6E8A-4147-A177-3AD203B41FA5}">
                      <a16:colId xmlns:a16="http://schemas.microsoft.com/office/drawing/2014/main" val="2230217775"/>
                    </a:ext>
                  </a:extLst>
                </a:gridCol>
                <a:gridCol w="1538482">
                  <a:extLst>
                    <a:ext uri="{9D8B030D-6E8A-4147-A177-3AD203B41FA5}">
                      <a16:colId xmlns:a16="http://schemas.microsoft.com/office/drawing/2014/main" val="3095912397"/>
                    </a:ext>
                  </a:extLst>
                </a:gridCol>
                <a:gridCol w="1998752">
                  <a:extLst>
                    <a:ext uri="{9D8B030D-6E8A-4147-A177-3AD203B41FA5}">
                      <a16:colId xmlns:a16="http://schemas.microsoft.com/office/drawing/2014/main" val="960735188"/>
                    </a:ext>
                  </a:extLst>
                </a:gridCol>
                <a:gridCol w="2516697">
                  <a:extLst>
                    <a:ext uri="{9D8B030D-6E8A-4147-A177-3AD203B41FA5}">
                      <a16:colId xmlns:a16="http://schemas.microsoft.com/office/drawing/2014/main" val="2498402428"/>
                    </a:ext>
                  </a:extLst>
                </a:gridCol>
                <a:gridCol w="1588316">
                  <a:extLst>
                    <a:ext uri="{9D8B030D-6E8A-4147-A177-3AD203B41FA5}">
                      <a16:colId xmlns:a16="http://schemas.microsoft.com/office/drawing/2014/main" val="1330555131"/>
                    </a:ext>
                  </a:extLst>
                </a:gridCol>
              </a:tblGrid>
              <a:tr h="1051311">
                <a:tc>
                  <a:txBody>
                    <a:bodyPr/>
                    <a:lstStyle/>
                    <a:p>
                      <a:pPr algn="just">
                        <a:lnSpc>
                          <a:spcPct val="115000"/>
                        </a:lnSpc>
                        <a:spcAft>
                          <a:spcPts val="0"/>
                        </a:spcAft>
                      </a:pPr>
                      <a:endParaRPr lang="en-US" sz="26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26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Nguyên</a:t>
                      </a:r>
                      <a:r>
                        <a:rPr lang="en-US" sz="26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tố</a:t>
                      </a:r>
                      <a:endParaRPr lang="en-US" sz="26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6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Li (Z=3)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6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 (Z=7)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6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F (Z=9)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vi-VN" sz="26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Na (Z=11)</a:t>
                      </a:r>
                      <a:endParaRPr lang="en-US" sz="26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vi-VN" sz="26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K (Z=19)</a:t>
                      </a:r>
                      <a:endParaRPr lang="en-US" sz="26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6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Ne (Z=10)</a:t>
                      </a:r>
                    </a:p>
                    <a:p>
                      <a:pPr algn="ctr">
                        <a:lnSpc>
                          <a:spcPct val="115000"/>
                        </a:lnSpc>
                        <a:spcAft>
                          <a:spcPts val="0"/>
                        </a:spcAft>
                      </a:pPr>
                      <a:r>
                        <a:rPr lang="vi-VN" sz="26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6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3419288"/>
                  </a:ext>
                </a:extLst>
              </a:tr>
              <a:tr h="1051311">
                <a:tc>
                  <a:txBody>
                    <a:bodyPr/>
                    <a:lstStyle/>
                    <a:p>
                      <a:pPr algn="just">
                        <a:lnSpc>
                          <a:spcPct val="115000"/>
                        </a:lnSpc>
                        <a:spcAft>
                          <a:spcPts val="0"/>
                        </a:spcAft>
                      </a:pPr>
                      <a:r>
                        <a:rPr lang="en-US" sz="26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Cấu</a:t>
                      </a:r>
                      <a:r>
                        <a:rPr lang="en-US" sz="26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6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e</a:t>
                      </a:r>
                      <a:endParaRPr lang="en-US" sz="26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1s</a:t>
                      </a:r>
                      <a:r>
                        <a:rPr lang="en-US" sz="2600" baseline="30000" dirty="0">
                          <a:effectLst/>
                          <a:latin typeface="Times New Roman" panose="02020603050405020304" pitchFamily="18" charset="0"/>
                          <a:ea typeface="Times New Roman" panose="02020603050405020304" pitchFamily="18" charset="0"/>
                          <a:cs typeface="Times New Roman" panose="02020603050405020304" pitchFamily="18" charset="0"/>
                        </a:rPr>
                        <a:t>2</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2s</a:t>
                      </a:r>
                      <a:r>
                        <a:rPr lang="en-US" sz="2600" baseline="30000" dirty="0">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vi-VN"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1s</a:t>
                      </a:r>
                      <a:r>
                        <a:rPr lang="en-US" sz="2600" baseline="30000" dirty="0">
                          <a:effectLst/>
                          <a:latin typeface="Times New Roman" panose="02020603050405020304" pitchFamily="18" charset="0"/>
                          <a:ea typeface="Times New Roman" panose="02020603050405020304" pitchFamily="18" charset="0"/>
                          <a:cs typeface="Times New Roman" panose="02020603050405020304" pitchFamily="18" charset="0"/>
                        </a:rPr>
                        <a:t>2</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2s</a:t>
                      </a:r>
                      <a:r>
                        <a:rPr lang="en-US" sz="2600" baseline="30000" dirty="0">
                          <a:effectLst/>
                          <a:latin typeface="Times New Roman" panose="02020603050405020304" pitchFamily="18" charset="0"/>
                          <a:ea typeface="Times New Roman" panose="02020603050405020304" pitchFamily="18" charset="0"/>
                          <a:cs typeface="Times New Roman" panose="02020603050405020304" pitchFamily="18" charset="0"/>
                        </a:rPr>
                        <a:t>2</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2p</a:t>
                      </a:r>
                      <a:r>
                        <a:rPr lang="en-US" sz="2600" baseline="30000" dirty="0">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vi-VN" sz="2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600">
                          <a:effectLst/>
                          <a:latin typeface="Times New Roman" panose="02020603050405020304" pitchFamily="18" charset="0"/>
                          <a:ea typeface="Times New Roman" panose="02020603050405020304" pitchFamily="18" charset="0"/>
                          <a:cs typeface="Times New Roman" panose="02020603050405020304" pitchFamily="18" charset="0"/>
                        </a:rPr>
                        <a:t>1s</a:t>
                      </a:r>
                      <a:r>
                        <a:rPr lang="en-US" sz="2600" baseline="30000">
                          <a:effectLst/>
                          <a:latin typeface="Times New Roman" panose="02020603050405020304" pitchFamily="18" charset="0"/>
                          <a:ea typeface="Times New Roman" panose="02020603050405020304" pitchFamily="18" charset="0"/>
                          <a:cs typeface="Times New Roman" panose="02020603050405020304" pitchFamily="18" charset="0"/>
                        </a:rPr>
                        <a:t>2</a:t>
                      </a:r>
                      <a:r>
                        <a:rPr lang="en-US" sz="2600">
                          <a:effectLst/>
                          <a:latin typeface="Times New Roman" panose="02020603050405020304" pitchFamily="18" charset="0"/>
                          <a:ea typeface="Times New Roman" panose="02020603050405020304" pitchFamily="18" charset="0"/>
                          <a:cs typeface="Times New Roman" panose="02020603050405020304" pitchFamily="18" charset="0"/>
                        </a:rPr>
                        <a:t>2s</a:t>
                      </a:r>
                      <a:r>
                        <a:rPr lang="en-US" sz="2600" baseline="30000">
                          <a:effectLst/>
                          <a:latin typeface="Times New Roman" panose="02020603050405020304" pitchFamily="18" charset="0"/>
                          <a:ea typeface="Times New Roman" panose="02020603050405020304" pitchFamily="18" charset="0"/>
                          <a:cs typeface="Times New Roman" panose="02020603050405020304" pitchFamily="18" charset="0"/>
                        </a:rPr>
                        <a:t>2</a:t>
                      </a:r>
                      <a:r>
                        <a:rPr lang="en-US" sz="2600">
                          <a:effectLst/>
                          <a:latin typeface="Times New Roman" panose="02020603050405020304" pitchFamily="18" charset="0"/>
                          <a:ea typeface="Times New Roman" panose="02020603050405020304" pitchFamily="18" charset="0"/>
                          <a:cs typeface="Times New Roman" panose="02020603050405020304" pitchFamily="18" charset="0"/>
                        </a:rPr>
                        <a:t>2p</a:t>
                      </a:r>
                      <a:r>
                        <a:rPr lang="en-US" sz="2600" baseline="3000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vi-VN" sz="2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1s</a:t>
                      </a:r>
                      <a:r>
                        <a:rPr lang="en-US" sz="2600" baseline="30000" dirty="0">
                          <a:effectLst/>
                          <a:latin typeface="Times New Roman" panose="02020603050405020304" pitchFamily="18" charset="0"/>
                          <a:ea typeface="Times New Roman" panose="02020603050405020304" pitchFamily="18" charset="0"/>
                          <a:cs typeface="Times New Roman" panose="02020603050405020304" pitchFamily="18" charset="0"/>
                        </a:rPr>
                        <a:t>2</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2s</a:t>
                      </a:r>
                      <a:r>
                        <a:rPr lang="en-US" sz="2600" baseline="30000" dirty="0">
                          <a:effectLst/>
                          <a:latin typeface="Times New Roman" panose="02020603050405020304" pitchFamily="18" charset="0"/>
                          <a:ea typeface="Times New Roman" panose="02020603050405020304" pitchFamily="18" charset="0"/>
                          <a:cs typeface="Times New Roman" panose="02020603050405020304" pitchFamily="18" charset="0"/>
                        </a:rPr>
                        <a:t>2</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2p</a:t>
                      </a:r>
                      <a:r>
                        <a:rPr lang="en-US" sz="2600" baseline="30000" dirty="0">
                          <a:effectLst/>
                          <a:latin typeface="Times New Roman" panose="02020603050405020304" pitchFamily="18" charset="0"/>
                          <a:ea typeface="Times New Roman" panose="02020603050405020304" pitchFamily="18" charset="0"/>
                          <a:cs typeface="Times New Roman" panose="02020603050405020304" pitchFamily="18" charset="0"/>
                        </a:rPr>
                        <a:t>6</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3s</a:t>
                      </a:r>
                      <a:r>
                        <a:rPr lang="en-US" sz="2600" baseline="30000" dirty="0">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1s</a:t>
                      </a:r>
                      <a:r>
                        <a:rPr lang="en-US" sz="2400" baseline="30000" dirty="0">
                          <a:effectLst/>
                          <a:latin typeface="Times New Roman" panose="02020603050405020304" pitchFamily="18" charset="0"/>
                          <a:ea typeface="Times New Roman" panose="02020603050405020304" pitchFamily="18" charset="0"/>
                          <a:cs typeface="Times New Roman" panose="02020603050405020304" pitchFamily="18" charset="0"/>
                        </a:rPr>
                        <a:t>2</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2s</a:t>
                      </a:r>
                      <a:r>
                        <a:rPr lang="en-US" sz="2400" baseline="30000" dirty="0">
                          <a:effectLst/>
                          <a:latin typeface="Times New Roman" panose="02020603050405020304" pitchFamily="18" charset="0"/>
                          <a:ea typeface="Times New Roman" panose="02020603050405020304" pitchFamily="18" charset="0"/>
                          <a:cs typeface="Times New Roman" panose="02020603050405020304" pitchFamily="18" charset="0"/>
                        </a:rPr>
                        <a:t>2</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2p</a:t>
                      </a:r>
                      <a:r>
                        <a:rPr lang="en-US" sz="2400" baseline="30000" dirty="0">
                          <a:effectLst/>
                          <a:latin typeface="Times New Roman" panose="02020603050405020304" pitchFamily="18" charset="0"/>
                          <a:ea typeface="Times New Roman" panose="02020603050405020304" pitchFamily="18" charset="0"/>
                          <a:cs typeface="Times New Roman" panose="02020603050405020304" pitchFamily="18" charset="0"/>
                        </a:rPr>
                        <a:t>6</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3s</a:t>
                      </a:r>
                      <a:r>
                        <a:rPr lang="en-US" sz="2400" baseline="30000" dirty="0">
                          <a:effectLst/>
                          <a:latin typeface="Times New Roman" panose="02020603050405020304" pitchFamily="18" charset="0"/>
                          <a:ea typeface="Times New Roman" panose="02020603050405020304" pitchFamily="18" charset="0"/>
                          <a:cs typeface="Times New Roman" panose="02020603050405020304" pitchFamily="18" charset="0"/>
                        </a:rPr>
                        <a:t>2</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3p</a:t>
                      </a:r>
                      <a:r>
                        <a:rPr lang="en-US" sz="2400" baseline="30000" dirty="0">
                          <a:effectLst/>
                          <a:latin typeface="Times New Roman" panose="02020603050405020304" pitchFamily="18" charset="0"/>
                          <a:ea typeface="Times New Roman" panose="02020603050405020304" pitchFamily="18" charset="0"/>
                          <a:cs typeface="Times New Roman" panose="02020603050405020304" pitchFamily="18" charset="0"/>
                        </a:rPr>
                        <a:t>6</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4s</a:t>
                      </a:r>
                      <a:r>
                        <a:rPr lang="en-US" sz="2400" baseline="30000" dirty="0">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600">
                          <a:effectLst/>
                          <a:latin typeface="Times New Roman" panose="02020603050405020304" pitchFamily="18" charset="0"/>
                          <a:ea typeface="Times New Roman" panose="02020603050405020304" pitchFamily="18" charset="0"/>
                          <a:cs typeface="Times New Roman" panose="02020603050405020304" pitchFamily="18" charset="0"/>
                        </a:rPr>
                        <a:t>1s</a:t>
                      </a:r>
                      <a:r>
                        <a:rPr lang="en-US" sz="2600" baseline="30000">
                          <a:effectLst/>
                          <a:latin typeface="Times New Roman" panose="02020603050405020304" pitchFamily="18" charset="0"/>
                          <a:ea typeface="Times New Roman" panose="02020603050405020304" pitchFamily="18" charset="0"/>
                          <a:cs typeface="Times New Roman" panose="02020603050405020304" pitchFamily="18" charset="0"/>
                        </a:rPr>
                        <a:t>2</a:t>
                      </a:r>
                      <a:r>
                        <a:rPr lang="en-US" sz="2600">
                          <a:effectLst/>
                          <a:latin typeface="Times New Roman" panose="02020603050405020304" pitchFamily="18" charset="0"/>
                          <a:ea typeface="Times New Roman" panose="02020603050405020304" pitchFamily="18" charset="0"/>
                          <a:cs typeface="Times New Roman" panose="02020603050405020304" pitchFamily="18" charset="0"/>
                        </a:rPr>
                        <a:t>2s</a:t>
                      </a:r>
                      <a:r>
                        <a:rPr lang="en-US" sz="2600" baseline="30000">
                          <a:effectLst/>
                          <a:latin typeface="Times New Roman" panose="02020603050405020304" pitchFamily="18" charset="0"/>
                          <a:ea typeface="Times New Roman" panose="02020603050405020304" pitchFamily="18" charset="0"/>
                          <a:cs typeface="Times New Roman" panose="02020603050405020304" pitchFamily="18" charset="0"/>
                        </a:rPr>
                        <a:t>2</a:t>
                      </a:r>
                      <a:r>
                        <a:rPr lang="en-US" sz="2600">
                          <a:effectLst/>
                          <a:latin typeface="Times New Roman" panose="02020603050405020304" pitchFamily="18" charset="0"/>
                          <a:ea typeface="Times New Roman" panose="02020603050405020304" pitchFamily="18" charset="0"/>
                          <a:cs typeface="Times New Roman" panose="02020603050405020304" pitchFamily="18" charset="0"/>
                        </a:rPr>
                        <a:t>2p</a:t>
                      </a:r>
                      <a:r>
                        <a:rPr lang="en-US" sz="2600" baseline="30000">
                          <a:effectLst/>
                          <a:latin typeface="Times New Roman" panose="02020603050405020304" pitchFamily="18" charset="0"/>
                          <a:ea typeface="Times New Roman" panose="02020603050405020304" pitchFamily="18" charset="0"/>
                          <a:cs typeface="Times New Roman" panose="02020603050405020304" pitchFamily="18" charset="0"/>
                        </a:rPr>
                        <a:t>6</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33020682"/>
                  </a:ext>
                </a:extLst>
              </a:tr>
              <a:tr h="509748">
                <a:tc>
                  <a:txBody>
                    <a:bodyPr/>
                    <a:lstStyle/>
                    <a:p>
                      <a:pPr algn="just">
                        <a:lnSpc>
                          <a:spcPct val="115000"/>
                        </a:lnSpc>
                        <a:spcAft>
                          <a:spcPts val="0"/>
                        </a:spcAft>
                      </a:pPr>
                      <a:r>
                        <a:rPr lang="en-US" sz="26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26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e LNC</a:t>
                      </a:r>
                      <a:endParaRPr lang="en-US" sz="26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7770544"/>
                  </a:ext>
                </a:extLst>
              </a:tr>
              <a:tr h="1592874">
                <a:tc>
                  <a:txBody>
                    <a:bodyPr/>
                    <a:lstStyle/>
                    <a:p>
                      <a:pPr algn="just">
                        <a:lnSpc>
                          <a:spcPct val="115000"/>
                        </a:lnSpc>
                        <a:spcAft>
                          <a:spcPts val="0"/>
                        </a:spcAft>
                      </a:pPr>
                      <a:r>
                        <a:rPr lang="en-US" sz="26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Kim </a:t>
                      </a:r>
                      <a:r>
                        <a:rPr lang="en-US" sz="26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loại</a:t>
                      </a:r>
                      <a:r>
                        <a:rPr lang="en-US" sz="26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phi </a:t>
                      </a:r>
                      <a:r>
                        <a:rPr lang="en-US" sz="26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kim</a:t>
                      </a:r>
                      <a:r>
                        <a:rPr lang="en-US" sz="26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khí</a:t>
                      </a:r>
                      <a:r>
                        <a:rPr lang="en-US" sz="26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hiếm</a:t>
                      </a:r>
                      <a:endParaRPr lang="en-US" sz="26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60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kim</a:t>
                      </a:r>
                      <a:r>
                        <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loại</a:t>
                      </a: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phi </a:t>
                      </a:r>
                      <a:r>
                        <a:rPr lang="en-US" sz="260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kim</a:t>
                      </a: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phi </a:t>
                      </a:r>
                      <a:r>
                        <a:rPr lang="en-US" sz="260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kim</a:t>
                      </a: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60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kim</a:t>
                      </a:r>
                      <a:r>
                        <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loại</a:t>
                      </a: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60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kim</a:t>
                      </a:r>
                      <a:r>
                        <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loại</a:t>
                      </a: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60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khí</a:t>
                      </a:r>
                      <a:r>
                        <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hiếm</a:t>
                      </a:r>
                      <a:endPar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97287547"/>
                  </a:ext>
                </a:extLst>
              </a:tr>
              <a:tr h="509748">
                <a:tc>
                  <a:txBody>
                    <a:bodyPr/>
                    <a:lstStyle/>
                    <a:p>
                      <a:pPr algn="just">
                        <a:lnSpc>
                          <a:spcPct val="115000"/>
                        </a:lnSpc>
                        <a:spcAft>
                          <a:spcPts val="0"/>
                        </a:spcAft>
                      </a:pPr>
                      <a:r>
                        <a:rPr lang="en-US" sz="26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STT ô</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76472576"/>
                  </a:ext>
                </a:extLst>
              </a:tr>
              <a:tr h="509748">
                <a:tc>
                  <a:txBody>
                    <a:bodyPr/>
                    <a:lstStyle/>
                    <a:p>
                      <a:pPr algn="just">
                        <a:lnSpc>
                          <a:spcPct val="115000"/>
                        </a:lnSpc>
                        <a:spcAft>
                          <a:spcPts val="0"/>
                        </a:spcAft>
                      </a:pPr>
                      <a:r>
                        <a:rPr lang="en-US" sz="26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Chu </a:t>
                      </a:r>
                      <a:r>
                        <a:rPr lang="en-US" sz="26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kì</a:t>
                      </a:r>
                      <a:endParaRPr lang="en-US" sz="26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03403953"/>
                  </a:ext>
                </a:extLst>
              </a:tr>
              <a:tr h="509748">
                <a:tc>
                  <a:txBody>
                    <a:bodyPr/>
                    <a:lstStyle/>
                    <a:p>
                      <a:pPr algn="just">
                        <a:lnSpc>
                          <a:spcPct val="115000"/>
                        </a:lnSpc>
                        <a:spcAft>
                          <a:spcPts val="0"/>
                        </a:spcAft>
                      </a:pPr>
                      <a:r>
                        <a:rPr lang="en-US" sz="26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Nhóm</a:t>
                      </a:r>
                      <a:endParaRPr lang="en-US" sz="26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VA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VIIA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VIIIA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3306373"/>
                  </a:ext>
                </a:extLst>
              </a:tr>
            </a:tbl>
          </a:graphicData>
        </a:graphic>
      </p:graphicFrame>
      <p:pic>
        <p:nvPicPr>
          <p:cNvPr id="3" name="Picture 2">
            <a:extLst>
              <a:ext uri="{FF2B5EF4-FFF2-40B4-BE49-F238E27FC236}">
                <a16:creationId xmlns:a16="http://schemas.microsoft.com/office/drawing/2014/main" id="{9EAC5EC0-CC86-4186-B5A3-4AB5BB618876}"/>
              </a:ext>
            </a:extLst>
          </p:cNvPr>
          <p:cNvPicPr>
            <a:picLocks noChangeAspect="1"/>
          </p:cNvPicPr>
          <p:nvPr/>
        </p:nvPicPr>
        <p:blipFill>
          <a:blip r:embed="rId2"/>
          <a:stretch>
            <a:fillRect/>
          </a:stretch>
        </p:blipFill>
        <p:spPr>
          <a:xfrm>
            <a:off x="0" y="0"/>
            <a:ext cx="1036410" cy="1042506"/>
          </a:xfrm>
          <a:prstGeom prst="rect">
            <a:avLst/>
          </a:prstGeom>
        </p:spPr>
      </p:pic>
    </p:spTree>
    <p:extLst>
      <p:ext uri="{BB962C8B-B14F-4D97-AF65-F5344CB8AC3E}">
        <p14:creationId xmlns:p14="http://schemas.microsoft.com/office/powerpoint/2010/main" val="12308474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B186BBB-6D24-4C88-B493-97C46986555D}"/>
              </a:ext>
            </a:extLst>
          </p:cNvPr>
          <p:cNvSpPr/>
          <p:nvPr/>
        </p:nvSpPr>
        <p:spPr>
          <a:xfrm>
            <a:off x="453006" y="572739"/>
            <a:ext cx="11660697" cy="4513800"/>
          </a:xfrm>
          <a:prstGeom prst="rect">
            <a:avLst/>
          </a:prstGeom>
        </p:spPr>
        <p:txBody>
          <a:bodyPr wrap="square">
            <a:spAutoFit/>
          </a:bodyPr>
          <a:lstStyle/>
          <a:p>
            <a:pPr marL="0" marR="0" lvl="0" indent="0" algn="ctr" defTabSz="457200" rtl="0" eaLnBrk="1" fontAlgn="auto" latinLnBrk="0" hangingPunct="1">
              <a:lnSpc>
                <a:spcPct val="107000"/>
              </a:lnSpc>
              <a:spcBef>
                <a:spcPts val="0"/>
              </a:spcBef>
              <a:spcAft>
                <a:spcPts val="0"/>
              </a:spcAft>
              <a:buClrTx/>
              <a:buSzTx/>
              <a:buFontTx/>
              <a:buNone/>
              <a:tabLst/>
              <a:defRPr/>
            </a:pPr>
            <a:r>
              <a:rPr kumimoji="0" lang="vi-VN" sz="30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PHIẾU HỌC TẬP SỐ 2</a:t>
            </a:r>
            <a:endParaRPr kumimoji="0" lang="en-US" sz="3000" b="0"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7000"/>
              </a:lnSpc>
              <a:spcBef>
                <a:spcPts val="0"/>
              </a:spcBef>
              <a:spcAft>
                <a:spcPts val="0"/>
              </a:spcAft>
              <a:buClrTx/>
              <a:buSzTx/>
              <a:buFontTx/>
              <a:buNone/>
              <a:tabLst/>
              <a:defRPr/>
            </a:pPr>
            <a:r>
              <a:rPr kumimoji="0" lang="fr-FR" sz="3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Nhóm</a:t>
            </a:r>
            <a:r>
              <a:rPr kumimoji="0" lang="fr-FR" sz="30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1: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Nêu</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giải</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thích</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xu</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hướng</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biến</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đổi</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bán</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kính</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nguyên</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tử</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của</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các</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nguyên</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tố</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trong</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chu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kì</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2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theo</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chiều</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tăng</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dần</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của</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điện</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tích</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hạt</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nhân</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3000" b="0"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7000"/>
              </a:lnSpc>
              <a:spcBef>
                <a:spcPts val="0"/>
              </a:spcBef>
              <a:spcAft>
                <a:spcPts val="0"/>
              </a:spcAft>
              <a:buClrTx/>
              <a:buSzTx/>
              <a:buFontTx/>
              <a:buNone/>
              <a:tabLst/>
              <a:defRPr/>
            </a:pP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Nhóm</a:t>
            </a:r>
            <a:r>
              <a:rPr kumimoji="0" lang="fr-FR" sz="30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2: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Nêu</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giải</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thích</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xu</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hướng</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biến</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đổi</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bán</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kính</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nguyên</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tử</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của</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các</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nguyên</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tố</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trong</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chu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kì</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3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theo</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chiều</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tăng</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dần</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của</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điện</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tích</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hạt</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nhân</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3000" b="0"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7000"/>
              </a:lnSpc>
              <a:spcBef>
                <a:spcPts val="0"/>
              </a:spcBef>
              <a:spcAft>
                <a:spcPts val="0"/>
              </a:spcAft>
              <a:buClrTx/>
              <a:buSzTx/>
              <a:buFontTx/>
              <a:buNone/>
              <a:tabLst/>
              <a:defRPr/>
            </a:pP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Nhóm</a:t>
            </a:r>
            <a:r>
              <a:rPr kumimoji="0" lang="fr-FR" sz="30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3: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Nêu</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giải</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thích</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xu</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hướng</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biến</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đổi</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bán</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kính</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nguyên</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tử</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của</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các</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nguyên</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tố</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trong</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nhóm</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IA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theo</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chiều</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tăng</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dần</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của</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điện</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tích</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hạt</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nhân</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3000" b="0"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7000"/>
              </a:lnSpc>
              <a:spcBef>
                <a:spcPts val="0"/>
              </a:spcBef>
              <a:spcAft>
                <a:spcPts val="0"/>
              </a:spcAft>
              <a:buClrTx/>
              <a:buSzTx/>
              <a:buFontTx/>
              <a:buNone/>
              <a:tabLst/>
              <a:defRPr/>
            </a:pP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Nhóm</a:t>
            </a:r>
            <a:r>
              <a:rPr kumimoji="0" lang="fr-FR" sz="30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4: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Nêu</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giải</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thích</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xu</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hướng</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biến</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đổi</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bán</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kính</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nguyên</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tử</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của</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các</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nguyên</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tố</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trong</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nhóm</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VIIA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theo</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chiều</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tăng</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dần</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của</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điện</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tích</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hạt</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fr-FR" sz="3000" b="0"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nhân</a:t>
            </a:r>
            <a:r>
              <a:rPr kumimoji="0" lang="fr-FR" sz="3000" b="0"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3000" b="0"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7508895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8A53E60-3052-4F3E-AA1F-7ACD7B4D0E04}"/>
              </a:ext>
            </a:extLst>
          </p:cNvPr>
          <p:cNvSpPr/>
          <p:nvPr/>
        </p:nvSpPr>
        <p:spPr>
          <a:xfrm>
            <a:off x="3048000" y="2284200"/>
            <a:ext cx="6096000" cy="2289601"/>
          </a:xfrm>
          <a:prstGeom prst="rect">
            <a:avLst/>
          </a:prstGeom>
        </p:spPr>
        <p:txBody>
          <a:bodyPr>
            <a:spAutoFit/>
          </a:bodyPr>
          <a:lstStyle/>
          <a:p>
            <a:pPr marL="0" marR="0" lvl="0" indent="0" algn="ctr" defTabSz="457200" rtl="0" eaLnBrk="1" fontAlgn="auto" latinLnBrk="0" hangingPunct="1">
              <a:lnSpc>
                <a:spcPct val="107000"/>
              </a:lnSpc>
              <a:spcBef>
                <a:spcPts val="0"/>
              </a:spcBef>
              <a:spcAft>
                <a:spcPts val="800"/>
              </a:spcAft>
              <a:buClrTx/>
              <a:buSzTx/>
              <a:buFontTx/>
              <a:buNone/>
              <a:tabLst>
                <a:tab pos="90170" algn="l"/>
              </a:tabLst>
              <a:defRPr/>
            </a:pPr>
            <a:r>
              <a:rPr kumimoji="0" lang="en-US" sz="13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PHIẾU BÀI TẬP SỐ 2</a:t>
            </a: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just" defTabSz="457200" rtl="0" eaLnBrk="1" fontAlgn="auto" latinLnBrk="0" hangingPunct="1">
              <a:lnSpc>
                <a:spcPct val="107000"/>
              </a:lnSpc>
              <a:spcBef>
                <a:spcPts val="0"/>
              </a:spcBef>
              <a:spcAft>
                <a:spcPts val="800"/>
              </a:spcAft>
              <a:buClrTx/>
              <a:buSzTx/>
              <a:buFontTx/>
              <a:buNone/>
              <a:tabLst>
                <a:tab pos="90170" algn="l"/>
              </a:tabLst>
              <a:defRPr/>
            </a:pPr>
            <a:r>
              <a:rPr kumimoji="0" lang="en-US" sz="13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Nghiên</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cứu</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sgk</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và</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các</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hình</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vẽ</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7.1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và</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7.2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để</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trả</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lời</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các</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câu</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hỏi</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sau</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just" defTabSz="457200" rtl="0" eaLnBrk="1" fontAlgn="auto" latinLnBrk="0" hangingPunct="1">
              <a:lnSpc>
                <a:spcPct val="107000"/>
              </a:lnSpc>
              <a:spcBef>
                <a:spcPts val="0"/>
              </a:spcBef>
              <a:spcAft>
                <a:spcPts val="800"/>
              </a:spcAft>
              <a:buClrTx/>
              <a:buSzTx/>
              <a:buFontTx/>
              <a:buNone/>
              <a:tabLst>
                <a:tab pos="90170" algn="l"/>
              </a:tabLst>
              <a:defRPr/>
            </a:pP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1.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Bán</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kính</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nguyên</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tử</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là</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gì</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just" defTabSz="457200" rtl="0" eaLnBrk="1" fontAlgn="auto" latinLnBrk="0" hangingPunct="1">
              <a:lnSpc>
                <a:spcPct val="107000"/>
              </a:lnSpc>
              <a:spcBef>
                <a:spcPts val="0"/>
              </a:spcBef>
              <a:spcAft>
                <a:spcPts val="800"/>
              </a:spcAft>
              <a:buClrTx/>
              <a:buSzTx/>
              <a:buFontTx/>
              <a:buNone/>
              <a:tabLst>
                <a:tab pos="90170" algn="l"/>
              </a:tabLst>
              <a:defRPr/>
            </a:pP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2.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Trình</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bày</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quy</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luật</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biến</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đổi</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bán</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kính</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nguyên</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tử</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của</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các</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nguyên</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tố</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trong</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cùng</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một</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chu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kỳ</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và</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một</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nhóm</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theo</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chiều</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tăng</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dần</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của</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điện</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tích</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hạt</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nhân</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just" defTabSz="457200" rtl="0" eaLnBrk="1" fontAlgn="auto" latinLnBrk="0" hangingPunct="1">
              <a:lnSpc>
                <a:spcPct val="107000"/>
              </a:lnSpc>
              <a:spcBef>
                <a:spcPts val="0"/>
              </a:spcBef>
              <a:spcAft>
                <a:spcPts val="800"/>
              </a:spcAft>
              <a:buClrTx/>
              <a:buSzTx/>
              <a:buFontTx/>
              <a:buNone/>
              <a:tabLst>
                <a:tab pos="90170" algn="l"/>
              </a:tabLst>
              <a:defRPr/>
            </a:pP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3.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Giải</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thích</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quy</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luật</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biến</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đổi</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đó</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4.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Hãy</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sắp</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xếp</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các</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nguyên</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tố</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trong</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phần</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khởi</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động</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theo</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chiều</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tăng</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dần</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của</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bán</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kính</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13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nguyên</a:t>
            </a:r>
            <a:r>
              <a:rPr kumimoji="0" lang="en-US"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t</a:t>
            </a:r>
            <a:r>
              <a:rPr kumimoji="0" lang="vi-VN" sz="13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ử?</a:t>
            </a:r>
            <a:endPar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1011560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4B95676-2A98-49B9-90B9-FA31C062A02F}"/>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000"/>
                    </a14:imgEffect>
                    <a14:imgEffect>
                      <a14:brightnessContrast bright="8000"/>
                    </a14:imgEffect>
                  </a14:imgLayer>
                </a14:imgProps>
              </a:ext>
            </a:extLst>
          </a:blip>
          <a:stretch>
            <a:fillRect/>
          </a:stretch>
        </p:blipFill>
        <p:spPr>
          <a:xfrm>
            <a:off x="158045" y="110066"/>
            <a:ext cx="5193840" cy="6637867"/>
          </a:xfrm>
          <a:prstGeom prst="rect">
            <a:avLst/>
          </a:prstGeom>
        </p:spPr>
      </p:pic>
      <p:grpSp>
        <p:nvGrpSpPr>
          <p:cNvPr id="8" name="Group 7">
            <a:extLst>
              <a:ext uri="{FF2B5EF4-FFF2-40B4-BE49-F238E27FC236}">
                <a16:creationId xmlns:a16="http://schemas.microsoft.com/office/drawing/2014/main" id="{861A2910-975C-415A-B6CE-8C4D2C48BD89}"/>
              </a:ext>
            </a:extLst>
          </p:cNvPr>
          <p:cNvGrpSpPr/>
          <p:nvPr/>
        </p:nvGrpSpPr>
        <p:grpSpPr>
          <a:xfrm>
            <a:off x="5387448" y="815625"/>
            <a:ext cx="1041400" cy="1041400"/>
            <a:chOff x="640080" y="2897713"/>
            <a:chExt cx="1041400" cy="1041400"/>
          </a:xfrm>
        </p:grpSpPr>
        <p:sp>
          <p:nvSpPr>
            <p:cNvPr id="9" name="Oval 8">
              <a:extLst>
                <a:ext uri="{FF2B5EF4-FFF2-40B4-BE49-F238E27FC236}">
                  <a16:creationId xmlns:a16="http://schemas.microsoft.com/office/drawing/2014/main" id="{B6DF5300-D468-4312-ADCB-F63B931419DE}"/>
                </a:ext>
              </a:extLst>
            </p:cNvPr>
            <p:cNvSpPr/>
            <p:nvPr/>
          </p:nvSpPr>
          <p:spPr>
            <a:xfrm>
              <a:off x="640080" y="2897713"/>
              <a:ext cx="1041400" cy="1041400"/>
            </a:xfrm>
            <a:prstGeom prst="ellipse">
              <a:avLst/>
            </a:prstGeom>
            <a:solidFill>
              <a:schemeClr val="bg1"/>
            </a:solidFill>
            <a:ln>
              <a:noFill/>
            </a:ln>
            <a:effectLst>
              <a:innerShdw blurRad="114300">
                <a:srgbClr val="24A19C"/>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2" descr="Câu hỏi">
              <a:extLst>
                <a:ext uri="{FF2B5EF4-FFF2-40B4-BE49-F238E27FC236}">
                  <a16:creationId xmlns:a16="http://schemas.microsoft.com/office/drawing/2014/main" id="{3DA52369-87C6-4F82-AC55-490F36884C80}"/>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828040" y="2991693"/>
              <a:ext cx="853440" cy="853440"/>
            </a:xfrm>
            <a:prstGeom prst="rect">
              <a:avLst/>
            </a:prstGeom>
            <a:noFill/>
            <a:extLst>
              <a:ext uri="{909E8E84-426E-40DD-AFC4-6F175D3DCCD1}">
                <a14:hiddenFill xmlns:a14="http://schemas.microsoft.com/office/drawing/2010/main">
                  <a:solidFill>
                    <a:srgbClr val="FFFFFF"/>
                  </a:solidFill>
                </a14:hiddenFill>
              </a:ext>
            </a:extLst>
          </p:spPr>
        </p:pic>
      </p:grpSp>
      <p:sp>
        <p:nvSpPr>
          <p:cNvPr id="11" name="TextBox 10">
            <a:extLst>
              <a:ext uri="{FF2B5EF4-FFF2-40B4-BE49-F238E27FC236}">
                <a16:creationId xmlns:a16="http://schemas.microsoft.com/office/drawing/2014/main" id="{24559BCC-F0A3-442E-9284-30BE01F5D272}"/>
              </a:ext>
            </a:extLst>
          </p:cNvPr>
          <p:cNvSpPr txBox="1"/>
          <p:nvPr/>
        </p:nvSpPr>
        <p:spPr>
          <a:xfrm>
            <a:off x="6579468" y="815625"/>
            <a:ext cx="5085875" cy="1824346"/>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r>
              <a:rPr lang="en-US" dirty="0" err="1"/>
              <a:t>Hãy</a:t>
            </a:r>
            <a:r>
              <a:rPr lang="en-US" dirty="0"/>
              <a:t> </a:t>
            </a:r>
            <a:r>
              <a:rPr lang="en-US" dirty="0" err="1"/>
              <a:t>giải</a:t>
            </a:r>
            <a:r>
              <a:rPr lang="en-US" dirty="0"/>
              <a:t> </a:t>
            </a:r>
            <a:r>
              <a:rPr lang="en-US" dirty="0" err="1"/>
              <a:t>thích</a:t>
            </a:r>
            <a:r>
              <a:rPr lang="en-US" dirty="0"/>
              <a:t> </a:t>
            </a:r>
            <a:r>
              <a:rPr lang="en-US" dirty="0" err="1"/>
              <a:t>vì</a:t>
            </a:r>
            <a:r>
              <a:rPr lang="en-US" dirty="0"/>
              <a:t> </a:t>
            </a:r>
            <a:r>
              <a:rPr lang="en-US" dirty="0" err="1"/>
              <a:t>sao</a:t>
            </a:r>
            <a:r>
              <a:rPr lang="en-US" dirty="0"/>
              <a:t> </a:t>
            </a:r>
            <a:r>
              <a:rPr lang="en-US" dirty="0" err="1"/>
              <a:t>nguyên</a:t>
            </a:r>
            <a:r>
              <a:rPr lang="en-US" dirty="0"/>
              <a:t> </a:t>
            </a:r>
            <a:r>
              <a:rPr lang="en-US" dirty="0" err="1"/>
              <a:t>tử</a:t>
            </a:r>
            <a:r>
              <a:rPr lang="en-US" dirty="0"/>
              <a:t> He </a:t>
            </a:r>
            <a:r>
              <a:rPr lang="en-US" dirty="0" err="1"/>
              <a:t>là</a:t>
            </a:r>
            <a:r>
              <a:rPr lang="en-US" dirty="0"/>
              <a:t> </a:t>
            </a:r>
            <a:r>
              <a:rPr lang="en-US" dirty="0" err="1"/>
              <a:t>nguyên</a:t>
            </a:r>
            <a:r>
              <a:rPr lang="en-US" dirty="0"/>
              <a:t> </a:t>
            </a:r>
            <a:r>
              <a:rPr lang="en-US" dirty="0" err="1"/>
              <a:t>tử</a:t>
            </a:r>
            <a:r>
              <a:rPr lang="en-US" dirty="0"/>
              <a:t> </a:t>
            </a:r>
            <a:r>
              <a:rPr lang="en-US" dirty="0" err="1"/>
              <a:t>nguyên</a:t>
            </a:r>
            <a:r>
              <a:rPr lang="en-US" dirty="0"/>
              <a:t> </a:t>
            </a:r>
            <a:r>
              <a:rPr lang="en-US" dirty="0" err="1"/>
              <a:t>tố</a:t>
            </a:r>
            <a:r>
              <a:rPr lang="en-US" dirty="0"/>
              <a:t> có </a:t>
            </a:r>
            <a:r>
              <a:rPr lang="en-US" dirty="0" err="1"/>
              <a:t>kích</a:t>
            </a:r>
            <a:r>
              <a:rPr lang="en-US" dirty="0"/>
              <a:t> </a:t>
            </a:r>
            <a:r>
              <a:rPr lang="en-US" dirty="0" err="1"/>
              <a:t>thước</a:t>
            </a:r>
            <a:r>
              <a:rPr lang="en-US" dirty="0"/>
              <a:t> </a:t>
            </a:r>
            <a:r>
              <a:rPr lang="en-US" dirty="0" err="1"/>
              <a:t>nhỏ</a:t>
            </a:r>
            <a:r>
              <a:rPr lang="en-US" dirty="0"/>
              <a:t> </a:t>
            </a:r>
            <a:r>
              <a:rPr lang="en-US" dirty="0" err="1"/>
              <a:t>nhất</a:t>
            </a:r>
            <a:r>
              <a:rPr lang="en-US" dirty="0"/>
              <a:t> </a:t>
            </a:r>
            <a:r>
              <a:rPr lang="en-US" dirty="0" err="1"/>
              <a:t>trong</a:t>
            </a:r>
            <a:r>
              <a:rPr lang="en-US" dirty="0"/>
              <a:t> </a:t>
            </a:r>
            <a:r>
              <a:rPr lang="en-US" dirty="0" err="1"/>
              <a:t>bảng</a:t>
            </a:r>
            <a:r>
              <a:rPr lang="en-US" dirty="0"/>
              <a:t> </a:t>
            </a:r>
            <a:r>
              <a:rPr lang="en-US" dirty="0" err="1"/>
              <a:t>tuần</a:t>
            </a:r>
            <a:r>
              <a:rPr lang="en-US" dirty="0"/>
              <a:t> </a:t>
            </a:r>
            <a:r>
              <a:rPr lang="en-US" dirty="0" err="1"/>
              <a:t>hoàn</a:t>
            </a:r>
            <a:r>
              <a:rPr lang="en-US" dirty="0"/>
              <a:t> </a:t>
            </a:r>
            <a:r>
              <a:rPr lang="en-US" dirty="0" err="1"/>
              <a:t>mà</a:t>
            </a:r>
            <a:r>
              <a:rPr lang="en-US" dirty="0"/>
              <a:t> </a:t>
            </a:r>
            <a:r>
              <a:rPr lang="en-US" dirty="0" err="1"/>
              <a:t>không</a:t>
            </a:r>
            <a:r>
              <a:rPr lang="en-US" dirty="0"/>
              <a:t> </a:t>
            </a:r>
            <a:r>
              <a:rPr lang="en-US" dirty="0" err="1"/>
              <a:t>phải</a:t>
            </a:r>
            <a:r>
              <a:rPr lang="en-US" dirty="0"/>
              <a:t> </a:t>
            </a:r>
            <a:r>
              <a:rPr lang="en-US" dirty="0" err="1"/>
              <a:t>là</a:t>
            </a:r>
            <a:r>
              <a:rPr lang="en-US" dirty="0"/>
              <a:t> </a:t>
            </a:r>
            <a:r>
              <a:rPr lang="en-US" dirty="0" err="1"/>
              <a:t>nguyên</a:t>
            </a:r>
            <a:r>
              <a:rPr lang="en-US" dirty="0"/>
              <a:t> </a:t>
            </a:r>
            <a:r>
              <a:rPr lang="en-US" dirty="0" err="1"/>
              <a:t>tử</a:t>
            </a:r>
            <a:r>
              <a:rPr lang="en-US" dirty="0"/>
              <a:t> H</a:t>
            </a:r>
          </a:p>
        </p:txBody>
      </p:sp>
      <p:grpSp>
        <p:nvGrpSpPr>
          <p:cNvPr id="12" name="Group 11">
            <a:extLst>
              <a:ext uri="{FF2B5EF4-FFF2-40B4-BE49-F238E27FC236}">
                <a16:creationId xmlns:a16="http://schemas.microsoft.com/office/drawing/2014/main" id="{8A4BEFF8-5807-401A-A3B0-8712533D0F27}"/>
              </a:ext>
            </a:extLst>
          </p:cNvPr>
          <p:cNvGrpSpPr/>
          <p:nvPr/>
        </p:nvGrpSpPr>
        <p:grpSpPr>
          <a:xfrm>
            <a:off x="5387448" y="3169932"/>
            <a:ext cx="1041400" cy="1041400"/>
            <a:chOff x="200657" y="4811473"/>
            <a:chExt cx="1041400" cy="1041400"/>
          </a:xfrm>
        </p:grpSpPr>
        <p:sp>
          <p:nvSpPr>
            <p:cNvPr id="13" name="Oval 12">
              <a:extLst>
                <a:ext uri="{FF2B5EF4-FFF2-40B4-BE49-F238E27FC236}">
                  <a16:creationId xmlns:a16="http://schemas.microsoft.com/office/drawing/2014/main" id="{92D9AE2C-1AD5-4856-823F-BB008CBB1D15}"/>
                </a:ext>
              </a:extLst>
            </p:cNvPr>
            <p:cNvSpPr/>
            <p:nvPr/>
          </p:nvSpPr>
          <p:spPr>
            <a:xfrm>
              <a:off x="200657" y="4811473"/>
              <a:ext cx="1041400" cy="1041400"/>
            </a:xfrm>
            <a:prstGeom prst="ellipse">
              <a:avLst/>
            </a:prstGeom>
            <a:solidFill>
              <a:schemeClr val="bg1"/>
            </a:solidFill>
            <a:ln>
              <a:noFill/>
            </a:ln>
            <a:effectLst>
              <a:innerShdw blurRad="114300">
                <a:srgbClr val="D96098"/>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4" descr="Ghi chú biểu tượng miễn phí">
              <a:extLst>
                <a:ext uri="{FF2B5EF4-FFF2-40B4-BE49-F238E27FC236}">
                  <a16:creationId xmlns:a16="http://schemas.microsoft.com/office/drawing/2014/main" id="{F5F1BD62-584F-4ABF-BE27-1F372222A25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5920" y="4977533"/>
              <a:ext cx="762000" cy="762000"/>
            </a:xfrm>
            <a:prstGeom prst="rect">
              <a:avLst/>
            </a:prstGeom>
            <a:noFill/>
            <a:extLst>
              <a:ext uri="{909E8E84-426E-40DD-AFC4-6F175D3DCCD1}">
                <a14:hiddenFill xmlns:a14="http://schemas.microsoft.com/office/drawing/2010/main">
                  <a:solidFill>
                    <a:srgbClr val="FFFFFF"/>
                  </a:solidFill>
                </a14:hiddenFill>
              </a:ext>
            </a:extLst>
          </p:spPr>
        </p:pic>
      </p:gr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E8527E79-2B3E-46D5-9687-B4DD4AAE7A32}"/>
                  </a:ext>
                </a:extLst>
              </p:cNvPr>
              <p:cNvSpPr txBox="1"/>
              <p:nvPr/>
            </p:nvSpPr>
            <p:spPr>
              <a:xfrm>
                <a:off x="6604111" y="2958295"/>
                <a:ext cx="4934743" cy="3597139"/>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r>
                  <a:rPr lang="en-US" dirty="0"/>
                  <a:t>Theo </a:t>
                </a:r>
                <a:r>
                  <a:rPr lang="en-US" dirty="0" err="1"/>
                  <a:t>chiều</a:t>
                </a:r>
                <a:r>
                  <a:rPr lang="en-US" dirty="0"/>
                  <a:t> </a:t>
                </a:r>
                <a:r>
                  <a:rPr lang="en-US" dirty="0" err="1"/>
                  <a:t>tăng</a:t>
                </a:r>
                <a:r>
                  <a:rPr lang="en-US" dirty="0"/>
                  <a:t> </a:t>
                </a:r>
                <a:r>
                  <a:rPr lang="en-US" dirty="0" err="1"/>
                  <a:t>điện</a:t>
                </a:r>
                <a:r>
                  <a:rPr lang="en-US" dirty="0"/>
                  <a:t> </a:t>
                </a:r>
                <a:r>
                  <a:rPr lang="en-US" dirty="0" err="1"/>
                  <a:t>tích</a:t>
                </a:r>
                <a:r>
                  <a:rPr lang="en-US" dirty="0"/>
                  <a:t> </a:t>
                </a:r>
                <a:r>
                  <a:rPr lang="en-US" dirty="0" err="1"/>
                  <a:t>hạt</a:t>
                </a:r>
                <a:r>
                  <a:rPr lang="en-US" dirty="0"/>
                  <a:t> </a:t>
                </a:r>
                <a:r>
                  <a:rPr lang="en-US" dirty="0" err="1"/>
                  <a:t>nhân</a:t>
                </a:r>
                <a:r>
                  <a:rPr lang="en-US" dirty="0"/>
                  <a:t>, </a:t>
                </a:r>
                <a:r>
                  <a:rPr lang="en-US" dirty="0" err="1"/>
                  <a:t>trong</a:t>
                </a:r>
                <a:r>
                  <a:rPr lang="en-US" dirty="0"/>
                  <a:t> </a:t>
                </a:r>
                <a:r>
                  <a:rPr lang="en-US" dirty="0" err="1"/>
                  <a:t>một</a:t>
                </a:r>
                <a:r>
                  <a:rPr lang="en-US" dirty="0"/>
                  <a:t> </a:t>
                </a:r>
                <a:r>
                  <a:rPr lang="en-US" dirty="0" err="1"/>
                  <a:t>nhóm</a:t>
                </a:r>
                <a:r>
                  <a:rPr lang="en-US" dirty="0"/>
                  <a:t> </a:t>
                </a:r>
                <a:r>
                  <a:rPr lang="en-US" dirty="0" err="1"/>
                  <a:t>bán</a:t>
                </a:r>
                <a:r>
                  <a:rPr lang="en-US" dirty="0"/>
                  <a:t> </a:t>
                </a:r>
                <a:r>
                  <a:rPr lang="en-US" dirty="0" err="1"/>
                  <a:t>kính</a:t>
                </a:r>
                <a:r>
                  <a:rPr lang="en-US" dirty="0"/>
                  <a:t> </a:t>
                </a:r>
                <a:r>
                  <a:rPr lang="en-US" dirty="0" err="1"/>
                  <a:t>nguyên</a:t>
                </a:r>
                <a:r>
                  <a:rPr lang="en-US" dirty="0"/>
                  <a:t> </a:t>
                </a:r>
                <a:r>
                  <a:rPr lang="en-US" dirty="0" err="1"/>
                  <a:t>tử</a:t>
                </a:r>
                <a:r>
                  <a:rPr lang="en-US" dirty="0"/>
                  <a:t> </a:t>
                </a:r>
                <a:r>
                  <a:rPr lang="en-US" dirty="0" err="1"/>
                  <a:t>tăng</a:t>
                </a:r>
                <a:r>
                  <a:rPr lang="en-US" dirty="0"/>
                  <a:t> </a:t>
                </a:r>
                <a:r>
                  <a:rPr lang="en-US" dirty="0" err="1"/>
                  <a:t>dần</a:t>
                </a:r>
                <a:r>
                  <a:rPr lang="en-US" dirty="0"/>
                  <a:t>, </a:t>
                </a:r>
                <a:r>
                  <a:rPr lang="en-US" dirty="0" err="1"/>
                  <a:t>trong</a:t>
                </a:r>
                <a:r>
                  <a:rPr lang="en-US" dirty="0"/>
                  <a:t> </a:t>
                </a:r>
                <a:r>
                  <a:rPr lang="en-US" dirty="0" err="1"/>
                  <a:t>một</a:t>
                </a:r>
                <a:r>
                  <a:rPr lang="en-US" dirty="0"/>
                  <a:t> chu </a:t>
                </a:r>
                <a:r>
                  <a:rPr lang="en-US" dirty="0" err="1"/>
                  <a:t>kì</a:t>
                </a:r>
                <a:r>
                  <a:rPr lang="en-US" dirty="0"/>
                  <a:t> </a:t>
                </a:r>
                <a:r>
                  <a:rPr lang="en-US" dirty="0" err="1"/>
                  <a:t>bán</a:t>
                </a:r>
                <a:r>
                  <a:rPr lang="en-US" dirty="0"/>
                  <a:t> </a:t>
                </a:r>
                <a:r>
                  <a:rPr lang="en-US" dirty="0" err="1"/>
                  <a:t>kính</a:t>
                </a:r>
                <a:r>
                  <a:rPr lang="en-US" dirty="0"/>
                  <a:t> </a:t>
                </a:r>
                <a:r>
                  <a:rPr lang="en-US" dirty="0" err="1"/>
                  <a:t>nguyên</a:t>
                </a:r>
                <a:r>
                  <a:rPr lang="en-US" dirty="0"/>
                  <a:t> </a:t>
                </a:r>
                <a:r>
                  <a:rPr lang="en-US" dirty="0" err="1"/>
                  <a:t>tử</a:t>
                </a:r>
                <a:r>
                  <a:rPr lang="en-US" dirty="0"/>
                  <a:t> </a:t>
                </a:r>
                <a:r>
                  <a:rPr lang="en-US" dirty="0" err="1"/>
                  <a:t>giảm</a:t>
                </a:r>
                <a:r>
                  <a:rPr lang="en-US" dirty="0"/>
                  <a:t> </a:t>
                </a:r>
                <a:r>
                  <a:rPr lang="en-US" dirty="0" err="1"/>
                  <a:t>dần</a:t>
                </a:r>
                <a:r>
                  <a:rPr lang="en-US" dirty="0"/>
                  <a:t>, H </a:t>
                </a:r>
                <a:r>
                  <a:rPr lang="en-US" dirty="0" err="1"/>
                  <a:t>và</a:t>
                </a:r>
                <a:r>
                  <a:rPr lang="en-US" dirty="0"/>
                  <a:t> He </a:t>
                </a:r>
                <a:r>
                  <a:rPr lang="en-US" dirty="0" err="1"/>
                  <a:t>cùng</a:t>
                </a:r>
                <a:r>
                  <a:rPr lang="en-US" dirty="0"/>
                  <a:t> chu </a:t>
                </a:r>
                <a:r>
                  <a:rPr lang="en-US" dirty="0" err="1"/>
                  <a:t>kì</a:t>
                </a:r>
                <a:r>
                  <a:rPr lang="en-US" dirty="0"/>
                  <a:t> </a:t>
                </a:r>
                <a:r>
                  <a:rPr lang="en-US" dirty="0" err="1"/>
                  <a:t>nên</a:t>
                </a:r>
                <a:r>
                  <a:rPr lang="en-US" dirty="0"/>
                  <a:t> </a:t>
                </a:r>
                <a:r>
                  <a:rPr lang="en-US" dirty="0" err="1"/>
                  <a:t>bán</a:t>
                </a:r>
                <a:r>
                  <a:rPr lang="en-US" dirty="0"/>
                  <a:t> </a:t>
                </a:r>
                <a:r>
                  <a:rPr lang="en-US" dirty="0" err="1"/>
                  <a:t>kính</a:t>
                </a:r>
                <a:r>
                  <a:rPr lang="en-US" dirty="0"/>
                  <a:t> </a:t>
                </a:r>
                <a:r>
                  <a:rPr lang="en-US" dirty="0" err="1"/>
                  <a:t>nguyên</a:t>
                </a:r>
                <a:r>
                  <a:rPr lang="en-US" dirty="0"/>
                  <a:t> </a:t>
                </a:r>
                <a:r>
                  <a:rPr lang="en-US" dirty="0" err="1"/>
                  <a:t>tử</a:t>
                </a:r>
                <a:r>
                  <a:rPr lang="en-US" dirty="0"/>
                  <a:t> H </a:t>
                </a:r>
                <a:r>
                  <a:rPr lang="en-US" dirty="0" err="1"/>
                  <a:t>lớn</a:t>
                </a:r>
                <a:r>
                  <a:rPr lang="en-US" dirty="0"/>
                  <a:t> </a:t>
                </a:r>
                <a:r>
                  <a:rPr lang="en-US" dirty="0" err="1"/>
                  <a:t>hơn</a:t>
                </a:r>
                <a:r>
                  <a:rPr lang="en-US" dirty="0"/>
                  <a:t> He </a:t>
                </a:r>
                <a14:m>
                  <m:oMath xmlns:m="http://schemas.openxmlformats.org/officeDocument/2006/math">
                    <m:groupChr>
                      <m:groupChrPr>
                        <m:chr m:val="⇒"/>
                        <m:vertJc m:val="bot"/>
                        <m:ctrlPr>
                          <a:rPr lang="en-US" i="1">
                            <a:latin typeface="Cambria Math" panose="02040503050406030204" pitchFamily="18" charset="0"/>
                          </a:rPr>
                        </m:ctrlPr>
                      </m:groupChrPr>
                      <m:e>
                        <m:r>
                          <m:rPr>
                            <m:brk m:alnAt="2"/>
                          </m:rPr>
                          <a:rPr lang="en-US">
                            <a:latin typeface="Cambria Math" panose="02040503050406030204" pitchFamily="18" charset="0"/>
                          </a:rPr>
                          <m:t> </m:t>
                        </m:r>
                        <m:r>
                          <a:rPr lang="en-US">
                            <a:latin typeface="Cambria Math" panose="02040503050406030204" pitchFamily="18" charset="0"/>
                          </a:rPr>
                          <m:t>        </m:t>
                        </m:r>
                      </m:e>
                    </m:groupChr>
                  </m:oMath>
                </a14:m>
                <a:r>
                  <a:rPr lang="en-US" dirty="0"/>
                  <a:t> He </a:t>
                </a:r>
                <a:r>
                  <a:rPr lang="en-US" dirty="0" err="1"/>
                  <a:t>là</a:t>
                </a:r>
                <a:r>
                  <a:rPr lang="en-US" dirty="0"/>
                  <a:t> </a:t>
                </a:r>
                <a:r>
                  <a:rPr lang="en-US" dirty="0" err="1"/>
                  <a:t>nguyên</a:t>
                </a:r>
                <a:r>
                  <a:rPr lang="en-US" dirty="0"/>
                  <a:t> </a:t>
                </a:r>
                <a:r>
                  <a:rPr lang="en-US" dirty="0" err="1"/>
                  <a:t>tử</a:t>
                </a:r>
                <a:r>
                  <a:rPr lang="en-US" dirty="0"/>
                  <a:t> </a:t>
                </a:r>
                <a:r>
                  <a:rPr lang="en-US" dirty="0" err="1"/>
                  <a:t>nguyên</a:t>
                </a:r>
                <a:r>
                  <a:rPr lang="en-US" dirty="0"/>
                  <a:t> </a:t>
                </a:r>
                <a:r>
                  <a:rPr lang="en-US" dirty="0" err="1"/>
                  <a:t>tố</a:t>
                </a:r>
                <a:r>
                  <a:rPr lang="en-US" dirty="0"/>
                  <a:t> có </a:t>
                </a:r>
                <a:r>
                  <a:rPr lang="en-US" dirty="0" err="1"/>
                  <a:t>kích</a:t>
                </a:r>
                <a:r>
                  <a:rPr lang="en-US" dirty="0"/>
                  <a:t> </a:t>
                </a:r>
                <a:r>
                  <a:rPr lang="en-US" dirty="0" err="1"/>
                  <a:t>thước</a:t>
                </a:r>
                <a:r>
                  <a:rPr lang="en-US" dirty="0"/>
                  <a:t> </a:t>
                </a:r>
                <a:r>
                  <a:rPr lang="en-US" dirty="0" err="1"/>
                  <a:t>nhỏ</a:t>
                </a:r>
                <a:r>
                  <a:rPr lang="en-US" dirty="0"/>
                  <a:t> </a:t>
                </a:r>
                <a:r>
                  <a:rPr lang="en-US" dirty="0" err="1"/>
                  <a:t>nhất</a:t>
                </a:r>
                <a:r>
                  <a:rPr lang="en-US" dirty="0"/>
                  <a:t> </a:t>
                </a:r>
                <a:r>
                  <a:rPr lang="en-US" dirty="0" err="1"/>
                  <a:t>trong</a:t>
                </a:r>
                <a:r>
                  <a:rPr lang="en-US" dirty="0"/>
                  <a:t> </a:t>
                </a:r>
                <a:r>
                  <a:rPr lang="en-US" dirty="0" err="1"/>
                  <a:t>bảng</a:t>
                </a:r>
                <a:r>
                  <a:rPr lang="en-US" dirty="0"/>
                  <a:t> </a:t>
                </a:r>
                <a:r>
                  <a:rPr lang="en-US" dirty="0" err="1"/>
                  <a:t>tuần</a:t>
                </a:r>
                <a:r>
                  <a:rPr lang="en-US" dirty="0"/>
                  <a:t> </a:t>
                </a:r>
                <a:r>
                  <a:rPr lang="en-US" dirty="0" err="1"/>
                  <a:t>hoàn</a:t>
                </a:r>
                <a:r>
                  <a:rPr lang="en-US" dirty="0"/>
                  <a:t>.</a:t>
                </a:r>
              </a:p>
            </p:txBody>
          </p:sp>
        </mc:Choice>
        <mc:Fallback xmlns="">
          <p:sp>
            <p:nvSpPr>
              <p:cNvPr id="15" name="TextBox 14">
                <a:extLst>
                  <a:ext uri="{FF2B5EF4-FFF2-40B4-BE49-F238E27FC236}">
                    <a16:creationId xmlns:a16="http://schemas.microsoft.com/office/drawing/2014/main" id="{E8527E79-2B3E-46D5-9687-B4DD4AAE7A32}"/>
                  </a:ext>
                </a:extLst>
              </p:cNvPr>
              <p:cNvSpPr txBox="1">
                <a:spLocks noRot="1" noChangeAspect="1" noMove="1" noResize="1" noEditPoints="1" noAdjustHandles="1" noChangeArrowheads="1" noChangeShapeType="1" noTextEdit="1"/>
              </p:cNvSpPr>
              <p:nvPr/>
            </p:nvSpPr>
            <p:spPr>
              <a:xfrm>
                <a:off x="6604111" y="2958295"/>
                <a:ext cx="4934743" cy="3597139"/>
              </a:xfrm>
              <a:prstGeom prst="rect">
                <a:avLst/>
              </a:prstGeom>
              <a:blipFill>
                <a:blip r:embed="rId6"/>
                <a:stretch>
                  <a:fillRect l="-1852" t="-339" r="-2099" b="-3051"/>
                </a:stretch>
              </a:blipFill>
            </p:spPr>
            <p:txBody>
              <a:bodyPr/>
              <a:lstStyle/>
              <a:p>
                <a:r>
                  <a:rPr lang="en-US">
                    <a:noFill/>
                  </a:rPr>
                  <a:t> </a:t>
                </a:r>
              </a:p>
            </p:txBody>
          </p:sp>
        </mc:Fallback>
      </mc:AlternateContent>
    </p:spTree>
    <p:extLst>
      <p:ext uri="{BB962C8B-B14F-4D97-AF65-F5344CB8AC3E}">
        <p14:creationId xmlns:p14="http://schemas.microsoft.com/office/powerpoint/2010/main" val="2550301105"/>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wipe(left)">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Effect transition="in" filter="fade">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wipe(left)">
                                      <p:cBhvr>
                                        <p:cTn id="2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551CC830-02C0-476D-9DA9-29417F506001}"/>
              </a:ext>
            </a:extLst>
          </p:cNvPr>
          <p:cNvSpPr/>
          <p:nvPr/>
        </p:nvSpPr>
        <p:spPr>
          <a:xfrm rot="14622788">
            <a:off x="4283994" y="5838609"/>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5" name="Freeform: Shape 4">
            <a:extLst>
              <a:ext uri="{FF2B5EF4-FFF2-40B4-BE49-F238E27FC236}">
                <a16:creationId xmlns:a16="http://schemas.microsoft.com/office/drawing/2014/main" id="{1AF4B69C-15BF-49D6-BBCA-4CDF4370EF56}"/>
              </a:ext>
            </a:extLst>
          </p:cNvPr>
          <p:cNvSpPr/>
          <p:nvPr/>
        </p:nvSpPr>
        <p:spPr>
          <a:xfrm rot="14519481">
            <a:off x="11247160" y="1581775"/>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sp>
        <p:nvSpPr>
          <p:cNvPr id="6" name="Freeform: Shape 5">
            <a:extLst>
              <a:ext uri="{FF2B5EF4-FFF2-40B4-BE49-F238E27FC236}">
                <a16:creationId xmlns:a16="http://schemas.microsoft.com/office/drawing/2014/main" id="{8DF7581D-0149-4D87-A5ED-8E74FC6DD518}"/>
              </a:ext>
            </a:extLst>
          </p:cNvPr>
          <p:cNvSpPr/>
          <p:nvPr/>
        </p:nvSpPr>
        <p:spPr>
          <a:xfrm rot="20842103" flipH="1">
            <a:off x="3813679" y="-2486839"/>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4" name="Freeform: Shape 3">
            <a:extLst>
              <a:ext uri="{FF2B5EF4-FFF2-40B4-BE49-F238E27FC236}">
                <a16:creationId xmlns:a16="http://schemas.microsoft.com/office/drawing/2014/main" id="{ADDB502B-EEDA-4722-B278-7CA5E68F47A3}"/>
              </a:ext>
            </a:extLst>
          </p:cNvPr>
          <p:cNvSpPr/>
          <p:nvPr/>
        </p:nvSpPr>
        <p:spPr>
          <a:xfrm rot="5185691">
            <a:off x="-3447561" y="1581775"/>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sp>
        <p:nvSpPr>
          <p:cNvPr id="7" name="Rectangle: Rounded Corners 6">
            <a:extLst>
              <a:ext uri="{FF2B5EF4-FFF2-40B4-BE49-F238E27FC236}">
                <a16:creationId xmlns:a16="http://schemas.microsoft.com/office/drawing/2014/main" id="{0E1B4107-0649-4CD2-A27F-A748197B7F62}"/>
              </a:ext>
            </a:extLst>
          </p:cNvPr>
          <p:cNvSpPr/>
          <p:nvPr/>
        </p:nvSpPr>
        <p:spPr>
          <a:xfrm>
            <a:off x="2306321" y="259128"/>
            <a:ext cx="9525140" cy="731651"/>
          </a:xfrm>
          <a:prstGeom prst="roundRect">
            <a:avLst/>
          </a:prstGeom>
          <a:solidFill>
            <a:srgbClr val="24A19C">
              <a:alpha val="78000"/>
            </a:srgbClr>
          </a:solidFill>
          <a:ln w="10839" cap="flat">
            <a:noFill/>
            <a:prstDash val="solid"/>
            <a:miter/>
          </a:ln>
        </p:spPr>
        <p:txBody>
          <a:bodyPr rtlCol="0" anchor="ctr"/>
          <a:lstStyle/>
          <a:p>
            <a:endParaRPr lang="en-US" dirty="0"/>
          </a:p>
        </p:txBody>
      </p:sp>
      <p:sp>
        <p:nvSpPr>
          <p:cNvPr id="8" name="TextBox 7">
            <a:extLst>
              <a:ext uri="{FF2B5EF4-FFF2-40B4-BE49-F238E27FC236}">
                <a16:creationId xmlns:a16="http://schemas.microsoft.com/office/drawing/2014/main" id="{30EF7A79-5A39-4AD7-99F6-EBE880CEC637}"/>
              </a:ext>
            </a:extLst>
          </p:cNvPr>
          <p:cNvSpPr txBox="1"/>
          <p:nvPr/>
        </p:nvSpPr>
        <p:spPr>
          <a:xfrm>
            <a:off x="2246049" y="405260"/>
            <a:ext cx="9252791" cy="461665"/>
          </a:xfrm>
          <a:prstGeom prst="rect">
            <a:avLst/>
          </a:prstGeom>
          <a:noFill/>
        </p:spPr>
        <p:txBody>
          <a:bodyPr wrap="square" rtlCol="0">
            <a:spAutoFit/>
          </a:bodyPr>
          <a:lstStyle/>
          <a:p>
            <a:pPr algn="ctr"/>
            <a:r>
              <a:rPr lang="en-US" sz="2400" b="1" dirty="0">
                <a:solidFill>
                  <a:schemeClr val="bg1"/>
                </a:solidFill>
                <a:latin typeface="Arial" panose="020B0604020202020204" pitchFamily="34" charset="0"/>
                <a:cs typeface="Arial" panose="020B0604020202020204" pitchFamily="34" charset="0"/>
              </a:rPr>
              <a:t>II. Xu </a:t>
            </a:r>
            <a:r>
              <a:rPr lang="en-US" sz="2400" b="1" dirty="0" err="1">
                <a:solidFill>
                  <a:schemeClr val="bg1"/>
                </a:solidFill>
                <a:latin typeface="Arial" panose="020B0604020202020204" pitchFamily="34" charset="0"/>
                <a:cs typeface="Arial" panose="020B0604020202020204" pitchFamily="34" charset="0"/>
              </a:rPr>
              <a:t>hướng</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biến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đổi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độ</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âm</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điện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tính</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kim</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loại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và</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tính</a:t>
            </a:r>
            <a:r>
              <a:rPr lang="en-US" sz="2400" b="1" dirty="0">
                <a:solidFill>
                  <a:schemeClr val="bg1"/>
                </a:solidFill>
                <a:latin typeface="Arial" panose="020B0604020202020204" pitchFamily="34" charset="0"/>
                <a:cs typeface="Arial" panose="020B0604020202020204" pitchFamily="34" charset="0"/>
              </a:rPr>
              <a:t> phi </a:t>
            </a:r>
            <a:r>
              <a:rPr lang="en-US" sz="2400" b="1" dirty="0" err="1">
                <a:solidFill>
                  <a:schemeClr val="bg1"/>
                </a:solidFill>
                <a:latin typeface="Arial" panose="020B0604020202020204" pitchFamily="34" charset="0"/>
                <a:cs typeface="Arial" panose="020B0604020202020204" pitchFamily="34" charset="0"/>
              </a:rPr>
              <a:t>kim</a:t>
            </a:r>
            <a:endParaRPr lang="en-US" sz="2400" b="1" dirty="0">
              <a:solidFill>
                <a:schemeClr val="bg1"/>
              </a:solidFill>
              <a:latin typeface="Arial" panose="020B0604020202020204" pitchFamily="34" charset="0"/>
              <a:cs typeface="Arial" panose="020B0604020202020204" pitchFamily="34" charset="0"/>
            </a:endParaRPr>
          </a:p>
        </p:txBody>
      </p:sp>
      <p:pic>
        <p:nvPicPr>
          <p:cNvPr id="10" name="Picture 10" descr="Bảng tuần hoàn">
            <a:extLst>
              <a:ext uri="{FF2B5EF4-FFF2-40B4-BE49-F238E27FC236}">
                <a16:creationId xmlns:a16="http://schemas.microsoft.com/office/drawing/2014/main" id="{1908765D-ECE0-4C74-B126-B40539F258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87834" y="306821"/>
            <a:ext cx="614905" cy="614905"/>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C9CD281D-9478-484D-A9F7-77A39B6B932F}"/>
              </a:ext>
            </a:extLst>
          </p:cNvPr>
          <p:cNvSpPr txBox="1"/>
          <p:nvPr/>
        </p:nvSpPr>
        <p:spPr>
          <a:xfrm>
            <a:off x="416110" y="1217927"/>
            <a:ext cx="11095901" cy="937949"/>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r>
              <a:rPr lang="en-US" dirty="0"/>
              <a:t>Electron </a:t>
            </a:r>
            <a:r>
              <a:rPr lang="en-US" dirty="0" err="1"/>
              <a:t>hóa</a:t>
            </a:r>
            <a:r>
              <a:rPr lang="en-US" dirty="0"/>
              <a:t> </a:t>
            </a:r>
            <a:r>
              <a:rPr lang="en-US" dirty="0" err="1"/>
              <a:t>trị</a:t>
            </a:r>
            <a:r>
              <a:rPr lang="en-US" dirty="0"/>
              <a:t> </a:t>
            </a:r>
            <a:r>
              <a:rPr lang="en-US" dirty="0" err="1"/>
              <a:t>đã</a:t>
            </a:r>
            <a:r>
              <a:rPr lang="en-US" dirty="0"/>
              <a:t> </a:t>
            </a:r>
            <a:r>
              <a:rPr lang="en-US" dirty="0" err="1"/>
              <a:t>tham</a:t>
            </a:r>
            <a:r>
              <a:rPr lang="en-US" dirty="0"/>
              <a:t> </a:t>
            </a:r>
            <a:r>
              <a:rPr lang="en-US" dirty="0" err="1"/>
              <a:t>gia</a:t>
            </a:r>
            <a:r>
              <a:rPr lang="en-US" dirty="0"/>
              <a:t> </a:t>
            </a:r>
            <a:r>
              <a:rPr lang="en-US" dirty="0" err="1"/>
              <a:t>vào</a:t>
            </a:r>
            <a:r>
              <a:rPr lang="en-US" dirty="0"/>
              <a:t> </a:t>
            </a:r>
            <a:r>
              <a:rPr lang="en-US" dirty="0" err="1"/>
              <a:t>việc</a:t>
            </a:r>
            <a:r>
              <a:rPr lang="en-US" dirty="0"/>
              <a:t> </a:t>
            </a:r>
            <a:r>
              <a:rPr lang="en-US" dirty="0" err="1"/>
              <a:t>hình</a:t>
            </a:r>
            <a:r>
              <a:rPr lang="en-US" dirty="0"/>
              <a:t> </a:t>
            </a:r>
            <a:r>
              <a:rPr lang="en-US" dirty="0" err="1"/>
              <a:t>thành</a:t>
            </a:r>
            <a:r>
              <a:rPr lang="en-US" dirty="0"/>
              <a:t> </a:t>
            </a:r>
            <a:r>
              <a:rPr lang="en-US" dirty="0" err="1"/>
              <a:t>liên</a:t>
            </a:r>
            <a:r>
              <a:rPr lang="en-US" dirty="0"/>
              <a:t> </a:t>
            </a:r>
            <a:r>
              <a:rPr lang="en-US" dirty="0" err="1"/>
              <a:t>kết</a:t>
            </a:r>
            <a:r>
              <a:rPr lang="en-US" dirty="0"/>
              <a:t> </a:t>
            </a:r>
            <a:r>
              <a:rPr lang="en-US" dirty="0" err="1"/>
              <a:t>hóa</a:t>
            </a:r>
            <a:r>
              <a:rPr lang="en-US" dirty="0"/>
              <a:t> học </a:t>
            </a:r>
            <a:r>
              <a:rPr lang="en-US" dirty="0" err="1"/>
              <a:t>thì</a:t>
            </a:r>
            <a:r>
              <a:rPr lang="en-US" dirty="0"/>
              <a:t> </a:t>
            </a:r>
            <a:r>
              <a:rPr lang="en-US" dirty="0" err="1"/>
              <a:t>gọi</a:t>
            </a:r>
            <a:r>
              <a:rPr lang="en-US" dirty="0"/>
              <a:t> </a:t>
            </a:r>
            <a:r>
              <a:rPr lang="en-US" dirty="0" err="1"/>
              <a:t>là</a:t>
            </a:r>
            <a:r>
              <a:rPr lang="en-US" dirty="0"/>
              <a:t> electron </a:t>
            </a:r>
            <a:r>
              <a:rPr lang="en-US" dirty="0" err="1"/>
              <a:t>liên</a:t>
            </a:r>
            <a:r>
              <a:rPr lang="en-US" dirty="0"/>
              <a:t> </a:t>
            </a:r>
            <a:r>
              <a:rPr lang="en-US" dirty="0" err="1"/>
              <a:t>kết</a:t>
            </a:r>
            <a:endParaRPr lang="en-US" dirty="0"/>
          </a:p>
        </p:txBody>
      </p:sp>
      <p:sp>
        <p:nvSpPr>
          <p:cNvPr id="12" name="TextBox 11">
            <a:extLst>
              <a:ext uri="{FF2B5EF4-FFF2-40B4-BE49-F238E27FC236}">
                <a16:creationId xmlns:a16="http://schemas.microsoft.com/office/drawing/2014/main" id="{8E3A9380-18CA-4636-86ED-E9221BC72536}"/>
              </a:ext>
            </a:extLst>
          </p:cNvPr>
          <p:cNvSpPr txBox="1"/>
          <p:nvPr/>
        </p:nvSpPr>
        <p:spPr>
          <a:xfrm>
            <a:off x="416110" y="2302843"/>
            <a:ext cx="1141758" cy="461665"/>
          </a:xfrm>
          <a:prstGeom prst="rect">
            <a:avLst/>
          </a:prstGeom>
          <a:noFill/>
        </p:spPr>
        <p:txBody>
          <a:bodyPr wrap="square" rtlCol="0">
            <a:spAutoFit/>
          </a:bodyPr>
          <a:lstStyle/>
          <a:p>
            <a:r>
              <a:rPr lang="en-US" sz="2400" dirty="0" err="1">
                <a:latin typeface="Arial" panose="020B0604020202020204" pitchFamily="34" charset="0"/>
                <a:cs typeface="Arial" panose="020B0604020202020204" pitchFamily="34" charset="0"/>
              </a:rPr>
              <a:t>Ví</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dụ</a:t>
            </a:r>
            <a:r>
              <a:rPr lang="en-US" sz="2400" dirty="0">
                <a:latin typeface="Arial" panose="020B0604020202020204" pitchFamily="34" charset="0"/>
                <a:cs typeface="Arial" panose="020B0604020202020204" pitchFamily="34" charset="0"/>
              </a:rPr>
              <a:t>:</a:t>
            </a:r>
          </a:p>
        </p:txBody>
      </p:sp>
      <p:sp>
        <p:nvSpPr>
          <p:cNvPr id="13" name="TextBox 12">
            <a:extLst>
              <a:ext uri="{FF2B5EF4-FFF2-40B4-BE49-F238E27FC236}">
                <a16:creationId xmlns:a16="http://schemas.microsoft.com/office/drawing/2014/main" id="{180EA2B4-BB9F-4829-8B05-634711F5A42C}"/>
              </a:ext>
            </a:extLst>
          </p:cNvPr>
          <p:cNvSpPr txBox="1"/>
          <p:nvPr/>
        </p:nvSpPr>
        <p:spPr>
          <a:xfrm>
            <a:off x="4325880" y="2356777"/>
            <a:ext cx="1141758" cy="646331"/>
          </a:xfrm>
          <a:prstGeom prst="rect">
            <a:avLst/>
          </a:prstGeom>
          <a:noFill/>
        </p:spPr>
        <p:txBody>
          <a:bodyPr wrap="square" rtlCol="0">
            <a:spAutoFit/>
          </a:bodyPr>
          <a:lstStyle/>
          <a:p>
            <a:pPr algn="ctr"/>
            <a:r>
              <a:rPr lang="en-US" sz="3600" b="1" dirty="0">
                <a:latin typeface="Arial" panose="020B0604020202020204" pitchFamily="34" charset="0"/>
                <a:cs typeface="Arial" panose="020B0604020202020204" pitchFamily="34" charset="0"/>
              </a:rPr>
              <a:t>N</a:t>
            </a:r>
          </a:p>
        </p:txBody>
      </p:sp>
      <p:sp>
        <p:nvSpPr>
          <p:cNvPr id="14" name="TextBox 13">
            <a:extLst>
              <a:ext uri="{FF2B5EF4-FFF2-40B4-BE49-F238E27FC236}">
                <a16:creationId xmlns:a16="http://schemas.microsoft.com/office/drawing/2014/main" id="{85CA3EDD-04B0-4C93-87BF-54416E91E543}"/>
              </a:ext>
            </a:extLst>
          </p:cNvPr>
          <p:cNvSpPr txBox="1"/>
          <p:nvPr/>
        </p:nvSpPr>
        <p:spPr>
          <a:xfrm>
            <a:off x="1443701" y="3165731"/>
            <a:ext cx="1743969" cy="461665"/>
          </a:xfrm>
          <a:prstGeom prst="rect">
            <a:avLst/>
          </a:prstGeom>
          <a:noFill/>
        </p:spPr>
        <p:txBody>
          <a:bodyPr wrap="square" rtlCol="0">
            <a:spAutoFit/>
          </a:bodyPr>
          <a:lstStyle/>
          <a:p>
            <a:r>
              <a:rPr lang="en-US" sz="2400" b="1" dirty="0" err="1">
                <a:latin typeface="Arial" panose="020B0604020202020204" pitchFamily="34" charset="0"/>
                <a:cs typeface="Arial" panose="020B0604020202020204" pitchFamily="34" charset="0"/>
              </a:rPr>
              <a:t>Cấu</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hình</a:t>
            </a:r>
            <a:r>
              <a:rPr lang="en-US" sz="2400" b="1" dirty="0">
                <a:latin typeface="Arial" panose="020B0604020202020204" pitchFamily="34" charset="0"/>
                <a:cs typeface="Arial" panose="020B0604020202020204" pitchFamily="34" charset="0"/>
              </a:rPr>
              <a:t> e</a:t>
            </a:r>
          </a:p>
        </p:txBody>
      </p:sp>
      <p:sp>
        <p:nvSpPr>
          <p:cNvPr id="15" name="TextBox 14">
            <a:extLst>
              <a:ext uri="{FF2B5EF4-FFF2-40B4-BE49-F238E27FC236}">
                <a16:creationId xmlns:a16="http://schemas.microsoft.com/office/drawing/2014/main" id="{B7126BDA-D2C3-4784-B704-711E9C7C490C}"/>
              </a:ext>
            </a:extLst>
          </p:cNvPr>
          <p:cNvSpPr txBox="1"/>
          <p:nvPr/>
        </p:nvSpPr>
        <p:spPr>
          <a:xfrm>
            <a:off x="8463258" y="2421688"/>
            <a:ext cx="1141758" cy="646331"/>
          </a:xfrm>
          <a:prstGeom prst="rect">
            <a:avLst/>
          </a:prstGeom>
          <a:noFill/>
        </p:spPr>
        <p:txBody>
          <a:bodyPr wrap="square" rtlCol="0">
            <a:spAutoFit/>
          </a:bodyPr>
          <a:lstStyle/>
          <a:p>
            <a:pPr algn="ctr"/>
            <a:r>
              <a:rPr lang="en-US" sz="3600" b="1" dirty="0">
                <a:latin typeface="Arial" panose="020B0604020202020204" pitchFamily="34" charset="0"/>
                <a:cs typeface="Arial" panose="020B0604020202020204" pitchFamily="34" charset="0"/>
              </a:rPr>
              <a:t>H</a:t>
            </a:r>
          </a:p>
        </p:txBody>
      </p:sp>
      <p:sp>
        <p:nvSpPr>
          <p:cNvPr id="16" name="TextBox 15">
            <a:extLst>
              <a:ext uri="{FF2B5EF4-FFF2-40B4-BE49-F238E27FC236}">
                <a16:creationId xmlns:a16="http://schemas.microsoft.com/office/drawing/2014/main" id="{BD2C71CE-797B-4D5C-81C6-54FE6E079D2E}"/>
              </a:ext>
            </a:extLst>
          </p:cNvPr>
          <p:cNvSpPr txBox="1"/>
          <p:nvPr/>
        </p:nvSpPr>
        <p:spPr>
          <a:xfrm>
            <a:off x="4036063" y="3165731"/>
            <a:ext cx="1743969" cy="461665"/>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1s</a:t>
            </a:r>
            <a:r>
              <a:rPr lang="en-US" sz="2400" baseline="30000" dirty="0">
                <a:latin typeface="Arial" panose="020B0604020202020204" pitchFamily="34" charset="0"/>
                <a:cs typeface="Arial" panose="020B0604020202020204" pitchFamily="34" charset="0"/>
              </a:rPr>
              <a:t>2</a:t>
            </a:r>
            <a:r>
              <a:rPr lang="en-US" sz="2400" dirty="0">
                <a:latin typeface="Arial" panose="020B0604020202020204" pitchFamily="34" charset="0"/>
                <a:cs typeface="Arial" panose="020B0604020202020204" pitchFamily="34" charset="0"/>
              </a:rPr>
              <a:t>2s</a:t>
            </a:r>
            <a:r>
              <a:rPr lang="en-US" sz="2400" baseline="30000" dirty="0">
                <a:latin typeface="Arial" panose="020B0604020202020204" pitchFamily="34" charset="0"/>
                <a:cs typeface="Arial" panose="020B0604020202020204" pitchFamily="34" charset="0"/>
              </a:rPr>
              <a:t>2</a:t>
            </a:r>
            <a:r>
              <a:rPr lang="en-US" sz="2400" dirty="0">
                <a:latin typeface="Arial" panose="020B0604020202020204" pitchFamily="34" charset="0"/>
                <a:cs typeface="Arial" panose="020B0604020202020204" pitchFamily="34" charset="0"/>
              </a:rPr>
              <a:t>2p</a:t>
            </a:r>
            <a:r>
              <a:rPr lang="en-US" sz="2400" baseline="30000" dirty="0">
                <a:latin typeface="Arial" panose="020B0604020202020204" pitchFamily="34" charset="0"/>
                <a:cs typeface="Arial" panose="020B0604020202020204" pitchFamily="34" charset="0"/>
              </a:rPr>
              <a:t>3</a:t>
            </a:r>
          </a:p>
        </p:txBody>
      </p:sp>
      <p:sp>
        <p:nvSpPr>
          <p:cNvPr id="17" name="TextBox 16">
            <a:extLst>
              <a:ext uri="{FF2B5EF4-FFF2-40B4-BE49-F238E27FC236}">
                <a16:creationId xmlns:a16="http://schemas.microsoft.com/office/drawing/2014/main" id="{499F648C-ED1E-4893-86D3-458944E616EB}"/>
              </a:ext>
            </a:extLst>
          </p:cNvPr>
          <p:cNvSpPr txBox="1"/>
          <p:nvPr/>
        </p:nvSpPr>
        <p:spPr>
          <a:xfrm>
            <a:off x="8192274" y="3149941"/>
            <a:ext cx="1743969" cy="461665"/>
          </a:xfrm>
          <a:prstGeom prst="rect">
            <a:avLst/>
          </a:prstGeom>
          <a:noFill/>
        </p:spPr>
        <p:txBody>
          <a:bodyPr wrap="square" rtlCol="0">
            <a:spAutoFit/>
          </a:bodyPr>
          <a:lstStyle/>
          <a:p>
            <a:pPr algn="ctr"/>
            <a:r>
              <a:rPr lang="en-US" sz="2400" dirty="0">
                <a:latin typeface="Arial" panose="020B0604020202020204" pitchFamily="34" charset="0"/>
                <a:cs typeface="Arial" panose="020B0604020202020204" pitchFamily="34" charset="0"/>
              </a:rPr>
              <a:t>1s</a:t>
            </a:r>
            <a:r>
              <a:rPr lang="en-US" sz="2400" baseline="30000" dirty="0">
                <a:latin typeface="Arial" panose="020B0604020202020204" pitchFamily="34" charset="0"/>
                <a:cs typeface="Arial" panose="020B0604020202020204" pitchFamily="34" charset="0"/>
              </a:rPr>
              <a:t>1</a:t>
            </a:r>
          </a:p>
        </p:txBody>
      </p:sp>
      <p:sp>
        <p:nvSpPr>
          <p:cNvPr id="18" name="TextBox 17">
            <a:extLst>
              <a:ext uri="{FF2B5EF4-FFF2-40B4-BE49-F238E27FC236}">
                <a16:creationId xmlns:a16="http://schemas.microsoft.com/office/drawing/2014/main" id="{F62EC65E-1F4E-4479-9390-CE26746EDEAD}"/>
              </a:ext>
            </a:extLst>
          </p:cNvPr>
          <p:cNvSpPr txBox="1"/>
          <p:nvPr/>
        </p:nvSpPr>
        <p:spPr>
          <a:xfrm>
            <a:off x="809397" y="3961969"/>
            <a:ext cx="2559321" cy="461665"/>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Electron </a:t>
            </a:r>
            <a:r>
              <a:rPr lang="en-US" sz="2400" b="1" dirty="0" err="1">
                <a:latin typeface="Arial" panose="020B0604020202020204" pitchFamily="34" charset="0"/>
                <a:cs typeface="Arial" panose="020B0604020202020204" pitchFamily="34" charset="0"/>
              </a:rPr>
              <a:t>hóa</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trị</a:t>
            </a:r>
            <a:endParaRPr lang="en-US" sz="2400" b="1" dirty="0">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462615B2-A70D-4A35-A700-BE3FF6F57765}"/>
              </a:ext>
            </a:extLst>
          </p:cNvPr>
          <p:cNvSpPr txBox="1"/>
          <p:nvPr/>
        </p:nvSpPr>
        <p:spPr>
          <a:xfrm>
            <a:off x="3993430" y="3946694"/>
            <a:ext cx="1743969" cy="461665"/>
          </a:xfrm>
          <a:prstGeom prst="rect">
            <a:avLst/>
          </a:prstGeom>
          <a:noFill/>
        </p:spPr>
        <p:txBody>
          <a:bodyPr wrap="square" rtlCol="0">
            <a:spAutoFit/>
          </a:bodyPr>
          <a:lstStyle/>
          <a:p>
            <a:pPr algn="ctr"/>
            <a:r>
              <a:rPr lang="en-US" sz="2400" dirty="0">
                <a:latin typeface="Arial" panose="020B0604020202020204" pitchFamily="34" charset="0"/>
                <a:cs typeface="Arial" panose="020B0604020202020204" pitchFamily="34" charset="0"/>
              </a:rPr>
              <a:t>5</a:t>
            </a:r>
            <a:endParaRPr lang="en-US" sz="2400" baseline="30000" dirty="0">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52668D5C-00FC-4531-93BD-14B7CB4D9373}"/>
              </a:ext>
            </a:extLst>
          </p:cNvPr>
          <p:cNvSpPr txBox="1"/>
          <p:nvPr/>
        </p:nvSpPr>
        <p:spPr>
          <a:xfrm>
            <a:off x="8192273" y="3912838"/>
            <a:ext cx="1743969" cy="461665"/>
          </a:xfrm>
          <a:prstGeom prst="rect">
            <a:avLst/>
          </a:prstGeom>
          <a:noFill/>
        </p:spPr>
        <p:txBody>
          <a:bodyPr wrap="square" rtlCol="0">
            <a:spAutoFit/>
          </a:bodyPr>
          <a:lstStyle/>
          <a:p>
            <a:pPr algn="ctr"/>
            <a:r>
              <a:rPr lang="en-US" sz="2400" dirty="0">
                <a:latin typeface="Arial" panose="020B0604020202020204" pitchFamily="34" charset="0"/>
                <a:cs typeface="Arial" panose="020B0604020202020204" pitchFamily="34" charset="0"/>
              </a:rPr>
              <a:t>1</a:t>
            </a:r>
            <a:endParaRPr lang="en-US" sz="2400" baseline="30000" dirty="0">
              <a:latin typeface="Arial" panose="020B0604020202020204" pitchFamily="34" charset="0"/>
              <a:cs typeface="Arial" panose="020B0604020202020204" pitchFamily="34" charset="0"/>
            </a:endParaRPr>
          </a:p>
        </p:txBody>
      </p:sp>
      <p:grpSp>
        <p:nvGrpSpPr>
          <p:cNvPr id="35" name="Group 34">
            <a:extLst>
              <a:ext uri="{FF2B5EF4-FFF2-40B4-BE49-F238E27FC236}">
                <a16:creationId xmlns:a16="http://schemas.microsoft.com/office/drawing/2014/main" id="{B279C145-D759-4232-A49E-9FFA96AE1767}"/>
              </a:ext>
            </a:extLst>
          </p:cNvPr>
          <p:cNvGrpSpPr/>
          <p:nvPr/>
        </p:nvGrpSpPr>
        <p:grpSpPr>
          <a:xfrm>
            <a:off x="6026266" y="4529829"/>
            <a:ext cx="1771480" cy="1242218"/>
            <a:chOff x="5713593" y="4497351"/>
            <a:chExt cx="1771480" cy="1242218"/>
          </a:xfrm>
        </p:grpSpPr>
        <p:sp>
          <p:nvSpPr>
            <p:cNvPr id="22" name="TextBox 21">
              <a:extLst>
                <a:ext uri="{FF2B5EF4-FFF2-40B4-BE49-F238E27FC236}">
                  <a16:creationId xmlns:a16="http://schemas.microsoft.com/office/drawing/2014/main" id="{6CFE2ED3-44CB-4148-BD20-5C77A18DCA22}"/>
                </a:ext>
              </a:extLst>
            </p:cNvPr>
            <p:cNvSpPr txBox="1"/>
            <p:nvPr/>
          </p:nvSpPr>
          <p:spPr>
            <a:xfrm>
              <a:off x="6082611" y="4506666"/>
              <a:ext cx="1141758" cy="646331"/>
            </a:xfrm>
            <a:prstGeom prst="rect">
              <a:avLst/>
            </a:prstGeom>
            <a:noFill/>
          </p:spPr>
          <p:txBody>
            <a:bodyPr wrap="square" rtlCol="0">
              <a:spAutoFit/>
            </a:bodyPr>
            <a:lstStyle/>
            <a:p>
              <a:pPr algn="ctr"/>
              <a:r>
                <a:rPr lang="en-US" sz="3600" b="1" dirty="0">
                  <a:latin typeface="Arial" panose="020B0604020202020204" pitchFamily="34" charset="0"/>
                  <a:cs typeface="Arial" panose="020B0604020202020204" pitchFamily="34" charset="0"/>
                </a:rPr>
                <a:t>N</a:t>
              </a:r>
            </a:p>
          </p:txBody>
        </p:sp>
        <p:sp>
          <p:nvSpPr>
            <p:cNvPr id="23" name="TextBox 22">
              <a:extLst>
                <a:ext uri="{FF2B5EF4-FFF2-40B4-BE49-F238E27FC236}">
                  <a16:creationId xmlns:a16="http://schemas.microsoft.com/office/drawing/2014/main" id="{B9D90CE8-EAC5-4CF0-8EAD-9AC94E166650}"/>
                </a:ext>
              </a:extLst>
            </p:cNvPr>
            <p:cNvSpPr txBox="1"/>
            <p:nvPr/>
          </p:nvSpPr>
          <p:spPr>
            <a:xfrm>
              <a:off x="6919404" y="4504607"/>
              <a:ext cx="565669" cy="646331"/>
            </a:xfrm>
            <a:prstGeom prst="rect">
              <a:avLst/>
            </a:prstGeom>
            <a:noFill/>
          </p:spPr>
          <p:txBody>
            <a:bodyPr wrap="square" rtlCol="0">
              <a:spAutoFit/>
            </a:bodyPr>
            <a:lstStyle/>
            <a:p>
              <a:pPr algn="ctr"/>
              <a:r>
                <a:rPr lang="en-US" sz="3600" b="1" dirty="0">
                  <a:latin typeface="Arial" panose="020B0604020202020204" pitchFamily="34" charset="0"/>
                  <a:cs typeface="Arial" panose="020B0604020202020204" pitchFamily="34" charset="0"/>
                </a:rPr>
                <a:t>H</a:t>
              </a:r>
            </a:p>
          </p:txBody>
        </p:sp>
        <p:sp>
          <p:nvSpPr>
            <p:cNvPr id="24" name="TextBox 23">
              <a:extLst>
                <a:ext uri="{FF2B5EF4-FFF2-40B4-BE49-F238E27FC236}">
                  <a16:creationId xmlns:a16="http://schemas.microsoft.com/office/drawing/2014/main" id="{B263C753-D4D2-467F-BDD0-23F681F35FCD}"/>
                </a:ext>
              </a:extLst>
            </p:cNvPr>
            <p:cNvSpPr txBox="1"/>
            <p:nvPr/>
          </p:nvSpPr>
          <p:spPr>
            <a:xfrm>
              <a:off x="5713593" y="4504607"/>
              <a:ext cx="675800" cy="646331"/>
            </a:xfrm>
            <a:prstGeom prst="rect">
              <a:avLst/>
            </a:prstGeom>
            <a:noFill/>
          </p:spPr>
          <p:txBody>
            <a:bodyPr wrap="square" rtlCol="0">
              <a:spAutoFit/>
            </a:bodyPr>
            <a:lstStyle/>
            <a:p>
              <a:pPr algn="ctr"/>
              <a:r>
                <a:rPr lang="en-US" sz="3600" b="1" dirty="0">
                  <a:latin typeface="Arial" panose="020B0604020202020204" pitchFamily="34" charset="0"/>
                  <a:cs typeface="Arial" panose="020B0604020202020204" pitchFamily="34" charset="0"/>
                </a:rPr>
                <a:t>H</a:t>
              </a:r>
            </a:p>
          </p:txBody>
        </p:sp>
        <p:sp>
          <p:nvSpPr>
            <p:cNvPr id="25" name="TextBox 24">
              <a:extLst>
                <a:ext uri="{FF2B5EF4-FFF2-40B4-BE49-F238E27FC236}">
                  <a16:creationId xmlns:a16="http://schemas.microsoft.com/office/drawing/2014/main" id="{A1F5F172-7EB7-4F5F-86E5-7A9276DD1D3A}"/>
                </a:ext>
              </a:extLst>
            </p:cNvPr>
            <p:cNvSpPr txBox="1"/>
            <p:nvPr/>
          </p:nvSpPr>
          <p:spPr>
            <a:xfrm>
              <a:off x="6093607" y="5093238"/>
              <a:ext cx="1141758" cy="646331"/>
            </a:xfrm>
            <a:prstGeom prst="rect">
              <a:avLst/>
            </a:prstGeom>
            <a:noFill/>
          </p:spPr>
          <p:txBody>
            <a:bodyPr wrap="square" rtlCol="0">
              <a:spAutoFit/>
            </a:bodyPr>
            <a:lstStyle/>
            <a:p>
              <a:pPr algn="ctr"/>
              <a:r>
                <a:rPr lang="en-US" sz="3600" b="1" dirty="0">
                  <a:latin typeface="Arial" panose="020B0604020202020204" pitchFamily="34" charset="0"/>
                  <a:cs typeface="Arial" panose="020B0604020202020204" pitchFamily="34" charset="0"/>
                </a:rPr>
                <a:t>H</a:t>
              </a:r>
            </a:p>
          </p:txBody>
        </p:sp>
        <p:sp>
          <p:nvSpPr>
            <p:cNvPr id="27" name="Oval 26">
              <a:extLst>
                <a:ext uri="{FF2B5EF4-FFF2-40B4-BE49-F238E27FC236}">
                  <a16:creationId xmlns:a16="http://schemas.microsoft.com/office/drawing/2014/main" id="{7B81A393-75A7-4E35-8545-4CCEAAF05E94}"/>
                </a:ext>
              </a:extLst>
            </p:cNvPr>
            <p:cNvSpPr/>
            <p:nvPr/>
          </p:nvSpPr>
          <p:spPr>
            <a:xfrm>
              <a:off x="6506940" y="4497520"/>
              <a:ext cx="105664" cy="105664"/>
            </a:xfrm>
            <a:prstGeom prst="ellipse">
              <a:avLst/>
            </a:prstGeom>
            <a:solidFill>
              <a:srgbClr val="24A1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347DA8F7-068D-4EE6-9FA6-10FB238704B5}"/>
                </a:ext>
              </a:extLst>
            </p:cNvPr>
            <p:cNvSpPr/>
            <p:nvPr/>
          </p:nvSpPr>
          <p:spPr>
            <a:xfrm>
              <a:off x="6663258" y="4497351"/>
              <a:ext cx="105664" cy="105664"/>
            </a:xfrm>
            <a:prstGeom prst="ellipse">
              <a:avLst/>
            </a:prstGeom>
            <a:solidFill>
              <a:srgbClr val="24A1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9F90D558-4904-4A6B-8FA0-9D68FE8FF5DA}"/>
                </a:ext>
              </a:extLst>
            </p:cNvPr>
            <p:cNvSpPr/>
            <p:nvPr/>
          </p:nvSpPr>
          <p:spPr>
            <a:xfrm>
              <a:off x="6301410" y="4711606"/>
              <a:ext cx="105664" cy="105664"/>
            </a:xfrm>
            <a:prstGeom prst="ellipse">
              <a:avLst/>
            </a:prstGeom>
            <a:solidFill>
              <a:srgbClr val="24A1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DE674D25-BC3A-4EAE-ACBB-E0BC3207D4F4}"/>
                </a:ext>
              </a:extLst>
            </p:cNvPr>
            <p:cNvSpPr/>
            <p:nvPr/>
          </p:nvSpPr>
          <p:spPr>
            <a:xfrm>
              <a:off x="6301410" y="4867161"/>
              <a:ext cx="105664" cy="105664"/>
            </a:xfrm>
            <a:prstGeom prst="ellipse">
              <a:avLst/>
            </a:prstGeom>
            <a:solidFill>
              <a:srgbClr val="D960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0F08A9F9-186C-4FFA-B1D0-C76960D8482B}"/>
                </a:ext>
              </a:extLst>
            </p:cNvPr>
            <p:cNvSpPr/>
            <p:nvPr/>
          </p:nvSpPr>
          <p:spPr>
            <a:xfrm>
              <a:off x="6873999" y="4708384"/>
              <a:ext cx="105664" cy="105664"/>
            </a:xfrm>
            <a:prstGeom prst="ellipse">
              <a:avLst/>
            </a:prstGeom>
            <a:solidFill>
              <a:srgbClr val="24A1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DD33D572-4A89-44AF-A843-2FB0AF043C62}"/>
                </a:ext>
              </a:extLst>
            </p:cNvPr>
            <p:cNvSpPr/>
            <p:nvPr/>
          </p:nvSpPr>
          <p:spPr>
            <a:xfrm>
              <a:off x="6873999" y="4863939"/>
              <a:ext cx="105664" cy="105664"/>
            </a:xfrm>
            <a:prstGeom prst="ellipse">
              <a:avLst/>
            </a:prstGeom>
            <a:solidFill>
              <a:srgbClr val="D960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3448F7F7-5C2A-4582-B79C-19D68B9E68C1}"/>
                </a:ext>
              </a:extLst>
            </p:cNvPr>
            <p:cNvSpPr/>
            <p:nvPr/>
          </p:nvSpPr>
          <p:spPr>
            <a:xfrm>
              <a:off x="6530450" y="5059874"/>
              <a:ext cx="105664" cy="105664"/>
            </a:xfrm>
            <a:prstGeom prst="ellipse">
              <a:avLst/>
            </a:prstGeom>
            <a:solidFill>
              <a:srgbClr val="24A1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C1C70312-A6F4-40C0-B63D-3518FCFFE070}"/>
                </a:ext>
              </a:extLst>
            </p:cNvPr>
            <p:cNvSpPr/>
            <p:nvPr/>
          </p:nvSpPr>
          <p:spPr>
            <a:xfrm>
              <a:off x="6686768" y="5059705"/>
              <a:ext cx="105664" cy="105664"/>
            </a:xfrm>
            <a:prstGeom prst="ellipse">
              <a:avLst/>
            </a:prstGeom>
            <a:solidFill>
              <a:srgbClr val="D960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6" name="TextBox 35">
            <a:extLst>
              <a:ext uri="{FF2B5EF4-FFF2-40B4-BE49-F238E27FC236}">
                <a16:creationId xmlns:a16="http://schemas.microsoft.com/office/drawing/2014/main" id="{10F4F3C9-1689-4660-B2F4-D5D7382A7315}"/>
              </a:ext>
            </a:extLst>
          </p:cNvPr>
          <p:cNvSpPr txBox="1"/>
          <p:nvPr/>
        </p:nvSpPr>
        <p:spPr>
          <a:xfrm>
            <a:off x="725054" y="4910326"/>
            <a:ext cx="2559321" cy="461665"/>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Electron </a:t>
            </a:r>
            <a:r>
              <a:rPr lang="en-US" sz="2400" b="1" dirty="0" err="1">
                <a:latin typeface="Arial" panose="020B0604020202020204" pitchFamily="34" charset="0"/>
                <a:cs typeface="Arial" panose="020B0604020202020204" pitchFamily="34" charset="0"/>
              </a:rPr>
              <a:t>liên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kết</a:t>
            </a:r>
            <a:endParaRPr lang="en-US" sz="2400" b="1" dirty="0">
              <a:latin typeface="Arial" panose="020B0604020202020204" pitchFamily="34" charset="0"/>
              <a:cs typeface="Arial" panose="020B0604020202020204" pitchFamily="34" charset="0"/>
            </a:endParaRPr>
          </a:p>
        </p:txBody>
      </p:sp>
      <p:sp>
        <p:nvSpPr>
          <p:cNvPr id="37" name="TextBox 36">
            <a:extLst>
              <a:ext uri="{FF2B5EF4-FFF2-40B4-BE49-F238E27FC236}">
                <a16:creationId xmlns:a16="http://schemas.microsoft.com/office/drawing/2014/main" id="{C68DC49C-74BE-41DB-A740-C2C3A7C270D7}"/>
              </a:ext>
            </a:extLst>
          </p:cNvPr>
          <p:cNvSpPr txBox="1"/>
          <p:nvPr/>
        </p:nvSpPr>
        <p:spPr>
          <a:xfrm>
            <a:off x="4006830" y="4898404"/>
            <a:ext cx="1743969" cy="461665"/>
          </a:xfrm>
          <a:prstGeom prst="rect">
            <a:avLst/>
          </a:prstGeom>
          <a:noFill/>
        </p:spPr>
        <p:txBody>
          <a:bodyPr wrap="square" rtlCol="0">
            <a:spAutoFit/>
          </a:bodyPr>
          <a:lstStyle/>
          <a:p>
            <a:pPr algn="ctr"/>
            <a:r>
              <a:rPr lang="en-US" sz="2400" dirty="0">
                <a:latin typeface="Arial" panose="020B0604020202020204" pitchFamily="34" charset="0"/>
                <a:cs typeface="Arial" panose="020B0604020202020204" pitchFamily="34" charset="0"/>
              </a:rPr>
              <a:t>3</a:t>
            </a:r>
            <a:endParaRPr lang="en-US" sz="2400" baseline="30000" dirty="0">
              <a:latin typeface="Arial" panose="020B0604020202020204" pitchFamily="34" charset="0"/>
              <a:cs typeface="Arial" panose="020B0604020202020204" pitchFamily="34" charset="0"/>
            </a:endParaRPr>
          </a:p>
        </p:txBody>
      </p:sp>
      <p:sp>
        <p:nvSpPr>
          <p:cNvPr id="38" name="TextBox 37">
            <a:extLst>
              <a:ext uri="{FF2B5EF4-FFF2-40B4-BE49-F238E27FC236}">
                <a16:creationId xmlns:a16="http://schemas.microsoft.com/office/drawing/2014/main" id="{438AF22F-B491-4103-BE75-B79C2E3AA740}"/>
              </a:ext>
            </a:extLst>
          </p:cNvPr>
          <p:cNvSpPr txBox="1"/>
          <p:nvPr/>
        </p:nvSpPr>
        <p:spPr>
          <a:xfrm>
            <a:off x="8222215" y="4783789"/>
            <a:ext cx="1743969" cy="461665"/>
          </a:xfrm>
          <a:prstGeom prst="rect">
            <a:avLst/>
          </a:prstGeom>
          <a:noFill/>
        </p:spPr>
        <p:txBody>
          <a:bodyPr wrap="square" rtlCol="0">
            <a:spAutoFit/>
          </a:bodyPr>
          <a:lstStyle/>
          <a:p>
            <a:pPr algn="ctr"/>
            <a:r>
              <a:rPr lang="en-US" sz="2400" dirty="0">
                <a:latin typeface="Arial" panose="020B0604020202020204" pitchFamily="34" charset="0"/>
                <a:cs typeface="Arial" panose="020B0604020202020204" pitchFamily="34" charset="0"/>
              </a:rPr>
              <a:t>1</a:t>
            </a:r>
            <a:endParaRPr lang="en-US" sz="2400" baseline="30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63403363"/>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left)">
                                      <p:cBhvr>
                                        <p:cTn id="17" dur="500"/>
                                        <p:tgtEl>
                                          <p:spTgt spid="13"/>
                                        </p:tgtEl>
                                      </p:cBhvr>
                                    </p:animEffect>
                                  </p:childTnLst>
                                </p:cTn>
                              </p:par>
                            </p:childTnLst>
                          </p:cTn>
                        </p:par>
                        <p:par>
                          <p:cTn id="18" fill="hold">
                            <p:stCondLst>
                              <p:cond delay="500"/>
                            </p:stCondLst>
                            <p:childTnLst>
                              <p:par>
                                <p:cTn id="19" presetID="22" presetClass="entr" presetSubtype="8" fill="hold" grpId="0" nodeType="after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wipe(left)">
                                      <p:cBhvr>
                                        <p:cTn id="21" dur="500"/>
                                        <p:tgtEl>
                                          <p:spTgt spid="15"/>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wipe(left)">
                                      <p:cBhvr>
                                        <p:cTn id="26" dur="500"/>
                                        <p:tgtEl>
                                          <p:spTgt spid="14"/>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wipe(left)">
                                      <p:cBhvr>
                                        <p:cTn id="30" dur="500"/>
                                        <p:tgtEl>
                                          <p:spTgt spid="16"/>
                                        </p:tgtEl>
                                      </p:cBhvr>
                                    </p:animEffect>
                                  </p:childTnLst>
                                </p:cTn>
                              </p:par>
                            </p:childTnLst>
                          </p:cTn>
                        </p:par>
                        <p:par>
                          <p:cTn id="31" fill="hold">
                            <p:stCondLst>
                              <p:cond delay="1000"/>
                            </p:stCondLst>
                            <p:childTnLst>
                              <p:par>
                                <p:cTn id="32" presetID="22" presetClass="entr" presetSubtype="8" fill="hold" grpId="0" nodeType="after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wipe(left)">
                                      <p:cBhvr>
                                        <p:cTn id="34" dur="5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wipe(left)">
                                      <p:cBhvr>
                                        <p:cTn id="39" dur="500"/>
                                        <p:tgtEl>
                                          <p:spTgt spid="18"/>
                                        </p:tgtEl>
                                      </p:cBhvr>
                                    </p:animEffect>
                                  </p:childTnLst>
                                </p:cTn>
                              </p:par>
                            </p:childTnLst>
                          </p:cTn>
                        </p:par>
                        <p:par>
                          <p:cTn id="40" fill="hold">
                            <p:stCondLst>
                              <p:cond delay="500"/>
                            </p:stCondLst>
                            <p:childTnLst>
                              <p:par>
                                <p:cTn id="41" presetID="22" presetClass="entr" presetSubtype="8" fill="hold" grpId="0" nodeType="after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wipe(left)">
                                      <p:cBhvr>
                                        <p:cTn id="43" dur="500"/>
                                        <p:tgtEl>
                                          <p:spTgt spid="19"/>
                                        </p:tgtEl>
                                      </p:cBhvr>
                                    </p:animEffect>
                                  </p:childTnLst>
                                </p:cTn>
                              </p:par>
                            </p:childTnLst>
                          </p:cTn>
                        </p:par>
                        <p:par>
                          <p:cTn id="44" fill="hold">
                            <p:stCondLst>
                              <p:cond delay="1000"/>
                            </p:stCondLst>
                            <p:childTnLst>
                              <p:par>
                                <p:cTn id="45" presetID="22" presetClass="entr" presetSubtype="8" fill="hold" grpId="0" nodeType="after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wipe(left)">
                                      <p:cBhvr>
                                        <p:cTn id="47" dur="500"/>
                                        <p:tgtEl>
                                          <p:spTgt spid="20"/>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nodeType="clickEffect">
                                  <p:stCondLst>
                                    <p:cond delay="0"/>
                                  </p:stCondLst>
                                  <p:childTnLst>
                                    <p:set>
                                      <p:cBhvr>
                                        <p:cTn id="51" dur="1" fill="hold">
                                          <p:stCondLst>
                                            <p:cond delay="0"/>
                                          </p:stCondLst>
                                        </p:cTn>
                                        <p:tgtEl>
                                          <p:spTgt spid="35"/>
                                        </p:tgtEl>
                                        <p:attrNameLst>
                                          <p:attrName>style.visibility</p:attrName>
                                        </p:attrNameLst>
                                      </p:cBhvr>
                                      <p:to>
                                        <p:strVal val="visible"/>
                                      </p:to>
                                    </p:set>
                                    <p:anim calcmode="lin" valueType="num">
                                      <p:cBhvr>
                                        <p:cTn id="52" dur="500" fill="hold"/>
                                        <p:tgtEl>
                                          <p:spTgt spid="35"/>
                                        </p:tgtEl>
                                        <p:attrNameLst>
                                          <p:attrName>ppt_w</p:attrName>
                                        </p:attrNameLst>
                                      </p:cBhvr>
                                      <p:tavLst>
                                        <p:tav tm="0">
                                          <p:val>
                                            <p:fltVal val="0"/>
                                          </p:val>
                                        </p:tav>
                                        <p:tav tm="100000">
                                          <p:val>
                                            <p:strVal val="#ppt_w"/>
                                          </p:val>
                                        </p:tav>
                                      </p:tavLst>
                                    </p:anim>
                                    <p:anim calcmode="lin" valueType="num">
                                      <p:cBhvr>
                                        <p:cTn id="53" dur="500" fill="hold"/>
                                        <p:tgtEl>
                                          <p:spTgt spid="35"/>
                                        </p:tgtEl>
                                        <p:attrNameLst>
                                          <p:attrName>ppt_h</p:attrName>
                                        </p:attrNameLst>
                                      </p:cBhvr>
                                      <p:tavLst>
                                        <p:tav tm="0">
                                          <p:val>
                                            <p:fltVal val="0"/>
                                          </p:val>
                                        </p:tav>
                                        <p:tav tm="100000">
                                          <p:val>
                                            <p:strVal val="#ppt_h"/>
                                          </p:val>
                                        </p:tav>
                                      </p:tavLst>
                                    </p:anim>
                                    <p:animEffect transition="in" filter="fade">
                                      <p:cBhvr>
                                        <p:cTn id="54" dur="500"/>
                                        <p:tgtEl>
                                          <p:spTgt spid="35"/>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36"/>
                                        </p:tgtEl>
                                        <p:attrNameLst>
                                          <p:attrName>style.visibility</p:attrName>
                                        </p:attrNameLst>
                                      </p:cBhvr>
                                      <p:to>
                                        <p:strVal val="visible"/>
                                      </p:to>
                                    </p:set>
                                    <p:animEffect transition="in" filter="wipe(left)">
                                      <p:cBhvr>
                                        <p:cTn id="59" dur="500"/>
                                        <p:tgtEl>
                                          <p:spTgt spid="36"/>
                                        </p:tgtEl>
                                      </p:cBhvr>
                                    </p:animEffect>
                                  </p:childTnLst>
                                </p:cTn>
                              </p:par>
                            </p:childTnLst>
                          </p:cTn>
                        </p:par>
                        <p:par>
                          <p:cTn id="60" fill="hold">
                            <p:stCondLst>
                              <p:cond delay="500"/>
                            </p:stCondLst>
                            <p:childTnLst>
                              <p:par>
                                <p:cTn id="61" presetID="22" presetClass="entr" presetSubtype="8" fill="hold" grpId="0" nodeType="afterEffect">
                                  <p:stCondLst>
                                    <p:cond delay="0"/>
                                  </p:stCondLst>
                                  <p:childTnLst>
                                    <p:set>
                                      <p:cBhvr>
                                        <p:cTn id="62" dur="1" fill="hold">
                                          <p:stCondLst>
                                            <p:cond delay="0"/>
                                          </p:stCondLst>
                                        </p:cTn>
                                        <p:tgtEl>
                                          <p:spTgt spid="37"/>
                                        </p:tgtEl>
                                        <p:attrNameLst>
                                          <p:attrName>style.visibility</p:attrName>
                                        </p:attrNameLst>
                                      </p:cBhvr>
                                      <p:to>
                                        <p:strVal val="visible"/>
                                      </p:to>
                                    </p:set>
                                    <p:animEffect transition="in" filter="wipe(left)">
                                      <p:cBhvr>
                                        <p:cTn id="63" dur="500"/>
                                        <p:tgtEl>
                                          <p:spTgt spid="37"/>
                                        </p:tgtEl>
                                      </p:cBhvr>
                                    </p:animEffect>
                                  </p:childTnLst>
                                </p:cTn>
                              </p:par>
                            </p:childTnLst>
                          </p:cTn>
                        </p:par>
                        <p:par>
                          <p:cTn id="64" fill="hold">
                            <p:stCondLst>
                              <p:cond delay="1000"/>
                            </p:stCondLst>
                            <p:childTnLst>
                              <p:par>
                                <p:cTn id="65" presetID="22" presetClass="entr" presetSubtype="8" fill="hold" grpId="0" nodeType="afterEffect">
                                  <p:stCondLst>
                                    <p:cond delay="0"/>
                                  </p:stCondLst>
                                  <p:childTnLst>
                                    <p:set>
                                      <p:cBhvr>
                                        <p:cTn id="66" dur="1" fill="hold">
                                          <p:stCondLst>
                                            <p:cond delay="0"/>
                                          </p:stCondLst>
                                        </p:cTn>
                                        <p:tgtEl>
                                          <p:spTgt spid="38"/>
                                        </p:tgtEl>
                                        <p:attrNameLst>
                                          <p:attrName>style.visibility</p:attrName>
                                        </p:attrNameLst>
                                      </p:cBhvr>
                                      <p:to>
                                        <p:strVal val="visible"/>
                                      </p:to>
                                    </p:set>
                                    <p:animEffect transition="in" filter="wipe(left)">
                                      <p:cBhvr>
                                        <p:cTn id="67"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p:bldP spid="16" grpId="0"/>
      <p:bldP spid="17" grpId="0"/>
      <p:bldP spid="18" grpId="0"/>
      <p:bldP spid="19" grpId="0"/>
      <p:bldP spid="20" grpId="0"/>
      <p:bldP spid="36" grpId="0"/>
      <p:bldP spid="37" grpId="0"/>
      <p:bldP spid="38"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551CC830-02C0-476D-9DA9-29417F506001}"/>
              </a:ext>
            </a:extLst>
          </p:cNvPr>
          <p:cNvSpPr/>
          <p:nvPr/>
        </p:nvSpPr>
        <p:spPr>
          <a:xfrm rot="9447758">
            <a:off x="9019769" y="5893199"/>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5" name="Freeform: Shape 4">
            <a:extLst>
              <a:ext uri="{FF2B5EF4-FFF2-40B4-BE49-F238E27FC236}">
                <a16:creationId xmlns:a16="http://schemas.microsoft.com/office/drawing/2014/main" id="{1AF4B69C-15BF-49D6-BBCA-4CDF4370EF56}"/>
              </a:ext>
            </a:extLst>
          </p:cNvPr>
          <p:cNvSpPr/>
          <p:nvPr/>
        </p:nvSpPr>
        <p:spPr>
          <a:xfrm rot="14519481">
            <a:off x="10892318" y="-1473649"/>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sp>
        <p:nvSpPr>
          <p:cNvPr id="6" name="Freeform: Shape 5">
            <a:extLst>
              <a:ext uri="{FF2B5EF4-FFF2-40B4-BE49-F238E27FC236}">
                <a16:creationId xmlns:a16="http://schemas.microsoft.com/office/drawing/2014/main" id="{8DF7581D-0149-4D87-A5ED-8E74FC6DD518}"/>
              </a:ext>
            </a:extLst>
          </p:cNvPr>
          <p:cNvSpPr/>
          <p:nvPr/>
        </p:nvSpPr>
        <p:spPr>
          <a:xfrm rot="8297882" flipH="1">
            <a:off x="-1967846" y="-2611510"/>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4" name="Freeform: Shape 3">
            <a:extLst>
              <a:ext uri="{FF2B5EF4-FFF2-40B4-BE49-F238E27FC236}">
                <a16:creationId xmlns:a16="http://schemas.microsoft.com/office/drawing/2014/main" id="{ADDB502B-EEDA-4722-B278-7CA5E68F47A3}"/>
              </a:ext>
            </a:extLst>
          </p:cNvPr>
          <p:cNvSpPr/>
          <p:nvPr/>
        </p:nvSpPr>
        <p:spPr>
          <a:xfrm rot="13796761">
            <a:off x="-2003294" y="5204101"/>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grpSp>
        <p:nvGrpSpPr>
          <p:cNvPr id="7" name="Group 6">
            <a:extLst>
              <a:ext uri="{FF2B5EF4-FFF2-40B4-BE49-F238E27FC236}">
                <a16:creationId xmlns:a16="http://schemas.microsoft.com/office/drawing/2014/main" id="{E33A4CA1-E5D1-411A-850E-68BA5F607695}"/>
              </a:ext>
            </a:extLst>
          </p:cNvPr>
          <p:cNvGrpSpPr/>
          <p:nvPr/>
        </p:nvGrpSpPr>
        <p:grpSpPr>
          <a:xfrm>
            <a:off x="482883" y="1116528"/>
            <a:ext cx="1041400" cy="1041400"/>
            <a:chOff x="640080" y="2897713"/>
            <a:chExt cx="1041400" cy="1041400"/>
          </a:xfrm>
        </p:grpSpPr>
        <p:sp>
          <p:nvSpPr>
            <p:cNvPr id="8" name="Oval 7">
              <a:extLst>
                <a:ext uri="{FF2B5EF4-FFF2-40B4-BE49-F238E27FC236}">
                  <a16:creationId xmlns:a16="http://schemas.microsoft.com/office/drawing/2014/main" id="{F03C13E3-E2E4-4AA6-9521-32B7FCD884C5}"/>
                </a:ext>
              </a:extLst>
            </p:cNvPr>
            <p:cNvSpPr/>
            <p:nvPr/>
          </p:nvSpPr>
          <p:spPr>
            <a:xfrm>
              <a:off x="640080" y="2897713"/>
              <a:ext cx="1041400" cy="1041400"/>
            </a:xfrm>
            <a:prstGeom prst="ellipse">
              <a:avLst/>
            </a:prstGeom>
            <a:solidFill>
              <a:schemeClr val="bg1"/>
            </a:solidFill>
            <a:ln>
              <a:noFill/>
            </a:ln>
            <a:effectLst>
              <a:innerShdw blurRad="114300">
                <a:srgbClr val="24A19C"/>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2" descr="Câu hỏi">
              <a:extLst>
                <a:ext uri="{FF2B5EF4-FFF2-40B4-BE49-F238E27FC236}">
                  <a16:creationId xmlns:a16="http://schemas.microsoft.com/office/drawing/2014/main" id="{446AE379-A58A-411F-9991-9693E54B6B3E}"/>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828040" y="2991693"/>
              <a:ext cx="853440" cy="853440"/>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TextBox 9">
            <a:extLst>
              <a:ext uri="{FF2B5EF4-FFF2-40B4-BE49-F238E27FC236}">
                <a16:creationId xmlns:a16="http://schemas.microsoft.com/office/drawing/2014/main" id="{CE826E91-E33D-4F5C-95DC-2CA7ABB28DA0}"/>
              </a:ext>
            </a:extLst>
          </p:cNvPr>
          <p:cNvSpPr txBox="1"/>
          <p:nvPr/>
        </p:nvSpPr>
        <p:spPr>
          <a:xfrm>
            <a:off x="1712243" y="1314102"/>
            <a:ext cx="3995527" cy="461665"/>
          </a:xfrm>
          <a:prstGeom prst="rect">
            <a:avLst/>
          </a:prstGeom>
          <a:noFill/>
        </p:spPr>
        <p:txBody>
          <a:bodyPr wrap="square" rtlCol="0">
            <a:spAutoFit/>
          </a:bodyPr>
          <a:lstStyle/>
          <a:p>
            <a:r>
              <a:rPr lang="en-US" sz="2400" dirty="0" err="1">
                <a:latin typeface="Arial" panose="020B0604020202020204" pitchFamily="34" charset="0"/>
                <a:cs typeface="Arial" panose="020B0604020202020204" pitchFamily="34" charset="0"/>
              </a:rPr>
              <a:t>Độ</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âm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điện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là</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gì</a:t>
            </a:r>
            <a:r>
              <a:rPr lang="en-US" sz="2400" dirty="0">
                <a:latin typeface="Arial" panose="020B0604020202020204" pitchFamily="34" charset="0"/>
                <a:cs typeface="Arial" panose="020B0604020202020204" pitchFamily="34" charset="0"/>
              </a:rPr>
              <a:t>?</a:t>
            </a:r>
          </a:p>
        </p:txBody>
      </p:sp>
      <p:grpSp>
        <p:nvGrpSpPr>
          <p:cNvPr id="11" name="Group 10">
            <a:extLst>
              <a:ext uri="{FF2B5EF4-FFF2-40B4-BE49-F238E27FC236}">
                <a16:creationId xmlns:a16="http://schemas.microsoft.com/office/drawing/2014/main" id="{45AE639E-35ED-49BB-B595-65E3713CD267}"/>
              </a:ext>
            </a:extLst>
          </p:cNvPr>
          <p:cNvGrpSpPr/>
          <p:nvPr/>
        </p:nvGrpSpPr>
        <p:grpSpPr>
          <a:xfrm>
            <a:off x="482883" y="2330842"/>
            <a:ext cx="1041400" cy="1041400"/>
            <a:chOff x="200657" y="4811473"/>
            <a:chExt cx="1041400" cy="1041400"/>
          </a:xfrm>
        </p:grpSpPr>
        <p:sp>
          <p:nvSpPr>
            <p:cNvPr id="12" name="Oval 11">
              <a:extLst>
                <a:ext uri="{FF2B5EF4-FFF2-40B4-BE49-F238E27FC236}">
                  <a16:creationId xmlns:a16="http://schemas.microsoft.com/office/drawing/2014/main" id="{83735B15-BE34-4BC1-871A-D8A8B2FB2BD6}"/>
                </a:ext>
              </a:extLst>
            </p:cNvPr>
            <p:cNvSpPr/>
            <p:nvPr/>
          </p:nvSpPr>
          <p:spPr>
            <a:xfrm>
              <a:off x="200657" y="4811473"/>
              <a:ext cx="1041400" cy="1041400"/>
            </a:xfrm>
            <a:prstGeom prst="ellipse">
              <a:avLst/>
            </a:prstGeom>
            <a:solidFill>
              <a:schemeClr val="bg1"/>
            </a:solidFill>
            <a:ln>
              <a:noFill/>
            </a:ln>
            <a:effectLst>
              <a:innerShdw blurRad="114300">
                <a:srgbClr val="D96098"/>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4" descr="Ghi chú biểu tượng miễn phí">
              <a:extLst>
                <a:ext uri="{FF2B5EF4-FFF2-40B4-BE49-F238E27FC236}">
                  <a16:creationId xmlns:a16="http://schemas.microsoft.com/office/drawing/2014/main" id="{8C7F0976-D25E-4D7F-99F9-92B315623A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920" y="4977533"/>
              <a:ext cx="762000" cy="762000"/>
            </a:xfrm>
            <a:prstGeom prst="rect">
              <a:avLst/>
            </a:prstGeom>
            <a:noFill/>
            <a:extLst>
              <a:ext uri="{909E8E84-426E-40DD-AFC4-6F175D3DCCD1}">
                <a14:hiddenFill xmlns:a14="http://schemas.microsoft.com/office/drawing/2010/main">
                  <a:solidFill>
                    <a:srgbClr val="FFFFFF"/>
                  </a:solidFill>
                </a14:hiddenFill>
              </a:ext>
            </a:extLst>
          </p:spPr>
        </p:pic>
      </p:grpSp>
      <p:sp>
        <p:nvSpPr>
          <p:cNvPr id="14" name="TextBox 13">
            <a:extLst>
              <a:ext uri="{FF2B5EF4-FFF2-40B4-BE49-F238E27FC236}">
                <a16:creationId xmlns:a16="http://schemas.microsoft.com/office/drawing/2014/main" id="{D487EA5F-A5B1-4687-93E1-6A69D271AEE2}"/>
              </a:ext>
            </a:extLst>
          </p:cNvPr>
          <p:cNvSpPr txBox="1"/>
          <p:nvPr/>
        </p:nvSpPr>
        <p:spPr>
          <a:xfrm>
            <a:off x="1712243" y="2381497"/>
            <a:ext cx="9645788" cy="830997"/>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r>
              <a:rPr lang="en-US" dirty="0" err="1"/>
              <a:t>Độ</a:t>
            </a:r>
            <a:r>
              <a:rPr lang="en-US" dirty="0"/>
              <a:t> </a:t>
            </a:r>
            <a:r>
              <a:rPr lang="en-US" dirty="0" err="1"/>
              <a:t>âm</a:t>
            </a:r>
            <a:r>
              <a:rPr lang="en-US" dirty="0"/>
              <a:t> </a:t>
            </a:r>
            <a:r>
              <a:rPr lang="en-US" dirty="0" err="1"/>
              <a:t>điện</a:t>
            </a:r>
            <a:r>
              <a:rPr lang="en-US" dirty="0"/>
              <a:t> </a:t>
            </a:r>
            <a:r>
              <a:rPr lang="en-US" dirty="0" err="1"/>
              <a:t>là</a:t>
            </a:r>
            <a:r>
              <a:rPr lang="en-US" dirty="0"/>
              <a:t> </a:t>
            </a:r>
            <a:r>
              <a:rPr lang="en-US" dirty="0" err="1"/>
              <a:t>đại</a:t>
            </a:r>
            <a:r>
              <a:rPr lang="en-US" dirty="0"/>
              <a:t> </a:t>
            </a:r>
            <a:r>
              <a:rPr lang="en-US" dirty="0" err="1"/>
              <a:t>lượng</a:t>
            </a:r>
            <a:r>
              <a:rPr lang="en-US" dirty="0"/>
              <a:t> </a:t>
            </a:r>
            <a:r>
              <a:rPr lang="en-US" dirty="0" err="1"/>
              <a:t>đặc</a:t>
            </a:r>
            <a:r>
              <a:rPr lang="en-US" dirty="0"/>
              <a:t> </a:t>
            </a:r>
            <a:r>
              <a:rPr lang="en-US" dirty="0" err="1"/>
              <a:t>trứng</a:t>
            </a:r>
            <a:r>
              <a:rPr lang="en-US" dirty="0"/>
              <a:t> </a:t>
            </a:r>
            <a:r>
              <a:rPr lang="en-US" dirty="0" err="1"/>
              <a:t>cho</a:t>
            </a:r>
            <a:r>
              <a:rPr lang="en-US" dirty="0"/>
              <a:t> </a:t>
            </a:r>
            <a:r>
              <a:rPr lang="en-US" dirty="0" err="1"/>
              <a:t>khả</a:t>
            </a:r>
            <a:r>
              <a:rPr lang="en-US" dirty="0"/>
              <a:t> </a:t>
            </a:r>
            <a:r>
              <a:rPr lang="en-US" dirty="0" err="1"/>
              <a:t>năng</a:t>
            </a:r>
            <a:r>
              <a:rPr lang="en-US" dirty="0"/>
              <a:t> </a:t>
            </a:r>
            <a:r>
              <a:rPr lang="en-US" dirty="0" err="1"/>
              <a:t>hút</a:t>
            </a:r>
            <a:r>
              <a:rPr lang="en-US" dirty="0"/>
              <a:t> electron </a:t>
            </a:r>
            <a:r>
              <a:rPr lang="en-US" dirty="0" err="1"/>
              <a:t>liên</a:t>
            </a:r>
            <a:r>
              <a:rPr lang="en-US" dirty="0"/>
              <a:t> </a:t>
            </a:r>
            <a:r>
              <a:rPr lang="en-US" dirty="0" err="1"/>
              <a:t>kết</a:t>
            </a:r>
            <a:r>
              <a:rPr lang="en-US" dirty="0"/>
              <a:t> </a:t>
            </a:r>
            <a:r>
              <a:rPr lang="en-US" dirty="0" err="1"/>
              <a:t>của</a:t>
            </a:r>
            <a:r>
              <a:rPr lang="en-US" dirty="0"/>
              <a:t> </a:t>
            </a:r>
            <a:r>
              <a:rPr lang="en-US" dirty="0" err="1"/>
              <a:t>một</a:t>
            </a:r>
            <a:r>
              <a:rPr lang="en-US" dirty="0"/>
              <a:t> </a:t>
            </a:r>
            <a:r>
              <a:rPr lang="en-US" dirty="0" err="1"/>
              <a:t>nguyên</a:t>
            </a:r>
            <a:r>
              <a:rPr lang="en-US" dirty="0"/>
              <a:t> </a:t>
            </a:r>
            <a:r>
              <a:rPr lang="en-US" dirty="0" err="1"/>
              <a:t>tử</a:t>
            </a:r>
            <a:r>
              <a:rPr lang="en-US" dirty="0"/>
              <a:t> </a:t>
            </a:r>
            <a:r>
              <a:rPr lang="en-US" dirty="0" err="1"/>
              <a:t>trong</a:t>
            </a:r>
            <a:r>
              <a:rPr lang="en-US" dirty="0"/>
              <a:t> phần </a:t>
            </a:r>
            <a:r>
              <a:rPr lang="en-US" dirty="0" err="1"/>
              <a:t>tử</a:t>
            </a:r>
            <a:endParaRPr lang="en-US" dirty="0"/>
          </a:p>
        </p:txBody>
      </p:sp>
      <p:sp>
        <p:nvSpPr>
          <p:cNvPr id="15" name="Rectangle: Rounded Corners 14">
            <a:extLst>
              <a:ext uri="{FF2B5EF4-FFF2-40B4-BE49-F238E27FC236}">
                <a16:creationId xmlns:a16="http://schemas.microsoft.com/office/drawing/2014/main" id="{37059A10-5FC3-4F7B-AB35-99112AD819E5}"/>
              </a:ext>
            </a:extLst>
          </p:cNvPr>
          <p:cNvSpPr/>
          <p:nvPr/>
        </p:nvSpPr>
        <p:spPr>
          <a:xfrm>
            <a:off x="2052320" y="175488"/>
            <a:ext cx="9751325" cy="731651"/>
          </a:xfrm>
          <a:prstGeom prst="roundRect">
            <a:avLst/>
          </a:prstGeom>
          <a:solidFill>
            <a:srgbClr val="24A19C">
              <a:alpha val="78000"/>
            </a:srgbClr>
          </a:solidFill>
          <a:ln w="10839" cap="flat">
            <a:noFill/>
            <a:prstDash val="solid"/>
            <a:miter/>
          </a:ln>
        </p:spPr>
        <p:txBody>
          <a:bodyPr rtlCol="0" anchor="ctr"/>
          <a:lstStyle/>
          <a:p>
            <a:endParaRPr lang="en-US" dirty="0"/>
          </a:p>
        </p:txBody>
      </p:sp>
      <p:sp>
        <p:nvSpPr>
          <p:cNvPr id="16" name="TextBox 15">
            <a:extLst>
              <a:ext uri="{FF2B5EF4-FFF2-40B4-BE49-F238E27FC236}">
                <a16:creationId xmlns:a16="http://schemas.microsoft.com/office/drawing/2014/main" id="{BDB47E40-8F46-4141-ABE8-4AFBEAFFC03B}"/>
              </a:ext>
            </a:extLst>
          </p:cNvPr>
          <p:cNvSpPr txBox="1"/>
          <p:nvPr/>
        </p:nvSpPr>
        <p:spPr>
          <a:xfrm>
            <a:off x="2185843" y="310480"/>
            <a:ext cx="9174175" cy="461665"/>
          </a:xfrm>
          <a:prstGeom prst="rect">
            <a:avLst/>
          </a:prstGeom>
          <a:noFill/>
        </p:spPr>
        <p:txBody>
          <a:bodyPr wrap="square" rtlCol="0">
            <a:spAutoFit/>
          </a:bodyPr>
          <a:lstStyle/>
          <a:p>
            <a:pPr algn="ctr"/>
            <a:r>
              <a:rPr lang="en-US" sz="2400" b="1" dirty="0">
                <a:solidFill>
                  <a:schemeClr val="bg1"/>
                </a:solidFill>
                <a:latin typeface="Arial" panose="020B0604020202020204" pitchFamily="34" charset="0"/>
                <a:cs typeface="Arial" panose="020B0604020202020204" pitchFamily="34" charset="0"/>
              </a:rPr>
              <a:t>II. Xu </a:t>
            </a:r>
            <a:r>
              <a:rPr lang="en-US" sz="2400" b="1" dirty="0" err="1">
                <a:solidFill>
                  <a:schemeClr val="bg1"/>
                </a:solidFill>
                <a:latin typeface="Arial" panose="020B0604020202020204" pitchFamily="34" charset="0"/>
                <a:cs typeface="Arial" panose="020B0604020202020204" pitchFamily="34" charset="0"/>
              </a:rPr>
              <a:t>hướng</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biến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đổi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độ</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âm</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điện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tính</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kim</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loại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và</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tính</a:t>
            </a:r>
            <a:r>
              <a:rPr lang="en-US" sz="2400" b="1" dirty="0">
                <a:solidFill>
                  <a:schemeClr val="bg1"/>
                </a:solidFill>
                <a:latin typeface="Arial" panose="020B0604020202020204" pitchFamily="34" charset="0"/>
                <a:cs typeface="Arial" panose="020B0604020202020204" pitchFamily="34" charset="0"/>
              </a:rPr>
              <a:t> phi </a:t>
            </a:r>
            <a:r>
              <a:rPr lang="en-US" sz="2400" b="1" dirty="0" err="1">
                <a:solidFill>
                  <a:schemeClr val="bg1"/>
                </a:solidFill>
                <a:latin typeface="Arial" panose="020B0604020202020204" pitchFamily="34" charset="0"/>
                <a:cs typeface="Arial" panose="020B0604020202020204" pitchFamily="34" charset="0"/>
              </a:rPr>
              <a:t>kim</a:t>
            </a:r>
            <a:endParaRPr lang="en-US" sz="2400" b="1" dirty="0">
              <a:solidFill>
                <a:schemeClr val="bg1"/>
              </a:solidFill>
              <a:latin typeface="Arial" panose="020B0604020202020204" pitchFamily="34" charset="0"/>
              <a:cs typeface="Arial" panose="020B0604020202020204" pitchFamily="34" charset="0"/>
            </a:endParaRPr>
          </a:p>
        </p:txBody>
      </p:sp>
      <p:pic>
        <p:nvPicPr>
          <p:cNvPr id="17" name="Picture 10" descr="Bảng tuần hoàn">
            <a:extLst>
              <a:ext uri="{FF2B5EF4-FFF2-40B4-BE49-F238E27FC236}">
                <a16:creationId xmlns:a16="http://schemas.microsoft.com/office/drawing/2014/main" id="{E88C4963-A67B-45C8-B67C-280749D2EC6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60018" y="223181"/>
            <a:ext cx="614905" cy="614905"/>
          </a:xfrm>
          <a:prstGeom prst="rect">
            <a:avLst/>
          </a:prstGeom>
          <a:noFill/>
          <a:extLst>
            <a:ext uri="{909E8E84-426E-40DD-AFC4-6F175D3DCCD1}">
              <a14:hiddenFill xmlns:a14="http://schemas.microsoft.com/office/drawing/2010/main">
                <a:solidFill>
                  <a:srgbClr val="FFFFFF"/>
                </a:solidFill>
              </a14:hiddenFill>
            </a:ext>
          </a:extLst>
        </p:spPr>
      </p:pic>
      <p:grpSp>
        <p:nvGrpSpPr>
          <p:cNvPr id="30" name="Group 29">
            <a:extLst>
              <a:ext uri="{FF2B5EF4-FFF2-40B4-BE49-F238E27FC236}">
                <a16:creationId xmlns:a16="http://schemas.microsoft.com/office/drawing/2014/main" id="{693409AF-93C6-46C3-BED0-C090B6963B28}"/>
              </a:ext>
            </a:extLst>
          </p:cNvPr>
          <p:cNvGrpSpPr/>
          <p:nvPr/>
        </p:nvGrpSpPr>
        <p:grpSpPr>
          <a:xfrm>
            <a:off x="4207575" y="3558290"/>
            <a:ext cx="3289069" cy="1848654"/>
            <a:chOff x="4207575" y="3782612"/>
            <a:chExt cx="3289069" cy="1848654"/>
          </a:xfrm>
        </p:grpSpPr>
        <p:sp>
          <p:nvSpPr>
            <p:cNvPr id="2" name="Oval 1">
              <a:extLst>
                <a:ext uri="{FF2B5EF4-FFF2-40B4-BE49-F238E27FC236}">
                  <a16:creationId xmlns:a16="http://schemas.microsoft.com/office/drawing/2014/main" id="{A3D6837F-6651-4BE8-A3D8-842596DF0AEF}"/>
                </a:ext>
              </a:extLst>
            </p:cNvPr>
            <p:cNvSpPr/>
            <p:nvPr/>
          </p:nvSpPr>
          <p:spPr>
            <a:xfrm>
              <a:off x="4207575" y="3782612"/>
              <a:ext cx="1848654" cy="1848654"/>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3AA42B89-A3DB-4686-96D6-E6E8306D8990}"/>
                </a:ext>
              </a:extLst>
            </p:cNvPr>
            <p:cNvSpPr/>
            <p:nvPr/>
          </p:nvSpPr>
          <p:spPr>
            <a:xfrm>
              <a:off x="5647990" y="3782612"/>
              <a:ext cx="1848654" cy="1848654"/>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Oval 18">
              <a:extLst>
                <a:ext uri="{FF2B5EF4-FFF2-40B4-BE49-F238E27FC236}">
                  <a16:creationId xmlns:a16="http://schemas.microsoft.com/office/drawing/2014/main" id="{77963F19-22B2-480B-8933-1E4E398A146B}"/>
                </a:ext>
              </a:extLst>
            </p:cNvPr>
            <p:cNvSpPr/>
            <p:nvPr/>
          </p:nvSpPr>
          <p:spPr>
            <a:xfrm>
              <a:off x="4829714" y="4404751"/>
              <a:ext cx="604376" cy="604376"/>
            </a:xfrm>
            <a:prstGeom prst="ellipse">
              <a:avLst/>
            </a:prstGeom>
            <a:solidFill>
              <a:srgbClr val="FFCCD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40A831C6-A590-4C90-A22A-33ABA775A392}"/>
                </a:ext>
              </a:extLst>
            </p:cNvPr>
            <p:cNvSpPr/>
            <p:nvPr/>
          </p:nvSpPr>
          <p:spPr>
            <a:xfrm>
              <a:off x="6270129" y="4404751"/>
              <a:ext cx="604376" cy="604376"/>
            </a:xfrm>
            <a:prstGeom prst="ellipse">
              <a:avLst/>
            </a:prstGeom>
            <a:solidFill>
              <a:srgbClr val="FFCCD2">
                <a:alpha val="49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CB735558-36E5-4B9D-9152-4F462F707D0B}"/>
                </a:ext>
              </a:extLst>
            </p:cNvPr>
            <p:cNvSpPr txBox="1"/>
            <p:nvPr/>
          </p:nvSpPr>
          <p:spPr>
            <a:xfrm>
              <a:off x="4812691" y="4466088"/>
              <a:ext cx="638421" cy="523220"/>
            </a:xfrm>
            <a:prstGeom prst="rect">
              <a:avLst/>
            </a:prstGeom>
            <a:noFill/>
          </p:spPr>
          <p:txBody>
            <a:bodyPr wrap="square" rtlCol="0">
              <a:spAutoFit/>
            </a:bodyPr>
            <a:lstStyle/>
            <a:p>
              <a:pPr algn="ctr"/>
              <a:r>
                <a:rPr lang="en-US" sz="2800" b="1" dirty="0">
                  <a:solidFill>
                    <a:srgbClr val="D9534F"/>
                  </a:solidFill>
                  <a:latin typeface="Arial" panose="020B0604020202020204" pitchFamily="34" charset="0"/>
                  <a:cs typeface="Arial" panose="020B0604020202020204" pitchFamily="34" charset="0"/>
                </a:rPr>
                <a:t>+1</a:t>
              </a:r>
            </a:p>
          </p:txBody>
        </p:sp>
        <p:sp>
          <p:nvSpPr>
            <p:cNvPr id="22" name="TextBox 21">
              <a:extLst>
                <a:ext uri="{FF2B5EF4-FFF2-40B4-BE49-F238E27FC236}">
                  <a16:creationId xmlns:a16="http://schemas.microsoft.com/office/drawing/2014/main" id="{5D678ADA-C6EE-477E-A0A5-2F26C95B8EE6}"/>
                </a:ext>
              </a:extLst>
            </p:cNvPr>
            <p:cNvSpPr txBox="1"/>
            <p:nvPr/>
          </p:nvSpPr>
          <p:spPr>
            <a:xfrm>
              <a:off x="6251833" y="4445329"/>
              <a:ext cx="638421" cy="523220"/>
            </a:xfrm>
            <a:prstGeom prst="rect">
              <a:avLst/>
            </a:prstGeom>
            <a:noFill/>
          </p:spPr>
          <p:txBody>
            <a:bodyPr wrap="square" rtlCol="0">
              <a:spAutoFit/>
            </a:bodyPr>
            <a:lstStyle/>
            <a:p>
              <a:pPr algn="ctr"/>
              <a:r>
                <a:rPr lang="en-US" sz="2800" b="1" dirty="0">
                  <a:solidFill>
                    <a:srgbClr val="24A19C"/>
                  </a:solidFill>
                  <a:latin typeface="Arial" panose="020B0604020202020204" pitchFamily="34" charset="0"/>
                  <a:cs typeface="Arial" panose="020B0604020202020204" pitchFamily="34" charset="0"/>
                </a:rPr>
                <a:t>+1</a:t>
              </a:r>
            </a:p>
          </p:txBody>
        </p:sp>
        <p:sp>
          <p:nvSpPr>
            <p:cNvPr id="23" name="Oval 22">
              <a:extLst>
                <a:ext uri="{FF2B5EF4-FFF2-40B4-BE49-F238E27FC236}">
                  <a16:creationId xmlns:a16="http://schemas.microsoft.com/office/drawing/2014/main" id="{31D0CF4D-E080-40BB-9A6E-DA4A3C100117}"/>
                </a:ext>
              </a:extLst>
            </p:cNvPr>
            <p:cNvSpPr/>
            <p:nvPr/>
          </p:nvSpPr>
          <p:spPr>
            <a:xfrm>
              <a:off x="5753273" y="4445329"/>
              <a:ext cx="197672" cy="197672"/>
            </a:xfrm>
            <a:prstGeom prst="ellipse">
              <a:avLst/>
            </a:prstGeom>
            <a:solidFill>
              <a:srgbClr val="D960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Oval 23">
              <a:extLst>
                <a:ext uri="{FF2B5EF4-FFF2-40B4-BE49-F238E27FC236}">
                  <a16:creationId xmlns:a16="http://schemas.microsoft.com/office/drawing/2014/main" id="{ABDC301E-C44E-4DDC-B964-573196F8711C}"/>
                </a:ext>
              </a:extLst>
            </p:cNvPr>
            <p:cNvSpPr/>
            <p:nvPr/>
          </p:nvSpPr>
          <p:spPr>
            <a:xfrm>
              <a:off x="5753273" y="4821403"/>
              <a:ext cx="197672" cy="197672"/>
            </a:xfrm>
            <a:prstGeom prst="ellipse">
              <a:avLst/>
            </a:prstGeom>
            <a:solidFill>
              <a:srgbClr val="24A1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6" name="Straight Arrow Connector 25">
            <a:extLst>
              <a:ext uri="{FF2B5EF4-FFF2-40B4-BE49-F238E27FC236}">
                <a16:creationId xmlns:a16="http://schemas.microsoft.com/office/drawing/2014/main" id="{A668108E-6FDD-4037-8499-33423B8C99E2}"/>
              </a:ext>
            </a:extLst>
          </p:cNvPr>
          <p:cNvCxnSpPr>
            <a:stCxn id="23" idx="2"/>
          </p:cNvCxnSpPr>
          <p:nvPr/>
        </p:nvCxnSpPr>
        <p:spPr>
          <a:xfrm flipH="1">
            <a:off x="5401101" y="4319843"/>
            <a:ext cx="352172" cy="395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BBCE16FC-1FE1-4299-BADC-D4980982317C}"/>
              </a:ext>
            </a:extLst>
          </p:cNvPr>
          <p:cNvCxnSpPr/>
          <p:nvPr/>
        </p:nvCxnSpPr>
        <p:spPr>
          <a:xfrm flipH="1">
            <a:off x="5391953" y="4695917"/>
            <a:ext cx="352172" cy="395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A410871E-E9B6-4FC1-A923-6EC5DE55337A}"/>
              </a:ext>
            </a:extLst>
          </p:cNvPr>
          <p:cNvCxnSpPr>
            <a:cxnSpLocks/>
          </p:cNvCxnSpPr>
          <p:nvPr/>
        </p:nvCxnSpPr>
        <p:spPr>
          <a:xfrm>
            <a:off x="5954034" y="4319843"/>
            <a:ext cx="352172" cy="395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6D96C949-E1F9-4F07-BE08-6EA283C5BEF7}"/>
              </a:ext>
            </a:extLst>
          </p:cNvPr>
          <p:cNvCxnSpPr>
            <a:cxnSpLocks/>
          </p:cNvCxnSpPr>
          <p:nvPr/>
        </p:nvCxnSpPr>
        <p:spPr>
          <a:xfrm>
            <a:off x="5944886" y="4695917"/>
            <a:ext cx="352172" cy="395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B22C84A8-1638-4E82-A7DA-79FEFB52E2A0}"/>
              </a:ext>
            </a:extLst>
          </p:cNvPr>
          <p:cNvSpPr txBox="1"/>
          <p:nvPr/>
        </p:nvSpPr>
        <p:spPr>
          <a:xfrm>
            <a:off x="2865294" y="5631416"/>
            <a:ext cx="6773078" cy="937949"/>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pPr algn="ctr"/>
            <a:r>
              <a:rPr lang="en-US" b="1" dirty="0" err="1"/>
              <a:t>Hình</a:t>
            </a:r>
            <a:r>
              <a:rPr lang="en-US" b="1" dirty="0"/>
              <a:t> 7.3. </a:t>
            </a:r>
            <a:r>
              <a:rPr lang="en-US" dirty="0" err="1"/>
              <a:t>Cặp</a:t>
            </a:r>
            <a:r>
              <a:rPr lang="en-US" dirty="0"/>
              <a:t> electron </a:t>
            </a:r>
            <a:r>
              <a:rPr lang="en-US" dirty="0" err="1"/>
              <a:t>liên</a:t>
            </a:r>
            <a:r>
              <a:rPr lang="en-US" dirty="0"/>
              <a:t> </a:t>
            </a:r>
            <a:r>
              <a:rPr lang="en-US" dirty="0" err="1"/>
              <a:t>kết</a:t>
            </a:r>
            <a:r>
              <a:rPr lang="en-US" dirty="0"/>
              <a:t> </a:t>
            </a:r>
            <a:r>
              <a:rPr lang="en-US" dirty="0" err="1"/>
              <a:t>bị</a:t>
            </a:r>
            <a:r>
              <a:rPr lang="en-US" dirty="0"/>
              <a:t> </a:t>
            </a:r>
            <a:r>
              <a:rPr lang="en-US" dirty="0" err="1"/>
              <a:t>các</a:t>
            </a:r>
            <a:r>
              <a:rPr lang="en-US" dirty="0"/>
              <a:t> </a:t>
            </a:r>
            <a:r>
              <a:rPr lang="en-US" dirty="0" err="1"/>
              <a:t>nguyên</a:t>
            </a:r>
            <a:r>
              <a:rPr lang="en-US" dirty="0"/>
              <a:t> </a:t>
            </a:r>
            <a:r>
              <a:rPr lang="en-US" dirty="0" err="1"/>
              <a:t>tử</a:t>
            </a:r>
            <a:r>
              <a:rPr lang="en-US" dirty="0"/>
              <a:t> </a:t>
            </a:r>
            <a:r>
              <a:rPr lang="en-US" dirty="0" err="1"/>
              <a:t>hút</a:t>
            </a:r>
            <a:r>
              <a:rPr lang="en-US" dirty="0"/>
              <a:t> </a:t>
            </a:r>
            <a:r>
              <a:rPr lang="en-US" dirty="0" err="1"/>
              <a:t>về</a:t>
            </a:r>
            <a:r>
              <a:rPr lang="en-US" dirty="0"/>
              <a:t> </a:t>
            </a:r>
            <a:r>
              <a:rPr lang="en-US" dirty="0" err="1"/>
              <a:t>phía</a:t>
            </a:r>
            <a:r>
              <a:rPr lang="en-US" dirty="0"/>
              <a:t> </a:t>
            </a:r>
            <a:r>
              <a:rPr lang="en-US" dirty="0" err="1"/>
              <a:t>các</a:t>
            </a:r>
            <a:r>
              <a:rPr lang="en-US" dirty="0"/>
              <a:t> </a:t>
            </a:r>
            <a:r>
              <a:rPr lang="en-US" dirty="0" err="1"/>
              <a:t>hạt</a:t>
            </a:r>
            <a:r>
              <a:rPr lang="en-US" dirty="0"/>
              <a:t> </a:t>
            </a:r>
            <a:r>
              <a:rPr lang="en-US" dirty="0" err="1"/>
              <a:t>nhân</a:t>
            </a:r>
            <a:r>
              <a:rPr lang="en-US" dirty="0"/>
              <a:t> </a:t>
            </a:r>
            <a:r>
              <a:rPr lang="en-US" dirty="0" err="1"/>
              <a:t>của</a:t>
            </a:r>
            <a:r>
              <a:rPr lang="en-US" dirty="0"/>
              <a:t> </a:t>
            </a:r>
            <a:r>
              <a:rPr lang="en-US" dirty="0" err="1"/>
              <a:t>mỗi</a:t>
            </a:r>
            <a:r>
              <a:rPr lang="en-US" dirty="0"/>
              <a:t> </a:t>
            </a:r>
            <a:r>
              <a:rPr lang="en-US" dirty="0" err="1"/>
              <a:t>nguyên</a:t>
            </a:r>
            <a:r>
              <a:rPr lang="en-US" dirty="0"/>
              <a:t> </a:t>
            </a:r>
            <a:r>
              <a:rPr lang="en-US" dirty="0" err="1"/>
              <a:t>tử</a:t>
            </a:r>
            <a:r>
              <a:rPr lang="en-US" dirty="0"/>
              <a:t> H</a:t>
            </a:r>
          </a:p>
        </p:txBody>
      </p:sp>
    </p:spTree>
    <p:extLst>
      <p:ext uri="{BB962C8B-B14F-4D97-AF65-F5344CB8AC3E}">
        <p14:creationId xmlns:p14="http://schemas.microsoft.com/office/powerpoint/2010/main" val="787324294"/>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left)">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500" fill="hold"/>
                                        <p:tgtEl>
                                          <p:spTgt spid="11"/>
                                        </p:tgtEl>
                                        <p:attrNameLst>
                                          <p:attrName>ppt_w</p:attrName>
                                        </p:attrNameLst>
                                      </p:cBhvr>
                                      <p:tavLst>
                                        <p:tav tm="0">
                                          <p:val>
                                            <p:fltVal val="0"/>
                                          </p:val>
                                        </p:tav>
                                        <p:tav tm="100000">
                                          <p:val>
                                            <p:strVal val="#ppt_w"/>
                                          </p:val>
                                        </p:tav>
                                      </p:tavLst>
                                    </p:anim>
                                    <p:anim calcmode="lin" valueType="num">
                                      <p:cBhvr>
                                        <p:cTn id="20" dur="500" fill="hold"/>
                                        <p:tgtEl>
                                          <p:spTgt spid="11"/>
                                        </p:tgtEl>
                                        <p:attrNameLst>
                                          <p:attrName>ppt_h</p:attrName>
                                        </p:attrNameLst>
                                      </p:cBhvr>
                                      <p:tavLst>
                                        <p:tav tm="0">
                                          <p:val>
                                            <p:fltVal val="0"/>
                                          </p:val>
                                        </p:tav>
                                        <p:tav tm="100000">
                                          <p:val>
                                            <p:strVal val="#ppt_h"/>
                                          </p:val>
                                        </p:tav>
                                      </p:tavLst>
                                    </p:anim>
                                    <p:animEffect transition="in" filter="fade">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wipe(left)">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30"/>
                                        </p:tgtEl>
                                        <p:attrNameLst>
                                          <p:attrName>style.visibility</p:attrName>
                                        </p:attrNameLst>
                                      </p:cBhvr>
                                      <p:to>
                                        <p:strVal val="visible"/>
                                      </p:to>
                                    </p:set>
                                    <p:anim calcmode="lin" valueType="num">
                                      <p:cBhvr>
                                        <p:cTn id="31" dur="500" fill="hold"/>
                                        <p:tgtEl>
                                          <p:spTgt spid="30"/>
                                        </p:tgtEl>
                                        <p:attrNameLst>
                                          <p:attrName>ppt_w</p:attrName>
                                        </p:attrNameLst>
                                      </p:cBhvr>
                                      <p:tavLst>
                                        <p:tav tm="0">
                                          <p:val>
                                            <p:fltVal val="0"/>
                                          </p:val>
                                        </p:tav>
                                        <p:tav tm="100000">
                                          <p:val>
                                            <p:strVal val="#ppt_w"/>
                                          </p:val>
                                        </p:tav>
                                      </p:tavLst>
                                    </p:anim>
                                    <p:anim calcmode="lin" valueType="num">
                                      <p:cBhvr>
                                        <p:cTn id="32" dur="500" fill="hold"/>
                                        <p:tgtEl>
                                          <p:spTgt spid="30"/>
                                        </p:tgtEl>
                                        <p:attrNameLst>
                                          <p:attrName>ppt_h</p:attrName>
                                        </p:attrNameLst>
                                      </p:cBhvr>
                                      <p:tavLst>
                                        <p:tav tm="0">
                                          <p:val>
                                            <p:fltVal val="0"/>
                                          </p:val>
                                        </p:tav>
                                        <p:tav tm="100000">
                                          <p:val>
                                            <p:strVal val="#ppt_h"/>
                                          </p:val>
                                        </p:tav>
                                      </p:tavLst>
                                    </p:anim>
                                    <p:animEffect transition="in" filter="fade">
                                      <p:cBhvr>
                                        <p:cTn id="33" dur="500"/>
                                        <p:tgtEl>
                                          <p:spTgt spid="30"/>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31"/>
                                        </p:tgtEl>
                                        <p:attrNameLst>
                                          <p:attrName>style.visibility</p:attrName>
                                        </p:attrNameLst>
                                      </p:cBhvr>
                                      <p:to>
                                        <p:strVal val="visible"/>
                                      </p:to>
                                    </p:set>
                                    <p:animEffect transition="in" filter="wipe(left)">
                                      <p:cBhvr>
                                        <p:cTn id="36" dur="500"/>
                                        <p:tgtEl>
                                          <p:spTgt spid="31"/>
                                        </p:tgtEl>
                                      </p:cBhvr>
                                    </p:animEffect>
                                  </p:childTnLst>
                                </p:cTn>
                              </p:par>
                            </p:childTnLst>
                          </p:cTn>
                        </p:par>
                        <p:par>
                          <p:cTn id="37" fill="hold">
                            <p:stCondLst>
                              <p:cond delay="500"/>
                            </p:stCondLst>
                            <p:childTnLst>
                              <p:par>
                                <p:cTn id="38" presetID="22" presetClass="entr" presetSubtype="2" fill="hold" nodeType="after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wipe(right)">
                                      <p:cBhvr>
                                        <p:cTn id="40" dur="500"/>
                                        <p:tgtEl>
                                          <p:spTgt spid="26"/>
                                        </p:tgtEl>
                                      </p:cBhvr>
                                    </p:animEffect>
                                  </p:childTnLst>
                                </p:cTn>
                              </p:par>
                              <p:par>
                                <p:cTn id="41" presetID="22" presetClass="entr" presetSubtype="2" fill="hold" nodeType="with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wipe(right)">
                                      <p:cBhvr>
                                        <p:cTn id="43" dur="500"/>
                                        <p:tgtEl>
                                          <p:spTgt spid="27"/>
                                        </p:tgtEl>
                                      </p:cBhvr>
                                    </p:animEffect>
                                  </p:childTnLst>
                                </p:cTn>
                              </p:par>
                            </p:childTnLst>
                          </p:cTn>
                        </p:par>
                        <p:par>
                          <p:cTn id="44" fill="hold">
                            <p:stCondLst>
                              <p:cond delay="1000"/>
                            </p:stCondLst>
                            <p:childTnLst>
                              <p:par>
                                <p:cTn id="45" presetID="22" presetClass="entr" presetSubtype="8" fill="hold" nodeType="afterEffect">
                                  <p:stCondLst>
                                    <p:cond delay="0"/>
                                  </p:stCondLst>
                                  <p:childTnLst>
                                    <p:set>
                                      <p:cBhvr>
                                        <p:cTn id="46" dur="1" fill="hold">
                                          <p:stCondLst>
                                            <p:cond delay="0"/>
                                          </p:stCondLst>
                                        </p:cTn>
                                        <p:tgtEl>
                                          <p:spTgt spid="28"/>
                                        </p:tgtEl>
                                        <p:attrNameLst>
                                          <p:attrName>style.visibility</p:attrName>
                                        </p:attrNameLst>
                                      </p:cBhvr>
                                      <p:to>
                                        <p:strVal val="visible"/>
                                      </p:to>
                                    </p:set>
                                    <p:animEffect transition="in" filter="wipe(left)">
                                      <p:cBhvr>
                                        <p:cTn id="47" dur="500"/>
                                        <p:tgtEl>
                                          <p:spTgt spid="28"/>
                                        </p:tgtEl>
                                      </p:cBhvr>
                                    </p:animEffect>
                                  </p:childTnLst>
                                </p:cTn>
                              </p:par>
                              <p:par>
                                <p:cTn id="48" presetID="22" presetClass="entr" presetSubtype="8" fill="hold" nodeType="withEffect">
                                  <p:stCondLst>
                                    <p:cond delay="0"/>
                                  </p:stCondLst>
                                  <p:childTnLst>
                                    <p:set>
                                      <p:cBhvr>
                                        <p:cTn id="49" dur="1" fill="hold">
                                          <p:stCondLst>
                                            <p:cond delay="0"/>
                                          </p:stCondLst>
                                        </p:cTn>
                                        <p:tgtEl>
                                          <p:spTgt spid="29"/>
                                        </p:tgtEl>
                                        <p:attrNameLst>
                                          <p:attrName>style.visibility</p:attrName>
                                        </p:attrNameLst>
                                      </p:cBhvr>
                                      <p:to>
                                        <p:strVal val="visible"/>
                                      </p:to>
                                    </p:set>
                                    <p:animEffect transition="in" filter="wipe(left)">
                                      <p:cBhvr>
                                        <p:cTn id="50"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p:bldP spid="31"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551CC830-02C0-476D-9DA9-29417F506001}"/>
              </a:ext>
            </a:extLst>
          </p:cNvPr>
          <p:cNvSpPr/>
          <p:nvPr/>
        </p:nvSpPr>
        <p:spPr>
          <a:xfrm>
            <a:off x="-2448535" y="-2186243"/>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5" name="Freeform: Shape 4">
            <a:extLst>
              <a:ext uri="{FF2B5EF4-FFF2-40B4-BE49-F238E27FC236}">
                <a16:creationId xmlns:a16="http://schemas.microsoft.com/office/drawing/2014/main" id="{1AF4B69C-15BF-49D6-BBCA-4CDF4370EF56}"/>
              </a:ext>
            </a:extLst>
          </p:cNvPr>
          <p:cNvSpPr/>
          <p:nvPr/>
        </p:nvSpPr>
        <p:spPr>
          <a:xfrm rot="14519481">
            <a:off x="-2448535" y="5212080"/>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sp>
        <p:nvSpPr>
          <p:cNvPr id="6" name="Freeform: Shape 5">
            <a:extLst>
              <a:ext uri="{FF2B5EF4-FFF2-40B4-BE49-F238E27FC236}">
                <a16:creationId xmlns:a16="http://schemas.microsoft.com/office/drawing/2014/main" id="{8DF7581D-0149-4D87-A5ED-8E74FC6DD518}"/>
              </a:ext>
            </a:extLst>
          </p:cNvPr>
          <p:cNvSpPr/>
          <p:nvPr/>
        </p:nvSpPr>
        <p:spPr>
          <a:xfrm rot="7987039" flipH="1">
            <a:off x="8675238" y="5791583"/>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4" name="Freeform: Shape 3">
            <a:extLst>
              <a:ext uri="{FF2B5EF4-FFF2-40B4-BE49-F238E27FC236}">
                <a16:creationId xmlns:a16="http://schemas.microsoft.com/office/drawing/2014/main" id="{ADDB502B-EEDA-4722-B278-7CA5E68F47A3}"/>
              </a:ext>
            </a:extLst>
          </p:cNvPr>
          <p:cNvSpPr/>
          <p:nvPr/>
        </p:nvSpPr>
        <p:spPr>
          <a:xfrm rot="2236116">
            <a:off x="11018520" y="-2186243"/>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grpSp>
        <p:nvGrpSpPr>
          <p:cNvPr id="7" name="Group 6">
            <a:extLst>
              <a:ext uri="{FF2B5EF4-FFF2-40B4-BE49-F238E27FC236}">
                <a16:creationId xmlns:a16="http://schemas.microsoft.com/office/drawing/2014/main" id="{7A1D469A-DB0C-4681-B20F-BA1A51220EC7}"/>
              </a:ext>
            </a:extLst>
          </p:cNvPr>
          <p:cNvGrpSpPr/>
          <p:nvPr/>
        </p:nvGrpSpPr>
        <p:grpSpPr>
          <a:xfrm>
            <a:off x="432492" y="1333435"/>
            <a:ext cx="1041400" cy="1041400"/>
            <a:chOff x="640080" y="2897713"/>
            <a:chExt cx="1041400" cy="1041400"/>
          </a:xfrm>
        </p:grpSpPr>
        <p:sp>
          <p:nvSpPr>
            <p:cNvPr id="8" name="Oval 7">
              <a:extLst>
                <a:ext uri="{FF2B5EF4-FFF2-40B4-BE49-F238E27FC236}">
                  <a16:creationId xmlns:a16="http://schemas.microsoft.com/office/drawing/2014/main" id="{A2991B7B-E1F7-4EE7-BED9-EB96C2E7F775}"/>
                </a:ext>
              </a:extLst>
            </p:cNvPr>
            <p:cNvSpPr/>
            <p:nvPr/>
          </p:nvSpPr>
          <p:spPr>
            <a:xfrm>
              <a:off x="640080" y="2897713"/>
              <a:ext cx="1041400" cy="1041400"/>
            </a:xfrm>
            <a:prstGeom prst="ellipse">
              <a:avLst/>
            </a:prstGeom>
            <a:solidFill>
              <a:schemeClr val="bg1"/>
            </a:solidFill>
            <a:ln>
              <a:noFill/>
            </a:ln>
            <a:effectLst>
              <a:innerShdw blurRad="114300">
                <a:srgbClr val="24A19C"/>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2" descr="Câu hỏi">
              <a:extLst>
                <a:ext uri="{FF2B5EF4-FFF2-40B4-BE49-F238E27FC236}">
                  <a16:creationId xmlns:a16="http://schemas.microsoft.com/office/drawing/2014/main" id="{3F2ACB4D-9DC4-4F83-9F6B-ECFD6AB380F6}"/>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828040" y="2991693"/>
              <a:ext cx="853440" cy="853440"/>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TextBox 9">
            <a:extLst>
              <a:ext uri="{FF2B5EF4-FFF2-40B4-BE49-F238E27FC236}">
                <a16:creationId xmlns:a16="http://schemas.microsoft.com/office/drawing/2014/main" id="{6B18D79A-BDCF-4CE1-A0B5-B461A3D0B972}"/>
              </a:ext>
            </a:extLst>
          </p:cNvPr>
          <p:cNvSpPr txBox="1"/>
          <p:nvPr/>
        </p:nvSpPr>
        <p:spPr>
          <a:xfrm>
            <a:off x="1661852" y="1146338"/>
            <a:ext cx="9645788" cy="1381147"/>
          </a:xfrm>
          <a:prstGeom prst="rect">
            <a:avLst/>
          </a:prstGeom>
          <a:noFill/>
        </p:spPr>
        <p:txBody>
          <a:bodyPr wrap="square" rtlCol="0">
            <a:spAutoFit/>
          </a:bodyPr>
          <a:lstStyle/>
          <a:p>
            <a:pPr>
              <a:lnSpc>
                <a:spcPct val="120000"/>
              </a:lnSpc>
            </a:pPr>
            <a:r>
              <a:rPr lang="en-US" sz="2400" dirty="0">
                <a:latin typeface="Arial" panose="020B0604020202020204" pitchFamily="34" charset="0"/>
                <a:cs typeface="Arial" panose="020B0604020202020204" pitchFamily="34" charset="0"/>
              </a:rPr>
              <a:t>1. </a:t>
            </a:r>
            <a:r>
              <a:rPr lang="en-US" sz="2400" dirty="0" err="1">
                <a:latin typeface="Arial" panose="020B0604020202020204" pitchFamily="34" charset="0"/>
                <a:cs typeface="Arial" panose="020B0604020202020204" pitchFamily="34" charset="0"/>
              </a:rPr>
              <a:t>Trong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một</a:t>
            </a:r>
            <a:r>
              <a:rPr lang="en-US" sz="2400" dirty="0">
                <a:latin typeface="Arial" panose="020B0604020202020204" pitchFamily="34" charset="0"/>
                <a:cs typeface="Arial" panose="020B0604020202020204" pitchFamily="34" charset="0"/>
              </a:rPr>
              <a:t> chu </a:t>
            </a:r>
            <a:r>
              <a:rPr lang="en-US" sz="2400" dirty="0" err="1">
                <a:latin typeface="Arial" panose="020B0604020202020204" pitchFamily="34" charset="0"/>
                <a:cs typeface="Arial" panose="020B0604020202020204" pitchFamily="34" charset="0"/>
              </a:rPr>
              <a:t>kì</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nhận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xét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về</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điện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tích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hạt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nhân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và</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bán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kính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nguyên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tử</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từ</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đó</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suy</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luận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về</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khả</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năng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hút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cặp</a:t>
            </a:r>
            <a:r>
              <a:rPr lang="en-US" sz="2400" dirty="0">
                <a:latin typeface="Arial" panose="020B0604020202020204" pitchFamily="34" charset="0"/>
                <a:cs typeface="Arial" panose="020B0604020202020204" pitchFamily="34" charset="0"/>
              </a:rPr>
              <a:t> electron </a:t>
            </a:r>
            <a:r>
              <a:rPr lang="en-US" sz="2400" dirty="0" err="1">
                <a:latin typeface="Arial" panose="020B0604020202020204" pitchFamily="34" charset="0"/>
                <a:cs typeface="Arial" panose="020B0604020202020204" pitchFamily="34" charset="0"/>
              </a:rPr>
              <a:t>liên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kết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của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các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nguyên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tử</a:t>
            </a:r>
            <a:r>
              <a:rPr lang="en-US" sz="2400" dirty="0">
                <a:latin typeface="Arial" panose="020B0604020202020204" pitchFamily="34" charset="0"/>
                <a:cs typeface="Arial" panose="020B0604020202020204" pitchFamily="34" charset="0"/>
              </a:rPr>
              <a:t>.</a:t>
            </a:r>
          </a:p>
        </p:txBody>
      </p:sp>
      <p:grpSp>
        <p:nvGrpSpPr>
          <p:cNvPr id="11" name="Group 10">
            <a:extLst>
              <a:ext uri="{FF2B5EF4-FFF2-40B4-BE49-F238E27FC236}">
                <a16:creationId xmlns:a16="http://schemas.microsoft.com/office/drawing/2014/main" id="{3D243AEE-F9C2-4432-A0FC-0EED4480BC15}"/>
              </a:ext>
            </a:extLst>
          </p:cNvPr>
          <p:cNvGrpSpPr/>
          <p:nvPr/>
        </p:nvGrpSpPr>
        <p:grpSpPr>
          <a:xfrm>
            <a:off x="432492" y="4305453"/>
            <a:ext cx="1041400" cy="1041400"/>
            <a:chOff x="200657" y="4811473"/>
            <a:chExt cx="1041400" cy="1041400"/>
          </a:xfrm>
        </p:grpSpPr>
        <p:sp>
          <p:nvSpPr>
            <p:cNvPr id="12" name="Oval 11">
              <a:extLst>
                <a:ext uri="{FF2B5EF4-FFF2-40B4-BE49-F238E27FC236}">
                  <a16:creationId xmlns:a16="http://schemas.microsoft.com/office/drawing/2014/main" id="{9040DB1C-42BD-4D52-8ABA-7FD4DE76C081}"/>
                </a:ext>
              </a:extLst>
            </p:cNvPr>
            <p:cNvSpPr/>
            <p:nvPr/>
          </p:nvSpPr>
          <p:spPr>
            <a:xfrm>
              <a:off x="200657" y="4811473"/>
              <a:ext cx="1041400" cy="1041400"/>
            </a:xfrm>
            <a:prstGeom prst="ellipse">
              <a:avLst/>
            </a:prstGeom>
            <a:solidFill>
              <a:schemeClr val="bg1"/>
            </a:solidFill>
            <a:ln>
              <a:noFill/>
            </a:ln>
            <a:effectLst>
              <a:innerShdw blurRad="114300">
                <a:srgbClr val="D96098"/>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4" descr="Ghi chú biểu tượng miễn phí">
              <a:extLst>
                <a:ext uri="{FF2B5EF4-FFF2-40B4-BE49-F238E27FC236}">
                  <a16:creationId xmlns:a16="http://schemas.microsoft.com/office/drawing/2014/main" id="{F8148F30-B5FF-48B3-906E-164D5547C2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920" y="4977533"/>
              <a:ext cx="762000" cy="762000"/>
            </a:xfrm>
            <a:prstGeom prst="rect">
              <a:avLst/>
            </a:prstGeom>
            <a:noFill/>
            <a:extLst>
              <a:ext uri="{909E8E84-426E-40DD-AFC4-6F175D3DCCD1}">
                <a14:hiddenFill xmlns:a14="http://schemas.microsoft.com/office/drawing/2010/main">
                  <a:solidFill>
                    <a:srgbClr val="FFFFFF"/>
                  </a:solidFill>
                </a14:hiddenFill>
              </a:ext>
            </a:extLst>
          </p:spPr>
        </p:pic>
      </p:grpSp>
      <p:sp>
        <p:nvSpPr>
          <p:cNvPr id="14" name="TextBox 13">
            <a:extLst>
              <a:ext uri="{FF2B5EF4-FFF2-40B4-BE49-F238E27FC236}">
                <a16:creationId xmlns:a16="http://schemas.microsoft.com/office/drawing/2014/main" id="{FFB9E931-4DB6-4956-BD85-5CD3B7A4F662}"/>
              </a:ext>
            </a:extLst>
          </p:cNvPr>
          <p:cNvSpPr txBox="1"/>
          <p:nvPr/>
        </p:nvSpPr>
        <p:spPr>
          <a:xfrm>
            <a:off x="1661852" y="4115074"/>
            <a:ext cx="10262506" cy="830997"/>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r>
              <a:rPr lang="en-US" dirty="0"/>
              <a:t>1. </a:t>
            </a:r>
            <a:r>
              <a:rPr lang="en-US" dirty="0" err="1"/>
              <a:t>Trong</a:t>
            </a:r>
            <a:r>
              <a:rPr lang="en-US" dirty="0"/>
              <a:t> </a:t>
            </a:r>
            <a:r>
              <a:rPr lang="en-US" dirty="0" err="1"/>
              <a:t>một</a:t>
            </a:r>
            <a:r>
              <a:rPr lang="en-US" dirty="0"/>
              <a:t> chu </a:t>
            </a:r>
            <a:r>
              <a:rPr lang="en-US" dirty="0" err="1"/>
              <a:t>kì</a:t>
            </a:r>
            <a:r>
              <a:rPr lang="en-US" dirty="0"/>
              <a:t>, </a:t>
            </a:r>
            <a:r>
              <a:rPr lang="en-US" dirty="0" err="1"/>
              <a:t>từ</a:t>
            </a:r>
            <a:r>
              <a:rPr lang="en-US" dirty="0"/>
              <a:t> </a:t>
            </a:r>
            <a:r>
              <a:rPr lang="en-US" dirty="0" err="1"/>
              <a:t>trái</a:t>
            </a:r>
            <a:r>
              <a:rPr lang="en-US" dirty="0"/>
              <a:t> sang </a:t>
            </a:r>
            <a:r>
              <a:rPr lang="en-US" dirty="0" err="1"/>
              <a:t>phải</a:t>
            </a:r>
            <a:r>
              <a:rPr lang="en-US" dirty="0"/>
              <a:t> </a:t>
            </a:r>
            <a:r>
              <a:rPr lang="en-US" dirty="0" err="1"/>
              <a:t>điện</a:t>
            </a:r>
            <a:r>
              <a:rPr lang="en-US" dirty="0"/>
              <a:t> </a:t>
            </a:r>
            <a:r>
              <a:rPr lang="en-US" dirty="0" err="1"/>
              <a:t>tích</a:t>
            </a:r>
            <a:r>
              <a:rPr lang="en-US" dirty="0"/>
              <a:t> </a:t>
            </a:r>
            <a:r>
              <a:rPr lang="en-US" dirty="0" err="1"/>
              <a:t>hạt</a:t>
            </a:r>
            <a:r>
              <a:rPr lang="en-US" dirty="0"/>
              <a:t> </a:t>
            </a:r>
            <a:r>
              <a:rPr lang="en-US" dirty="0" err="1"/>
              <a:t>nhân</a:t>
            </a:r>
            <a:r>
              <a:rPr lang="en-US" dirty="0"/>
              <a:t> </a:t>
            </a:r>
            <a:r>
              <a:rPr lang="en-US" dirty="0" err="1"/>
              <a:t>tăng</a:t>
            </a:r>
            <a:r>
              <a:rPr lang="en-US" dirty="0"/>
              <a:t> </a:t>
            </a:r>
            <a:r>
              <a:rPr lang="en-US" dirty="0" err="1"/>
              <a:t>lên</a:t>
            </a:r>
            <a:r>
              <a:rPr lang="en-US" dirty="0"/>
              <a:t>, </a:t>
            </a:r>
            <a:r>
              <a:rPr lang="en-US" dirty="0" err="1"/>
              <a:t>bán</a:t>
            </a:r>
            <a:r>
              <a:rPr lang="en-US" dirty="0"/>
              <a:t> </a:t>
            </a:r>
            <a:r>
              <a:rPr lang="en-US" dirty="0" err="1"/>
              <a:t>kính</a:t>
            </a:r>
            <a:r>
              <a:rPr lang="en-US" dirty="0"/>
              <a:t> </a:t>
            </a:r>
            <a:r>
              <a:rPr lang="en-US" dirty="0" err="1"/>
              <a:t>nguyên</a:t>
            </a:r>
            <a:r>
              <a:rPr lang="en-US" dirty="0"/>
              <a:t> </a:t>
            </a:r>
            <a:r>
              <a:rPr lang="en-US" dirty="0" err="1"/>
              <a:t>tử</a:t>
            </a:r>
            <a:r>
              <a:rPr lang="en-US" dirty="0"/>
              <a:t> </a:t>
            </a:r>
            <a:r>
              <a:rPr lang="en-US" dirty="0" err="1"/>
              <a:t>giảm</a:t>
            </a:r>
            <a:r>
              <a:rPr lang="en-US" dirty="0"/>
              <a:t> </a:t>
            </a:r>
            <a:r>
              <a:rPr lang="en-US" dirty="0" err="1"/>
              <a:t>dần</a:t>
            </a:r>
            <a:r>
              <a:rPr lang="en-US" dirty="0"/>
              <a:t> </a:t>
            </a:r>
            <a:r>
              <a:rPr lang="en-US" dirty="0" err="1"/>
              <a:t>nên</a:t>
            </a:r>
            <a:r>
              <a:rPr lang="en-US" dirty="0"/>
              <a:t> </a:t>
            </a:r>
            <a:r>
              <a:rPr lang="en-US" dirty="0" err="1"/>
              <a:t>khả</a:t>
            </a:r>
            <a:r>
              <a:rPr lang="en-US" dirty="0"/>
              <a:t> </a:t>
            </a:r>
            <a:r>
              <a:rPr lang="en-US" dirty="0" err="1"/>
              <a:t>năng</a:t>
            </a:r>
            <a:r>
              <a:rPr lang="en-US" dirty="0"/>
              <a:t> </a:t>
            </a:r>
            <a:r>
              <a:rPr lang="en-US" dirty="0" err="1"/>
              <a:t>hút</a:t>
            </a:r>
            <a:r>
              <a:rPr lang="en-US" dirty="0"/>
              <a:t> </a:t>
            </a:r>
            <a:r>
              <a:rPr lang="en-US" dirty="0" err="1"/>
              <a:t>cặp</a:t>
            </a:r>
            <a:r>
              <a:rPr lang="en-US" dirty="0"/>
              <a:t> electron </a:t>
            </a:r>
            <a:r>
              <a:rPr lang="en-US" dirty="0" err="1"/>
              <a:t>liên</a:t>
            </a:r>
            <a:r>
              <a:rPr lang="en-US" dirty="0"/>
              <a:t> </a:t>
            </a:r>
            <a:r>
              <a:rPr lang="en-US" dirty="0" err="1"/>
              <a:t>kết</a:t>
            </a:r>
            <a:r>
              <a:rPr lang="en-US" dirty="0"/>
              <a:t> </a:t>
            </a:r>
            <a:r>
              <a:rPr lang="en-US" dirty="0" err="1"/>
              <a:t>càng</a:t>
            </a:r>
            <a:r>
              <a:rPr lang="en-US" dirty="0"/>
              <a:t> </a:t>
            </a:r>
            <a:r>
              <a:rPr lang="en-US" dirty="0" err="1"/>
              <a:t>mạnh</a:t>
            </a:r>
            <a:endParaRPr lang="en-US" dirty="0"/>
          </a:p>
        </p:txBody>
      </p:sp>
      <p:sp>
        <p:nvSpPr>
          <p:cNvPr id="15" name="TextBox 14">
            <a:extLst>
              <a:ext uri="{FF2B5EF4-FFF2-40B4-BE49-F238E27FC236}">
                <a16:creationId xmlns:a16="http://schemas.microsoft.com/office/drawing/2014/main" id="{DE640152-65F6-4D95-A58F-154C1787FBCD}"/>
              </a:ext>
            </a:extLst>
          </p:cNvPr>
          <p:cNvSpPr txBox="1"/>
          <p:nvPr/>
        </p:nvSpPr>
        <p:spPr>
          <a:xfrm>
            <a:off x="1661852" y="2551784"/>
            <a:ext cx="9645788" cy="1381147"/>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r>
              <a:rPr lang="en-US" dirty="0"/>
              <a:t>2. </a:t>
            </a:r>
            <a:r>
              <a:rPr lang="en-US" dirty="0" err="1"/>
              <a:t>Trong</a:t>
            </a:r>
            <a:r>
              <a:rPr lang="en-US" dirty="0"/>
              <a:t> </a:t>
            </a:r>
            <a:r>
              <a:rPr lang="en-US" dirty="0" err="1"/>
              <a:t>một</a:t>
            </a:r>
            <a:r>
              <a:rPr lang="en-US" dirty="0"/>
              <a:t> </a:t>
            </a:r>
            <a:r>
              <a:rPr lang="en-US" dirty="0" err="1"/>
              <a:t>nhóm</a:t>
            </a:r>
            <a:r>
              <a:rPr lang="en-US" dirty="0"/>
              <a:t>: </a:t>
            </a:r>
            <a:r>
              <a:rPr lang="en-US" dirty="0" err="1"/>
              <a:t>nhận</a:t>
            </a:r>
            <a:r>
              <a:rPr lang="en-US" dirty="0"/>
              <a:t> </a:t>
            </a:r>
            <a:r>
              <a:rPr lang="en-US" dirty="0" err="1"/>
              <a:t>xét</a:t>
            </a:r>
            <a:r>
              <a:rPr lang="en-US" dirty="0"/>
              <a:t> </a:t>
            </a:r>
            <a:r>
              <a:rPr lang="en-US" dirty="0" err="1"/>
              <a:t>về</a:t>
            </a:r>
            <a:r>
              <a:rPr lang="en-US" dirty="0"/>
              <a:t> </a:t>
            </a:r>
            <a:r>
              <a:rPr lang="en-US" dirty="0" err="1"/>
              <a:t>điện</a:t>
            </a:r>
            <a:r>
              <a:rPr lang="en-US" dirty="0"/>
              <a:t> </a:t>
            </a:r>
            <a:r>
              <a:rPr lang="en-US" dirty="0" err="1"/>
              <a:t>tích</a:t>
            </a:r>
            <a:r>
              <a:rPr lang="en-US" dirty="0"/>
              <a:t> </a:t>
            </a:r>
            <a:r>
              <a:rPr lang="en-US" dirty="0" err="1"/>
              <a:t>hạt</a:t>
            </a:r>
            <a:r>
              <a:rPr lang="en-US" dirty="0"/>
              <a:t> </a:t>
            </a:r>
            <a:r>
              <a:rPr lang="en-US" dirty="0" err="1"/>
              <a:t>nhân</a:t>
            </a:r>
            <a:r>
              <a:rPr lang="en-US" dirty="0"/>
              <a:t> </a:t>
            </a:r>
            <a:r>
              <a:rPr lang="en-US" dirty="0" err="1"/>
              <a:t>và</a:t>
            </a:r>
            <a:r>
              <a:rPr lang="en-US" dirty="0"/>
              <a:t> </a:t>
            </a:r>
            <a:r>
              <a:rPr lang="en-US" dirty="0" err="1"/>
              <a:t>bán</a:t>
            </a:r>
            <a:r>
              <a:rPr lang="en-US" dirty="0"/>
              <a:t> </a:t>
            </a:r>
            <a:r>
              <a:rPr lang="en-US" dirty="0" err="1"/>
              <a:t>kính</a:t>
            </a:r>
            <a:r>
              <a:rPr lang="en-US" dirty="0"/>
              <a:t> </a:t>
            </a:r>
            <a:r>
              <a:rPr lang="en-US" dirty="0" err="1"/>
              <a:t>nguyên</a:t>
            </a:r>
            <a:r>
              <a:rPr lang="en-US" dirty="0"/>
              <a:t> </a:t>
            </a:r>
            <a:r>
              <a:rPr lang="en-US" dirty="0" err="1"/>
              <a:t>tử</a:t>
            </a:r>
            <a:r>
              <a:rPr lang="en-US" dirty="0"/>
              <a:t> </a:t>
            </a:r>
            <a:r>
              <a:rPr lang="en-US" dirty="0" err="1"/>
              <a:t>từ</a:t>
            </a:r>
            <a:r>
              <a:rPr lang="en-US" dirty="0"/>
              <a:t> </a:t>
            </a:r>
            <a:r>
              <a:rPr lang="en-US" dirty="0" err="1"/>
              <a:t>đó</a:t>
            </a:r>
            <a:r>
              <a:rPr lang="en-US" dirty="0"/>
              <a:t> </a:t>
            </a:r>
            <a:r>
              <a:rPr lang="en-US" dirty="0" err="1"/>
              <a:t>suy</a:t>
            </a:r>
            <a:r>
              <a:rPr lang="en-US" dirty="0"/>
              <a:t> </a:t>
            </a:r>
            <a:r>
              <a:rPr lang="en-US" dirty="0" err="1"/>
              <a:t>luận</a:t>
            </a:r>
            <a:r>
              <a:rPr lang="en-US" dirty="0"/>
              <a:t> </a:t>
            </a:r>
            <a:r>
              <a:rPr lang="en-US" dirty="0" err="1"/>
              <a:t>về</a:t>
            </a:r>
            <a:r>
              <a:rPr lang="en-US" dirty="0"/>
              <a:t> </a:t>
            </a:r>
            <a:r>
              <a:rPr lang="en-US" dirty="0" err="1"/>
              <a:t>khả</a:t>
            </a:r>
            <a:r>
              <a:rPr lang="en-US" dirty="0"/>
              <a:t> </a:t>
            </a:r>
            <a:r>
              <a:rPr lang="en-US" dirty="0" err="1"/>
              <a:t>năng</a:t>
            </a:r>
            <a:r>
              <a:rPr lang="en-US" dirty="0"/>
              <a:t> </a:t>
            </a:r>
            <a:r>
              <a:rPr lang="en-US" dirty="0" err="1"/>
              <a:t>hút</a:t>
            </a:r>
            <a:r>
              <a:rPr lang="en-US" dirty="0"/>
              <a:t> </a:t>
            </a:r>
            <a:r>
              <a:rPr lang="en-US" dirty="0" err="1"/>
              <a:t>cặp</a:t>
            </a:r>
            <a:r>
              <a:rPr lang="en-US" dirty="0"/>
              <a:t> electron </a:t>
            </a:r>
            <a:r>
              <a:rPr lang="en-US" dirty="0" err="1"/>
              <a:t>liên</a:t>
            </a:r>
            <a:r>
              <a:rPr lang="en-US" dirty="0"/>
              <a:t> </a:t>
            </a:r>
            <a:r>
              <a:rPr lang="en-US" dirty="0" err="1"/>
              <a:t>kết</a:t>
            </a:r>
            <a:r>
              <a:rPr lang="en-US" dirty="0"/>
              <a:t> </a:t>
            </a:r>
            <a:r>
              <a:rPr lang="en-US" dirty="0" err="1"/>
              <a:t>của</a:t>
            </a:r>
            <a:r>
              <a:rPr lang="en-US" dirty="0"/>
              <a:t> </a:t>
            </a:r>
            <a:r>
              <a:rPr lang="en-US" dirty="0" err="1"/>
              <a:t>các</a:t>
            </a:r>
            <a:r>
              <a:rPr lang="en-US" dirty="0"/>
              <a:t> </a:t>
            </a:r>
            <a:r>
              <a:rPr lang="en-US" dirty="0" err="1"/>
              <a:t>nguyên</a:t>
            </a:r>
            <a:r>
              <a:rPr lang="en-US" dirty="0"/>
              <a:t> </a:t>
            </a:r>
            <a:r>
              <a:rPr lang="en-US" dirty="0" err="1"/>
              <a:t>tử</a:t>
            </a:r>
            <a:r>
              <a:rPr lang="en-US" dirty="0"/>
              <a:t>.</a:t>
            </a:r>
          </a:p>
        </p:txBody>
      </p:sp>
      <p:sp>
        <p:nvSpPr>
          <p:cNvPr id="20" name="TextBox 19">
            <a:extLst>
              <a:ext uri="{FF2B5EF4-FFF2-40B4-BE49-F238E27FC236}">
                <a16:creationId xmlns:a16="http://schemas.microsoft.com/office/drawing/2014/main" id="{04075B28-978F-4C38-BF53-CBF7018A84DD}"/>
              </a:ext>
            </a:extLst>
          </p:cNvPr>
          <p:cNvSpPr txBox="1"/>
          <p:nvPr/>
        </p:nvSpPr>
        <p:spPr>
          <a:xfrm>
            <a:off x="1661852" y="5165577"/>
            <a:ext cx="10262506" cy="830997"/>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r>
              <a:rPr lang="en-US" dirty="0"/>
              <a:t>2. </a:t>
            </a:r>
            <a:r>
              <a:rPr lang="en-US" dirty="0" err="1"/>
              <a:t>Trong</a:t>
            </a:r>
            <a:r>
              <a:rPr lang="en-US" dirty="0"/>
              <a:t> </a:t>
            </a:r>
            <a:r>
              <a:rPr lang="en-US" dirty="0" err="1"/>
              <a:t>một</a:t>
            </a:r>
            <a:r>
              <a:rPr lang="en-US" dirty="0"/>
              <a:t> </a:t>
            </a:r>
            <a:r>
              <a:rPr lang="en-US" dirty="0" err="1"/>
              <a:t>nhóm</a:t>
            </a:r>
            <a:r>
              <a:rPr lang="en-US" dirty="0"/>
              <a:t>, </a:t>
            </a:r>
            <a:r>
              <a:rPr lang="en-US" dirty="0" err="1"/>
              <a:t>từ</a:t>
            </a:r>
            <a:r>
              <a:rPr lang="en-US" dirty="0"/>
              <a:t> </a:t>
            </a:r>
            <a:r>
              <a:rPr lang="en-US" dirty="0" err="1"/>
              <a:t>trên</a:t>
            </a:r>
            <a:r>
              <a:rPr lang="en-US" dirty="0"/>
              <a:t> </a:t>
            </a:r>
            <a:r>
              <a:rPr lang="en-US" dirty="0" err="1"/>
              <a:t>xuống</a:t>
            </a:r>
            <a:r>
              <a:rPr lang="en-US" dirty="0"/>
              <a:t> </a:t>
            </a:r>
            <a:r>
              <a:rPr lang="en-US" dirty="0" err="1"/>
              <a:t>dưới</a:t>
            </a:r>
            <a:r>
              <a:rPr lang="en-US" dirty="0"/>
              <a:t> </a:t>
            </a:r>
            <a:r>
              <a:rPr lang="en-US" dirty="0" err="1"/>
              <a:t>điện</a:t>
            </a:r>
            <a:r>
              <a:rPr lang="en-US" dirty="0"/>
              <a:t> </a:t>
            </a:r>
            <a:r>
              <a:rPr lang="en-US" dirty="0" err="1"/>
              <a:t>tích</a:t>
            </a:r>
            <a:r>
              <a:rPr lang="en-US" dirty="0"/>
              <a:t> </a:t>
            </a:r>
            <a:r>
              <a:rPr lang="en-US" dirty="0" err="1"/>
              <a:t>hạt</a:t>
            </a:r>
            <a:r>
              <a:rPr lang="en-US" dirty="0"/>
              <a:t> </a:t>
            </a:r>
            <a:r>
              <a:rPr lang="en-US" dirty="0" err="1"/>
              <a:t>nhân</a:t>
            </a:r>
            <a:r>
              <a:rPr lang="en-US" dirty="0"/>
              <a:t> </a:t>
            </a:r>
            <a:r>
              <a:rPr lang="en-US" dirty="0" err="1"/>
              <a:t>tăng</a:t>
            </a:r>
            <a:r>
              <a:rPr lang="en-US" dirty="0"/>
              <a:t> </a:t>
            </a:r>
            <a:r>
              <a:rPr lang="en-US" dirty="0" err="1"/>
              <a:t>lên</a:t>
            </a:r>
            <a:r>
              <a:rPr lang="en-US" dirty="0"/>
              <a:t>, </a:t>
            </a:r>
            <a:r>
              <a:rPr lang="en-US" dirty="0" err="1"/>
              <a:t>bán</a:t>
            </a:r>
            <a:r>
              <a:rPr lang="en-US" dirty="0"/>
              <a:t> </a:t>
            </a:r>
            <a:r>
              <a:rPr lang="en-US" dirty="0" err="1"/>
              <a:t>kính</a:t>
            </a:r>
            <a:r>
              <a:rPr lang="en-US" dirty="0"/>
              <a:t> </a:t>
            </a:r>
            <a:r>
              <a:rPr lang="en-US" dirty="0" err="1"/>
              <a:t>nguyên</a:t>
            </a:r>
            <a:r>
              <a:rPr lang="en-US" dirty="0"/>
              <a:t> </a:t>
            </a:r>
            <a:r>
              <a:rPr lang="en-US" dirty="0" err="1"/>
              <a:t>tử</a:t>
            </a:r>
            <a:r>
              <a:rPr lang="en-US" dirty="0"/>
              <a:t> </a:t>
            </a:r>
            <a:r>
              <a:rPr lang="en-US" dirty="0" err="1"/>
              <a:t>tăng</a:t>
            </a:r>
            <a:r>
              <a:rPr lang="en-US" dirty="0"/>
              <a:t> </a:t>
            </a:r>
            <a:r>
              <a:rPr lang="en-US" dirty="0" err="1"/>
              <a:t>dần</a:t>
            </a:r>
            <a:r>
              <a:rPr lang="en-US" dirty="0"/>
              <a:t> </a:t>
            </a:r>
            <a:r>
              <a:rPr lang="en-US" dirty="0" err="1"/>
              <a:t>nên</a:t>
            </a:r>
            <a:r>
              <a:rPr lang="en-US" dirty="0"/>
              <a:t> </a:t>
            </a:r>
            <a:r>
              <a:rPr lang="en-US" dirty="0" err="1"/>
              <a:t>khả</a:t>
            </a:r>
            <a:r>
              <a:rPr lang="en-US" dirty="0"/>
              <a:t> </a:t>
            </a:r>
            <a:r>
              <a:rPr lang="en-US" dirty="0" err="1"/>
              <a:t>năng</a:t>
            </a:r>
            <a:r>
              <a:rPr lang="en-US" dirty="0"/>
              <a:t> </a:t>
            </a:r>
            <a:r>
              <a:rPr lang="en-US" dirty="0" err="1"/>
              <a:t>hút</a:t>
            </a:r>
            <a:r>
              <a:rPr lang="en-US" dirty="0"/>
              <a:t> </a:t>
            </a:r>
            <a:r>
              <a:rPr lang="en-US" dirty="0" err="1"/>
              <a:t>cặp</a:t>
            </a:r>
            <a:r>
              <a:rPr lang="en-US" dirty="0"/>
              <a:t> electron </a:t>
            </a:r>
            <a:r>
              <a:rPr lang="en-US" dirty="0" err="1"/>
              <a:t>liên</a:t>
            </a:r>
            <a:r>
              <a:rPr lang="en-US" dirty="0"/>
              <a:t> </a:t>
            </a:r>
            <a:r>
              <a:rPr lang="en-US" dirty="0" err="1"/>
              <a:t>kết</a:t>
            </a:r>
            <a:r>
              <a:rPr lang="en-US" dirty="0"/>
              <a:t> </a:t>
            </a:r>
            <a:r>
              <a:rPr lang="en-US" dirty="0" err="1"/>
              <a:t>càng</a:t>
            </a:r>
            <a:r>
              <a:rPr lang="en-US" dirty="0"/>
              <a:t> </a:t>
            </a:r>
            <a:r>
              <a:rPr lang="en-US" dirty="0" err="1"/>
              <a:t>yếu</a:t>
            </a:r>
            <a:endParaRPr lang="en-US" dirty="0"/>
          </a:p>
        </p:txBody>
      </p:sp>
      <p:sp>
        <p:nvSpPr>
          <p:cNvPr id="21" name="Rectangle: Rounded Corners 20">
            <a:extLst>
              <a:ext uri="{FF2B5EF4-FFF2-40B4-BE49-F238E27FC236}">
                <a16:creationId xmlns:a16="http://schemas.microsoft.com/office/drawing/2014/main" id="{B3A1F53C-A378-4F9F-91B8-741351E6F8CC}"/>
              </a:ext>
            </a:extLst>
          </p:cNvPr>
          <p:cNvSpPr/>
          <p:nvPr/>
        </p:nvSpPr>
        <p:spPr>
          <a:xfrm>
            <a:off x="2157857" y="175488"/>
            <a:ext cx="9645788" cy="731651"/>
          </a:xfrm>
          <a:prstGeom prst="roundRect">
            <a:avLst/>
          </a:prstGeom>
          <a:solidFill>
            <a:srgbClr val="24A19C">
              <a:alpha val="78000"/>
            </a:srgbClr>
          </a:solidFill>
          <a:ln w="10839" cap="flat">
            <a:noFill/>
            <a:prstDash val="solid"/>
            <a:miter/>
          </a:ln>
        </p:spPr>
        <p:txBody>
          <a:bodyPr rtlCol="0" anchor="ctr"/>
          <a:lstStyle/>
          <a:p>
            <a:endParaRPr lang="en-US" dirty="0"/>
          </a:p>
        </p:txBody>
      </p:sp>
      <p:sp>
        <p:nvSpPr>
          <p:cNvPr id="22" name="TextBox 21">
            <a:extLst>
              <a:ext uri="{FF2B5EF4-FFF2-40B4-BE49-F238E27FC236}">
                <a16:creationId xmlns:a16="http://schemas.microsoft.com/office/drawing/2014/main" id="{23171478-6049-4AEC-8B89-E9197DB1DCB9}"/>
              </a:ext>
            </a:extLst>
          </p:cNvPr>
          <p:cNvSpPr txBox="1"/>
          <p:nvPr/>
        </p:nvSpPr>
        <p:spPr>
          <a:xfrm>
            <a:off x="2116105" y="310480"/>
            <a:ext cx="9243913" cy="461665"/>
          </a:xfrm>
          <a:prstGeom prst="rect">
            <a:avLst/>
          </a:prstGeom>
          <a:noFill/>
        </p:spPr>
        <p:txBody>
          <a:bodyPr wrap="square" rtlCol="0">
            <a:spAutoFit/>
          </a:bodyPr>
          <a:lstStyle/>
          <a:p>
            <a:pPr algn="ctr"/>
            <a:r>
              <a:rPr lang="en-US" sz="2400" b="1" dirty="0">
                <a:solidFill>
                  <a:schemeClr val="bg1"/>
                </a:solidFill>
                <a:latin typeface="Arial" panose="020B0604020202020204" pitchFamily="34" charset="0"/>
                <a:cs typeface="Arial" panose="020B0604020202020204" pitchFamily="34" charset="0"/>
              </a:rPr>
              <a:t>II. Xu </a:t>
            </a:r>
            <a:r>
              <a:rPr lang="en-US" sz="2400" b="1" dirty="0" err="1">
                <a:solidFill>
                  <a:schemeClr val="bg1"/>
                </a:solidFill>
                <a:latin typeface="Arial" panose="020B0604020202020204" pitchFamily="34" charset="0"/>
                <a:cs typeface="Arial" panose="020B0604020202020204" pitchFamily="34" charset="0"/>
              </a:rPr>
              <a:t>hướng</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biến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đổi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độ</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âm</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điện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tính</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kim</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loại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và</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tính</a:t>
            </a:r>
            <a:r>
              <a:rPr lang="en-US" sz="2400" b="1" dirty="0">
                <a:solidFill>
                  <a:schemeClr val="bg1"/>
                </a:solidFill>
                <a:latin typeface="Arial" panose="020B0604020202020204" pitchFamily="34" charset="0"/>
                <a:cs typeface="Arial" panose="020B0604020202020204" pitchFamily="34" charset="0"/>
              </a:rPr>
              <a:t> phi </a:t>
            </a:r>
            <a:r>
              <a:rPr lang="en-US" sz="2400" b="1" dirty="0" err="1">
                <a:solidFill>
                  <a:schemeClr val="bg1"/>
                </a:solidFill>
                <a:latin typeface="Arial" panose="020B0604020202020204" pitchFamily="34" charset="0"/>
                <a:cs typeface="Arial" panose="020B0604020202020204" pitchFamily="34" charset="0"/>
              </a:rPr>
              <a:t>kim</a:t>
            </a:r>
            <a:endParaRPr lang="en-US" sz="2400" b="1" dirty="0">
              <a:solidFill>
                <a:schemeClr val="bg1"/>
              </a:solidFill>
              <a:latin typeface="Arial" panose="020B0604020202020204" pitchFamily="34" charset="0"/>
              <a:cs typeface="Arial" panose="020B0604020202020204" pitchFamily="34" charset="0"/>
            </a:endParaRPr>
          </a:p>
        </p:txBody>
      </p:sp>
      <p:pic>
        <p:nvPicPr>
          <p:cNvPr id="23" name="Picture 10" descr="Bảng tuần hoàn">
            <a:extLst>
              <a:ext uri="{FF2B5EF4-FFF2-40B4-BE49-F238E27FC236}">
                <a16:creationId xmlns:a16="http://schemas.microsoft.com/office/drawing/2014/main" id="{A22FC92E-C769-4DF6-BE0E-3ABAE6F5B3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60018" y="223181"/>
            <a:ext cx="614905" cy="6149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8258186"/>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left)">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wipe(left)">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p:cTn id="24" dur="500" fill="hold"/>
                                        <p:tgtEl>
                                          <p:spTgt spid="11"/>
                                        </p:tgtEl>
                                        <p:attrNameLst>
                                          <p:attrName>ppt_w</p:attrName>
                                        </p:attrNameLst>
                                      </p:cBhvr>
                                      <p:tavLst>
                                        <p:tav tm="0">
                                          <p:val>
                                            <p:fltVal val="0"/>
                                          </p:val>
                                        </p:tav>
                                        <p:tav tm="100000">
                                          <p:val>
                                            <p:strVal val="#ppt_w"/>
                                          </p:val>
                                        </p:tav>
                                      </p:tavLst>
                                    </p:anim>
                                    <p:anim calcmode="lin" valueType="num">
                                      <p:cBhvr>
                                        <p:cTn id="25" dur="500" fill="hold"/>
                                        <p:tgtEl>
                                          <p:spTgt spid="11"/>
                                        </p:tgtEl>
                                        <p:attrNameLst>
                                          <p:attrName>ppt_h</p:attrName>
                                        </p:attrNameLst>
                                      </p:cBhvr>
                                      <p:tavLst>
                                        <p:tav tm="0">
                                          <p:val>
                                            <p:fltVal val="0"/>
                                          </p:val>
                                        </p:tav>
                                        <p:tav tm="100000">
                                          <p:val>
                                            <p:strVal val="#ppt_h"/>
                                          </p:val>
                                        </p:tav>
                                      </p:tavLst>
                                    </p:anim>
                                    <p:animEffect transition="in" filter="fade">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wipe(left)">
                                      <p:cBhvr>
                                        <p:cTn id="31" dur="500"/>
                                        <p:tgtEl>
                                          <p:spTgt spid="14"/>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wipe(left)">
                                      <p:cBhvr>
                                        <p:cTn id="3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p:bldP spid="15" grpId="0"/>
      <p:bldP spid="20"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551CC830-02C0-476D-9DA9-29417F506001}"/>
              </a:ext>
            </a:extLst>
          </p:cNvPr>
          <p:cNvSpPr/>
          <p:nvPr/>
        </p:nvSpPr>
        <p:spPr>
          <a:xfrm>
            <a:off x="-3706273" y="1332308"/>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5" name="Freeform: Shape 4">
            <a:extLst>
              <a:ext uri="{FF2B5EF4-FFF2-40B4-BE49-F238E27FC236}">
                <a16:creationId xmlns:a16="http://schemas.microsoft.com/office/drawing/2014/main" id="{1AF4B69C-15BF-49D6-BBCA-4CDF4370EF56}"/>
              </a:ext>
            </a:extLst>
          </p:cNvPr>
          <p:cNvSpPr/>
          <p:nvPr/>
        </p:nvSpPr>
        <p:spPr>
          <a:xfrm rot="14519481">
            <a:off x="2666994" y="6085536"/>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sp>
        <p:nvSpPr>
          <p:cNvPr id="6" name="Freeform: Shape 5">
            <a:extLst>
              <a:ext uri="{FF2B5EF4-FFF2-40B4-BE49-F238E27FC236}">
                <a16:creationId xmlns:a16="http://schemas.microsoft.com/office/drawing/2014/main" id="{8DF7581D-0149-4D87-A5ED-8E74FC6DD518}"/>
              </a:ext>
            </a:extLst>
          </p:cNvPr>
          <p:cNvSpPr/>
          <p:nvPr/>
        </p:nvSpPr>
        <p:spPr>
          <a:xfrm rot="5771450" flipH="1">
            <a:off x="10858880" y="2855347"/>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4" name="Freeform: Shape 3">
            <a:extLst>
              <a:ext uri="{FF2B5EF4-FFF2-40B4-BE49-F238E27FC236}">
                <a16:creationId xmlns:a16="http://schemas.microsoft.com/office/drawing/2014/main" id="{ADDB502B-EEDA-4722-B278-7CA5E68F47A3}"/>
              </a:ext>
            </a:extLst>
          </p:cNvPr>
          <p:cNvSpPr/>
          <p:nvPr/>
        </p:nvSpPr>
        <p:spPr>
          <a:xfrm rot="2236116">
            <a:off x="5604880" y="-2829860"/>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sp>
        <p:nvSpPr>
          <p:cNvPr id="7" name="Rectangle: Rounded Corners 6">
            <a:extLst>
              <a:ext uri="{FF2B5EF4-FFF2-40B4-BE49-F238E27FC236}">
                <a16:creationId xmlns:a16="http://schemas.microsoft.com/office/drawing/2014/main" id="{8AF2E51F-F126-4FC8-B8DD-91B313096CFA}"/>
              </a:ext>
            </a:extLst>
          </p:cNvPr>
          <p:cNvSpPr/>
          <p:nvPr/>
        </p:nvSpPr>
        <p:spPr>
          <a:xfrm>
            <a:off x="388356" y="175488"/>
            <a:ext cx="10269484" cy="731651"/>
          </a:xfrm>
          <a:prstGeom prst="roundRect">
            <a:avLst/>
          </a:prstGeom>
          <a:solidFill>
            <a:srgbClr val="24A19C">
              <a:alpha val="78000"/>
            </a:srgbClr>
          </a:solidFill>
          <a:ln w="10839" cap="flat">
            <a:noFill/>
            <a:prstDash val="solid"/>
            <a:miter/>
          </a:ln>
        </p:spPr>
        <p:txBody>
          <a:bodyPr rtlCol="0" anchor="ctr"/>
          <a:lstStyle/>
          <a:p>
            <a:endParaRPr lang="en-US" dirty="0"/>
          </a:p>
        </p:txBody>
      </p:sp>
      <p:sp>
        <p:nvSpPr>
          <p:cNvPr id="8" name="TextBox 7">
            <a:extLst>
              <a:ext uri="{FF2B5EF4-FFF2-40B4-BE49-F238E27FC236}">
                <a16:creationId xmlns:a16="http://schemas.microsoft.com/office/drawing/2014/main" id="{44057146-B1AA-47A4-9678-3D4FD3BCD372}"/>
              </a:ext>
            </a:extLst>
          </p:cNvPr>
          <p:cNvSpPr txBox="1"/>
          <p:nvPr/>
        </p:nvSpPr>
        <p:spPr>
          <a:xfrm>
            <a:off x="1166407" y="310480"/>
            <a:ext cx="9491433" cy="461665"/>
          </a:xfrm>
          <a:prstGeom prst="rect">
            <a:avLst/>
          </a:prstGeom>
          <a:noFill/>
        </p:spPr>
        <p:txBody>
          <a:bodyPr wrap="square" rtlCol="0">
            <a:spAutoFit/>
          </a:bodyPr>
          <a:lstStyle/>
          <a:p>
            <a:pPr algn="ctr"/>
            <a:r>
              <a:rPr lang="en-US" sz="2400" b="1" dirty="0">
                <a:solidFill>
                  <a:schemeClr val="bg1"/>
                </a:solidFill>
                <a:latin typeface="Arial" panose="020B0604020202020204" pitchFamily="34" charset="0"/>
                <a:cs typeface="Arial" panose="020B0604020202020204" pitchFamily="34" charset="0"/>
              </a:rPr>
              <a:t>II. Xu </a:t>
            </a:r>
            <a:r>
              <a:rPr lang="en-US" sz="2400" b="1" dirty="0" err="1">
                <a:solidFill>
                  <a:schemeClr val="bg1"/>
                </a:solidFill>
                <a:latin typeface="Arial" panose="020B0604020202020204" pitchFamily="34" charset="0"/>
                <a:cs typeface="Arial" panose="020B0604020202020204" pitchFamily="34" charset="0"/>
              </a:rPr>
              <a:t>hướng</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biến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đổi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độ</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âm</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điện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tính</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kim</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loại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và</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tính</a:t>
            </a:r>
            <a:r>
              <a:rPr lang="en-US" sz="2400" b="1" dirty="0">
                <a:solidFill>
                  <a:schemeClr val="bg1"/>
                </a:solidFill>
                <a:latin typeface="Arial" panose="020B0604020202020204" pitchFamily="34" charset="0"/>
                <a:cs typeface="Arial" panose="020B0604020202020204" pitchFamily="34" charset="0"/>
              </a:rPr>
              <a:t> phi </a:t>
            </a:r>
            <a:r>
              <a:rPr lang="en-US" sz="2400" b="1" dirty="0" err="1">
                <a:solidFill>
                  <a:schemeClr val="bg1"/>
                </a:solidFill>
                <a:latin typeface="Arial" panose="020B0604020202020204" pitchFamily="34" charset="0"/>
                <a:cs typeface="Arial" panose="020B0604020202020204" pitchFamily="34" charset="0"/>
              </a:rPr>
              <a:t>kim</a:t>
            </a:r>
            <a:endParaRPr lang="en-US" sz="2400" b="1" dirty="0">
              <a:solidFill>
                <a:schemeClr val="bg1"/>
              </a:solidFill>
              <a:latin typeface="Arial" panose="020B0604020202020204" pitchFamily="34" charset="0"/>
              <a:cs typeface="Arial" panose="020B0604020202020204" pitchFamily="34" charset="0"/>
            </a:endParaRPr>
          </a:p>
        </p:txBody>
      </p:sp>
      <p:pic>
        <p:nvPicPr>
          <p:cNvPr id="9" name="Picture 10" descr="Bảng tuần hoàn">
            <a:extLst>
              <a:ext uri="{FF2B5EF4-FFF2-40B4-BE49-F238E27FC236}">
                <a16:creationId xmlns:a16="http://schemas.microsoft.com/office/drawing/2014/main" id="{3EB4675C-BEF3-4D1D-A83F-3BA72CA863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2352" y="197366"/>
            <a:ext cx="614905" cy="61490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B123CC8A-3D17-425E-95C1-04243EE1A7B4}"/>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4000"/>
                    </a14:imgEffect>
                    <a14:imgEffect>
                      <a14:brightnessContrast bright="15000" contrast="-6000"/>
                    </a14:imgEffect>
                  </a14:imgLayer>
                </a14:imgProps>
              </a:ext>
            </a:extLst>
          </a:blip>
          <a:stretch>
            <a:fillRect/>
          </a:stretch>
        </p:blipFill>
        <p:spPr>
          <a:xfrm>
            <a:off x="6689820" y="1128802"/>
            <a:ext cx="5170340" cy="5544100"/>
          </a:xfrm>
          <a:prstGeom prst="rect">
            <a:avLst/>
          </a:prstGeom>
        </p:spPr>
      </p:pic>
      <p:grpSp>
        <p:nvGrpSpPr>
          <p:cNvPr id="11" name="Group 10">
            <a:extLst>
              <a:ext uri="{FF2B5EF4-FFF2-40B4-BE49-F238E27FC236}">
                <a16:creationId xmlns:a16="http://schemas.microsoft.com/office/drawing/2014/main" id="{4BC88944-E7BF-49D1-8656-28ADE5DC2EEA}"/>
              </a:ext>
            </a:extLst>
          </p:cNvPr>
          <p:cNvGrpSpPr/>
          <p:nvPr/>
        </p:nvGrpSpPr>
        <p:grpSpPr>
          <a:xfrm>
            <a:off x="1077257" y="2792021"/>
            <a:ext cx="1041400" cy="1041400"/>
            <a:chOff x="640080" y="2897713"/>
            <a:chExt cx="1041400" cy="1041400"/>
          </a:xfrm>
        </p:grpSpPr>
        <p:sp>
          <p:nvSpPr>
            <p:cNvPr id="12" name="Oval 11">
              <a:extLst>
                <a:ext uri="{FF2B5EF4-FFF2-40B4-BE49-F238E27FC236}">
                  <a16:creationId xmlns:a16="http://schemas.microsoft.com/office/drawing/2014/main" id="{6B06FFFE-4CA9-4807-A892-04501326AABA}"/>
                </a:ext>
              </a:extLst>
            </p:cNvPr>
            <p:cNvSpPr/>
            <p:nvPr/>
          </p:nvSpPr>
          <p:spPr>
            <a:xfrm>
              <a:off x="640080" y="2897713"/>
              <a:ext cx="1041400" cy="1041400"/>
            </a:xfrm>
            <a:prstGeom prst="ellipse">
              <a:avLst/>
            </a:prstGeom>
            <a:solidFill>
              <a:schemeClr val="bg1"/>
            </a:solidFill>
            <a:ln>
              <a:noFill/>
            </a:ln>
            <a:effectLst>
              <a:innerShdw blurRad="114300">
                <a:srgbClr val="24A19C"/>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âu hỏi">
              <a:extLst>
                <a:ext uri="{FF2B5EF4-FFF2-40B4-BE49-F238E27FC236}">
                  <a16:creationId xmlns:a16="http://schemas.microsoft.com/office/drawing/2014/main" id="{45B4BC1F-17D5-4D57-8327-007AA83D29BB}"/>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828040" y="2991693"/>
              <a:ext cx="853440" cy="853440"/>
            </a:xfrm>
            <a:prstGeom prst="rect">
              <a:avLst/>
            </a:prstGeom>
            <a:noFill/>
            <a:extLst>
              <a:ext uri="{909E8E84-426E-40DD-AFC4-6F175D3DCCD1}">
                <a14:hiddenFill xmlns:a14="http://schemas.microsoft.com/office/drawing/2010/main">
                  <a:solidFill>
                    <a:srgbClr val="FFFFFF"/>
                  </a:solidFill>
                </a14:hiddenFill>
              </a:ext>
            </a:extLst>
          </p:spPr>
        </p:pic>
      </p:grpSp>
      <p:sp>
        <p:nvSpPr>
          <p:cNvPr id="14" name="TextBox 13">
            <a:extLst>
              <a:ext uri="{FF2B5EF4-FFF2-40B4-BE49-F238E27FC236}">
                <a16:creationId xmlns:a16="http://schemas.microsoft.com/office/drawing/2014/main" id="{EA46FF0E-8420-4460-A4F9-6C7B6986B047}"/>
              </a:ext>
            </a:extLst>
          </p:cNvPr>
          <p:cNvSpPr txBox="1"/>
          <p:nvPr/>
        </p:nvSpPr>
        <p:spPr>
          <a:xfrm>
            <a:off x="2331372" y="2295228"/>
            <a:ext cx="4213654" cy="2267544"/>
          </a:xfrm>
          <a:prstGeom prst="rect">
            <a:avLst/>
          </a:prstGeom>
          <a:noFill/>
        </p:spPr>
        <p:txBody>
          <a:bodyPr wrap="square" rtlCol="0">
            <a:spAutoFit/>
          </a:bodyPr>
          <a:lstStyle/>
          <a:p>
            <a:pPr>
              <a:lnSpc>
                <a:spcPct val="120000"/>
              </a:lnSpc>
            </a:pPr>
            <a:r>
              <a:rPr lang="en-US" sz="2400" dirty="0">
                <a:latin typeface="Arial" panose="020B0604020202020204" pitchFamily="34" charset="0"/>
                <a:cs typeface="Arial" panose="020B0604020202020204" pitchFamily="34" charset="0"/>
              </a:rPr>
              <a:t>Quan </a:t>
            </a:r>
            <a:r>
              <a:rPr lang="en-US" sz="2400" dirty="0" err="1">
                <a:latin typeface="Arial" panose="020B0604020202020204" pitchFamily="34" charset="0"/>
                <a:cs typeface="Arial" panose="020B0604020202020204" pitchFamily="34" charset="0"/>
              </a:rPr>
              <a:t>sát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hình</a:t>
            </a:r>
            <a:r>
              <a:rPr lang="en-US" sz="2400" dirty="0">
                <a:latin typeface="Arial" panose="020B0604020202020204" pitchFamily="34" charset="0"/>
                <a:cs typeface="Arial" panose="020B0604020202020204" pitchFamily="34" charset="0"/>
              </a:rPr>
              <a:t> 7.5, </a:t>
            </a:r>
            <a:r>
              <a:rPr lang="en-US" sz="2400" dirty="0" err="1">
                <a:latin typeface="Arial" panose="020B0604020202020204" pitchFamily="34" charset="0"/>
                <a:cs typeface="Arial" panose="020B0604020202020204" pitchFamily="34" charset="0"/>
              </a:rPr>
              <a:t>hãy</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nhận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xét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quy</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luật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chung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về</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sự</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biến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đổi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độ</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âm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điện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của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các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nguyên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tử</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nguyên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tố</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nhóm</a:t>
            </a:r>
            <a:r>
              <a:rPr lang="en-US" sz="2400" dirty="0">
                <a:latin typeface="Arial" panose="020B0604020202020204" pitchFamily="34" charset="0"/>
                <a:cs typeface="Arial" panose="020B0604020202020204" pitchFamily="34" charset="0"/>
              </a:rPr>
              <a:t> A  </a:t>
            </a:r>
            <a:r>
              <a:rPr lang="en-US" sz="2400" dirty="0" err="1">
                <a:latin typeface="Arial" panose="020B0604020202020204" pitchFamily="34" charset="0"/>
                <a:cs typeface="Arial" panose="020B0604020202020204" pitchFamily="34" charset="0"/>
              </a:rPr>
              <a:t>trong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một</a:t>
            </a:r>
            <a:r>
              <a:rPr lang="en-US" sz="2400" dirty="0">
                <a:latin typeface="Arial" panose="020B0604020202020204" pitchFamily="34" charset="0"/>
                <a:cs typeface="Arial" panose="020B0604020202020204" pitchFamily="34" charset="0"/>
              </a:rPr>
              <a:t> chu </a:t>
            </a:r>
            <a:r>
              <a:rPr lang="en-US" sz="2400" dirty="0" err="1">
                <a:latin typeface="Arial" panose="020B0604020202020204" pitchFamily="34" charset="0"/>
                <a:cs typeface="Arial" panose="020B0604020202020204" pitchFamily="34" charset="0"/>
              </a:rPr>
              <a:t>kì</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một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nhóm</a:t>
            </a:r>
            <a:r>
              <a:rPr lang="en-US" sz="24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483318333"/>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wipe(left)">
                                      <p:cBhvr>
                                        <p:cTn id="1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F497EE-D53E-4A5F-931A-06A7DFEC22F7}"/>
              </a:ext>
            </a:extLst>
          </p:cNvPr>
          <p:cNvSpPr>
            <a:spLocks noGrp="1"/>
          </p:cNvSpPr>
          <p:nvPr>
            <p:ph type="title"/>
          </p:nvPr>
        </p:nvSpPr>
        <p:spPr>
          <a:xfrm>
            <a:off x="391487" y="0"/>
            <a:ext cx="10972800" cy="2634143"/>
          </a:xfrm>
        </p:spPr>
        <p:txBody>
          <a:bodyPr>
            <a:normAutofit/>
          </a:bodyPr>
          <a:lstStyle/>
          <a:p>
            <a:r>
              <a:rPr lang="en-US" sz="3600" b="1" dirty="0" err="1">
                <a:solidFill>
                  <a:srgbClr val="0070C0"/>
                </a:solidFill>
                <a:latin typeface="Times New Roman" panose="02020603050405020304" pitchFamily="18" charset="0"/>
                <a:cs typeface="Times New Roman" panose="02020603050405020304" pitchFamily="18" charset="0"/>
              </a:rPr>
              <a:t>Tiết</a:t>
            </a:r>
            <a:r>
              <a:rPr lang="en-US" sz="3600" b="1" dirty="0">
                <a:solidFill>
                  <a:srgbClr val="0070C0"/>
                </a:solidFill>
                <a:latin typeface="Times New Roman" panose="02020603050405020304" pitchFamily="18" charset="0"/>
                <a:cs typeface="Times New Roman" panose="02020603050405020304" pitchFamily="18" charset="0"/>
              </a:rPr>
              <a:t> 17. </a:t>
            </a:r>
            <a:r>
              <a:rPr lang="en-US" sz="3600" b="1" dirty="0" err="1">
                <a:solidFill>
                  <a:srgbClr val="0070C0"/>
                </a:solidFill>
                <a:latin typeface="Times New Roman" panose="02020603050405020304" pitchFamily="18" charset="0"/>
                <a:cs typeface="Times New Roman" panose="02020603050405020304" pitchFamily="18" charset="0"/>
              </a:rPr>
              <a:t>Bài</a:t>
            </a:r>
            <a:r>
              <a:rPr lang="en-US" sz="3600" b="1" dirty="0">
                <a:solidFill>
                  <a:srgbClr val="0070C0"/>
                </a:solidFill>
                <a:latin typeface="Times New Roman" panose="02020603050405020304" pitchFamily="18" charset="0"/>
                <a:cs typeface="Times New Roman" panose="02020603050405020304" pitchFamily="18" charset="0"/>
              </a:rPr>
              <a:t> 7: XU HƯỚNG BIẾN ĐỔI MỘT SỐ TÍNH CHẤT CỦA Đ</a:t>
            </a:r>
            <a:r>
              <a:rPr lang="vi-VN" sz="3600" b="1" dirty="0">
                <a:solidFill>
                  <a:srgbClr val="0070C0"/>
                </a:solidFill>
                <a:latin typeface="Times New Roman" panose="02020603050405020304" pitchFamily="18" charset="0"/>
                <a:cs typeface="Times New Roman" panose="02020603050405020304" pitchFamily="18" charset="0"/>
              </a:rPr>
              <a:t>Ơ</a:t>
            </a:r>
            <a:r>
              <a:rPr lang="en-US" sz="3600" b="1" dirty="0">
                <a:solidFill>
                  <a:srgbClr val="0070C0"/>
                </a:solidFill>
                <a:latin typeface="Times New Roman" panose="02020603050405020304" pitchFamily="18" charset="0"/>
                <a:cs typeface="Times New Roman" panose="02020603050405020304" pitchFamily="18" charset="0"/>
              </a:rPr>
              <a:t>N CHẤT, BIẾN ĐỔI THÀNH PHẦN VÀ TÍNH CHẤT CỦA HỢP CHẤT TRONG MỘT CHU KÌ VÀ TRONG MỘT NHÓM (</a:t>
            </a:r>
            <a:r>
              <a:rPr lang="en-US" sz="3600" b="1" dirty="0" err="1">
                <a:solidFill>
                  <a:srgbClr val="0070C0"/>
                </a:solidFill>
                <a:latin typeface="Times New Roman" panose="02020603050405020304" pitchFamily="18" charset="0"/>
                <a:cs typeface="Times New Roman" panose="02020603050405020304" pitchFamily="18" charset="0"/>
              </a:rPr>
              <a:t>tiết</a:t>
            </a:r>
            <a:r>
              <a:rPr lang="en-US" sz="3600" b="1" dirty="0">
                <a:solidFill>
                  <a:srgbClr val="0070C0"/>
                </a:solidFill>
                <a:latin typeface="Times New Roman" panose="02020603050405020304" pitchFamily="18" charset="0"/>
                <a:cs typeface="Times New Roman" panose="02020603050405020304" pitchFamily="18" charset="0"/>
              </a:rPr>
              <a:t> 1)</a:t>
            </a:r>
          </a:p>
        </p:txBody>
      </p:sp>
      <p:grpSp>
        <p:nvGrpSpPr>
          <p:cNvPr id="4" name="Group 88">
            <a:extLst>
              <a:ext uri="{FF2B5EF4-FFF2-40B4-BE49-F238E27FC236}">
                <a16:creationId xmlns:a16="http://schemas.microsoft.com/office/drawing/2014/main" id="{1451A637-082E-4EB6-AB86-BB24F22E53AE}"/>
              </a:ext>
            </a:extLst>
          </p:cNvPr>
          <p:cNvGrpSpPr>
            <a:grpSpLocks/>
          </p:cNvGrpSpPr>
          <p:nvPr>
            <p:custDataLst>
              <p:tags r:id="rId1"/>
            </p:custDataLst>
          </p:nvPr>
        </p:nvGrpSpPr>
        <p:grpSpPr bwMode="auto">
          <a:xfrm rot="5400000">
            <a:off x="1038239" y="3485960"/>
            <a:ext cx="3176519" cy="3307035"/>
            <a:chOff x="1728" y="1757"/>
            <a:chExt cx="4608" cy="504"/>
          </a:xfrm>
        </p:grpSpPr>
        <p:sp>
          <p:nvSpPr>
            <p:cNvPr id="5" name="AutoShape 62">
              <a:extLst>
                <a:ext uri="{FF2B5EF4-FFF2-40B4-BE49-F238E27FC236}">
                  <a16:creationId xmlns:a16="http://schemas.microsoft.com/office/drawing/2014/main" id="{0D8FD0B4-A145-46BB-A8A3-5C66B737D04C}"/>
                </a:ext>
              </a:extLst>
            </p:cNvPr>
            <p:cNvSpPr>
              <a:spLocks noChangeArrowheads="1"/>
            </p:cNvSpPr>
            <p:nvPr>
              <p:custDataLst>
                <p:tags r:id="rId9"/>
              </p:custDataLst>
            </p:nvPr>
          </p:nvSpPr>
          <p:spPr bwMode="gray">
            <a:xfrm>
              <a:off x="2096" y="1793"/>
              <a:ext cx="4192" cy="436"/>
            </a:xfrm>
            <a:prstGeom prst="roundRect">
              <a:avLst>
                <a:gd name="adj" fmla="val 16667"/>
              </a:avLst>
            </a:prstGeom>
            <a:solidFill>
              <a:srgbClr val="2C95A0"/>
            </a:solidFill>
            <a:ln w="12700" algn="ctr">
              <a:solidFill>
                <a:srgbClr val="FFFFFF"/>
              </a:solidFill>
              <a:round/>
              <a:headEnd/>
              <a:tailEnd/>
            </a:ln>
            <a:effectLst>
              <a:outerShdw dist="99190" dir="2388334" algn="ctr" rotWithShape="0">
                <a:srgbClr val="333333">
                  <a:alpha val="50000"/>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altLang="en-US" sz="1900" b="0" i="0" u="none" strike="noStrike" kern="0" cap="none" spc="0" normalizeH="0" baseline="0" noProof="0">
                <a:ln>
                  <a:noFill/>
                </a:ln>
                <a:solidFill>
                  <a:srgbClr val="000066"/>
                </a:solidFill>
                <a:effectLst/>
                <a:uLnTx/>
                <a:uFillTx/>
                <a:latin typeface="Arial" panose="020B0604020202020204" pitchFamily="34" charset="0"/>
              </a:endParaRPr>
            </a:p>
          </p:txBody>
        </p:sp>
        <p:sp>
          <p:nvSpPr>
            <p:cNvPr id="6" name="AutoShape 63">
              <a:extLst>
                <a:ext uri="{FF2B5EF4-FFF2-40B4-BE49-F238E27FC236}">
                  <a16:creationId xmlns:a16="http://schemas.microsoft.com/office/drawing/2014/main" id="{970406A2-35A6-45A1-B982-4FDA2A287D15}"/>
                </a:ext>
              </a:extLst>
            </p:cNvPr>
            <p:cNvSpPr>
              <a:spLocks noChangeArrowheads="1"/>
            </p:cNvSpPr>
            <p:nvPr>
              <p:custDataLst>
                <p:tags r:id="rId10"/>
              </p:custDataLst>
            </p:nvPr>
          </p:nvSpPr>
          <p:spPr bwMode="gray">
            <a:xfrm>
              <a:off x="1728" y="1757"/>
              <a:ext cx="662" cy="504"/>
            </a:xfrm>
            <a:prstGeom prst="diamond">
              <a:avLst/>
            </a:prstGeom>
            <a:solidFill>
              <a:srgbClr val="2C95A0"/>
            </a:solidFill>
            <a:ln w="25400" algn="ctr">
              <a:solidFill>
                <a:srgbClr val="FFFFFF"/>
              </a:solidFill>
              <a:miter lim="800000"/>
              <a:headEnd/>
              <a:tailEnd/>
            </a:ln>
            <a:effectLst>
              <a:outerShdw dist="63500" dir="2212194" algn="ctr" rotWithShape="0">
                <a:srgbClr val="333333">
                  <a:alpha val="50000"/>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altLang="en-US" sz="1900" b="0" i="0" u="none" strike="noStrike" kern="0" cap="none" spc="0" normalizeH="0" baseline="0" noProof="0">
                <a:ln>
                  <a:noFill/>
                </a:ln>
                <a:solidFill>
                  <a:srgbClr val="000066"/>
                </a:solidFill>
                <a:effectLst/>
                <a:uLnTx/>
                <a:uFillTx/>
                <a:latin typeface="Arial" panose="020B0604020202020204" pitchFamily="34" charset="0"/>
              </a:endParaRPr>
            </a:p>
          </p:txBody>
        </p:sp>
        <p:sp>
          <p:nvSpPr>
            <p:cNvPr id="7" name="Text Box 64">
              <a:extLst>
                <a:ext uri="{FF2B5EF4-FFF2-40B4-BE49-F238E27FC236}">
                  <a16:creationId xmlns:a16="http://schemas.microsoft.com/office/drawing/2014/main" id="{47EC6355-516F-4EC6-B3D3-7FCE6D7049EA}"/>
                </a:ext>
              </a:extLst>
            </p:cNvPr>
            <p:cNvSpPr txBox="1">
              <a:spLocks noChangeArrowheads="1"/>
            </p:cNvSpPr>
            <p:nvPr>
              <p:custDataLst>
                <p:tags r:id="rId11"/>
              </p:custDataLst>
            </p:nvPr>
          </p:nvSpPr>
          <p:spPr bwMode="gray">
            <a:xfrm>
              <a:off x="2316" y="1846"/>
              <a:ext cx="4020" cy="3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68415" tIns="34208" rIns="68415" bIns="34208">
              <a:spAutoFit/>
            </a:bodyPr>
            <a:lstStyle>
              <a:lvl1pPr defTabSz="684213">
                <a:defRPr>
                  <a:solidFill>
                    <a:schemeClr val="tx1"/>
                  </a:solidFill>
                  <a:latin typeface="Arial" panose="020B0604020202020204" pitchFamily="34" charset="0"/>
                </a:defRPr>
              </a:lvl1pPr>
              <a:lvl2pPr marL="742950" indent="-285750" defTabSz="684213">
                <a:defRPr>
                  <a:solidFill>
                    <a:schemeClr val="tx1"/>
                  </a:solidFill>
                  <a:latin typeface="Arial" panose="020B0604020202020204" pitchFamily="34" charset="0"/>
                </a:defRPr>
              </a:lvl2pPr>
              <a:lvl3pPr marL="1143000" indent="-228600" defTabSz="684213">
                <a:defRPr>
                  <a:solidFill>
                    <a:schemeClr val="tx1"/>
                  </a:solidFill>
                  <a:latin typeface="Arial" panose="020B0604020202020204" pitchFamily="34" charset="0"/>
                </a:defRPr>
              </a:lvl3pPr>
              <a:lvl4pPr marL="1600200" indent="-228600" defTabSz="684213">
                <a:defRPr>
                  <a:solidFill>
                    <a:schemeClr val="tx1"/>
                  </a:solidFill>
                  <a:latin typeface="Arial" panose="020B0604020202020204" pitchFamily="34" charset="0"/>
                </a:defRPr>
              </a:lvl4pPr>
              <a:lvl5pPr marL="2057400" indent="-228600" defTabSz="684213">
                <a:defRPr>
                  <a:solidFill>
                    <a:schemeClr val="tx1"/>
                  </a:solidFill>
                  <a:latin typeface="Arial" panose="020B0604020202020204" pitchFamily="34" charset="0"/>
                </a:defRPr>
              </a:lvl5pPr>
              <a:lvl6pPr marL="2514600" indent="-228600" defTabSz="684213" eaLnBrk="0" fontAlgn="base" hangingPunct="0">
                <a:spcBef>
                  <a:spcPct val="0"/>
                </a:spcBef>
                <a:spcAft>
                  <a:spcPct val="0"/>
                </a:spcAft>
                <a:defRPr>
                  <a:solidFill>
                    <a:schemeClr val="tx1"/>
                  </a:solidFill>
                  <a:latin typeface="Arial" panose="020B0604020202020204" pitchFamily="34" charset="0"/>
                </a:defRPr>
              </a:lvl6pPr>
              <a:lvl7pPr marL="2971800" indent="-228600" defTabSz="684213" eaLnBrk="0" fontAlgn="base" hangingPunct="0">
                <a:spcBef>
                  <a:spcPct val="0"/>
                </a:spcBef>
                <a:spcAft>
                  <a:spcPct val="0"/>
                </a:spcAft>
                <a:defRPr>
                  <a:solidFill>
                    <a:schemeClr val="tx1"/>
                  </a:solidFill>
                  <a:latin typeface="Arial" panose="020B0604020202020204" pitchFamily="34" charset="0"/>
                </a:defRPr>
              </a:lvl7pPr>
              <a:lvl8pPr marL="3429000" indent="-228600" defTabSz="684213" eaLnBrk="0" fontAlgn="base" hangingPunct="0">
                <a:spcBef>
                  <a:spcPct val="0"/>
                </a:spcBef>
                <a:spcAft>
                  <a:spcPct val="0"/>
                </a:spcAft>
                <a:defRPr>
                  <a:solidFill>
                    <a:schemeClr val="tx1"/>
                  </a:solidFill>
                  <a:latin typeface="Arial" panose="020B0604020202020204" pitchFamily="34" charset="0"/>
                </a:defRPr>
              </a:lvl8pPr>
              <a:lvl9pPr marL="3886200" indent="-228600" defTabSz="684213"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84213" eaLnBrk="0" fontAlgn="base" latinLnBrk="0" hangingPunct="0">
                <a:lnSpc>
                  <a:spcPct val="100000"/>
                </a:lnSpc>
                <a:spcBef>
                  <a:spcPct val="0"/>
                </a:spcBef>
                <a:spcAft>
                  <a:spcPct val="0"/>
                </a:spcAft>
                <a:buClrTx/>
                <a:buSzTx/>
                <a:buFontTx/>
                <a:buNone/>
                <a:tabLst/>
                <a:defRPr/>
              </a:pPr>
              <a:endParaRPr kumimoji="0" lang="en-US" altLang="en-US" sz="2000" b="1" i="0" u="none" strike="noStrike" kern="0" cap="none" spc="0" normalizeH="0" baseline="0" noProof="0" dirty="0">
                <a:ln>
                  <a:noFill/>
                </a:ln>
                <a:solidFill>
                  <a:srgbClr val="FFFFFF"/>
                </a:solidFill>
                <a:effectLst/>
                <a:uLnTx/>
                <a:uFillTx/>
                <a:latin typeface="Arial" panose="020B0604020202020204" pitchFamily="34" charset="0"/>
              </a:endParaRPr>
            </a:p>
          </p:txBody>
        </p:sp>
      </p:grpSp>
      <p:sp>
        <p:nvSpPr>
          <p:cNvPr id="11" name="Rectangle 10">
            <a:extLst>
              <a:ext uri="{FF2B5EF4-FFF2-40B4-BE49-F238E27FC236}">
                <a16:creationId xmlns:a16="http://schemas.microsoft.com/office/drawing/2014/main" id="{0D188AF1-B100-4EB9-BBC1-4363B9F78251}"/>
              </a:ext>
            </a:extLst>
          </p:cNvPr>
          <p:cNvSpPr/>
          <p:nvPr/>
        </p:nvSpPr>
        <p:spPr>
          <a:xfrm>
            <a:off x="1344529" y="4273372"/>
            <a:ext cx="2886757" cy="1200329"/>
          </a:xfrm>
          <a:prstGeom prst="rect">
            <a:avLst/>
          </a:prstGeom>
        </p:spPr>
        <p:txBody>
          <a:bodyPr wrap="square">
            <a:spAutoFit/>
          </a:bodyPr>
          <a:lstStyle/>
          <a:p>
            <a:r>
              <a:rPr lang="en-US" sz="2400" b="1" dirty="0">
                <a:solidFill>
                  <a:schemeClr val="bg1"/>
                </a:solidFill>
                <a:latin typeface="Arial" panose="020B0604020202020204" pitchFamily="34" charset="0"/>
                <a:cs typeface="Arial" panose="020B0604020202020204" pitchFamily="34" charset="0"/>
              </a:rPr>
              <a:t>I. Xu </a:t>
            </a:r>
            <a:r>
              <a:rPr lang="en-US" sz="2400" b="1" dirty="0" err="1">
                <a:solidFill>
                  <a:schemeClr val="bg1"/>
                </a:solidFill>
                <a:latin typeface="Arial" panose="020B0604020202020204" pitchFamily="34" charset="0"/>
                <a:cs typeface="Arial" panose="020B0604020202020204" pitchFamily="34" charset="0"/>
              </a:rPr>
              <a:t>hướng</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biến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đổi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bán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kính</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nguyên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tử</a:t>
            </a:r>
            <a:endParaRPr lang="en-US" sz="2400" dirty="0">
              <a:solidFill>
                <a:schemeClr val="bg1"/>
              </a:solidFill>
            </a:endParaRPr>
          </a:p>
        </p:txBody>
      </p:sp>
      <p:grpSp>
        <p:nvGrpSpPr>
          <p:cNvPr id="22" name="Group 86">
            <a:extLst>
              <a:ext uri="{FF2B5EF4-FFF2-40B4-BE49-F238E27FC236}">
                <a16:creationId xmlns:a16="http://schemas.microsoft.com/office/drawing/2014/main" id="{89E3742A-859F-4611-AA80-FA87013E82CC}"/>
              </a:ext>
            </a:extLst>
          </p:cNvPr>
          <p:cNvGrpSpPr>
            <a:grpSpLocks/>
          </p:cNvGrpSpPr>
          <p:nvPr>
            <p:custDataLst>
              <p:tags r:id="rId2"/>
            </p:custDataLst>
          </p:nvPr>
        </p:nvGrpSpPr>
        <p:grpSpPr bwMode="auto">
          <a:xfrm rot="5400000">
            <a:off x="8704389" y="3395140"/>
            <a:ext cx="3246538" cy="3558697"/>
            <a:chOff x="1728" y="3366"/>
            <a:chExt cx="4608" cy="503"/>
          </a:xfrm>
        </p:grpSpPr>
        <p:sp>
          <p:nvSpPr>
            <p:cNvPr id="23" name="AutoShape 72">
              <a:extLst>
                <a:ext uri="{FF2B5EF4-FFF2-40B4-BE49-F238E27FC236}">
                  <a16:creationId xmlns:a16="http://schemas.microsoft.com/office/drawing/2014/main" id="{EAA34FA4-9771-4570-A6E9-494C4950D9B5}"/>
                </a:ext>
              </a:extLst>
            </p:cNvPr>
            <p:cNvSpPr>
              <a:spLocks noChangeArrowheads="1"/>
            </p:cNvSpPr>
            <p:nvPr>
              <p:custDataLst>
                <p:tags r:id="rId6"/>
              </p:custDataLst>
            </p:nvPr>
          </p:nvSpPr>
          <p:spPr bwMode="gray">
            <a:xfrm>
              <a:off x="2096" y="3389"/>
              <a:ext cx="4192" cy="436"/>
            </a:xfrm>
            <a:prstGeom prst="roundRect">
              <a:avLst>
                <a:gd name="adj" fmla="val 16667"/>
              </a:avLst>
            </a:prstGeom>
            <a:solidFill>
              <a:srgbClr val="35BBE5"/>
            </a:solidFill>
            <a:ln w="12700" algn="ctr">
              <a:solidFill>
                <a:srgbClr val="FFFFFF"/>
              </a:solidFill>
              <a:round/>
              <a:headEnd/>
              <a:tailEnd/>
            </a:ln>
            <a:effectLst>
              <a:outerShdw dist="99190" dir="2388334" algn="ctr" rotWithShape="0">
                <a:srgbClr val="333333">
                  <a:alpha val="50000"/>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altLang="en-US" sz="1900" b="0" i="0" u="none" strike="noStrike" kern="0" cap="none" spc="0" normalizeH="0" baseline="0" noProof="0">
                <a:ln>
                  <a:noFill/>
                </a:ln>
                <a:solidFill>
                  <a:srgbClr val="000066"/>
                </a:solidFill>
                <a:effectLst/>
                <a:uLnTx/>
                <a:uFillTx/>
                <a:latin typeface="Arial" panose="020B0604020202020204" pitchFamily="34" charset="0"/>
              </a:endParaRPr>
            </a:p>
          </p:txBody>
        </p:sp>
        <p:sp>
          <p:nvSpPr>
            <p:cNvPr id="24" name="AutoShape 73">
              <a:extLst>
                <a:ext uri="{FF2B5EF4-FFF2-40B4-BE49-F238E27FC236}">
                  <a16:creationId xmlns:a16="http://schemas.microsoft.com/office/drawing/2014/main" id="{7C5F1C72-FCAA-450A-9DF4-50E519703F19}"/>
                </a:ext>
              </a:extLst>
            </p:cNvPr>
            <p:cNvSpPr>
              <a:spLocks noChangeArrowheads="1"/>
            </p:cNvSpPr>
            <p:nvPr>
              <p:custDataLst>
                <p:tags r:id="rId7"/>
              </p:custDataLst>
            </p:nvPr>
          </p:nvSpPr>
          <p:spPr bwMode="gray">
            <a:xfrm>
              <a:off x="1728" y="3366"/>
              <a:ext cx="662" cy="503"/>
            </a:xfrm>
            <a:prstGeom prst="diamond">
              <a:avLst/>
            </a:prstGeom>
            <a:solidFill>
              <a:srgbClr val="35BBE5"/>
            </a:solidFill>
            <a:ln w="25400" algn="ctr">
              <a:solidFill>
                <a:srgbClr val="FFFFFF"/>
              </a:solidFill>
              <a:miter lim="800000"/>
              <a:headEnd/>
              <a:tailEnd/>
            </a:ln>
            <a:effectLst>
              <a:outerShdw dist="63500" dir="2212194" algn="ctr" rotWithShape="0">
                <a:srgbClr val="333333">
                  <a:alpha val="50000"/>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altLang="en-US" sz="1900" b="0" i="0" u="none" strike="noStrike" kern="0" cap="none" spc="0" normalizeH="0" baseline="0" noProof="0">
                <a:ln>
                  <a:noFill/>
                </a:ln>
                <a:solidFill>
                  <a:srgbClr val="000066"/>
                </a:solidFill>
                <a:effectLst/>
                <a:uLnTx/>
                <a:uFillTx/>
                <a:latin typeface="Arial" panose="020B0604020202020204" pitchFamily="34" charset="0"/>
              </a:endParaRPr>
            </a:p>
          </p:txBody>
        </p:sp>
        <p:sp>
          <p:nvSpPr>
            <p:cNvPr id="25" name="Text Box 74">
              <a:extLst>
                <a:ext uri="{FF2B5EF4-FFF2-40B4-BE49-F238E27FC236}">
                  <a16:creationId xmlns:a16="http://schemas.microsoft.com/office/drawing/2014/main" id="{7948B321-8A33-4D4C-8E03-CAF0A0820CF8}"/>
                </a:ext>
              </a:extLst>
            </p:cNvPr>
            <p:cNvSpPr txBox="1">
              <a:spLocks noChangeArrowheads="1"/>
            </p:cNvSpPr>
            <p:nvPr>
              <p:custDataLst>
                <p:tags r:id="rId8"/>
              </p:custDataLst>
            </p:nvPr>
          </p:nvSpPr>
          <p:spPr bwMode="gray">
            <a:xfrm>
              <a:off x="2316" y="3442"/>
              <a:ext cx="4020" cy="387"/>
            </a:xfrm>
            <a:prstGeom prst="rect">
              <a:avLst/>
            </a:prstGeom>
            <a:noFill/>
            <a:ln>
              <a:noFill/>
            </a:ln>
            <a:effectLst/>
            <a:extLst>
              <a:ext uri="{909E8E84-426E-40DD-AFC4-6F175D3DCCD1}">
                <a14:hiddenFill xmlns:a14="http://schemas.microsoft.com/office/drawing/2010/main">
                  <a:solidFill>
                    <a:schemeClr val="hlink"/>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68415" tIns="34208" rIns="68415" bIns="34208">
              <a:spAutoFit/>
            </a:bodyPr>
            <a:lstStyle>
              <a:lvl1pPr defTabSz="684213">
                <a:defRPr>
                  <a:solidFill>
                    <a:schemeClr val="tx1"/>
                  </a:solidFill>
                  <a:latin typeface="Arial" panose="020B0604020202020204" pitchFamily="34" charset="0"/>
                </a:defRPr>
              </a:lvl1pPr>
              <a:lvl2pPr marL="742950" indent="-285750" defTabSz="684213">
                <a:defRPr>
                  <a:solidFill>
                    <a:schemeClr val="tx1"/>
                  </a:solidFill>
                  <a:latin typeface="Arial" panose="020B0604020202020204" pitchFamily="34" charset="0"/>
                </a:defRPr>
              </a:lvl2pPr>
              <a:lvl3pPr marL="1143000" indent="-228600" defTabSz="684213">
                <a:defRPr>
                  <a:solidFill>
                    <a:schemeClr val="tx1"/>
                  </a:solidFill>
                  <a:latin typeface="Arial" panose="020B0604020202020204" pitchFamily="34" charset="0"/>
                </a:defRPr>
              </a:lvl3pPr>
              <a:lvl4pPr marL="1600200" indent="-228600" defTabSz="684213">
                <a:defRPr>
                  <a:solidFill>
                    <a:schemeClr val="tx1"/>
                  </a:solidFill>
                  <a:latin typeface="Arial" panose="020B0604020202020204" pitchFamily="34" charset="0"/>
                </a:defRPr>
              </a:lvl4pPr>
              <a:lvl5pPr marL="2057400" indent="-228600" defTabSz="684213">
                <a:defRPr>
                  <a:solidFill>
                    <a:schemeClr val="tx1"/>
                  </a:solidFill>
                  <a:latin typeface="Arial" panose="020B0604020202020204" pitchFamily="34" charset="0"/>
                </a:defRPr>
              </a:lvl5pPr>
              <a:lvl6pPr marL="2514600" indent="-228600" defTabSz="684213" eaLnBrk="0" fontAlgn="base" hangingPunct="0">
                <a:spcBef>
                  <a:spcPct val="0"/>
                </a:spcBef>
                <a:spcAft>
                  <a:spcPct val="0"/>
                </a:spcAft>
                <a:defRPr>
                  <a:solidFill>
                    <a:schemeClr val="tx1"/>
                  </a:solidFill>
                  <a:latin typeface="Arial" panose="020B0604020202020204" pitchFamily="34" charset="0"/>
                </a:defRPr>
              </a:lvl6pPr>
              <a:lvl7pPr marL="2971800" indent="-228600" defTabSz="684213" eaLnBrk="0" fontAlgn="base" hangingPunct="0">
                <a:spcBef>
                  <a:spcPct val="0"/>
                </a:spcBef>
                <a:spcAft>
                  <a:spcPct val="0"/>
                </a:spcAft>
                <a:defRPr>
                  <a:solidFill>
                    <a:schemeClr val="tx1"/>
                  </a:solidFill>
                  <a:latin typeface="Arial" panose="020B0604020202020204" pitchFamily="34" charset="0"/>
                </a:defRPr>
              </a:lvl7pPr>
              <a:lvl8pPr marL="3429000" indent="-228600" defTabSz="684213" eaLnBrk="0" fontAlgn="base" hangingPunct="0">
                <a:spcBef>
                  <a:spcPct val="0"/>
                </a:spcBef>
                <a:spcAft>
                  <a:spcPct val="0"/>
                </a:spcAft>
                <a:defRPr>
                  <a:solidFill>
                    <a:schemeClr val="tx1"/>
                  </a:solidFill>
                  <a:latin typeface="Arial" panose="020B0604020202020204" pitchFamily="34" charset="0"/>
                </a:defRPr>
              </a:lvl8pPr>
              <a:lvl9pPr marL="3886200" indent="-228600" defTabSz="684213"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84213" eaLnBrk="0" fontAlgn="base" latinLnBrk="0" hangingPunct="0">
                <a:lnSpc>
                  <a:spcPct val="100000"/>
                </a:lnSpc>
                <a:spcBef>
                  <a:spcPct val="0"/>
                </a:spcBef>
                <a:spcAft>
                  <a:spcPct val="0"/>
                </a:spcAft>
                <a:buClrTx/>
                <a:buSzTx/>
                <a:buFontTx/>
                <a:buNone/>
                <a:tabLst/>
                <a:defRPr/>
              </a:pPr>
              <a:endParaRPr kumimoji="0" lang="en-US" altLang="en-US" sz="2400" b="1" i="0" u="none" strike="noStrike" kern="0" cap="none" spc="0" normalizeH="0" baseline="0" noProof="0">
                <a:ln>
                  <a:noFill/>
                </a:ln>
                <a:solidFill>
                  <a:srgbClr val="FFFFFF"/>
                </a:solidFill>
                <a:effectLst/>
                <a:uLnTx/>
                <a:uFillTx/>
                <a:latin typeface="Arial" panose="020B0604020202020204" pitchFamily="34" charset="0"/>
              </a:endParaRPr>
            </a:p>
          </p:txBody>
        </p:sp>
      </p:grpSp>
      <p:sp>
        <p:nvSpPr>
          <p:cNvPr id="27" name="Rectangle 26">
            <a:extLst>
              <a:ext uri="{FF2B5EF4-FFF2-40B4-BE49-F238E27FC236}">
                <a16:creationId xmlns:a16="http://schemas.microsoft.com/office/drawing/2014/main" id="{031B30D0-9B25-4FDF-8CE7-9B5A7BADF820}"/>
              </a:ext>
            </a:extLst>
          </p:cNvPr>
          <p:cNvSpPr/>
          <p:nvPr/>
        </p:nvSpPr>
        <p:spPr>
          <a:xfrm>
            <a:off x="8965242" y="3965491"/>
            <a:ext cx="3143449" cy="2710742"/>
          </a:xfrm>
          <a:prstGeom prst="rect">
            <a:avLst/>
          </a:prstGeom>
        </p:spPr>
        <p:txBody>
          <a:bodyPr wrap="square">
            <a:spAutoFit/>
          </a:bodyPr>
          <a:lstStyle/>
          <a:p>
            <a:pPr lvl="0">
              <a:lnSpc>
                <a:spcPct val="120000"/>
              </a:lnSpc>
              <a:defRPr/>
            </a:pPr>
            <a:r>
              <a:rPr lang="en-US" sz="2400" b="1" dirty="0">
                <a:solidFill>
                  <a:schemeClr val="bg1"/>
                </a:solidFill>
                <a:latin typeface="Arial" panose="020B0604020202020204" pitchFamily="34" charset="0"/>
                <a:cs typeface="Arial" panose="020B0604020202020204" pitchFamily="34" charset="0"/>
              </a:rPr>
              <a:t>III. Xu </a:t>
            </a:r>
            <a:r>
              <a:rPr lang="en-US" sz="2400" b="1" dirty="0" err="1">
                <a:solidFill>
                  <a:schemeClr val="bg1"/>
                </a:solidFill>
                <a:latin typeface="Arial" panose="020B0604020202020204" pitchFamily="34" charset="0"/>
                <a:cs typeface="Arial" panose="020B0604020202020204" pitchFamily="34" charset="0"/>
              </a:rPr>
              <a:t>hướng</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biến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đổi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thành</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phần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và</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tính</a:t>
            </a:r>
            <a:r>
              <a:rPr lang="en-US" sz="2400" b="1" dirty="0">
                <a:solidFill>
                  <a:schemeClr val="bg1"/>
                </a:solidFill>
                <a:latin typeface="Arial" panose="020B0604020202020204" pitchFamily="34" charset="0"/>
                <a:cs typeface="Arial" panose="020B0604020202020204" pitchFamily="34" charset="0"/>
              </a:rPr>
              <a:t> acid, </a:t>
            </a:r>
            <a:r>
              <a:rPr lang="en-US" sz="2400" b="1" dirty="0" err="1">
                <a:solidFill>
                  <a:schemeClr val="bg1"/>
                </a:solidFill>
                <a:latin typeface="Arial" panose="020B0604020202020204" pitchFamily="34" charset="0"/>
                <a:cs typeface="Arial" panose="020B0604020202020204" pitchFamily="34" charset="0"/>
              </a:rPr>
              <a:t>tính</a:t>
            </a:r>
            <a:r>
              <a:rPr lang="en-US" sz="2400" b="1" dirty="0">
                <a:solidFill>
                  <a:schemeClr val="bg1"/>
                </a:solidFill>
                <a:latin typeface="Arial" panose="020B0604020202020204" pitchFamily="34" charset="0"/>
                <a:cs typeface="Arial" panose="020B0604020202020204" pitchFamily="34" charset="0"/>
              </a:rPr>
              <a:t> base </a:t>
            </a:r>
            <a:r>
              <a:rPr lang="en-US" sz="2400" b="1" dirty="0" err="1">
                <a:solidFill>
                  <a:schemeClr val="bg1"/>
                </a:solidFill>
                <a:latin typeface="Arial" panose="020B0604020202020204" pitchFamily="34" charset="0"/>
                <a:cs typeface="Arial" panose="020B0604020202020204" pitchFamily="34" charset="0"/>
              </a:rPr>
              <a:t>của</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các</a:t>
            </a:r>
            <a:r>
              <a:rPr lang="en-US" sz="2400" b="1" dirty="0">
                <a:solidFill>
                  <a:schemeClr val="bg1"/>
                </a:solidFill>
                <a:latin typeface="Arial" panose="020B0604020202020204" pitchFamily="34" charset="0"/>
                <a:cs typeface="Arial" panose="020B0604020202020204" pitchFamily="34" charset="0"/>
              </a:rPr>
              <a:t> oxide </a:t>
            </a:r>
            <a:r>
              <a:rPr lang="en-US" sz="2400" b="1" dirty="0" err="1">
                <a:solidFill>
                  <a:schemeClr val="bg1"/>
                </a:solidFill>
                <a:latin typeface="Arial" panose="020B0604020202020204" pitchFamily="34" charset="0"/>
                <a:cs typeface="Arial" panose="020B0604020202020204" pitchFamily="34" charset="0"/>
              </a:rPr>
              <a:t>và</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các</a:t>
            </a:r>
            <a:r>
              <a:rPr lang="en-US" sz="2400" b="1" dirty="0">
                <a:solidFill>
                  <a:schemeClr val="bg1"/>
                </a:solidFill>
                <a:latin typeface="Arial" panose="020B0604020202020204" pitchFamily="34" charset="0"/>
                <a:cs typeface="Arial" panose="020B0604020202020204" pitchFamily="34" charset="0"/>
              </a:rPr>
              <a:t> hydroxide </a:t>
            </a:r>
            <a:r>
              <a:rPr lang="en-US" sz="2400" b="1" dirty="0" err="1">
                <a:solidFill>
                  <a:schemeClr val="bg1"/>
                </a:solidFill>
                <a:latin typeface="Arial" panose="020B0604020202020204" pitchFamily="34" charset="0"/>
                <a:cs typeface="Arial" panose="020B0604020202020204" pitchFamily="34" charset="0"/>
              </a:rPr>
              <a:t>theo</a:t>
            </a:r>
            <a:r>
              <a:rPr lang="en-US" sz="2400" b="1" dirty="0">
                <a:solidFill>
                  <a:schemeClr val="bg1"/>
                </a:solidFill>
                <a:latin typeface="Arial" panose="020B0604020202020204" pitchFamily="34" charset="0"/>
                <a:cs typeface="Arial" panose="020B0604020202020204" pitchFamily="34" charset="0"/>
              </a:rPr>
              <a:t> chu </a:t>
            </a:r>
            <a:r>
              <a:rPr lang="en-US" sz="2400" b="1" dirty="0" err="1">
                <a:solidFill>
                  <a:schemeClr val="bg1"/>
                </a:solidFill>
                <a:latin typeface="Arial" panose="020B0604020202020204" pitchFamily="34" charset="0"/>
                <a:cs typeface="Arial" panose="020B0604020202020204" pitchFamily="34" charset="0"/>
              </a:rPr>
              <a:t>kì</a:t>
            </a:r>
            <a:endParaRPr lang="en-US" sz="2400" b="1" dirty="0">
              <a:solidFill>
                <a:schemeClr val="bg1"/>
              </a:solidFill>
              <a:latin typeface="Arial" panose="020B0604020202020204" pitchFamily="34" charset="0"/>
              <a:cs typeface="Arial" panose="020B0604020202020204" pitchFamily="34" charset="0"/>
            </a:endParaRPr>
          </a:p>
        </p:txBody>
      </p:sp>
      <p:sp>
        <p:nvSpPr>
          <p:cNvPr id="32" name="Content Placeholder 2">
            <a:extLst>
              <a:ext uri="{FF2B5EF4-FFF2-40B4-BE49-F238E27FC236}">
                <a16:creationId xmlns:a16="http://schemas.microsoft.com/office/drawing/2014/main" id="{B8E6875D-BE96-4065-9117-4410837ECE6D}"/>
              </a:ext>
            </a:extLst>
          </p:cNvPr>
          <p:cNvSpPr>
            <a:spLocks noGrp="1"/>
          </p:cNvSpPr>
          <p:nvPr>
            <p:ph idx="1"/>
          </p:nvPr>
        </p:nvSpPr>
        <p:spPr>
          <a:xfrm>
            <a:off x="1134207" y="2365695"/>
            <a:ext cx="10972800" cy="4700035"/>
          </a:xfrm>
        </p:spPr>
        <p:txBody>
          <a:bodyPr>
            <a:normAutofit/>
          </a:bodyPr>
          <a:lstStyle/>
          <a:p>
            <a:pPr marL="0" lvl="0" indent="0" algn="ctr" defTabSz="457200">
              <a:lnSpc>
                <a:spcPct val="120000"/>
              </a:lnSpc>
              <a:spcBef>
                <a:spcPts val="0"/>
              </a:spcBef>
              <a:buNone/>
              <a:defRPr/>
            </a:pPr>
            <a:r>
              <a:rPr lang="en-US" sz="4000" b="1" dirty="0">
                <a:solidFill>
                  <a:srgbClr val="FF0000"/>
                </a:solidFill>
                <a:latin typeface="Arial" panose="020B0604020202020204" pitchFamily="34" charset="0"/>
                <a:cs typeface="Arial" panose="020B0604020202020204" pitchFamily="34" charset="0"/>
              </a:rPr>
              <a:t>NỘI DUNG CHÍNH:</a:t>
            </a:r>
          </a:p>
        </p:txBody>
      </p:sp>
      <p:grpSp>
        <p:nvGrpSpPr>
          <p:cNvPr id="33" name="Group 87">
            <a:extLst>
              <a:ext uri="{FF2B5EF4-FFF2-40B4-BE49-F238E27FC236}">
                <a16:creationId xmlns:a16="http://schemas.microsoft.com/office/drawing/2014/main" id="{A525A077-C9AE-45B6-B281-68882A84D803}"/>
              </a:ext>
            </a:extLst>
          </p:cNvPr>
          <p:cNvGrpSpPr>
            <a:grpSpLocks/>
          </p:cNvGrpSpPr>
          <p:nvPr>
            <p:custDataLst>
              <p:tags r:id="rId3"/>
            </p:custDataLst>
          </p:nvPr>
        </p:nvGrpSpPr>
        <p:grpSpPr bwMode="auto">
          <a:xfrm rot="5400000">
            <a:off x="4892680" y="3326806"/>
            <a:ext cx="3242957" cy="3558905"/>
            <a:chOff x="1728" y="2628"/>
            <a:chExt cx="4554" cy="485"/>
          </a:xfrm>
        </p:grpSpPr>
        <p:sp>
          <p:nvSpPr>
            <p:cNvPr id="34" name="AutoShape 67">
              <a:extLst>
                <a:ext uri="{FF2B5EF4-FFF2-40B4-BE49-F238E27FC236}">
                  <a16:creationId xmlns:a16="http://schemas.microsoft.com/office/drawing/2014/main" id="{40885F6E-9179-4D93-81CB-6E493ACF44BC}"/>
                </a:ext>
              </a:extLst>
            </p:cNvPr>
            <p:cNvSpPr>
              <a:spLocks noChangeArrowheads="1"/>
            </p:cNvSpPr>
            <p:nvPr>
              <p:custDataLst>
                <p:tags r:id="rId4"/>
              </p:custDataLst>
            </p:nvPr>
          </p:nvSpPr>
          <p:spPr bwMode="gray">
            <a:xfrm>
              <a:off x="2090" y="2662"/>
              <a:ext cx="4192" cy="436"/>
            </a:xfrm>
            <a:prstGeom prst="roundRect">
              <a:avLst>
                <a:gd name="adj" fmla="val 16667"/>
              </a:avLst>
            </a:prstGeom>
            <a:solidFill>
              <a:srgbClr val="0066FF"/>
            </a:solidFill>
            <a:ln w="12700" algn="ctr">
              <a:solidFill>
                <a:srgbClr val="FFFFFF"/>
              </a:solidFill>
              <a:round/>
              <a:headEnd/>
              <a:tailEnd/>
            </a:ln>
            <a:effectLst>
              <a:outerShdw dist="99190" dir="2388334" algn="ctr" rotWithShape="0">
                <a:srgbClr val="333333">
                  <a:alpha val="50000"/>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altLang="en-US" sz="1900" b="0" i="0" u="none" strike="noStrike" kern="0" cap="none" spc="0" normalizeH="0" baseline="0" noProof="0">
                <a:ln>
                  <a:noFill/>
                </a:ln>
                <a:solidFill>
                  <a:srgbClr val="000066"/>
                </a:solidFill>
                <a:effectLst/>
                <a:uLnTx/>
                <a:uFillTx/>
                <a:latin typeface="Arial" panose="020B0604020202020204" pitchFamily="34" charset="0"/>
              </a:endParaRPr>
            </a:p>
          </p:txBody>
        </p:sp>
        <p:sp>
          <p:nvSpPr>
            <p:cNvPr id="35" name="AutoShape 68">
              <a:extLst>
                <a:ext uri="{FF2B5EF4-FFF2-40B4-BE49-F238E27FC236}">
                  <a16:creationId xmlns:a16="http://schemas.microsoft.com/office/drawing/2014/main" id="{6093026E-E7C5-4097-8F2A-437AAC373C88}"/>
                </a:ext>
              </a:extLst>
            </p:cNvPr>
            <p:cNvSpPr>
              <a:spLocks noChangeArrowheads="1"/>
            </p:cNvSpPr>
            <p:nvPr>
              <p:custDataLst>
                <p:tags r:id="rId5"/>
              </p:custDataLst>
            </p:nvPr>
          </p:nvSpPr>
          <p:spPr bwMode="gray">
            <a:xfrm>
              <a:off x="1728" y="2628"/>
              <a:ext cx="662" cy="485"/>
            </a:xfrm>
            <a:prstGeom prst="diamond">
              <a:avLst/>
            </a:prstGeom>
            <a:solidFill>
              <a:srgbClr val="0066FF"/>
            </a:solidFill>
            <a:ln w="25400" algn="ctr">
              <a:solidFill>
                <a:srgbClr val="FFFFFF"/>
              </a:solidFill>
              <a:miter lim="800000"/>
              <a:headEnd/>
              <a:tailEnd/>
            </a:ln>
            <a:effectLst>
              <a:outerShdw dist="63500" dir="2212194" algn="ctr" rotWithShape="0">
                <a:srgbClr val="333333">
                  <a:alpha val="50000"/>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altLang="en-US" sz="1900" b="0" i="0" u="none" strike="noStrike" kern="0" cap="none" spc="0" normalizeH="0" baseline="0" noProof="0">
                <a:ln>
                  <a:noFill/>
                </a:ln>
                <a:solidFill>
                  <a:srgbClr val="000066"/>
                </a:solidFill>
                <a:effectLst/>
                <a:uLnTx/>
                <a:uFillTx/>
                <a:latin typeface="Arial" panose="020B0604020202020204" pitchFamily="34" charset="0"/>
              </a:endParaRPr>
            </a:p>
          </p:txBody>
        </p:sp>
      </p:grpSp>
      <p:sp>
        <p:nvSpPr>
          <p:cNvPr id="38" name="Rectangle 37">
            <a:extLst>
              <a:ext uri="{FF2B5EF4-FFF2-40B4-BE49-F238E27FC236}">
                <a16:creationId xmlns:a16="http://schemas.microsoft.com/office/drawing/2014/main" id="{9721EFE6-5342-4B26-B79E-11A97B685925}"/>
              </a:ext>
            </a:extLst>
          </p:cNvPr>
          <p:cNvSpPr/>
          <p:nvPr/>
        </p:nvSpPr>
        <p:spPr>
          <a:xfrm>
            <a:off x="4830982" y="4215008"/>
            <a:ext cx="3166211" cy="1569660"/>
          </a:xfrm>
          <a:prstGeom prst="rect">
            <a:avLst/>
          </a:prstGeom>
        </p:spPr>
        <p:txBody>
          <a:bodyPr wrap="square">
            <a:spAutoFit/>
          </a:bodyPr>
          <a:lstStyle/>
          <a:p>
            <a:pPr lvl="0" defTabSz="914400">
              <a:spcBef>
                <a:spcPct val="20000"/>
              </a:spcBef>
            </a:pPr>
            <a:r>
              <a:rPr lang="en-US" sz="2400" b="1" dirty="0">
                <a:solidFill>
                  <a:schemeClr val="bg1"/>
                </a:solidFill>
                <a:latin typeface="Arial" panose="020B0604020202020204" pitchFamily="34" charset="0"/>
                <a:cs typeface="Arial" panose="020B0604020202020204" pitchFamily="34" charset="0"/>
              </a:rPr>
              <a:t>II. Xu </a:t>
            </a:r>
            <a:r>
              <a:rPr lang="en-US" sz="2400" b="1" dirty="0" err="1">
                <a:solidFill>
                  <a:schemeClr val="bg1"/>
                </a:solidFill>
                <a:latin typeface="Arial" panose="020B0604020202020204" pitchFamily="34" charset="0"/>
                <a:cs typeface="Arial" panose="020B0604020202020204" pitchFamily="34" charset="0"/>
              </a:rPr>
              <a:t>hướng</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biến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đổi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độ</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âm</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điện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tính</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kim</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loại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và</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tính</a:t>
            </a:r>
            <a:r>
              <a:rPr lang="en-US" sz="2400" b="1" dirty="0">
                <a:solidFill>
                  <a:schemeClr val="bg1"/>
                </a:solidFill>
                <a:latin typeface="Arial" panose="020B0604020202020204" pitchFamily="34" charset="0"/>
                <a:cs typeface="Arial" panose="020B0604020202020204" pitchFamily="34" charset="0"/>
              </a:rPr>
              <a:t> phi </a:t>
            </a:r>
            <a:r>
              <a:rPr lang="en-US" sz="2400" b="1" dirty="0" err="1">
                <a:solidFill>
                  <a:schemeClr val="bg1"/>
                </a:solidFill>
                <a:latin typeface="Arial" panose="020B0604020202020204" pitchFamily="34" charset="0"/>
                <a:cs typeface="Arial" panose="020B0604020202020204" pitchFamily="34" charset="0"/>
              </a:rPr>
              <a:t>kim</a:t>
            </a:r>
            <a:endParaRPr lang="en-US"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3855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2">
                                            <p:txEl>
                                              <p:pRg st="0" end="0"/>
                                            </p:txEl>
                                          </p:spTgt>
                                        </p:tgtEl>
                                        <p:attrNameLst>
                                          <p:attrName>style.visibility</p:attrName>
                                        </p:attrNameLst>
                                      </p:cBhvr>
                                      <p:to>
                                        <p:strVal val="visible"/>
                                      </p:to>
                                    </p:set>
                                    <p:animEffect transition="in" filter="fade">
                                      <p:cBhvr>
                                        <p:cTn id="12" dur="1000"/>
                                        <p:tgtEl>
                                          <p:spTgt spid="32">
                                            <p:txEl>
                                              <p:pRg st="0" end="0"/>
                                            </p:txEl>
                                          </p:spTgt>
                                        </p:tgtEl>
                                      </p:cBhvr>
                                    </p:animEffect>
                                    <p:anim calcmode="lin" valueType="num">
                                      <p:cBhvr>
                                        <p:cTn id="13" dur="1000" fill="hold"/>
                                        <p:tgtEl>
                                          <p:spTgt spid="32">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3"/>
                                        </p:tgtEl>
                                        <p:attrNameLst>
                                          <p:attrName>style.visibility</p:attrName>
                                        </p:attrNameLst>
                                      </p:cBhvr>
                                      <p:to>
                                        <p:strVal val="visible"/>
                                      </p:to>
                                    </p:set>
                                    <p:animEffect transition="in" filter="fade">
                                      <p:cBhvr>
                                        <p:cTn id="26" dur="1000"/>
                                        <p:tgtEl>
                                          <p:spTgt spid="33"/>
                                        </p:tgtEl>
                                      </p:cBhvr>
                                    </p:animEffect>
                                    <p:anim calcmode="lin" valueType="num">
                                      <p:cBhvr>
                                        <p:cTn id="27" dur="1000" fill="hold"/>
                                        <p:tgtEl>
                                          <p:spTgt spid="33"/>
                                        </p:tgtEl>
                                        <p:attrNameLst>
                                          <p:attrName>ppt_x</p:attrName>
                                        </p:attrNameLst>
                                      </p:cBhvr>
                                      <p:tavLst>
                                        <p:tav tm="0">
                                          <p:val>
                                            <p:strVal val="#ppt_x"/>
                                          </p:val>
                                        </p:tav>
                                        <p:tav tm="100000">
                                          <p:val>
                                            <p:strVal val="#ppt_x"/>
                                          </p:val>
                                        </p:tav>
                                      </p:tavLst>
                                    </p:anim>
                                    <p:anim calcmode="lin" valueType="num">
                                      <p:cBhvr>
                                        <p:cTn id="28"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fade">
                                      <p:cBhvr>
                                        <p:cTn id="33" dur="1000"/>
                                        <p:tgtEl>
                                          <p:spTgt spid="22"/>
                                        </p:tgtEl>
                                      </p:cBhvr>
                                    </p:animEffect>
                                    <p:anim calcmode="lin" valueType="num">
                                      <p:cBhvr>
                                        <p:cTn id="34" dur="1000" fill="hold"/>
                                        <p:tgtEl>
                                          <p:spTgt spid="22"/>
                                        </p:tgtEl>
                                        <p:attrNameLst>
                                          <p:attrName>ppt_x</p:attrName>
                                        </p:attrNameLst>
                                      </p:cBhvr>
                                      <p:tavLst>
                                        <p:tav tm="0">
                                          <p:val>
                                            <p:strVal val="#ppt_x"/>
                                          </p:val>
                                        </p:tav>
                                        <p:tav tm="100000">
                                          <p:val>
                                            <p:strVal val="#ppt_x"/>
                                          </p:val>
                                        </p:tav>
                                      </p:tavLst>
                                    </p:anim>
                                    <p:anim calcmode="lin" valueType="num">
                                      <p:cBhvr>
                                        <p:cTn id="35"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nodeType="clickEffect">
                                  <p:stCondLst>
                                    <p:cond delay="0"/>
                                  </p:stCondLst>
                                  <p:childTnLst>
                                    <p:set>
                                      <p:cBhvr>
                                        <p:cTn id="39" dur="1" fill="hold">
                                          <p:stCondLst>
                                            <p:cond delay="0"/>
                                          </p:stCondLst>
                                        </p:cTn>
                                        <p:tgtEl>
                                          <p:spTgt spid="4"/>
                                        </p:tgtEl>
                                        <p:attrNameLst>
                                          <p:attrName>style.visibility</p:attrName>
                                        </p:attrNameLst>
                                      </p:cBhvr>
                                      <p:to>
                                        <p:strVal val="visible"/>
                                      </p:to>
                                    </p:set>
                                    <p:anim calcmode="lin" valueType="num">
                                      <p:cBhvr>
                                        <p:cTn id="40" dur="500" fill="hold"/>
                                        <p:tgtEl>
                                          <p:spTgt spid="4"/>
                                        </p:tgtEl>
                                        <p:attrNameLst>
                                          <p:attrName>ppt_w</p:attrName>
                                        </p:attrNameLst>
                                      </p:cBhvr>
                                      <p:tavLst>
                                        <p:tav tm="0">
                                          <p:val>
                                            <p:fltVal val="0"/>
                                          </p:val>
                                        </p:tav>
                                        <p:tav tm="100000">
                                          <p:val>
                                            <p:strVal val="#ppt_w"/>
                                          </p:val>
                                        </p:tav>
                                      </p:tavLst>
                                    </p:anim>
                                    <p:anim calcmode="lin" valueType="num">
                                      <p:cBhvr>
                                        <p:cTn id="41" dur="500" fill="hold"/>
                                        <p:tgtEl>
                                          <p:spTgt spid="4"/>
                                        </p:tgtEl>
                                        <p:attrNameLst>
                                          <p:attrName>ppt_h</p:attrName>
                                        </p:attrNameLst>
                                      </p:cBhvr>
                                      <p:tavLst>
                                        <p:tav tm="0">
                                          <p:val>
                                            <p:fltVal val="0"/>
                                          </p:val>
                                        </p:tav>
                                        <p:tav tm="100000">
                                          <p:val>
                                            <p:strVal val="#ppt_h"/>
                                          </p:val>
                                        </p:tav>
                                      </p:tavLst>
                                    </p:anim>
                                    <p:animEffect transition="in" filter="fade">
                                      <p:cBhvr>
                                        <p:cTn id="4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6AC5352D-AEF7-407D-AD8A-C01CC90047F6}"/>
              </a:ext>
            </a:extLst>
          </p:cNvPr>
          <p:cNvSpPr/>
          <p:nvPr/>
        </p:nvSpPr>
        <p:spPr>
          <a:xfrm>
            <a:off x="226648" y="494626"/>
            <a:ext cx="11684000" cy="6160851"/>
          </a:xfrm>
          <a:prstGeom prst="roundRect">
            <a:avLst/>
          </a:prstGeom>
          <a:noFill/>
          <a:ln w="28575" cmpd="thickThin">
            <a:solidFill>
              <a:srgbClr val="24A19C"/>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Shape 2">
            <a:extLst>
              <a:ext uri="{FF2B5EF4-FFF2-40B4-BE49-F238E27FC236}">
                <a16:creationId xmlns:a16="http://schemas.microsoft.com/office/drawing/2014/main" id="{551CC830-02C0-476D-9DA9-29417F506001}"/>
              </a:ext>
            </a:extLst>
          </p:cNvPr>
          <p:cNvSpPr/>
          <p:nvPr/>
        </p:nvSpPr>
        <p:spPr>
          <a:xfrm>
            <a:off x="-3310488" y="3429000"/>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5" name="Freeform: Shape 4">
            <a:extLst>
              <a:ext uri="{FF2B5EF4-FFF2-40B4-BE49-F238E27FC236}">
                <a16:creationId xmlns:a16="http://schemas.microsoft.com/office/drawing/2014/main" id="{1AF4B69C-15BF-49D6-BBCA-4CDF4370EF56}"/>
              </a:ext>
            </a:extLst>
          </p:cNvPr>
          <p:cNvSpPr/>
          <p:nvPr/>
        </p:nvSpPr>
        <p:spPr>
          <a:xfrm rot="14519481">
            <a:off x="6649408" y="6374065"/>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sp>
        <p:nvSpPr>
          <p:cNvPr id="6" name="Freeform: Shape 5">
            <a:extLst>
              <a:ext uri="{FF2B5EF4-FFF2-40B4-BE49-F238E27FC236}">
                <a16:creationId xmlns:a16="http://schemas.microsoft.com/office/drawing/2014/main" id="{8DF7581D-0149-4D87-A5ED-8E74FC6DD518}"/>
              </a:ext>
            </a:extLst>
          </p:cNvPr>
          <p:cNvSpPr/>
          <p:nvPr/>
        </p:nvSpPr>
        <p:spPr>
          <a:xfrm rot="1805582" flipH="1">
            <a:off x="10913472" y="679867"/>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4" name="Freeform: Shape 3">
            <a:extLst>
              <a:ext uri="{FF2B5EF4-FFF2-40B4-BE49-F238E27FC236}">
                <a16:creationId xmlns:a16="http://schemas.microsoft.com/office/drawing/2014/main" id="{ADDB502B-EEDA-4722-B278-7CA5E68F47A3}"/>
              </a:ext>
            </a:extLst>
          </p:cNvPr>
          <p:cNvSpPr/>
          <p:nvPr/>
        </p:nvSpPr>
        <p:spPr>
          <a:xfrm rot="2236116">
            <a:off x="-236922" y="-3353281"/>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sp>
        <p:nvSpPr>
          <p:cNvPr id="7" name="Rectangle: Rounded Corners 6">
            <a:extLst>
              <a:ext uri="{FF2B5EF4-FFF2-40B4-BE49-F238E27FC236}">
                <a16:creationId xmlns:a16="http://schemas.microsoft.com/office/drawing/2014/main" id="{84A07EA3-FDDB-4426-935B-C68A5E188940}"/>
              </a:ext>
            </a:extLst>
          </p:cNvPr>
          <p:cNvSpPr/>
          <p:nvPr/>
        </p:nvSpPr>
        <p:spPr>
          <a:xfrm>
            <a:off x="202556" y="87881"/>
            <a:ext cx="10093799" cy="731651"/>
          </a:xfrm>
          <a:prstGeom prst="roundRect">
            <a:avLst/>
          </a:prstGeom>
          <a:solidFill>
            <a:srgbClr val="24A19C">
              <a:alpha val="78000"/>
            </a:srgbClr>
          </a:solidFill>
          <a:ln w="10839" cap="flat">
            <a:noFill/>
            <a:prstDash val="solid"/>
            <a:miter/>
          </a:ln>
        </p:spPr>
        <p:txBody>
          <a:bodyPr rtlCol="0" anchor="ctr"/>
          <a:lstStyle/>
          <a:p>
            <a:endParaRPr lang="en-US" dirty="0"/>
          </a:p>
        </p:txBody>
      </p:sp>
      <p:sp>
        <p:nvSpPr>
          <p:cNvPr id="8" name="TextBox 7">
            <a:extLst>
              <a:ext uri="{FF2B5EF4-FFF2-40B4-BE49-F238E27FC236}">
                <a16:creationId xmlns:a16="http://schemas.microsoft.com/office/drawing/2014/main" id="{AED290FF-68D8-4876-8E65-AB9DB74B109F}"/>
              </a:ext>
            </a:extLst>
          </p:cNvPr>
          <p:cNvSpPr txBox="1"/>
          <p:nvPr/>
        </p:nvSpPr>
        <p:spPr>
          <a:xfrm>
            <a:off x="980607" y="222873"/>
            <a:ext cx="9240143" cy="461665"/>
          </a:xfrm>
          <a:prstGeom prst="rect">
            <a:avLst/>
          </a:prstGeom>
          <a:noFill/>
        </p:spPr>
        <p:txBody>
          <a:bodyPr wrap="square" rtlCol="0">
            <a:spAutoFit/>
          </a:bodyPr>
          <a:lstStyle/>
          <a:p>
            <a:r>
              <a:rPr lang="en-US" sz="2400" b="1" dirty="0">
                <a:solidFill>
                  <a:schemeClr val="bg1"/>
                </a:solidFill>
                <a:latin typeface="Arial" panose="020B0604020202020204" pitchFamily="34" charset="0"/>
                <a:cs typeface="Arial" panose="020B0604020202020204" pitchFamily="34" charset="0"/>
              </a:rPr>
              <a:t>II. Xu </a:t>
            </a:r>
            <a:r>
              <a:rPr lang="en-US" sz="2400" b="1" dirty="0" err="1">
                <a:solidFill>
                  <a:schemeClr val="bg1"/>
                </a:solidFill>
                <a:latin typeface="Arial" panose="020B0604020202020204" pitchFamily="34" charset="0"/>
                <a:cs typeface="Arial" panose="020B0604020202020204" pitchFamily="34" charset="0"/>
              </a:rPr>
              <a:t>hướng</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biến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đổi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độ</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âm</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điện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tính</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kim</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loại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và</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tính</a:t>
            </a:r>
            <a:r>
              <a:rPr lang="en-US" sz="2400" b="1" dirty="0">
                <a:solidFill>
                  <a:schemeClr val="bg1"/>
                </a:solidFill>
                <a:latin typeface="Arial" panose="020B0604020202020204" pitchFamily="34" charset="0"/>
                <a:cs typeface="Arial" panose="020B0604020202020204" pitchFamily="34" charset="0"/>
              </a:rPr>
              <a:t> phi </a:t>
            </a:r>
            <a:r>
              <a:rPr lang="en-US" sz="2400" b="1" dirty="0" err="1">
                <a:solidFill>
                  <a:schemeClr val="bg1"/>
                </a:solidFill>
                <a:latin typeface="Arial" panose="020B0604020202020204" pitchFamily="34" charset="0"/>
                <a:cs typeface="Arial" panose="020B0604020202020204" pitchFamily="34" charset="0"/>
              </a:rPr>
              <a:t>kim</a:t>
            </a:r>
            <a:endParaRPr lang="en-US" sz="2400" b="1" dirty="0">
              <a:solidFill>
                <a:schemeClr val="bg1"/>
              </a:solidFill>
              <a:latin typeface="Arial" panose="020B0604020202020204" pitchFamily="34" charset="0"/>
              <a:cs typeface="Arial" panose="020B0604020202020204" pitchFamily="34" charset="0"/>
            </a:endParaRPr>
          </a:p>
        </p:txBody>
      </p:sp>
      <p:pic>
        <p:nvPicPr>
          <p:cNvPr id="9" name="Picture 10" descr="Bảng tuần hoàn">
            <a:extLst>
              <a:ext uri="{FF2B5EF4-FFF2-40B4-BE49-F238E27FC236}">
                <a16:creationId xmlns:a16="http://schemas.microsoft.com/office/drawing/2014/main" id="{7CC16929-B4A2-4B37-A750-4582DA446C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6552" y="109759"/>
            <a:ext cx="614905" cy="614905"/>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436555CB-6BAA-4F86-8833-C4316CD685ED}"/>
              </a:ext>
            </a:extLst>
          </p:cNvPr>
          <p:cNvSpPr txBox="1"/>
          <p:nvPr/>
        </p:nvSpPr>
        <p:spPr>
          <a:xfrm>
            <a:off x="1468244" y="2563629"/>
            <a:ext cx="9769591" cy="937949"/>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r>
              <a:rPr lang="en-US" dirty="0" err="1"/>
              <a:t>Trong</a:t>
            </a:r>
            <a:r>
              <a:rPr lang="en-US" dirty="0"/>
              <a:t> </a:t>
            </a:r>
            <a:r>
              <a:rPr lang="en-US" dirty="0" err="1"/>
              <a:t>một</a:t>
            </a:r>
            <a:r>
              <a:rPr lang="en-US" dirty="0"/>
              <a:t> chu </a:t>
            </a:r>
            <a:r>
              <a:rPr lang="en-US" dirty="0" err="1"/>
              <a:t>kì</a:t>
            </a:r>
            <a:r>
              <a:rPr lang="en-US" dirty="0"/>
              <a:t>, </a:t>
            </a:r>
            <a:r>
              <a:rPr lang="en-US" dirty="0" err="1"/>
              <a:t>theo</a:t>
            </a:r>
            <a:r>
              <a:rPr lang="en-US" dirty="0"/>
              <a:t> </a:t>
            </a:r>
            <a:r>
              <a:rPr lang="en-US" dirty="0" err="1"/>
              <a:t>chiều</a:t>
            </a:r>
            <a:r>
              <a:rPr lang="en-US" dirty="0"/>
              <a:t> </a:t>
            </a:r>
            <a:r>
              <a:rPr lang="en-US" dirty="0" err="1"/>
              <a:t>tăng</a:t>
            </a:r>
            <a:r>
              <a:rPr lang="en-US" dirty="0"/>
              <a:t> </a:t>
            </a:r>
            <a:r>
              <a:rPr lang="en-US" dirty="0" err="1"/>
              <a:t>dần</a:t>
            </a:r>
            <a:r>
              <a:rPr lang="en-US" dirty="0"/>
              <a:t> </a:t>
            </a:r>
            <a:r>
              <a:rPr lang="en-US" dirty="0" err="1"/>
              <a:t>điện</a:t>
            </a:r>
            <a:r>
              <a:rPr lang="en-US" dirty="0"/>
              <a:t> </a:t>
            </a:r>
            <a:r>
              <a:rPr lang="en-US" dirty="0" err="1"/>
              <a:t>tích</a:t>
            </a:r>
            <a:r>
              <a:rPr lang="en-US" dirty="0"/>
              <a:t> </a:t>
            </a:r>
            <a:r>
              <a:rPr lang="en-US" dirty="0" err="1"/>
              <a:t>hạt</a:t>
            </a:r>
            <a:r>
              <a:rPr lang="en-US" dirty="0"/>
              <a:t> </a:t>
            </a:r>
            <a:r>
              <a:rPr lang="en-US" dirty="0" err="1"/>
              <a:t>nhân</a:t>
            </a:r>
            <a:r>
              <a:rPr lang="en-US" dirty="0"/>
              <a:t>, </a:t>
            </a:r>
            <a:r>
              <a:rPr lang="en-US" dirty="0" err="1"/>
              <a:t>độ</a:t>
            </a:r>
            <a:r>
              <a:rPr lang="en-US" dirty="0"/>
              <a:t> </a:t>
            </a:r>
            <a:r>
              <a:rPr lang="en-US" dirty="0" err="1"/>
              <a:t>âm</a:t>
            </a:r>
            <a:r>
              <a:rPr lang="en-US" dirty="0"/>
              <a:t> </a:t>
            </a:r>
            <a:r>
              <a:rPr lang="en-US" dirty="0" err="1"/>
              <a:t>điện</a:t>
            </a:r>
            <a:r>
              <a:rPr lang="en-US" dirty="0"/>
              <a:t> </a:t>
            </a:r>
            <a:r>
              <a:rPr lang="en-US" dirty="0" err="1"/>
              <a:t>của</a:t>
            </a:r>
            <a:r>
              <a:rPr lang="en-US" dirty="0"/>
              <a:t> </a:t>
            </a:r>
            <a:r>
              <a:rPr lang="en-US" dirty="0" err="1"/>
              <a:t>nguyên</a:t>
            </a:r>
            <a:r>
              <a:rPr lang="en-US" dirty="0"/>
              <a:t> </a:t>
            </a:r>
            <a:r>
              <a:rPr lang="en-US" dirty="0" err="1"/>
              <a:t>tử</a:t>
            </a:r>
            <a:r>
              <a:rPr lang="en-US" dirty="0"/>
              <a:t> </a:t>
            </a:r>
            <a:r>
              <a:rPr lang="en-US" dirty="0" err="1"/>
              <a:t>nguyên</a:t>
            </a:r>
            <a:r>
              <a:rPr lang="en-US" dirty="0"/>
              <a:t> </a:t>
            </a:r>
            <a:r>
              <a:rPr lang="en-US" dirty="0" err="1"/>
              <a:t>tố</a:t>
            </a:r>
            <a:r>
              <a:rPr lang="en-US" dirty="0"/>
              <a:t> có xu </a:t>
            </a:r>
            <a:r>
              <a:rPr lang="en-US" dirty="0" err="1"/>
              <a:t>hướng</a:t>
            </a:r>
            <a:r>
              <a:rPr lang="en-US" dirty="0"/>
              <a:t> </a:t>
            </a:r>
            <a:r>
              <a:rPr lang="en-US" dirty="0" err="1"/>
              <a:t>tăng</a:t>
            </a:r>
            <a:r>
              <a:rPr lang="en-US" dirty="0"/>
              <a:t> </a:t>
            </a:r>
            <a:r>
              <a:rPr lang="en-US" dirty="0" err="1"/>
              <a:t>dần</a:t>
            </a:r>
            <a:endParaRPr lang="en-US" dirty="0"/>
          </a:p>
        </p:txBody>
      </p:sp>
      <p:pic>
        <p:nvPicPr>
          <p:cNvPr id="14" name="Picture 2" descr="Kho sách">
            <a:extLst>
              <a:ext uri="{FF2B5EF4-FFF2-40B4-BE49-F238E27FC236}">
                <a16:creationId xmlns:a16="http://schemas.microsoft.com/office/drawing/2014/main" id="{40316619-EEF5-4277-834F-7BC878E59893}"/>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070576" y="2882034"/>
            <a:ext cx="400240" cy="400240"/>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1DD2770E-2C5C-4F74-9D61-CEA3D18567FC}"/>
              </a:ext>
            </a:extLst>
          </p:cNvPr>
          <p:cNvSpPr txBox="1"/>
          <p:nvPr/>
        </p:nvSpPr>
        <p:spPr>
          <a:xfrm>
            <a:off x="371645" y="802426"/>
            <a:ext cx="6423503" cy="461665"/>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1. </a:t>
            </a:r>
            <a:r>
              <a:rPr lang="en-US" sz="2400" b="1" dirty="0" err="1">
                <a:latin typeface="Arial" panose="020B0604020202020204" pitchFamily="34" charset="0"/>
                <a:cs typeface="Arial" panose="020B0604020202020204" pitchFamily="34" charset="0"/>
              </a:rPr>
              <a:t>Độ</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âm</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điện</a:t>
            </a:r>
            <a:endParaRPr lang="en-US" sz="2400" b="1" dirty="0">
              <a:latin typeface="Arial" panose="020B0604020202020204" pitchFamily="34" charset="0"/>
              <a:cs typeface="Arial" panose="020B0604020202020204" pitchFamily="34" charset="0"/>
            </a:endParaRPr>
          </a:p>
        </p:txBody>
      </p:sp>
      <p:pic>
        <p:nvPicPr>
          <p:cNvPr id="365" name="Graphic 364">
            <a:extLst>
              <a:ext uri="{FF2B5EF4-FFF2-40B4-BE49-F238E27FC236}">
                <a16:creationId xmlns:a16="http://schemas.microsoft.com/office/drawing/2014/main" id="{C4B89475-0691-47C7-B4F2-6B70F899C4EF}"/>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flipH="1">
            <a:off x="9880332" y="4262067"/>
            <a:ext cx="2866870" cy="2866870"/>
          </a:xfrm>
          <a:prstGeom prst="rect">
            <a:avLst/>
          </a:prstGeom>
        </p:spPr>
      </p:pic>
      <p:sp>
        <p:nvSpPr>
          <p:cNvPr id="366" name="TextBox 365">
            <a:extLst>
              <a:ext uri="{FF2B5EF4-FFF2-40B4-BE49-F238E27FC236}">
                <a16:creationId xmlns:a16="http://schemas.microsoft.com/office/drawing/2014/main" id="{67092553-C9E4-4508-9E30-1F7BB32496C7}"/>
              </a:ext>
            </a:extLst>
          </p:cNvPr>
          <p:cNvSpPr txBox="1"/>
          <p:nvPr/>
        </p:nvSpPr>
        <p:spPr>
          <a:xfrm>
            <a:off x="563281" y="2072361"/>
            <a:ext cx="7061388" cy="494751"/>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r>
              <a:rPr lang="en-US" dirty="0" err="1"/>
              <a:t>Quy</a:t>
            </a:r>
            <a:r>
              <a:rPr lang="en-US" dirty="0"/>
              <a:t> </a:t>
            </a:r>
            <a:r>
              <a:rPr lang="en-US" dirty="0" err="1"/>
              <a:t>luật</a:t>
            </a:r>
            <a:r>
              <a:rPr lang="en-US" dirty="0"/>
              <a:t> </a:t>
            </a:r>
            <a:r>
              <a:rPr lang="en-US" dirty="0" err="1"/>
              <a:t>chung</a:t>
            </a:r>
            <a:r>
              <a:rPr lang="en-US" dirty="0"/>
              <a:t> </a:t>
            </a:r>
            <a:r>
              <a:rPr lang="en-US" dirty="0" err="1"/>
              <a:t>đối</a:t>
            </a:r>
            <a:r>
              <a:rPr lang="en-US" dirty="0"/>
              <a:t> </a:t>
            </a:r>
            <a:r>
              <a:rPr lang="en-US" dirty="0" err="1"/>
              <a:t>với</a:t>
            </a:r>
            <a:r>
              <a:rPr lang="en-US" dirty="0"/>
              <a:t> </a:t>
            </a:r>
            <a:r>
              <a:rPr lang="en-US" dirty="0" err="1"/>
              <a:t>các</a:t>
            </a:r>
            <a:r>
              <a:rPr lang="en-US" dirty="0"/>
              <a:t> </a:t>
            </a:r>
            <a:r>
              <a:rPr lang="en-US" dirty="0" err="1"/>
              <a:t>nguyên</a:t>
            </a:r>
            <a:r>
              <a:rPr lang="en-US" dirty="0"/>
              <a:t> </a:t>
            </a:r>
            <a:r>
              <a:rPr lang="en-US" dirty="0" err="1"/>
              <a:t>tố</a:t>
            </a:r>
            <a:r>
              <a:rPr lang="en-US" dirty="0"/>
              <a:t> </a:t>
            </a:r>
            <a:r>
              <a:rPr lang="en-US" dirty="0" err="1"/>
              <a:t>nhóm</a:t>
            </a:r>
            <a:r>
              <a:rPr lang="en-US" dirty="0"/>
              <a:t> A</a:t>
            </a:r>
          </a:p>
        </p:txBody>
      </p:sp>
      <p:sp>
        <p:nvSpPr>
          <p:cNvPr id="367" name="TextBox 366">
            <a:extLst>
              <a:ext uri="{FF2B5EF4-FFF2-40B4-BE49-F238E27FC236}">
                <a16:creationId xmlns:a16="http://schemas.microsoft.com/office/drawing/2014/main" id="{81D3ECDA-82F0-4BF8-A62F-053977058F35}"/>
              </a:ext>
            </a:extLst>
          </p:cNvPr>
          <p:cNvSpPr txBox="1"/>
          <p:nvPr/>
        </p:nvSpPr>
        <p:spPr>
          <a:xfrm>
            <a:off x="1512390" y="3543422"/>
            <a:ext cx="9967604" cy="937949"/>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r>
              <a:rPr lang="en-US" dirty="0" err="1"/>
              <a:t>Trong</a:t>
            </a:r>
            <a:r>
              <a:rPr lang="en-US" dirty="0"/>
              <a:t> </a:t>
            </a:r>
            <a:r>
              <a:rPr lang="en-US" dirty="0" err="1"/>
              <a:t>một</a:t>
            </a:r>
            <a:r>
              <a:rPr lang="en-US" dirty="0"/>
              <a:t> </a:t>
            </a:r>
            <a:r>
              <a:rPr lang="en-US" dirty="0" err="1"/>
              <a:t>nhóm</a:t>
            </a:r>
            <a:r>
              <a:rPr lang="en-US" dirty="0"/>
              <a:t>, </a:t>
            </a:r>
            <a:r>
              <a:rPr lang="en-US" dirty="0" err="1"/>
              <a:t>theo</a:t>
            </a:r>
            <a:r>
              <a:rPr lang="en-US" dirty="0"/>
              <a:t> </a:t>
            </a:r>
            <a:r>
              <a:rPr lang="en-US" dirty="0" err="1"/>
              <a:t>chiều</a:t>
            </a:r>
            <a:r>
              <a:rPr lang="en-US" dirty="0"/>
              <a:t> </a:t>
            </a:r>
            <a:r>
              <a:rPr lang="en-US" dirty="0" err="1"/>
              <a:t>tăng</a:t>
            </a:r>
            <a:r>
              <a:rPr lang="en-US" dirty="0"/>
              <a:t> </a:t>
            </a:r>
            <a:r>
              <a:rPr lang="en-US" dirty="0" err="1"/>
              <a:t>dần</a:t>
            </a:r>
            <a:r>
              <a:rPr lang="en-US" dirty="0"/>
              <a:t> </a:t>
            </a:r>
            <a:r>
              <a:rPr lang="en-US" dirty="0" err="1"/>
              <a:t>điện</a:t>
            </a:r>
            <a:r>
              <a:rPr lang="en-US" dirty="0"/>
              <a:t> </a:t>
            </a:r>
            <a:r>
              <a:rPr lang="en-US" dirty="0" err="1"/>
              <a:t>tích</a:t>
            </a:r>
            <a:r>
              <a:rPr lang="en-US" dirty="0"/>
              <a:t> </a:t>
            </a:r>
            <a:r>
              <a:rPr lang="en-US" dirty="0" err="1"/>
              <a:t>hạt</a:t>
            </a:r>
            <a:r>
              <a:rPr lang="en-US" dirty="0"/>
              <a:t> </a:t>
            </a:r>
            <a:r>
              <a:rPr lang="en-US" dirty="0" err="1"/>
              <a:t>nhân</a:t>
            </a:r>
            <a:r>
              <a:rPr lang="en-US" dirty="0"/>
              <a:t>, </a:t>
            </a:r>
            <a:r>
              <a:rPr lang="en-US" dirty="0" err="1"/>
              <a:t>độ</a:t>
            </a:r>
            <a:r>
              <a:rPr lang="en-US" dirty="0"/>
              <a:t> </a:t>
            </a:r>
            <a:r>
              <a:rPr lang="en-US" dirty="0" err="1"/>
              <a:t>âm</a:t>
            </a:r>
            <a:r>
              <a:rPr lang="en-US" dirty="0"/>
              <a:t> </a:t>
            </a:r>
            <a:r>
              <a:rPr lang="en-US" dirty="0" err="1"/>
              <a:t>điện</a:t>
            </a:r>
            <a:r>
              <a:rPr lang="en-US" dirty="0"/>
              <a:t> </a:t>
            </a:r>
            <a:r>
              <a:rPr lang="en-US" dirty="0" err="1"/>
              <a:t>của</a:t>
            </a:r>
            <a:r>
              <a:rPr lang="en-US" dirty="0"/>
              <a:t> </a:t>
            </a:r>
            <a:r>
              <a:rPr lang="en-US" dirty="0" err="1"/>
              <a:t>nguyên</a:t>
            </a:r>
            <a:r>
              <a:rPr lang="en-US" dirty="0"/>
              <a:t> </a:t>
            </a:r>
            <a:r>
              <a:rPr lang="en-US" dirty="0" err="1"/>
              <a:t>tử</a:t>
            </a:r>
            <a:r>
              <a:rPr lang="en-US" dirty="0"/>
              <a:t> </a:t>
            </a:r>
            <a:r>
              <a:rPr lang="en-US" dirty="0" err="1"/>
              <a:t>nguyên</a:t>
            </a:r>
            <a:r>
              <a:rPr lang="en-US" dirty="0"/>
              <a:t> </a:t>
            </a:r>
            <a:r>
              <a:rPr lang="en-US" dirty="0" err="1"/>
              <a:t>tố</a:t>
            </a:r>
            <a:r>
              <a:rPr lang="en-US" dirty="0"/>
              <a:t> có xu </a:t>
            </a:r>
            <a:r>
              <a:rPr lang="en-US" dirty="0" err="1"/>
              <a:t>hướng</a:t>
            </a:r>
            <a:r>
              <a:rPr lang="en-US" dirty="0"/>
              <a:t> </a:t>
            </a:r>
            <a:r>
              <a:rPr lang="en-US" dirty="0" err="1"/>
              <a:t>giảm</a:t>
            </a:r>
            <a:r>
              <a:rPr lang="en-US" dirty="0"/>
              <a:t> </a:t>
            </a:r>
            <a:r>
              <a:rPr lang="en-US" dirty="0" err="1"/>
              <a:t>dần</a:t>
            </a:r>
            <a:endParaRPr lang="en-US" dirty="0"/>
          </a:p>
        </p:txBody>
      </p:sp>
      <p:pic>
        <p:nvPicPr>
          <p:cNvPr id="368" name="Picture 2" descr="Kho sách">
            <a:extLst>
              <a:ext uri="{FF2B5EF4-FFF2-40B4-BE49-F238E27FC236}">
                <a16:creationId xmlns:a16="http://schemas.microsoft.com/office/drawing/2014/main" id="{40AD8024-58A8-4832-B4F3-D2A7EEE6FE0E}"/>
              </a:ext>
            </a:extLst>
          </p:cNvPr>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1059403" y="3861827"/>
            <a:ext cx="408841" cy="400240"/>
          </a:xfrm>
          <a:prstGeom prst="rect">
            <a:avLst/>
          </a:prstGeom>
          <a:noFill/>
          <a:extLst>
            <a:ext uri="{909E8E84-426E-40DD-AFC4-6F175D3DCCD1}">
              <a14:hiddenFill xmlns:a14="http://schemas.microsoft.com/office/drawing/2010/main">
                <a:solidFill>
                  <a:srgbClr val="FFFFFF"/>
                </a:solidFill>
              </a14:hiddenFill>
            </a:ext>
          </a:extLst>
        </p:spPr>
      </p:pic>
      <p:pic>
        <p:nvPicPr>
          <p:cNvPr id="370" name="Picture 2">
            <a:extLst>
              <a:ext uri="{FF2B5EF4-FFF2-40B4-BE49-F238E27FC236}">
                <a16:creationId xmlns:a16="http://schemas.microsoft.com/office/drawing/2014/main" id="{E53C07A5-5370-43D7-9318-137E582154CB}"/>
              </a:ext>
            </a:extLst>
          </p:cNvPr>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1873460" y="4846973"/>
            <a:ext cx="2781049" cy="1718182"/>
          </a:xfrm>
          <a:prstGeom prst="rect">
            <a:avLst/>
          </a:prstGeom>
          <a:noFill/>
          <a:extLst>
            <a:ext uri="{909E8E84-426E-40DD-AFC4-6F175D3DCCD1}">
              <a14:hiddenFill xmlns:a14="http://schemas.microsoft.com/office/drawing/2010/main">
                <a:solidFill>
                  <a:srgbClr val="FFFFFF"/>
                </a:solidFill>
              </a14:hiddenFill>
            </a:ext>
          </a:extLst>
        </p:spPr>
      </p:pic>
      <p:grpSp>
        <p:nvGrpSpPr>
          <p:cNvPr id="377" name="Group 376">
            <a:extLst>
              <a:ext uri="{FF2B5EF4-FFF2-40B4-BE49-F238E27FC236}">
                <a16:creationId xmlns:a16="http://schemas.microsoft.com/office/drawing/2014/main" id="{8D9FA0D0-D2C5-4E36-8005-3E790188F8E8}"/>
              </a:ext>
            </a:extLst>
          </p:cNvPr>
          <p:cNvGrpSpPr/>
          <p:nvPr/>
        </p:nvGrpSpPr>
        <p:grpSpPr>
          <a:xfrm flipH="1">
            <a:off x="1787738" y="4502527"/>
            <a:ext cx="2167680" cy="383769"/>
            <a:chOff x="4476866" y="4025548"/>
            <a:chExt cx="2434474" cy="503264"/>
          </a:xfrm>
        </p:grpSpPr>
        <p:sp>
          <p:nvSpPr>
            <p:cNvPr id="378" name="Arrow: Down 377">
              <a:extLst>
                <a:ext uri="{FF2B5EF4-FFF2-40B4-BE49-F238E27FC236}">
                  <a16:creationId xmlns:a16="http://schemas.microsoft.com/office/drawing/2014/main" id="{5DDC0C5E-8729-4397-B21C-9E3520145717}"/>
                </a:ext>
              </a:extLst>
            </p:cNvPr>
            <p:cNvSpPr/>
            <p:nvPr/>
          </p:nvSpPr>
          <p:spPr>
            <a:xfrm rot="5400000">
              <a:off x="5442471" y="3059943"/>
              <a:ext cx="503264" cy="2434474"/>
            </a:xfrm>
            <a:prstGeom prst="downArrow">
              <a:avLst/>
            </a:prstGeom>
            <a:solidFill>
              <a:srgbClr val="FFDA73"/>
            </a:solidFill>
            <a:ln w="25400" cap="flat" cmpd="sng" algn="ctr">
              <a:solidFill>
                <a:srgbClr val="FFDA73">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200" b="0" i="0" u="none" strike="noStrike" kern="0" cap="none" spc="0" normalizeH="0" baseline="0" noProof="0">
                <a:ln>
                  <a:noFill/>
                </a:ln>
                <a:solidFill>
                  <a:srgbClr val="FF6B6B"/>
                </a:solidFill>
                <a:effectLst/>
                <a:uLnTx/>
                <a:uFillTx/>
                <a:latin typeface="Arial"/>
                <a:ea typeface="+mn-ea"/>
                <a:cs typeface="+mn-cs"/>
                <a:sym typeface="Arial"/>
              </a:endParaRPr>
            </a:p>
          </p:txBody>
        </p:sp>
        <p:sp>
          <p:nvSpPr>
            <p:cNvPr id="379" name="TextBox 378">
              <a:extLst>
                <a:ext uri="{FF2B5EF4-FFF2-40B4-BE49-F238E27FC236}">
                  <a16:creationId xmlns:a16="http://schemas.microsoft.com/office/drawing/2014/main" id="{D1327409-EA67-486C-9822-914750FBD7B0}"/>
                </a:ext>
              </a:extLst>
            </p:cNvPr>
            <p:cNvSpPr txBox="1"/>
            <p:nvPr/>
          </p:nvSpPr>
          <p:spPr>
            <a:xfrm>
              <a:off x="4920861" y="4130986"/>
              <a:ext cx="1701107" cy="306348"/>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lang="en-US" sz="1200" b="1" kern="0" dirty="0" err="1">
                  <a:solidFill>
                    <a:srgbClr val="4D6D81">
                      <a:lumMod val="50000"/>
                    </a:srgbClr>
                  </a:solidFill>
                  <a:latin typeface="Arial"/>
                  <a:cs typeface="Arial"/>
                  <a:sym typeface="Arial"/>
                </a:rPr>
                <a:t>Độ</a:t>
              </a:r>
              <a:r>
                <a:rPr lang="en-US" sz="1200" b="1" kern="0" dirty="0">
                  <a:solidFill>
                    <a:srgbClr val="4D6D81">
                      <a:lumMod val="50000"/>
                    </a:srgbClr>
                  </a:solidFill>
                  <a:latin typeface="Arial"/>
                  <a:cs typeface="Arial"/>
                  <a:sym typeface="Arial"/>
                </a:rPr>
                <a:t> </a:t>
              </a:r>
              <a:r>
                <a:rPr lang="en-US" sz="1200" b="1" kern="0" dirty="0" err="1">
                  <a:solidFill>
                    <a:srgbClr val="4D6D81">
                      <a:lumMod val="50000"/>
                    </a:srgbClr>
                  </a:solidFill>
                  <a:latin typeface="Arial"/>
                  <a:cs typeface="Arial"/>
                  <a:sym typeface="Arial"/>
                </a:rPr>
                <a:t>âm</a:t>
              </a:r>
              <a:r>
                <a:rPr lang="en-US" sz="1200" b="1" kern="0" dirty="0">
                  <a:solidFill>
                    <a:srgbClr val="4D6D81">
                      <a:lumMod val="50000"/>
                    </a:srgbClr>
                  </a:solidFill>
                  <a:latin typeface="Arial"/>
                  <a:cs typeface="Arial"/>
                  <a:sym typeface="Arial"/>
                </a:rPr>
                <a:t> </a:t>
              </a:r>
              <a:r>
                <a:rPr lang="en-US" sz="1200" b="1" kern="0" dirty="0" err="1">
                  <a:solidFill>
                    <a:srgbClr val="4D6D81">
                      <a:lumMod val="50000"/>
                    </a:srgbClr>
                  </a:solidFill>
                  <a:latin typeface="Arial"/>
                  <a:cs typeface="Arial"/>
                  <a:sym typeface="Arial"/>
                </a:rPr>
                <a:t>điện</a:t>
              </a:r>
              <a:r>
                <a:rPr lang="en-US" sz="1200" b="1" kern="0" dirty="0">
                  <a:solidFill>
                    <a:srgbClr val="4D6D81">
                      <a:lumMod val="50000"/>
                    </a:srgbClr>
                  </a:solidFill>
                  <a:latin typeface="Arial"/>
                  <a:cs typeface="Arial"/>
                  <a:sym typeface="Arial"/>
                </a:rPr>
                <a:t> </a:t>
              </a:r>
              <a:r>
                <a:rPr lang="en-US" sz="1200" b="1" kern="0" dirty="0" err="1">
                  <a:solidFill>
                    <a:srgbClr val="4D6D81">
                      <a:lumMod val="50000"/>
                    </a:srgbClr>
                  </a:solidFill>
                  <a:latin typeface="Arial"/>
                  <a:cs typeface="Arial"/>
                  <a:sym typeface="Arial"/>
                </a:rPr>
                <a:t>tăng</a:t>
              </a:r>
              <a:r>
                <a:rPr lang="en-US" sz="1200" b="1" kern="0" dirty="0">
                  <a:solidFill>
                    <a:srgbClr val="4D6D81">
                      <a:lumMod val="50000"/>
                    </a:srgbClr>
                  </a:solidFill>
                  <a:latin typeface="Arial"/>
                  <a:cs typeface="Arial"/>
                  <a:sym typeface="Arial"/>
                </a:rPr>
                <a:t> </a:t>
              </a:r>
              <a:r>
                <a:rPr lang="en-US" sz="1200" b="1" kern="0" dirty="0" err="1">
                  <a:solidFill>
                    <a:srgbClr val="4D6D81">
                      <a:lumMod val="50000"/>
                    </a:srgbClr>
                  </a:solidFill>
                  <a:latin typeface="Arial"/>
                  <a:cs typeface="Arial"/>
                  <a:sym typeface="Arial"/>
                </a:rPr>
                <a:t>dần</a:t>
              </a:r>
              <a:endParaRPr kumimoji="0" lang="en-US" sz="1200" b="1" i="0" u="none" strike="noStrike" kern="0" cap="none" spc="0" normalizeH="0" baseline="0" noProof="0" dirty="0">
                <a:ln>
                  <a:noFill/>
                </a:ln>
                <a:solidFill>
                  <a:srgbClr val="4D6D81">
                    <a:lumMod val="50000"/>
                  </a:srgbClr>
                </a:solidFill>
                <a:effectLst/>
                <a:uLnTx/>
                <a:uFillTx/>
                <a:latin typeface="Arial"/>
                <a:cs typeface="Arial"/>
                <a:sym typeface="Arial"/>
              </a:endParaRPr>
            </a:p>
          </p:txBody>
        </p:sp>
      </p:grpSp>
      <p:grpSp>
        <p:nvGrpSpPr>
          <p:cNvPr id="380" name="Group 379">
            <a:extLst>
              <a:ext uri="{FF2B5EF4-FFF2-40B4-BE49-F238E27FC236}">
                <a16:creationId xmlns:a16="http://schemas.microsoft.com/office/drawing/2014/main" id="{F6CCC2B7-7880-4D20-B5C9-FCCA86B089AB}"/>
              </a:ext>
            </a:extLst>
          </p:cNvPr>
          <p:cNvGrpSpPr/>
          <p:nvPr/>
        </p:nvGrpSpPr>
        <p:grpSpPr>
          <a:xfrm>
            <a:off x="1374480" y="4620229"/>
            <a:ext cx="450845" cy="1944926"/>
            <a:chOff x="3973602" y="2103199"/>
            <a:chExt cx="503264" cy="1944926"/>
          </a:xfrm>
        </p:grpSpPr>
        <p:sp>
          <p:nvSpPr>
            <p:cNvPr id="381" name="Arrow: Down 380">
              <a:extLst>
                <a:ext uri="{FF2B5EF4-FFF2-40B4-BE49-F238E27FC236}">
                  <a16:creationId xmlns:a16="http://schemas.microsoft.com/office/drawing/2014/main" id="{E69C43B1-1641-4D3A-8345-98A52043F348}"/>
                </a:ext>
              </a:extLst>
            </p:cNvPr>
            <p:cNvSpPr/>
            <p:nvPr/>
          </p:nvSpPr>
          <p:spPr>
            <a:xfrm>
              <a:off x="3973602" y="2103199"/>
              <a:ext cx="503264" cy="1944926"/>
            </a:xfrm>
            <a:prstGeom prst="downArrow">
              <a:avLst/>
            </a:prstGeom>
            <a:solidFill>
              <a:srgbClr val="FFDA73"/>
            </a:solidFill>
            <a:ln w="25400" cap="flat" cmpd="sng" algn="ctr">
              <a:solidFill>
                <a:srgbClr val="FFDA73">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200" b="0" i="0" u="none" strike="noStrike" kern="0" cap="none" spc="0" normalizeH="0" baseline="0" noProof="0">
                <a:ln>
                  <a:noFill/>
                </a:ln>
                <a:solidFill>
                  <a:srgbClr val="FF6B6B"/>
                </a:solidFill>
                <a:effectLst/>
                <a:uLnTx/>
                <a:uFillTx/>
                <a:latin typeface="Arial"/>
                <a:ea typeface="+mn-ea"/>
                <a:cs typeface="+mn-cs"/>
                <a:sym typeface="Arial"/>
              </a:endParaRPr>
            </a:p>
          </p:txBody>
        </p:sp>
        <p:sp>
          <p:nvSpPr>
            <p:cNvPr id="382" name="TextBox 381">
              <a:extLst>
                <a:ext uri="{FF2B5EF4-FFF2-40B4-BE49-F238E27FC236}">
                  <a16:creationId xmlns:a16="http://schemas.microsoft.com/office/drawing/2014/main" id="{3045F1EF-B58D-4F7D-92E5-67517D7C720B}"/>
                </a:ext>
              </a:extLst>
            </p:cNvPr>
            <p:cNvSpPr txBox="1"/>
            <p:nvPr/>
          </p:nvSpPr>
          <p:spPr>
            <a:xfrm rot="16200000">
              <a:off x="3357852" y="2819141"/>
              <a:ext cx="1734770" cy="30920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lang="en-US" sz="1200" b="1" kern="0" dirty="0" err="1">
                  <a:solidFill>
                    <a:srgbClr val="4D6D81">
                      <a:lumMod val="50000"/>
                    </a:srgbClr>
                  </a:solidFill>
                  <a:latin typeface="Arial"/>
                  <a:cs typeface="Arial"/>
                  <a:sym typeface="Arial"/>
                </a:rPr>
                <a:t>Độ</a:t>
              </a:r>
              <a:r>
                <a:rPr lang="en-US" sz="1200" b="1" kern="0" dirty="0">
                  <a:solidFill>
                    <a:srgbClr val="4D6D81">
                      <a:lumMod val="50000"/>
                    </a:srgbClr>
                  </a:solidFill>
                  <a:latin typeface="Arial"/>
                  <a:cs typeface="Arial"/>
                  <a:sym typeface="Arial"/>
                </a:rPr>
                <a:t> </a:t>
              </a:r>
              <a:r>
                <a:rPr lang="en-US" sz="1200" b="1" kern="0" dirty="0" err="1">
                  <a:solidFill>
                    <a:srgbClr val="4D6D81">
                      <a:lumMod val="50000"/>
                    </a:srgbClr>
                  </a:solidFill>
                  <a:latin typeface="Arial"/>
                  <a:cs typeface="Arial"/>
                  <a:sym typeface="Arial"/>
                </a:rPr>
                <a:t>âm</a:t>
              </a:r>
              <a:r>
                <a:rPr lang="en-US" sz="1200" b="1" kern="0" dirty="0">
                  <a:solidFill>
                    <a:srgbClr val="4D6D81">
                      <a:lumMod val="50000"/>
                    </a:srgbClr>
                  </a:solidFill>
                  <a:latin typeface="Arial"/>
                  <a:cs typeface="Arial"/>
                  <a:sym typeface="Arial"/>
                </a:rPr>
                <a:t> </a:t>
              </a:r>
              <a:r>
                <a:rPr lang="en-US" sz="1200" b="1" kern="0" dirty="0" err="1">
                  <a:solidFill>
                    <a:srgbClr val="4D6D81">
                      <a:lumMod val="50000"/>
                    </a:srgbClr>
                  </a:solidFill>
                  <a:latin typeface="Arial"/>
                  <a:cs typeface="Arial"/>
                  <a:sym typeface="Arial"/>
                </a:rPr>
                <a:t>điện</a:t>
              </a:r>
              <a:r>
                <a:rPr lang="en-US" sz="1200" b="1" kern="0" dirty="0">
                  <a:solidFill>
                    <a:srgbClr val="4D6D81">
                      <a:lumMod val="50000"/>
                    </a:srgbClr>
                  </a:solidFill>
                  <a:latin typeface="Arial"/>
                  <a:cs typeface="Arial"/>
                  <a:sym typeface="Arial"/>
                </a:rPr>
                <a:t> </a:t>
              </a:r>
              <a:r>
                <a:rPr lang="en-US" sz="1200" b="1" kern="0" dirty="0" err="1">
                  <a:solidFill>
                    <a:srgbClr val="4D6D81">
                      <a:lumMod val="50000"/>
                    </a:srgbClr>
                  </a:solidFill>
                  <a:latin typeface="Arial"/>
                  <a:cs typeface="Arial"/>
                  <a:sym typeface="Arial"/>
                </a:rPr>
                <a:t>giảm</a:t>
              </a:r>
              <a:r>
                <a:rPr lang="en-US" sz="1200" b="1" kern="0" dirty="0">
                  <a:solidFill>
                    <a:srgbClr val="4D6D81">
                      <a:lumMod val="50000"/>
                    </a:srgbClr>
                  </a:solidFill>
                  <a:latin typeface="Arial"/>
                  <a:cs typeface="Arial"/>
                  <a:sym typeface="Arial"/>
                </a:rPr>
                <a:t> </a:t>
              </a:r>
              <a:r>
                <a:rPr lang="en-US" sz="1200" b="1" kern="0" dirty="0" err="1">
                  <a:solidFill>
                    <a:srgbClr val="4D6D81">
                      <a:lumMod val="50000"/>
                    </a:srgbClr>
                  </a:solidFill>
                  <a:latin typeface="Arial"/>
                  <a:cs typeface="Arial"/>
                  <a:sym typeface="Arial"/>
                </a:rPr>
                <a:t>dần</a:t>
              </a:r>
              <a:endParaRPr kumimoji="0" lang="en-US" sz="1200" b="1" i="0" u="none" strike="noStrike" kern="0" cap="none" spc="0" normalizeH="0" baseline="0" noProof="0" dirty="0">
                <a:ln>
                  <a:noFill/>
                </a:ln>
                <a:solidFill>
                  <a:srgbClr val="4D6D81">
                    <a:lumMod val="50000"/>
                  </a:srgbClr>
                </a:solidFill>
                <a:effectLst/>
                <a:uLnTx/>
                <a:uFillTx/>
                <a:latin typeface="Arial"/>
                <a:cs typeface="Arial"/>
                <a:sym typeface="Arial"/>
              </a:endParaRPr>
            </a:p>
          </p:txBody>
        </p:sp>
      </p:grpSp>
      <p:sp>
        <p:nvSpPr>
          <p:cNvPr id="383" name="TextBox 382">
            <a:extLst>
              <a:ext uri="{FF2B5EF4-FFF2-40B4-BE49-F238E27FC236}">
                <a16:creationId xmlns:a16="http://schemas.microsoft.com/office/drawing/2014/main" id="{B409662B-0901-4598-A6EE-3AF19767212E}"/>
              </a:ext>
            </a:extLst>
          </p:cNvPr>
          <p:cNvSpPr txBox="1"/>
          <p:nvPr/>
        </p:nvSpPr>
        <p:spPr>
          <a:xfrm>
            <a:off x="5354582" y="5016474"/>
            <a:ext cx="4438467" cy="937949"/>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r>
              <a:rPr lang="en-US" dirty="0" err="1"/>
              <a:t>Một</a:t>
            </a:r>
            <a:r>
              <a:rPr lang="en-US" dirty="0"/>
              <a:t> </a:t>
            </a:r>
            <a:r>
              <a:rPr lang="en-US" dirty="0" err="1"/>
              <a:t>số</a:t>
            </a:r>
            <a:r>
              <a:rPr lang="en-US" dirty="0"/>
              <a:t> </a:t>
            </a:r>
            <a:r>
              <a:rPr lang="en-US" dirty="0" err="1"/>
              <a:t>ngoại</a:t>
            </a:r>
            <a:r>
              <a:rPr lang="en-US" dirty="0"/>
              <a:t> </a:t>
            </a:r>
            <a:r>
              <a:rPr lang="en-US" dirty="0" err="1"/>
              <a:t>lệ</a:t>
            </a:r>
            <a:r>
              <a:rPr lang="en-US" dirty="0"/>
              <a:t> ở </a:t>
            </a:r>
            <a:r>
              <a:rPr lang="en-US" dirty="0" err="1"/>
              <a:t>nhóm</a:t>
            </a:r>
            <a:r>
              <a:rPr lang="en-US" dirty="0"/>
              <a:t> II (Ba, Ra), chu </a:t>
            </a:r>
            <a:r>
              <a:rPr lang="en-US" dirty="0" err="1"/>
              <a:t>kì</a:t>
            </a:r>
            <a:r>
              <a:rPr lang="en-US" dirty="0"/>
              <a:t> 6 (Pb </a:t>
            </a:r>
            <a:r>
              <a:rPr lang="en-US" dirty="0" err="1"/>
              <a:t>và</a:t>
            </a:r>
            <a:r>
              <a:rPr lang="en-US" dirty="0"/>
              <a:t> Bi)</a:t>
            </a:r>
          </a:p>
        </p:txBody>
      </p:sp>
      <p:sp>
        <p:nvSpPr>
          <p:cNvPr id="384" name="TextBox 383">
            <a:extLst>
              <a:ext uri="{FF2B5EF4-FFF2-40B4-BE49-F238E27FC236}">
                <a16:creationId xmlns:a16="http://schemas.microsoft.com/office/drawing/2014/main" id="{A005FAFC-49B1-4B35-B45E-720D54A6C0A8}"/>
              </a:ext>
            </a:extLst>
          </p:cNvPr>
          <p:cNvSpPr txBox="1"/>
          <p:nvPr/>
        </p:nvSpPr>
        <p:spPr>
          <a:xfrm>
            <a:off x="563281" y="1174968"/>
            <a:ext cx="7811327" cy="937949"/>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r>
              <a:rPr lang="en-US" dirty="0" err="1"/>
              <a:t>Độ</a:t>
            </a:r>
            <a:r>
              <a:rPr lang="en-US" dirty="0"/>
              <a:t> </a:t>
            </a:r>
            <a:r>
              <a:rPr lang="en-US" dirty="0" err="1"/>
              <a:t>âm</a:t>
            </a:r>
            <a:r>
              <a:rPr lang="en-US" dirty="0"/>
              <a:t> </a:t>
            </a:r>
            <a:r>
              <a:rPr lang="en-US" dirty="0" err="1"/>
              <a:t>điện</a:t>
            </a:r>
            <a:r>
              <a:rPr lang="en-US" dirty="0"/>
              <a:t> </a:t>
            </a:r>
            <a:r>
              <a:rPr lang="en-US" dirty="0" err="1"/>
              <a:t>là</a:t>
            </a:r>
            <a:r>
              <a:rPr lang="en-US" dirty="0"/>
              <a:t> </a:t>
            </a:r>
            <a:r>
              <a:rPr lang="en-US" dirty="0" err="1"/>
              <a:t>đại</a:t>
            </a:r>
            <a:r>
              <a:rPr lang="en-US" dirty="0"/>
              <a:t> </a:t>
            </a:r>
            <a:r>
              <a:rPr lang="en-US" dirty="0" err="1"/>
              <a:t>lượng</a:t>
            </a:r>
            <a:r>
              <a:rPr lang="en-US" dirty="0"/>
              <a:t> </a:t>
            </a:r>
            <a:r>
              <a:rPr lang="en-US" dirty="0" err="1"/>
              <a:t>đặc</a:t>
            </a:r>
            <a:r>
              <a:rPr lang="en-US" dirty="0"/>
              <a:t> </a:t>
            </a:r>
            <a:r>
              <a:rPr lang="en-US" dirty="0" err="1"/>
              <a:t>trưng</a:t>
            </a:r>
            <a:r>
              <a:rPr lang="en-US" dirty="0"/>
              <a:t> </a:t>
            </a:r>
            <a:r>
              <a:rPr lang="en-US" dirty="0" err="1"/>
              <a:t>cho</a:t>
            </a:r>
            <a:r>
              <a:rPr lang="en-US" dirty="0"/>
              <a:t> </a:t>
            </a:r>
            <a:r>
              <a:rPr lang="en-US" dirty="0" err="1"/>
              <a:t>khả</a:t>
            </a:r>
            <a:r>
              <a:rPr lang="en-US" dirty="0"/>
              <a:t> </a:t>
            </a:r>
            <a:r>
              <a:rPr lang="en-US" dirty="0" err="1"/>
              <a:t>năng</a:t>
            </a:r>
            <a:r>
              <a:rPr lang="en-US" dirty="0"/>
              <a:t> </a:t>
            </a:r>
            <a:r>
              <a:rPr lang="en-US" dirty="0" err="1"/>
              <a:t>hút</a:t>
            </a:r>
            <a:r>
              <a:rPr lang="en-US" dirty="0"/>
              <a:t> electron </a:t>
            </a:r>
            <a:r>
              <a:rPr lang="en-US" dirty="0" err="1"/>
              <a:t>liên</a:t>
            </a:r>
            <a:r>
              <a:rPr lang="en-US" dirty="0"/>
              <a:t> </a:t>
            </a:r>
            <a:r>
              <a:rPr lang="en-US" dirty="0" err="1"/>
              <a:t>kết</a:t>
            </a:r>
            <a:r>
              <a:rPr lang="en-US" dirty="0"/>
              <a:t> </a:t>
            </a:r>
            <a:r>
              <a:rPr lang="en-US" dirty="0" err="1"/>
              <a:t>của</a:t>
            </a:r>
            <a:r>
              <a:rPr lang="en-US" dirty="0"/>
              <a:t> </a:t>
            </a:r>
            <a:r>
              <a:rPr lang="en-US" dirty="0" err="1"/>
              <a:t>một</a:t>
            </a:r>
            <a:r>
              <a:rPr lang="en-US" dirty="0"/>
              <a:t> </a:t>
            </a:r>
            <a:r>
              <a:rPr lang="en-US" dirty="0" err="1"/>
              <a:t>nguyên</a:t>
            </a:r>
            <a:r>
              <a:rPr lang="en-US" dirty="0"/>
              <a:t> </a:t>
            </a:r>
            <a:r>
              <a:rPr lang="en-US" dirty="0" err="1"/>
              <a:t>tử</a:t>
            </a:r>
            <a:r>
              <a:rPr lang="en-US" dirty="0"/>
              <a:t> </a:t>
            </a:r>
            <a:r>
              <a:rPr lang="en-US" dirty="0" err="1"/>
              <a:t>trong</a:t>
            </a:r>
            <a:r>
              <a:rPr lang="en-US" dirty="0"/>
              <a:t> </a:t>
            </a:r>
            <a:r>
              <a:rPr lang="en-US" dirty="0" err="1"/>
              <a:t>phân</a:t>
            </a:r>
            <a:r>
              <a:rPr lang="en-US" dirty="0"/>
              <a:t> </a:t>
            </a:r>
            <a:r>
              <a:rPr lang="en-US" dirty="0" err="1"/>
              <a:t>tử</a:t>
            </a:r>
            <a:endParaRPr lang="en-US" dirty="0"/>
          </a:p>
        </p:txBody>
      </p:sp>
      <p:grpSp>
        <p:nvGrpSpPr>
          <p:cNvPr id="369" name="Group 368">
            <a:extLst>
              <a:ext uri="{FF2B5EF4-FFF2-40B4-BE49-F238E27FC236}">
                <a16:creationId xmlns:a16="http://schemas.microsoft.com/office/drawing/2014/main" id="{91A6B3E7-5E37-4120-B2EE-FD36C7F63B10}"/>
              </a:ext>
            </a:extLst>
          </p:cNvPr>
          <p:cNvGrpSpPr/>
          <p:nvPr/>
        </p:nvGrpSpPr>
        <p:grpSpPr>
          <a:xfrm>
            <a:off x="8514510" y="1103139"/>
            <a:ext cx="2197513" cy="1235134"/>
            <a:chOff x="4207575" y="3558290"/>
            <a:chExt cx="3289069" cy="1848654"/>
          </a:xfrm>
        </p:grpSpPr>
        <p:grpSp>
          <p:nvGrpSpPr>
            <p:cNvPr id="385" name="Group 384">
              <a:extLst>
                <a:ext uri="{FF2B5EF4-FFF2-40B4-BE49-F238E27FC236}">
                  <a16:creationId xmlns:a16="http://schemas.microsoft.com/office/drawing/2014/main" id="{C4E5F531-DEA6-4E9E-A3C4-18CDC828FFB2}"/>
                </a:ext>
              </a:extLst>
            </p:cNvPr>
            <p:cNvGrpSpPr/>
            <p:nvPr/>
          </p:nvGrpSpPr>
          <p:grpSpPr>
            <a:xfrm>
              <a:off x="4207575" y="3558290"/>
              <a:ext cx="3289069" cy="1848654"/>
              <a:chOff x="4207575" y="3782612"/>
              <a:chExt cx="3289069" cy="1848654"/>
            </a:xfrm>
          </p:grpSpPr>
          <p:sp>
            <p:nvSpPr>
              <p:cNvPr id="386" name="Oval 385">
                <a:extLst>
                  <a:ext uri="{FF2B5EF4-FFF2-40B4-BE49-F238E27FC236}">
                    <a16:creationId xmlns:a16="http://schemas.microsoft.com/office/drawing/2014/main" id="{FD7384D4-3D07-401E-843A-BC0236B0C8E5}"/>
                  </a:ext>
                </a:extLst>
              </p:cNvPr>
              <p:cNvSpPr/>
              <p:nvPr/>
            </p:nvSpPr>
            <p:spPr>
              <a:xfrm>
                <a:off x="4207575" y="3782612"/>
                <a:ext cx="1848654" cy="1848654"/>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387" name="Oval 386">
                <a:extLst>
                  <a:ext uri="{FF2B5EF4-FFF2-40B4-BE49-F238E27FC236}">
                    <a16:creationId xmlns:a16="http://schemas.microsoft.com/office/drawing/2014/main" id="{806F7E50-C902-47C0-9AA1-DF8632A6A08D}"/>
                  </a:ext>
                </a:extLst>
              </p:cNvPr>
              <p:cNvSpPr/>
              <p:nvPr/>
            </p:nvSpPr>
            <p:spPr>
              <a:xfrm>
                <a:off x="5647990" y="3782612"/>
                <a:ext cx="1848654" cy="1848654"/>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388" name="Oval 387">
                <a:extLst>
                  <a:ext uri="{FF2B5EF4-FFF2-40B4-BE49-F238E27FC236}">
                    <a16:creationId xmlns:a16="http://schemas.microsoft.com/office/drawing/2014/main" id="{02D11D43-D002-4BAB-9720-8A54BA43962D}"/>
                  </a:ext>
                </a:extLst>
              </p:cNvPr>
              <p:cNvSpPr/>
              <p:nvPr/>
            </p:nvSpPr>
            <p:spPr>
              <a:xfrm>
                <a:off x="4829714" y="4404751"/>
                <a:ext cx="604376" cy="604376"/>
              </a:xfrm>
              <a:prstGeom prst="ellipse">
                <a:avLst/>
              </a:prstGeom>
              <a:solidFill>
                <a:srgbClr val="FFCCD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389" name="Oval 388">
                <a:extLst>
                  <a:ext uri="{FF2B5EF4-FFF2-40B4-BE49-F238E27FC236}">
                    <a16:creationId xmlns:a16="http://schemas.microsoft.com/office/drawing/2014/main" id="{76FD78F7-6C10-41E9-A670-14369A6EF263}"/>
                  </a:ext>
                </a:extLst>
              </p:cNvPr>
              <p:cNvSpPr/>
              <p:nvPr/>
            </p:nvSpPr>
            <p:spPr>
              <a:xfrm>
                <a:off x="6270129" y="4404751"/>
                <a:ext cx="604376" cy="604376"/>
              </a:xfrm>
              <a:prstGeom prst="ellipse">
                <a:avLst/>
              </a:prstGeom>
              <a:solidFill>
                <a:srgbClr val="FFCCD2">
                  <a:alpha val="49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390" name="TextBox 389">
                <a:extLst>
                  <a:ext uri="{FF2B5EF4-FFF2-40B4-BE49-F238E27FC236}">
                    <a16:creationId xmlns:a16="http://schemas.microsoft.com/office/drawing/2014/main" id="{6B69C116-9F7C-4A64-AA33-484D48603E0A}"/>
                  </a:ext>
                </a:extLst>
              </p:cNvPr>
              <p:cNvSpPr txBox="1"/>
              <p:nvPr/>
            </p:nvSpPr>
            <p:spPr>
              <a:xfrm>
                <a:off x="4812691" y="4466088"/>
                <a:ext cx="638421" cy="506722"/>
              </a:xfrm>
              <a:prstGeom prst="rect">
                <a:avLst/>
              </a:prstGeom>
              <a:noFill/>
            </p:spPr>
            <p:txBody>
              <a:bodyPr wrap="square" rtlCol="0">
                <a:spAutoFit/>
              </a:bodyPr>
              <a:lstStyle/>
              <a:p>
                <a:pPr algn="ctr"/>
                <a:r>
                  <a:rPr lang="en-US" sz="1600" b="1" dirty="0">
                    <a:solidFill>
                      <a:srgbClr val="D9534F"/>
                    </a:solidFill>
                    <a:latin typeface="Arial" panose="020B0604020202020204" pitchFamily="34" charset="0"/>
                    <a:cs typeface="Arial" panose="020B0604020202020204" pitchFamily="34" charset="0"/>
                  </a:rPr>
                  <a:t>+1</a:t>
                </a:r>
              </a:p>
            </p:txBody>
          </p:sp>
          <p:sp>
            <p:nvSpPr>
              <p:cNvPr id="391" name="TextBox 390">
                <a:extLst>
                  <a:ext uri="{FF2B5EF4-FFF2-40B4-BE49-F238E27FC236}">
                    <a16:creationId xmlns:a16="http://schemas.microsoft.com/office/drawing/2014/main" id="{45456B10-444D-4C35-B608-E6F26AA73784}"/>
                  </a:ext>
                </a:extLst>
              </p:cNvPr>
              <p:cNvSpPr txBox="1"/>
              <p:nvPr/>
            </p:nvSpPr>
            <p:spPr>
              <a:xfrm>
                <a:off x="6251833" y="4445328"/>
                <a:ext cx="638421" cy="506722"/>
              </a:xfrm>
              <a:prstGeom prst="rect">
                <a:avLst/>
              </a:prstGeom>
              <a:noFill/>
            </p:spPr>
            <p:txBody>
              <a:bodyPr wrap="square" rtlCol="0">
                <a:spAutoFit/>
              </a:bodyPr>
              <a:lstStyle/>
              <a:p>
                <a:pPr algn="ctr"/>
                <a:r>
                  <a:rPr lang="en-US" sz="1600" b="1" dirty="0">
                    <a:solidFill>
                      <a:srgbClr val="24A19C"/>
                    </a:solidFill>
                    <a:latin typeface="Arial" panose="020B0604020202020204" pitchFamily="34" charset="0"/>
                    <a:cs typeface="Arial" panose="020B0604020202020204" pitchFamily="34" charset="0"/>
                  </a:rPr>
                  <a:t>+1</a:t>
                </a:r>
              </a:p>
            </p:txBody>
          </p:sp>
          <p:sp>
            <p:nvSpPr>
              <p:cNvPr id="392" name="Oval 391">
                <a:extLst>
                  <a:ext uri="{FF2B5EF4-FFF2-40B4-BE49-F238E27FC236}">
                    <a16:creationId xmlns:a16="http://schemas.microsoft.com/office/drawing/2014/main" id="{EE1303DF-3A09-4387-94A3-593E074D4669}"/>
                  </a:ext>
                </a:extLst>
              </p:cNvPr>
              <p:cNvSpPr/>
              <p:nvPr/>
            </p:nvSpPr>
            <p:spPr>
              <a:xfrm>
                <a:off x="5753273" y="4445329"/>
                <a:ext cx="197672" cy="197672"/>
              </a:xfrm>
              <a:prstGeom prst="ellipse">
                <a:avLst/>
              </a:prstGeom>
              <a:solidFill>
                <a:srgbClr val="D960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393" name="Oval 392">
                <a:extLst>
                  <a:ext uri="{FF2B5EF4-FFF2-40B4-BE49-F238E27FC236}">
                    <a16:creationId xmlns:a16="http://schemas.microsoft.com/office/drawing/2014/main" id="{D17891CC-7C75-4B7E-931C-D666E2A3947A}"/>
                  </a:ext>
                </a:extLst>
              </p:cNvPr>
              <p:cNvSpPr/>
              <p:nvPr/>
            </p:nvSpPr>
            <p:spPr>
              <a:xfrm>
                <a:off x="5753273" y="4821403"/>
                <a:ext cx="197672" cy="197672"/>
              </a:xfrm>
              <a:prstGeom prst="ellipse">
                <a:avLst/>
              </a:prstGeom>
              <a:solidFill>
                <a:srgbClr val="24A1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grpSp>
        <p:cxnSp>
          <p:nvCxnSpPr>
            <p:cNvPr id="394" name="Straight Arrow Connector 393">
              <a:extLst>
                <a:ext uri="{FF2B5EF4-FFF2-40B4-BE49-F238E27FC236}">
                  <a16:creationId xmlns:a16="http://schemas.microsoft.com/office/drawing/2014/main" id="{B271F48F-5F61-4691-9D30-DF4C53024A09}"/>
                </a:ext>
              </a:extLst>
            </p:cNvPr>
            <p:cNvCxnSpPr>
              <a:stCxn id="392" idx="2"/>
            </p:cNvCxnSpPr>
            <p:nvPr/>
          </p:nvCxnSpPr>
          <p:spPr>
            <a:xfrm flipH="1">
              <a:off x="5401101" y="4319843"/>
              <a:ext cx="352172" cy="395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5" name="Straight Arrow Connector 394">
              <a:extLst>
                <a:ext uri="{FF2B5EF4-FFF2-40B4-BE49-F238E27FC236}">
                  <a16:creationId xmlns:a16="http://schemas.microsoft.com/office/drawing/2014/main" id="{7550A708-5FB1-4EAD-9753-A54440609F88}"/>
                </a:ext>
              </a:extLst>
            </p:cNvPr>
            <p:cNvCxnSpPr/>
            <p:nvPr/>
          </p:nvCxnSpPr>
          <p:spPr>
            <a:xfrm flipH="1">
              <a:off x="5391953" y="4695917"/>
              <a:ext cx="352172" cy="395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6" name="Straight Arrow Connector 395">
              <a:extLst>
                <a:ext uri="{FF2B5EF4-FFF2-40B4-BE49-F238E27FC236}">
                  <a16:creationId xmlns:a16="http://schemas.microsoft.com/office/drawing/2014/main" id="{BD831DE9-DF66-4F1E-92F3-659A72722DB8}"/>
                </a:ext>
              </a:extLst>
            </p:cNvPr>
            <p:cNvCxnSpPr>
              <a:cxnSpLocks/>
            </p:cNvCxnSpPr>
            <p:nvPr/>
          </p:nvCxnSpPr>
          <p:spPr>
            <a:xfrm>
              <a:off x="5954034" y="4319843"/>
              <a:ext cx="352172" cy="395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7" name="Straight Arrow Connector 396">
              <a:extLst>
                <a:ext uri="{FF2B5EF4-FFF2-40B4-BE49-F238E27FC236}">
                  <a16:creationId xmlns:a16="http://schemas.microsoft.com/office/drawing/2014/main" id="{FEE43316-7901-4108-9AAD-AA12D6EF7E2A}"/>
                </a:ext>
              </a:extLst>
            </p:cNvPr>
            <p:cNvCxnSpPr>
              <a:cxnSpLocks/>
            </p:cNvCxnSpPr>
            <p:nvPr/>
          </p:nvCxnSpPr>
          <p:spPr>
            <a:xfrm>
              <a:off x="5944886" y="4695917"/>
              <a:ext cx="352172" cy="395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8851595"/>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84"/>
                                        </p:tgtEl>
                                        <p:attrNameLst>
                                          <p:attrName>style.visibility</p:attrName>
                                        </p:attrNameLst>
                                      </p:cBhvr>
                                      <p:to>
                                        <p:strVal val="visible"/>
                                      </p:to>
                                    </p:set>
                                    <p:animEffect transition="in" filter="wipe(left)">
                                      <p:cBhvr>
                                        <p:cTn id="12" dur="500"/>
                                        <p:tgtEl>
                                          <p:spTgt spid="38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66"/>
                                        </p:tgtEl>
                                        <p:attrNameLst>
                                          <p:attrName>style.visibility</p:attrName>
                                        </p:attrNameLst>
                                      </p:cBhvr>
                                      <p:to>
                                        <p:strVal val="visible"/>
                                      </p:to>
                                    </p:set>
                                    <p:animEffect transition="in" filter="wipe(left)">
                                      <p:cBhvr>
                                        <p:cTn id="17" dur="500"/>
                                        <p:tgtEl>
                                          <p:spTgt spid="366"/>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 calcmode="lin" valueType="num">
                                      <p:cBhvr>
                                        <p:cTn id="22" dur="500" fill="hold"/>
                                        <p:tgtEl>
                                          <p:spTgt spid="14"/>
                                        </p:tgtEl>
                                        <p:attrNameLst>
                                          <p:attrName>ppt_w</p:attrName>
                                        </p:attrNameLst>
                                      </p:cBhvr>
                                      <p:tavLst>
                                        <p:tav tm="0">
                                          <p:val>
                                            <p:fltVal val="0"/>
                                          </p:val>
                                        </p:tav>
                                        <p:tav tm="100000">
                                          <p:val>
                                            <p:strVal val="#ppt_w"/>
                                          </p:val>
                                        </p:tav>
                                      </p:tavLst>
                                    </p:anim>
                                    <p:anim calcmode="lin" valueType="num">
                                      <p:cBhvr>
                                        <p:cTn id="23" dur="500" fill="hold"/>
                                        <p:tgtEl>
                                          <p:spTgt spid="14"/>
                                        </p:tgtEl>
                                        <p:attrNameLst>
                                          <p:attrName>ppt_h</p:attrName>
                                        </p:attrNameLst>
                                      </p:cBhvr>
                                      <p:tavLst>
                                        <p:tav tm="0">
                                          <p:val>
                                            <p:fltVal val="0"/>
                                          </p:val>
                                        </p:tav>
                                        <p:tav tm="100000">
                                          <p:val>
                                            <p:strVal val="#ppt_h"/>
                                          </p:val>
                                        </p:tav>
                                      </p:tavLst>
                                    </p:anim>
                                    <p:animEffect transition="in" filter="fade">
                                      <p:cBhvr>
                                        <p:cTn id="24" dur="5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wipe(left)">
                                      <p:cBhvr>
                                        <p:cTn id="29" dur="5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nodeType="clickEffect">
                                  <p:stCondLst>
                                    <p:cond delay="0"/>
                                  </p:stCondLst>
                                  <p:childTnLst>
                                    <p:set>
                                      <p:cBhvr>
                                        <p:cTn id="33" dur="1" fill="hold">
                                          <p:stCondLst>
                                            <p:cond delay="0"/>
                                          </p:stCondLst>
                                        </p:cTn>
                                        <p:tgtEl>
                                          <p:spTgt spid="368"/>
                                        </p:tgtEl>
                                        <p:attrNameLst>
                                          <p:attrName>style.visibility</p:attrName>
                                        </p:attrNameLst>
                                      </p:cBhvr>
                                      <p:to>
                                        <p:strVal val="visible"/>
                                      </p:to>
                                    </p:set>
                                    <p:anim calcmode="lin" valueType="num">
                                      <p:cBhvr>
                                        <p:cTn id="34" dur="500" fill="hold"/>
                                        <p:tgtEl>
                                          <p:spTgt spid="368"/>
                                        </p:tgtEl>
                                        <p:attrNameLst>
                                          <p:attrName>ppt_w</p:attrName>
                                        </p:attrNameLst>
                                      </p:cBhvr>
                                      <p:tavLst>
                                        <p:tav tm="0">
                                          <p:val>
                                            <p:fltVal val="0"/>
                                          </p:val>
                                        </p:tav>
                                        <p:tav tm="100000">
                                          <p:val>
                                            <p:strVal val="#ppt_w"/>
                                          </p:val>
                                        </p:tav>
                                      </p:tavLst>
                                    </p:anim>
                                    <p:anim calcmode="lin" valueType="num">
                                      <p:cBhvr>
                                        <p:cTn id="35" dur="500" fill="hold"/>
                                        <p:tgtEl>
                                          <p:spTgt spid="368"/>
                                        </p:tgtEl>
                                        <p:attrNameLst>
                                          <p:attrName>ppt_h</p:attrName>
                                        </p:attrNameLst>
                                      </p:cBhvr>
                                      <p:tavLst>
                                        <p:tav tm="0">
                                          <p:val>
                                            <p:fltVal val="0"/>
                                          </p:val>
                                        </p:tav>
                                        <p:tav tm="100000">
                                          <p:val>
                                            <p:strVal val="#ppt_h"/>
                                          </p:val>
                                        </p:tav>
                                      </p:tavLst>
                                    </p:anim>
                                    <p:animEffect transition="in" filter="fade">
                                      <p:cBhvr>
                                        <p:cTn id="36" dur="500"/>
                                        <p:tgtEl>
                                          <p:spTgt spid="368"/>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367"/>
                                        </p:tgtEl>
                                        <p:attrNameLst>
                                          <p:attrName>style.visibility</p:attrName>
                                        </p:attrNameLst>
                                      </p:cBhvr>
                                      <p:to>
                                        <p:strVal val="visible"/>
                                      </p:to>
                                    </p:set>
                                    <p:animEffect transition="in" filter="wipe(left)">
                                      <p:cBhvr>
                                        <p:cTn id="41" dur="500"/>
                                        <p:tgtEl>
                                          <p:spTgt spid="367"/>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nodeType="clickEffect">
                                  <p:stCondLst>
                                    <p:cond delay="0"/>
                                  </p:stCondLst>
                                  <p:childTnLst>
                                    <p:set>
                                      <p:cBhvr>
                                        <p:cTn id="45" dur="1" fill="hold">
                                          <p:stCondLst>
                                            <p:cond delay="0"/>
                                          </p:stCondLst>
                                        </p:cTn>
                                        <p:tgtEl>
                                          <p:spTgt spid="370"/>
                                        </p:tgtEl>
                                        <p:attrNameLst>
                                          <p:attrName>style.visibility</p:attrName>
                                        </p:attrNameLst>
                                      </p:cBhvr>
                                      <p:to>
                                        <p:strVal val="visible"/>
                                      </p:to>
                                    </p:set>
                                    <p:anim calcmode="lin" valueType="num">
                                      <p:cBhvr>
                                        <p:cTn id="46" dur="500" fill="hold"/>
                                        <p:tgtEl>
                                          <p:spTgt spid="370"/>
                                        </p:tgtEl>
                                        <p:attrNameLst>
                                          <p:attrName>ppt_w</p:attrName>
                                        </p:attrNameLst>
                                      </p:cBhvr>
                                      <p:tavLst>
                                        <p:tav tm="0">
                                          <p:val>
                                            <p:fltVal val="0"/>
                                          </p:val>
                                        </p:tav>
                                        <p:tav tm="100000">
                                          <p:val>
                                            <p:strVal val="#ppt_w"/>
                                          </p:val>
                                        </p:tav>
                                      </p:tavLst>
                                    </p:anim>
                                    <p:anim calcmode="lin" valueType="num">
                                      <p:cBhvr>
                                        <p:cTn id="47" dur="500" fill="hold"/>
                                        <p:tgtEl>
                                          <p:spTgt spid="370"/>
                                        </p:tgtEl>
                                        <p:attrNameLst>
                                          <p:attrName>ppt_h</p:attrName>
                                        </p:attrNameLst>
                                      </p:cBhvr>
                                      <p:tavLst>
                                        <p:tav tm="0">
                                          <p:val>
                                            <p:fltVal val="0"/>
                                          </p:val>
                                        </p:tav>
                                        <p:tav tm="100000">
                                          <p:val>
                                            <p:strVal val="#ppt_h"/>
                                          </p:val>
                                        </p:tav>
                                      </p:tavLst>
                                    </p:anim>
                                    <p:animEffect transition="in" filter="fade">
                                      <p:cBhvr>
                                        <p:cTn id="48" dur="500"/>
                                        <p:tgtEl>
                                          <p:spTgt spid="370"/>
                                        </p:tgtEl>
                                      </p:cBhvr>
                                    </p:animEffect>
                                  </p:childTnLst>
                                </p:cTn>
                              </p:par>
                            </p:childTnLst>
                          </p:cTn>
                        </p:par>
                        <p:par>
                          <p:cTn id="49" fill="hold">
                            <p:stCondLst>
                              <p:cond delay="500"/>
                            </p:stCondLst>
                            <p:childTnLst>
                              <p:par>
                                <p:cTn id="50" presetID="22" presetClass="entr" presetSubtype="8" fill="hold" nodeType="afterEffect">
                                  <p:stCondLst>
                                    <p:cond delay="0"/>
                                  </p:stCondLst>
                                  <p:childTnLst>
                                    <p:set>
                                      <p:cBhvr>
                                        <p:cTn id="51" dur="1" fill="hold">
                                          <p:stCondLst>
                                            <p:cond delay="0"/>
                                          </p:stCondLst>
                                        </p:cTn>
                                        <p:tgtEl>
                                          <p:spTgt spid="377"/>
                                        </p:tgtEl>
                                        <p:attrNameLst>
                                          <p:attrName>style.visibility</p:attrName>
                                        </p:attrNameLst>
                                      </p:cBhvr>
                                      <p:to>
                                        <p:strVal val="visible"/>
                                      </p:to>
                                    </p:set>
                                    <p:animEffect transition="in" filter="wipe(left)">
                                      <p:cBhvr>
                                        <p:cTn id="52" dur="500"/>
                                        <p:tgtEl>
                                          <p:spTgt spid="377"/>
                                        </p:tgtEl>
                                      </p:cBhvr>
                                    </p:animEffect>
                                  </p:childTnLst>
                                </p:cTn>
                              </p:par>
                            </p:childTnLst>
                          </p:cTn>
                        </p:par>
                        <p:par>
                          <p:cTn id="53" fill="hold">
                            <p:stCondLst>
                              <p:cond delay="1000"/>
                            </p:stCondLst>
                            <p:childTnLst>
                              <p:par>
                                <p:cTn id="54" presetID="22" presetClass="entr" presetSubtype="1" fill="hold" nodeType="afterEffect">
                                  <p:stCondLst>
                                    <p:cond delay="0"/>
                                  </p:stCondLst>
                                  <p:childTnLst>
                                    <p:set>
                                      <p:cBhvr>
                                        <p:cTn id="55" dur="1" fill="hold">
                                          <p:stCondLst>
                                            <p:cond delay="0"/>
                                          </p:stCondLst>
                                        </p:cTn>
                                        <p:tgtEl>
                                          <p:spTgt spid="380"/>
                                        </p:tgtEl>
                                        <p:attrNameLst>
                                          <p:attrName>style.visibility</p:attrName>
                                        </p:attrNameLst>
                                      </p:cBhvr>
                                      <p:to>
                                        <p:strVal val="visible"/>
                                      </p:to>
                                    </p:set>
                                    <p:animEffect transition="in" filter="wipe(up)">
                                      <p:cBhvr>
                                        <p:cTn id="56" dur="500"/>
                                        <p:tgtEl>
                                          <p:spTgt spid="380"/>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383"/>
                                        </p:tgtEl>
                                        <p:attrNameLst>
                                          <p:attrName>style.visibility</p:attrName>
                                        </p:attrNameLst>
                                      </p:cBhvr>
                                      <p:to>
                                        <p:strVal val="visible"/>
                                      </p:to>
                                    </p:set>
                                    <p:animEffect transition="in" filter="wipe(left)">
                                      <p:cBhvr>
                                        <p:cTn id="61" dur="500"/>
                                        <p:tgtEl>
                                          <p:spTgt spid="3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366" grpId="0"/>
      <p:bldP spid="367" grpId="0"/>
      <p:bldP spid="383" grpId="0"/>
      <p:bldP spid="38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6AC5352D-AEF7-407D-AD8A-C01CC90047F6}"/>
              </a:ext>
            </a:extLst>
          </p:cNvPr>
          <p:cNvSpPr/>
          <p:nvPr/>
        </p:nvSpPr>
        <p:spPr>
          <a:xfrm>
            <a:off x="226648" y="494626"/>
            <a:ext cx="11684000" cy="6160851"/>
          </a:xfrm>
          <a:prstGeom prst="roundRect">
            <a:avLst/>
          </a:prstGeom>
          <a:noFill/>
          <a:ln w="28575" cmpd="thickThin">
            <a:solidFill>
              <a:srgbClr val="24A19C"/>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Freeform: Shape 2">
            <a:extLst>
              <a:ext uri="{FF2B5EF4-FFF2-40B4-BE49-F238E27FC236}">
                <a16:creationId xmlns:a16="http://schemas.microsoft.com/office/drawing/2014/main" id="{551CC830-02C0-476D-9DA9-29417F506001}"/>
              </a:ext>
            </a:extLst>
          </p:cNvPr>
          <p:cNvSpPr/>
          <p:nvPr/>
        </p:nvSpPr>
        <p:spPr>
          <a:xfrm>
            <a:off x="-3310488" y="3429000"/>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reeform: Shape 4">
            <a:extLst>
              <a:ext uri="{FF2B5EF4-FFF2-40B4-BE49-F238E27FC236}">
                <a16:creationId xmlns:a16="http://schemas.microsoft.com/office/drawing/2014/main" id="{1AF4B69C-15BF-49D6-BBCA-4CDF4370EF56}"/>
              </a:ext>
            </a:extLst>
          </p:cNvPr>
          <p:cNvSpPr/>
          <p:nvPr/>
        </p:nvSpPr>
        <p:spPr>
          <a:xfrm rot="14519481">
            <a:off x="6649408" y="6374065"/>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Freeform: Shape 5">
            <a:extLst>
              <a:ext uri="{FF2B5EF4-FFF2-40B4-BE49-F238E27FC236}">
                <a16:creationId xmlns:a16="http://schemas.microsoft.com/office/drawing/2014/main" id="{8DF7581D-0149-4D87-A5ED-8E74FC6DD518}"/>
              </a:ext>
            </a:extLst>
          </p:cNvPr>
          <p:cNvSpPr/>
          <p:nvPr/>
        </p:nvSpPr>
        <p:spPr>
          <a:xfrm rot="1805582" flipH="1">
            <a:off x="10913472" y="679867"/>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Freeform: Shape 3">
            <a:extLst>
              <a:ext uri="{FF2B5EF4-FFF2-40B4-BE49-F238E27FC236}">
                <a16:creationId xmlns:a16="http://schemas.microsoft.com/office/drawing/2014/main" id="{ADDB502B-EEDA-4722-B278-7CA5E68F47A3}"/>
              </a:ext>
            </a:extLst>
          </p:cNvPr>
          <p:cNvSpPr/>
          <p:nvPr/>
        </p:nvSpPr>
        <p:spPr>
          <a:xfrm rot="2236116">
            <a:off x="-236922" y="-3353281"/>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Rounded Corners 6">
            <a:extLst>
              <a:ext uri="{FF2B5EF4-FFF2-40B4-BE49-F238E27FC236}">
                <a16:creationId xmlns:a16="http://schemas.microsoft.com/office/drawing/2014/main" id="{84A07EA3-FDDB-4426-935B-C68A5E188940}"/>
              </a:ext>
            </a:extLst>
          </p:cNvPr>
          <p:cNvSpPr/>
          <p:nvPr/>
        </p:nvSpPr>
        <p:spPr>
          <a:xfrm>
            <a:off x="202556" y="87881"/>
            <a:ext cx="10093799" cy="731651"/>
          </a:xfrm>
          <a:prstGeom prst="roundRect">
            <a:avLst/>
          </a:prstGeom>
          <a:solidFill>
            <a:srgbClr val="24A19C">
              <a:alpha val="78000"/>
            </a:srgbClr>
          </a:solidFill>
          <a:ln w="1083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AED290FF-68D8-4876-8E65-AB9DB74B109F}"/>
              </a:ext>
            </a:extLst>
          </p:cNvPr>
          <p:cNvSpPr txBox="1"/>
          <p:nvPr/>
        </p:nvSpPr>
        <p:spPr>
          <a:xfrm>
            <a:off x="980607" y="222873"/>
            <a:ext cx="924014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II. Xu </a:t>
            </a:r>
            <a:r>
              <a:rPr kumimoji="0" lang="en-US" sz="24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hướng</a:t>
            </a:r>
            <a:r>
              <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biến</a:t>
            </a:r>
            <a:r>
              <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đổi</a:t>
            </a:r>
            <a:r>
              <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độ</a:t>
            </a:r>
            <a:r>
              <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âm</a:t>
            </a:r>
            <a:r>
              <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điện</a:t>
            </a:r>
            <a:r>
              <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tính</a:t>
            </a:r>
            <a:r>
              <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kim</a:t>
            </a:r>
            <a:r>
              <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loại</a:t>
            </a:r>
            <a:r>
              <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và</a:t>
            </a:r>
            <a:r>
              <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tính</a:t>
            </a:r>
            <a:r>
              <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phi </a:t>
            </a:r>
            <a:r>
              <a:rPr kumimoji="0" lang="en-US" sz="24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kim</a:t>
            </a:r>
            <a:endPar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9" name="Picture 10" descr="Bảng tuần hoàn">
            <a:extLst>
              <a:ext uri="{FF2B5EF4-FFF2-40B4-BE49-F238E27FC236}">
                <a16:creationId xmlns:a16="http://schemas.microsoft.com/office/drawing/2014/main" id="{7CC16929-B4A2-4B37-A750-4582DA446C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6552" y="109759"/>
            <a:ext cx="614905" cy="614905"/>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436555CB-6BAA-4F86-8833-C4316CD685ED}"/>
              </a:ext>
            </a:extLst>
          </p:cNvPr>
          <p:cNvSpPr txBox="1"/>
          <p:nvPr/>
        </p:nvSpPr>
        <p:spPr>
          <a:xfrm>
            <a:off x="1571904" y="3677257"/>
            <a:ext cx="9769591" cy="937949"/>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Trong</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một</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chu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kì</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theo</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chiều</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tăng</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dần</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điện</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tích</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hạt</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nhân</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độ</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âm</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điện</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của</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nguyên</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tử</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nguyên</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tố</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có xu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hướng</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tăng</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dần</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4" name="Picture 2" descr="Kho sách">
            <a:extLst>
              <a:ext uri="{FF2B5EF4-FFF2-40B4-BE49-F238E27FC236}">
                <a16:creationId xmlns:a16="http://schemas.microsoft.com/office/drawing/2014/main" id="{40316619-EEF5-4277-834F-7BC878E59893}"/>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135401" y="3946111"/>
            <a:ext cx="400240" cy="400240"/>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1DD2770E-2C5C-4F74-9D61-CEA3D18567FC}"/>
              </a:ext>
            </a:extLst>
          </p:cNvPr>
          <p:cNvSpPr txBox="1"/>
          <p:nvPr/>
        </p:nvSpPr>
        <p:spPr>
          <a:xfrm>
            <a:off x="371646" y="802426"/>
            <a:ext cx="233737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Độ</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âm</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điện</a:t>
            </a:r>
            <a:endPar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365" name="Graphic 364">
            <a:extLst>
              <a:ext uri="{FF2B5EF4-FFF2-40B4-BE49-F238E27FC236}">
                <a16:creationId xmlns:a16="http://schemas.microsoft.com/office/drawing/2014/main" id="{C4B89475-0691-47C7-B4F2-6B70F899C4EF}"/>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flipH="1">
            <a:off x="9880332" y="4262067"/>
            <a:ext cx="2866870" cy="2866870"/>
          </a:xfrm>
          <a:prstGeom prst="rect">
            <a:avLst/>
          </a:prstGeom>
        </p:spPr>
      </p:pic>
      <p:sp>
        <p:nvSpPr>
          <p:cNvPr id="366" name="TextBox 365">
            <a:extLst>
              <a:ext uri="{FF2B5EF4-FFF2-40B4-BE49-F238E27FC236}">
                <a16:creationId xmlns:a16="http://schemas.microsoft.com/office/drawing/2014/main" id="{67092553-C9E4-4508-9E30-1F7BB32496C7}"/>
              </a:ext>
            </a:extLst>
          </p:cNvPr>
          <p:cNvSpPr txBox="1"/>
          <p:nvPr/>
        </p:nvSpPr>
        <p:spPr>
          <a:xfrm>
            <a:off x="441126" y="2969604"/>
            <a:ext cx="7061388" cy="494751"/>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Quy</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luật</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chung</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đối</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với</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các</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nguyên</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tố</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nhóm</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a:t>
            </a:r>
          </a:p>
        </p:txBody>
      </p:sp>
      <p:sp>
        <p:nvSpPr>
          <p:cNvPr id="367" name="TextBox 366">
            <a:extLst>
              <a:ext uri="{FF2B5EF4-FFF2-40B4-BE49-F238E27FC236}">
                <a16:creationId xmlns:a16="http://schemas.microsoft.com/office/drawing/2014/main" id="{81D3ECDA-82F0-4BF8-A62F-053977058F35}"/>
              </a:ext>
            </a:extLst>
          </p:cNvPr>
          <p:cNvSpPr txBox="1"/>
          <p:nvPr/>
        </p:nvSpPr>
        <p:spPr>
          <a:xfrm>
            <a:off x="1551682" y="4749360"/>
            <a:ext cx="9967604" cy="937949"/>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Trong</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một</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nhóm</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theo</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chiều</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tăng</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dần</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điện</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tích</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hạt</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nhân</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độ</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âm</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điện</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của</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nguyên</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tử</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nguyên</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tố</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có xu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hướng</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giảm</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dần</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368" name="Picture 2" descr="Kho sách">
            <a:extLst>
              <a:ext uri="{FF2B5EF4-FFF2-40B4-BE49-F238E27FC236}">
                <a16:creationId xmlns:a16="http://schemas.microsoft.com/office/drawing/2014/main" id="{40AD8024-58A8-4832-B4F3-D2A7EEE6FE0E}"/>
              </a:ext>
            </a:extLst>
          </p:cNvPr>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1040992" y="5023852"/>
            <a:ext cx="408841" cy="400240"/>
          </a:xfrm>
          <a:prstGeom prst="rect">
            <a:avLst/>
          </a:prstGeom>
          <a:noFill/>
          <a:extLst>
            <a:ext uri="{909E8E84-426E-40DD-AFC4-6F175D3DCCD1}">
              <a14:hiddenFill xmlns:a14="http://schemas.microsoft.com/office/drawing/2010/main">
                <a:solidFill>
                  <a:srgbClr val="FFFFFF"/>
                </a:solidFill>
              </a14:hiddenFill>
            </a:ext>
          </a:extLst>
        </p:spPr>
      </p:pic>
      <p:sp>
        <p:nvSpPr>
          <p:cNvPr id="384" name="TextBox 383">
            <a:extLst>
              <a:ext uri="{FF2B5EF4-FFF2-40B4-BE49-F238E27FC236}">
                <a16:creationId xmlns:a16="http://schemas.microsoft.com/office/drawing/2014/main" id="{A005FAFC-49B1-4B35-B45E-720D54A6C0A8}"/>
              </a:ext>
            </a:extLst>
          </p:cNvPr>
          <p:cNvSpPr txBox="1"/>
          <p:nvPr/>
        </p:nvSpPr>
        <p:spPr>
          <a:xfrm>
            <a:off x="1062729" y="1929252"/>
            <a:ext cx="7811327" cy="937949"/>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pPr marR="0" lvl="0" algn="l" defTabSz="914400" rtl="0" eaLnBrk="1" fontAlgn="auto" latinLnBrk="0" hangingPunct="1">
              <a:lnSpc>
                <a:spcPct val="120000"/>
              </a:lnSpc>
              <a:spcBef>
                <a:spcPts val="0"/>
              </a:spcBef>
              <a:spcAft>
                <a:spcPts val="0"/>
              </a:spcAft>
              <a:buClrTx/>
              <a:buSzTx/>
              <a:tabLst/>
              <a:defRPr/>
            </a:pP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Độ</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âm</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điện</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là</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đại</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lượng</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đặc</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trưng</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cho</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khả</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năng</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hút</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electron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liên</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kết</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của</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một</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nguyên</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tử</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trong</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phân</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tử</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369" name="Group 368">
            <a:extLst>
              <a:ext uri="{FF2B5EF4-FFF2-40B4-BE49-F238E27FC236}">
                <a16:creationId xmlns:a16="http://schemas.microsoft.com/office/drawing/2014/main" id="{91A6B3E7-5E37-4120-B2EE-FD36C7F63B10}"/>
              </a:ext>
            </a:extLst>
          </p:cNvPr>
          <p:cNvGrpSpPr/>
          <p:nvPr/>
        </p:nvGrpSpPr>
        <p:grpSpPr>
          <a:xfrm>
            <a:off x="8514510" y="1103139"/>
            <a:ext cx="2197513" cy="1235134"/>
            <a:chOff x="4207575" y="3558290"/>
            <a:chExt cx="3289069" cy="1848654"/>
          </a:xfrm>
        </p:grpSpPr>
        <p:grpSp>
          <p:nvGrpSpPr>
            <p:cNvPr id="385" name="Group 384">
              <a:extLst>
                <a:ext uri="{FF2B5EF4-FFF2-40B4-BE49-F238E27FC236}">
                  <a16:creationId xmlns:a16="http://schemas.microsoft.com/office/drawing/2014/main" id="{C4E5F531-DEA6-4E9E-A3C4-18CDC828FFB2}"/>
                </a:ext>
              </a:extLst>
            </p:cNvPr>
            <p:cNvGrpSpPr/>
            <p:nvPr/>
          </p:nvGrpSpPr>
          <p:grpSpPr>
            <a:xfrm>
              <a:off x="4207575" y="3558290"/>
              <a:ext cx="3289069" cy="1848654"/>
              <a:chOff x="4207575" y="3782612"/>
              <a:chExt cx="3289069" cy="1848654"/>
            </a:xfrm>
          </p:grpSpPr>
          <p:sp>
            <p:nvSpPr>
              <p:cNvPr id="386" name="Oval 385">
                <a:extLst>
                  <a:ext uri="{FF2B5EF4-FFF2-40B4-BE49-F238E27FC236}">
                    <a16:creationId xmlns:a16="http://schemas.microsoft.com/office/drawing/2014/main" id="{FD7384D4-3D07-401E-843A-BC0236B0C8E5}"/>
                  </a:ext>
                </a:extLst>
              </p:cNvPr>
              <p:cNvSpPr/>
              <p:nvPr/>
            </p:nvSpPr>
            <p:spPr>
              <a:xfrm>
                <a:off x="4207575" y="3782612"/>
                <a:ext cx="1848654" cy="1848654"/>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7" name="Oval 386">
                <a:extLst>
                  <a:ext uri="{FF2B5EF4-FFF2-40B4-BE49-F238E27FC236}">
                    <a16:creationId xmlns:a16="http://schemas.microsoft.com/office/drawing/2014/main" id="{806F7E50-C902-47C0-9AA1-DF8632A6A08D}"/>
                  </a:ext>
                </a:extLst>
              </p:cNvPr>
              <p:cNvSpPr/>
              <p:nvPr/>
            </p:nvSpPr>
            <p:spPr>
              <a:xfrm>
                <a:off x="5647990" y="3782612"/>
                <a:ext cx="1848654" cy="1848654"/>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88" name="Oval 387">
                <a:extLst>
                  <a:ext uri="{FF2B5EF4-FFF2-40B4-BE49-F238E27FC236}">
                    <a16:creationId xmlns:a16="http://schemas.microsoft.com/office/drawing/2014/main" id="{02D11D43-D002-4BAB-9720-8A54BA43962D}"/>
                  </a:ext>
                </a:extLst>
              </p:cNvPr>
              <p:cNvSpPr/>
              <p:nvPr/>
            </p:nvSpPr>
            <p:spPr>
              <a:xfrm>
                <a:off x="4829714" y="4404751"/>
                <a:ext cx="604376" cy="604376"/>
              </a:xfrm>
              <a:prstGeom prst="ellipse">
                <a:avLst/>
              </a:prstGeom>
              <a:solidFill>
                <a:srgbClr val="FFCCD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9" name="Oval 388">
                <a:extLst>
                  <a:ext uri="{FF2B5EF4-FFF2-40B4-BE49-F238E27FC236}">
                    <a16:creationId xmlns:a16="http://schemas.microsoft.com/office/drawing/2014/main" id="{76FD78F7-6C10-41E9-A670-14369A6EF263}"/>
                  </a:ext>
                </a:extLst>
              </p:cNvPr>
              <p:cNvSpPr/>
              <p:nvPr/>
            </p:nvSpPr>
            <p:spPr>
              <a:xfrm>
                <a:off x="6270129" y="4404751"/>
                <a:ext cx="604376" cy="604376"/>
              </a:xfrm>
              <a:prstGeom prst="ellipse">
                <a:avLst/>
              </a:prstGeom>
              <a:solidFill>
                <a:srgbClr val="FFCCD2">
                  <a:alpha val="49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0" name="TextBox 389">
                <a:extLst>
                  <a:ext uri="{FF2B5EF4-FFF2-40B4-BE49-F238E27FC236}">
                    <a16:creationId xmlns:a16="http://schemas.microsoft.com/office/drawing/2014/main" id="{6B69C116-9F7C-4A64-AA33-484D48603E0A}"/>
                  </a:ext>
                </a:extLst>
              </p:cNvPr>
              <p:cNvSpPr txBox="1"/>
              <p:nvPr/>
            </p:nvSpPr>
            <p:spPr>
              <a:xfrm>
                <a:off x="4812691" y="4466088"/>
                <a:ext cx="638421" cy="50672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D9534F"/>
                    </a:solidFill>
                    <a:effectLst/>
                    <a:uLnTx/>
                    <a:uFillTx/>
                    <a:latin typeface="Arial" panose="020B0604020202020204" pitchFamily="34" charset="0"/>
                    <a:ea typeface="+mn-ea"/>
                    <a:cs typeface="Arial" panose="020B0604020202020204" pitchFamily="34" charset="0"/>
                  </a:rPr>
                  <a:t>+1</a:t>
                </a:r>
              </a:p>
            </p:txBody>
          </p:sp>
          <p:sp>
            <p:nvSpPr>
              <p:cNvPr id="391" name="TextBox 390">
                <a:extLst>
                  <a:ext uri="{FF2B5EF4-FFF2-40B4-BE49-F238E27FC236}">
                    <a16:creationId xmlns:a16="http://schemas.microsoft.com/office/drawing/2014/main" id="{45456B10-444D-4C35-B608-E6F26AA73784}"/>
                  </a:ext>
                </a:extLst>
              </p:cNvPr>
              <p:cNvSpPr txBox="1"/>
              <p:nvPr/>
            </p:nvSpPr>
            <p:spPr>
              <a:xfrm>
                <a:off x="6251833" y="4445328"/>
                <a:ext cx="638421" cy="50672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24A19C"/>
                    </a:solidFill>
                    <a:effectLst/>
                    <a:uLnTx/>
                    <a:uFillTx/>
                    <a:latin typeface="Arial" panose="020B0604020202020204" pitchFamily="34" charset="0"/>
                    <a:ea typeface="+mn-ea"/>
                    <a:cs typeface="Arial" panose="020B0604020202020204" pitchFamily="34" charset="0"/>
                  </a:rPr>
                  <a:t>+1</a:t>
                </a:r>
              </a:p>
            </p:txBody>
          </p:sp>
          <p:sp>
            <p:nvSpPr>
              <p:cNvPr id="392" name="Oval 391">
                <a:extLst>
                  <a:ext uri="{FF2B5EF4-FFF2-40B4-BE49-F238E27FC236}">
                    <a16:creationId xmlns:a16="http://schemas.microsoft.com/office/drawing/2014/main" id="{EE1303DF-3A09-4387-94A3-593E074D4669}"/>
                  </a:ext>
                </a:extLst>
              </p:cNvPr>
              <p:cNvSpPr/>
              <p:nvPr/>
            </p:nvSpPr>
            <p:spPr>
              <a:xfrm>
                <a:off x="5753273" y="4445329"/>
                <a:ext cx="197672" cy="197672"/>
              </a:xfrm>
              <a:prstGeom prst="ellipse">
                <a:avLst/>
              </a:prstGeom>
              <a:solidFill>
                <a:srgbClr val="D960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93" name="Oval 392">
                <a:extLst>
                  <a:ext uri="{FF2B5EF4-FFF2-40B4-BE49-F238E27FC236}">
                    <a16:creationId xmlns:a16="http://schemas.microsoft.com/office/drawing/2014/main" id="{D17891CC-7C75-4B7E-931C-D666E2A3947A}"/>
                  </a:ext>
                </a:extLst>
              </p:cNvPr>
              <p:cNvSpPr/>
              <p:nvPr/>
            </p:nvSpPr>
            <p:spPr>
              <a:xfrm>
                <a:off x="5753273" y="4821403"/>
                <a:ext cx="197672" cy="197672"/>
              </a:xfrm>
              <a:prstGeom prst="ellipse">
                <a:avLst/>
              </a:prstGeom>
              <a:solidFill>
                <a:srgbClr val="24A1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cxnSp>
          <p:nvCxnSpPr>
            <p:cNvPr id="394" name="Straight Arrow Connector 393">
              <a:extLst>
                <a:ext uri="{FF2B5EF4-FFF2-40B4-BE49-F238E27FC236}">
                  <a16:creationId xmlns:a16="http://schemas.microsoft.com/office/drawing/2014/main" id="{B271F48F-5F61-4691-9D30-DF4C53024A09}"/>
                </a:ext>
              </a:extLst>
            </p:cNvPr>
            <p:cNvCxnSpPr>
              <a:stCxn id="392" idx="2"/>
            </p:cNvCxnSpPr>
            <p:nvPr/>
          </p:nvCxnSpPr>
          <p:spPr>
            <a:xfrm flipH="1">
              <a:off x="5401101" y="4319843"/>
              <a:ext cx="352172" cy="395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5" name="Straight Arrow Connector 394">
              <a:extLst>
                <a:ext uri="{FF2B5EF4-FFF2-40B4-BE49-F238E27FC236}">
                  <a16:creationId xmlns:a16="http://schemas.microsoft.com/office/drawing/2014/main" id="{7550A708-5FB1-4EAD-9753-A54440609F88}"/>
                </a:ext>
              </a:extLst>
            </p:cNvPr>
            <p:cNvCxnSpPr/>
            <p:nvPr/>
          </p:nvCxnSpPr>
          <p:spPr>
            <a:xfrm flipH="1">
              <a:off x="5391953" y="4695917"/>
              <a:ext cx="352172" cy="395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6" name="Straight Arrow Connector 395">
              <a:extLst>
                <a:ext uri="{FF2B5EF4-FFF2-40B4-BE49-F238E27FC236}">
                  <a16:creationId xmlns:a16="http://schemas.microsoft.com/office/drawing/2014/main" id="{BD831DE9-DF66-4F1E-92F3-659A72722DB8}"/>
                </a:ext>
              </a:extLst>
            </p:cNvPr>
            <p:cNvCxnSpPr>
              <a:cxnSpLocks/>
            </p:cNvCxnSpPr>
            <p:nvPr/>
          </p:nvCxnSpPr>
          <p:spPr>
            <a:xfrm>
              <a:off x="5954034" y="4319843"/>
              <a:ext cx="352172" cy="395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7" name="Straight Arrow Connector 396">
              <a:extLst>
                <a:ext uri="{FF2B5EF4-FFF2-40B4-BE49-F238E27FC236}">
                  <a16:creationId xmlns:a16="http://schemas.microsoft.com/office/drawing/2014/main" id="{FEE43316-7901-4108-9AAD-AA12D6EF7E2A}"/>
                </a:ext>
              </a:extLst>
            </p:cNvPr>
            <p:cNvCxnSpPr>
              <a:cxnSpLocks/>
            </p:cNvCxnSpPr>
            <p:nvPr/>
          </p:nvCxnSpPr>
          <p:spPr>
            <a:xfrm>
              <a:off x="5944886" y="4695917"/>
              <a:ext cx="352172" cy="395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2" name="TextBox 1">
            <a:extLst>
              <a:ext uri="{FF2B5EF4-FFF2-40B4-BE49-F238E27FC236}">
                <a16:creationId xmlns:a16="http://schemas.microsoft.com/office/drawing/2014/main" id="{7059ABA3-D34A-4ED1-A376-7A6D6156F800}"/>
              </a:ext>
            </a:extLst>
          </p:cNvPr>
          <p:cNvSpPr txBox="1"/>
          <p:nvPr/>
        </p:nvSpPr>
        <p:spPr>
          <a:xfrm>
            <a:off x="441126" y="1374752"/>
            <a:ext cx="2768837" cy="494751"/>
          </a:xfrm>
          <a:prstGeom prst="rect">
            <a:avLst/>
          </a:prstGeom>
          <a:noFill/>
        </p:spPr>
        <p:txBody>
          <a:bodyPr wrap="square" rtlCol="0">
            <a:spAutoFit/>
          </a:bodyPr>
          <a:lstStyle/>
          <a:p>
            <a:pPr marL="457200" lvl="0" indent="-457200">
              <a:lnSpc>
                <a:spcPct val="120000"/>
              </a:lnSpc>
              <a:buFontTx/>
              <a:buAutoNum type="alphaLcPeriod"/>
              <a:defRPr/>
            </a:pPr>
            <a:r>
              <a:rPr lang="en-US" sz="2400" dirty="0" err="1">
                <a:solidFill>
                  <a:prstClr val="black"/>
                </a:solidFill>
                <a:latin typeface="Arial" panose="020B0604020202020204" pitchFamily="34" charset="0"/>
                <a:cs typeface="Arial" panose="020B0604020202020204" pitchFamily="34" charset="0"/>
              </a:rPr>
              <a:t>Định</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nghĩa</a:t>
            </a:r>
            <a:endParaRPr lang="en-US" sz="24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9440956"/>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384"/>
                                        </p:tgtEl>
                                        <p:attrNameLst>
                                          <p:attrName>style.visibility</p:attrName>
                                        </p:attrNameLst>
                                      </p:cBhvr>
                                      <p:to>
                                        <p:strVal val="visible"/>
                                      </p:to>
                                    </p:set>
                                    <p:animEffect transition="in" filter="wipe(left)">
                                      <p:cBhvr>
                                        <p:cTn id="16" dur="500"/>
                                        <p:tgtEl>
                                          <p:spTgt spid="38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366"/>
                                        </p:tgtEl>
                                        <p:attrNameLst>
                                          <p:attrName>style.visibility</p:attrName>
                                        </p:attrNameLst>
                                      </p:cBhvr>
                                      <p:to>
                                        <p:strVal val="visible"/>
                                      </p:to>
                                    </p:set>
                                    <p:animEffect transition="in" filter="wipe(left)">
                                      <p:cBhvr>
                                        <p:cTn id="21" dur="500"/>
                                        <p:tgtEl>
                                          <p:spTgt spid="366"/>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14"/>
                                        </p:tgtEl>
                                        <p:attrNameLst>
                                          <p:attrName>style.visibility</p:attrName>
                                        </p:attrNameLst>
                                      </p:cBhvr>
                                      <p:to>
                                        <p:strVal val="visible"/>
                                      </p:to>
                                    </p:set>
                                    <p:anim calcmode="lin" valueType="num">
                                      <p:cBhvr>
                                        <p:cTn id="26" dur="500" fill="hold"/>
                                        <p:tgtEl>
                                          <p:spTgt spid="14"/>
                                        </p:tgtEl>
                                        <p:attrNameLst>
                                          <p:attrName>ppt_w</p:attrName>
                                        </p:attrNameLst>
                                      </p:cBhvr>
                                      <p:tavLst>
                                        <p:tav tm="0">
                                          <p:val>
                                            <p:fltVal val="0"/>
                                          </p:val>
                                        </p:tav>
                                        <p:tav tm="100000">
                                          <p:val>
                                            <p:strVal val="#ppt_w"/>
                                          </p:val>
                                        </p:tav>
                                      </p:tavLst>
                                    </p:anim>
                                    <p:anim calcmode="lin" valueType="num">
                                      <p:cBhvr>
                                        <p:cTn id="27" dur="500" fill="hold"/>
                                        <p:tgtEl>
                                          <p:spTgt spid="14"/>
                                        </p:tgtEl>
                                        <p:attrNameLst>
                                          <p:attrName>ppt_h</p:attrName>
                                        </p:attrNameLst>
                                      </p:cBhvr>
                                      <p:tavLst>
                                        <p:tav tm="0">
                                          <p:val>
                                            <p:fltVal val="0"/>
                                          </p:val>
                                        </p:tav>
                                        <p:tav tm="100000">
                                          <p:val>
                                            <p:strVal val="#ppt_h"/>
                                          </p:val>
                                        </p:tav>
                                      </p:tavLst>
                                    </p:anim>
                                    <p:animEffect transition="in" filter="fade">
                                      <p:cBhvr>
                                        <p:cTn id="28" dur="5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wipe(left)">
                                      <p:cBhvr>
                                        <p:cTn id="33" dur="50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368"/>
                                        </p:tgtEl>
                                        <p:attrNameLst>
                                          <p:attrName>style.visibility</p:attrName>
                                        </p:attrNameLst>
                                      </p:cBhvr>
                                      <p:to>
                                        <p:strVal val="visible"/>
                                      </p:to>
                                    </p:set>
                                    <p:anim calcmode="lin" valueType="num">
                                      <p:cBhvr>
                                        <p:cTn id="38" dur="500" fill="hold"/>
                                        <p:tgtEl>
                                          <p:spTgt spid="368"/>
                                        </p:tgtEl>
                                        <p:attrNameLst>
                                          <p:attrName>ppt_w</p:attrName>
                                        </p:attrNameLst>
                                      </p:cBhvr>
                                      <p:tavLst>
                                        <p:tav tm="0">
                                          <p:val>
                                            <p:fltVal val="0"/>
                                          </p:val>
                                        </p:tav>
                                        <p:tav tm="100000">
                                          <p:val>
                                            <p:strVal val="#ppt_w"/>
                                          </p:val>
                                        </p:tav>
                                      </p:tavLst>
                                    </p:anim>
                                    <p:anim calcmode="lin" valueType="num">
                                      <p:cBhvr>
                                        <p:cTn id="39" dur="500" fill="hold"/>
                                        <p:tgtEl>
                                          <p:spTgt spid="368"/>
                                        </p:tgtEl>
                                        <p:attrNameLst>
                                          <p:attrName>ppt_h</p:attrName>
                                        </p:attrNameLst>
                                      </p:cBhvr>
                                      <p:tavLst>
                                        <p:tav tm="0">
                                          <p:val>
                                            <p:fltVal val="0"/>
                                          </p:val>
                                        </p:tav>
                                        <p:tav tm="100000">
                                          <p:val>
                                            <p:strVal val="#ppt_h"/>
                                          </p:val>
                                        </p:tav>
                                      </p:tavLst>
                                    </p:anim>
                                    <p:animEffect transition="in" filter="fade">
                                      <p:cBhvr>
                                        <p:cTn id="40" dur="500"/>
                                        <p:tgtEl>
                                          <p:spTgt spid="368"/>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367"/>
                                        </p:tgtEl>
                                        <p:attrNameLst>
                                          <p:attrName>style.visibility</p:attrName>
                                        </p:attrNameLst>
                                      </p:cBhvr>
                                      <p:to>
                                        <p:strVal val="visible"/>
                                      </p:to>
                                    </p:set>
                                    <p:animEffect transition="in" filter="wipe(left)">
                                      <p:cBhvr>
                                        <p:cTn id="45" dur="500"/>
                                        <p:tgtEl>
                                          <p:spTgt spid="3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366" grpId="0"/>
      <p:bldP spid="367" grpId="0"/>
      <p:bldP spid="384" grpId="0"/>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551CC830-02C0-476D-9DA9-29417F506001}"/>
              </a:ext>
            </a:extLst>
          </p:cNvPr>
          <p:cNvSpPr/>
          <p:nvPr/>
        </p:nvSpPr>
        <p:spPr>
          <a:xfrm rot="14622788">
            <a:off x="-2515540" y="4978591"/>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5" name="Freeform: Shape 4">
            <a:extLst>
              <a:ext uri="{FF2B5EF4-FFF2-40B4-BE49-F238E27FC236}">
                <a16:creationId xmlns:a16="http://schemas.microsoft.com/office/drawing/2014/main" id="{1AF4B69C-15BF-49D6-BBCA-4CDF4370EF56}"/>
              </a:ext>
            </a:extLst>
          </p:cNvPr>
          <p:cNvSpPr/>
          <p:nvPr/>
        </p:nvSpPr>
        <p:spPr>
          <a:xfrm rot="14519481">
            <a:off x="9909680" y="5771639"/>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sp>
        <p:nvSpPr>
          <p:cNvPr id="6" name="Freeform: Shape 5">
            <a:extLst>
              <a:ext uri="{FF2B5EF4-FFF2-40B4-BE49-F238E27FC236}">
                <a16:creationId xmlns:a16="http://schemas.microsoft.com/office/drawing/2014/main" id="{8DF7581D-0149-4D87-A5ED-8E74FC6DD518}"/>
              </a:ext>
            </a:extLst>
          </p:cNvPr>
          <p:cNvSpPr/>
          <p:nvPr/>
        </p:nvSpPr>
        <p:spPr>
          <a:xfrm rot="1805582" flipH="1">
            <a:off x="10394858" y="-2104276"/>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4" name="Freeform: Shape 3">
            <a:extLst>
              <a:ext uri="{FF2B5EF4-FFF2-40B4-BE49-F238E27FC236}">
                <a16:creationId xmlns:a16="http://schemas.microsoft.com/office/drawing/2014/main" id="{ADDB502B-EEDA-4722-B278-7CA5E68F47A3}"/>
              </a:ext>
            </a:extLst>
          </p:cNvPr>
          <p:cNvSpPr/>
          <p:nvPr/>
        </p:nvSpPr>
        <p:spPr>
          <a:xfrm rot="2236116">
            <a:off x="-2870380" y="-2324891"/>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sp>
        <p:nvSpPr>
          <p:cNvPr id="7" name="Rectangle: Rounded Corners 6">
            <a:extLst>
              <a:ext uri="{FF2B5EF4-FFF2-40B4-BE49-F238E27FC236}">
                <a16:creationId xmlns:a16="http://schemas.microsoft.com/office/drawing/2014/main" id="{4AF2B27E-8D16-4AEE-9D4D-6CA25FF82AA1}"/>
              </a:ext>
            </a:extLst>
          </p:cNvPr>
          <p:cNvSpPr/>
          <p:nvPr/>
        </p:nvSpPr>
        <p:spPr>
          <a:xfrm>
            <a:off x="281352" y="512602"/>
            <a:ext cx="10010728" cy="731651"/>
          </a:xfrm>
          <a:prstGeom prst="roundRect">
            <a:avLst/>
          </a:prstGeom>
          <a:solidFill>
            <a:srgbClr val="24A19C">
              <a:alpha val="78000"/>
            </a:srgbClr>
          </a:solidFill>
          <a:ln w="10839" cap="flat">
            <a:noFill/>
            <a:prstDash val="solid"/>
            <a:miter/>
          </a:ln>
        </p:spPr>
        <p:txBody>
          <a:bodyPr rtlCol="0" anchor="ctr"/>
          <a:lstStyle/>
          <a:p>
            <a:endParaRPr lang="en-US" dirty="0"/>
          </a:p>
        </p:txBody>
      </p:sp>
      <p:sp>
        <p:nvSpPr>
          <p:cNvPr id="8" name="TextBox 7">
            <a:extLst>
              <a:ext uri="{FF2B5EF4-FFF2-40B4-BE49-F238E27FC236}">
                <a16:creationId xmlns:a16="http://schemas.microsoft.com/office/drawing/2014/main" id="{0F01DC3B-5A22-4CC4-BE5F-6F92BAC128EA}"/>
              </a:ext>
            </a:extLst>
          </p:cNvPr>
          <p:cNvSpPr txBox="1"/>
          <p:nvPr/>
        </p:nvSpPr>
        <p:spPr>
          <a:xfrm>
            <a:off x="1059403" y="647594"/>
            <a:ext cx="9232677" cy="461665"/>
          </a:xfrm>
          <a:prstGeom prst="rect">
            <a:avLst/>
          </a:prstGeom>
          <a:noFill/>
        </p:spPr>
        <p:txBody>
          <a:bodyPr wrap="square" rtlCol="0">
            <a:spAutoFit/>
          </a:bodyPr>
          <a:lstStyle/>
          <a:p>
            <a:pPr algn="ctr"/>
            <a:r>
              <a:rPr lang="en-US" sz="2400" b="1" dirty="0">
                <a:solidFill>
                  <a:schemeClr val="bg1"/>
                </a:solidFill>
                <a:latin typeface="Arial" panose="020B0604020202020204" pitchFamily="34" charset="0"/>
                <a:cs typeface="Arial" panose="020B0604020202020204" pitchFamily="34" charset="0"/>
              </a:rPr>
              <a:t>II. Xu </a:t>
            </a:r>
            <a:r>
              <a:rPr lang="en-US" sz="2400" b="1" dirty="0" err="1">
                <a:solidFill>
                  <a:schemeClr val="bg1"/>
                </a:solidFill>
                <a:latin typeface="Arial" panose="020B0604020202020204" pitchFamily="34" charset="0"/>
                <a:cs typeface="Arial" panose="020B0604020202020204" pitchFamily="34" charset="0"/>
              </a:rPr>
              <a:t>hướng</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biến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đổi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độ</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âm</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điện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tính</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kim</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loại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và</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tính</a:t>
            </a:r>
            <a:r>
              <a:rPr lang="en-US" sz="2400" b="1" dirty="0">
                <a:solidFill>
                  <a:schemeClr val="bg1"/>
                </a:solidFill>
                <a:latin typeface="Arial" panose="020B0604020202020204" pitchFamily="34" charset="0"/>
                <a:cs typeface="Arial" panose="020B0604020202020204" pitchFamily="34" charset="0"/>
              </a:rPr>
              <a:t> phi </a:t>
            </a:r>
            <a:r>
              <a:rPr lang="en-US" sz="2400" b="1" dirty="0" err="1">
                <a:solidFill>
                  <a:schemeClr val="bg1"/>
                </a:solidFill>
                <a:latin typeface="Arial" panose="020B0604020202020204" pitchFamily="34" charset="0"/>
                <a:cs typeface="Arial" panose="020B0604020202020204" pitchFamily="34" charset="0"/>
              </a:rPr>
              <a:t>kim</a:t>
            </a:r>
            <a:endParaRPr lang="en-US" sz="2400" b="1" dirty="0">
              <a:solidFill>
                <a:schemeClr val="bg1"/>
              </a:solidFill>
              <a:latin typeface="Arial" panose="020B0604020202020204" pitchFamily="34" charset="0"/>
              <a:cs typeface="Arial" panose="020B0604020202020204" pitchFamily="34" charset="0"/>
            </a:endParaRPr>
          </a:p>
        </p:txBody>
      </p:sp>
      <p:pic>
        <p:nvPicPr>
          <p:cNvPr id="9" name="Picture 10" descr="Bảng tuần hoàn">
            <a:extLst>
              <a:ext uri="{FF2B5EF4-FFF2-40B4-BE49-F238E27FC236}">
                <a16:creationId xmlns:a16="http://schemas.microsoft.com/office/drawing/2014/main" id="{45B095AC-CD94-46A6-9F26-E06ABE863A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5348" y="534480"/>
            <a:ext cx="614905" cy="61490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9E035FBC-0549-409A-8541-D6949EC2D12A}"/>
              </a:ext>
            </a:extLst>
          </p:cNvPr>
          <p:cNvSpPr txBox="1"/>
          <p:nvPr/>
        </p:nvSpPr>
        <p:spPr>
          <a:xfrm>
            <a:off x="1394062" y="1933298"/>
            <a:ext cx="9916160" cy="937949"/>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r>
              <a:rPr lang="en-US" dirty="0" err="1"/>
              <a:t>Từ</a:t>
            </a:r>
            <a:r>
              <a:rPr lang="en-US" dirty="0"/>
              <a:t> </a:t>
            </a:r>
            <a:r>
              <a:rPr lang="en-US" dirty="0" err="1"/>
              <a:t>độ</a:t>
            </a:r>
            <a:r>
              <a:rPr lang="en-US" dirty="0"/>
              <a:t> </a:t>
            </a:r>
            <a:r>
              <a:rPr lang="en-US" dirty="0" err="1"/>
              <a:t>âm</a:t>
            </a:r>
            <a:r>
              <a:rPr lang="en-US" dirty="0"/>
              <a:t> </a:t>
            </a:r>
            <a:r>
              <a:rPr lang="en-US" dirty="0" err="1"/>
              <a:t>điện</a:t>
            </a:r>
            <a:r>
              <a:rPr lang="en-US" dirty="0"/>
              <a:t> </a:t>
            </a:r>
            <a:r>
              <a:rPr lang="en-US" dirty="0" err="1"/>
              <a:t>xác</a:t>
            </a:r>
            <a:r>
              <a:rPr lang="en-US" dirty="0"/>
              <a:t> </a:t>
            </a:r>
            <a:r>
              <a:rPr lang="en-US" dirty="0" err="1"/>
              <a:t>định</a:t>
            </a:r>
            <a:r>
              <a:rPr lang="en-US" dirty="0"/>
              <a:t> </a:t>
            </a:r>
            <a:r>
              <a:rPr lang="en-US" dirty="0" err="1"/>
              <a:t>được</a:t>
            </a:r>
            <a:r>
              <a:rPr lang="en-US" dirty="0"/>
              <a:t> </a:t>
            </a:r>
            <a:r>
              <a:rPr lang="en-US" dirty="0" err="1"/>
              <a:t>cặp</a:t>
            </a:r>
            <a:r>
              <a:rPr lang="en-US" dirty="0"/>
              <a:t> electron </a:t>
            </a:r>
            <a:r>
              <a:rPr lang="en-US" dirty="0" err="1"/>
              <a:t>liên</a:t>
            </a:r>
            <a:r>
              <a:rPr lang="en-US" dirty="0"/>
              <a:t> </a:t>
            </a:r>
            <a:r>
              <a:rPr lang="en-US" dirty="0" err="1"/>
              <a:t>kết</a:t>
            </a:r>
            <a:r>
              <a:rPr lang="en-US" dirty="0"/>
              <a:t> </a:t>
            </a:r>
            <a:r>
              <a:rPr lang="en-US" dirty="0" err="1"/>
              <a:t>sẽ</a:t>
            </a:r>
            <a:r>
              <a:rPr lang="en-US" dirty="0"/>
              <a:t> </a:t>
            </a:r>
            <a:r>
              <a:rPr lang="en-US" dirty="0" err="1"/>
              <a:t>lệch</a:t>
            </a:r>
            <a:r>
              <a:rPr lang="en-US" dirty="0"/>
              <a:t> </a:t>
            </a:r>
            <a:r>
              <a:rPr lang="en-US" dirty="0" err="1"/>
              <a:t>về</a:t>
            </a:r>
            <a:r>
              <a:rPr lang="en-US" dirty="0"/>
              <a:t> </a:t>
            </a:r>
            <a:r>
              <a:rPr lang="en-US" dirty="0" err="1"/>
              <a:t>nguyên</a:t>
            </a:r>
            <a:r>
              <a:rPr lang="en-US" dirty="0"/>
              <a:t> </a:t>
            </a:r>
            <a:r>
              <a:rPr lang="en-US" dirty="0" err="1"/>
              <a:t>tử</a:t>
            </a:r>
            <a:r>
              <a:rPr lang="en-US" dirty="0"/>
              <a:t> nào </a:t>
            </a:r>
            <a:r>
              <a:rPr lang="en-US" dirty="0" err="1"/>
              <a:t>trong</a:t>
            </a:r>
            <a:r>
              <a:rPr lang="en-US" dirty="0"/>
              <a:t> phần </a:t>
            </a:r>
            <a:r>
              <a:rPr lang="en-US" dirty="0" err="1"/>
              <a:t>tử</a:t>
            </a:r>
            <a:r>
              <a:rPr lang="en-US" dirty="0"/>
              <a:t>.</a:t>
            </a:r>
          </a:p>
        </p:txBody>
      </p:sp>
      <p:pic>
        <p:nvPicPr>
          <p:cNvPr id="11" name="Picture 2" descr="Kho sách">
            <a:extLst>
              <a:ext uri="{FF2B5EF4-FFF2-40B4-BE49-F238E27FC236}">
                <a16:creationId xmlns:a16="http://schemas.microsoft.com/office/drawing/2014/main" id="{7F38D1F3-DB74-46A0-8D2B-5CC39B9F4D93}"/>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936588" y="2202152"/>
            <a:ext cx="400240" cy="400240"/>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Group 11">
            <a:extLst>
              <a:ext uri="{FF2B5EF4-FFF2-40B4-BE49-F238E27FC236}">
                <a16:creationId xmlns:a16="http://schemas.microsoft.com/office/drawing/2014/main" id="{DCCB26E0-E806-4448-BE14-AD4D7894E0D8}"/>
              </a:ext>
            </a:extLst>
          </p:cNvPr>
          <p:cNvGrpSpPr/>
          <p:nvPr/>
        </p:nvGrpSpPr>
        <p:grpSpPr>
          <a:xfrm>
            <a:off x="126646" y="3429000"/>
            <a:ext cx="1417674" cy="480531"/>
            <a:chOff x="548845" y="2942251"/>
            <a:chExt cx="845907" cy="480531"/>
          </a:xfrm>
        </p:grpSpPr>
        <p:pic>
          <p:nvPicPr>
            <p:cNvPr id="13" name="Picture 31">
              <a:extLst>
                <a:ext uri="{FF2B5EF4-FFF2-40B4-BE49-F238E27FC236}">
                  <a16:creationId xmlns:a16="http://schemas.microsoft.com/office/drawing/2014/main" id="{9504198A-98B9-4384-8EBC-3135D2C62757}"/>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548845" y="2942251"/>
              <a:ext cx="845907" cy="480531"/>
            </a:xfrm>
            <a:prstGeom prst="rect">
              <a:avLst/>
            </a:prstGeom>
          </p:spPr>
        </p:pic>
        <p:sp>
          <p:nvSpPr>
            <p:cNvPr id="14" name="TextBox 13">
              <a:extLst>
                <a:ext uri="{FF2B5EF4-FFF2-40B4-BE49-F238E27FC236}">
                  <a16:creationId xmlns:a16="http://schemas.microsoft.com/office/drawing/2014/main" id="{1D4A54E8-F7DA-4C96-A153-432485F0A532}"/>
                </a:ext>
              </a:extLst>
            </p:cNvPr>
            <p:cNvSpPr txBox="1"/>
            <p:nvPr/>
          </p:nvSpPr>
          <p:spPr>
            <a:xfrm>
              <a:off x="721960" y="2942251"/>
              <a:ext cx="551742" cy="427746"/>
            </a:xfrm>
            <a:prstGeom prst="rect">
              <a:avLst/>
            </a:prstGeom>
            <a:noFill/>
          </p:spPr>
          <p:txBody>
            <a:bodyPr wrap="square" rtlCol="0">
              <a:spAutoFit/>
            </a:bodyPr>
            <a:lstStyle/>
            <a:p>
              <a:pPr algn="just">
                <a:lnSpc>
                  <a:spcPct val="120000"/>
                </a:lnSpc>
              </a:pPr>
              <a:r>
                <a:rPr lang="en-US" sz="2000" b="1" dirty="0" err="1">
                  <a:latin typeface="Arial" panose="020B0604020202020204" pitchFamily="34" charset="0"/>
                  <a:cs typeface="Arial" panose="020B0604020202020204" pitchFamily="34" charset="0"/>
                </a:rPr>
                <a:t>Ví</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dụ</a:t>
              </a:r>
              <a:endParaRPr lang="vi-VN" sz="2000" b="1" dirty="0">
                <a:latin typeface="Arial" panose="020B0604020202020204" pitchFamily="34" charset="0"/>
                <a:cs typeface="Arial" panose="020B0604020202020204" pitchFamily="34" charset="0"/>
              </a:endParaRPr>
            </a:p>
          </p:txBody>
        </p:sp>
      </p:gr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0455A684-C3E6-48D9-9E95-43A49E11D694}"/>
                  </a:ext>
                </a:extLst>
              </p:cNvPr>
              <p:cNvSpPr txBox="1"/>
              <p:nvPr/>
            </p:nvSpPr>
            <p:spPr>
              <a:xfrm>
                <a:off x="1544320" y="3265597"/>
                <a:ext cx="9916160" cy="2112245"/>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pPr>
                  <a:lnSpc>
                    <a:spcPct val="150000"/>
                  </a:lnSpc>
                </a:pPr>
                <a:r>
                  <a:rPr lang="en-US" dirty="0"/>
                  <a:t>Độ </a:t>
                </a:r>
                <a:r>
                  <a:rPr lang="en-US" dirty="0" err="1"/>
                  <a:t>âm</a:t>
                </a:r>
                <a:r>
                  <a:rPr lang="en-US" dirty="0"/>
                  <a:t> </a:t>
                </a:r>
                <a:r>
                  <a:rPr lang="en-US" dirty="0" err="1"/>
                  <a:t>điện</a:t>
                </a:r>
                <a:r>
                  <a:rPr lang="en-US" dirty="0"/>
                  <a:t> </a:t>
                </a:r>
                <a:r>
                  <a:rPr lang="en-US" dirty="0" err="1"/>
                  <a:t>của</a:t>
                </a:r>
                <a:r>
                  <a:rPr lang="en-US" dirty="0"/>
                  <a:t> H </a:t>
                </a:r>
                <a:r>
                  <a:rPr lang="en-US" dirty="0" err="1"/>
                  <a:t>và</a:t>
                </a:r>
                <a:r>
                  <a:rPr lang="en-US" dirty="0"/>
                  <a:t> N </a:t>
                </a:r>
                <a:r>
                  <a:rPr lang="en-US" dirty="0" err="1"/>
                  <a:t>lần</a:t>
                </a:r>
                <a:r>
                  <a:rPr lang="en-US" dirty="0"/>
                  <a:t> l</a:t>
                </a:r>
                <a:r>
                  <a:rPr lang="vi-VN" dirty="0"/>
                  <a:t>ượ</a:t>
                </a:r>
                <a:r>
                  <a:rPr lang="en-US" dirty="0"/>
                  <a:t>t </a:t>
                </a:r>
                <a:r>
                  <a:rPr lang="en-US" dirty="0" err="1"/>
                  <a:t>là</a:t>
                </a:r>
                <a:r>
                  <a:rPr lang="en-US" dirty="0"/>
                  <a:t> 2,2 </a:t>
                </a:r>
                <a:r>
                  <a:rPr lang="en-US" dirty="0" err="1"/>
                  <a:t>và</a:t>
                </a:r>
                <a:r>
                  <a:rPr lang="en-US" dirty="0"/>
                  <a:t> 3,0 </a:t>
                </a:r>
              </a:p>
              <a:p>
                <a:pPr>
                  <a:lnSpc>
                    <a:spcPct val="150000"/>
                  </a:lnSpc>
                </a:pPr>
                <a14:m>
                  <m:oMath xmlns:m="http://schemas.openxmlformats.org/officeDocument/2006/math">
                    <m:groupChr>
                      <m:groupChrPr>
                        <m:chr m:val="⇒"/>
                        <m:vertJc m:val="bot"/>
                        <m:ctrlPr>
                          <a:rPr lang="en-US" i="1" smtClean="0">
                            <a:latin typeface="Cambria Math" panose="02040503050406030204" pitchFamily="18" charset="0"/>
                          </a:rPr>
                        </m:ctrlPr>
                      </m:groupChrPr>
                      <m:e>
                        <m:r>
                          <m:rPr>
                            <m:brk m:alnAt="2"/>
                          </m:rPr>
                          <a:rPr lang="en-US" b="0" i="1" smtClean="0">
                            <a:latin typeface="Cambria Math" panose="02040503050406030204" pitchFamily="18" charset="0"/>
                          </a:rPr>
                          <m:t> </m:t>
                        </m:r>
                        <m:r>
                          <a:rPr lang="en-US" b="0" i="1" smtClean="0">
                            <a:latin typeface="Cambria Math" panose="02040503050406030204" pitchFamily="18" charset="0"/>
                          </a:rPr>
                          <m:t>       </m:t>
                        </m:r>
                      </m:e>
                    </m:groupChr>
                  </m:oMath>
                </a14:m>
                <a:r>
                  <a:rPr lang="en-US" dirty="0"/>
                  <a:t> N </a:t>
                </a:r>
                <a:r>
                  <a:rPr lang="en-US" dirty="0" err="1"/>
                  <a:t>hút</a:t>
                </a:r>
                <a:r>
                  <a:rPr lang="en-US" dirty="0"/>
                  <a:t> electron </a:t>
                </a:r>
                <a:r>
                  <a:rPr lang="en-US" dirty="0" err="1"/>
                  <a:t>liên</a:t>
                </a:r>
                <a:r>
                  <a:rPr lang="en-US" dirty="0"/>
                  <a:t> </a:t>
                </a:r>
                <a:r>
                  <a:rPr lang="en-US" dirty="0" err="1"/>
                  <a:t>kết</a:t>
                </a:r>
                <a:r>
                  <a:rPr lang="en-US" dirty="0"/>
                  <a:t> </a:t>
                </a:r>
                <a:r>
                  <a:rPr lang="en-US" dirty="0" err="1"/>
                  <a:t>mạnh</a:t>
                </a:r>
                <a:r>
                  <a:rPr lang="en-US" dirty="0"/>
                  <a:t> </a:t>
                </a:r>
                <a:r>
                  <a:rPr lang="en-US" dirty="0" err="1"/>
                  <a:t>hơn</a:t>
                </a:r>
                <a:r>
                  <a:rPr lang="en-US" dirty="0"/>
                  <a:t> H </a:t>
                </a:r>
                <a:r>
                  <a:rPr lang="en-US" dirty="0" err="1"/>
                  <a:t>gấp</a:t>
                </a:r>
                <a:r>
                  <a:rPr lang="en-US" dirty="0"/>
                  <a:t> </a:t>
                </a:r>
                <a14:m>
                  <m:oMath xmlns:m="http://schemas.openxmlformats.org/officeDocument/2006/math">
                    <m:f>
                      <m:fPr>
                        <m:ctrlPr>
                          <a:rPr lang="en-US" i="1" smtClean="0">
                            <a:latin typeface="Cambria Math" panose="02040503050406030204" pitchFamily="18" charset="0"/>
                          </a:rPr>
                        </m:ctrlPr>
                      </m:fPr>
                      <m:num>
                        <m:r>
                          <m:rPr>
                            <m:nor/>
                          </m:rPr>
                          <a:rPr lang="en-US" dirty="0" smtClean="0"/>
                          <m:t>3,0</m:t>
                        </m:r>
                      </m:num>
                      <m:den>
                        <m:r>
                          <m:rPr>
                            <m:nor/>
                          </m:rPr>
                          <a:rPr lang="en-US" dirty="0" smtClean="0"/>
                          <m:t>2,2</m:t>
                        </m:r>
                      </m:den>
                    </m:f>
                  </m:oMath>
                </a14:m>
                <a:r>
                  <a:rPr lang="en-US" dirty="0"/>
                  <a:t> = 1,36 </a:t>
                </a:r>
                <a:r>
                  <a:rPr lang="en-US" dirty="0" err="1"/>
                  <a:t>lần</a:t>
                </a:r>
                <a:endParaRPr lang="en-US" dirty="0"/>
              </a:p>
              <a:p>
                <a:pPr>
                  <a:lnSpc>
                    <a:spcPct val="150000"/>
                  </a:lnSpc>
                </a:pPr>
                <a14:m>
                  <m:oMath xmlns:m="http://schemas.openxmlformats.org/officeDocument/2006/math">
                    <m:groupChr>
                      <m:groupChrPr>
                        <m:chr m:val="⇒"/>
                        <m:vertJc m:val="bot"/>
                        <m:ctrlPr>
                          <a:rPr lang="en-US" i="1" smtClean="0">
                            <a:latin typeface="Cambria Math" panose="02040503050406030204" pitchFamily="18" charset="0"/>
                          </a:rPr>
                        </m:ctrlPr>
                      </m:groupChrPr>
                      <m:e>
                        <m:r>
                          <m:rPr>
                            <m:brk m:alnAt="2"/>
                          </m:rPr>
                          <a:rPr lang="en-US" b="0" i="1" smtClean="0">
                            <a:latin typeface="Cambria Math" panose="02040503050406030204" pitchFamily="18" charset="0"/>
                          </a:rPr>
                          <m:t> </m:t>
                        </m:r>
                        <m:r>
                          <a:rPr lang="en-US" b="0" i="1" smtClean="0">
                            <a:latin typeface="Cambria Math" panose="02040503050406030204" pitchFamily="18" charset="0"/>
                          </a:rPr>
                          <m:t>       </m:t>
                        </m:r>
                      </m:e>
                    </m:groupChr>
                  </m:oMath>
                </a14:m>
                <a:r>
                  <a:rPr lang="en-US" dirty="0"/>
                  <a:t> </a:t>
                </a:r>
                <a:r>
                  <a:rPr lang="en-US" dirty="0" err="1"/>
                  <a:t>Trong</a:t>
                </a:r>
                <a:r>
                  <a:rPr lang="en-US" dirty="0"/>
                  <a:t> phần </a:t>
                </a:r>
                <a:r>
                  <a:rPr lang="en-US" dirty="0" err="1"/>
                  <a:t>tử</a:t>
                </a:r>
                <a:r>
                  <a:rPr lang="en-US" dirty="0"/>
                  <a:t> NH</a:t>
                </a:r>
                <a:r>
                  <a:rPr lang="en-US" baseline="-25000" dirty="0"/>
                  <a:t>3</a:t>
                </a:r>
                <a:r>
                  <a:rPr lang="en-US" dirty="0"/>
                  <a:t>, </a:t>
                </a:r>
                <a:r>
                  <a:rPr lang="en-US" dirty="0" err="1"/>
                  <a:t>cặp</a:t>
                </a:r>
                <a:r>
                  <a:rPr lang="en-US" dirty="0"/>
                  <a:t> electron </a:t>
                </a:r>
                <a:r>
                  <a:rPr lang="en-US" dirty="0" err="1"/>
                  <a:t>liên</a:t>
                </a:r>
                <a:r>
                  <a:rPr lang="en-US" dirty="0"/>
                  <a:t> </a:t>
                </a:r>
                <a:r>
                  <a:rPr lang="en-US" dirty="0" err="1"/>
                  <a:t>kết</a:t>
                </a:r>
                <a:r>
                  <a:rPr lang="en-US" dirty="0"/>
                  <a:t> </a:t>
                </a:r>
                <a:r>
                  <a:rPr lang="en-US" dirty="0" err="1"/>
                  <a:t>lệch</a:t>
                </a:r>
                <a:r>
                  <a:rPr lang="en-US" dirty="0"/>
                  <a:t> </a:t>
                </a:r>
                <a:r>
                  <a:rPr lang="en-US" dirty="0" err="1"/>
                  <a:t>về</a:t>
                </a:r>
                <a:r>
                  <a:rPr lang="en-US" dirty="0"/>
                  <a:t> </a:t>
                </a:r>
                <a:r>
                  <a:rPr lang="en-US" dirty="0" err="1"/>
                  <a:t>phía</a:t>
                </a:r>
                <a:r>
                  <a:rPr lang="en-US" dirty="0"/>
                  <a:t> N </a:t>
                </a:r>
              </a:p>
            </p:txBody>
          </p:sp>
        </mc:Choice>
        <mc:Fallback xmlns="">
          <p:sp>
            <p:nvSpPr>
              <p:cNvPr id="15" name="TextBox 14">
                <a:extLst>
                  <a:ext uri="{FF2B5EF4-FFF2-40B4-BE49-F238E27FC236}">
                    <a16:creationId xmlns:a16="http://schemas.microsoft.com/office/drawing/2014/main" id="{0455A684-C3E6-48D9-9E95-43A49E11D694}"/>
                  </a:ext>
                </a:extLst>
              </p:cNvPr>
              <p:cNvSpPr txBox="1">
                <a:spLocks noRot="1" noChangeAspect="1" noMove="1" noResize="1" noEditPoints="1" noAdjustHandles="1" noChangeArrowheads="1" noChangeShapeType="1" noTextEdit="1"/>
              </p:cNvSpPr>
              <p:nvPr/>
            </p:nvSpPr>
            <p:spPr>
              <a:xfrm>
                <a:off x="1544320" y="3265597"/>
                <a:ext cx="9916160" cy="2112245"/>
              </a:xfrm>
              <a:prstGeom prst="rect">
                <a:avLst/>
              </a:prstGeom>
              <a:blipFill>
                <a:blip r:embed="rId6"/>
                <a:stretch>
                  <a:fillRect l="-922" b="-6069"/>
                </a:stretch>
              </a:blipFill>
            </p:spPr>
            <p:txBody>
              <a:bodyPr/>
              <a:lstStyle/>
              <a:p>
                <a:r>
                  <a:rPr lang="en-US">
                    <a:noFill/>
                  </a:rPr>
                  <a:t> </a:t>
                </a:r>
              </a:p>
            </p:txBody>
          </p:sp>
        </mc:Fallback>
      </mc:AlternateContent>
      <p:pic>
        <p:nvPicPr>
          <p:cNvPr id="10242" name="Picture 2" descr="Periodic table  free icon">
            <a:extLst>
              <a:ext uri="{FF2B5EF4-FFF2-40B4-BE49-F238E27FC236}">
                <a16:creationId xmlns:a16="http://schemas.microsoft.com/office/drawing/2014/main" id="{3BDB183C-3395-4199-B8E9-08F1B991097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829958" y="4571073"/>
            <a:ext cx="2103784" cy="21037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6083107"/>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left)">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Effect transition="in" filter="fade">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wipe(left)">
                                      <p:cBhvr>
                                        <p:cTn id="2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551CC830-02C0-476D-9DA9-29417F506001}"/>
              </a:ext>
            </a:extLst>
          </p:cNvPr>
          <p:cNvSpPr/>
          <p:nvPr/>
        </p:nvSpPr>
        <p:spPr>
          <a:xfrm rot="14622788">
            <a:off x="4283994" y="5838609"/>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5" name="Freeform: Shape 4">
            <a:extLst>
              <a:ext uri="{FF2B5EF4-FFF2-40B4-BE49-F238E27FC236}">
                <a16:creationId xmlns:a16="http://schemas.microsoft.com/office/drawing/2014/main" id="{1AF4B69C-15BF-49D6-BBCA-4CDF4370EF56}"/>
              </a:ext>
            </a:extLst>
          </p:cNvPr>
          <p:cNvSpPr/>
          <p:nvPr/>
        </p:nvSpPr>
        <p:spPr>
          <a:xfrm rot="14519481">
            <a:off x="11247160" y="1581775"/>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sp>
        <p:nvSpPr>
          <p:cNvPr id="6" name="Freeform: Shape 5">
            <a:extLst>
              <a:ext uri="{FF2B5EF4-FFF2-40B4-BE49-F238E27FC236}">
                <a16:creationId xmlns:a16="http://schemas.microsoft.com/office/drawing/2014/main" id="{8DF7581D-0149-4D87-A5ED-8E74FC6DD518}"/>
              </a:ext>
            </a:extLst>
          </p:cNvPr>
          <p:cNvSpPr/>
          <p:nvPr/>
        </p:nvSpPr>
        <p:spPr>
          <a:xfrm rot="20842103" flipH="1">
            <a:off x="3813679" y="-2486839"/>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4" name="Freeform: Shape 3">
            <a:extLst>
              <a:ext uri="{FF2B5EF4-FFF2-40B4-BE49-F238E27FC236}">
                <a16:creationId xmlns:a16="http://schemas.microsoft.com/office/drawing/2014/main" id="{ADDB502B-EEDA-4722-B278-7CA5E68F47A3}"/>
              </a:ext>
            </a:extLst>
          </p:cNvPr>
          <p:cNvSpPr/>
          <p:nvPr/>
        </p:nvSpPr>
        <p:spPr>
          <a:xfrm rot="5185691">
            <a:off x="-3447561" y="1581775"/>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grpSp>
        <p:nvGrpSpPr>
          <p:cNvPr id="7" name="Group 6">
            <a:extLst>
              <a:ext uri="{FF2B5EF4-FFF2-40B4-BE49-F238E27FC236}">
                <a16:creationId xmlns:a16="http://schemas.microsoft.com/office/drawing/2014/main" id="{C33C7243-7372-4C76-99C0-0A4223C48C48}"/>
              </a:ext>
            </a:extLst>
          </p:cNvPr>
          <p:cNvGrpSpPr/>
          <p:nvPr/>
        </p:nvGrpSpPr>
        <p:grpSpPr>
          <a:xfrm>
            <a:off x="596197" y="1877190"/>
            <a:ext cx="1041400" cy="1041400"/>
            <a:chOff x="640080" y="2897713"/>
            <a:chExt cx="1041400" cy="1041400"/>
          </a:xfrm>
        </p:grpSpPr>
        <p:sp>
          <p:nvSpPr>
            <p:cNvPr id="8" name="Oval 7">
              <a:extLst>
                <a:ext uri="{FF2B5EF4-FFF2-40B4-BE49-F238E27FC236}">
                  <a16:creationId xmlns:a16="http://schemas.microsoft.com/office/drawing/2014/main" id="{C929B7F6-6C58-4A58-88F9-827E2E9A7911}"/>
                </a:ext>
              </a:extLst>
            </p:cNvPr>
            <p:cNvSpPr/>
            <p:nvPr/>
          </p:nvSpPr>
          <p:spPr>
            <a:xfrm>
              <a:off x="640080" y="2897713"/>
              <a:ext cx="1041400" cy="1041400"/>
            </a:xfrm>
            <a:prstGeom prst="ellipse">
              <a:avLst/>
            </a:prstGeom>
            <a:solidFill>
              <a:schemeClr val="bg1"/>
            </a:solidFill>
            <a:ln>
              <a:noFill/>
            </a:ln>
            <a:effectLst>
              <a:innerShdw blurRad="114300">
                <a:srgbClr val="24A19C"/>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2" descr="Câu hỏi">
              <a:extLst>
                <a:ext uri="{FF2B5EF4-FFF2-40B4-BE49-F238E27FC236}">
                  <a16:creationId xmlns:a16="http://schemas.microsoft.com/office/drawing/2014/main" id="{5DF6CDA4-B25E-459B-AA28-AC604A6A7349}"/>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828040" y="2991693"/>
              <a:ext cx="853440" cy="853440"/>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TextBox 9">
            <a:extLst>
              <a:ext uri="{FF2B5EF4-FFF2-40B4-BE49-F238E27FC236}">
                <a16:creationId xmlns:a16="http://schemas.microsoft.com/office/drawing/2014/main" id="{11CE192D-FAB8-4D6D-99ED-F63D17E27B06}"/>
              </a:ext>
            </a:extLst>
          </p:cNvPr>
          <p:cNvSpPr txBox="1"/>
          <p:nvPr/>
        </p:nvSpPr>
        <p:spPr>
          <a:xfrm>
            <a:off x="1825557" y="1980641"/>
            <a:ext cx="9645788" cy="937949"/>
          </a:xfrm>
          <a:prstGeom prst="rect">
            <a:avLst/>
          </a:prstGeom>
          <a:noFill/>
        </p:spPr>
        <p:txBody>
          <a:bodyPr wrap="square" rtlCol="0">
            <a:spAutoFit/>
          </a:bodyPr>
          <a:lstStyle/>
          <a:p>
            <a:pPr>
              <a:lnSpc>
                <a:spcPct val="120000"/>
              </a:lnSpc>
            </a:pPr>
            <a:r>
              <a:rPr lang="en-US" sz="2400" dirty="0" err="1">
                <a:latin typeface="Arial" panose="020B0604020202020204" pitchFamily="34" charset="0"/>
                <a:cs typeface="Arial" panose="020B0604020202020204" pitchFamily="34" charset="0"/>
              </a:rPr>
              <a:t>Biết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độ</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âm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điện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của</a:t>
            </a:r>
            <a:r>
              <a:rPr lang="en-US" sz="2400" dirty="0">
                <a:latin typeface="Arial" panose="020B0604020202020204" pitchFamily="34" charset="0"/>
                <a:cs typeface="Arial" panose="020B0604020202020204" pitchFamily="34" charset="0"/>
              </a:rPr>
              <a:t> O </a:t>
            </a:r>
            <a:r>
              <a:rPr lang="en-US" sz="2400" dirty="0" err="1">
                <a:latin typeface="Arial" panose="020B0604020202020204" pitchFamily="34" charset="0"/>
                <a:cs typeface="Arial" panose="020B0604020202020204" pitchFamily="34" charset="0"/>
              </a:rPr>
              <a:t>là</a:t>
            </a:r>
            <a:r>
              <a:rPr lang="en-US" sz="2400" dirty="0">
                <a:latin typeface="Arial" panose="020B0604020202020204" pitchFamily="34" charset="0"/>
                <a:cs typeface="Arial" panose="020B0604020202020204" pitchFamily="34" charset="0"/>
              </a:rPr>
              <a:t> 3,4 </a:t>
            </a:r>
            <a:r>
              <a:rPr lang="en-US" sz="2400" dirty="0" err="1">
                <a:latin typeface="Arial" panose="020B0604020202020204" pitchFamily="34" charset="0"/>
                <a:cs typeface="Arial" panose="020B0604020202020204" pitchFamily="34" charset="0"/>
              </a:rPr>
              <a:t>của</a:t>
            </a:r>
            <a:r>
              <a:rPr lang="en-US" sz="2400" dirty="0">
                <a:latin typeface="Arial" panose="020B0604020202020204" pitchFamily="34" charset="0"/>
                <a:cs typeface="Arial" panose="020B0604020202020204" pitchFamily="34" charset="0"/>
              </a:rPr>
              <a:t> H </a:t>
            </a:r>
            <a:r>
              <a:rPr lang="en-US" sz="2400" dirty="0" err="1">
                <a:latin typeface="Arial" panose="020B0604020202020204" pitchFamily="34" charset="0"/>
                <a:cs typeface="Arial" panose="020B0604020202020204" pitchFamily="34" charset="0"/>
              </a:rPr>
              <a:t>là</a:t>
            </a:r>
            <a:r>
              <a:rPr lang="en-US" sz="2400" dirty="0">
                <a:latin typeface="Arial" panose="020B0604020202020204" pitchFamily="34" charset="0"/>
                <a:cs typeface="Arial" panose="020B0604020202020204" pitchFamily="34" charset="0"/>
              </a:rPr>
              <a:t> 2,2. </a:t>
            </a:r>
            <a:r>
              <a:rPr lang="en-US" sz="2400" dirty="0" err="1">
                <a:latin typeface="Arial" panose="020B0604020202020204" pitchFamily="34" charset="0"/>
                <a:cs typeface="Arial" panose="020B0604020202020204" pitchFamily="34" charset="0"/>
              </a:rPr>
              <a:t>Trong</a:t>
            </a:r>
            <a:r>
              <a:rPr lang="en-US" sz="2400" dirty="0">
                <a:latin typeface="Arial" panose="020B0604020202020204" pitchFamily="34" charset="0"/>
                <a:cs typeface="Arial" panose="020B0604020202020204" pitchFamily="34" charset="0"/>
              </a:rPr>
              <a:t> phần </a:t>
            </a:r>
            <a:r>
              <a:rPr lang="en-US" sz="2400" dirty="0" err="1">
                <a:latin typeface="Arial" panose="020B0604020202020204" pitchFamily="34" charset="0"/>
                <a:cs typeface="Arial" panose="020B0604020202020204" pitchFamily="34" charset="0"/>
              </a:rPr>
              <a:t>tử</a:t>
            </a:r>
            <a:r>
              <a:rPr lang="en-US" sz="2400" dirty="0">
                <a:latin typeface="Arial" panose="020B0604020202020204" pitchFamily="34" charset="0"/>
                <a:cs typeface="Arial" panose="020B0604020202020204" pitchFamily="34" charset="0"/>
              </a:rPr>
              <a:t> H</a:t>
            </a:r>
            <a:r>
              <a:rPr lang="en-US" sz="2400" baseline="-25000" dirty="0">
                <a:latin typeface="Arial" panose="020B0604020202020204" pitchFamily="34" charset="0"/>
                <a:cs typeface="Arial" panose="020B0604020202020204" pitchFamily="34" charset="0"/>
              </a:rPr>
              <a:t>2</a:t>
            </a:r>
            <a:r>
              <a:rPr lang="en-US" sz="2400" dirty="0">
                <a:latin typeface="Arial" panose="020B0604020202020204" pitchFamily="34" charset="0"/>
                <a:cs typeface="Arial" panose="020B0604020202020204" pitchFamily="34" charset="0"/>
              </a:rPr>
              <a:t>O, </a:t>
            </a:r>
            <a:r>
              <a:rPr lang="en-US" sz="2400" dirty="0" err="1">
                <a:latin typeface="Arial" panose="020B0604020202020204" pitchFamily="34" charset="0"/>
                <a:cs typeface="Arial" panose="020B0604020202020204" pitchFamily="34" charset="0"/>
              </a:rPr>
              <a:t>cặp</a:t>
            </a:r>
            <a:r>
              <a:rPr lang="en-US" sz="2400" dirty="0">
                <a:latin typeface="Arial" panose="020B0604020202020204" pitchFamily="34" charset="0"/>
                <a:cs typeface="Arial" panose="020B0604020202020204" pitchFamily="34" charset="0"/>
              </a:rPr>
              <a:t> electron </a:t>
            </a:r>
            <a:r>
              <a:rPr lang="en-US" sz="2400" dirty="0" err="1">
                <a:latin typeface="Arial" panose="020B0604020202020204" pitchFamily="34" charset="0"/>
                <a:cs typeface="Arial" panose="020B0604020202020204" pitchFamily="34" charset="0"/>
              </a:rPr>
              <a:t>liên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kết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sẽ</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bị</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lệch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về</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phía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nguyên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tử</a:t>
            </a:r>
            <a:r>
              <a:rPr lang="en-US" sz="2400" dirty="0">
                <a:latin typeface="Arial" panose="020B0604020202020204" pitchFamily="34" charset="0"/>
                <a:cs typeface="Arial" panose="020B0604020202020204" pitchFamily="34" charset="0"/>
              </a:rPr>
              <a:t> nào?</a:t>
            </a:r>
          </a:p>
        </p:txBody>
      </p:sp>
      <p:grpSp>
        <p:nvGrpSpPr>
          <p:cNvPr id="11" name="Group 10">
            <a:extLst>
              <a:ext uri="{FF2B5EF4-FFF2-40B4-BE49-F238E27FC236}">
                <a16:creationId xmlns:a16="http://schemas.microsoft.com/office/drawing/2014/main" id="{D37309A9-A36B-4997-8F7A-A9D3761D58A0}"/>
              </a:ext>
            </a:extLst>
          </p:cNvPr>
          <p:cNvGrpSpPr/>
          <p:nvPr/>
        </p:nvGrpSpPr>
        <p:grpSpPr>
          <a:xfrm>
            <a:off x="537340" y="3472780"/>
            <a:ext cx="1041400" cy="1041400"/>
            <a:chOff x="200657" y="4811473"/>
            <a:chExt cx="1041400" cy="1041400"/>
          </a:xfrm>
        </p:grpSpPr>
        <p:sp>
          <p:nvSpPr>
            <p:cNvPr id="12" name="Oval 11">
              <a:extLst>
                <a:ext uri="{FF2B5EF4-FFF2-40B4-BE49-F238E27FC236}">
                  <a16:creationId xmlns:a16="http://schemas.microsoft.com/office/drawing/2014/main" id="{A64FD812-7ABB-4E70-B8EF-F88459EDB80F}"/>
                </a:ext>
              </a:extLst>
            </p:cNvPr>
            <p:cNvSpPr/>
            <p:nvPr/>
          </p:nvSpPr>
          <p:spPr>
            <a:xfrm>
              <a:off x="200657" y="4811473"/>
              <a:ext cx="1041400" cy="1041400"/>
            </a:xfrm>
            <a:prstGeom prst="ellipse">
              <a:avLst/>
            </a:prstGeom>
            <a:solidFill>
              <a:schemeClr val="bg1"/>
            </a:solidFill>
            <a:ln>
              <a:noFill/>
            </a:ln>
            <a:effectLst>
              <a:innerShdw blurRad="114300">
                <a:srgbClr val="D96098"/>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4" descr="Ghi chú biểu tượng miễn phí">
              <a:extLst>
                <a:ext uri="{FF2B5EF4-FFF2-40B4-BE49-F238E27FC236}">
                  <a16:creationId xmlns:a16="http://schemas.microsoft.com/office/drawing/2014/main" id="{BBB2461B-484C-4304-B0D9-2EBFAF8AE1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920" y="4977533"/>
              <a:ext cx="762000" cy="762000"/>
            </a:xfrm>
            <a:prstGeom prst="rect">
              <a:avLst/>
            </a:prstGeom>
            <a:noFill/>
            <a:extLst>
              <a:ext uri="{909E8E84-426E-40DD-AFC4-6F175D3DCCD1}">
                <a14:hiddenFill xmlns:a14="http://schemas.microsoft.com/office/drawing/2010/main">
                  <a:solidFill>
                    <a:srgbClr val="FFFFFF"/>
                  </a:solidFill>
                </a14:hiddenFill>
              </a:ext>
            </a:extLst>
          </p:spPr>
        </p:pic>
      </p:grpSp>
      <p:sp>
        <p:nvSpPr>
          <p:cNvPr id="15" name="Rectangle: Rounded Corners 14">
            <a:extLst>
              <a:ext uri="{FF2B5EF4-FFF2-40B4-BE49-F238E27FC236}">
                <a16:creationId xmlns:a16="http://schemas.microsoft.com/office/drawing/2014/main" id="{D99DA5A7-1AEE-4174-89A6-AC29E8DAF926}"/>
              </a:ext>
            </a:extLst>
          </p:cNvPr>
          <p:cNvSpPr/>
          <p:nvPr/>
        </p:nvSpPr>
        <p:spPr>
          <a:xfrm>
            <a:off x="281352" y="624954"/>
            <a:ext cx="9959928" cy="731651"/>
          </a:xfrm>
          <a:prstGeom prst="roundRect">
            <a:avLst/>
          </a:prstGeom>
          <a:solidFill>
            <a:srgbClr val="24A19C">
              <a:alpha val="78000"/>
            </a:srgbClr>
          </a:solidFill>
          <a:ln w="10839" cap="flat">
            <a:noFill/>
            <a:prstDash val="solid"/>
            <a:miter/>
          </a:ln>
        </p:spPr>
        <p:txBody>
          <a:bodyPr rtlCol="0" anchor="ctr"/>
          <a:lstStyle/>
          <a:p>
            <a:endParaRPr lang="en-US" dirty="0"/>
          </a:p>
        </p:txBody>
      </p:sp>
      <p:sp>
        <p:nvSpPr>
          <p:cNvPr id="16" name="TextBox 15">
            <a:extLst>
              <a:ext uri="{FF2B5EF4-FFF2-40B4-BE49-F238E27FC236}">
                <a16:creationId xmlns:a16="http://schemas.microsoft.com/office/drawing/2014/main" id="{3FB81481-8438-4078-B0F1-16F6EA26F01B}"/>
              </a:ext>
            </a:extLst>
          </p:cNvPr>
          <p:cNvSpPr txBox="1"/>
          <p:nvPr/>
        </p:nvSpPr>
        <p:spPr>
          <a:xfrm>
            <a:off x="1059403" y="759946"/>
            <a:ext cx="9181877" cy="461665"/>
          </a:xfrm>
          <a:prstGeom prst="rect">
            <a:avLst/>
          </a:prstGeom>
          <a:noFill/>
        </p:spPr>
        <p:txBody>
          <a:bodyPr wrap="square" rtlCol="0">
            <a:spAutoFit/>
          </a:bodyPr>
          <a:lstStyle/>
          <a:p>
            <a:pPr algn="ctr"/>
            <a:r>
              <a:rPr lang="en-US" sz="2400" b="1" dirty="0">
                <a:solidFill>
                  <a:schemeClr val="bg1"/>
                </a:solidFill>
                <a:latin typeface="Arial" panose="020B0604020202020204" pitchFamily="34" charset="0"/>
                <a:cs typeface="Arial" panose="020B0604020202020204" pitchFamily="34" charset="0"/>
              </a:rPr>
              <a:t>II. Xu </a:t>
            </a:r>
            <a:r>
              <a:rPr lang="en-US" sz="2400" b="1" dirty="0" err="1">
                <a:solidFill>
                  <a:schemeClr val="bg1"/>
                </a:solidFill>
                <a:latin typeface="Arial" panose="020B0604020202020204" pitchFamily="34" charset="0"/>
                <a:cs typeface="Arial" panose="020B0604020202020204" pitchFamily="34" charset="0"/>
              </a:rPr>
              <a:t>hướng</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biến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đổi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độ</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âm</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điện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tính</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kim</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loại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và</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tính</a:t>
            </a:r>
            <a:r>
              <a:rPr lang="en-US" sz="2400" b="1" dirty="0">
                <a:solidFill>
                  <a:schemeClr val="bg1"/>
                </a:solidFill>
                <a:latin typeface="Arial" panose="020B0604020202020204" pitchFamily="34" charset="0"/>
                <a:cs typeface="Arial" panose="020B0604020202020204" pitchFamily="34" charset="0"/>
              </a:rPr>
              <a:t> phi </a:t>
            </a:r>
            <a:r>
              <a:rPr lang="en-US" sz="2400" b="1" dirty="0" err="1">
                <a:solidFill>
                  <a:schemeClr val="bg1"/>
                </a:solidFill>
                <a:latin typeface="Arial" panose="020B0604020202020204" pitchFamily="34" charset="0"/>
                <a:cs typeface="Arial" panose="020B0604020202020204" pitchFamily="34" charset="0"/>
              </a:rPr>
              <a:t>kim</a:t>
            </a:r>
            <a:endParaRPr lang="en-US" sz="2400" b="1" dirty="0">
              <a:solidFill>
                <a:schemeClr val="bg1"/>
              </a:solidFill>
              <a:latin typeface="Arial" panose="020B0604020202020204" pitchFamily="34" charset="0"/>
              <a:cs typeface="Arial" panose="020B0604020202020204" pitchFamily="34" charset="0"/>
            </a:endParaRPr>
          </a:p>
        </p:txBody>
      </p:sp>
      <p:pic>
        <p:nvPicPr>
          <p:cNvPr id="17" name="Picture 10" descr="Bảng tuần hoàn">
            <a:extLst>
              <a:ext uri="{FF2B5EF4-FFF2-40B4-BE49-F238E27FC236}">
                <a16:creationId xmlns:a16="http://schemas.microsoft.com/office/drawing/2014/main" id="{66223385-6C5C-4AC0-BA3C-17AA3CFE577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5348" y="646832"/>
            <a:ext cx="614905" cy="61490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Periodic table  free icon">
            <a:extLst>
              <a:ext uri="{FF2B5EF4-FFF2-40B4-BE49-F238E27FC236}">
                <a16:creationId xmlns:a16="http://schemas.microsoft.com/office/drawing/2014/main" id="{9FF5BEEA-E4A8-4BC3-87E0-C32016C1128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0414" y="4913280"/>
            <a:ext cx="1615500" cy="161550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81F90D02-824A-4FCD-936D-2314B0A47625}"/>
                  </a:ext>
                </a:extLst>
              </p:cNvPr>
              <p:cNvSpPr txBox="1"/>
              <p:nvPr/>
            </p:nvSpPr>
            <p:spPr>
              <a:xfrm>
                <a:off x="1649866" y="3401957"/>
                <a:ext cx="10262506" cy="1558247"/>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pPr>
                  <a:lnSpc>
                    <a:spcPct val="150000"/>
                  </a:lnSpc>
                </a:pPr>
                <a:r>
                  <a:rPr lang="en-US" dirty="0"/>
                  <a:t>O </a:t>
                </a:r>
                <a:r>
                  <a:rPr lang="en-US" dirty="0" err="1"/>
                  <a:t>hút</a:t>
                </a:r>
                <a:r>
                  <a:rPr lang="en-US" dirty="0"/>
                  <a:t> electron </a:t>
                </a:r>
                <a:r>
                  <a:rPr lang="en-US" dirty="0" err="1"/>
                  <a:t>liên</a:t>
                </a:r>
                <a:r>
                  <a:rPr lang="en-US" dirty="0"/>
                  <a:t> </a:t>
                </a:r>
                <a:r>
                  <a:rPr lang="en-US" dirty="0" err="1"/>
                  <a:t>kết</a:t>
                </a:r>
                <a:r>
                  <a:rPr lang="en-US" dirty="0"/>
                  <a:t> </a:t>
                </a:r>
                <a:r>
                  <a:rPr lang="en-US" dirty="0" err="1"/>
                  <a:t>mạnh</a:t>
                </a:r>
                <a:r>
                  <a:rPr lang="en-US" dirty="0"/>
                  <a:t> </a:t>
                </a:r>
                <a:r>
                  <a:rPr lang="en-US" dirty="0" err="1"/>
                  <a:t>hơn</a:t>
                </a:r>
                <a:r>
                  <a:rPr lang="en-US" dirty="0"/>
                  <a:t> H </a:t>
                </a:r>
                <a:r>
                  <a:rPr lang="en-US" dirty="0" err="1"/>
                  <a:t>gấp</a:t>
                </a:r>
                <a:r>
                  <a:rPr lang="en-US" dirty="0"/>
                  <a:t> </a:t>
                </a:r>
                <a14:m>
                  <m:oMath xmlns:m="http://schemas.openxmlformats.org/officeDocument/2006/math">
                    <m:f>
                      <m:fPr>
                        <m:ctrlPr>
                          <a:rPr lang="en-US" i="1" smtClean="0">
                            <a:latin typeface="Cambria Math" panose="02040503050406030204" pitchFamily="18" charset="0"/>
                          </a:rPr>
                        </m:ctrlPr>
                      </m:fPr>
                      <m:num>
                        <m:r>
                          <m:rPr>
                            <m:nor/>
                          </m:rPr>
                          <a:rPr lang="en-US" dirty="0" smtClean="0"/>
                          <m:t>3,</m:t>
                        </m:r>
                        <m:r>
                          <m:rPr>
                            <m:nor/>
                          </m:rPr>
                          <a:rPr lang="en-US" b="0" i="0" dirty="0" smtClean="0"/>
                          <m:t>4</m:t>
                        </m:r>
                      </m:num>
                      <m:den>
                        <m:r>
                          <m:rPr>
                            <m:nor/>
                          </m:rPr>
                          <a:rPr lang="en-US" dirty="0" smtClean="0"/>
                          <m:t>2,2</m:t>
                        </m:r>
                      </m:den>
                    </m:f>
                  </m:oMath>
                </a14:m>
                <a:r>
                  <a:rPr lang="en-US" dirty="0"/>
                  <a:t> = 1,54 </a:t>
                </a:r>
                <a:r>
                  <a:rPr lang="en-US" dirty="0" err="1"/>
                  <a:t>lần</a:t>
                </a:r>
                <a:endParaRPr lang="en-US" dirty="0"/>
              </a:p>
              <a:p>
                <a:pPr>
                  <a:lnSpc>
                    <a:spcPct val="150000"/>
                  </a:lnSpc>
                </a:pPr>
                <a14:m>
                  <m:oMath xmlns:m="http://schemas.openxmlformats.org/officeDocument/2006/math">
                    <m:groupChr>
                      <m:groupChrPr>
                        <m:chr m:val="⇒"/>
                        <m:vertJc m:val="bot"/>
                        <m:ctrlPr>
                          <a:rPr lang="en-US" i="1" smtClean="0">
                            <a:latin typeface="Cambria Math" panose="02040503050406030204" pitchFamily="18" charset="0"/>
                          </a:rPr>
                        </m:ctrlPr>
                      </m:groupChrPr>
                      <m:e>
                        <m:r>
                          <m:rPr>
                            <m:brk m:alnAt="2"/>
                          </m:rPr>
                          <a:rPr lang="en-US" b="0" i="1" smtClean="0">
                            <a:latin typeface="Cambria Math" panose="02040503050406030204" pitchFamily="18" charset="0"/>
                          </a:rPr>
                          <m:t> </m:t>
                        </m:r>
                        <m:r>
                          <a:rPr lang="en-US" b="0" i="1" smtClean="0">
                            <a:latin typeface="Cambria Math" panose="02040503050406030204" pitchFamily="18" charset="0"/>
                          </a:rPr>
                          <m:t>       </m:t>
                        </m:r>
                      </m:e>
                    </m:groupChr>
                  </m:oMath>
                </a14:m>
                <a:r>
                  <a:rPr lang="en-US" dirty="0"/>
                  <a:t> </a:t>
                </a:r>
                <a:r>
                  <a:rPr lang="en-US" dirty="0" err="1"/>
                  <a:t>Trong</a:t>
                </a:r>
                <a:r>
                  <a:rPr lang="en-US" dirty="0"/>
                  <a:t> phần </a:t>
                </a:r>
                <a:r>
                  <a:rPr lang="en-US" dirty="0" err="1"/>
                  <a:t>tử</a:t>
                </a:r>
                <a:r>
                  <a:rPr lang="en-US" dirty="0"/>
                  <a:t> H</a:t>
                </a:r>
                <a:r>
                  <a:rPr lang="en-US" baseline="-25000" dirty="0"/>
                  <a:t>2</a:t>
                </a:r>
                <a:r>
                  <a:rPr lang="en-US" dirty="0"/>
                  <a:t>O, </a:t>
                </a:r>
                <a:r>
                  <a:rPr lang="en-US" dirty="0" err="1"/>
                  <a:t>cặp</a:t>
                </a:r>
                <a:r>
                  <a:rPr lang="en-US" dirty="0"/>
                  <a:t> electron </a:t>
                </a:r>
                <a:r>
                  <a:rPr lang="en-US" dirty="0" err="1"/>
                  <a:t>liên</a:t>
                </a:r>
                <a:r>
                  <a:rPr lang="en-US" dirty="0"/>
                  <a:t> </a:t>
                </a:r>
                <a:r>
                  <a:rPr lang="en-US" dirty="0" err="1"/>
                  <a:t>kết</a:t>
                </a:r>
                <a:r>
                  <a:rPr lang="en-US" dirty="0"/>
                  <a:t> </a:t>
                </a:r>
                <a:r>
                  <a:rPr lang="en-US" dirty="0" err="1"/>
                  <a:t>lệch</a:t>
                </a:r>
                <a:r>
                  <a:rPr lang="en-US" dirty="0"/>
                  <a:t> </a:t>
                </a:r>
                <a:r>
                  <a:rPr lang="en-US" dirty="0" err="1"/>
                  <a:t>về</a:t>
                </a:r>
                <a:r>
                  <a:rPr lang="en-US" dirty="0"/>
                  <a:t> </a:t>
                </a:r>
                <a:r>
                  <a:rPr lang="en-US" dirty="0" err="1"/>
                  <a:t>phía</a:t>
                </a:r>
                <a:r>
                  <a:rPr lang="en-US" dirty="0"/>
                  <a:t> O </a:t>
                </a:r>
              </a:p>
            </p:txBody>
          </p:sp>
        </mc:Choice>
        <mc:Fallback xmlns="">
          <p:sp>
            <p:nvSpPr>
              <p:cNvPr id="19" name="TextBox 18">
                <a:extLst>
                  <a:ext uri="{FF2B5EF4-FFF2-40B4-BE49-F238E27FC236}">
                    <a16:creationId xmlns:a16="http://schemas.microsoft.com/office/drawing/2014/main" id="{81F90D02-824A-4FCD-936D-2314B0A47625}"/>
                  </a:ext>
                </a:extLst>
              </p:cNvPr>
              <p:cNvSpPr txBox="1">
                <a:spLocks noRot="1" noChangeAspect="1" noMove="1" noResize="1" noEditPoints="1" noAdjustHandles="1" noChangeArrowheads="1" noChangeShapeType="1" noTextEdit="1"/>
              </p:cNvSpPr>
              <p:nvPr/>
            </p:nvSpPr>
            <p:spPr>
              <a:xfrm>
                <a:off x="1649866" y="3401957"/>
                <a:ext cx="10262506" cy="1558247"/>
              </a:xfrm>
              <a:prstGeom prst="rect">
                <a:avLst/>
              </a:prstGeom>
              <a:blipFill>
                <a:blip r:embed="rId6"/>
                <a:stretch>
                  <a:fillRect l="-951" b="-8203"/>
                </a:stretch>
              </a:blipFill>
            </p:spPr>
            <p:txBody>
              <a:bodyPr/>
              <a:lstStyle/>
              <a:p>
                <a:r>
                  <a:rPr lang="en-US">
                    <a:noFill/>
                  </a:rPr>
                  <a:t> </a:t>
                </a:r>
              </a:p>
            </p:txBody>
          </p:sp>
        </mc:Fallback>
      </mc:AlternateContent>
    </p:spTree>
    <p:extLst>
      <p:ext uri="{BB962C8B-B14F-4D97-AF65-F5344CB8AC3E}">
        <p14:creationId xmlns:p14="http://schemas.microsoft.com/office/powerpoint/2010/main" val="710685065"/>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left)">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500" fill="hold"/>
                                        <p:tgtEl>
                                          <p:spTgt spid="11"/>
                                        </p:tgtEl>
                                        <p:attrNameLst>
                                          <p:attrName>ppt_w</p:attrName>
                                        </p:attrNameLst>
                                      </p:cBhvr>
                                      <p:tavLst>
                                        <p:tav tm="0">
                                          <p:val>
                                            <p:fltVal val="0"/>
                                          </p:val>
                                        </p:tav>
                                        <p:tav tm="100000">
                                          <p:val>
                                            <p:strVal val="#ppt_w"/>
                                          </p:val>
                                        </p:tav>
                                      </p:tavLst>
                                    </p:anim>
                                    <p:anim calcmode="lin" valueType="num">
                                      <p:cBhvr>
                                        <p:cTn id="20" dur="500" fill="hold"/>
                                        <p:tgtEl>
                                          <p:spTgt spid="11"/>
                                        </p:tgtEl>
                                        <p:attrNameLst>
                                          <p:attrName>ppt_h</p:attrName>
                                        </p:attrNameLst>
                                      </p:cBhvr>
                                      <p:tavLst>
                                        <p:tav tm="0">
                                          <p:val>
                                            <p:fltVal val="0"/>
                                          </p:val>
                                        </p:tav>
                                        <p:tav tm="100000">
                                          <p:val>
                                            <p:strVal val="#ppt_h"/>
                                          </p:val>
                                        </p:tav>
                                      </p:tavLst>
                                    </p:anim>
                                    <p:animEffect transition="in" filter="fade">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wipe(left)">
                                      <p:cBhvr>
                                        <p:cTn id="2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9"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551CC830-02C0-476D-9DA9-29417F506001}"/>
              </a:ext>
            </a:extLst>
          </p:cNvPr>
          <p:cNvSpPr/>
          <p:nvPr/>
        </p:nvSpPr>
        <p:spPr>
          <a:xfrm rot="9447758">
            <a:off x="9019769" y="5893199"/>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5" name="Freeform: Shape 4">
            <a:extLst>
              <a:ext uri="{FF2B5EF4-FFF2-40B4-BE49-F238E27FC236}">
                <a16:creationId xmlns:a16="http://schemas.microsoft.com/office/drawing/2014/main" id="{1AF4B69C-15BF-49D6-BBCA-4CDF4370EF56}"/>
              </a:ext>
            </a:extLst>
          </p:cNvPr>
          <p:cNvSpPr/>
          <p:nvPr/>
        </p:nvSpPr>
        <p:spPr>
          <a:xfrm rot="14519481">
            <a:off x="10892318" y="-1473649"/>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sp>
        <p:nvSpPr>
          <p:cNvPr id="6" name="Freeform: Shape 5">
            <a:extLst>
              <a:ext uri="{FF2B5EF4-FFF2-40B4-BE49-F238E27FC236}">
                <a16:creationId xmlns:a16="http://schemas.microsoft.com/office/drawing/2014/main" id="{8DF7581D-0149-4D87-A5ED-8E74FC6DD518}"/>
              </a:ext>
            </a:extLst>
          </p:cNvPr>
          <p:cNvSpPr/>
          <p:nvPr/>
        </p:nvSpPr>
        <p:spPr>
          <a:xfrm rot="8297882" flipH="1">
            <a:off x="-1967846" y="-2611510"/>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4" name="Freeform: Shape 3">
            <a:extLst>
              <a:ext uri="{FF2B5EF4-FFF2-40B4-BE49-F238E27FC236}">
                <a16:creationId xmlns:a16="http://schemas.microsoft.com/office/drawing/2014/main" id="{ADDB502B-EEDA-4722-B278-7CA5E68F47A3}"/>
              </a:ext>
            </a:extLst>
          </p:cNvPr>
          <p:cNvSpPr/>
          <p:nvPr/>
        </p:nvSpPr>
        <p:spPr>
          <a:xfrm rot="13796761">
            <a:off x="-2003294" y="5204101"/>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grpSp>
        <p:nvGrpSpPr>
          <p:cNvPr id="7" name="Group 6">
            <a:extLst>
              <a:ext uri="{FF2B5EF4-FFF2-40B4-BE49-F238E27FC236}">
                <a16:creationId xmlns:a16="http://schemas.microsoft.com/office/drawing/2014/main" id="{06F94704-99E6-447A-87FA-3AF2B44A0D07}"/>
              </a:ext>
            </a:extLst>
          </p:cNvPr>
          <p:cNvGrpSpPr/>
          <p:nvPr/>
        </p:nvGrpSpPr>
        <p:grpSpPr>
          <a:xfrm>
            <a:off x="575877" y="1648243"/>
            <a:ext cx="1041400" cy="1041400"/>
            <a:chOff x="640080" y="2897713"/>
            <a:chExt cx="1041400" cy="1041400"/>
          </a:xfrm>
        </p:grpSpPr>
        <p:sp>
          <p:nvSpPr>
            <p:cNvPr id="8" name="Oval 7">
              <a:extLst>
                <a:ext uri="{FF2B5EF4-FFF2-40B4-BE49-F238E27FC236}">
                  <a16:creationId xmlns:a16="http://schemas.microsoft.com/office/drawing/2014/main" id="{09076F38-0064-40D6-B5DD-479F46C413E9}"/>
                </a:ext>
              </a:extLst>
            </p:cNvPr>
            <p:cNvSpPr/>
            <p:nvPr/>
          </p:nvSpPr>
          <p:spPr>
            <a:xfrm>
              <a:off x="640080" y="2897713"/>
              <a:ext cx="1041400" cy="1041400"/>
            </a:xfrm>
            <a:prstGeom prst="ellipse">
              <a:avLst/>
            </a:prstGeom>
            <a:solidFill>
              <a:schemeClr val="bg1"/>
            </a:solidFill>
            <a:ln>
              <a:noFill/>
            </a:ln>
            <a:effectLst>
              <a:innerShdw blurRad="114300">
                <a:srgbClr val="24A19C"/>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2" descr="Câu hỏi">
              <a:extLst>
                <a:ext uri="{FF2B5EF4-FFF2-40B4-BE49-F238E27FC236}">
                  <a16:creationId xmlns:a16="http://schemas.microsoft.com/office/drawing/2014/main" id="{4850FAA2-DB63-4422-9181-C1DF7BD19E3F}"/>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828040" y="2991693"/>
              <a:ext cx="853440" cy="853440"/>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TextBox 9">
            <a:extLst>
              <a:ext uri="{FF2B5EF4-FFF2-40B4-BE49-F238E27FC236}">
                <a16:creationId xmlns:a16="http://schemas.microsoft.com/office/drawing/2014/main" id="{D758ADBC-4181-41A4-AD84-EAF99D033707}"/>
              </a:ext>
            </a:extLst>
          </p:cNvPr>
          <p:cNvSpPr txBox="1"/>
          <p:nvPr/>
        </p:nvSpPr>
        <p:spPr>
          <a:xfrm>
            <a:off x="1754794" y="1854447"/>
            <a:ext cx="9645788" cy="494751"/>
          </a:xfrm>
          <a:prstGeom prst="rect">
            <a:avLst/>
          </a:prstGeom>
          <a:noFill/>
        </p:spPr>
        <p:txBody>
          <a:bodyPr wrap="square" rtlCol="0">
            <a:spAutoFit/>
          </a:bodyPr>
          <a:lstStyle/>
          <a:p>
            <a:pPr>
              <a:lnSpc>
                <a:spcPct val="120000"/>
              </a:lnSpc>
            </a:pPr>
            <a:r>
              <a:rPr lang="en-US" sz="2400" dirty="0" err="1">
                <a:latin typeface="Arial" panose="020B0604020202020204" pitchFamily="34" charset="0"/>
                <a:cs typeface="Arial" panose="020B0604020202020204" pitchFamily="34" charset="0"/>
              </a:rPr>
              <a:t>Cặp</a:t>
            </a:r>
            <a:r>
              <a:rPr lang="en-US" sz="2400" dirty="0">
                <a:latin typeface="Arial" panose="020B0604020202020204" pitchFamily="34" charset="0"/>
                <a:cs typeface="Arial" panose="020B0604020202020204" pitchFamily="34" charset="0"/>
              </a:rPr>
              <a:t> electron </a:t>
            </a:r>
            <a:r>
              <a:rPr lang="en-US" sz="2400" dirty="0" err="1">
                <a:latin typeface="Arial" panose="020B0604020202020204" pitchFamily="34" charset="0"/>
                <a:cs typeface="Arial" panose="020B0604020202020204" pitchFamily="34" charset="0"/>
              </a:rPr>
              <a:t>bị</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lệch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nhiều</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hơn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trong</a:t>
            </a:r>
            <a:r>
              <a:rPr lang="en-US" sz="2400" dirty="0">
                <a:latin typeface="Arial" panose="020B0604020202020204" pitchFamily="34" charset="0"/>
                <a:cs typeface="Arial" panose="020B0604020202020204" pitchFamily="34" charset="0"/>
              </a:rPr>
              <a:t> phần </a:t>
            </a:r>
            <a:r>
              <a:rPr lang="en-US" sz="2400" dirty="0" err="1">
                <a:latin typeface="Arial" panose="020B0604020202020204" pitchFamily="34" charset="0"/>
                <a:cs typeface="Arial" panose="020B0604020202020204" pitchFamily="34" charset="0"/>
              </a:rPr>
              <a:t>tử</a:t>
            </a:r>
            <a:r>
              <a:rPr lang="en-US" sz="2400" dirty="0">
                <a:latin typeface="Arial" panose="020B0604020202020204" pitchFamily="34" charset="0"/>
                <a:cs typeface="Arial" panose="020B0604020202020204" pitchFamily="34" charset="0"/>
              </a:rPr>
              <a:t> NH</a:t>
            </a:r>
            <a:r>
              <a:rPr lang="en-US" sz="2400" baseline="-25000" dirty="0">
                <a:latin typeface="Arial" panose="020B0604020202020204" pitchFamily="34" charset="0"/>
                <a:cs typeface="Arial" panose="020B0604020202020204" pitchFamily="34" charset="0"/>
              </a:rPr>
              <a:t>3</a:t>
            </a:r>
            <a:r>
              <a:rPr lang="en-US" sz="2400" dirty="0">
                <a:latin typeface="Arial" panose="020B0604020202020204" pitchFamily="34" charset="0"/>
                <a:cs typeface="Arial" panose="020B0604020202020204" pitchFamily="34" charset="0"/>
              </a:rPr>
              <a:t> hay H</a:t>
            </a:r>
            <a:r>
              <a:rPr lang="en-US" sz="2400" baseline="-25000" dirty="0">
                <a:latin typeface="Arial" panose="020B0604020202020204" pitchFamily="34" charset="0"/>
                <a:cs typeface="Arial" panose="020B0604020202020204" pitchFamily="34" charset="0"/>
              </a:rPr>
              <a:t>2</a:t>
            </a:r>
            <a:r>
              <a:rPr lang="en-US" sz="2400" dirty="0">
                <a:latin typeface="Arial" panose="020B0604020202020204" pitchFamily="34" charset="0"/>
                <a:cs typeface="Arial" panose="020B0604020202020204" pitchFamily="34" charset="0"/>
              </a:rPr>
              <a:t>O? </a:t>
            </a:r>
            <a:r>
              <a:rPr lang="en-US" sz="2400" dirty="0" err="1">
                <a:latin typeface="Arial" panose="020B0604020202020204" pitchFamily="34" charset="0"/>
                <a:cs typeface="Arial" panose="020B0604020202020204" pitchFamily="34" charset="0"/>
              </a:rPr>
              <a:t>Vì</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sao</a:t>
            </a:r>
            <a:r>
              <a:rPr lang="en-US" sz="2400" dirty="0">
                <a:latin typeface="Arial" panose="020B0604020202020204" pitchFamily="34" charset="0"/>
                <a:cs typeface="Arial" panose="020B0604020202020204" pitchFamily="34" charset="0"/>
              </a:rPr>
              <a:t>?</a:t>
            </a:r>
          </a:p>
        </p:txBody>
      </p:sp>
      <p:grpSp>
        <p:nvGrpSpPr>
          <p:cNvPr id="11" name="Group 10">
            <a:extLst>
              <a:ext uri="{FF2B5EF4-FFF2-40B4-BE49-F238E27FC236}">
                <a16:creationId xmlns:a16="http://schemas.microsoft.com/office/drawing/2014/main" id="{CFBA8EFB-EA3D-417A-9B84-77F39D973B48}"/>
              </a:ext>
            </a:extLst>
          </p:cNvPr>
          <p:cNvGrpSpPr/>
          <p:nvPr/>
        </p:nvGrpSpPr>
        <p:grpSpPr>
          <a:xfrm>
            <a:off x="575877" y="3032977"/>
            <a:ext cx="1041400" cy="1041400"/>
            <a:chOff x="200657" y="4811473"/>
            <a:chExt cx="1041400" cy="1041400"/>
          </a:xfrm>
        </p:grpSpPr>
        <p:sp>
          <p:nvSpPr>
            <p:cNvPr id="12" name="Oval 11">
              <a:extLst>
                <a:ext uri="{FF2B5EF4-FFF2-40B4-BE49-F238E27FC236}">
                  <a16:creationId xmlns:a16="http://schemas.microsoft.com/office/drawing/2014/main" id="{1BDE4B55-6761-4594-AB9E-5B6AB6CC58EE}"/>
                </a:ext>
              </a:extLst>
            </p:cNvPr>
            <p:cNvSpPr/>
            <p:nvPr/>
          </p:nvSpPr>
          <p:spPr>
            <a:xfrm>
              <a:off x="200657" y="4811473"/>
              <a:ext cx="1041400" cy="1041400"/>
            </a:xfrm>
            <a:prstGeom prst="ellipse">
              <a:avLst/>
            </a:prstGeom>
            <a:solidFill>
              <a:schemeClr val="bg1"/>
            </a:solidFill>
            <a:ln>
              <a:noFill/>
            </a:ln>
            <a:effectLst>
              <a:innerShdw blurRad="114300">
                <a:srgbClr val="D96098"/>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4" descr="Ghi chú biểu tượng miễn phí">
              <a:extLst>
                <a:ext uri="{FF2B5EF4-FFF2-40B4-BE49-F238E27FC236}">
                  <a16:creationId xmlns:a16="http://schemas.microsoft.com/office/drawing/2014/main" id="{5B071CF7-86F9-47E4-9494-C54FC6FC5D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920" y="4977533"/>
              <a:ext cx="762000" cy="762000"/>
            </a:xfrm>
            <a:prstGeom prst="rect">
              <a:avLst/>
            </a:prstGeom>
            <a:noFill/>
            <a:extLst>
              <a:ext uri="{909E8E84-426E-40DD-AFC4-6F175D3DCCD1}">
                <a14:hiddenFill xmlns:a14="http://schemas.microsoft.com/office/drawing/2010/main">
                  <a:solidFill>
                    <a:srgbClr val="FFFFFF"/>
                  </a:solidFill>
                </a14:hiddenFill>
              </a:ext>
            </a:extLst>
          </p:spPr>
        </p:pic>
      </p:grpSp>
      <p:sp>
        <p:nvSpPr>
          <p:cNvPr id="15" name="Rectangle: Rounded Corners 14">
            <a:extLst>
              <a:ext uri="{FF2B5EF4-FFF2-40B4-BE49-F238E27FC236}">
                <a16:creationId xmlns:a16="http://schemas.microsoft.com/office/drawing/2014/main" id="{4DBBAFBA-EF4F-4313-A2EA-078E12F36E03}"/>
              </a:ext>
            </a:extLst>
          </p:cNvPr>
          <p:cNvSpPr/>
          <p:nvPr/>
        </p:nvSpPr>
        <p:spPr>
          <a:xfrm>
            <a:off x="261032" y="396007"/>
            <a:ext cx="9949768" cy="731651"/>
          </a:xfrm>
          <a:prstGeom prst="roundRect">
            <a:avLst/>
          </a:prstGeom>
          <a:solidFill>
            <a:srgbClr val="24A19C">
              <a:alpha val="78000"/>
            </a:srgbClr>
          </a:solidFill>
          <a:ln w="10839" cap="flat">
            <a:noFill/>
            <a:prstDash val="solid"/>
            <a:miter/>
          </a:ln>
        </p:spPr>
        <p:txBody>
          <a:bodyPr rtlCol="0" anchor="ctr"/>
          <a:lstStyle/>
          <a:p>
            <a:endParaRPr lang="en-US" dirty="0"/>
          </a:p>
        </p:txBody>
      </p:sp>
      <p:sp>
        <p:nvSpPr>
          <p:cNvPr id="16" name="TextBox 15">
            <a:extLst>
              <a:ext uri="{FF2B5EF4-FFF2-40B4-BE49-F238E27FC236}">
                <a16:creationId xmlns:a16="http://schemas.microsoft.com/office/drawing/2014/main" id="{4929FFE1-1941-45CC-A713-951F7C3E0A17}"/>
              </a:ext>
            </a:extLst>
          </p:cNvPr>
          <p:cNvSpPr txBox="1"/>
          <p:nvPr/>
        </p:nvSpPr>
        <p:spPr>
          <a:xfrm>
            <a:off x="1039083" y="530999"/>
            <a:ext cx="9171717" cy="461665"/>
          </a:xfrm>
          <a:prstGeom prst="rect">
            <a:avLst/>
          </a:prstGeom>
          <a:noFill/>
        </p:spPr>
        <p:txBody>
          <a:bodyPr wrap="square" rtlCol="0">
            <a:spAutoFit/>
          </a:bodyPr>
          <a:lstStyle/>
          <a:p>
            <a:pPr algn="ctr"/>
            <a:r>
              <a:rPr lang="en-US" sz="2400" b="1" dirty="0">
                <a:solidFill>
                  <a:schemeClr val="bg1"/>
                </a:solidFill>
                <a:latin typeface="Arial" panose="020B0604020202020204" pitchFamily="34" charset="0"/>
                <a:cs typeface="Arial" panose="020B0604020202020204" pitchFamily="34" charset="0"/>
              </a:rPr>
              <a:t>II. Xu </a:t>
            </a:r>
            <a:r>
              <a:rPr lang="en-US" sz="2400" b="1" dirty="0" err="1">
                <a:solidFill>
                  <a:schemeClr val="bg1"/>
                </a:solidFill>
                <a:latin typeface="Arial" panose="020B0604020202020204" pitchFamily="34" charset="0"/>
                <a:cs typeface="Arial" panose="020B0604020202020204" pitchFamily="34" charset="0"/>
              </a:rPr>
              <a:t>hướng</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biến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đổi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độ</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âm</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điện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tính</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kim</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loại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và</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tính</a:t>
            </a:r>
            <a:r>
              <a:rPr lang="en-US" sz="2400" b="1" dirty="0">
                <a:solidFill>
                  <a:schemeClr val="bg1"/>
                </a:solidFill>
                <a:latin typeface="Arial" panose="020B0604020202020204" pitchFamily="34" charset="0"/>
                <a:cs typeface="Arial" panose="020B0604020202020204" pitchFamily="34" charset="0"/>
              </a:rPr>
              <a:t> phi </a:t>
            </a:r>
            <a:r>
              <a:rPr lang="en-US" sz="2400" b="1" dirty="0" err="1">
                <a:solidFill>
                  <a:schemeClr val="bg1"/>
                </a:solidFill>
                <a:latin typeface="Arial" panose="020B0604020202020204" pitchFamily="34" charset="0"/>
                <a:cs typeface="Arial" panose="020B0604020202020204" pitchFamily="34" charset="0"/>
              </a:rPr>
              <a:t>kim</a:t>
            </a:r>
            <a:endParaRPr lang="en-US" sz="2400" b="1" dirty="0">
              <a:solidFill>
                <a:schemeClr val="bg1"/>
              </a:solidFill>
              <a:latin typeface="Arial" panose="020B0604020202020204" pitchFamily="34" charset="0"/>
              <a:cs typeface="Arial" panose="020B0604020202020204" pitchFamily="34" charset="0"/>
            </a:endParaRPr>
          </a:p>
        </p:txBody>
      </p:sp>
      <p:pic>
        <p:nvPicPr>
          <p:cNvPr id="17" name="Picture 10" descr="Bảng tuần hoàn">
            <a:extLst>
              <a:ext uri="{FF2B5EF4-FFF2-40B4-BE49-F238E27FC236}">
                <a16:creationId xmlns:a16="http://schemas.microsoft.com/office/drawing/2014/main" id="{079742DD-52DB-4E72-A9E8-3EF17C58785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5028" y="417885"/>
            <a:ext cx="614905" cy="61490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Periodic table  free icon">
            <a:extLst>
              <a:ext uri="{FF2B5EF4-FFF2-40B4-BE49-F238E27FC236}">
                <a16:creationId xmlns:a16="http://schemas.microsoft.com/office/drawing/2014/main" id="{481998F4-E738-47C8-99EB-E9ADA8497AF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0094" y="4684333"/>
            <a:ext cx="1615500" cy="161550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2F1CD536-3231-469E-B99E-07825EAD13A9}"/>
                  </a:ext>
                </a:extLst>
              </p:cNvPr>
              <p:cNvSpPr txBox="1"/>
              <p:nvPr/>
            </p:nvSpPr>
            <p:spPr>
              <a:xfrm>
                <a:off x="1834474" y="3075988"/>
                <a:ext cx="10262506" cy="3392980"/>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r>
                  <a:rPr lang="en-US" dirty="0"/>
                  <a:t>Độ </a:t>
                </a:r>
                <a:r>
                  <a:rPr lang="en-US" dirty="0" err="1"/>
                  <a:t>âm</a:t>
                </a:r>
                <a:r>
                  <a:rPr lang="en-US" dirty="0"/>
                  <a:t> </a:t>
                </a:r>
                <a:r>
                  <a:rPr lang="en-US" dirty="0" err="1"/>
                  <a:t>điện</a:t>
                </a:r>
                <a:r>
                  <a:rPr lang="en-US" dirty="0"/>
                  <a:t> </a:t>
                </a:r>
                <a:r>
                  <a:rPr lang="en-US" dirty="0" err="1"/>
                  <a:t>của</a:t>
                </a:r>
                <a:r>
                  <a:rPr lang="en-US" dirty="0"/>
                  <a:t> O (3,4) &gt; </a:t>
                </a:r>
                <a:r>
                  <a:rPr lang="en-US" dirty="0" err="1"/>
                  <a:t>độ</a:t>
                </a:r>
                <a:r>
                  <a:rPr lang="en-US" dirty="0"/>
                  <a:t> </a:t>
                </a:r>
                <a:r>
                  <a:rPr lang="en-US" dirty="0" err="1"/>
                  <a:t>âm</a:t>
                </a:r>
                <a:r>
                  <a:rPr lang="en-US" dirty="0"/>
                  <a:t> </a:t>
                </a:r>
                <a:r>
                  <a:rPr lang="en-US" dirty="0" err="1"/>
                  <a:t>điện</a:t>
                </a:r>
                <a:r>
                  <a:rPr lang="en-US" dirty="0"/>
                  <a:t> </a:t>
                </a:r>
                <a:r>
                  <a:rPr lang="en-US" dirty="0" err="1"/>
                  <a:t>của</a:t>
                </a:r>
                <a:r>
                  <a:rPr lang="en-US" dirty="0"/>
                  <a:t> N (3,0)</a:t>
                </a:r>
              </a:p>
              <a:p>
                <a:r>
                  <a:rPr lang="en-US" dirty="0"/>
                  <a:t>       </a:t>
                </a:r>
                <a:r>
                  <a:rPr lang="en-US" dirty="0" err="1"/>
                  <a:t>Trong</a:t>
                </a:r>
                <a:r>
                  <a:rPr lang="en-US" dirty="0"/>
                  <a:t> phần </a:t>
                </a:r>
                <a:r>
                  <a:rPr lang="en-US" dirty="0" err="1"/>
                  <a:t>tử</a:t>
                </a:r>
                <a:r>
                  <a:rPr lang="en-US" dirty="0"/>
                  <a:t> NH</a:t>
                </a:r>
                <a:r>
                  <a:rPr lang="en-US" baseline="-25000" dirty="0"/>
                  <a:t>3</a:t>
                </a:r>
                <a:r>
                  <a:rPr lang="en-US" dirty="0"/>
                  <a:t>, N </a:t>
                </a:r>
                <a:r>
                  <a:rPr lang="en-US" dirty="0" err="1"/>
                  <a:t>hút</a:t>
                </a:r>
                <a:r>
                  <a:rPr lang="en-US" dirty="0"/>
                  <a:t> electron </a:t>
                </a:r>
                <a:r>
                  <a:rPr lang="en-US" dirty="0" err="1"/>
                  <a:t>liên</a:t>
                </a:r>
                <a:r>
                  <a:rPr lang="en-US" dirty="0"/>
                  <a:t> </a:t>
                </a:r>
                <a:r>
                  <a:rPr lang="en-US" dirty="0" err="1"/>
                  <a:t>kết</a:t>
                </a:r>
                <a:r>
                  <a:rPr lang="en-US" dirty="0"/>
                  <a:t> </a:t>
                </a:r>
                <a:r>
                  <a:rPr lang="en-US" dirty="0" err="1"/>
                  <a:t>mạnh</a:t>
                </a:r>
                <a:r>
                  <a:rPr lang="en-US" dirty="0"/>
                  <a:t> </a:t>
                </a:r>
                <a:r>
                  <a:rPr lang="en-US" dirty="0" err="1"/>
                  <a:t>hơn</a:t>
                </a:r>
                <a:r>
                  <a:rPr lang="en-US" dirty="0"/>
                  <a:t> H </a:t>
                </a:r>
                <a:r>
                  <a:rPr lang="en-US" dirty="0" err="1"/>
                  <a:t>gấp</a:t>
                </a:r>
                <a:r>
                  <a:rPr lang="en-US" dirty="0"/>
                  <a:t> </a:t>
                </a:r>
                <a14:m>
                  <m:oMath xmlns:m="http://schemas.openxmlformats.org/officeDocument/2006/math">
                    <m:f>
                      <m:fPr>
                        <m:ctrlPr>
                          <a:rPr lang="en-US" i="1" smtClean="0">
                            <a:latin typeface="Cambria Math" panose="02040503050406030204" pitchFamily="18" charset="0"/>
                          </a:rPr>
                        </m:ctrlPr>
                      </m:fPr>
                      <m:num>
                        <m:r>
                          <m:rPr>
                            <m:nor/>
                          </m:rPr>
                          <a:rPr lang="en-US" dirty="0" smtClean="0"/>
                          <m:t>3,0</m:t>
                        </m:r>
                      </m:num>
                      <m:den>
                        <m:r>
                          <m:rPr>
                            <m:nor/>
                          </m:rPr>
                          <a:rPr lang="en-US" dirty="0" smtClean="0"/>
                          <m:t>2,2</m:t>
                        </m:r>
                      </m:den>
                    </m:f>
                  </m:oMath>
                </a14:m>
                <a:r>
                  <a:rPr lang="en-US" dirty="0"/>
                  <a:t> = 1,36 </a:t>
                </a:r>
                <a:r>
                  <a:rPr lang="en-US" dirty="0" err="1"/>
                  <a:t>lần</a:t>
                </a:r>
                <a:endParaRPr lang="en-US" dirty="0"/>
              </a:p>
              <a:p>
                <a:r>
                  <a:rPr lang="en-US" dirty="0"/>
                  <a:t>       </a:t>
                </a:r>
                <a:r>
                  <a:rPr lang="en-US" dirty="0" err="1"/>
                  <a:t>Trong</a:t>
                </a:r>
                <a:r>
                  <a:rPr lang="en-US" dirty="0"/>
                  <a:t> phần </a:t>
                </a:r>
                <a:r>
                  <a:rPr lang="en-US" dirty="0" err="1"/>
                  <a:t>tử</a:t>
                </a:r>
                <a:r>
                  <a:rPr lang="en-US" dirty="0"/>
                  <a:t> H</a:t>
                </a:r>
                <a:r>
                  <a:rPr lang="en-US" baseline="-25000" dirty="0"/>
                  <a:t>2</a:t>
                </a:r>
                <a:r>
                  <a:rPr lang="en-US" dirty="0"/>
                  <a:t>O, O </a:t>
                </a:r>
                <a:r>
                  <a:rPr lang="en-US" dirty="0" err="1"/>
                  <a:t>hút</a:t>
                </a:r>
                <a:r>
                  <a:rPr lang="en-US" dirty="0"/>
                  <a:t> electron </a:t>
                </a:r>
                <a:r>
                  <a:rPr lang="en-US" dirty="0" err="1"/>
                  <a:t>liên</a:t>
                </a:r>
                <a:r>
                  <a:rPr lang="en-US" dirty="0"/>
                  <a:t> </a:t>
                </a:r>
                <a:r>
                  <a:rPr lang="en-US" dirty="0" err="1"/>
                  <a:t>kết</a:t>
                </a:r>
                <a:r>
                  <a:rPr lang="en-US" dirty="0"/>
                  <a:t> </a:t>
                </a:r>
                <a:r>
                  <a:rPr lang="en-US" dirty="0" err="1"/>
                  <a:t>mạnh</a:t>
                </a:r>
                <a:r>
                  <a:rPr lang="en-US" dirty="0"/>
                  <a:t> </a:t>
                </a:r>
                <a:r>
                  <a:rPr lang="en-US" dirty="0" err="1"/>
                  <a:t>hơn</a:t>
                </a:r>
                <a:r>
                  <a:rPr lang="en-US" dirty="0"/>
                  <a:t> H </a:t>
                </a:r>
                <a:r>
                  <a:rPr lang="en-US" dirty="0" err="1"/>
                  <a:t>gấp</a:t>
                </a:r>
                <a:r>
                  <a:rPr lang="en-US" dirty="0"/>
                  <a:t> </a:t>
                </a:r>
                <a14:m>
                  <m:oMath xmlns:m="http://schemas.openxmlformats.org/officeDocument/2006/math">
                    <m:f>
                      <m:fPr>
                        <m:ctrlPr>
                          <a:rPr lang="en-US" i="1" smtClean="0">
                            <a:latin typeface="Cambria Math" panose="02040503050406030204" pitchFamily="18" charset="0"/>
                          </a:rPr>
                        </m:ctrlPr>
                      </m:fPr>
                      <m:num>
                        <m:r>
                          <m:rPr>
                            <m:nor/>
                          </m:rPr>
                          <a:rPr lang="en-US" dirty="0" smtClean="0"/>
                          <m:t>3,</m:t>
                        </m:r>
                        <m:r>
                          <m:rPr>
                            <m:nor/>
                          </m:rPr>
                          <a:rPr lang="en-US" b="0" i="0" dirty="0" smtClean="0"/>
                          <m:t>4</m:t>
                        </m:r>
                      </m:num>
                      <m:den>
                        <m:r>
                          <m:rPr>
                            <m:nor/>
                          </m:rPr>
                          <a:rPr lang="en-US" dirty="0" smtClean="0"/>
                          <m:t>2,2</m:t>
                        </m:r>
                      </m:den>
                    </m:f>
                  </m:oMath>
                </a14:m>
                <a:r>
                  <a:rPr lang="en-US" dirty="0"/>
                  <a:t> = 1,54 </a:t>
                </a:r>
                <a:r>
                  <a:rPr lang="en-US" dirty="0" err="1"/>
                  <a:t>lần</a:t>
                </a:r>
                <a:endParaRPr lang="en-US" dirty="0"/>
              </a:p>
              <a:p>
                <a14:m>
                  <m:oMath xmlns:m="http://schemas.openxmlformats.org/officeDocument/2006/math">
                    <m:groupChr>
                      <m:groupChrPr>
                        <m:chr m:val="⇒"/>
                        <m:vertJc m:val="bot"/>
                        <m:ctrlPr>
                          <a:rPr lang="en-US" i="1" smtClean="0">
                            <a:latin typeface="Cambria Math" panose="02040503050406030204" pitchFamily="18" charset="0"/>
                          </a:rPr>
                        </m:ctrlPr>
                      </m:groupChrPr>
                      <m:e>
                        <m:r>
                          <m:rPr>
                            <m:brk m:alnAt="2"/>
                          </m:rPr>
                          <a:rPr lang="en-US" b="0" i="1" smtClean="0">
                            <a:latin typeface="Cambria Math" panose="02040503050406030204" pitchFamily="18" charset="0"/>
                          </a:rPr>
                          <m:t> </m:t>
                        </m:r>
                        <m:r>
                          <a:rPr lang="en-US" b="0" i="1" smtClean="0">
                            <a:latin typeface="Cambria Math" panose="02040503050406030204" pitchFamily="18" charset="0"/>
                          </a:rPr>
                          <m:t>       </m:t>
                        </m:r>
                      </m:e>
                    </m:groupChr>
                  </m:oMath>
                </a14:m>
                <a:r>
                  <a:rPr lang="en-US" dirty="0"/>
                  <a:t> cặp electron </a:t>
                </a:r>
                <a:r>
                  <a:rPr lang="en-US" dirty="0" err="1"/>
                  <a:t>liên</a:t>
                </a:r>
                <a:r>
                  <a:rPr lang="en-US" dirty="0"/>
                  <a:t> </a:t>
                </a:r>
                <a:r>
                  <a:rPr lang="en-US" dirty="0" err="1"/>
                  <a:t>kết</a:t>
                </a:r>
                <a:r>
                  <a:rPr lang="en-US" dirty="0"/>
                  <a:t> </a:t>
                </a:r>
                <a:r>
                  <a:rPr lang="en-US" dirty="0" err="1"/>
                  <a:t>bị</a:t>
                </a:r>
                <a:r>
                  <a:rPr lang="en-US" dirty="0"/>
                  <a:t> </a:t>
                </a:r>
                <a:r>
                  <a:rPr lang="en-US" dirty="0" err="1"/>
                  <a:t>lệch</a:t>
                </a:r>
                <a:r>
                  <a:rPr lang="en-US" dirty="0"/>
                  <a:t> </a:t>
                </a:r>
                <a:r>
                  <a:rPr lang="en-US" dirty="0" err="1"/>
                  <a:t>nhiều</a:t>
                </a:r>
                <a:r>
                  <a:rPr lang="en-US" dirty="0"/>
                  <a:t> </a:t>
                </a:r>
                <a:r>
                  <a:rPr lang="en-US" dirty="0" err="1"/>
                  <a:t>hơn</a:t>
                </a:r>
                <a:r>
                  <a:rPr lang="en-US" dirty="0"/>
                  <a:t> </a:t>
                </a:r>
                <a:r>
                  <a:rPr lang="en-US" dirty="0" err="1"/>
                  <a:t>trong</a:t>
                </a:r>
                <a:r>
                  <a:rPr lang="en-US" dirty="0"/>
                  <a:t> </a:t>
                </a:r>
                <a:r>
                  <a:rPr lang="en-US" dirty="0" err="1"/>
                  <a:t>phân</a:t>
                </a:r>
                <a:r>
                  <a:rPr lang="en-US" dirty="0"/>
                  <a:t> </a:t>
                </a:r>
                <a:r>
                  <a:rPr lang="en-US" dirty="0" err="1"/>
                  <a:t>tử</a:t>
                </a:r>
                <a:r>
                  <a:rPr lang="en-US" dirty="0"/>
                  <a:t> H</a:t>
                </a:r>
                <a:r>
                  <a:rPr lang="en-US" baseline="-25000" dirty="0"/>
                  <a:t>2</a:t>
                </a:r>
                <a:r>
                  <a:rPr lang="en-US" dirty="0"/>
                  <a:t>O</a:t>
                </a:r>
              </a:p>
            </p:txBody>
          </p:sp>
        </mc:Choice>
        <mc:Fallback xmlns="">
          <p:sp>
            <p:nvSpPr>
              <p:cNvPr id="19" name="TextBox 18">
                <a:extLst>
                  <a:ext uri="{FF2B5EF4-FFF2-40B4-BE49-F238E27FC236}">
                    <a16:creationId xmlns:a16="http://schemas.microsoft.com/office/drawing/2014/main" id="{2F1CD536-3231-469E-B99E-07825EAD13A9}"/>
                  </a:ext>
                </a:extLst>
              </p:cNvPr>
              <p:cNvSpPr txBox="1">
                <a:spLocks noRot="1" noChangeAspect="1" noMove="1" noResize="1" noEditPoints="1" noAdjustHandles="1" noChangeArrowheads="1" noChangeShapeType="1" noTextEdit="1"/>
              </p:cNvSpPr>
              <p:nvPr/>
            </p:nvSpPr>
            <p:spPr>
              <a:xfrm>
                <a:off x="1834474" y="3075988"/>
                <a:ext cx="10262506" cy="3392980"/>
              </a:xfrm>
              <a:prstGeom prst="rect">
                <a:avLst/>
              </a:prstGeom>
              <a:blipFill>
                <a:blip r:embed="rId6"/>
                <a:stretch>
                  <a:fillRect l="-951" t="-360" b="-3417"/>
                </a:stretch>
              </a:blipFill>
            </p:spPr>
            <p:txBody>
              <a:bodyPr/>
              <a:lstStyle/>
              <a:p>
                <a:r>
                  <a:rPr lang="en-US">
                    <a:noFill/>
                  </a:rPr>
                  <a:t> </a:t>
                </a:r>
              </a:p>
            </p:txBody>
          </p:sp>
        </mc:Fallback>
      </mc:AlternateContent>
    </p:spTree>
    <p:extLst>
      <p:ext uri="{BB962C8B-B14F-4D97-AF65-F5344CB8AC3E}">
        <p14:creationId xmlns:p14="http://schemas.microsoft.com/office/powerpoint/2010/main" val="3241848969"/>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left)">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500" fill="hold"/>
                                        <p:tgtEl>
                                          <p:spTgt spid="11"/>
                                        </p:tgtEl>
                                        <p:attrNameLst>
                                          <p:attrName>ppt_w</p:attrName>
                                        </p:attrNameLst>
                                      </p:cBhvr>
                                      <p:tavLst>
                                        <p:tav tm="0">
                                          <p:val>
                                            <p:fltVal val="0"/>
                                          </p:val>
                                        </p:tav>
                                        <p:tav tm="100000">
                                          <p:val>
                                            <p:strVal val="#ppt_w"/>
                                          </p:val>
                                        </p:tav>
                                      </p:tavLst>
                                    </p:anim>
                                    <p:anim calcmode="lin" valueType="num">
                                      <p:cBhvr>
                                        <p:cTn id="20" dur="500" fill="hold"/>
                                        <p:tgtEl>
                                          <p:spTgt spid="11"/>
                                        </p:tgtEl>
                                        <p:attrNameLst>
                                          <p:attrName>ppt_h</p:attrName>
                                        </p:attrNameLst>
                                      </p:cBhvr>
                                      <p:tavLst>
                                        <p:tav tm="0">
                                          <p:val>
                                            <p:fltVal val="0"/>
                                          </p:val>
                                        </p:tav>
                                        <p:tav tm="100000">
                                          <p:val>
                                            <p:strVal val="#ppt_h"/>
                                          </p:val>
                                        </p:tav>
                                      </p:tavLst>
                                    </p:anim>
                                    <p:animEffect transition="in" filter="fade">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wipe(left)">
                                      <p:cBhvr>
                                        <p:cTn id="2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9"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551CC830-02C0-476D-9DA9-29417F506001}"/>
              </a:ext>
            </a:extLst>
          </p:cNvPr>
          <p:cNvSpPr/>
          <p:nvPr/>
        </p:nvSpPr>
        <p:spPr>
          <a:xfrm>
            <a:off x="-2448535" y="-2186243"/>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5" name="Freeform: Shape 4">
            <a:extLst>
              <a:ext uri="{FF2B5EF4-FFF2-40B4-BE49-F238E27FC236}">
                <a16:creationId xmlns:a16="http://schemas.microsoft.com/office/drawing/2014/main" id="{1AF4B69C-15BF-49D6-BBCA-4CDF4370EF56}"/>
              </a:ext>
            </a:extLst>
          </p:cNvPr>
          <p:cNvSpPr/>
          <p:nvPr/>
        </p:nvSpPr>
        <p:spPr>
          <a:xfrm rot="14519481">
            <a:off x="-2448535" y="5212080"/>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sp>
        <p:nvSpPr>
          <p:cNvPr id="6" name="Freeform: Shape 5">
            <a:extLst>
              <a:ext uri="{FF2B5EF4-FFF2-40B4-BE49-F238E27FC236}">
                <a16:creationId xmlns:a16="http://schemas.microsoft.com/office/drawing/2014/main" id="{8DF7581D-0149-4D87-A5ED-8E74FC6DD518}"/>
              </a:ext>
            </a:extLst>
          </p:cNvPr>
          <p:cNvSpPr/>
          <p:nvPr/>
        </p:nvSpPr>
        <p:spPr>
          <a:xfrm rot="7987039" flipH="1">
            <a:off x="8675238" y="5791583"/>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4" name="Freeform: Shape 3">
            <a:extLst>
              <a:ext uri="{FF2B5EF4-FFF2-40B4-BE49-F238E27FC236}">
                <a16:creationId xmlns:a16="http://schemas.microsoft.com/office/drawing/2014/main" id="{ADDB502B-EEDA-4722-B278-7CA5E68F47A3}"/>
              </a:ext>
            </a:extLst>
          </p:cNvPr>
          <p:cNvSpPr/>
          <p:nvPr/>
        </p:nvSpPr>
        <p:spPr>
          <a:xfrm rot="2236116">
            <a:off x="11018520" y="-2186243"/>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sp>
        <p:nvSpPr>
          <p:cNvPr id="7" name="Rectangle: Rounded Corners 6">
            <a:extLst>
              <a:ext uri="{FF2B5EF4-FFF2-40B4-BE49-F238E27FC236}">
                <a16:creationId xmlns:a16="http://schemas.microsoft.com/office/drawing/2014/main" id="{DE67EDF8-2AF3-4BA9-B727-84E8F134877D}"/>
              </a:ext>
            </a:extLst>
          </p:cNvPr>
          <p:cNvSpPr/>
          <p:nvPr/>
        </p:nvSpPr>
        <p:spPr>
          <a:xfrm>
            <a:off x="261032" y="396007"/>
            <a:ext cx="10015392" cy="731651"/>
          </a:xfrm>
          <a:prstGeom prst="roundRect">
            <a:avLst/>
          </a:prstGeom>
          <a:solidFill>
            <a:srgbClr val="24A19C">
              <a:alpha val="78000"/>
            </a:srgbClr>
          </a:solidFill>
          <a:ln w="10839" cap="flat">
            <a:noFill/>
            <a:prstDash val="solid"/>
            <a:miter/>
          </a:ln>
        </p:spPr>
        <p:txBody>
          <a:bodyPr rtlCol="0" anchor="ctr"/>
          <a:lstStyle/>
          <a:p>
            <a:endParaRPr lang="en-US" dirty="0"/>
          </a:p>
        </p:txBody>
      </p:sp>
      <p:sp>
        <p:nvSpPr>
          <p:cNvPr id="8" name="TextBox 7">
            <a:extLst>
              <a:ext uri="{FF2B5EF4-FFF2-40B4-BE49-F238E27FC236}">
                <a16:creationId xmlns:a16="http://schemas.microsoft.com/office/drawing/2014/main" id="{36CB868A-A4D0-484C-9135-33DB0EA35B01}"/>
              </a:ext>
            </a:extLst>
          </p:cNvPr>
          <p:cNvSpPr txBox="1"/>
          <p:nvPr/>
        </p:nvSpPr>
        <p:spPr>
          <a:xfrm>
            <a:off x="1039083" y="530999"/>
            <a:ext cx="9237341" cy="461665"/>
          </a:xfrm>
          <a:prstGeom prst="rect">
            <a:avLst/>
          </a:prstGeom>
          <a:noFill/>
        </p:spPr>
        <p:txBody>
          <a:bodyPr wrap="square" rtlCol="0">
            <a:spAutoFit/>
          </a:bodyPr>
          <a:lstStyle/>
          <a:p>
            <a:pPr algn="ctr"/>
            <a:r>
              <a:rPr lang="en-US" sz="2400" b="1" dirty="0">
                <a:solidFill>
                  <a:schemeClr val="bg1"/>
                </a:solidFill>
                <a:latin typeface="Arial" panose="020B0604020202020204" pitchFamily="34" charset="0"/>
                <a:cs typeface="Arial" panose="020B0604020202020204" pitchFamily="34" charset="0"/>
              </a:rPr>
              <a:t>II. Xu </a:t>
            </a:r>
            <a:r>
              <a:rPr lang="en-US" sz="2400" b="1" dirty="0" err="1">
                <a:solidFill>
                  <a:schemeClr val="bg1"/>
                </a:solidFill>
                <a:latin typeface="Arial" panose="020B0604020202020204" pitchFamily="34" charset="0"/>
                <a:cs typeface="Arial" panose="020B0604020202020204" pitchFamily="34" charset="0"/>
              </a:rPr>
              <a:t>hướng</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biến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đổi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độ</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âm</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điện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tính</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kim</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loại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và</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tính</a:t>
            </a:r>
            <a:r>
              <a:rPr lang="en-US" sz="2400" b="1" dirty="0">
                <a:solidFill>
                  <a:schemeClr val="bg1"/>
                </a:solidFill>
                <a:latin typeface="Arial" panose="020B0604020202020204" pitchFamily="34" charset="0"/>
                <a:cs typeface="Arial" panose="020B0604020202020204" pitchFamily="34" charset="0"/>
              </a:rPr>
              <a:t> phi </a:t>
            </a:r>
            <a:r>
              <a:rPr lang="en-US" sz="2400" b="1" dirty="0" err="1">
                <a:solidFill>
                  <a:schemeClr val="bg1"/>
                </a:solidFill>
                <a:latin typeface="Arial" panose="020B0604020202020204" pitchFamily="34" charset="0"/>
                <a:cs typeface="Arial" panose="020B0604020202020204" pitchFamily="34" charset="0"/>
              </a:rPr>
              <a:t>kim</a:t>
            </a:r>
            <a:endParaRPr lang="en-US" sz="2400" b="1" dirty="0">
              <a:solidFill>
                <a:schemeClr val="bg1"/>
              </a:solidFill>
              <a:latin typeface="Arial" panose="020B0604020202020204" pitchFamily="34" charset="0"/>
              <a:cs typeface="Arial" panose="020B0604020202020204" pitchFamily="34" charset="0"/>
            </a:endParaRPr>
          </a:p>
        </p:txBody>
      </p:sp>
      <p:pic>
        <p:nvPicPr>
          <p:cNvPr id="9" name="Picture 10" descr="Bảng tuần hoàn">
            <a:extLst>
              <a:ext uri="{FF2B5EF4-FFF2-40B4-BE49-F238E27FC236}">
                <a16:creationId xmlns:a16="http://schemas.microsoft.com/office/drawing/2014/main" id="{A0D4C4E1-CE12-43B3-AADF-2C7FAEE8FA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028" y="417885"/>
            <a:ext cx="614905" cy="614905"/>
          </a:xfrm>
          <a:prstGeom prst="rect">
            <a:avLst/>
          </a:prstGeom>
          <a:noFill/>
          <a:extLst>
            <a:ext uri="{909E8E84-426E-40DD-AFC4-6F175D3DCCD1}">
              <a14:hiddenFill xmlns:a14="http://schemas.microsoft.com/office/drawing/2010/main">
                <a:solidFill>
                  <a:srgbClr val="FFFFFF"/>
                </a:solidFill>
              </a14:hiddenFill>
            </a:ext>
          </a:extLst>
        </p:spPr>
      </p:pic>
      <p:pic>
        <p:nvPicPr>
          <p:cNvPr id="10" name="Graphic 9">
            <a:extLst>
              <a:ext uri="{FF2B5EF4-FFF2-40B4-BE49-F238E27FC236}">
                <a16:creationId xmlns:a16="http://schemas.microsoft.com/office/drawing/2014/main" id="{934092BE-57C4-43FD-BA42-D159C749137D}"/>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flipH="1">
            <a:off x="6559550" y="1623408"/>
            <a:ext cx="4762500" cy="4762500"/>
          </a:xfrm>
          <a:prstGeom prst="rect">
            <a:avLst/>
          </a:prstGeom>
        </p:spPr>
      </p:pic>
      <p:sp>
        <p:nvSpPr>
          <p:cNvPr id="11" name="TextBox 10">
            <a:extLst>
              <a:ext uri="{FF2B5EF4-FFF2-40B4-BE49-F238E27FC236}">
                <a16:creationId xmlns:a16="http://schemas.microsoft.com/office/drawing/2014/main" id="{4531BF5F-C401-4486-AE6E-2DA26FC9A4BF}"/>
              </a:ext>
            </a:extLst>
          </p:cNvPr>
          <p:cNvSpPr txBox="1"/>
          <p:nvPr/>
        </p:nvSpPr>
        <p:spPr>
          <a:xfrm>
            <a:off x="1201643" y="2778619"/>
            <a:ext cx="4564640" cy="1824346"/>
          </a:xfrm>
          <a:prstGeom prst="rect">
            <a:avLst/>
          </a:prstGeom>
          <a:noFill/>
        </p:spPr>
        <p:txBody>
          <a:bodyPr wrap="square" rtlCol="0">
            <a:spAutoFit/>
          </a:bodyPr>
          <a:lstStyle/>
          <a:p>
            <a:pPr>
              <a:lnSpc>
                <a:spcPct val="120000"/>
              </a:lnSpc>
            </a:pPr>
            <a:r>
              <a:rPr lang="en-US" sz="2400" b="1" dirty="0" err="1">
                <a:latin typeface="Arial" panose="020B0604020202020204" pitchFamily="34" charset="0"/>
                <a:cs typeface="Arial" panose="020B0604020202020204" pitchFamily="34" charset="0"/>
              </a:rPr>
              <a:t>Không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dùng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bảng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độ</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âm</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điện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hãy</a:t>
            </a:r>
            <a:r>
              <a:rPr lang="en-US" sz="2400" b="1" dirty="0">
                <a:latin typeface="Arial" panose="020B0604020202020204" pitchFamily="34" charset="0"/>
                <a:cs typeface="Arial" panose="020B0604020202020204" pitchFamily="34" charset="0"/>
              </a:rPr>
              <a:t> so </a:t>
            </a:r>
            <a:r>
              <a:rPr lang="en-US" sz="2400" b="1" dirty="0" err="1">
                <a:latin typeface="Arial" panose="020B0604020202020204" pitchFamily="34" charset="0"/>
                <a:cs typeface="Arial" panose="020B0604020202020204" pitchFamily="34" charset="0"/>
              </a:rPr>
              <a:t>sánh</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độ</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âm</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điện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của</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các</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nguyên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tố</a:t>
            </a:r>
            <a:r>
              <a:rPr lang="en-US" sz="2400" b="1" dirty="0">
                <a:latin typeface="Arial" panose="020B0604020202020204" pitchFamily="34" charset="0"/>
                <a:cs typeface="Arial" panose="020B0604020202020204" pitchFamily="34" charset="0"/>
              </a:rPr>
              <a:t> có Z = 14 </a:t>
            </a:r>
            <a:r>
              <a:rPr lang="en-US" sz="2400" b="1" dirty="0" err="1">
                <a:latin typeface="Arial" panose="020B0604020202020204" pitchFamily="34" charset="0"/>
                <a:cs typeface="Arial" panose="020B0604020202020204" pitchFamily="34" charset="0"/>
              </a:rPr>
              <a:t>và</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nguyên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tố</a:t>
            </a:r>
            <a:r>
              <a:rPr lang="en-US" sz="2400" b="1" dirty="0">
                <a:latin typeface="Arial" panose="020B0604020202020204" pitchFamily="34" charset="0"/>
                <a:cs typeface="Arial" panose="020B0604020202020204" pitchFamily="34" charset="0"/>
              </a:rPr>
              <a:t> Y có Z = 16</a:t>
            </a:r>
          </a:p>
        </p:txBody>
      </p:sp>
    </p:spTree>
    <p:extLst>
      <p:ext uri="{BB962C8B-B14F-4D97-AF65-F5344CB8AC3E}">
        <p14:creationId xmlns:p14="http://schemas.microsoft.com/office/powerpoint/2010/main" val="1814486520"/>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750" fill="hold"/>
                                        <p:tgtEl>
                                          <p:spTgt spid="10"/>
                                        </p:tgtEl>
                                        <p:attrNameLst>
                                          <p:attrName>ppt_w</p:attrName>
                                        </p:attrNameLst>
                                      </p:cBhvr>
                                      <p:tavLst>
                                        <p:tav tm="0">
                                          <p:val>
                                            <p:fltVal val="0"/>
                                          </p:val>
                                        </p:tav>
                                        <p:tav tm="100000">
                                          <p:val>
                                            <p:strVal val="#ppt_w"/>
                                          </p:val>
                                        </p:tav>
                                      </p:tavLst>
                                    </p:anim>
                                    <p:anim calcmode="lin" valueType="num">
                                      <p:cBhvr>
                                        <p:cTn id="8" dur="750" fill="hold"/>
                                        <p:tgtEl>
                                          <p:spTgt spid="10"/>
                                        </p:tgtEl>
                                        <p:attrNameLst>
                                          <p:attrName>ppt_h</p:attrName>
                                        </p:attrNameLst>
                                      </p:cBhvr>
                                      <p:tavLst>
                                        <p:tav tm="0">
                                          <p:val>
                                            <p:fltVal val="0"/>
                                          </p:val>
                                        </p:tav>
                                        <p:tav tm="100000">
                                          <p:val>
                                            <p:strVal val="#ppt_h"/>
                                          </p:val>
                                        </p:tav>
                                      </p:tavLst>
                                    </p:anim>
                                    <p:animEffect transition="in" filter="fade">
                                      <p:cBhvr>
                                        <p:cTn id="9" dur="750"/>
                                        <p:tgtEl>
                                          <p:spTgt spid="10"/>
                                        </p:tgtEl>
                                      </p:cBhvr>
                                    </p:animEffect>
                                  </p:childTnLst>
                                </p:cTn>
                              </p:par>
                              <p:par>
                                <p:cTn id="10" presetID="16" presetClass="entr" presetSubtype="21"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75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551CC830-02C0-476D-9DA9-29417F506001}"/>
              </a:ext>
            </a:extLst>
          </p:cNvPr>
          <p:cNvSpPr/>
          <p:nvPr/>
        </p:nvSpPr>
        <p:spPr>
          <a:xfrm>
            <a:off x="-3706273" y="1332308"/>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5" name="Freeform: Shape 4">
            <a:extLst>
              <a:ext uri="{FF2B5EF4-FFF2-40B4-BE49-F238E27FC236}">
                <a16:creationId xmlns:a16="http://schemas.microsoft.com/office/drawing/2014/main" id="{1AF4B69C-15BF-49D6-BBCA-4CDF4370EF56}"/>
              </a:ext>
            </a:extLst>
          </p:cNvPr>
          <p:cNvSpPr/>
          <p:nvPr/>
        </p:nvSpPr>
        <p:spPr>
          <a:xfrm rot="14519481">
            <a:off x="2666994" y="6085536"/>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sp>
        <p:nvSpPr>
          <p:cNvPr id="6" name="Freeform: Shape 5">
            <a:extLst>
              <a:ext uri="{FF2B5EF4-FFF2-40B4-BE49-F238E27FC236}">
                <a16:creationId xmlns:a16="http://schemas.microsoft.com/office/drawing/2014/main" id="{8DF7581D-0149-4D87-A5ED-8E74FC6DD518}"/>
              </a:ext>
            </a:extLst>
          </p:cNvPr>
          <p:cNvSpPr/>
          <p:nvPr/>
        </p:nvSpPr>
        <p:spPr>
          <a:xfrm rot="5771450" flipH="1">
            <a:off x="10858880" y="2855347"/>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4" name="Freeform: Shape 3">
            <a:extLst>
              <a:ext uri="{FF2B5EF4-FFF2-40B4-BE49-F238E27FC236}">
                <a16:creationId xmlns:a16="http://schemas.microsoft.com/office/drawing/2014/main" id="{ADDB502B-EEDA-4722-B278-7CA5E68F47A3}"/>
              </a:ext>
            </a:extLst>
          </p:cNvPr>
          <p:cNvSpPr/>
          <p:nvPr/>
        </p:nvSpPr>
        <p:spPr>
          <a:xfrm rot="2236116">
            <a:off x="5604880" y="-2829860"/>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pic>
        <p:nvPicPr>
          <p:cNvPr id="7" name="Graphic 6">
            <a:extLst>
              <a:ext uri="{FF2B5EF4-FFF2-40B4-BE49-F238E27FC236}">
                <a16:creationId xmlns:a16="http://schemas.microsoft.com/office/drawing/2014/main" id="{512C8C3C-052D-48DD-A348-EBB793C3794F}"/>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76883" y="1250609"/>
            <a:ext cx="4762500" cy="4762500"/>
          </a:xfrm>
          <a:prstGeom prst="rect">
            <a:avLst/>
          </a:prstGeom>
        </p:spPr>
      </p:pic>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3950EEAF-1AC9-4E74-8BD2-3E6739A71D9C}"/>
                  </a:ext>
                </a:extLst>
              </p:cNvPr>
              <p:cNvSpPr txBox="1"/>
              <p:nvPr/>
            </p:nvSpPr>
            <p:spPr>
              <a:xfrm>
                <a:off x="5815640" y="2582895"/>
                <a:ext cx="6061400" cy="2267544"/>
              </a:xfrm>
              <a:prstGeom prst="rect">
                <a:avLst/>
              </a:prstGeom>
              <a:noFill/>
            </p:spPr>
            <p:txBody>
              <a:bodyPr wrap="square" rtlCol="0">
                <a:spAutoFit/>
              </a:bodyPr>
              <a:lstStyle/>
              <a:p>
                <a:pPr>
                  <a:lnSpc>
                    <a:spcPct val="120000"/>
                  </a:lnSpc>
                </a:pPr>
                <a:r>
                  <a:rPr lang="en-US" sz="2400" b="1" dirty="0">
                    <a:latin typeface="Arial" panose="020B0604020202020204" pitchFamily="34" charset="0"/>
                    <a:cs typeface="Arial" panose="020B0604020202020204" pitchFamily="34" charset="0"/>
                  </a:rPr>
                  <a:t>X có Z = 14; Y có Z = 16</a:t>
                </a:r>
              </a:p>
              <a:p>
                <a:pPr>
                  <a:lnSpc>
                    <a:spcPct val="120000"/>
                  </a:lnSpc>
                </a:pPr>
                <a14:m>
                  <m:oMath xmlns:m="http://schemas.openxmlformats.org/officeDocument/2006/math">
                    <m:groupChr>
                      <m:groupChrPr>
                        <m:chr m:val="⇒"/>
                        <m:vertJc m:val="bot"/>
                        <m:ctrlPr>
                          <a:rPr lang="en-US" sz="2400" b="1" i="1" smtClean="0">
                            <a:latin typeface="Cambria Math" panose="02040503050406030204" pitchFamily="18" charset="0"/>
                            <a:cs typeface="Arial" panose="020B0604020202020204" pitchFamily="34" charset="0"/>
                          </a:rPr>
                        </m:ctrlPr>
                      </m:groupChrPr>
                      <m:e>
                        <m:r>
                          <m:rPr>
                            <m:brk m:alnAt="2"/>
                          </m:rPr>
                          <a:rPr lang="en-US" sz="2400" b="1" i="1" smtClean="0">
                            <a:latin typeface="Cambria Math" panose="02040503050406030204" pitchFamily="18" charset="0"/>
                            <a:cs typeface="Arial" panose="020B0604020202020204" pitchFamily="34" charset="0"/>
                          </a:rPr>
                          <m:t> </m:t>
                        </m:r>
                        <m:r>
                          <a:rPr lang="en-US" sz="2400" b="1" i="1" smtClean="0">
                            <a:latin typeface="Cambria Math" panose="02040503050406030204" pitchFamily="18" charset="0"/>
                            <a:cs typeface="Arial" panose="020B0604020202020204" pitchFamily="34" charset="0"/>
                          </a:rPr>
                          <m:t>       </m:t>
                        </m:r>
                      </m:e>
                    </m:groupChr>
                  </m:oMath>
                </a14:m>
                <a:r>
                  <a:rPr lang="en-US" sz="2400" b="1" dirty="0">
                    <a:latin typeface="Arial" panose="020B0604020202020204" pitchFamily="34" charset="0"/>
                    <a:cs typeface="Arial" panose="020B0604020202020204" pitchFamily="34" charset="0"/>
                  </a:rPr>
                  <a:t> X </a:t>
                </a:r>
                <a:r>
                  <a:rPr lang="en-US" sz="2400" b="1" dirty="0" err="1">
                    <a:latin typeface="Arial" panose="020B0604020202020204" pitchFamily="34" charset="0"/>
                    <a:cs typeface="Arial" panose="020B0604020202020204" pitchFamily="34" charset="0"/>
                  </a:rPr>
                  <a:t>và</a:t>
                </a:r>
                <a:r>
                  <a:rPr lang="en-US" sz="2400" b="1" dirty="0">
                    <a:latin typeface="Arial" panose="020B0604020202020204" pitchFamily="34" charset="0"/>
                    <a:cs typeface="Arial" panose="020B0604020202020204" pitchFamily="34" charset="0"/>
                  </a:rPr>
                  <a:t> Y </a:t>
                </a:r>
                <a:r>
                  <a:rPr lang="en-US" sz="2400" b="1" dirty="0" err="1">
                    <a:latin typeface="Arial" panose="020B0604020202020204" pitchFamily="34" charset="0"/>
                    <a:cs typeface="Arial" panose="020B0604020202020204" pitchFamily="34" charset="0"/>
                  </a:rPr>
                  <a:t>cùng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thuộc</a:t>
                </a:r>
                <a:r>
                  <a:rPr lang="en-US" sz="2400" b="1" dirty="0">
                    <a:latin typeface="Arial" panose="020B0604020202020204" pitchFamily="34" charset="0"/>
                    <a:cs typeface="Arial" panose="020B0604020202020204" pitchFamily="34" charset="0"/>
                  </a:rPr>
                  <a:t> chu </a:t>
                </a:r>
                <a:r>
                  <a:rPr lang="en-US" sz="2400" b="1" dirty="0" err="1">
                    <a:latin typeface="Arial" panose="020B0604020202020204" pitchFamily="34" charset="0"/>
                    <a:cs typeface="Arial" panose="020B0604020202020204" pitchFamily="34" charset="0"/>
                  </a:rPr>
                  <a:t>kì</a:t>
                </a:r>
                <a:endParaRPr lang="en-US" sz="2400" b="1" dirty="0">
                  <a:latin typeface="Arial" panose="020B0604020202020204" pitchFamily="34" charset="0"/>
                  <a:cs typeface="Arial" panose="020B0604020202020204" pitchFamily="34" charset="0"/>
                </a:endParaRPr>
              </a:p>
              <a:p>
                <a:pPr>
                  <a:lnSpc>
                    <a:spcPct val="120000"/>
                  </a:lnSpc>
                </a:pPr>
                <a:r>
                  <a:rPr lang="en-US" sz="2400" b="1" dirty="0" err="1">
                    <a:latin typeface="Arial" panose="020B0604020202020204" pitchFamily="34" charset="0"/>
                    <a:cs typeface="Arial" panose="020B0604020202020204" pitchFamily="34" charset="0"/>
                  </a:rPr>
                  <a:t>Trong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một</a:t>
                </a:r>
                <a:r>
                  <a:rPr lang="en-US" sz="2400" b="1" dirty="0">
                    <a:latin typeface="Arial" panose="020B0604020202020204" pitchFamily="34" charset="0"/>
                    <a:cs typeface="Arial" panose="020B0604020202020204" pitchFamily="34" charset="0"/>
                  </a:rPr>
                  <a:t> chu </a:t>
                </a:r>
                <a:r>
                  <a:rPr lang="en-US" sz="2400" b="1" dirty="0" err="1">
                    <a:latin typeface="Arial" panose="020B0604020202020204" pitchFamily="34" charset="0"/>
                    <a:cs typeface="Arial" panose="020B0604020202020204" pitchFamily="34" charset="0"/>
                  </a:rPr>
                  <a:t>kì</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theo</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chiều</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tăng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điện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tích</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hạt</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nhân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độ</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âm</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điện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tăng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dần</a:t>
                </a:r>
                <a:endParaRPr lang="en-US" sz="2400" b="1" dirty="0">
                  <a:latin typeface="Arial" panose="020B0604020202020204" pitchFamily="34" charset="0"/>
                  <a:cs typeface="Arial" panose="020B0604020202020204" pitchFamily="34" charset="0"/>
                </a:endParaRPr>
              </a:p>
              <a:p>
                <a:pPr>
                  <a:lnSpc>
                    <a:spcPct val="120000"/>
                  </a:lnSpc>
                </a:pPr>
                <a14:m>
                  <m:oMath xmlns:m="http://schemas.openxmlformats.org/officeDocument/2006/math">
                    <m:groupChr>
                      <m:groupChrPr>
                        <m:chr m:val="⇒"/>
                        <m:vertJc m:val="bot"/>
                        <m:ctrlPr>
                          <a:rPr lang="en-US" sz="2400" b="1" i="1" smtClean="0">
                            <a:latin typeface="Cambria Math" panose="02040503050406030204" pitchFamily="18" charset="0"/>
                            <a:cs typeface="Arial" panose="020B0604020202020204" pitchFamily="34" charset="0"/>
                          </a:rPr>
                        </m:ctrlPr>
                      </m:groupChrPr>
                      <m:e>
                        <m:r>
                          <m:rPr>
                            <m:brk m:alnAt="2"/>
                          </m:rPr>
                          <a:rPr lang="en-US" sz="2400" b="1" i="1" smtClean="0">
                            <a:latin typeface="Cambria Math" panose="02040503050406030204" pitchFamily="18" charset="0"/>
                            <a:cs typeface="Arial" panose="020B0604020202020204" pitchFamily="34" charset="0"/>
                          </a:rPr>
                          <m:t> </m:t>
                        </m:r>
                        <m:r>
                          <a:rPr lang="en-US" sz="2400" b="1" i="1" smtClean="0">
                            <a:latin typeface="Cambria Math" panose="02040503050406030204" pitchFamily="18" charset="0"/>
                            <a:cs typeface="Arial" panose="020B0604020202020204" pitchFamily="34" charset="0"/>
                          </a:rPr>
                          <m:t>       </m:t>
                        </m:r>
                      </m:e>
                    </m:groupChr>
                  </m:oMath>
                </a14:m>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Độ</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âm</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điện</a:t>
                </a:r>
                <a:r>
                  <a:rPr lang="en-US" sz="2400" b="1" dirty="0">
                    <a:latin typeface="Arial" panose="020B0604020202020204" pitchFamily="34" charset="0"/>
                    <a:cs typeface="Arial" panose="020B0604020202020204" pitchFamily="34" charset="0"/>
                  </a:rPr>
                  <a:t>: X &lt; Y </a:t>
                </a:r>
              </a:p>
            </p:txBody>
          </p:sp>
        </mc:Choice>
        <mc:Fallback xmlns="">
          <p:sp>
            <p:nvSpPr>
              <p:cNvPr id="8" name="TextBox 7">
                <a:extLst>
                  <a:ext uri="{FF2B5EF4-FFF2-40B4-BE49-F238E27FC236}">
                    <a16:creationId xmlns:a16="http://schemas.microsoft.com/office/drawing/2014/main" id="{3950EEAF-1AC9-4E74-8BD2-3E6739A71D9C}"/>
                  </a:ext>
                </a:extLst>
              </p:cNvPr>
              <p:cNvSpPr txBox="1">
                <a:spLocks noRot="1" noChangeAspect="1" noMove="1" noResize="1" noEditPoints="1" noAdjustHandles="1" noChangeArrowheads="1" noChangeShapeType="1" noTextEdit="1"/>
              </p:cNvSpPr>
              <p:nvPr/>
            </p:nvSpPr>
            <p:spPr>
              <a:xfrm>
                <a:off x="5815640" y="2582895"/>
                <a:ext cx="6061400" cy="2267544"/>
              </a:xfrm>
              <a:prstGeom prst="rect">
                <a:avLst/>
              </a:prstGeom>
              <a:blipFill>
                <a:blip r:embed="rId4"/>
                <a:stretch>
                  <a:fillRect l="-1509" t="-538" b="-5376"/>
                </a:stretch>
              </a:blipFill>
            </p:spPr>
            <p:txBody>
              <a:bodyPr/>
              <a:lstStyle/>
              <a:p>
                <a:r>
                  <a:rPr lang="en-US">
                    <a:noFill/>
                  </a:rPr>
                  <a:t> </a:t>
                </a:r>
              </a:p>
            </p:txBody>
          </p:sp>
        </mc:Fallback>
      </mc:AlternateContent>
      <p:pic>
        <p:nvPicPr>
          <p:cNvPr id="22530" name="Picture 2" descr="Biểu tượng miễn phí ý tưởng">
            <a:extLst>
              <a:ext uri="{FF2B5EF4-FFF2-40B4-BE49-F238E27FC236}">
                <a16:creationId xmlns:a16="http://schemas.microsoft.com/office/drawing/2014/main" id="{4B75D1D9-9766-4141-BC25-A8A6DF07C39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70754" y="2135002"/>
            <a:ext cx="892686" cy="892686"/>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Rounded Corners 8">
            <a:extLst>
              <a:ext uri="{FF2B5EF4-FFF2-40B4-BE49-F238E27FC236}">
                <a16:creationId xmlns:a16="http://schemas.microsoft.com/office/drawing/2014/main" id="{D72B04A7-A006-49F6-9CA7-8A8677C7A122}"/>
              </a:ext>
            </a:extLst>
          </p:cNvPr>
          <p:cNvSpPr/>
          <p:nvPr/>
        </p:nvSpPr>
        <p:spPr>
          <a:xfrm>
            <a:off x="1838961" y="403320"/>
            <a:ext cx="10038080" cy="731651"/>
          </a:xfrm>
          <a:prstGeom prst="roundRect">
            <a:avLst/>
          </a:prstGeom>
          <a:solidFill>
            <a:srgbClr val="24A19C">
              <a:alpha val="78000"/>
            </a:srgbClr>
          </a:solidFill>
          <a:ln w="10839" cap="flat">
            <a:noFill/>
            <a:prstDash val="solid"/>
            <a:miter/>
          </a:ln>
        </p:spPr>
        <p:txBody>
          <a:bodyPr rtlCol="0" anchor="ctr"/>
          <a:lstStyle/>
          <a:p>
            <a:endParaRPr lang="en-US" dirty="0"/>
          </a:p>
        </p:txBody>
      </p:sp>
      <p:sp>
        <p:nvSpPr>
          <p:cNvPr id="10" name="TextBox 9">
            <a:extLst>
              <a:ext uri="{FF2B5EF4-FFF2-40B4-BE49-F238E27FC236}">
                <a16:creationId xmlns:a16="http://schemas.microsoft.com/office/drawing/2014/main" id="{D89F0DF2-CA0A-4194-B392-57A731E64992}"/>
              </a:ext>
            </a:extLst>
          </p:cNvPr>
          <p:cNvSpPr txBox="1"/>
          <p:nvPr/>
        </p:nvSpPr>
        <p:spPr>
          <a:xfrm>
            <a:off x="1838961" y="538310"/>
            <a:ext cx="9220765" cy="461665"/>
          </a:xfrm>
          <a:prstGeom prst="rect">
            <a:avLst/>
          </a:prstGeom>
          <a:noFill/>
        </p:spPr>
        <p:txBody>
          <a:bodyPr wrap="square" rtlCol="0">
            <a:spAutoFit/>
          </a:bodyPr>
          <a:lstStyle/>
          <a:p>
            <a:pPr algn="ctr"/>
            <a:r>
              <a:rPr lang="en-US" sz="2400" b="1" dirty="0">
                <a:solidFill>
                  <a:schemeClr val="bg1"/>
                </a:solidFill>
                <a:latin typeface="Arial" panose="020B0604020202020204" pitchFamily="34" charset="0"/>
                <a:cs typeface="Arial" panose="020B0604020202020204" pitchFamily="34" charset="0"/>
              </a:rPr>
              <a:t>II. Xu </a:t>
            </a:r>
            <a:r>
              <a:rPr lang="en-US" sz="2400" b="1" dirty="0" err="1">
                <a:solidFill>
                  <a:schemeClr val="bg1"/>
                </a:solidFill>
                <a:latin typeface="Arial" panose="020B0604020202020204" pitchFamily="34" charset="0"/>
                <a:cs typeface="Arial" panose="020B0604020202020204" pitchFamily="34" charset="0"/>
              </a:rPr>
              <a:t>hướng</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biến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đổi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độ</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âm</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điện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tính</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kim</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loại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và</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tính</a:t>
            </a:r>
            <a:r>
              <a:rPr lang="en-US" sz="2400" b="1" dirty="0">
                <a:solidFill>
                  <a:schemeClr val="bg1"/>
                </a:solidFill>
                <a:latin typeface="Arial" panose="020B0604020202020204" pitchFamily="34" charset="0"/>
                <a:cs typeface="Arial" panose="020B0604020202020204" pitchFamily="34" charset="0"/>
              </a:rPr>
              <a:t> phi </a:t>
            </a:r>
            <a:r>
              <a:rPr lang="en-US" sz="2400" b="1" dirty="0" err="1">
                <a:solidFill>
                  <a:schemeClr val="bg1"/>
                </a:solidFill>
                <a:latin typeface="Arial" panose="020B0604020202020204" pitchFamily="34" charset="0"/>
                <a:cs typeface="Arial" panose="020B0604020202020204" pitchFamily="34" charset="0"/>
              </a:rPr>
              <a:t>kim</a:t>
            </a:r>
            <a:endParaRPr lang="en-US" sz="2400" b="1" dirty="0">
              <a:solidFill>
                <a:schemeClr val="bg1"/>
              </a:solidFill>
              <a:latin typeface="Arial" panose="020B0604020202020204" pitchFamily="34" charset="0"/>
              <a:cs typeface="Arial" panose="020B0604020202020204" pitchFamily="34" charset="0"/>
            </a:endParaRPr>
          </a:p>
        </p:txBody>
      </p:sp>
      <p:pic>
        <p:nvPicPr>
          <p:cNvPr id="11" name="Picture 10" descr="Bảng tuần hoàn">
            <a:extLst>
              <a:ext uri="{FF2B5EF4-FFF2-40B4-BE49-F238E27FC236}">
                <a16:creationId xmlns:a16="http://schemas.microsoft.com/office/drawing/2014/main" id="{A96796E5-A75D-4419-B98A-A897D609A05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160930" y="436560"/>
            <a:ext cx="614905" cy="6149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7456873"/>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551CC830-02C0-476D-9DA9-29417F506001}"/>
              </a:ext>
            </a:extLst>
          </p:cNvPr>
          <p:cNvSpPr/>
          <p:nvPr/>
        </p:nvSpPr>
        <p:spPr>
          <a:xfrm>
            <a:off x="-2448535" y="-2186243"/>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5" name="Freeform: Shape 4">
            <a:extLst>
              <a:ext uri="{FF2B5EF4-FFF2-40B4-BE49-F238E27FC236}">
                <a16:creationId xmlns:a16="http://schemas.microsoft.com/office/drawing/2014/main" id="{1AF4B69C-15BF-49D6-BBCA-4CDF4370EF56}"/>
              </a:ext>
            </a:extLst>
          </p:cNvPr>
          <p:cNvSpPr/>
          <p:nvPr/>
        </p:nvSpPr>
        <p:spPr>
          <a:xfrm rot="14519481">
            <a:off x="-2448535" y="5212080"/>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sp>
        <p:nvSpPr>
          <p:cNvPr id="6" name="Freeform: Shape 5">
            <a:extLst>
              <a:ext uri="{FF2B5EF4-FFF2-40B4-BE49-F238E27FC236}">
                <a16:creationId xmlns:a16="http://schemas.microsoft.com/office/drawing/2014/main" id="{8DF7581D-0149-4D87-A5ED-8E74FC6DD518}"/>
              </a:ext>
            </a:extLst>
          </p:cNvPr>
          <p:cNvSpPr/>
          <p:nvPr/>
        </p:nvSpPr>
        <p:spPr>
          <a:xfrm rot="7987039" flipH="1">
            <a:off x="8675238" y="5791583"/>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4" name="Freeform: Shape 3">
            <a:extLst>
              <a:ext uri="{FF2B5EF4-FFF2-40B4-BE49-F238E27FC236}">
                <a16:creationId xmlns:a16="http://schemas.microsoft.com/office/drawing/2014/main" id="{ADDB502B-EEDA-4722-B278-7CA5E68F47A3}"/>
              </a:ext>
            </a:extLst>
          </p:cNvPr>
          <p:cNvSpPr/>
          <p:nvPr/>
        </p:nvSpPr>
        <p:spPr>
          <a:xfrm rot="2236116">
            <a:off x="11018520" y="-2186243"/>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sp>
        <p:nvSpPr>
          <p:cNvPr id="7" name="Rectangle: Rounded Corners 6">
            <a:extLst>
              <a:ext uri="{FF2B5EF4-FFF2-40B4-BE49-F238E27FC236}">
                <a16:creationId xmlns:a16="http://schemas.microsoft.com/office/drawing/2014/main" id="{DE67EDF8-2AF3-4BA9-B727-84E8F134877D}"/>
              </a:ext>
            </a:extLst>
          </p:cNvPr>
          <p:cNvSpPr/>
          <p:nvPr/>
        </p:nvSpPr>
        <p:spPr>
          <a:xfrm>
            <a:off x="261032" y="396007"/>
            <a:ext cx="10102168" cy="731651"/>
          </a:xfrm>
          <a:prstGeom prst="roundRect">
            <a:avLst/>
          </a:prstGeom>
          <a:solidFill>
            <a:srgbClr val="24A19C">
              <a:alpha val="78000"/>
            </a:srgbClr>
          </a:solidFill>
          <a:ln w="10839" cap="flat">
            <a:noFill/>
            <a:prstDash val="solid"/>
            <a:miter/>
          </a:ln>
        </p:spPr>
        <p:txBody>
          <a:bodyPr rtlCol="0" anchor="ctr"/>
          <a:lstStyle/>
          <a:p>
            <a:endParaRPr lang="en-US" dirty="0"/>
          </a:p>
        </p:txBody>
      </p:sp>
      <p:sp>
        <p:nvSpPr>
          <p:cNvPr id="8" name="TextBox 7">
            <a:extLst>
              <a:ext uri="{FF2B5EF4-FFF2-40B4-BE49-F238E27FC236}">
                <a16:creationId xmlns:a16="http://schemas.microsoft.com/office/drawing/2014/main" id="{36CB868A-A4D0-484C-9135-33DB0EA35B01}"/>
              </a:ext>
            </a:extLst>
          </p:cNvPr>
          <p:cNvSpPr txBox="1"/>
          <p:nvPr/>
        </p:nvSpPr>
        <p:spPr>
          <a:xfrm>
            <a:off x="1039083" y="530999"/>
            <a:ext cx="9237341" cy="461665"/>
          </a:xfrm>
          <a:prstGeom prst="rect">
            <a:avLst/>
          </a:prstGeom>
          <a:noFill/>
        </p:spPr>
        <p:txBody>
          <a:bodyPr wrap="square" rtlCol="0">
            <a:spAutoFit/>
          </a:bodyPr>
          <a:lstStyle/>
          <a:p>
            <a:pPr algn="ctr"/>
            <a:r>
              <a:rPr lang="en-US" sz="2400" b="1" dirty="0">
                <a:solidFill>
                  <a:schemeClr val="bg1"/>
                </a:solidFill>
                <a:latin typeface="Arial" panose="020B0604020202020204" pitchFamily="34" charset="0"/>
                <a:cs typeface="Arial" panose="020B0604020202020204" pitchFamily="34" charset="0"/>
              </a:rPr>
              <a:t>II. Xu </a:t>
            </a:r>
            <a:r>
              <a:rPr lang="en-US" sz="2400" b="1" dirty="0" err="1">
                <a:solidFill>
                  <a:schemeClr val="bg1"/>
                </a:solidFill>
                <a:latin typeface="Arial" panose="020B0604020202020204" pitchFamily="34" charset="0"/>
                <a:cs typeface="Arial" panose="020B0604020202020204" pitchFamily="34" charset="0"/>
              </a:rPr>
              <a:t>hướng</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biến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đổi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độ</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âm</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điện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tính</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kim</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loại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và</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tính</a:t>
            </a:r>
            <a:r>
              <a:rPr lang="en-US" sz="2400" b="1" dirty="0">
                <a:solidFill>
                  <a:schemeClr val="bg1"/>
                </a:solidFill>
                <a:latin typeface="Arial" panose="020B0604020202020204" pitchFamily="34" charset="0"/>
                <a:cs typeface="Arial" panose="020B0604020202020204" pitchFamily="34" charset="0"/>
              </a:rPr>
              <a:t> phi </a:t>
            </a:r>
            <a:r>
              <a:rPr lang="en-US" sz="2400" b="1" dirty="0" err="1">
                <a:solidFill>
                  <a:schemeClr val="bg1"/>
                </a:solidFill>
                <a:latin typeface="Arial" panose="020B0604020202020204" pitchFamily="34" charset="0"/>
                <a:cs typeface="Arial" panose="020B0604020202020204" pitchFamily="34" charset="0"/>
              </a:rPr>
              <a:t>kim</a:t>
            </a:r>
            <a:endParaRPr lang="en-US" sz="2400" b="1" dirty="0">
              <a:solidFill>
                <a:schemeClr val="bg1"/>
              </a:solidFill>
              <a:latin typeface="Arial" panose="020B0604020202020204" pitchFamily="34" charset="0"/>
              <a:cs typeface="Arial" panose="020B0604020202020204" pitchFamily="34" charset="0"/>
            </a:endParaRPr>
          </a:p>
        </p:txBody>
      </p:sp>
      <p:pic>
        <p:nvPicPr>
          <p:cNvPr id="9" name="Picture 10" descr="Bảng tuần hoàn">
            <a:extLst>
              <a:ext uri="{FF2B5EF4-FFF2-40B4-BE49-F238E27FC236}">
                <a16:creationId xmlns:a16="http://schemas.microsoft.com/office/drawing/2014/main" id="{A0D4C4E1-CE12-43B3-AADF-2C7FAEE8FA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028" y="417885"/>
            <a:ext cx="614905" cy="614905"/>
          </a:xfrm>
          <a:prstGeom prst="rect">
            <a:avLst/>
          </a:prstGeom>
          <a:noFill/>
          <a:extLst>
            <a:ext uri="{909E8E84-426E-40DD-AFC4-6F175D3DCCD1}">
              <a14:hiddenFill xmlns:a14="http://schemas.microsoft.com/office/drawing/2010/main">
                <a:solidFill>
                  <a:srgbClr val="FFFFFF"/>
                </a:solidFill>
              </a14:hiddenFill>
            </a:ext>
          </a:extLst>
        </p:spPr>
      </p:pic>
      <p:pic>
        <p:nvPicPr>
          <p:cNvPr id="10" name="Graphic 9">
            <a:extLst>
              <a:ext uri="{FF2B5EF4-FFF2-40B4-BE49-F238E27FC236}">
                <a16:creationId xmlns:a16="http://schemas.microsoft.com/office/drawing/2014/main" id="{934092BE-57C4-43FD-BA42-D159C749137D}"/>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flipH="1">
            <a:off x="6559550" y="1623408"/>
            <a:ext cx="4762500" cy="4762500"/>
          </a:xfrm>
          <a:prstGeom prst="rect">
            <a:avLst/>
          </a:prstGeom>
        </p:spPr>
      </p:pic>
      <p:sp>
        <p:nvSpPr>
          <p:cNvPr id="11" name="TextBox 10">
            <a:extLst>
              <a:ext uri="{FF2B5EF4-FFF2-40B4-BE49-F238E27FC236}">
                <a16:creationId xmlns:a16="http://schemas.microsoft.com/office/drawing/2014/main" id="{4531BF5F-C401-4486-AE6E-2DA26FC9A4BF}"/>
              </a:ext>
            </a:extLst>
          </p:cNvPr>
          <p:cNvSpPr txBox="1"/>
          <p:nvPr/>
        </p:nvSpPr>
        <p:spPr>
          <a:xfrm>
            <a:off x="1201643" y="2778619"/>
            <a:ext cx="4564640" cy="937949"/>
          </a:xfrm>
          <a:prstGeom prst="rect">
            <a:avLst/>
          </a:prstGeom>
          <a:noFill/>
        </p:spPr>
        <p:txBody>
          <a:bodyPr wrap="square" rtlCol="0">
            <a:spAutoFit/>
          </a:bodyPr>
          <a:lstStyle/>
          <a:p>
            <a:pPr>
              <a:lnSpc>
                <a:spcPct val="120000"/>
              </a:lnSpc>
            </a:pPr>
            <a:r>
              <a:rPr lang="en-US" sz="2400" b="1" dirty="0" err="1">
                <a:latin typeface="Arial" panose="020B0604020202020204" pitchFamily="34" charset="0"/>
                <a:cs typeface="Arial" panose="020B0604020202020204" pitchFamily="34" charset="0"/>
              </a:rPr>
              <a:t>Điều</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đặc</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trưng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cho</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tính</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kim</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loại</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và</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tính</a:t>
            </a:r>
            <a:r>
              <a:rPr lang="en-US" sz="2400" b="1" dirty="0">
                <a:latin typeface="Arial" panose="020B0604020202020204" pitchFamily="34" charset="0"/>
                <a:cs typeface="Arial" panose="020B0604020202020204" pitchFamily="34" charset="0"/>
              </a:rPr>
              <a:t> phi </a:t>
            </a:r>
            <a:r>
              <a:rPr lang="en-US" sz="2400" b="1" dirty="0" err="1">
                <a:latin typeface="Arial" panose="020B0604020202020204" pitchFamily="34" charset="0"/>
                <a:cs typeface="Arial" panose="020B0604020202020204" pitchFamily="34" charset="0"/>
              </a:rPr>
              <a:t>kim</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là</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gì</a:t>
            </a:r>
            <a:r>
              <a:rPr lang="en-US" sz="2400" b="1"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923395910"/>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750" fill="hold"/>
                                        <p:tgtEl>
                                          <p:spTgt spid="10"/>
                                        </p:tgtEl>
                                        <p:attrNameLst>
                                          <p:attrName>ppt_w</p:attrName>
                                        </p:attrNameLst>
                                      </p:cBhvr>
                                      <p:tavLst>
                                        <p:tav tm="0">
                                          <p:val>
                                            <p:fltVal val="0"/>
                                          </p:val>
                                        </p:tav>
                                        <p:tav tm="100000">
                                          <p:val>
                                            <p:strVal val="#ppt_w"/>
                                          </p:val>
                                        </p:tav>
                                      </p:tavLst>
                                    </p:anim>
                                    <p:anim calcmode="lin" valueType="num">
                                      <p:cBhvr>
                                        <p:cTn id="8" dur="750" fill="hold"/>
                                        <p:tgtEl>
                                          <p:spTgt spid="10"/>
                                        </p:tgtEl>
                                        <p:attrNameLst>
                                          <p:attrName>ppt_h</p:attrName>
                                        </p:attrNameLst>
                                      </p:cBhvr>
                                      <p:tavLst>
                                        <p:tav tm="0">
                                          <p:val>
                                            <p:fltVal val="0"/>
                                          </p:val>
                                        </p:tav>
                                        <p:tav tm="100000">
                                          <p:val>
                                            <p:strVal val="#ppt_h"/>
                                          </p:val>
                                        </p:tav>
                                      </p:tavLst>
                                    </p:anim>
                                    <p:animEffect transition="in" filter="fade">
                                      <p:cBhvr>
                                        <p:cTn id="9" dur="750"/>
                                        <p:tgtEl>
                                          <p:spTgt spid="10"/>
                                        </p:tgtEl>
                                      </p:cBhvr>
                                    </p:animEffect>
                                  </p:childTnLst>
                                </p:cTn>
                              </p:par>
                              <p:par>
                                <p:cTn id="10" presetID="16" presetClass="entr" presetSubtype="21"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75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551CC830-02C0-476D-9DA9-29417F506001}"/>
              </a:ext>
            </a:extLst>
          </p:cNvPr>
          <p:cNvSpPr/>
          <p:nvPr/>
        </p:nvSpPr>
        <p:spPr>
          <a:xfrm>
            <a:off x="-3706273" y="1332308"/>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5" name="Freeform: Shape 4">
            <a:extLst>
              <a:ext uri="{FF2B5EF4-FFF2-40B4-BE49-F238E27FC236}">
                <a16:creationId xmlns:a16="http://schemas.microsoft.com/office/drawing/2014/main" id="{1AF4B69C-15BF-49D6-BBCA-4CDF4370EF56}"/>
              </a:ext>
            </a:extLst>
          </p:cNvPr>
          <p:cNvSpPr/>
          <p:nvPr/>
        </p:nvSpPr>
        <p:spPr>
          <a:xfrm rot="14519481">
            <a:off x="2666994" y="6085536"/>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sp>
        <p:nvSpPr>
          <p:cNvPr id="6" name="Freeform: Shape 5">
            <a:extLst>
              <a:ext uri="{FF2B5EF4-FFF2-40B4-BE49-F238E27FC236}">
                <a16:creationId xmlns:a16="http://schemas.microsoft.com/office/drawing/2014/main" id="{8DF7581D-0149-4D87-A5ED-8E74FC6DD518}"/>
              </a:ext>
            </a:extLst>
          </p:cNvPr>
          <p:cNvSpPr/>
          <p:nvPr/>
        </p:nvSpPr>
        <p:spPr>
          <a:xfrm rot="5771450" flipH="1">
            <a:off x="10858880" y="2855347"/>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4" name="Freeform: Shape 3">
            <a:extLst>
              <a:ext uri="{FF2B5EF4-FFF2-40B4-BE49-F238E27FC236}">
                <a16:creationId xmlns:a16="http://schemas.microsoft.com/office/drawing/2014/main" id="{ADDB502B-EEDA-4722-B278-7CA5E68F47A3}"/>
              </a:ext>
            </a:extLst>
          </p:cNvPr>
          <p:cNvSpPr/>
          <p:nvPr/>
        </p:nvSpPr>
        <p:spPr>
          <a:xfrm rot="2236116">
            <a:off x="5604880" y="-2829860"/>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pic>
        <p:nvPicPr>
          <p:cNvPr id="7" name="Graphic 6">
            <a:extLst>
              <a:ext uri="{FF2B5EF4-FFF2-40B4-BE49-F238E27FC236}">
                <a16:creationId xmlns:a16="http://schemas.microsoft.com/office/drawing/2014/main" id="{512C8C3C-052D-48DD-A348-EBB793C3794F}"/>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76883" y="1250609"/>
            <a:ext cx="4762500" cy="4762500"/>
          </a:xfrm>
          <a:prstGeom prst="rect">
            <a:avLst/>
          </a:prstGeom>
        </p:spPr>
      </p:pic>
      <p:sp>
        <p:nvSpPr>
          <p:cNvPr id="8" name="TextBox 7">
            <a:extLst>
              <a:ext uri="{FF2B5EF4-FFF2-40B4-BE49-F238E27FC236}">
                <a16:creationId xmlns:a16="http://schemas.microsoft.com/office/drawing/2014/main" id="{3950EEAF-1AC9-4E74-8BD2-3E6739A71D9C}"/>
              </a:ext>
            </a:extLst>
          </p:cNvPr>
          <p:cNvSpPr txBox="1"/>
          <p:nvPr/>
        </p:nvSpPr>
        <p:spPr>
          <a:xfrm>
            <a:off x="5815640" y="2623421"/>
            <a:ext cx="6061400" cy="937949"/>
          </a:xfrm>
          <a:prstGeom prst="rect">
            <a:avLst/>
          </a:prstGeom>
          <a:noFill/>
        </p:spPr>
        <p:txBody>
          <a:bodyPr wrap="square" rtlCol="0">
            <a:spAutoFit/>
          </a:bodyPr>
          <a:lstStyle/>
          <a:p>
            <a:pPr>
              <a:lnSpc>
                <a:spcPct val="120000"/>
              </a:lnSpc>
            </a:pPr>
            <a:r>
              <a:rPr lang="en-US" sz="2400" b="1" dirty="0" err="1">
                <a:latin typeface="Arial" panose="020B0604020202020204" pitchFamily="34" charset="0"/>
                <a:cs typeface="Arial" panose="020B0604020202020204" pitchFamily="34" charset="0"/>
              </a:rPr>
              <a:t>Tính</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kim</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loại</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đặc</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trưng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bởi</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khả</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năng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nhường</a:t>
            </a:r>
            <a:r>
              <a:rPr lang="en-US" sz="2400" b="1" dirty="0">
                <a:latin typeface="Arial" panose="020B0604020202020204" pitchFamily="34" charset="0"/>
                <a:cs typeface="Arial" panose="020B0604020202020204" pitchFamily="34" charset="0"/>
              </a:rPr>
              <a:t> electron </a:t>
            </a:r>
            <a:r>
              <a:rPr lang="en-US" sz="2400" b="1" dirty="0" err="1">
                <a:latin typeface="Arial" panose="020B0604020202020204" pitchFamily="34" charset="0"/>
                <a:cs typeface="Arial" panose="020B0604020202020204" pitchFamily="34" charset="0"/>
              </a:rPr>
              <a:t>của</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nguyên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tử</a:t>
            </a:r>
            <a:endParaRPr lang="en-US" sz="2400" b="1" dirty="0">
              <a:latin typeface="Arial" panose="020B0604020202020204" pitchFamily="34" charset="0"/>
              <a:cs typeface="Arial" panose="020B0604020202020204" pitchFamily="34" charset="0"/>
            </a:endParaRPr>
          </a:p>
        </p:txBody>
      </p:sp>
      <p:pic>
        <p:nvPicPr>
          <p:cNvPr id="22530" name="Picture 2" descr="Biểu tượng miễn phí ý tưởng">
            <a:extLst>
              <a:ext uri="{FF2B5EF4-FFF2-40B4-BE49-F238E27FC236}">
                <a16:creationId xmlns:a16="http://schemas.microsoft.com/office/drawing/2014/main" id="{4B75D1D9-9766-4141-BC25-A8A6DF07C39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70754" y="2135002"/>
            <a:ext cx="892686" cy="892686"/>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Rounded Corners 8">
            <a:extLst>
              <a:ext uri="{FF2B5EF4-FFF2-40B4-BE49-F238E27FC236}">
                <a16:creationId xmlns:a16="http://schemas.microsoft.com/office/drawing/2014/main" id="{D72B04A7-A006-49F6-9CA7-8A8677C7A122}"/>
              </a:ext>
            </a:extLst>
          </p:cNvPr>
          <p:cNvSpPr/>
          <p:nvPr/>
        </p:nvSpPr>
        <p:spPr>
          <a:xfrm>
            <a:off x="1808481" y="403320"/>
            <a:ext cx="10068560" cy="731651"/>
          </a:xfrm>
          <a:prstGeom prst="roundRect">
            <a:avLst/>
          </a:prstGeom>
          <a:solidFill>
            <a:srgbClr val="24A19C">
              <a:alpha val="78000"/>
            </a:srgbClr>
          </a:solidFill>
          <a:ln w="10839" cap="flat">
            <a:noFill/>
            <a:prstDash val="solid"/>
            <a:miter/>
          </a:ln>
        </p:spPr>
        <p:txBody>
          <a:bodyPr rtlCol="0" anchor="ctr"/>
          <a:lstStyle/>
          <a:p>
            <a:endParaRPr lang="en-US" dirty="0"/>
          </a:p>
        </p:txBody>
      </p:sp>
      <p:sp>
        <p:nvSpPr>
          <p:cNvPr id="10" name="TextBox 9">
            <a:extLst>
              <a:ext uri="{FF2B5EF4-FFF2-40B4-BE49-F238E27FC236}">
                <a16:creationId xmlns:a16="http://schemas.microsoft.com/office/drawing/2014/main" id="{D89F0DF2-CA0A-4194-B392-57A731E64992}"/>
              </a:ext>
            </a:extLst>
          </p:cNvPr>
          <p:cNvSpPr txBox="1"/>
          <p:nvPr/>
        </p:nvSpPr>
        <p:spPr>
          <a:xfrm>
            <a:off x="1808481" y="538310"/>
            <a:ext cx="9251245" cy="461665"/>
          </a:xfrm>
          <a:prstGeom prst="rect">
            <a:avLst/>
          </a:prstGeom>
          <a:noFill/>
        </p:spPr>
        <p:txBody>
          <a:bodyPr wrap="square" rtlCol="0">
            <a:spAutoFit/>
          </a:bodyPr>
          <a:lstStyle/>
          <a:p>
            <a:pPr algn="ctr"/>
            <a:r>
              <a:rPr lang="en-US" sz="2400" b="1" dirty="0">
                <a:solidFill>
                  <a:schemeClr val="bg1"/>
                </a:solidFill>
                <a:latin typeface="Arial" panose="020B0604020202020204" pitchFamily="34" charset="0"/>
                <a:cs typeface="Arial" panose="020B0604020202020204" pitchFamily="34" charset="0"/>
              </a:rPr>
              <a:t>II. Xu </a:t>
            </a:r>
            <a:r>
              <a:rPr lang="en-US" sz="2400" b="1" dirty="0" err="1">
                <a:solidFill>
                  <a:schemeClr val="bg1"/>
                </a:solidFill>
                <a:latin typeface="Arial" panose="020B0604020202020204" pitchFamily="34" charset="0"/>
                <a:cs typeface="Arial" panose="020B0604020202020204" pitchFamily="34" charset="0"/>
              </a:rPr>
              <a:t>hướng</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biến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đổi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độ</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âm</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điện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tính</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kim</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loại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và</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tính</a:t>
            </a:r>
            <a:r>
              <a:rPr lang="en-US" sz="2400" b="1" dirty="0">
                <a:solidFill>
                  <a:schemeClr val="bg1"/>
                </a:solidFill>
                <a:latin typeface="Arial" panose="020B0604020202020204" pitchFamily="34" charset="0"/>
                <a:cs typeface="Arial" panose="020B0604020202020204" pitchFamily="34" charset="0"/>
              </a:rPr>
              <a:t> phi </a:t>
            </a:r>
            <a:r>
              <a:rPr lang="en-US" sz="2400" b="1" dirty="0" err="1">
                <a:solidFill>
                  <a:schemeClr val="bg1"/>
                </a:solidFill>
                <a:latin typeface="Arial" panose="020B0604020202020204" pitchFamily="34" charset="0"/>
                <a:cs typeface="Arial" panose="020B0604020202020204" pitchFamily="34" charset="0"/>
              </a:rPr>
              <a:t>kim</a:t>
            </a:r>
            <a:endParaRPr lang="en-US" sz="2400" b="1" dirty="0">
              <a:solidFill>
                <a:schemeClr val="bg1"/>
              </a:solidFill>
              <a:latin typeface="Arial" panose="020B0604020202020204" pitchFamily="34" charset="0"/>
              <a:cs typeface="Arial" panose="020B0604020202020204" pitchFamily="34" charset="0"/>
            </a:endParaRPr>
          </a:p>
        </p:txBody>
      </p:sp>
      <p:pic>
        <p:nvPicPr>
          <p:cNvPr id="11" name="Picture 10" descr="Bảng tuần hoàn">
            <a:extLst>
              <a:ext uri="{FF2B5EF4-FFF2-40B4-BE49-F238E27FC236}">
                <a16:creationId xmlns:a16="http://schemas.microsoft.com/office/drawing/2014/main" id="{A96796E5-A75D-4419-B98A-A897D609A05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60930" y="436560"/>
            <a:ext cx="614905" cy="614905"/>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7B1166A6-1072-44E1-BCEF-F4D5C5D8CA19}"/>
              </a:ext>
            </a:extLst>
          </p:cNvPr>
          <p:cNvSpPr txBox="1"/>
          <p:nvPr/>
        </p:nvSpPr>
        <p:spPr>
          <a:xfrm>
            <a:off x="5815640" y="3657083"/>
            <a:ext cx="6061400" cy="937949"/>
          </a:xfrm>
          <a:prstGeom prst="rect">
            <a:avLst/>
          </a:prstGeom>
          <a:noFill/>
        </p:spPr>
        <p:txBody>
          <a:bodyPr wrap="square" rtlCol="0">
            <a:spAutoFit/>
          </a:bodyPr>
          <a:lstStyle/>
          <a:p>
            <a:pPr>
              <a:lnSpc>
                <a:spcPct val="120000"/>
              </a:lnSpc>
            </a:pPr>
            <a:r>
              <a:rPr lang="en-US" sz="2400" b="1" dirty="0" err="1">
                <a:latin typeface="Arial" panose="020B0604020202020204" pitchFamily="34" charset="0"/>
                <a:cs typeface="Arial" panose="020B0604020202020204" pitchFamily="34" charset="0"/>
              </a:rPr>
              <a:t>Tính</a:t>
            </a:r>
            <a:r>
              <a:rPr lang="en-US" sz="2400" b="1" dirty="0">
                <a:latin typeface="Arial" panose="020B0604020202020204" pitchFamily="34" charset="0"/>
                <a:cs typeface="Arial" panose="020B0604020202020204" pitchFamily="34" charset="0"/>
              </a:rPr>
              <a:t> phi </a:t>
            </a:r>
            <a:r>
              <a:rPr lang="en-US" sz="2400" b="1" dirty="0" err="1">
                <a:latin typeface="Arial" panose="020B0604020202020204" pitchFamily="34" charset="0"/>
                <a:cs typeface="Arial" panose="020B0604020202020204" pitchFamily="34" charset="0"/>
              </a:rPr>
              <a:t>kim</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đặc</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trưng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bởi</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khả</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năng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nhận</a:t>
            </a:r>
            <a:r>
              <a:rPr lang="en-US" sz="2400" b="1" dirty="0">
                <a:latin typeface="Arial" panose="020B0604020202020204" pitchFamily="34" charset="0"/>
                <a:cs typeface="Arial" panose="020B0604020202020204" pitchFamily="34" charset="0"/>
              </a:rPr>
              <a:t> electron </a:t>
            </a:r>
            <a:r>
              <a:rPr lang="en-US" sz="2400" b="1" dirty="0" err="1">
                <a:latin typeface="Arial" panose="020B0604020202020204" pitchFamily="34" charset="0"/>
                <a:cs typeface="Arial" panose="020B0604020202020204" pitchFamily="34" charset="0"/>
              </a:rPr>
              <a:t>của</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nguyên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tử</a:t>
            </a:r>
            <a:endParaRPr lang="en-US"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5780728"/>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551CC830-02C0-476D-9DA9-29417F506001}"/>
              </a:ext>
            </a:extLst>
          </p:cNvPr>
          <p:cNvSpPr/>
          <p:nvPr/>
        </p:nvSpPr>
        <p:spPr>
          <a:xfrm>
            <a:off x="-3310488" y="3429000"/>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5" name="Freeform: Shape 4">
            <a:extLst>
              <a:ext uri="{FF2B5EF4-FFF2-40B4-BE49-F238E27FC236}">
                <a16:creationId xmlns:a16="http://schemas.microsoft.com/office/drawing/2014/main" id="{1AF4B69C-15BF-49D6-BBCA-4CDF4370EF56}"/>
              </a:ext>
            </a:extLst>
          </p:cNvPr>
          <p:cNvSpPr/>
          <p:nvPr/>
        </p:nvSpPr>
        <p:spPr>
          <a:xfrm rot="14519481">
            <a:off x="6646890" y="5771639"/>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sp>
        <p:nvSpPr>
          <p:cNvPr id="6" name="Freeform: Shape 5">
            <a:extLst>
              <a:ext uri="{FF2B5EF4-FFF2-40B4-BE49-F238E27FC236}">
                <a16:creationId xmlns:a16="http://schemas.microsoft.com/office/drawing/2014/main" id="{8DF7581D-0149-4D87-A5ED-8E74FC6DD518}"/>
              </a:ext>
            </a:extLst>
          </p:cNvPr>
          <p:cNvSpPr/>
          <p:nvPr/>
        </p:nvSpPr>
        <p:spPr>
          <a:xfrm rot="1805582" flipH="1">
            <a:off x="10913472" y="679867"/>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4" name="Freeform: Shape 3">
            <a:extLst>
              <a:ext uri="{FF2B5EF4-FFF2-40B4-BE49-F238E27FC236}">
                <a16:creationId xmlns:a16="http://schemas.microsoft.com/office/drawing/2014/main" id="{ADDB502B-EEDA-4722-B278-7CA5E68F47A3}"/>
              </a:ext>
            </a:extLst>
          </p:cNvPr>
          <p:cNvSpPr/>
          <p:nvPr/>
        </p:nvSpPr>
        <p:spPr>
          <a:xfrm rot="2236116">
            <a:off x="514265" y="-2529608"/>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sp>
        <p:nvSpPr>
          <p:cNvPr id="7" name="Rectangle: Rounded Corners 6">
            <a:extLst>
              <a:ext uri="{FF2B5EF4-FFF2-40B4-BE49-F238E27FC236}">
                <a16:creationId xmlns:a16="http://schemas.microsoft.com/office/drawing/2014/main" id="{09920DBF-98A7-40D0-8BA8-9D24C6B2CD1D}"/>
              </a:ext>
            </a:extLst>
          </p:cNvPr>
          <p:cNvSpPr/>
          <p:nvPr/>
        </p:nvSpPr>
        <p:spPr>
          <a:xfrm>
            <a:off x="270693" y="652099"/>
            <a:ext cx="10067318" cy="731651"/>
          </a:xfrm>
          <a:prstGeom prst="roundRect">
            <a:avLst/>
          </a:prstGeom>
          <a:solidFill>
            <a:srgbClr val="24A19C">
              <a:alpha val="78000"/>
            </a:srgbClr>
          </a:solidFill>
          <a:ln w="10839" cap="flat">
            <a:noFill/>
            <a:prstDash val="solid"/>
            <a:miter/>
          </a:ln>
        </p:spPr>
        <p:txBody>
          <a:bodyPr rtlCol="0" anchor="ctr"/>
          <a:lstStyle/>
          <a:p>
            <a:endParaRPr lang="en-US" dirty="0"/>
          </a:p>
        </p:txBody>
      </p:sp>
      <p:sp>
        <p:nvSpPr>
          <p:cNvPr id="8" name="TextBox 7">
            <a:extLst>
              <a:ext uri="{FF2B5EF4-FFF2-40B4-BE49-F238E27FC236}">
                <a16:creationId xmlns:a16="http://schemas.microsoft.com/office/drawing/2014/main" id="{B05AB2A6-FA25-4DAE-9216-18A2F7AE792E}"/>
              </a:ext>
            </a:extLst>
          </p:cNvPr>
          <p:cNvSpPr txBox="1"/>
          <p:nvPr/>
        </p:nvSpPr>
        <p:spPr>
          <a:xfrm>
            <a:off x="1048744" y="787091"/>
            <a:ext cx="9172006" cy="461665"/>
          </a:xfrm>
          <a:prstGeom prst="rect">
            <a:avLst/>
          </a:prstGeom>
          <a:noFill/>
        </p:spPr>
        <p:txBody>
          <a:bodyPr wrap="square" rtlCol="0">
            <a:spAutoFit/>
          </a:bodyPr>
          <a:lstStyle/>
          <a:p>
            <a:pPr algn="ctr"/>
            <a:r>
              <a:rPr lang="en-US" sz="2400" b="1" dirty="0">
                <a:solidFill>
                  <a:schemeClr val="bg1"/>
                </a:solidFill>
                <a:latin typeface="Arial" panose="020B0604020202020204" pitchFamily="34" charset="0"/>
                <a:cs typeface="Arial" panose="020B0604020202020204" pitchFamily="34" charset="0"/>
              </a:rPr>
              <a:t>II. Xu </a:t>
            </a:r>
            <a:r>
              <a:rPr lang="en-US" sz="2400" b="1" dirty="0" err="1">
                <a:solidFill>
                  <a:schemeClr val="bg1"/>
                </a:solidFill>
                <a:latin typeface="Arial" panose="020B0604020202020204" pitchFamily="34" charset="0"/>
                <a:cs typeface="Arial" panose="020B0604020202020204" pitchFamily="34" charset="0"/>
              </a:rPr>
              <a:t>hướng</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biến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đổi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độ</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âm</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điện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tính</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kim</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loại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và</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tính</a:t>
            </a:r>
            <a:r>
              <a:rPr lang="en-US" sz="2400" b="1" dirty="0">
                <a:solidFill>
                  <a:schemeClr val="bg1"/>
                </a:solidFill>
                <a:latin typeface="Arial" panose="020B0604020202020204" pitchFamily="34" charset="0"/>
                <a:cs typeface="Arial" panose="020B0604020202020204" pitchFamily="34" charset="0"/>
              </a:rPr>
              <a:t> phi </a:t>
            </a:r>
            <a:r>
              <a:rPr lang="en-US" sz="2400" b="1" dirty="0" err="1">
                <a:solidFill>
                  <a:schemeClr val="bg1"/>
                </a:solidFill>
                <a:latin typeface="Arial" panose="020B0604020202020204" pitchFamily="34" charset="0"/>
                <a:cs typeface="Arial" panose="020B0604020202020204" pitchFamily="34" charset="0"/>
              </a:rPr>
              <a:t>kim</a:t>
            </a:r>
            <a:endParaRPr lang="en-US" sz="2400" b="1" dirty="0">
              <a:solidFill>
                <a:schemeClr val="bg1"/>
              </a:solidFill>
              <a:latin typeface="Arial" panose="020B0604020202020204" pitchFamily="34" charset="0"/>
              <a:cs typeface="Arial" panose="020B0604020202020204" pitchFamily="34" charset="0"/>
            </a:endParaRPr>
          </a:p>
        </p:txBody>
      </p:sp>
      <p:pic>
        <p:nvPicPr>
          <p:cNvPr id="9" name="Picture 10" descr="Bảng tuần hoàn">
            <a:extLst>
              <a:ext uri="{FF2B5EF4-FFF2-40B4-BE49-F238E27FC236}">
                <a16:creationId xmlns:a16="http://schemas.microsoft.com/office/drawing/2014/main" id="{3A95C682-74E4-4A47-9EF7-10DC6112A4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4689" y="673977"/>
            <a:ext cx="614905" cy="61490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5EF99A2C-73DC-4545-AAB7-7EFC97B78D10}"/>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352375" y="2674959"/>
            <a:ext cx="4564641" cy="2820117"/>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D0DDB04E-5449-49F1-9EF5-EB3A9AD301FA}"/>
              </a:ext>
            </a:extLst>
          </p:cNvPr>
          <p:cNvSpPr txBox="1"/>
          <p:nvPr/>
        </p:nvSpPr>
        <p:spPr>
          <a:xfrm>
            <a:off x="105615" y="1771336"/>
            <a:ext cx="5451830" cy="494751"/>
          </a:xfrm>
          <a:prstGeom prst="rect">
            <a:avLst/>
          </a:prstGeom>
          <a:noFill/>
        </p:spPr>
        <p:txBody>
          <a:bodyPr wrap="square" rtlCol="0">
            <a:spAutoFit/>
          </a:bodyPr>
          <a:lstStyle/>
          <a:p>
            <a:pPr>
              <a:lnSpc>
                <a:spcPct val="120000"/>
              </a:lnSpc>
            </a:pPr>
            <a:r>
              <a:rPr lang="en-US" sz="2400" b="1" dirty="0" err="1">
                <a:latin typeface="Arial" panose="020B0604020202020204" pitchFamily="34" charset="0"/>
                <a:cs typeface="Arial" panose="020B0604020202020204" pitchFamily="34" charset="0"/>
              </a:rPr>
              <a:t>Trong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một</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nhóm</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từ</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trên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xuống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dưới</a:t>
            </a:r>
            <a:endParaRPr lang="en-US" sz="2400" b="1" dirty="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6E244F67-9391-4A62-BEAF-303F1F800765}"/>
              </a:ext>
            </a:extLst>
          </p:cNvPr>
          <p:cNvSpPr txBox="1"/>
          <p:nvPr/>
        </p:nvSpPr>
        <p:spPr>
          <a:xfrm>
            <a:off x="5653902" y="2207834"/>
            <a:ext cx="4641153" cy="494751"/>
          </a:xfrm>
          <a:prstGeom prst="rect">
            <a:avLst/>
          </a:prstGeom>
          <a:noFill/>
        </p:spPr>
        <p:txBody>
          <a:bodyPr wrap="square" rtlCol="0">
            <a:spAutoFit/>
          </a:bodyPr>
          <a:lstStyle/>
          <a:p>
            <a:pPr>
              <a:lnSpc>
                <a:spcPct val="120000"/>
              </a:lnSpc>
            </a:pPr>
            <a:r>
              <a:rPr lang="en-US" sz="2400" dirty="0" err="1">
                <a:latin typeface="Arial" panose="020B0604020202020204" pitchFamily="34" charset="0"/>
                <a:cs typeface="Arial" panose="020B0604020202020204" pitchFamily="34" charset="0"/>
              </a:rPr>
              <a:t>Điện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tích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hạt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nhân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tăng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dần</a:t>
            </a:r>
            <a:endParaRPr lang="en-US" sz="2400"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A93ECE01-503D-4AC1-9D7C-B725C843998C}"/>
              </a:ext>
            </a:extLst>
          </p:cNvPr>
          <p:cNvSpPr txBox="1"/>
          <p:nvPr/>
        </p:nvSpPr>
        <p:spPr>
          <a:xfrm>
            <a:off x="5653902" y="2880124"/>
            <a:ext cx="4275420" cy="494751"/>
          </a:xfrm>
          <a:prstGeom prst="rect">
            <a:avLst/>
          </a:prstGeom>
          <a:noFill/>
        </p:spPr>
        <p:txBody>
          <a:bodyPr wrap="square" rtlCol="0">
            <a:spAutoFit/>
          </a:bodyPr>
          <a:lstStyle/>
          <a:p>
            <a:pPr>
              <a:lnSpc>
                <a:spcPct val="120000"/>
              </a:lnSpc>
            </a:pPr>
            <a:r>
              <a:rPr lang="en-US" sz="2400" dirty="0" err="1">
                <a:latin typeface="Arial" panose="020B0604020202020204" pitchFamily="34" charset="0"/>
                <a:cs typeface="Arial" panose="020B0604020202020204" pitchFamily="34" charset="0"/>
              </a:rPr>
              <a:t>Bán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kính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nguyên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tử</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tăng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dần</a:t>
            </a:r>
            <a:endParaRPr lang="en-US" sz="2400" dirty="0">
              <a:latin typeface="Arial" panose="020B0604020202020204" pitchFamily="34" charset="0"/>
              <a:cs typeface="Arial" panose="020B0604020202020204" pitchFamily="34" charset="0"/>
            </a:endParaRPr>
          </a:p>
        </p:txBody>
      </p:sp>
      <p:pic>
        <p:nvPicPr>
          <p:cNvPr id="24578" name="Picture 2" descr="Kiểm tra biểu tượng miễn phí">
            <a:extLst>
              <a:ext uri="{FF2B5EF4-FFF2-40B4-BE49-F238E27FC236}">
                <a16:creationId xmlns:a16="http://schemas.microsoft.com/office/drawing/2014/main" id="{3F62E4A4-633F-4B8D-B0D8-DAD8C27FE42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09931" y="2142250"/>
            <a:ext cx="631201" cy="63120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Kiểm tra biểu tượng miễn phí">
            <a:extLst>
              <a:ext uri="{FF2B5EF4-FFF2-40B4-BE49-F238E27FC236}">
                <a16:creationId xmlns:a16="http://schemas.microsoft.com/office/drawing/2014/main" id="{3F18C050-11F4-4D70-BAA6-21CC7ADF664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72539" y="2860169"/>
            <a:ext cx="631201" cy="631201"/>
          </a:xfrm>
          <a:prstGeom prst="rect">
            <a:avLst/>
          </a:prstGeom>
          <a:noFill/>
          <a:extLst>
            <a:ext uri="{909E8E84-426E-40DD-AFC4-6F175D3DCCD1}">
              <a14:hiddenFill xmlns:a14="http://schemas.microsoft.com/office/drawing/2010/main">
                <a:solidFill>
                  <a:srgbClr val="FFFFFF"/>
                </a:solidFill>
              </a14:hiddenFill>
            </a:ext>
          </a:extLst>
        </p:spPr>
      </p:pic>
      <p:pic>
        <p:nvPicPr>
          <p:cNvPr id="24580" name="Picture 4" descr="Biểu tượng miễn phí mũi tên phải">
            <a:extLst>
              <a:ext uri="{FF2B5EF4-FFF2-40B4-BE49-F238E27FC236}">
                <a16:creationId xmlns:a16="http://schemas.microsoft.com/office/drawing/2014/main" id="{2FE25520-EF88-4D2A-BB9C-53AC70E4B3E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09931" y="3657368"/>
            <a:ext cx="623839" cy="623839"/>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3B9FCD68-8573-4017-9994-2860C7E46050}"/>
              </a:ext>
            </a:extLst>
          </p:cNvPr>
          <p:cNvSpPr txBox="1"/>
          <p:nvPr/>
        </p:nvSpPr>
        <p:spPr>
          <a:xfrm>
            <a:off x="5653900" y="3668909"/>
            <a:ext cx="6456819" cy="494751"/>
          </a:xfrm>
          <a:prstGeom prst="rect">
            <a:avLst/>
          </a:prstGeom>
          <a:noFill/>
        </p:spPr>
        <p:txBody>
          <a:bodyPr wrap="square" rtlCol="0">
            <a:spAutoFit/>
          </a:bodyPr>
          <a:lstStyle/>
          <a:p>
            <a:pPr>
              <a:lnSpc>
                <a:spcPct val="120000"/>
              </a:lnSpc>
            </a:pPr>
            <a:r>
              <a:rPr lang="en-US" sz="2400" dirty="0" err="1">
                <a:latin typeface="Arial" panose="020B0604020202020204" pitchFamily="34" charset="0"/>
                <a:cs typeface="Arial" panose="020B0604020202020204" pitchFamily="34" charset="0"/>
              </a:rPr>
              <a:t>Lực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hút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của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hạt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nhân</a:t>
            </a:r>
            <a:r>
              <a:rPr lang="en-US" sz="2400" dirty="0">
                <a:latin typeface="Arial" panose="020B0604020202020204" pitchFamily="34" charset="0"/>
                <a:cs typeface="Arial" panose="020B0604020202020204" pitchFamily="34" charset="0"/>
              </a:rPr>
              <a:t> tới electron </a:t>
            </a:r>
            <a:r>
              <a:rPr lang="en-US" sz="2400" dirty="0" err="1">
                <a:latin typeface="Arial" panose="020B0604020202020204" pitchFamily="34" charset="0"/>
                <a:cs typeface="Arial" panose="020B0604020202020204" pitchFamily="34" charset="0"/>
              </a:rPr>
              <a:t>hóa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trị</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giảm</a:t>
            </a:r>
            <a:endParaRPr lang="en-US" sz="2400" dirty="0">
              <a:latin typeface="Arial" panose="020B0604020202020204" pitchFamily="34" charset="0"/>
              <a:cs typeface="Arial" panose="020B0604020202020204" pitchFamily="34" charset="0"/>
            </a:endParaRPr>
          </a:p>
        </p:txBody>
      </p:sp>
      <p:pic>
        <p:nvPicPr>
          <p:cNvPr id="17" name="Picture 4" descr="Biểu tượng miễn phí mũi tên phải">
            <a:extLst>
              <a:ext uri="{FF2B5EF4-FFF2-40B4-BE49-F238E27FC236}">
                <a16:creationId xmlns:a16="http://schemas.microsoft.com/office/drawing/2014/main" id="{1D4D16B5-C374-4B3D-A0B1-ED2E203B0B8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09931" y="4354835"/>
            <a:ext cx="623839" cy="623839"/>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4E92FC65-E17C-4D19-9546-006332EEC1D3}"/>
              </a:ext>
            </a:extLst>
          </p:cNvPr>
          <p:cNvSpPr txBox="1"/>
          <p:nvPr/>
        </p:nvSpPr>
        <p:spPr>
          <a:xfrm>
            <a:off x="5700800" y="4362410"/>
            <a:ext cx="6456819" cy="494751"/>
          </a:xfrm>
          <a:prstGeom prst="rect">
            <a:avLst/>
          </a:prstGeom>
          <a:noFill/>
        </p:spPr>
        <p:txBody>
          <a:bodyPr wrap="square" rtlCol="0">
            <a:spAutoFit/>
          </a:bodyPr>
          <a:lstStyle/>
          <a:p>
            <a:pPr>
              <a:lnSpc>
                <a:spcPct val="120000"/>
              </a:lnSpc>
            </a:pPr>
            <a:r>
              <a:rPr lang="en-US" sz="2400" dirty="0" err="1">
                <a:latin typeface="Arial" panose="020B0604020202020204" pitchFamily="34" charset="0"/>
                <a:cs typeface="Arial" panose="020B0604020202020204" pitchFamily="34" charset="0"/>
              </a:rPr>
              <a:t>Tăng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khả</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năng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nhường</a:t>
            </a:r>
            <a:r>
              <a:rPr lang="en-US" sz="2400" dirty="0">
                <a:latin typeface="Arial" panose="020B0604020202020204" pitchFamily="34" charset="0"/>
                <a:cs typeface="Arial" panose="020B0604020202020204" pitchFamily="34" charset="0"/>
              </a:rPr>
              <a:t> electron </a:t>
            </a:r>
          </a:p>
        </p:txBody>
      </p:sp>
      <p:pic>
        <p:nvPicPr>
          <p:cNvPr id="19" name="Picture 4" descr="Biểu tượng miễn phí mũi tên phải">
            <a:extLst>
              <a:ext uri="{FF2B5EF4-FFF2-40B4-BE49-F238E27FC236}">
                <a16:creationId xmlns:a16="http://schemas.microsoft.com/office/drawing/2014/main" id="{32C9418F-9037-4BDD-B99D-2AA6D9CCD5D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02065" y="5027551"/>
            <a:ext cx="623839" cy="623839"/>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7ACDE522-D76F-4742-8662-C4ABFCAE97E2}"/>
              </a:ext>
            </a:extLst>
          </p:cNvPr>
          <p:cNvSpPr txBox="1"/>
          <p:nvPr/>
        </p:nvSpPr>
        <p:spPr>
          <a:xfrm>
            <a:off x="5692934" y="5035126"/>
            <a:ext cx="6456819" cy="494751"/>
          </a:xfrm>
          <a:prstGeom prst="rect">
            <a:avLst/>
          </a:prstGeom>
          <a:noFill/>
        </p:spPr>
        <p:txBody>
          <a:bodyPr wrap="square" rtlCol="0">
            <a:spAutoFit/>
          </a:bodyPr>
          <a:lstStyle/>
          <a:p>
            <a:pPr>
              <a:lnSpc>
                <a:spcPct val="120000"/>
              </a:lnSpc>
            </a:pPr>
            <a:r>
              <a:rPr lang="en-US" sz="2400" dirty="0" err="1">
                <a:latin typeface="Arial" panose="020B0604020202020204" pitchFamily="34" charset="0"/>
                <a:cs typeface="Arial" panose="020B0604020202020204" pitchFamily="34" charset="0"/>
              </a:rPr>
              <a:t>Tính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kim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loại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của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nguyên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tố</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tăng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dần</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65458401"/>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wipe(up)">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24578"/>
                                        </p:tgtEl>
                                        <p:attrNameLst>
                                          <p:attrName>style.visibility</p:attrName>
                                        </p:attrNameLst>
                                      </p:cBhvr>
                                      <p:to>
                                        <p:strVal val="visible"/>
                                      </p:to>
                                    </p:set>
                                    <p:animEffect transition="in" filter="circle(in)">
                                      <p:cBhvr>
                                        <p:cTn id="19" dur="500"/>
                                        <p:tgtEl>
                                          <p:spTgt spid="24578"/>
                                        </p:tgtEl>
                                      </p:cBhvr>
                                    </p:animEffect>
                                  </p:childTnLst>
                                </p:cTn>
                              </p:par>
                            </p:childTnLst>
                          </p:cTn>
                        </p:par>
                        <p:par>
                          <p:cTn id="20" fill="hold">
                            <p:stCondLst>
                              <p:cond delay="500"/>
                            </p:stCondLst>
                            <p:childTnLst>
                              <p:par>
                                <p:cTn id="21" presetID="22" presetClass="entr" presetSubtype="1" fill="hold" grpId="0"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up)">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circle(in)">
                                      <p:cBhvr>
                                        <p:cTn id="28" dur="500"/>
                                        <p:tgtEl>
                                          <p:spTgt spid="14"/>
                                        </p:tgtEl>
                                      </p:cBhvr>
                                    </p:animEffect>
                                  </p:childTnLst>
                                </p:cTn>
                              </p:par>
                            </p:childTnLst>
                          </p:cTn>
                        </p:par>
                        <p:par>
                          <p:cTn id="29" fill="hold">
                            <p:stCondLst>
                              <p:cond delay="500"/>
                            </p:stCondLst>
                            <p:childTnLst>
                              <p:par>
                                <p:cTn id="30" presetID="22" presetClass="entr" presetSubtype="1" fill="hold" grpId="0" nodeType="after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up)">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24580"/>
                                        </p:tgtEl>
                                        <p:attrNameLst>
                                          <p:attrName>style.visibility</p:attrName>
                                        </p:attrNameLst>
                                      </p:cBhvr>
                                      <p:to>
                                        <p:strVal val="visible"/>
                                      </p:to>
                                    </p:set>
                                    <p:animEffect transition="in" filter="circle(in)">
                                      <p:cBhvr>
                                        <p:cTn id="37" dur="500"/>
                                        <p:tgtEl>
                                          <p:spTgt spid="24580"/>
                                        </p:tgtEl>
                                      </p:cBhvr>
                                    </p:animEffect>
                                  </p:childTnLst>
                                </p:cTn>
                              </p:par>
                            </p:childTnLst>
                          </p:cTn>
                        </p:par>
                        <p:par>
                          <p:cTn id="38" fill="hold">
                            <p:stCondLst>
                              <p:cond delay="500"/>
                            </p:stCondLst>
                            <p:childTnLst>
                              <p:par>
                                <p:cTn id="39" presetID="22" presetClass="entr" presetSubtype="1" fill="hold" grpId="0" nodeType="after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wipe(up)">
                                      <p:cBhvr>
                                        <p:cTn id="41" dur="500"/>
                                        <p:tgtEl>
                                          <p:spTgt spid="16"/>
                                        </p:tgtEl>
                                      </p:cBhvr>
                                    </p:animEffect>
                                  </p:childTnLst>
                                </p:cTn>
                              </p:par>
                            </p:childTnLst>
                          </p:cTn>
                        </p:par>
                      </p:childTnLst>
                    </p:cTn>
                  </p:par>
                  <p:par>
                    <p:cTn id="42" fill="hold">
                      <p:stCondLst>
                        <p:cond delay="indefinite"/>
                      </p:stCondLst>
                      <p:childTnLst>
                        <p:par>
                          <p:cTn id="43" fill="hold">
                            <p:stCondLst>
                              <p:cond delay="0"/>
                            </p:stCondLst>
                            <p:childTnLst>
                              <p:par>
                                <p:cTn id="44" presetID="6" presetClass="entr" presetSubtype="16" fill="hold" nodeType="click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circle(in)">
                                      <p:cBhvr>
                                        <p:cTn id="46" dur="500"/>
                                        <p:tgtEl>
                                          <p:spTgt spid="17"/>
                                        </p:tgtEl>
                                      </p:cBhvr>
                                    </p:animEffect>
                                  </p:childTnLst>
                                </p:cTn>
                              </p:par>
                            </p:childTnLst>
                          </p:cTn>
                        </p:par>
                        <p:par>
                          <p:cTn id="47" fill="hold">
                            <p:stCondLst>
                              <p:cond delay="500"/>
                            </p:stCondLst>
                            <p:childTnLst>
                              <p:par>
                                <p:cTn id="48" presetID="22" presetClass="entr" presetSubtype="1" fill="hold" grpId="0" nodeType="after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wipe(up)">
                                      <p:cBhvr>
                                        <p:cTn id="50" dur="500"/>
                                        <p:tgtEl>
                                          <p:spTgt spid="18"/>
                                        </p:tgtEl>
                                      </p:cBhvr>
                                    </p:animEffect>
                                  </p:childTnLst>
                                </p:cTn>
                              </p:par>
                            </p:childTnLst>
                          </p:cTn>
                        </p:par>
                      </p:childTnLst>
                    </p:cTn>
                  </p:par>
                  <p:par>
                    <p:cTn id="51" fill="hold">
                      <p:stCondLst>
                        <p:cond delay="indefinite"/>
                      </p:stCondLst>
                      <p:childTnLst>
                        <p:par>
                          <p:cTn id="52" fill="hold">
                            <p:stCondLst>
                              <p:cond delay="0"/>
                            </p:stCondLst>
                            <p:childTnLst>
                              <p:par>
                                <p:cTn id="53" presetID="6" presetClass="entr" presetSubtype="16" fill="hold" nodeType="clickEffect">
                                  <p:stCondLst>
                                    <p:cond delay="0"/>
                                  </p:stCondLst>
                                  <p:childTnLst>
                                    <p:set>
                                      <p:cBhvr>
                                        <p:cTn id="54" dur="1" fill="hold">
                                          <p:stCondLst>
                                            <p:cond delay="0"/>
                                          </p:stCondLst>
                                        </p:cTn>
                                        <p:tgtEl>
                                          <p:spTgt spid="19"/>
                                        </p:tgtEl>
                                        <p:attrNameLst>
                                          <p:attrName>style.visibility</p:attrName>
                                        </p:attrNameLst>
                                      </p:cBhvr>
                                      <p:to>
                                        <p:strVal val="visible"/>
                                      </p:to>
                                    </p:set>
                                    <p:animEffect transition="in" filter="circle(in)">
                                      <p:cBhvr>
                                        <p:cTn id="55" dur="500"/>
                                        <p:tgtEl>
                                          <p:spTgt spid="19"/>
                                        </p:tgtEl>
                                      </p:cBhvr>
                                    </p:animEffect>
                                  </p:childTnLst>
                                </p:cTn>
                              </p:par>
                            </p:childTnLst>
                          </p:cTn>
                        </p:par>
                        <p:par>
                          <p:cTn id="56" fill="hold">
                            <p:stCondLst>
                              <p:cond delay="500"/>
                            </p:stCondLst>
                            <p:childTnLst>
                              <p:par>
                                <p:cTn id="57" presetID="22" presetClass="entr" presetSubtype="1" fill="hold" grpId="0" nodeType="afterEffect">
                                  <p:stCondLst>
                                    <p:cond delay="0"/>
                                  </p:stCondLst>
                                  <p:childTnLst>
                                    <p:set>
                                      <p:cBhvr>
                                        <p:cTn id="58" dur="1" fill="hold">
                                          <p:stCondLst>
                                            <p:cond delay="0"/>
                                          </p:stCondLst>
                                        </p:cTn>
                                        <p:tgtEl>
                                          <p:spTgt spid="20"/>
                                        </p:tgtEl>
                                        <p:attrNameLst>
                                          <p:attrName>style.visibility</p:attrName>
                                        </p:attrNameLst>
                                      </p:cBhvr>
                                      <p:to>
                                        <p:strVal val="visible"/>
                                      </p:to>
                                    </p:set>
                                    <p:animEffect transition="in" filter="wipe(up)">
                                      <p:cBhvr>
                                        <p:cTn id="5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6" grpId="0"/>
      <p:bldP spid="18" grpId="0"/>
      <p:bldP spid="2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Group 33">
            <a:extLst>
              <a:ext uri="{FF2B5EF4-FFF2-40B4-BE49-F238E27FC236}">
                <a16:creationId xmlns:a16="http://schemas.microsoft.com/office/drawing/2014/main" id="{2FA0400A-C009-4C3D-8770-99018B54DBAB}"/>
              </a:ext>
            </a:extLst>
          </p:cNvPr>
          <p:cNvGrpSpPr/>
          <p:nvPr/>
        </p:nvGrpSpPr>
        <p:grpSpPr>
          <a:xfrm>
            <a:off x="2206268" y="2643383"/>
            <a:ext cx="2787942" cy="2644628"/>
            <a:chOff x="4130040" y="1325880"/>
            <a:chExt cx="3931920" cy="3931920"/>
          </a:xfrm>
        </p:grpSpPr>
        <p:sp>
          <p:nvSpPr>
            <p:cNvPr id="35" name="Oval 34">
              <a:extLst>
                <a:ext uri="{FF2B5EF4-FFF2-40B4-BE49-F238E27FC236}">
                  <a16:creationId xmlns:a16="http://schemas.microsoft.com/office/drawing/2014/main" id="{A127AFBB-8DA7-47D3-A40C-63FFBB7B1316}"/>
                </a:ext>
              </a:extLst>
            </p:cNvPr>
            <p:cNvSpPr/>
            <p:nvPr/>
          </p:nvSpPr>
          <p:spPr>
            <a:xfrm>
              <a:off x="4770120" y="1965960"/>
              <a:ext cx="2651760" cy="265176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6" name="Oval 35">
              <a:extLst>
                <a:ext uri="{FF2B5EF4-FFF2-40B4-BE49-F238E27FC236}">
                  <a16:creationId xmlns:a16="http://schemas.microsoft.com/office/drawing/2014/main" id="{9F21F39B-979D-4C3A-8305-BC26CC3EF651}"/>
                </a:ext>
              </a:extLst>
            </p:cNvPr>
            <p:cNvSpPr/>
            <p:nvPr/>
          </p:nvSpPr>
          <p:spPr>
            <a:xfrm rot="10800000" flipV="1">
              <a:off x="5617475" y="2831782"/>
              <a:ext cx="957048" cy="882417"/>
            </a:xfrm>
            <a:prstGeom prst="ellipse">
              <a:avLst/>
            </a:prstGeom>
            <a:solidFill>
              <a:srgbClr val="D960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+Z</a:t>
              </a:r>
              <a:endParaRPr lang="vi-VN" sz="1600" dirty="0"/>
            </a:p>
          </p:txBody>
        </p:sp>
        <p:sp>
          <p:nvSpPr>
            <p:cNvPr id="37" name="Oval 36">
              <a:extLst>
                <a:ext uri="{FF2B5EF4-FFF2-40B4-BE49-F238E27FC236}">
                  <a16:creationId xmlns:a16="http://schemas.microsoft.com/office/drawing/2014/main" id="{8752BE3E-231A-4BED-BADF-C537FBF2A825}"/>
                </a:ext>
              </a:extLst>
            </p:cNvPr>
            <p:cNvSpPr/>
            <p:nvPr/>
          </p:nvSpPr>
          <p:spPr>
            <a:xfrm>
              <a:off x="5090160" y="2286000"/>
              <a:ext cx="2011680" cy="201168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8" name="Oval 37">
              <a:extLst>
                <a:ext uri="{FF2B5EF4-FFF2-40B4-BE49-F238E27FC236}">
                  <a16:creationId xmlns:a16="http://schemas.microsoft.com/office/drawing/2014/main" id="{3FC639F2-E79A-48F8-84AB-C2B8623DD286}"/>
                </a:ext>
              </a:extLst>
            </p:cNvPr>
            <p:cNvSpPr/>
            <p:nvPr/>
          </p:nvSpPr>
          <p:spPr>
            <a:xfrm>
              <a:off x="4450080" y="1645920"/>
              <a:ext cx="3291840" cy="329184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9" name="Oval 38">
              <a:extLst>
                <a:ext uri="{FF2B5EF4-FFF2-40B4-BE49-F238E27FC236}">
                  <a16:creationId xmlns:a16="http://schemas.microsoft.com/office/drawing/2014/main" id="{D97FFA39-23F4-46C6-BC15-10EFF46FE76F}"/>
                </a:ext>
              </a:extLst>
            </p:cNvPr>
            <p:cNvSpPr/>
            <p:nvPr/>
          </p:nvSpPr>
          <p:spPr>
            <a:xfrm>
              <a:off x="4130040" y="1325880"/>
              <a:ext cx="3931920" cy="393192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grpSp>
      <p:pic>
        <p:nvPicPr>
          <p:cNvPr id="41" name="Graphic 40" descr="Line arrow Clockwise curve">
            <a:extLst>
              <a:ext uri="{FF2B5EF4-FFF2-40B4-BE49-F238E27FC236}">
                <a16:creationId xmlns:a16="http://schemas.microsoft.com/office/drawing/2014/main" id="{9E30C29E-48B5-44D3-B05C-8EF3EF0C0B8C}"/>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rot="4531647" flipH="1">
            <a:off x="4393509" y="3359997"/>
            <a:ext cx="900052" cy="914400"/>
          </a:xfrm>
          <a:prstGeom prst="rect">
            <a:avLst/>
          </a:prstGeom>
        </p:spPr>
      </p:pic>
      <p:sp>
        <p:nvSpPr>
          <p:cNvPr id="42" name="TextBox 41">
            <a:extLst>
              <a:ext uri="{FF2B5EF4-FFF2-40B4-BE49-F238E27FC236}">
                <a16:creationId xmlns:a16="http://schemas.microsoft.com/office/drawing/2014/main" id="{BAAEF38F-C5EE-4F09-9010-2A99C327BFD0}"/>
              </a:ext>
            </a:extLst>
          </p:cNvPr>
          <p:cNvSpPr txBox="1"/>
          <p:nvPr/>
        </p:nvSpPr>
        <p:spPr>
          <a:xfrm>
            <a:off x="5240531" y="3663535"/>
            <a:ext cx="3030567" cy="523220"/>
          </a:xfrm>
          <a:prstGeom prst="rect">
            <a:avLst/>
          </a:prstGeom>
          <a:solidFill>
            <a:srgbClr val="D96098"/>
          </a:solidFill>
        </p:spPr>
        <p:txBody>
          <a:bodyPr wrap="square" rtlCol="0">
            <a:spAutoFit/>
          </a:bodyPr>
          <a:lstStyle/>
          <a:p>
            <a:r>
              <a:rPr lang="en-US" sz="2800" dirty="0" err="1">
                <a:solidFill>
                  <a:schemeClr val="bg1"/>
                </a:solidFill>
                <a:latin typeface="Times New Roman" panose="02020603050405020304" pitchFamily="18" charset="0"/>
                <a:cs typeface="Times New Roman" panose="02020603050405020304" pitchFamily="18" charset="0"/>
              </a:rPr>
              <a:t>Bán</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kính</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nguyên</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tử</a:t>
            </a:r>
            <a:endParaRPr lang="en-US" sz="2800" dirty="0">
              <a:solidFill>
                <a:schemeClr val="bg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id="{742C04E6-6E9A-4662-8C14-C7FE220A68A5}"/>
              </a:ext>
            </a:extLst>
          </p:cNvPr>
          <p:cNvSpPr/>
          <p:nvPr/>
        </p:nvSpPr>
        <p:spPr>
          <a:xfrm>
            <a:off x="1133125" y="1258388"/>
            <a:ext cx="8045227" cy="584775"/>
          </a:xfrm>
          <a:prstGeom prst="rect">
            <a:avLst/>
          </a:prstGeom>
        </p:spPr>
        <p:txBody>
          <a:bodyPr wrap="square">
            <a:spAutoFit/>
          </a:bodyPr>
          <a:lstStyle/>
          <a:p>
            <a:pPr lvl="0" algn="ctr"/>
            <a:r>
              <a:rPr lang="en-US" sz="3200" b="1" dirty="0">
                <a:solidFill>
                  <a:srgbClr val="FF0000"/>
                </a:solidFill>
                <a:latin typeface="Times New Roman" panose="02020603050405020304" pitchFamily="18" charset="0"/>
                <a:cs typeface="Times New Roman" panose="02020603050405020304" pitchFamily="18" charset="0"/>
              </a:rPr>
              <a:t>I. Xu </a:t>
            </a:r>
            <a:r>
              <a:rPr lang="en-US" sz="3200" b="1" dirty="0" err="1">
                <a:solidFill>
                  <a:srgbClr val="FF0000"/>
                </a:solidFill>
                <a:latin typeface="Times New Roman" panose="02020603050405020304" pitchFamily="18" charset="0"/>
                <a:cs typeface="Times New Roman" panose="02020603050405020304" pitchFamily="18" charset="0"/>
              </a:rPr>
              <a:t>hướng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biến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đổi</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bán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kính</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nguyên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tử</a:t>
            </a:r>
            <a:endParaRPr lang="en-US" sz="3200" b="1" dirty="0">
              <a:solidFill>
                <a:srgbClr val="FF0000"/>
              </a:solidFill>
              <a:latin typeface="Times New Roman" panose="02020603050405020304" pitchFamily="18" charset="0"/>
              <a:cs typeface="Times New Roman" panose="02020603050405020304" pitchFamily="18" charset="0"/>
            </a:endParaRPr>
          </a:p>
        </p:txBody>
      </p:sp>
      <p:sp>
        <p:nvSpPr>
          <p:cNvPr id="5" name="Callout: Line 4">
            <a:extLst>
              <a:ext uri="{FF2B5EF4-FFF2-40B4-BE49-F238E27FC236}">
                <a16:creationId xmlns:a16="http://schemas.microsoft.com/office/drawing/2014/main" id="{D410A228-1C26-4E41-AFFF-7926E2B965FC}"/>
              </a:ext>
            </a:extLst>
          </p:cNvPr>
          <p:cNvSpPr/>
          <p:nvPr/>
        </p:nvSpPr>
        <p:spPr>
          <a:xfrm>
            <a:off x="5187483" y="2926550"/>
            <a:ext cx="2787942" cy="461665"/>
          </a:xfrm>
          <a:prstGeom prst="borderCallout1">
            <a:avLst>
              <a:gd name="adj1" fmla="val 43398"/>
              <a:gd name="adj2" fmla="val 335"/>
              <a:gd name="adj3" fmla="val 97438"/>
              <a:gd name="adj4" fmla="val -1193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Times New Roman" panose="02020603050405020304" pitchFamily="18" charset="0"/>
                <a:cs typeface="Times New Roman" panose="02020603050405020304" pitchFamily="18" charset="0"/>
              </a:rPr>
              <a:t>E </a:t>
            </a:r>
            <a:r>
              <a:rPr lang="en-US" sz="2800" dirty="0" err="1">
                <a:latin typeface="Times New Roman" panose="02020603050405020304" pitchFamily="18" charset="0"/>
                <a:cs typeface="Times New Roman" panose="02020603050405020304" pitchFamily="18" charset="0"/>
              </a:rPr>
              <a:t>lớp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ngoài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cùng</a:t>
            </a:r>
            <a:endParaRPr lang="en-US" sz="2800" dirty="0">
              <a:latin typeface="Times New Roman" panose="02020603050405020304" pitchFamily="18" charset="0"/>
              <a:cs typeface="Times New Roman" panose="02020603050405020304" pitchFamily="18" charset="0"/>
            </a:endParaRPr>
          </a:p>
        </p:txBody>
      </p:sp>
      <p:sp>
        <p:nvSpPr>
          <p:cNvPr id="18" name="Arrow: Left-Right 17">
            <a:extLst>
              <a:ext uri="{FF2B5EF4-FFF2-40B4-BE49-F238E27FC236}">
                <a16:creationId xmlns:a16="http://schemas.microsoft.com/office/drawing/2014/main" id="{8A0408AE-D53D-4C85-B120-084F7A534928}"/>
              </a:ext>
            </a:extLst>
          </p:cNvPr>
          <p:cNvSpPr/>
          <p:nvPr/>
        </p:nvSpPr>
        <p:spPr>
          <a:xfrm rot="20073110">
            <a:off x="3558246" y="3573281"/>
            <a:ext cx="1352459" cy="165956"/>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56651622-A2E7-4AEC-835E-0AECE2048D93}"/>
              </a:ext>
            </a:extLst>
          </p:cNvPr>
          <p:cNvSpPr/>
          <p:nvPr/>
        </p:nvSpPr>
        <p:spPr>
          <a:xfrm>
            <a:off x="752125" y="-3077"/>
            <a:ext cx="10957110" cy="1384995"/>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srgbClr val="0070C0"/>
                </a:solidFill>
                <a:effectLst/>
                <a:uLnTx/>
                <a:uFillTx/>
                <a:latin typeface="Times New Roman" panose="02020603050405020304" pitchFamily="18" charset="0"/>
                <a:ea typeface="+mj-ea"/>
                <a:cs typeface="Times New Roman" panose="02020603050405020304" pitchFamily="18" charset="0"/>
              </a:rPr>
              <a:t>Tiết</a:t>
            </a:r>
            <a:r>
              <a:rPr kumimoji="0" lang="en-US" sz="2800" b="1" i="0" u="none" strike="noStrike" kern="0" cap="none" spc="0" normalizeH="0" baseline="0" noProof="0" dirty="0">
                <a:ln>
                  <a:noFill/>
                </a:ln>
                <a:solidFill>
                  <a:srgbClr val="0070C0"/>
                </a:solidFill>
                <a:effectLst/>
                <a:uLnTx/>
                <a:uFillTx/>
                <a:latin typeface="Times New Roman" panose="02020603050405020304" pitchFamily="18" charset="0"/>
                <a:ea typeface="+mj-ea"/>
                <a:cs typeface="Times New Roman" panose="02020603050405020304" pitchFamily="18" charset="0"/>
              </a:rPr>
              <a:t> 17. </a:t>
            </a:r>
            <a:r>
              <a:rPr kumimoji="0" lang="en-US" sz="2800" b="1" i="0" u="none" strike="noStrike" kern="0" cap="none" spc="0" normalizeH="0" baseline="0" noProof="0" dirty="0" err="1">
                <a:ln>
                  <a:noFill/>
                </a:ln>
                <a:solidFill>
                  <a:srgbClr val="0070C0"/>
                </a:solidFill>
                <a:effectLst/>
                <a:uLnTx/>
                <a:uFillTx/>
                <a:latin typeface="Times New Roman" panose="02020603050405020304" pitchFamily="18" charset="0"/>
                <a:ea typeface="+mj-ea"/>
                <a:cs typeface="Times New Roman" panose="02020603050405020304" pitchFamily="18" charset="0"/>
              </a:rPr>
              <a:t>Bài</a:t>
            </a:r>
            <a:r>
              <a:rPr kumimoji="0" lang="en-US" sz="2800" b="1" i="0" u="none" strike="noStrike" kern="0" cap="none" spc="0" normalizeH="0" baseline="0" noProof="0" dirty="0">
                <a:ln>
                  <a:noFill/>
                </a:ln>
                <a:solidFill>
                  <a:srgbClr val="0070C0"/>
                </a:solidFill>
                <a:effectLst/>
                <a:uLnTx/>
                <a:uFillTx/>
                <a:latin typeface="Times New Roman" panose="02020603050405020304" pitchFamily="18" charset="0"/>
                <a:ea typeface="+mj-ea"/>
                <a:cs typeface="Times New Roman" panose="02020603050405020304" pitchFamily="18" charset="0"/>
              </a:rPr>
              <a:t> 7: XU HƯỚNG BIẾN ĐỔI MỘT SỐ TÍNH CHẤT CỦA Đ</a:t>
            </a:r>
            <a:r>
              <a:rPr kumimoji="0" lang="vi-VN" sz="2800" b="1" i="0" u="none" strike="noStrike" kern="0" cap="none" spc="0" normalizeH="0" baseline="0" noProof="0" dirty="0">
                <a:ln>
                  <a:noFill/>
                </a:ln>
                <a:solidFill>
                  <a:srgbClr val="0070C0"/>
                </a:solidFill>
                <a:effectLst/>
                <a:uLnTx/>
                <a:uFillTx/>
                <a:latin typeface="Times New Roman" panose="02020603050405020304" pitchFamily="18" charset="0"/>
                <a:ea typeface="+mj-ea"/>
                <a:cs typeface="Times New Roman" panose="02020603050405020304" pitchFamily="18" charset="0"/>
              </a:rPr>
              <a:t>Ơ</a:t>
            </a:r>
            <a:r>
              <a:rPr kumimoji="0" lang="en-US" sz="2800" b="1" i="0" u="none" strike="noStrike" kern="0" cap="none" spc="0" normalizeH="0" baseline="0" noProof="0" dirty="0">
                <a:ln>
                  <a:noFill/>
                </a:ln>
                <a:solidFill>
                  <a:srgbClr val="0070C0"/>
                </a:solidFill>
                <a:effectLst/>
                <a:uLnTx/>
                <a:uFillTx/>
                <a:latin typeface="Times New Roman" panose="02020603050405020304" pitchFamily="18" charset="0"/>
                <a:ea typeface="+mj-ea"/>
                <a:cs typeface="Times New Roman" panose="02020603050405020304" pitchFamily="18" charset="0"/>
              </a:rPr>
              <a:t>N CHẤT, BIẾN ĐỔI THÀNH PHẦN VÀ TÍNH CHẤT CỦA HỢP CHẤT TRONG MỘT CHU KÌ VÀ TRONG MỘT NHÓM (</a:t>
            </a:r>
            <a:r>
              <a:rPr kumimoji="0" lang="en-US" sz="2800" b="1" i="0" u="none" strike="noStrike" kern="0" cap="none" spc="0" normalizeH="0" baseline="0" noProof="0" dirty="0" err="1">
                <a:ln>
                  <a:noFill/>
                </a:ln>
                <a:solidFill>
                  <a:srgbClr val="0070C0"/>
                </a:solidFill>
                <a:effectLst/>
                <a:uLnTx/>
                <a:uFillTx/>
                <a:latin typeface="Times New Roman" panose="02020603050405020304" pitchFamily="18" charset="0"/>
                <a:ea typeface="+mj-ea"/>
                <a:cs typeface="Times New Roman" panose="02020603050405020304" pitchFamily="18" charset="0"/>
              </a:rPr>
              <a:t>tiết</a:t>
            </a:r>
            <a:r>
              <a:rPr kumimoji="0" lang="en-US" sz="2800" b="1" i="0" u="none" strike="noStrike" kern="0" cap="none" spc="0" normalizeH="0" baseline="0" noProof="0" dirty="0">
                <a:ln>
                  <a:noFill/>
                </a:ln>
                <a:solidFill>
                  <a:srgbClr val="0070C0"/>
                </a:solidFill>
                <a:effectLst/>
                <a:uLnTx/>
                <a:uFillTx/>
                <a:latin typeface="Times New Roman" panose="02020603050405020304" pitchFamily="18" charset="0"/>
                <a:ea typeface="+mj-ea"/>
                <a:cs typeface="Times New Roman" panose="02020603050405020304" pitchFamily="18" charset="0"/>
              </a:rPr>
              <a:t> 1)</a:t>
            </a:r>
            <a:endParaRPr kumimoji="0" lang="en-US" sz="2800" b="0" i="0" u="none" strike="noStrike" kern="0" cap="none" spc="0" normalizeH="0" baseline="0" noProof="0" dirty="0">
              <a:ln>
                <a:noFill/>
              </a:ln>
              <a:solidFill>
                <a:sysClr val="windowText" lastClr="000000"/>
              </a:solidFill>
              <a:effectLst/>
              <a:uLnTx/>
              <a:uFillTx/>
            </a:endParaRPr>
          </a:p>
        </p:txBody>
      </p:sp>
      <p:sp>
        <p:nvSpPr>
          <p:cNvPr id="4" name="Cloud 3">
            <a:extLst>
              <a:ext uri="{FF2B5EF4-FFF2-40B4-BE49-F238E27FC236}">
                <a16:creationId xmlns:a16="http://schemas.microsoft.com/office/drawing/2014/main" id="{4B9781F4-A988-4E0A-84AC-5201952A085F}"/>
              </a:ext>
            </a:extLst>
          </p:cNvPr>
          <p:cNvSpPr/>
          <p:nvPr/>
        </p:nvSpPr>
        <p:spPr>
          <a:xfrm>
            <a:off x="9059668" y="1300749"/>
            <a:ext cx="3030567" cy="2406832"/>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800" dirty="0" err="1">
                <a:solidFill>
                  <a:prstClr val="black"/>
                </a:solidFill>
                <a:latin typeface="Arial" panose="020B0604020202020204" pitchFamily="34" charset="0"/>
                <a:cs typeface="Arial" panose="020B0604020202020204" pitchFamily="34" charset="0"/>
              </a:rPr>
              <a:t>Bán</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kính</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nguyên</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tử</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là</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gì</a:t>
            </a:r>
            <a:r>
              <a:rPr lang="en-US" sz="2800" dirty="0">
                <a:solidFill>
                  <a:prstClr val="black"/>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037721466"/>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4"/>
                                        </p:tgtEl>
                                        <p:attrNameLst>
                                          <p:attrName>style.visibility</p:attrName>
                                        </p:attrNameLst>
                                      </p:cBhvr>
                                      <p:to>
                                        <p:strVal val="visible"/>
                                      </p:to>
                                    </p:set>
                                    <p:anim calcmode="lin" valueType="num">
                                      <p:cBhvr>
                                        <p:cTn id="14" dur="500" fill="hold"/>
                                        <p:tgtEl>
                                          <p:spTgt spid="34"/>
                                        </p:tgtEl>
                                        <p:attrNameLst>
                                          <p:attrName>ppt_w</p:attrName>
                                        </p:attrNameLst>
                                      </p:cBhvr>
                                      <p:tavLst>
                                        <p:tav tm="0">
                                          <p:val>
                                            <p:fltVal val="0"/>
                                          </p:val>
                                        </p:tav>
                                        <p:tav tm="100000">
                                          <p:val>
                                            <p:strVal val="#ppt_w"/>
                                          </p:val>
                                        </p:tav>
                                      </p:tavLst>
                                    </p:anim>
                                    <p:anim calcmode="lin" valueType="num">
                                      <p:cBhvr>
                                        <p:cTn id="15" dur="500" fill="hold"/>
                                        <p:tgtEl>
                                          <p:spTgt spid="34"/>
                                        </p:tgtEl>
                                        <p:attrNameLst>
                                          <p:attrName>ppt_h</p:attrName>
                                        </p:attrNameLst>
                                      </p:cBhvr>
                                      <p:tavLst>
                                        <p:tav tm="0">
                                          <p:val>
                                            <p:fltVal val="0"/>
                                          </p:val>
                                        </p:tav>
                                        <p:tav tm="100000">
                                          <p:val>
                                            <p:strVal val="#ppt_h"/>
                                          </p:val>
                                        </p:tav>
                                      </p:tavLst>
                                    </p:anim>
                                    <p:animEffect transition="in" filter="fade">
                                      <p:cBhvr>
                                        <p:cTn id="16" dur="500"/>
                                        <p:tgtEl>
                                          <p:spTgt spid="34"/>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1000"/>
                                        <p:tgtEl>
                                          <p:spTgt spid="18"/>
                                        </p:tgtEl>
                                      </p:cBhvr>
                                    </p:animEffect>
                                    <p:anim calcmode="lin" valueType="num">
                                      <p:cBhvr>
                                        <p:cTn id="29" dur="1000" fill="hold"/>
                                        <p:tgtEl>
                                          <p:spTgt spid="18"/>
                                        </p:tgtEl>
                                        <p:attrNameLst>
                                          <p:attrName>ppt_x</p:attrName>
                                        </p:attrNameLst>
                                      </p:cBhvr>
                                      <p:tavLst>
                                        <p:tav tm="0">
                                          <p:val>
                                            <p:strVal val="#ppt_x"/>
                                          </p:val>
                                        </p:tav>
                                        <p:tav tm="100000">
                                          <p:val>
                                            <p:strVal val="#ppt_x"/>
                                          </p:val>
                                        </p:tav>
                                      </p:tavLst>
                                    </p:anim>
                                    <p:anim calcmode="lin" valueType="num">
                                      <p:cBhvr>
                                        <p:cTn id="30"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41"/>
                                        </p:tgtEl>
                                        <p:attrNameLst>
                                          <p:attrName>style.visibility</p:attrName>
                                        </p:attrNameLst>
                                      </p:cBhvr>
                                      <p:to>
                                        <p:strVal val="visible"/>
                                      </p:to>
                                    </p:set>
                                    <p:anim calcmode="lin" valueType="num">
                                      <p:cBhvr additive="base">
                                        <p:cTn id="35" dur="500" fill="hold"/>
                                        <p:tgtEl>
                                          <p:spTgt spid="41"/>
                                        </p:tgtEl>
                                        <p:attrNameLst>
                                          <p:attrName>ppt_x</p:attrName>
                                        </p:attrNameLst>
                                      </p:cBhvr>
                                      <p:tavLst>
                                        <p:tav tm="0">
                                          <p:val>
                                            <p:strVal val="#ppt_x"/>
                                          </p:val>
                                        </p:tav>
                                        <p:tav tm="100000">
                                          <p:val>
                                            <p:strVal val="#ppt_x"/>
                                          </p:val>
                                        </p:tav>
                                      </p:tavLst>
                                    </p:anim>
                                    <p:anim calcmode="lin" valueType="num">
                                      <p:cBhvr additive="base">
                                        <p:cTn id="36"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42"/>
                                        </p:tgtEl>
                                        <p:attrNameLst>
                                          <p:attrName>style.visibility</p:attrName>
                                        </p:attrNameLst>
                                      </p:cBhvr>
                                      <p:to>
                                        <p:strVal val="visible"/>
                                      </p:to>
                                    </p:set>
                                    <p:animEffect transition="in" filter="fade">
                                      <p:cBhvr>
                                        <p:cTn id="41" dur="1000"/>
                                        <p:tgtEl>
                                          <p:spTgt spid="42"/>
                                        </p:tgtEl>
                                      </p:cBhvr>
                                    </p:animEffect>
                                    <p:anim calcmode="lin" valueType="num">
                                      <p:cBhvr>
                                        <p:cTn id="42" dur="1000" fill="hold"/>
                                        <p:tgtEl>
                                          <p:spTgt spid="42"/>
                                        </p:tgtEl>
                                        <p:attrNameLst>
                                          <p:attrName>ppt_x</p:attrName>
                                        </p:attrNameLst>
                                      </p:cBhvr>
                                      <p:tavLst>
                                        <p:tav tm="0">
                                          <p:val>
                                            <p:strVal val="#ppt_x"/>
                                          </p:val>
                                        </p:tav>
                                        <p:tav tm="100000">
                                          <p:val>
                                            <p:strVal val="#ppt_x"/>
                                          </p:val>
                                        </p:tav>
                                      </p:tavLst>
                                    </p:anim>
                                    <p:anim calcmode="lin" valueType="num">
                                      <p:cBhvr>
                                        <p:cTn id="43"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6" presetClass="entr" presetSubtype="16" fill="hold" grpId="0" nodeType="clickEffect">
                                  <p:stCondLst>
                                    <p:cond delay="0"/>
                                  </p:stCondLst>
                                  <p:childTnLst>
                                    <p:set>
                                      <p:cBhvr>
                                        <p:cTn id="47" dur="1" fill="hold">
                                          <p:stCondLst>
                                            <p:cond delay="0"/>
                                          </p:stCondLst>
                                        </p:cTn>
                                        <p:tgtEl>
                                          <p:spTgt spid="4"/>
                                        </p:tgtEl>
                                        <p:attrNameLst>
                                          <p:attrName>style.visibility</p:attrName>
                                        </p:attrNameLst>
                                      </p:cBhvr>
                                      <p:to>
                                        <p:strVal val="visible"/>
                                      </p:to>
                                    </p:set>
                                    <p:animEffect transition="in" filter="circle(in)">
                                      <p:cBhvr>
                                        <p:cTn id="48" dur="2000"/>
                                        <p:tgtEl>
                                          <p:spTgt spid="4"/>
                                        </p:tgtEl>
                                      </p:cBhvr>
                                    </p:animEffect>
                                  </p:childTnLst>
                                </p:cTn>
                              </p:par>
                            </p:childTnLst>
                          </p:cTn>
                        </p:par>
                      </p:childTnLst>
                    </p:cTn>
                  </p:par>
                  <p:par>
                    <p:cTn id="49" fill="hold">
                      <p:stCondLst>
                        <p:cond delay="indefinite"/>
                      </p:stCondLst>
                      <p:childTnLst>
                        <p:par>
                          <p:cTn id="50" fill="hold">
                            <p:stCondLst>
                              <p:cond delay="0"/>
                            </p:stCondLst>
                            <p:childTnLst>
                              <p:par>
                                <p:cTn id="51" presetID="42" presetClass="exit" presetSubtype="0" fill="hold" grpId="1" nodeType="clickEffect">
                                  <p:stCondLst>
                                    <p:cond delay="0"/>
                                  </p:stCondLst>
                                  <p:childTnLst>
                                    <p:animEffect transition="out" filter="fade">
                                      <p:cBhvr>
                                        <p:cTn id="52" dur="1000"/>
                                        <p:tgtEl>
                                          <p:spTgt spid="4"/>
                                        </p:tgtEl>
                                      </p:cBhvr>
                                    </p:animEffect>
                                    <p:anim calcmode="lin" valueType="num">
                                      <p:cBhvr>
                                        <p:cTn id="53" dur="1000"/>
                                        <p:tgtEl>
                                          <p:spTgt spid="4"/>
                                        </p:tgtEl>
                                        <p:attrNameLst>
                                          <p:attrName>ppt_x</p:attrName>
                                        </p:attrNameLst>
                                      </p:cBhvr>
                                      <p:tavLst>
                                        <p:tav tm="0">
                                          <p:val>
                                            <p:strVal val="ppt_x"/>
                                          </p:val>
                                        </p:tav>
                                        <p:tav tm="100000">
                                          <p:val>
                                            <p:strVal val="ppt_x"/>
                                          </p:val>
                                        </p:tav>
                                      </p:tavLst>
                                    </p:anim>
                                    <p:anim calcmode="lin" valueType="num">
                                      <p:cBhvr>
                                        <p:cTn id="54" dur="1000"/>
                                        <p:tgtEl>
                                          <p:spTgt spid="4"/>
                                        </p:tgtEl>
                                        <p:attrNameLst>
                                          <p:attrName>ppt_y</p:attrName>
                                        </p:attrNameLst>
                                      </p:cBhvr>
                                      <p:tavLst>
                                        <p:tav tm="0">
                                          <p:val>
                                            <p:strVal val="ppt_y"/>
                                          </p:val>
                                        </p:tav>
                                        <p:tav tm="100000">
                                          <p:val>
                                            <p:strVal val="ppt_y+.1"/>
                                          </p:val>
                                        </p:tav>
                                      </p:tavLst>
                                    </p:anim>
                                    <p:set>
                                      <p:cBhvr>
                                        <p:cTn id="55" dur="1" fill="hold">
                                          <p:stCondLst>
                                            <p:cond delay="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2" grpId="0"/>
      <p:bldP spid="5" grpId="0" animBg="1"/>
      <p:bldP spid="18" grpId="0" animBg="1"/>
      <p:bldP spid="4" grpId="0" animBg="1"/>
      <p:bldP spid="4" grpId="1"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551CC830-02C0-476D-9DA9-29417F506001}"/>
              </a:ext>
            </a:extLst>
          </p:cNvPr>
          <p:cNvSpPr/>
          <p:nvPr/>
        </p:nvSpPr>
        <p:spPr>
          <a:xfrm rot="14622788">
            <a:off x="-2515540" y="4978591"/>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5" name="Freeform: Shape 4">
            <a:extLst>
              <a:ext uri="{FF2B5EF4-FFF2-40B4-BE49-F238E27FC236}">
                <a16:creationId xmlns:a16="http://schemas.microsoft.com/office/drawing/2014/main" id="{1AF4B69C-15BF-49D6-BBCA-4CDF4370EF56}"/>
              </a:ext>
            </a:extLst>
          </p:cNvPr>
          <p:cNvSpPr/>
          <p:nvPr/>
        </p:nvSpPr>
        <p:spPr>
          <a:xfrm rot="14519481">
            <a:off x="9909680" y="5771639"/>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sp>
        <p:nvSpPr>
          <p:cNvPr id="6" name="Freeform: Shape 5">
            <a:extLst>
              <a:ext uri="{FF2B5EF4-FFF2-40B4-BE49-F238E27FC236}">
                <a16:creationId xmlns:a16="http://schemas.microsoft.com/office/drawing/2014/main" id="{8DF7581D-0149-4D87-A5ED-8E74FC6DD518}"/>
              </a:ext>
            </a:extLst>
          </p:cNvPr>
          <p:cNvSpPr/>
          <p:nvPr/>
        </p:nvSpPr>
        <p:spPr>
          <a:xfrm rot="1805582" flipH="1">
            <a:off x="10394858" y="-2104276"/>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4" name="Freeform: Shape 3">
            <a:extLst>
              <a:ext uri="{FF2B5EF4-FFF2-40B4-BE49-F238E27FC236}">
                <a16:creationId xmlns:a16="http://schemas.microsoft.com/office/drawing/2014/main" id="{ADDB502B-EEDA-4722-B278-7CA5E68F47A3}"/>
              </a:ext>
            </a:extLst>
          </p:cNvPr>
          <p:cNvSpPr/>
          <p:nvPr/>
        </p:nvSpPr>
        <p:spPr>
          <a:xfrm rot="2236116">
            <a:off x="-2870380" y="-2324891"/>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sp>
        <p:nvSpPr>
          <p:cNvPr id="7" name="Rectangle: Rounded Corners 6">
            <a:extLst>
              <a:ext uri="{FF2B5EF4-FFF2-40B4-BE49-F238E27FC236}">
                <a16:creationId xmlns:a16="http://schemas.microsoft.com/office/drawing/2014/main" id="{04202150-15B3-4ABE-8C01-4E1957ACACDB}"/>
              </a:ext>
            </a:extLst>
          </p:cNvPr>
          <p:cNvSpPr/>
          <p:nvPr/>
        </p:nvSpPr>
        <p:spPr>
          <a:xfrm>
            <a:off x="270693" y="652099"/>
            <a:ext cx="10024362" cy="731651"/>
          </a:xfrm>
          <a:prstGeom prst="roundRect">
            <a:avLst/>
          </a:prstGeom>
          <a:solidFill>
            <a:srgbClr val="24A19C">
              <a:alpha val="78000"/>
            </a:srgbClr>
          </a:solidFill>
          <a:ln w="10839" cap="flat">
            <a:noFill/>
            <a:prstDash val="solid"/>
            <a:miter/>
          </a:ln>
        </p:spPr>
        <p:txBody>
          <a:bodyPr rtlCol="0" anchor="ctr"/>
          <a:lstStyle/>
          <a:p>
            <a:endParaRPr lang="en-US" dirty="0"/>
          </a:p>
        </p:txBody>
      </p:sp>
      <p:sp>
        <p:nvSpPr>
          <p:cNvPr id="8" name="TextBox 7">
            <a:extLst>
              <a:ext uri="{FF2B5EF4-FFF2-40B4-BE49-F238E27FC236}">
                <a16:creationId xmlns:a16="http://schemas.microsoft.com/office/drawing/2014/main" id="{21A7718B-FD11-4701-BF84-5FD5E4B9EBBB}"/>
              </a:ext>
            </a:extLst>
          </p:cNvPr>
          <p:cNvSpPr txBox="1"/>
          <p:nvPr/>
        </p:nvSpPr>
        <p:spPr>
          <a:xfrm>
            <a:off x="1048744" y="787091"/>
            <a:ext cx="9246311" cy="461665"/>
          </a:xfrm>
          <a:prstGeom prst="rect">
            <a:avLst/>
          </a:prstGeom>
          <a:noFill/>
        </p:spPr>
        <p:txBody>
          <a:bodyPr wrap="square" rtlCol="0">
            <a:spAutoFit/>
          </a:bodyPr>
          <a:lstStyle/>
          <a:p>
            <a:pPr algn="ctr"/>
            <a:r>
              <a:rPr lang="en-US" sz="2400" b="1" dirty="0">
                <a:solidFill>
                  <a:schemeClr val="bg1"/>
                </a:solidFill>
                <a:latin typeface="Arial" panose="020B0604020202020204" pitchFamily="34" charset="0"/>
                <a:cs typeface="Arial" panose="020B0604020202020204" pitchFamily="34" charset="0"/>
              </a:rPr>
              <a:t>II. Xu </a:t>
            </a:r>
            <a:r>
              <a:rPr lang="en-US" sz="2400" b="1" dirty="0" err="1">
                <a:solidFill>
                  <a:schemeClr val="bg1"/>
                </a:solidFill>
                <a:latin typeface="Arial" panose="020B0604020202020204" pitchFamily="34" charset="0"/>
                <a:cs typeface="Arial" panose="020B0604020202020204" pitchFamily="34" charset="0"/>
              </a:rPr>
              <a:t>hướng</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biến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đổi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độ</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âm</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điện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tính</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kim</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loại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và</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tính</a:t>
            </a:r>
            <a:r>
              <a:rPr lang="en-US" sz="2400" b="1" dirty="0">
                <a:solidFill>
                  <a:schemeClr val="bg1"/>
                </a:solidFill>
                <a:latin typeface="Arial" panose="020B0604020202020204" pitchFamily="34" charset="0"/>
                <a:cs typeface="Arial" panose="020B0604020202020204" pitchFamily="34" charset="0"/>
              </a:rPr>
              <a:t> phi </a:t>
            </a:r>
            <a:r>
              <a:rPr lang="en-US" sz="2400" b="1" dirty="0" err="1">
                <a:solidFill>
                  <a:schemeClr val="bg1"/>
                </a:solidFill>
                <a:latin typeface="Arial" panose="020B0604020202020204" pitchFamily="34" charset="0"/>
                <a:cs typeface="Arial" panose="020B0604020202020204" pitchFamily="34" charset="0"/>
              </a:rPr>
              <a:t>kim</a:t>
            </a:r>
            <a:endParaRPr lang="en-US" sz="2400" b="1" dirty="0">
              <a:solidFill>
                <a:schemeClr val="bg1"/>
              </a:solidFill>
              <a:latin typeface="Arial" panose="020B0604020202020204" pitchFamily="34" charset="0"/>
              <a:cs typeface="Arial" panose="020B0604020202020204" pitchFamily="34" charset="0"/>
            </a:endParaRPr>
          </a:p>
        </p:txBody>
      </p:sp>
      <p:pic>
        <p:nvPicPr>
          <p:cNvPr id="9" name="Picture 10" descr="Bảng tuần hoàn">
            <a:extLst>
              <a:ext uri="{FF2B5EF4-FFF2-40B4-BE49-F238E27FC236}">
                <a16:creationId xmlns:a16="http://schemas.microsoft.com/office/drawing/2014/main" id="{9CCEB4CC-41C7-44EF-AC6F-E657A84B05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4689" y="673977"/>
            <a:ext cx="614905" cy="61490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46A5BB35-8344-4ADE-90E2-3D61849A959C}"/>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352375" y="2674959"/>
            <a:ext cx="4564641" cy="2820117"/>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717A55DC-0487-4E02-BA43-BA92DF7DA28A}"/>
              </a:ext>
            </a:extLst>
          </p:cNvPr>
          <p:cNvSpPr txBox="1"/>
          <p:nvPr/>
        </p:nvSpPr>
        <p:spPr>
          <a:xfrm>
            <a:off x="105615" y="1771336"/>
            <a:ext cx="5451830" cy="494751"/>
          </a:xfrm>
          <a:prstGeom prst="rect">
            <a:avLst/>
          </a:prstGeom>
          <a:noFill/>
        </p:spPr>
        <p:txBody>
          <a:bodyPr wrap="square" rtlCol="0">
            <a:spAutoFit/>
          </a:bodyPr>
          <a:lstStyle/>
          <a:p>
            <a:pPr>
              <a:lnSpc>
                <a:spcPct val="120000"/>
              </a:lnSpc>
            </a:pPr>
            <a:r>
              <a:rPr lang="en-US" sz="2400" b="1" dirty="0" err="1">
                <a:latin typeface="Arial" panose="020B0604020202020204" pitchFamily="34" charset="0"/>
                <a:cs typeface="Arial" panose="020B0604020202020204" pitchFamily="34" charset="0"/>
              </a:rPr>
              <a:t>Trong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một</a:t>
            </a:r>
            <a:r>
              <a:rPr lang="en-US" sz="2400" b="1" dirty="0">
                <a:latin typeface="Arial" panose="020B0604020202020204" pitchFamily="34" charset="0"/>
                <a:cs typeface="Arial" panose="020B0604020202020204" pitchFamily="34" charset="0"/>
              </a:rPr>
              <a:t> chu </a:t>
            </a:r>
            <a:r>
              <a:rPr lang="en-US" sz="2400" b="1" dirty="0" err="1">
                <a:latin typeface="Arial" panose="020B0604020202020204" pitchFamily="34" charset="0"/>
                <a:cs typeface="Arial" panose="020B0604020202020204" pitchFamily="34" charset="0"/>
              </a:rPr>
              <a:t>kì</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từ</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trái</a:t>
            </a:r>
            <a:r>
              <a:rPr lang="en-US" sz="2400" b="1" dirty="0">
                <a:latin typeface="Arial" panose="020B0604020202020204" pitchFamily="34" charset="0"/>
                <a:cs typeface="Arial" panose="020B0604020202020204" pitchFamily="34" charset="0"/>
              </a:rPr>
              <a:t> sang </a:t>
            </a:r>
            <a:r>
              <a:rPr lang="en-US" sz="2400" b="1" dirty="0" err="1">
                <a:latin typeface="Arial" panose="020B0604020202020204" pitchFamily="34" charset="0"/>
                <a:cs typeface="Arial" panose="020B0604020202020204" pitchFamily="34" charset="0"/>
              </a:rPr>
              <a:t>phải</a:t>
            </a:r>
            <a:endParaRPr lang="en-US" sz="2400" b="1" dirty="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ABA14F38-A3EA-40CD-894B-823FCF41CC95}"/>
              </a:ext>
            </a:extLst>
          </p:cNvPr>
          <p:cNvSpPr txBox="1"/>
          <p:nvPr/>
        </p:nvSpPr>
        <p:spPr>
          <a:xfrm>
            <a:off x="5653902" y="2207834"/>
            <a:ext cx="4641153" cy="494751"/>
          </a:xfrm>
          <a:prstGeom prst="rect">
            <a:avLst/>
          </a:prstGeom>
          <a:noFill/>
        </p:spPr>
        <p:txBody>
          <a:bodyPr wrap="square" rtlCol="0">
            <a:spAutoFit/>
          </a:bodyPr>
          <a:lstStyle/>
          <a:p>
            <a:pPr>
              <a:lnSpc>
                <a:spcPct val="120000"/>
              </a:lnSpc>
            </a:pPr>
            <a:r>
              <a:rPr lang="en-US" sz="2400" dirty="0" err="1">
                <a:latin typeface="Arial" panose="020B0604020202020204" pitchFamily="34" charset="0"/>
                <a:cs typeface="Arial" panose="020B0604020202020204" pitchFamily="34" charset="0"/>
              </a:rPr>
              <a:t>Điện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tích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hạt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nhân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tăng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dần</a:t>
            </a:r>
            <a:endParaRPr lang="en-US" sz="2400"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24960AAC-E07D-48E3-8C86-CA55B60BBBED}"/>
              </a:ext>
            </a:extLst>
          </p:cNvPr>
          <p:cNvSpPr txBox="1"/>
          <p:nvPr/>
        </p:nvSpPr>
        <p:spPr>
          <a:xfrm>
            <a:off x="5653902" y="2880124"/>
            <a:ext cx="4275420" cy="494751"/>
          </a:xfrm>
          <a:prstGeom prst="rect">
            <a:avLst/>
          </a:prstGeom>
          <a:noFill/>
        </p:spPr>
        <p:txBody>
          <a:bodyPr wrap="square" rtlCol="0">
            <a:spAutoFit/>
          </a:bodyPr>
          <a:lstStyle/>
          <a:p>
            <a:pPr>
              <a:lnSpc>
                <a:spcPct val="120000"/>
              </a:lnSpc>
            </a:pPr>
            <a:r>
              <a:rPr lang="en-US" sz="2400" dirty="0" err="1">
                <a:latin typeface="Arial" panose="020B0604020202020204" pitchFamily="34" charset="0"/>
                <a:cs typeface="Arial" panose="020B0604020202020204" pitchFamily="34" charset="0"/>
              </a:rPr>
              <a:t>Bán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kính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nguyên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tử</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giảm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dần</a:t>
            </a:r>
            <a:endParaRPr lang="en-US" sz="2400" dirty="0">
              <a:latin typeface="Arial" panose="020B0604020202020204" pitchFamily="34" charset="0"/>
              <a:cs typeface="Arial" panose="020B0604020202020204" pitchFamily="34" charset="0"/>
            </a:endParaRPr>
          </a:p>
        </p:txBody>
      </p:sp>
      <p:pic>
        <p:nvPicPr>
          <p:cNvPr id="14" name="Picture 2" descr="Kiểm tra biểu tượng miễn phí">
            <a:extLst>
              <a:ext uri="{FF2B5EF4-FFF2-40B4-BE49-F238E27FC236}">
                <a16:creationId xmlns:a16="http://schemas.microsoft.com/office/drawing/2014/main" id="{DD6EB180-33AA-461A-B1A4-847C550D4A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09931" y="2142250"/>
            <a:ext cx="631201" cy="63120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Kiểm tra biểu tượng miễn phí">
            <a:extLst>
              <a:ext uri="{FF2B5EF4-FFF2-40B4-BE49-F238E27FC236}">
                <a16:creationId xmlns:a16="http://schemas.microsoft.com/office/drawing/2014/main" id="{F4639A34-F926-4AA0-964B-D7ED9D0A1E9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72539" y="2860169"/>
            <a:ext cx="631201" cy="631201"/>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Biểu tượng miễn phí mũi tên phải">
            <a:extLst>
              <a:ext uri="{FF2B5EF4-FFF2-40B4-BE49-F238E27FC236}">
                <a16:creationId xmlns:a16="http://schemas.microsoft.com/office/drawing/2014/main" id="{3F458364-D4BD-4061-94A5-0A2FDA13F29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09931" y="3657368"/>
            <a:ext cx="623839" cy="623839"/>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EE0B39DF-C9AE-40FB-9865-35CB10E3A0AD}"/>
              </a:ext>
            </a:extLst>
          </p:cNvPr>
          <p:cNvSpPr txBox="1"/>
          <p:nvPr/>
        </p:nvSpPr>
        <p:spPr>
          <a:xfrm>
            <a:off x="5653900" y="3668909"/>
            <a:ext cx="6456819" cy="494751"/>
          </a:xfrm>
          <a:prstGeom prst="rect">
            <a:avLst/>
          </a:prstGeom>
          <a:noFill/>
        </p:spPr>
        <p:txBody>
          <a:bodyPr wrap="square" rtlCol="0">
            <a:spAutoFit/>
          </a:bodyPr>
          <a:lstStyle/>
          <a:p>
            <a:pPr>
              <a:lnSpc>
                <a:spcPct val="120000"/>
              </a:lnSpc>
            </a:pPr>
            <a:r>
              <a:rPr lang="en-US" sz="2400" dirty="0" err="1">
                <a:latin typeface="Arial" panose="020B0604020202020204" pitchFamily="34" charset="0"/>
                <a:cs typeface="Arial" panose="020B0604020202020204" pitchFamily="34" charset="0"/>
              </a:rPr>
              <a:t>Lực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hút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của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hạt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nhân</a:t>
            </a:r>
            <a:r>
              <a:rPr lang="en-US" sz="2400" dirty="0">
                <a:latin typeface="Arial" panose="020B0604020202020204" pitchFamily="34" charset="0"/>
                <a:cs typeface="Arial" panose="020B0604020202020204" pitchFamily="34" charset="0"/>
              </a:rPr>
              <a:t> tới electron </a:t>
            </a:r>
            <a:r>
              <a:rPr lang="en-US" sz="2400" dirty="0" err="1">
                <a:latin typeface="Arial" panose="020B0604020202020204" pitchFamily="34" charset="0"/>
                <a:cs typeface="Arial" panose="020B0604020202020204" pitchFamily="34" charset="0"/>
              </a:rPr>
              <a:t>hóa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trị</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tăng</a:t>
            </a:r>
            <a:endParaRPr lang="en-US" sz="2400" dirty="0">
              <a:latin typeface="Arial" panose="020B0604020202020204" pitchFamily="34" charset="0"/>
              <a:cs typeface="Arial" panose="020B0604020202020204" pitchFamily="34" charset="0"/>
            </a:endParaRPr>
          </a:p>
        </p:txBody>
      </p:sp>
      <p:pic>
        <p:nvPicPr>
          <p:cNvPr id="18" name="Picture 4" descr="Biểu tượng miễn phí mũi tên phải">
            <a:extLst>
              <a:ext uri="{FF2B5EF4-FFF2-40B4-BE49-F238E27FC236}">
                <a16:creationId xmlns:a16="http://schemas.microsoft.com/office/drawing/2014/main" id="{F0BCE33C-768F-4AB2-BD20-87AD96B3B35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09931" y="4354835"/>
            <a:ext cx="623839" cy="623839"/>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22DD4432-2B3F-4E44-AD81-76A6F1688DCE}"/>
              </a:ext>
            </a:extLst>
          </p:cNvPr>
          <p:cNvSpPr txBox="1"/>
          <p:nvPr/>
        </p:nvSpPr>
        <p:spPr>
          <a:xfrm>
            <a:off x="5700800" y="4362410"/>
            <a:ext cx="6456819" cy="494751"/>
          </a:xfrm>
          <a:prstGeom prst="rect">
            <a:avLst/>
          </a:prstGeom>
          <a:noFill/>
        </p:spPr>
        <p:txBody>
          <a:bodyPr wrap="square" rtlCol="0">
            <a:spAutoFit/>
          </a:bodyPr>
          <a:lstStyle/>
          <a:p>
            <a:pPr>
              <a:lnSpc>
                <a:spcPct val="120000"/>
              </a:lnSpc>
            </a:pPr>
            <a:r>
              <a:rPr lang="en-US" sz="2400" dirty="0" err="1">
                <a:latin typeface="Arial" panose="020B0604020202020204" pitchFamily="34" charset="0"/>
                <a:cs typeface="Arial" panose="020B0604020202020204" pitchFamily="34" charset="0"/>
              </a:rPr>
              <a:t>Giảm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khả</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năng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nhường</a:t>
            </a:r>
            <a:r>
              <a:rPr lang="en-US" sz="2400" dirty="0">
                <a:latin typeface="Arial" panose="020B0604020202020204" pitchFamily="34" charset="0"/>
                <a:cs typeface="Arial" panose="020B0604020202020204" pitchFamily="34" charset="0"/>
              </a:rPr>
              <a:t> electron </a:t>
            </a:r>
          </a:p>
        </p:txBody>
      </p:sp>
      <p:pic>
        <p:nvPicPr>
          <p:cNvPr id="20" name="Picture 4" descr="Biểu tượng miễn phí mũi tên phải">
            <a:extLst>
              <a:ext uri="{FF2B5EF4-FFF2-40B4-BE49-F238E27FC236}">
                <a16:creationId xmlns:a16="http://schemas.microsoft.com/office/drawing/2014/main" id="{5BF8C79F-A56D-4A56-8B90-7F6D743D0AD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02065" y="5027551"/>
            <a:ext cx="623839" cy="623839"/>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a16="http://schemas.microsoft.com/office/drawing/2014/main" id="{02C89A40-ACE6-43C6-82BF-AE3016659139}"/>
              </a:ext>
            </a:extLst>
          </p:cNvPr>
          <p:cNvSpPr txBox="1"/>
          <p:nvPr/>
        </p:nvSpPr>
        <p:spPr>
          <a:xfrm>
            <a:off x="5692934" y="5035126"/>
            <a:ext cx="6456819" cy="494751"/>
          </a:xfrm>
          <a:prstGeom prst="rect">
            <a:avLst/>
          </a:prstGeom>
          <a:noFill/>
        </p:spPr>
        <p:txBody>
          <a:bodyPr wrap="square" rtlCol="0">
            <a:spAutoFit/>
          </a:bodyPr>
          <a:lstStyle/>
          <a:p>
            <a:pPr>
              <a:lnSpc>
                <a:spcPct val="120000"/>
              </a:lnSpc>
            </a:pPr>
            <a:r>
              <a:rPr lang="en-US" sz="2400" dirty="0" err="1">
                <a:latin typeface="Arial" panose="020B0604020202020204" pitchFamily="34" charset="0"/>
                <a:cs typeface="Arial" panose="020B0604020202020204" pitchFamily="34" charset="0"/>
              </a:rPr>
              <a:t>Tính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kim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loại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của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nguyên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tố</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giảm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dần</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6485097"/>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wipe(up)">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circle(in)">
                                      <p:cBhvr>
                                        <p:cTn id="19" dur="500"/>
                                        <p:tgtEl>
                                          <p:spTgt spid="14"/>
                                        </p:tgtEl>
                                      </p:cBhvr>
                                    </p:animEffect>
                                  </p:childTnLst>
                                </p:cTn>
                              </p:par>
                            </p:childTnLst>
                          </p:cTn>
                        </p:par>
                        <p:par>
                          <p:cTn id="20" fill="hold">
                            <p:stCondLst>
                              <p:cond delay="500"/>
                            </p:stCondLst>
                            <p:childTnLst>
                              <p:par>
                                <p:cTn id="21" presetID="22" presetClass="entr" presetSubtype="1" fill="hold" grpId="0"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up)">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circle(in)">
                                      <p:cBhvr>
                                        <p:cTn id="28" dur="500"/>
                                        <p:tgtEl>
                                          <p:spTgt spid="15"/>
                                        </p:tgtEl>
                                      </p:cBhvr>
                                    </p:animEffect>
                                  </p:childTnLst>
                                </p:cTn>
                              </p:par>
                            </p:childTnLst>
                          </p:cTn>
                        </p:par>
                        <p:par>
                          <p:cTn id="29" fill="hold">
                            <p:stCondLst>
                              <p:cond delay="500"/>
                            </p:stCondLst>
                            <p:childTnLst>
                              <p:par>
                                <p:cTn id="30" presetID="22" presetClass="entr" presetSubtype="1" fill="hold" grpId="0" nodeType="after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up)">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circle(in)">
                                      <p:cBhvr>
                                        <p:cTn id="37" dur="500"/>
                                        <p:tgtEl>
                                          <p:spTgt spid="16"/>
                                        </p:tgtEl>
                                      </p:cBhvr>
                                    </p:animEffect>
                                  </p:childTnLst>
                                </p:cTn>
                              </p:par>
                            </p:childTnLst>
                          </p:cTn>
                        </p:par>
                        <p:par>
                          <p:cTn id="38" fill="hold">
                            <p:stCondLst>
                              <p:cond delay="500"/>
                            </p:stCondLst>
                            <p:childTnLst>
                              <p:par>
                                <p:cTn id="39" presetID="22" presetClass="entr" presetSubtype="1" fill="hold" grpId="0" nodeType="after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wipe(up)">
                                      <p:cBhvr>
                                        <p:cTn id="41" dur="500"/>
                                        <p:tgtEl>
                                          <p:spTgt spid="17"/>
                                        </p:tgtEl>
                                      </p:cBhvr>
                                    </p:animEffect>
                                  </p:childTnLst>
                                </p:cTn>
                              </p:par>
                            </p:childTnLst>
                          </p:cTn>
                        </p:par>
                      </p:childTnLst>
                    </p:cTn>
                  </p:par>
                  <p:par>
                    <p:cTn id="42" fill="hold">
                      <p:stCondLst>
                        <p:cond delay="indefinite"/>
                      </p:stCondLst>
                      <p:childTnLst>
                        <p:par>
                          <p:cTn id="43" fill="hold">
                            <p:stCondLst>
                              <p:cond delay="0"/>
                            </p:stCondLst>
                            <p:childTnLst>
                              <p:par>
                                <p:cTn id="44" presetID="6" presetClass="entr" presetSubtype="16" fill="hold" nodeType="click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circle(in)">
                                      <p:cBhvr>
                                        <p:cTn id="46" dur="500"/>
                                        <p:tgtEl>
                                          <p:spTgt spid="18"/>
                                        </p:tgtEl>
                                      </p:cBhvr>
                                    </p:animEffect>
                                  </p:childTnLst>
                                </p:cTn>
                              </p:par>
                            </p:childTnLst>
                          </p:cTn>
                        </p:par>
                        <p:par>
                          <p:cTn id="47" fill="hold">
                            <p:stCondLst>
                              <p:cond delay="500"/>
                            </p:stCondLst>
                            <p:childTnLst>
                              <p:par>
                                <p:cTn id="48" presetID="22" presetClass="entr" presetSubtype="1" fill="hold" grpId="0" nodeType="afterEffect">
                                  <p:stCondLst>
                                    <p:cond delay="0"/>
                                  </p:stCondLst>
                                  <p:childTnLst>
                                    <p:set>
                                      <p:cBhvr>
                                        <p:cTn id="49" dur="1" fill="hold">
                                          <p:stCondLst>
                                            <p:cond delay="0"/>
                                          </p:stCondLst>
                                        </p:cTn>
                                        <p:tgtEl>
                                          <p:spTgt spid="19"/>
                                        </p:tgtEl>
                                        <p:attrNameLst>
                                          <p:attrName>style.visibility</p:attrName>
                                        </p:attrNameLst>
                                      </p:cBhvr>
                                      <p:to>
                                        <p:strVal val="visible"/>
                                      </p:to>
                                    </p:set>
                                    <p:animEffect transition="in" filter="wipe(up)">
                                      <p:cBhvr>
                                        <p:cTn id="50" dur="500"/>
                                        <p:tgtEl>
                                          <p:spTgt spid="19"/>
                                        </p:tgtEl>
                                      </p:cBhvr>
                                    </p:animEffect>
                                  </p:childTnLst>
                                </p:cTn>
                              </p:par>
                            </p:childTnLst>
                          </p:cTn>
                        </p:par>
                      </p:childTnLst>
                    </p:cTn>
                  </p:par>
                  <p:par>
                    <p:cTn id="51" fill="hold">
                      <p:stCondLst>
                        <p:cond delay="indefinite"/>
                      </p:stCondLst>
                      <p:childTnLst>
                        <p:par>
                          <p:cTn id="52" fill="hold">
                            <p:stCondLst>
                              <p:cond delay="0"/>
                            </p:stCondLst>
                            <p:childTnLst>
                              <p:par>
                                <p:cTn id="53" presetID="6" presetClass="entr" presetSubtype="16" fill="hold" nodeType="click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circle(in)">
                                      <p:cBhvr>
                                        <p:cTn id="55" dur="500"/>
                                        <p:tgtEl>
                                          <p:spTgt spid="20"/>
                                        </p:tgtEl>
                                      </p:cBhvr>
                                    </p:animEffect>
                                  </p:childTnLst>
                                </p:cTn>
                              </p:par>
                            </p:childTnLst>
                          </p:cTn>
                        </p:par>
                        <p:par>
                          <p:cTn id="56" fill="hold">
                            <p:stCondLst>
                              <p:cond delay="500"/>
                            </p:stCondLst>
                            <p:childTnLst>
                              <p:par>
                                <p:cTn id="57" presetID="22" presetClass="entr" presetSubtype="1" fill="hold" grpId="0" nodeType="afterEffect">
                                  <p:stCondLst>
                                    <p:cond delay="0"/>
                                  </p:stCondLst>
                                  <p:childTnLst>
                                    <p:set>
                                      <p:cBhvr>
                                        <p:cTn id="58" dur="1" fill="hold">
                                          <p:stCondLst>
                                            <p:cond delay="0"/>
                                          </p:stCondLst>
                                        </p:cTn>
                                        <p:tgtEl>
                                          <p:spTgt spid="21"/>
                                        </p:tgtEl>
                                        <p:attrNameLst>
                                          <p:attrName>style.visibility</p:attrName>
                                        </p:attrNameLst>
                                      </p:cBhvr>
                                      <p:to>
                                        <p:strVal val="visible"/>
                                      </p:to>
                                    </p:set>
                                    <p:animEffect transition="in" filter="wipe(up)">
                                      <p:cBhvr>
                                        <p:cTn id="5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7" grpId="0"/>
      <p:bldP spid="19" grpId="0"/>
      <p:bldP spid="21"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551CC830-02C0-476D-9DA9-29417F506001}"/>
              </a:ext>
            </a:extLst>
          </p:cNvPr>
          <p:cNvSpPr/>
          <p:nvPr/>
        </p:nvSpPr>
        <p:spPr>
          <a:xfrm>
            <a:off x="-2448535" y="-2186243"/>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5" name="Freeform: Shape 4">
            <a:extLst>
              <a:ext uri="{FF2B5EF4-FFF2-40B4-BE49-F238E27FC236}">
                <a16:creationId xmlns:a16="http://schemas.microsoft.com/office/drawing/2014/main" id="{1AF4B69C-15BF-49D6-BBCA-4CDF4370EF56}"/>
              </a:ext>
            </a:extLst>
          </p:cNvPr>
          <p:cNvSpPr/>
          <p:nvPr/>
        </p:nvSpPr>
        <p:spPr>
          <a:xfrm rot="14519481">
            <a:off x="-2448535" y="5212080"/>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sp>
        <p:nvSpPr>
          <p:cNvPr id="6" name="Freeform: Shape 5">
            <a:extLst>
              <a:ext uri="{FF2B5EF4-FFF2-40B4-BE49-F238E27FC236}">
                <a16:creationId xmlns:a16="http://schemas.microsoft.com/office/drawing/2014/main" id="{8DF7581D-0149-4D87-A5ED-8E74FC6DD518}"/>
              </a:ext>
            </a:extLst>
          </p:cNvPr>
          <p:cNvSpPr/>
          <p:nvPr/>
        </p:nvSpPr>
        <p:spPr>
          <a:xfrm rot="7987039" flipH="1">
            <a:off x="8675238" y="5791583"/>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4" name="Freeform: Shape 3">
            <a:extLst>
              <a:ext uri="{FF2B5EF4-FFF2-40B4-BE49-F238E27FC236}">
                <a16:creationId xmlns:a16="http://schemas.microsoft.com/office/drawing/2014/main" id="{ADDB502B-EEDA-4722-B278-7CA5E68F47A3}"/>
              </a:ext>
            </a:extLst>
          </p:cNvPr>
          <p:cNvSpPr/>
          <p:nvPr/>
        </p:nvSpPr>
        <p:spPr>
          <a:xfrm rot="2236116">
            <a:off x="11018520" y="-2186243"/>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sp>
        <p:nvSpPr>
          <p:cNvPr id="7" name="Rectangle: Rounded Corners 6">
            <a:extLst>
              <a:ext uri="{FF2B5EF4-FFF2-40B4-BE49-F238E27FC236}">
                <a16:creationId xmlns:a16="http://schemas.microsoft.com/office/drawing/2014/main" id="{DE67EDF8-2AF3-4BA9-B727-84E8F134877D}"/>
              </a:ext>
            </a:extLst>
          </p:cNvPr>
          <p:cNvSpPr/>
          <p:nvPr/>
        </p:nvSpPr>
        <p:spPr>
          <a:xfrm>
            <a:off x="261032" y="396007"/>
            <a:ext cx="10203768" cy="731651"/>
          </a:xfrm>
          <a:prstGeom prst="roundRect">
            <a:avLst/>
          </a:prstGeom>
          <a:solidFill>
            <a:srgbClr val="24A19C">
              <a:alpha val="78000"/>
            </a:srgbClr>
          </a:solidFill>
          <a:ln w="10839" cap="flat">
            <a:noFill/>
            <a:prstDash val="solid"/>
            <a:miter/>
          </a:ln>
        </p:spPr>
        <p:txBody>
          <a:bodyPr rtlCol="0" anchor="ctr"/>
          <a:lstStyle/>
          <a:p>
            <a:endParaRPr lang="en-US" dirty="0"/>
          </a:p>
        </p:txBody>
      </p:sp>
      <p:sp>
        <p:nvSpPr>
          <p:cNvPr id="8" name="TextBox 7">
            <a:extLst>
              <a:ext uri="{FF2B5EF4-FFF2-40B4-BE49-F238E27FC236}">
                <a16:creationId xmlns:a16="http://schemas.microsoft.com/office/drawing/2014/main" id="{36CB868A-A4D0-484C-9135-33DB0EA35B01}"/>
              </a:ext>
            </a:extLst>
          </p:cNvPr>
          <p:cNvSpPr txBox="1"/>
          <p:nvPr/>
        </p:nvSpPr>
        <p:spPr>
          <a:xfrm>
            <a:off x="1039083" y="530999"/>
            <a:ext cx="9499713" cy="461665"/>
          </a:xfrm>
          <a:prstGeom prst="rect">
            <a:avLst/>
          </a:prstGeom>
          <a:noFill/>
        </p:spPr>
        <p:txBody>
          <a:bodyPr wrap="square" rtlCol="0">
            <a:spAutoFit/>
          </a:bodyPr>
          <a:lstStyle/>
          <a:p>
            <a:r>
              <a:rPr lang="en-US" sz="2400" b="1" dirty="0">
                <a:solidFill>
                  <a:schemeClr val="bg1"/>
                </a:solidFill>
                <a:latin typeface="Arial" panose="020B0604020202020204" pitchFamily="34" charset="0"/>
                <a:cs typeface="Arial" panose="020B0604020202020204" pitchFamily="34" charset="0"/>
              </a:rPr>
              <a:t>II. Xu </a:t>
            </a:r>
            <a:r>
              <a:rPr lang="en-US" sz="2400" b="1" dirty="0" err="1">
                <a:solidFill>
                  <a:schemeClr val="bg1"/>
                </a:solidFill>
                <a:latin typeface="Arial" panose="020B0604020202020204" pitchFamily="34" charset="0"/>
                <a:cs typeface="Arial" panose="020B0604020202020204" pitchFamily="34" charset="0"/>
              </a:rPr>
              <a:t>hướng</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biến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đổi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độ</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âm</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điện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tính</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kim</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loại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và</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tính</a:t>
            </a:r>
            <a:r>
              <a:rPr lang="en-US" sz="2400" b="1" dirty="0">
                <a:solidFill>
                  <a:schemeClr val="bg1"/>
                </a:solidFill>
                <a:latin typeface="Arial" panose="020B0604020202020204" pitchFamily="34" charset="0"/>
                <a:cs typeface="Arial" panose="020B0604020202020204" pitchFamily="34" charset="0"/>
              </a:rPr>
              <a:t> phi </a:t>
            </a:r>
            <a:r>
              <a:rPr lang="en-US" sz="2400" b="1" dirty="0" err="1">
                <a:solidFill>
                  <a:schemeClr val="bg1"/>
                </a:solidFill>
                <a:latin typeface="Arial" panose="020B0604020202020204" pitchFamily="34" charset="0"/>
                <a:cs typeface="Arial" panose="020B0604020202020204" pitchFamily="34" charset="0"/>
              </a:rPr>
              <a:t>kim</a:t>
            </a:r>
            <a:endParaRPr lang="en-US" sz="2400" b="1" dirty="0">
              <a:solidFill>
                <a:schemeClr val="bg1"/>
              </a:solidFill>
              <a:latin typeface="Arial" panose="020B0604020202020204" pitchFamily="34" charset="0"/>
              <a:cs typeface="Arial" panose="020B0604020202020204" pitchFamily="34" charset="0"/>
            </a:endParaRPr>
          </a:p>
        </p:txBody>
      </p:sp>
      <p:pic>
        <p:nvPicPr>
          <p:cNvPr id="9" name="Picture 10" descr="Bảng tuần hoàn">
            <a:extLst>
              <a:ext uri="{FF2B5EF4-FFF2-40B4-BE49-F238E27FC236}">
                <a16:creationId xmlns:a16="http://schemas.microsoft.com/office/drawing/2014/main" id="{A0D4C4E1-CE12-43B3-AADF-2C7FAEE8FA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028" y="417885"/>
            <a:ext cx="614905" cy="614905"/>
          </a:xfrm>
          <a:prstGeom prst="rect">
            <a:avLst/>
          </a:prstGeom>
          <a:noFill/>
          <a:extLst>
            <a:ext uri="{909E8E84-426E-40DD-AFC4-6F175D3DCCD1}">
              <a14:hiddenFill xmlns:a14="http://schemas.microsoft.com/office/drawing/2010/main">
                <a:solidFill>
                  <a:srgbClr val="FFFFFF"/>
                </a:solidFill>
              </a14:hiddenFill>
            </a:ext>
          </a:extLst>
        </p:spPr>
      </p:pic>
      <p:pic>
        <p:nvPicPr>
          <p:cNvPr id="10" name="Graphic 9">
            <a:extLst>
              <a:ext uri="{FF2B5EF4-FFF2-40B4-BE49-F238E27FC236}">
                <a16:creationId xmlns:a16="http://schemas.microsoft.com/office/drawing/2014/main" id="{934092BE-57C4-43FD-BA42-D159C749137D}"/>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flipH="1">
            <a:off x="6559550" y="1623408"/>
            <a:ext cx="4762500" cy="4762500"/>
          </a:xfrm>
          <a:prstGeom prst="rect">
            <a:avLst/>
          </a:prstGeom>
        </p:spPr>
      </p:pic>
      <p:sp>
        <p:nvSpPr>
          <p:cNvPr id="11" name="TextBox 10">
            <a:extLst>
              <a:ext uri="{FF2B5EF4-FFF2-40B4-BE49-F238E27FC236}">
                <a16:creationId xmlns:a16="http://schemas.microsoft.com/office/drawing/2014/main" id="{4531BF5F-C401-4486-AE6E-2DA26FC9A4BF}"/>
              </a:ext>
            </a:extLst>
          </p:cNvPr>
          <p:cNvSpPr txBox="1"/>
          <p:nvPr/>
        </p:nvSpPr>
        <p:spPr>
          <a:xfrm>
            <a:off x="1201643" y="2778619"/>
            <a:ext cx="4564640" cy="1381147"/>
          </a:xfrm>
          <a:prstGeom prst="rect">
            <a:avLst/>
          </a:prstGeom>
          <a:noFill/>
        </p:spPr>
        <p:txBody>
          <a:bodyPr wrap="square" rtlCol="0">
            <a:spAutoFit/>
          </a:bodyPr>
          <a:lstStyle/>
          <a:p>
            <a:pPr>
              <a:lnSpc>
                <a:spcPct val="120000"/>
              </a:lnSpc>
            </a:pPr>
            <a:r>
              <a:rPr lang="en-US" sz="2400" b="1" dirty="0" err="1">
                <a:latin typeface="Arial" panose="020B0604020202020204" pitchFamily="34" charset="0"/>
                <a:cs typeface="Arial" panose="020B0604020202020204" pitchFamily="34" charset="0"/>
              </a:rPr>
              <a:t>Suy</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luận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quy</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luật</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biến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đổi</a:t>
            </a:r>
            <a:r>
              <a:rPr lang="en-US" sz="2400" b="1" dirty="0">
                <a:latin typeface="Arial" panose="020B0604020202020204" pitchFamily="34" charset="0"/>
                <a:cs typeface="Arial" panose="020B0604020202020204" pitchFamily="34" charset="0"/>
              </a:rPr>
              <a:t> phi </a:t>
            </a:r>
            <a:r>
              <a:rPr lang="en-US" sz="2400" b="1" dirty="0" err="1">
                <a:latin typeface="Arial" panose="020B0604020202020204" pitchFamily="34" charset="0"/>
                <a:cs typeface="Arial" panose="020B0604020202020204" pitchFamily="34" charset="0"/>
              </a:rPr>
              <a:t>kim</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trong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một</a:t>
            </a:r>
            <a:r>
              <a:rPr lang="en-US" sz="2400" b="1" dirty="0">
                <a:latin typeface="Arial" panose="020B0604020202020204" pitchFamily="34" charset="0"/>
                <a:cs typeface="Arial" panose="020B0604020202020204" pitchFamily="34" charset="0"/>
              </a:rPr>
              <a:t> chu </a:t>
            </a:r>
            <a:r>
              <a:rPr lang="en-US" sz="2400" b="1" dirty="0" err="1">
                <a:latin typeface="Arial" panose="020B0604020202020204" pitchFamily="34" charset="0"/>
                <a:cs typeface="Arial" panose="020B0604020202020204" pitchFamily="34" charset="0"/>
              </a:rPr>
              <a:t>kì</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một</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nhóm</a:t>
            </a:r>
            <a:endParaRPr lang="en-US"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29990153"/>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750" fill="hold"/>
                                        <p:tgtEl>
                                          <p:spTgt spid="10"/>
                                        </p:tgtEl>
                                        <p:attrNameLst>
                                          <p:attrName>ppt_w</p:attrName>
                                        </p:attrNameLst>
                                      </p:cBhvr>
                                      <p:tavLst>
                                        <p:tav tm="0">
                                          <p:val>
                                            <p:fltVal val="0"/>
                                          </p:val>
                                        </p:tav>
                                        <p:tav tm="100000">
                                          <p:val>
                                            <p:strVal val="#ppt_w"/>
                                          </p:val>
                                        </p:tav>
                                      </p:tavLst>
                                    </p:anim>
                                    <p:anim calcmode="lin" valueType="num">
                                      <p:cBhvr>
                                        <p:cTn id="8" dur="750" fill="hold"/>
                                        <p:tgtEl>
                                          <p:spTgt spid="10"/>
                                        </p:tgtEl>
                                        <p:attrNameLst>
                                          <p:attrName>ppt_h</p:attrName>
                                        </p:attrNameLst>
                                      </p:cBhvr>
                                      <p:tavLst>
                                        <p:tav tm="0">
                                          <p:val>
                                            <p:fltVal val="0"/>
                                          </p:val>
                                        </p:tav>
                                        <p:tav tm="100000">
                                          <p:val>
                                            <p:strVal val="#ppt_h"/>
                                          </p:val>
                                        </p:tav>
                                      </p:tavLst>
                                    </p:anim>
                                    <p:animEffect transition="in" filter="fade">
                                      <p:cBhvr>
                                        <p:cTn id="9" dur="750"/>
                                        <p:tgtEl>
                                          <p:spTgt spid="10"/>
                                        </p:tgtEl>
                                      </p:cBhvr>
                                    </p:animEffect>
                                  </p:childTnLst>
                                </p:cTn>
                              </p:par>
                              <p:par>
                                <p:cTn id="10" presetID="16" presetClass="entr" presetSubtype="21"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75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551CC830-02C0-476D-9DA9-29417F506001}"/>
              </a:ext>
            </a:extLst>
          </p:cNvPr>
          <p:cNvSpPr/>
          <p:nvPr/>
        </p:nvSpPr>
        <p:spPr>
          <a:xfrm>
            <a:off x="-3706273" y="1332308"/>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5" name="Freeform: Shape 4">
            <a:extLst>
              <a:ext uri="{FF2B5EF4-FFF2-40B4-BE49-F238E27FC236}">
                <a16:creationId xmlns:a16="http://schemas.microsoft.com/office/drawing/2014/main" id="{1AF4B69C-15BF-49D6-BBCA-4CDF4370EF56}"/>
              </a:ext>
            </a:extLst>
          </p:cNvPr>
          <p:cNvSpPr/>
          <p:nvPr/>
        </p:nvSpPr>
        <p:spPr>
          <a:xfrm rot="14519481">
            <a:off x="2666994" y="6085536"/>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sp>
        <p:nvSpPr>
          <p:cNvPr id="6" name="Freeform: Shape 5">
            <a:extLst>
              <a:ext uri="{FF2B5EF4-FFF2-40B4-BE49-F238E27FC236}">
                <a16:creationId xmlns:a16="http://schemas.microsoft.com/office/drawing/2014/main" id="{8DF7581D-0149-4D87-A5ED-8E74FC6DD518}"/>
              </a:ext>
            </a:extLst>
          </p:cNvPr>
          <p:cNvSpPr/>
          <p:nvPr/>
        </p:nvSpPr>
        <p:spPr>
          <a:xfrm rot="5771450" flipH="1">
            <a:off x="10858880" y="2855347"/>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4" name="Freeform: Shape 3">
            <a:extLst>
              <a:ext uri="{FF2B5EF4-FFF2-40B4-BE49-F238E27FC236}">
                <a16:creationId xmlns:a16="http://schemas.microsoft.com/office/drawing/2014/main" id="{ADDB502B-EEDA-4722-B278-7CA5E68F47A3}"/>
              </a:ext>
            </a:extLst>
          </p:cNvPr>
          <p:cNvSpPr/>
          <p:nvPr/>
        </p:nvSpPr>
        <p:spPr>
          <a:xfrm rot="2236116">
            <a:off x="5604880" y="-2829860"/>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pic>
        <p:nvPicPr>
          <p:cNvPr id="7" name="Graphic 6">
            <a:extLst>
              <a:ext uri="{FF2B5EF4-FFF2-40B4-BE49-F238E27FC236}">
                <a16:creationId xmlns:a16="http://schemas.microsoft.com/office/drawing/2014/main" id="{512C8C3C-052D-48DD-A348-EBB793C3794F}"/>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7883" y="-74734"/>
            <a:ext cx="2252397" cy="2252397"/>
          </a:xfrm>
          <a:prstGeom prst="rect">
            <a:avLst/>
          </a:prstGeom>
        </p:spPr>
      </p:pic>
      <p:pic>
        <p:nvPicPr>
          <p:cNvPr id="22530" name="Picture 2" descr="Biểu tượng miễn phí ý tưởng">
            <a:extLst>
              <a:ext uri="{FF2B5EF4-FFF2-40B4-BE49-F238E27FC236}">
                <a16:creationId xmlns:a16="http://schemas.microsoft.com/office/drawing/2014/main" id="{4B75D1D9-9766-4141-BC25-A8A6DF07C39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4915" y="296845"/>
            <a:ext cx="422190" cy="42219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Rounded Corners 8">
            <a:extLst>
              <a:ext uri="{FF2B5EF4-FFF2-40B4-BE49-F238E27FC236}">
                <a16:creationId xmlns:a16="http://schemas.microsoft.com/office/drawing/2014/main" id="{D72B04A7-A006-49F6-9CA7-8A8677C7A122}"/>
              </a:ext>
            </a:extLst>
          </p:cNvPr>
          <p:cNvSpPr/>
          <p:nvPr/>
        </p:nvSpPr>
        <p:spPr>
          <a:xfrm>
            <a:off x="2072697" y="403320"/>
            <a:ext cx="9804343" cy="731651"/>
          </a:xfrm>
          <a:prstGeom prst="roundRect">
            <a:avLst/>
          </a:prstGeom>
          <a:solidFill>
            <a:srgbClr val="24A19C">
              <a:alpha val="78000"/>
            </a:srgbClr>
          </a:solidFill>
          <a:ln w="10839" cap="flat">
            <a:noFill/>
            <a:prstDash val="solid"/>
            <a:miter/>
          </a:ln>
        </p:spPr>
        <p:txBody>
          <a:bodyPr rtlCol="0" anchor="ctr"/>
          <a:lstStyle/>
          <a:p>
            <a:endParaRPr lang="en-US" dirty="0"/>
          </a:p>
        </p:txBody>
      </p:sp>
      <p:sp>
        <p:nvSpPr>
          <p:cNvPr id="10" name="TextBox 9">
            <a:extLst>
              <a:ext uri="{FF2B5EF4-FFF2-40B4-BE49-F238E27FC236}">
                <a16:creationId xmlns:a16="http://schemas.microsoft.com/office/drawing/2014/main" id="{D89F0DF2-CA0A-4194-B392-57A731E64992}"/>
              </a:ext>
            </a:extLst>
          </p:cNvPr>
          <p:cNvSpPr txBox="1"/>
          <p:nvPr/>
        </p:nvSpPr>
        <p:spPr>
          <a:xfrm>
            <a:off x="2070702" y="526925"/>
            <a:ext cx="9183307" cy="461665"/>
          </a:xfrm>
          <a:prstGeom prst="rect">
            <a:avLst/>
          </a:prstGeom>
          <a:noFill/>
        </p:spPr>
        <p:txBody>
          <a:bodyPr wrap="square" rtlCol="0">
            <a:spAutoFit/>
          </a:bodyPr>
          <a:lstStyle/>
          <a:p>
            <a:pPr algn="ctr"/>
            <a:r>
              <a:rPr lang="en-US" sz="2400" b="1" dirty="0">
                <a:solidFill>
                  <a:schemeClr val="bg1"/>
                </a:solidFill>
                <a:latin typeface="Arial" panose="020B0604020202020204" pitchFamily="34" charset="0"/>
                <a:cs typeface="Arial" panose="020B0604020202020204" pitchFamily="34" charset="0"/>
              </a:rPr>
              <a:t>II. Xu </a:t>
            </a:r>
            <a:r>
              <a:rPr lang="en-US" sz="2400" b="1" dirty="0" err="1">
                <a:solidFill>
                  <a:schemeClr val="bg1"/>
                </a:solidFill>
                <a:latin typeface="Arial" panose="020B0604020202020204" pitchFamily="34" charset="0"/>
                <a:cs typeface="Arial" panose="020B0604020202020204" pitchFamily="34" charset="0"/>
              </a:rPr>
              <a:t>hướng</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biến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đổi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độ</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âm</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điện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tính</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kim</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loại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và</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tính</a:t>
            </a:r>
            <a:r>
              <a:rPr lang="en-US" sz="2400" b="1" dirty="0">
                <a:solidFill>
                  <a:schemeClr val="bg1"/>
                </a:solidFill>
                <a:latin typeface="Arial" panose="020B0604020202020204" pitchFamily="34" charset="0"/>
                <a:cs typeface="Arial" panose="020B0604020202020204" pitchFamily="34" charset="0"/>
              </a:rPr>
              <a:t> phi </a:t>
            </a:r>
            <a:r>
              <a:rPr lang="en-US" sz="2400" b="1" dirty="0" err="1">
                <a:solidFill>
                  <a:schemeClr val="bg1"/>
                </a:solidFill>
                <a:latin typeface="Arial" panose="020B0604020202020204" pitchFamily="34" charset="0"/>
                <a:cs typeface="Arial" panose="020B0604020202020204" pitchFamily="34" charset="0"/>
              </a:rPr>
              <a:t>kim</a:t>
            </a:r>
            <a:endParaRPr lang="en-US" sz="2400" b="1" dirty="0">
              <a:solidFill>
                <a:schemeClr val="bg1"/>
              </a:solidFill>
              <a:latin typeface="Arial" panose="020B0604020202020204" pitchFamily="34" charset="0"/>
              <a:cs typeface="Arial" panose="020B0604020202020204" pitchFamily="34" charset="0"/>
            </a:endParaRPr>
          </a:p>
        </p:txBody>
      </p:sp>
      <p:pic>
        <p:nvPicPr>
          <p:cNvPr id="11" name="Picture 10" descr="Bảng tuần hoàn">
            <a:extLst>
              <a:ext uri="{FF2B5EF4-FFF2-40B4-BE49-F238E27FC236}">
                <a16:creationId xmlns:a16="http://schemas.microsoft.com/office/drawing/2014/main" id="{A96796E5-A75D-4419-B98A-A897D609A05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60930" y="436560"/>
            <a:ext cx="614905" cy="61490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a:extLst>
              <a:ext uri="{FF2B5EF4-FFF2-40B4-BE49-F238E27FC236}">
                <a16:creationId xmlns:a16="http://schemas.microsoft.com/office/drawing/2014/main" id="{7B87C688-5F86-460A-A750-8866079CB904}"/>
              </a:ext>
            </a:extLst>
          </p:cNvPr>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481377" y="2925632"/>
            <a:ext cx="4564641" cy="2820117"/>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426526ED-A286-47BA-8225-D851BFEB5C00}"/>
              </a:ext>
            </a:extLst>
          </p:cNvPr>
          <p:cNvSpPr txBox="1"/>
          <p:nvPr/>
        </p:nvSpPr>
        <p:spPr>
          <a:xfrm>
            <a:off x="234617" y="2022009"/>
            <a:ext cx="5451830" cy="494751"/>
          </a:xfrm>
          <a:prstGeom prst="rect">
            <a:avLst/>
          </a:prstGeom>
          <a:noFill/>
        </p:spPr>
        <p:txBody>
          <a:bodyPr wrap="square" rtlCol="0">
            <a:spAutoFit/>
          </a:bodyPr>
          <a:lstStyle/>
          <a:p>
            <a:pPr>
              <a:lnSpc>
                <a:spcPct val="120000"/>
              </a:lnSpc>
            </a:pPr>
            <a:r>
              <a:rPr lang="en-US" sz="2400" b="1" dirty="0" err="1">
                <a:latin typeface="Arial" panose="020B0604020202020204" pitchFamily="34" charset="0"/>
                <a:cs typeface="Arial" panose="020B0604020202020204" pitchFamily="34" charset="0"/>
              </a:rPr>
              <a:t>Trong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một</a:t>
            </a:r>
            <a:r>
              <a:rPr lang="en-US" sz="2400" b="1" dirty="0">
                <a:latin typeface="Arial" panose="020B0604020202020204" pitchFamily="34" charset="0"/>
                <a:cs typeface="Arial" panose="020B0604020202020204" pitchFamily="34" charset="0"/>
              </a:rPr>
              <a:t> chu </a:t>
            </a:r>
            <a:r>
              <a:rPr lang="en-US" sz="2400" b="1" dirty="0" err="1">
                <a:latin typeface="Arial" panose="020B0604020202020204" pitchFamily="34" charset="0"/>
                <a:cs typeface="Arial" panose="020B0604020202020204" pitchFamily="34" charset="0"/>
              </a:rPr>
              <a:t>kì</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từ</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trái</a:t>
            </a:r>
            <a:r>
              <a:rPr lang="en-US" sz="2400" b="1" dirty="0">
                <a:latin typeface="Arial" panose="020B0604020202020204" pitchFamily="34" charset="0"/>
                <a:cs typeface="Arial" panose="020B0604020202020204" pitchFamily="34" charset="0"/>
              </a:rPr>
              <a:t> sang </a:t>
            </a:r>
            <a:r>
              <a:rPr lang="en-US" sz="2400" b="1" dirty="0" err="1">
                <a:latin typeface="Arial" panose="020B0604020202020204" pitchFamily="34" charset="0"/>
                <a:cs typeface="Arial" panose="020B0604020202020204" pitchFamily="34" charset="0"/>
              </a:rPr>
              <a:t>phải</a:t>
            </a:r>
            <a:endParaRPr lang="en-US" sz="2400" b="1"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4B416D88-F67F-4C9A-94ED-C8ED446A7E82}"/>
              </a:ext>
            </a:extLst>
          </p:cNvPr>
          <p:cNvSpPr txBox="1"/>
          <p:nvPr/>
        </p:nvSpPr>
        <p:spPr>
          <a:xfrm>
            <a:off x="5782904" y="2458507"/>
            <a:ext cx="4641153" cy="494751"/>
          </a:xfrm>
          <a:prstGeom prst="rect">
            <a:avLst/>
          </a:prstGeom>
          <a:noFill/>
        </p:spPr>
        <p:txBody>
          <a:bodyPr wrap="square" rtlCol="0">
            <a:spAutoFit/>
          </a:bodyPr>
          <a:lstStyle/>
          <a:p>
            <a:pPr>
              <a:lnSpc>
                <a:spcPct val="120000"/>
              </a:lnSpc>
            </a:pPr>
            <a:r>
              <a:rPr lang="en-US" sz="2400" dirty="0" err="1">
                <a:latin typeface="Arial" panose="020B0604020202020204" pitchFamily="34" charset="0"/>
                <a:cs typeface="Arial" panose="020B0604020202020204" pitchFamily="34" charset="0"/>
              </a:rPr>
              <a:t>Điện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tích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hạt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nhân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tăng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dần</a:t>
            </a:r>
            <a:endParaRPr lang="en-US" sz="2400" dirty="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20685032-7250-42C4-A1EF-593C537EDBBE}"/>
              </a:ext>
            </a:extLst>
          </p:cNvPr>
          <p:cNvSpPr txBox="1"/>
          <p:nvPr/>
        </p:nvSpPr>
        <p:spPr>
          <a:xfrm>
            <a:off x="5782904" y="3130797"/>
            <a:ext cx="4275420" cy="494751"/>
          </a:xfrm>
          <a:prstGeom prst="rect">
            <a:avLst/>
          </a:prstGeom>
          <a:noFill/>
        </p:spPr>
        <p:txBody>
          <a:bodyPr wrap="square" rtlCol="0">
            <a:spAutoFit/>
          </a:bodyPr>
          <a:lstStyle/>
          <a:p>
            <a:pPr>
              <a:lnSpc>
                <a:spcPct val="120000"/>
              </a:lnSpc>
            </a:pPr>
            <a:r>
              <a:rPr lang="en-US" sz="2400" dirty="0" err="1">
                <a:latin typeface="Arial" panose="020B0604020202020204" pitchFamily="34" charset="0"/>
                <a:cs typeface="Arial" panose="020B0604020202020204" pitchFamily="34" charset="0"/>
              </a:rPr>
              <a:t>Bán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kính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nguyên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tử</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giảm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dần</a:t>
            </a:r>
            <a:endParaRPr lang="en-US" sz="2400" dirty="0">
              <a:latin typeface="Arial" panose="020B0604020202020204" pitchFamily="34" charset="0"/>
              <a:cs typeface="Arial" panose="020B0604020202020204" pitchFamily="34" charset="0"/>
            </a:endParaRPr>
          </a:p>
        </p:txBody>
      </p:sp>
      <p:pic>
        <p:nvPicPr>
          <p:cNvPr id="17" name="Picture 2" descr="Kiểm tra biểu tượng miễn phí">
            <a:extLst>
              <a:ext uri="{FF2B5EF4-FFF2-40B4-BE49-F238E27FC236}">
                <a16:creationId xmlns:a16="http://schemas.microsoft.com/office/drawing/2014/main" id="{E7DF9D5F-06FC-4912-9114-658EC32DF03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38933" y="2392923"/>
            <a:ext cx="631201" cy="63120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Kiểm tra biểu tượng miễn phí">
            <a:extLst>
              <a:ext uri="{FF2B5EF4-FFF2-40B4-BE49-F238E27FC236}">
                <a16:creationId xmlns:a16="http://schemas.microsoft.com/office/drawing/2014/main" id="{A845F078-9CAE-4096-8FC4-75C2948DA77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01541" y="3110842"/>
            <a:ext cx="631201" cy="63120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Biểu tượng miễn phí mũi tên phải">
            <a:extLst>
              <a:ext uri="{FF2B5EF4-FFF2-40B4-BE49-F238E27FC236}">
                <a16:creationId xmlns:a16="http://schemas.microsoft.com/office/drawing/2014/main" id="{C7E22466-479D-44A2-8BFE-BF60B596301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38933" y="3908041"/>
            <a:ext cx="623839" cy="623839"/>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6E852B07-4B47-4295-9764-4669C12CE218}"/>
              </a:ext>
            </a:extLst>
          </p:cNvPr>
          <p:cNvSpPr txBox="1"/>
          <p:nvPr/>
        </p:nvSpPr>
        <p:spPr>
          <a:xfrm>
            <a:off x="5782902" y="3919582"/>
            <a:ext cx="6456819" cy="494751"/>
          </a:xfrm>
          <a:prstGeom prst="rect">
            <a:avLst/>
          </a:prstGeom>
          <a:noFill/>
        </p:spPr>
        <p:txBody>
          <a:bodyPr wrap="square" rtlCol="0">
            <a:spAutoFit/>
          </a:bodyPr>
          <a:lstStyle/>
          <a:p>
            <a:pPr>
              <a:lnSpc>
                <a:spcPct val="120000"/>
              </a:lnSpc>
            </a:pPr>
            <a:r>
              <a:rPr lang="en-US" sz="2400" dirty="0" err="1">
                <a:latin typeface="Arial" panose="020B0604020202020204" pitchFamily="34" charset="0"/>
                <a:cs typeface="Arial" panose="020B0604020202020204" pitchFamily="34" charset="0"/>
              </a:rPr>
              <a:t>Lực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hút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của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hạt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nhân</a:t>
            </a:r>
            <a:r>
              <a:rPr lang="en-US" sz="2400" dirty="0">
                <a:latin typeface="Arial" panose="020B0604020202020204" pitchFamily="34" charset="0"/>
                <a:cs typeface="Arial" panose="020B0604020202020204" pitchFamily="34" charset="0"/>
              </a:rPr>
              <a:t> tới electron </a:t>
            </a:r>
            <a:r>
              <a:rPr lang="en-US" sz="2400" dirty="0" err="1">
                <a:latin typeface="Arial" panose="020B0604020202020204" pitchFamily="34" charset="0"/>
                <a:cs typeface="Arial" panose="020B0604020202020204" pitchFamily="34" charset="0"/>
              </a:rPr>
              <a:t>hóa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trị</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tăng</a:t>
            </a:r>
            <a:endParaRPr lang="en-US" sz="2400" dirty="0">
              <a:latin typeface="Arial" panose="020B0604020202020204" pitchFamily="34" charset="0"/>
              <a:cs typeface="Arial" panose="020B0604020202020204" pitchFamily="34" charset="0"/>
            </a:endParaRPr>
          </a:p>
        </p:txBody>
      </p:sp>
      <p:pic>
        <p:nvPicPr>
          <p:cNvPr id="21" name="Picture 4" descr="Biểu tượng miễn phí mũi tên phải">
            <a:extLst>
              <a:ext uri="{FF2B5EF4-FFF2-40B4-BE49-F238E27FC236}">
                <a16:creationId xmlns:a16="http://schemas.microsoft.com/office/drawing/2014/main" id="{36C88D75-9D1E-4B5A-A247-62429F65B7B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38933" y="4605508"/>
            <a:ext cx="623839" cy="623839"/>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6CDB39D6-24F7-4A8E-AEFD-DD9C525B651B}"/>
              </a:ext>
            </a:extLst>
          </p:cNvPr>
          <p:cNvSpPr txBox="1"/>
          <p:nvPr/>
        </p:nvSpPr>
        <p:spPr>
          <a:xfrm>
            <a:off x="5829802" y="4613083"/>
            <a:ext cx="6456819" cy="494751"/>
          </a:xfrm>
          <a:prstGeom prst="rect">
            <a:avLst/>
          </a:prstGeom>
          <a:noFill/>
        </p:spPr>
        <p:txBody>
          <a:bodyPr wrap="square" rtlCol="0">
            <a:spAutoFit/>
          </a:bodyPr>
          <a:lstStyle/>
          <a:p>
            <a:pPr>
              <a:lnSpc>
                <a:spcPct val="120000"/>
              </a:lnSpc>
            </a:pPr>
            <a:r>
              <a:rPr lang="en-US" sz="2400" dirty="0" err="1">
                <a:latin typeface="Arial" panose="020B0604020202020204" pitchFamily="34" charset="0"/>
                <a:cs typeface="Arial" panose="020B0604020202020204" pitchFamily="34" charset="0"/>
              </a:rPr>
              <a:t>Tăng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khả</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năng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nhận</a:t>
            </a:r>
            <a:r>
              <a:rPr lang="en-US" sz="2400" dirty="0">
                <a:latin typeface="Arial" panose="020B0604020202020204" pitchFamily="34" charset="0"/>
                <a:cs typeface="Arial" panose="020B0604020202020204" pitchFamily="34" charset="0"/>
              </a:rPr>
              <a:t> electron </a:t>
            </a:r>
          </a:p>
        </p:txBody>
      </p:sp>
      <p:pic>
        <p:nvPicPr>
          <p:cNvPr id="23" name="Picture 4" descr="Biểu tượng miễn phí mũi tên phải">
            <a:extLst>
              <a:ext uri="{FF2B5EF4-FFF2-40B4-BE49-F238E27FC236}">
                <a16:creationId xmlns:a16="http://schemas.microsoft.com/office/drawing/2014/main" id="{D8899181-CB01-46E9-84F6-12E9A45A33A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31067" y="5278224"/>
            <a:ext cx="623839" cy="623839"/>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a:extLst>
              <a:ext uri="{FF2B5EF4-FFF2-40B4-BE49-F238E27FC236}">
                <a16:creationId xmlns:a16="http://schemas.microsoft.com/office/drawing/2014/main" id="{03539858-9D6F-4AF1-B5C4-9D2EB18E0E77}"/>
              </a:ext>
            </a:extLst>
          </p:cNvPr>
          <p:cNvSpPr txBox="1"/>
          <p:nvPr/>
        </p:nvSpPr>
        <p:spPr>
          <a:xfrm>
            <a:off x="5821936" y="5285799"/>
            <a:ext cx="6456819" cy="494751"/>
          </a:xfrm>
          <a:prstGeom prst="rect">
            <a:avLst/>
          </a:prstGeom>
          <a:noFill/>
        </p:spPr>
        <p:txBody>
          <a:bodyPr wrap="square" rtlCol="0">
            <a:spAutoFit/>
          </a:bodyPr>
          <a:lstStyle/>
          <a:p>
            <a:pPr>
              <a:lnSpc>
                <a:spcPct val="120000"/>
              </a:lnSpc>
            </a:pPr>
            <a:r>
              <a:rPr lang="en-US" sz="2400" dirty="0" err="1">
                <a:latin typeface="Arial" panose="020B0604020202020204" pitchFamily="34" charset="0"/>
                <a:cs typeface="Arial" panose="020B0604020202020204" pitchFamily="34" charset="0"/>
              </a:rPr>
              <a:t>Tính</a:t>
            </a:r>
            <a:r>
              <a:rPr lang="en-US" sz="2400" dirty="0">
                <a:latin typeface="Arial" panose="020B0604020202020204" pitchFamily="34" charset="0"/>
                <a:cs typeface="Arial" panose="020B0604020202020204" pitchFamily="34" charset="0"/>
              </a:rPr>
              <a:t> phi </a:t>
            </a:r>
            <a:r>
              <a:rPr lang="en-US" sz="2400" dirty="0" err="1">
                <a:latin typeface="Arial" panose="020B0604020202020204" pitchFamily="34" charset="0"/>
                <a:cs typeface="Arial" panose="020B0604020202020204" pitchFamily="34" charset="0"/>
              </a:rPr>
              <a:t>kim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của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nguyên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tố</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tăng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dần</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1834327"/>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wipe(up)">
                                      <p:cBhvr>
                                        <p:cTn id="14" dur="5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circle(in)">
                                      <p:cBhvr>
                                        <p:cTn id="19" dur="500"/>
                                        <p:tgtEl>
                                          <p:spTgt spid="17"/>
                                        </p:tgtEl>
                                      </p:cBhvr>
                                    </p:animEffect>
                                  </p:childTnLst>
                                </p:cTn>
                              </p:par>
                            </p:childTnLst>
                          </p:cTn>
                        </p:par>
                        <p:par>
                          <p:cTn id="20" fill="hold">
                            <p:stCondLst>
                              <p:cond delay="500"/>
                            </p:stCondLst>
                            <p:childTnLst>
                              <p:par>
                                <p:cTn id="21" presetID="22" presetClass="entr" presetSubtype="1" fill="hold" grpId="0"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up)">
                                      <p:cBhvr>
                                        <p:cTn id="23" dur="500"/>
                                        <p:tgtEl>
                                          <p:spTgt spid="15"/>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circle(in)">
                                      <p:cBhvr>
                                        <p:cTn id="28" dur="500"/>
                                        <p:tgtEl>
                                          <p:spTgt spid="18"/>
                                        </p:tgtEl>
                                      </p:cBhvr>
                                    </p:animEffect>
                                  </p:childTnLst>
                                </p:cTn>
                              </p:par>
                            </p:childTnLst>
                          </p:cTn>
                        </p:par>
                        <p:par>
                          <p:cTn id="29" fill="hold">
                            <p:stCondLst>
                              <p:cond delay="500"/>
                            </p:stCondLst>
                            <p:childTnLst>
                              <p:par>
                                <p:cTn id="30" presetID="22" presetClass="entr" presetSubtype="1" fill="hold" grpId="0" nodeType="after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up)">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circle(in)">
                                      <p:cBhvr>
                                        <p:cTn id="37" dur="500"/>
                                        <p:tgtEl>
                                          <p:spTgt spid="19"/>
                                        </p:tgtEl>
                                      </p:cBhvr>
                                    </p:animEffect>
                                  </p:childTnLst>
                                </p:cTn>
                              </p:par>
                            </p:childTnLst>
                          </p:cTn>
                        </p:par>
                        <p:par>
                          <p:cTn id="38" fill="hold">
                            <p:stCondLst>
                              <p:cond delay="500"/>
                            </p:stCondLst>
                            <p:childTnLst>
                              <p:par>
                                <p:cTn id="39" presetID="22" presetClass="entr" presetSubtype="1" fill="hold" grpId="0" nodeType="after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wipe(up)">
                                      <p:cBhvr>
                                        <p:cTn id="41" dur="500"/>
                                        <p:tgtEl>
                                          <p:spTgt spid="20"/>
                                        </p:tgtEl>
                                      </p:cBhvr>
                                    </p:animEffect>
                                  </p:childTnLst>
                                </p:cTn>
                              </p:par>
                            </p:childTnLst>
                          </p:cTn>
                        </p:par>
                      </p:childTnLst>
                    </p:cTn>
                  </p:par>
                  <p:par>
                    <p:cTn id="42" fill="hold">
                      <p:stCondLst>
                        <p:cond delay="indefinite"/>
                      </p:stCondLst>
                      <p:childTnLst>
                        <p:par>
                          <p:cTn id="43" fill="hold">
                            <p:stCondLst>
                              <p:cond delay="0"/>
                            </p:stCondLst>
                            <p:childTnLst>
                              <p:par>
                                <p:cTn id="44" presetID="6" presetClass="entr" presetSubtype="16" fill="hold" nodeType="clickEffect">
                                  <p:stCondLst>
                                    <p:cond delay="0"/>
                                  </p:stCondLst>
                                  <p:childTnLst>
                                    <p:set>
                                      <p:cBhvr>
                                        <p:cTn id="45" dur="1" fill="hold">
                                          <p:stCondLst>
                                            <p:cond delay="0"/>
                                          </p:stCondLst>
                                        </p:cTn>
                                        <p:tgtEl>
                                          <p:spTgt spid="21"/>
                                        </p:tgtEl>
                                        <p:attrNameLst>
                                          <p:attrName>style.visibility</p:attrName>
                                        </p:attrNameLst>
                                      </p:cBhvr>
                                      <p:to>
                                        <p:strVal val="visible"/>
                                      </p:to>
                                    </p:set>
                                    <p:animEffect transition="in" filter="circle(in)">
                                      <p:cBhvr>
                                        <p:cTn id="46" dur="500"/>
                                        <p:tgtEl>
                                          <p:spTgt spid="21"/>
                                        </p:tgtEl>
                                      </p:cBhvr>
                                    </p:animEffect>
                                  </p:childTnLst>
                                </p:cTn>
                              </p:par>
                            </p:childTnLst>
                          </p:cTn>
                        </p:par>
                        <p:par>
                          <p:cTn id="47" fill="hold">
                            <p:stCondLst>
                              <p:cond delay="500"/>
                            </p:stCondLst>
                            <p:childTnLst>
                              <p:par>
                                <p:cTn id="48" presetID="22" presetClass="entr" presetSubtype="1" fill="hold" grpId="0" nodeType="afterEffect">
                                  <p:stCondLst>
                                    <p:cond delay="0"/>
                                  </p:stCondLst>
                                  <p:childTnLst>
                                    <p:set>
                                      <p:cBhvr>
                                        <p:cTn id="49" dur="1" fill="hold">
                                          <p:stCondLst>
                                            <p:cond delay="0"/>
                                          </p:stCondLst>
                                        </p:cTn>
                                        <p:tgtEl>
                                          <p:spTgt spid="22"/>
                                        </p:tgtEl>
                                        <p:attrNameLst>
                                          <p:attrName>style.visibility</p:attrName>
                                        </p:attrNameLst>
                                      </p:cBhvr>
                                      <p:to>
                                        <p:strVal val="visible"/>
                                      </p:to>
                                    </p:set>
                                    <p:animEffect transition="in" filter="wipe(up)">
                                      <p:cBhvr>
                                        <p:cTn id="50" dur="500"/>
                                        <p:tgtEl>
                                          <p:spTgt spid="22"/>
                                        </p:tgtEl>
                                      </p:cBhvr>
                                    </p:animEffect>
                                  </p:childTnLst>
                                </p:cTn>
                              </p:par>
                            </p:childTnLst>
                          </p:cTn>
                        </p:par>
                      </p:childTnLst>
                    </p:cTn>
                  </p:par>
                  <p:par>
                    <p:cTn id="51" fill="hold">
                      <p:stCondLst>
                        <p:cond delay="indefinite"/>
                      </p:stCondLst>
                      <p:childTnLst>
                        <p:par>
                          <p:cTn id="52" fill="hold">
                            <p:stCondLst>
                              <p:cond delay="0"/>
                            </p:stCondLst>
                            <p:childTnLst>
                              <p:par>
                                <p:cTn id="53" presetID="6" presetClass="entr" presetSubtype="16" fill="hold" nodeType="clickEffect">
                                  <p:stCondLst>
                                    <p:cond delay="0"/>
                                  </p:stCondLst>
                                  <p:childTnLst>
                                    <p:set>
                                      <p:cBhvr>
                                        <p:cTn id="54" dur="1" fill="hold">
                                          <p:stCondLst>
                                            <p:cond delay="0"/>
                                          </p:stCondLst>
                                        </p:cTn>
                                        <p:tgtEl>
                                          <p:spTgt spid="23"/>
                                        </p:tgtEl>
                                        <p:attrNameLst>
                                          <p:attrName>style.visibility</p:attrName>
                                        </p:attrNameLst>
                                      </p:cBhvr>
                                      <p:to>
                                        <p:strVal val="visible"/>
                                      </p:to>
                                    </p:set>
                                    <p:animEffect transition="in" filter="circle(in)">
                                      <p:cBhvr>
                                        <p:cTn id="55" dur="500"/>
                                        <p:tgtEl>
                                          <p:spTgt spid="23"/>
                                        </p:tgtEl>
                                      </p:cBhvr>
                                    </p:animEffect>
                                  </p:childTnLst>
                                </p:cTn>
                              </p:par>
                            </p:childTnLst>
                          </p:cTn>
                        </p:par>
                        <p:par>
                          <p:cTn id="56" fill="hold">
                            <p:stCondLst>
                              <p:cond delay="500"/>
                            </p:stCondLst>
                            <p:childTnLst>
                              <p:par>
                                <p:cTn id="57" presetID="22" presetClass="entr" presetSubtype="1" fill="hold" grpId="0" nodeType="afterEffect">
                                  <p:stCondLst>
                                    <p:cond delay="0"/>
                                  </p:stCondLst>
                                  <p:childTnLst>
                                    <p:set>
                                      <p:cBhvr>
                                        <p:cTn id="58" dur="1" fill="hold">
                                          <p:stCondLst>
                                            <p:cond delay="0"/>
                                          </p:stCondLst>
                                        </p:cTn>
                                        <p:tgtEl>
                                          <p:spTgt spid="24"/>
                                        </p:tgtEl>
                                        <p:attrNameLst>
                                          <p:attrName>style.visibility</p:attrName>
                                        </p:attrNameLst>
                                      </p:cBhvr>
                                      <p:to>
                                        <p:strVal val="visible"/>
                                      </p:to>
                                    </p:set>
                                    <p:animEffect transition="in" filter="wipe(up)">
                                      <p:cBhvr>
                                        <p:cTn id="5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20" grpId="0"/>
      <p:bldP spid="22" grpId="0"/>
      <p:bldP spid="24"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551CC830-02C0-476D-9DA9-29417F506001}"/>
              </a:ext>
            </a:extLst>
          </p:cNvPr>
          <p:cNvSpPr/>
          <p:nvPr/>
        </p:nvSpPr>
        <p:spPr>
          <a:xfrm rot="14622788">
            <a:off x="4202714" y="6163729"/>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5" name="Freeform: Shape 4">
            <a:extLst>
              <a:ext uri="{FF2B5EF4-FFF2-40B4-BE49-F238E27FC236}">
                <a16:creationId xmlns:a16="http://schemas.microsoft.com/office/drawing/2014/main" id="{1AF4B69C-15BF-49D6-BBCA-4CDF4370EF56}"/>
              </a:ext>
            </a:extLst>
          </p:cNvPr>
          <p:cNvSpPr/>
          <p:nvPr/>
        </p:nvSpPr>
        <p:spPr>
          <a:xfrm rot="14519481">
            <a:off x="11379240" y="1581774"/>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sp>
        <p:nvSpPr>
          <p:cNvPr id="6" name="Freeform: Shape 5">
            <a:extLst>
              <a:ext uri="{FF2B5EF4-FFF2-40B4-BE49-F238E27FC236}">
                <a16:creationId xmlns:a16="http://schemas.microsoft.com/office/drawing/2014/main" id="{8DF7581D-0149-4D87-A5ED-8E74FC6DD518}"/>
              </a:ext>
            </a:extLst>
          </p:cNvPr>
          <p:cNvSpPr/>
          <p:nvPr/>
        </p:nvSpPr>
        <p:spPr>
          <a:xfrm rot="20842103" flipH="1">
            <a:off x="3813679" y="-2933879"/>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4" name="Freeform: Shape 3">
            <a:extLst>
              <a:ext uri="{FF2B5EF4-FFF2-40B4-BE49-F238E27FC236}">
                <a16:creationId xmlns:a16="http://schemas.microsoft.com/office/drawing/2014/main" id="{ADDB502B-EEDA-4722-B278-7CA5E68F47A3}"/>
              </a:ext>
            </a:extLst>
          </p:cNvPr>
          <p:cNvSpPr/>
          <p:nvPr/>
        </p:nvSpPr>
        <p:spPr>
          <a:xfrm rot="5185691">
            <a:off x="-3569481" y="1581775"/>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pic>
        <p:nvPicPr>
          <p:cNvPr id="7" name="Graphic 6">
            <a:extLst>
              <a:ext uri="{FF2B5EF4-FFF2-40B4-BE49-F238E27FC236}">
                <a16:creationId xmlns:a16="http://schemas.microsoft.com/office/drawing/2014/main" id="{E1EF5541-FA5B-4D0A-A4CE-4F974C3EBF5E}"/>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08203" y="146899"/>
            <a:ext cx="2252397" cy="2252397"/>
          </a:xfrm>
          <a:prstGeom prst="rect">
            <a:avLst/>
          </a:prstGeom>
        </p:spPr>
      </p:pic>
      <p:pic>
        <p:nvPicPr>
          <p:cNvPr id="8" name="Picture 2" descr="Biểu tượng miễn phí ý tưởng">
            <a:extLst>
              <a:ext uri="{FF2B5EF4-FFF2-40B4-BE49-F238E27FC236}">
                <a16:creationId xmlns:a16="http://schemas.microsoft.com/office/drawing/2014/main" id="{5FF48D96-2227-45D0-BDB6-E3881874336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84595" y="518478"/>
            <a:ext cx="422190" cy="42219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Rounded Corners 8">
            <a:extLst>
              <a:ext uri="{FF2B5EF4-FFF2-40B4-BE49-F238E27FC236}">
                <a16:creationId xmlns:a16="http://schemas.microsoft.com/office/drawing/2014/main" id="{C18660DD-A40D-4793-B1DB-7E26B8D7F253}"/>
              </a:ext>
            </a:extLst>
          </p:cNvPr>
          <p:cNvSpPr/>
          <p:nvPr/>
        </p:nvSpPr>
        <p:spPr>
          <a:xfrm>
            <a:off x="2052377" y="624953"/>
            <a:ext cx="9804343" cy="731651"/>
          </a:xfrm>
          <a:prstGeom prst="roundRect">
            <a:avLst/>
          </a:prstGeom>
          <a:solidFill>
            <a:srgbClr val="24A19C">
              <a:alpha val="78000"/>
            </a:srgbClr>
          </a:solidFill>
          <a:ln w="10839" cap="flat">
            <a:noFill/>
            <a:prstDash val="solid"/>
            <a:miter/>
          </a:ln>
        </p:spPr>
        <p:txBody>
          <a:bodyPr rtlCol="0" anchor="ctr"/>
          <a:lstStyle/>
          <a:p>
            <a:endParaRPr lang="en-US" dirty="0"/>
          </a:p>
        </p:txBody>
      </p:sp>
      <p:sp>
        <p:nvSpPr>
          <p:cNvPr id="10" name="TextBox 9">
            <a:extLst>
              <a:ext uri="{FF2B5EF4-FFF2-40B4-BE49-F238E27FC236}">
                <a16:creationId xmlns:a16="http://schemas.microsoft.com/office/drawing/2014/main" id="{0DAB67B1-A1DA-4883-AD09-CDA40B7390BC}"/>
              </a:ext>
            </a:extLst>
          </p:cNvPr>
          <p:cNvSpPr txBox="1"/>
          <p:nvPr/>
        </p:nvSpPr>
        <p:spPr>
          <a:xfrm>
            <a:off x="2062533" y="739364"/>
            <a:ext cx="9120362" cy="461665"/>
          </a:xfrm>
          <a:prstGeom prst="rect">
            <a:avLst/>
          </a:prstGeom>
          <a:noFill/>
        </p:spPr>
        <p:txBody>
          <a:bodyPr wrap="square" rtlCol="0">
            <a:spAutoFit/>
          </a:bodyPr>
          <a:lstStyle/>
          <a:p>
            <a:pPr algn="ctr"/>
            <a:r>
              <a:rPr lang="en-US" sz="2400" b="1" dirty="0">
                <a:solidFill>
                  <a:schemeClr val="bg1"/>
                </a:solidFill>
                <a:latin typeface="Arial" panose="020B0604020202020204" pitchFamily="34" charset="0"/>
                <a:cs typeface="Arial" panose="020B0604020202020204" pitchFamily="34" charset="0"/>
              </a:rPr>
              <a:t>II. Xu </a:t>
            </a:r>
            <a:r>
              <a:rPr lang="en-US" sz="2400" b="1" dirty="0" err="1">
                <a:solidFill>
                  <a:schemeClr val="bg1"/>
                </a:solidFill>
                <a:latin typeface="Arial" panose="020B0604020202020204" pitchFamily="34" charset="0"/>
                <a:cs typeface="Arial" panose="020B0604020202020204" pitchFamily="34" charset="0"/>
              </a:rPr>
              <a:t>hướng</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biến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đổi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độ</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âm</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điện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tính</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kim</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loại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và</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tính</a:t>
            </a:r>
            <a:r>
              <a:rPr lang="en-US" sz="2400" b="1" dirty="0">
                <a:solidFill>
                  <a:schemeClr val="bg1"/>
                </a:solidFill>
                <a:latin typeface="Arial" panose="020B0604020202020204" pitchFamily="34" charset="0"/>
                <a:cs typeface="Arial" panose="020B0604020202020204" pitchFamily="34" charset="0"/>
              </a:rPr>
              <a:t> phi </a:t>
            </a:r>
            <a:r>
              <a:rPr lang="en-US" sz="2400" b="1" dirty="0" err="1">
                <a:solidFill>
                  <a:schemeClr val="bg1"/>
                </a:solidFill>
                <a:latin typeface="Arial" panose="020B0604020202020204" pitchFamily="34" charset="0"/>
                <a:cs typeface="Arial" panose="020B0604020202020204" pitchFamily="34" charset="0"/>
              </a:rPr>
              <a:t>kim</a:t>
            </a:r>
            <a:endParaRPr lang="en-US" sz="2400" b="1" dirty="0">
              <a:solidFill>
                <a:schemeClr val="bg1"/>
              </a:solidFill>
              <a:latin typeface="Arial" panose="020B0604020202020204" pitchFamily="34" charset="0"/>
              <a:cs typeface="Arial" panose="020B0604020202020204" pitchFamily="34" charset="0"/>
            </a:endParaRPr>
          </a:p>
        </p:txBody>
      </p:sp>
      <p:pic>
        <p:nvPicPr>
          <p:cNvPr id="11" name="Picture 10" descr="Bảng tuần hoàn">
            <a:extLst>
              <a:ext uri="{FF2B5EF4-FFF2-40B4-BE49-F238E27FC236}">
                <a16:creationId xmlns:a16="http://schemas.microsoft.com/office/drawing/2014/main" id="{8EA835EC-C84A-4B8D-9A35-CD4AB234350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40610" y="658193"/>
            <a:ext cx="614905" cy="61490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a:extLst>
              <a:ext uri="{FF2B5EF4-FFF2-40B4-BE49-F238E27FC236}">
                <a16:creationId xmlns:a16="http://schemas.microsoft.com/office/drawing/2014/main" id="{5A24170E-C4F8-4407-B90E-709EF12BB121}"/>
              </a:ext>
            </a:extLst>
          </p:cNvPr>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461057" y="3147265"/>
            <a:ext cx="4564641" cy="2820117"/>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E6ED48A3-3103-4825-86FE-5639E3A4E92E}"/>
              </a:ext>
            </a:extLst>
          </p:cNvPr>
          <p:cNvSpPr txBox="1"/>
          <p:nvPr/>
        </p:nvSpPr>
        <p:spPr>
          <a:xfrm>
            <a:off x="214297" y="2243642"/>
            <a:ext cx="5451830" cy="494751"/>
          </a:xfrm>
          <a:prstGeom prst="rect">
            <a:avLst/>
          </a:prstGeom>
          <a:noFill/>
        </p:spPr>
        <p:txBody>
          <a:bodyPr wrap="square" rtlCol="0">
            <a:spAutoFit/>
          </a:bodyPr>
          <a:lstStyle/>
          <a:p>
            <a:pPr>
              <a:lnSpc>
                <a:spcPct val="120000"/>
              </a:lnSpc>
            </a:pPr>
            <a:r>
              <a:rPr lang="en-US" sz="2400" b="1" dirty="0" err="1">
                <a:latin typeface="Arial" panose="020B0604020202020204" pitchFamily="34" charset="0"/>
                <a:cs typeface="Arial" panose="020B0604020202020204" pitchFamily="34" charset="0"/>
              </a:rPr>
              <a:t>Trong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một</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nhóm</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từ</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trên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xuống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dưới</a:t>
            </a:r>
            <a:endParaRPr lang="en-US" sz="2400" b="1"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845BA1CF-3CE6-41E7-BDEC-CE4D4303A7F8}"/>
              </a:ext>
            </a:extLst>
          </p:cNvPr>
          <p:cNvSpPr txBox="1"/>
          <p:nvPr/>
        </p:nvSpPr>
        <p:spPr>
          <a:xfrm>
            <a:off x="5762584" y="2680140"/>
            <a:ext cx="4641153" cy="494751"/>
          </a:xfrm>
          <a:prstGeom prst="rect">
            <a:avLst/>
          </a:prstGeom>
          <a:noFill/>
        </p:spPr>
        <p:txBody>
          <a:bodyPr wrap="square" rtlCol="0">
            <a:spAutoFit/>
          </a:bodyPr>
          <a:lstStyle/>
          <a:p>
            <a:pPr>
              <a:lnSpc>
                <a:spcPct val="120000"/>
              </a:lnSpc>
            </a:pPr>
            <a:r>
              <a:rPr lang="en-US" sz="2400" dirty="0" err="1">
                <a:latin typeface="Arial" panose="020B0604020202020204" pitchFamily="34" charset="0"/>
                <a:cs typeface="Arial" panose="020B0604020202020204" pitchFamily="34" charset="0"/>
              </a:rPr>
              <a:t>Điện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tích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hạt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nhân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tăng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dần</a:t>
            </a:r>
            <a:endParaRPr lang="en-US" sz="2400"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59354AE8-7E46-409B-8AF9-9E602B062E69}"/>
              </a:ext>
            </a:extLst>
          </p:cNvPr>
          <p:cNvSpPr txBox="1"/>
          <p:nvPr/>
        </p:nvSpPr>
        <p:spPr>
          <a:xfrm>
            <a:off x="5762584" y="3352430"/>
            <a:ext cx="4275420" cy="494751"/>
          </a:xfrm>
          <a:prstGeom prst="rect">
            <a:avLst/>
          </a:prstGeom>
          <a:noFill/>
        </p:spPr>
        <p:txBody>
          <a:bodyPr wrap="square" rtlCol="0">
            <a:spAutoFit/>
          </a:bodyPr>
          <a:lstStyle/>
          <a:p>
            <a:pPr>
              <a:lnSpc>
                <a:spcPct val="120000"/>
              </a:lnSpc>
            </a:pPr>
            <a:r>
              <a:rPr lang="en-US" sz="2400" dirty="0" err="1">
                <a:latin typeface="Arial" panose="020B0604020202020204" pitchFamily="34" charset="0"/>
                <a:cs typeface="Arial" panose="020B0604020202020204" pitchFamily="34" charset="0"/>
              </a:rPr>
              <a:t>Bán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kính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nguyên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tử</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tăng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dần</a:t>
            </a:r>
            <a:endParaRPr lang="en-US" sz="2400" dirty="0">
              <a:latin typeface="Arial" panose="020B0604020202020204" pitchFamily="34" charset="0"/>
              <a:cs typeface="Arial" panose="020B0604020202020204" pitchFamily="34" charset="0"/>
            </a:endParaRPr>
          </a:p>
        </p:txBody>
      </p:sp>
      <p:pic>
        <p:nvPicPr>
          <p:cNvPr id="16" name="Picture 2" descr="Kiểm tra biểu tượng miễn phí">
            <a:extLst>
              <a:ext uri="{FF2B5EF4-FFF2-40B4-BE49-F238E27FC236}">
                <a16:creationId xmlns:a16="http://schemas.microsoft.com/office/drawing/2014/main" id="{B428DFD9-C65A-4875-8F9C-D7F0B178FBC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18613" y="2614556"/>
            <a:ext cx="631201" cy="63120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Kiểm tra biểu tượng miễn phí">
            <a:extLst>
              <a:ext uri="{FF2B5EF4-FFF2-40B4-BE49-F238E27FC236}">
                <a16:creationId xmlns:a16="http://schemas.microsoft.com/office/drawing/2014/main" id="{01224C0E-C761-425E-8F16-360F463E4A1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81221" y="3332475"/>
            <a:ext cx="631201" cy="63120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descr="Biểu tượng miễn phí mũi tên phải">
            <a:extLst>
              <a:ext uri="{FF2B5EF4-FFF2-40B4-BE49-F238E27FC236}">
                <a16:creationId xmlns:a16="http://schemas.microsoft.com/office/drawing/2014/main" id="{B8B553F7-6C53-4951-8E72-1FC657611B9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18613" y="4129674"/>
            <a:ext cx="623839" cy="623839"/>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A98B2D6C-ECDF-46BC-8E65-5AB2F1ED9D09}"/>
              </a:ext>
            </a:extLst>
          </p:cNvPr>
          <p:cNvSpPr txBox="1"/>
          <p:nvPr/>
        </p:nvSpPr>
        <p:spPr>
          <a:xfrm>
            <a:off x="5762582" y="4141215"/>
            <a:ext cx="6456819" cy="494751"/>
          </a:xfrm>
          <a:prstGeom prst="rect">
            <a:avLst/>
          </a:prstGeom>
          <a:noFill/>
        </p:spPr>
        <p:txBody>
          <a:bodyPr wrap="square" rtlCol="0">
            <a:spAutoFit/>
          </a:bodyPr>
          <a:lstStyle/>
          <a:p>
            <a:pPr>
              <a:lnSpc>
                <a:spcPct val="120000"/>
              </a:lnSpc>
            </a:pPr>
            <a:r>
              <a:rPr lang="en-US" sz="2400" dirty="0" err="1">
                <a:latin typeface="Arial" panose="020B0604020202020204" pitchFamily="34" charset="0"/>
                <a:cs typeface="Arial" panose="020B0604020202020204" pitchFamily="34" charset="0"/>
              </a:rPr>
              <a:t>Lực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hút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của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hạt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nhân</a:t>
            </a:r>
            <a:r>
              <a:rPr lang="en-US" sz="2400" dirty="0">
                <a:latin typeface="Arial" panose="020B0604020202020204" pitchFamily="34" charset="0"/>
                <a:cs typeface="Arial" panose="020B0604020202020204" pitchFamily="34" charset="0"/>
              </a:rPr>
              <a:t> tới electron </a:t>
            </a:r>
            <a:r>
              <a:rPr lang="en-US" sz="2400" dirty="0" err="1">
                <a:latin typeface="Arial" panose="020B0604020202020204" pitchFamily="34" charset="0"/>
                <a:cs typeface="Arial" panose="020B0604020202020204" pitchFamily="34" charset="0"/>
              </a:rPr>
              <a:t>hóa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trị</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giảm</a:t>
            </a:r>
            <a:endParaRPr lang="en-US" sz="2400" dirty="0">
              <a:latin typeface="Arial" panose="020B0604020202020204" pitchFamily="34" charset="0"/>
              <a:cs typeface="Arial" panose="020B0604020202020204" pitchFamily="34" charset="0"/>
            </a:endParaRPr>
          </a:p>
        </p:txBody>
      </p:sp>
      <p:pic>
        <p:nvPicPr>
          <p:cNvPr id="20" name="Picture 4" descr="Biểu tượng miễn phí mũi tên phải">
            <a:extLst>
              <a:ext uri="{FF2B5EF4-FFF2-40B4-BE49-F238E27FC236}">
                <a16:creationId xmlns:a16="http://schemas.microsoft.com/office/drawing/2014/main" id="{16170DCD-CCA1-457A-81AC-4E3892AC897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18613" y="4827141"/>
            <a:ext cx="623839" cy="623839"/>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a16="http://schemas.microsoft.com/office/drawing/2014/main" id="{3F7DA83E-4ABD-43FB-8B71-434AA76CFA6D}"/>
              </a:ext>
            </a:extLst>
          </p:cNvPr>
          <p:cNvSpPr txBox="1"/>
          <p:nvPr/>
        </p:nvSpPr>
        <p:spPr>
          <a:xfrm>
            <a:off x="5809482" y="4834716"/>
            <a:ext cx="6456819" cy="494751"/>
          </a:xfrm>
          <a:prstGeom prst="rect">
            <a:avLst/>
          </a:prstGeom>
          <a:noFill/>
        </p:spPr>
        <p:txBody>
          <a:bodyPr wrap="square" rtlCol="0">
            <a:spAutoFit/>
          </a:bodyPr>
          <a:lstStyle/>
          <a:p>
            <a:pPr>
              <a:lnSpc>
                <a:spcPct val="120000"/>
              </a:lnSpc>
            </a:pPr>
            <a:r>
              <a:rPr lang="en-US" sz="2400" dirty="0" err="1">
                <a:latin typeface="Arial" panose="020B0604020202020204" pitchFamily="34" charset="0"/>
                <a:cs typeface="Arial" panose="020B0604020202020204" pitchFamily="34" charset="0"/>
              </a:rPr>
              <a:t>Giảm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khả</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năng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nhận</a:t>
            </a:r>
            <a:r>
              <a:rPr lang="en-US" sz="2400" dirty="0">
                <a:latin typeface="Arial" panose="020B0604020202020204" pitchFamily="34" charset="0"/>
                <a:cs typeface="Arial" panose="020B0604020202020204" pitchFamily="34" charset="0"/>
              </a:rPr>
              <a:t> electron </a:t>
            </a:r>
          </a:p>
        </p:txBody>
      </p:sp>
      <p:pic>
        <p:nvPicPr>
          <p:cNvPr id="22" name="Picture 4" descr="Biểu tượng miễn phí mũi tên phải">
            <a:extLst>
              <a:ext uri="{FF2B5EF4-FFF2-40B4-BE49-F238E27FC236}">
                <a16:creationId xmlns:a16="http://schemas.microsoft.com/office/drawing/2014/main" id="{1CC426DA-0334-4471-BAA7-74569448778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10747" y="5499857"/>
            <a:ext cx="623839" cy="623839"/>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91EDE9B4-43B4-4451-A68C-141E36C07CF1}"/>
              </a:ext>
            </a:extLst>
          </p:cNvPr>
          <p:cNvSpPr txBox="1"/>
          <p:nvPr/>
        </p:nvSpPr>
        <p:spPr>
          <a:xfrm>
            <a:off x="5801616" y="5507432"/>
            <a:ext cx="6456819" cy="494751"/>
          </a:xfrm>
          <a:prstGeom prst="rect">
            <a:avLst/>
          </a:prstGeom>
          <a:noFill/>
        </p:spPr>
        <p:txBody>
          <a:bodyPr wrap="square" rtlCol="0">
            <a:spAutoFit/>
          </a:bodyPr>
          <a:lstStyle/>
          <a:p>
            <a:pPr>
              <a:lnSpc>
                <a:spcPct val="120000"/>
              </a:lnSpc>
            </a:pPr>
            <a:r>
              <a:rPr lang="en-US" sz="2400" dirty="0" err="1">
                <a:latin typeface="Arial" panose="020B0604020202020204" pitchFamily="34" charset="0"/>
                <a:cs typeface="Arial" panose="020B0604020202020204" pitchFamily="34" charset="0"/>
              </a:rPr>
              <a:t>Tính</a:t>
            </a:r>
            <a:r>
              <a:rPr lang="en-US" sz="2400" dirty="0">
                <a:latin typeface="Arial" panose="020B0604020202020204" pitchFamily="34" charset="0"/>
                <a:cs typeface="Arial" panose="020B0604020202020204" pitchFamily="34" charset="0"/>
              </a:rPr>
              <a:t> phi </a:t>
            </a:r>
            <a:r>
              <a:rPr lang="en-US" sz="2400" dirty="0" err="1">
                <a:latin typeface="Arial" panose="020B0604020202020204" pitchFamily="34" charset="0"/>
                <a:cs typeface="Arial" panose="020B0604020202020204" pitchFamily="34" charset="0"/>
              </a:rPr>
              <a:t>kim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của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nguyên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tố</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giảm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dần</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29611693"/>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wipe(up)">
                                      <p:cBhvr>
                                        <p:cTn id="14" dur="5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circle(in)">
                                      <p:cBhvr>
                                        <p:cTn id="19" dur="500"/>
                                        <p:tgtEl>
                                          <p:spTgt spid="16"/>
                                        </p:tgtEl>
                                      </p:cBhvr>
                                    </p:animEffect>
                                  </p:childTnLst>
                                </p:cTn>
                              </p:par>
                            </p:childTnLst>
                          </p:cTn>
                        </p:par>
                        <p:par>
                          <p:cTn id="20" fill="hold">
                            <p:stCondLst>
                              <p:cond delay="500"/>
                            </p:stCondLst>
                            <p:childTnLst>
                              <p:par>
                                <p:cTn id="21" presetID="22" presetClass="entr" presetSubtype="1" fill="hold" grpId="0"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wipe(up)">
                                      <p:cBhvr>
                                        <p:cTn id="23" dur="500"/>
                                        <p:tgtEl>
                                          <p:spTgt spid="14"/>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circle(in)">
                                      <p:cBhvr>
                                        <p:cTn id="28" dur="500"/>
                                        <p:tgtEl>
                                          <p:spTgt spid="17"/>
                                        </p:tgtEl>
                                      </p:cBhvr>
                                    </p:animEffect>
                                  </p:childTnLst>
                                </p:cTn>
                              </p:par>
                            </p:childTnLst>
                          </p:cTn>
                        </p:par>
                        <p:par>
                          <p:cTn id="29" fill="hold">
                            <p:stCondLst>
                              <p:cond delay="500"/>
                            </p:stCondLst>
                            <p:childTnLst>
                              <p:par>
                                <p:cTn id="30" presetID="22" presetClass="entr" presetSubtype="1" fill="hold" grpId="0" nodeType="after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wipe(up)">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circle(in)">
                                      <p:cBhvr>
                                        <p:cTn id="37" dur="500"/>
                                        <p:tgtEl>
                                          <p:spTgt spid="18"/>
                                        </p:tgtEl>
                                      </p:cBhvr>
                                    </p:animEffect>
                                  </p:childTnLst>
                                </p:cTn>
                              </p:par>
                            </p:childTnLst>
                          </p:cTn>
                        </p:par>
                        <p:par>
                          <p:cTn id="38" fill="hold">
                            <p:stCondLst>
                              <p:cond delay="500"/>
                            </p:stCondLst>
                            <p:childTnLst>
                              <p:par>
                                <p:cTn id="39" presetID="22" presetClass="entr" presetSubtype="1" fill="hold" grpId="0" nodeType="after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wipe(up)">
                                      <p:cBhvr>
                                        <p:cTn id="41" dur="500"/>
                                        <p:tgtEl>
                                          <p:spTgt spid="19"/>
                                        </p:tgtEl>
                                      </p:cBhvr>
                                    </p:animEffect>
                                  </p:childTnLst>
                                </p:cTn>
                              </p:par>
                            </p:childTnLst>
                          </p:cTn>
                        </p:par>
                      </p:childTnLst>
                    </p:cTn>
                  </p:par>
                  <p:par>
                    <p:cTn id="42" fill="hold">
                      <p:stCondLst>
                        <p:cond delay="indefinite"/>
                      </p:stCondLst>
                      <p:childTnLst>
                        <p:par>
                          <p:cTn id="43" fill="hold">
                            <p:stCondLst>
                              <p:cond delay="0"/>
                            </p:stCondLst>
                            <p:childTnLst>
                              <p:par>
                                <p:cTn id="44" presetID="6" presetClass="entr" presetSubtype="16" fill="hold" nodeType="click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circle(in)">
                                      <p:cBhvr>
                                        <p:cTn id="46" dur="500"/>
                                        <p:tgtEl>
                                          <p:spTgt spid="20"/>
                                        </p:tgtEl>
                                      </p:cBhvr>
                                    </p:animEffect>
                                  </p:childTnLst>
                                </p:cTn>
                              </p:par>
                            </p:childTnLst>
                          </p:cTn>
                        </p:par>
                        <p:par>
                          <p:cTn id="47" fill="hold">
                            <p:stCondLst>
                              <p:cond delay="500"/>
                            </p:stCondLst>
                            <p:childTnLst>
                              <p:par>
                                <p:cTn id="48" presetID="22" presetClass="entr" presetSubtype="1" fill="hold" grpId="0" nodeType="afterEffect">
                                  <p:stCondLst>
                                    <p:cond delay="0"/>
                                  </p:stCondLst>
                                  <p:childTnLst>
                                    <p:set>
                                      <p:cBhvr>
                                        <p:cTn id="49" dur="1" fill="hold">
                                          <p:stCondLst>
                                            <p:cond delay="0"/>
                                          </p:stCondLst>
                                        </p:cTn>
                                        <p:tgtEl>
                                          <p:spTgt spid="21"/>
                                        </p:tgtEl>
                                        <p:attrNameLst>
                                          <p:attrName>style.visibility</p:attrName>
                                        </p:attrNameLst>
                                      </p:cBhvr>
                                      <p:to>
                                        <p:strVal val="visible"/>
                                      </p:to>
                                    </p:set>
                                    <p:animEffect transition="in" filter="wipe(up)">
                                      <p:cBhvr>
                                        <p:cTn id="50" dur="500"/>
                                        <p:tgtEl>
                                          <p:spTgt spid="21"/>
                                        </p:tgtEl>
                                      </p:cBhvr>
                                    </p:animEffect>
                                  </p:childTnLst>
                                </p:cTn>
                              </p:par>
                            </p:childTnLst>
                          </p:cTn>
                        </p:par>
                      </p:childTnLst>
                    </p:cTn>
                  </p:par>
                  <p:par>
                    <p:cTn id="51" fill="hold">
                      <p:stCondLst>
                        <p:cond delay="indefinite"/>
                      </p:stCondLst>
                      <p:childTnLst>
                        <p:par>
                          <p:cTn id="52" fill="hold">
                            <p:stCondLst>
                              <p:cond delay="0"/>
                            </p:stCondLst>
                            <p:childTnLst>
                              <p:par>
                                <p:cTn id="53" presetID="6" presetClass="entr" presetSubtype="16" fill="hold" nodeType="click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circle(in)">
                                      <p:cBhvr>
                                        <p:cTn id="55" dur="500"/>
                                        <p:tgtEl>
                                          <p:spTgt spid="22"/>
                                        </p:tgtEl>
                                      </p:cBhvr>
                                    </p:animEffect>
                                  </p:childTnLst>
                                </p:cTn>
                              </p:par>
                            </p:childTnLst>
                          </p:cTn>
                        </p:par>
                        <p:par>
                          <p:cTn id="56" fill="hold">
                            <p:stCondLst>
                              <p:cond delay="500"/>
                            </p:stCondLst>
                            <p:childTnLst>
                              <p:par>
                                <p:cTn id="57" presetID="22" presetClass="entr" presetSubtype="1" fill="hold" grpId="0" nodeType="afterEffect">
                                  <p:stCondLst>
                                    <p:cond delay="0"/>
                                  </p:stCondLst>
                                  <p:childTnLst>
                                    <p:set>
                                      <p:cBhvr>
                                        <p:cTn id="58" dur="1" fill="hold">
                                          <p:stCondLst>
                                            <p:cond delay="0"/>
                                          </p:stCondLst>
                                        </p:cTn>
                                        <p:tgtEl>
                                          <p:spTgt spid="23"/>
                                        </p:tgtEl>
                                        <p:attrNameLst>
                                          <p:attrName>style.visibility</p:attrName>
                                        </p:attrNameLst>
                                      </p:cBhvr>
                                      <p:to>
                                        <p:strVal val="visible"/>
                                      </p:to>
                                    </p:set>
                                    <p:animEffect transition="in" filter="wipe(up)">
                                      <p:cBhvr>
                                        <p:cTn id="5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9" grpId="0"/>
      <p:bldP spid="21" grpId="0"/>
      <p:bldP spid="23"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5A9F07FA-24D4-4F31-AB29-EF3ECA6E34B2}"/>
              </a:ext>
            </a:extLst>
          </p:cNvPr>
          <p:cNvSpPr/>
          <p:nvPr/>
        </p:nvSpPr>
        <p:spPr>
          <a:xfrm>
            <a:off x="226648" y="494626"/>
            <a:ext cx="11684000" cy="6160851"/>
          </a:xfrm>
          <a:prstGeom prst="roundRect">
            <a:avLst/>
          </a:prstGeom>
          <a:noFill/>
          <a:ln w="28575" cmpd="thickThin">
            <a:solidFill>
              <a:srgbClr val="24A19C"/>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Shape 2">
            <a:extLst>
              <a:ext uri="{FF2B5EF4-FFF2-40B4-BE49-F238E27FC236}">
                <a16:creationId xmlns:a16="http://schemas.microsoft.com/office/drawing/2014/main" id="{551CC830-02C0-476D-9DA9-29417F506001}"/>
              </a:ext>
            </a:extLst>
          </p:cNvPr>
          <p:cNvSpPr/>
          <p:nvPr/>
        </p:nvSpPr>
        <p:spPr>
          <a:xfrm rot="9447758">
            <a:off x="9019769" y="5893199"/>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5" name="Freeform: Shape 4">
            <a:extLst>
              <a:ext uri="{FF2B5EF4-FFF2-40B4-BE49-F238E27FC236}">
                <a16:creationId xmlns:a16="http://schemas.microsoft.com/office/drawing/2014/main" id="{1AF4B69C-15BF-49D6-BBCA-4CDF4370EF56}"/>
              </a:ext>
            </a:extLst>
          </p:cNvPr>
          <p:cNvSpPr/>
          <p:nvPr/>
        </p:nvSpPr>
        <p:spPr>
          <a:xfrm rot="14519481">
            <a:off x="10892318" y="-1473649"/>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sp>
        <p:nvSpPr>
          <p:cNvPr id="6" name="Freeform: Shape 5">
            <a:extLst>
              <a:ext uri="{FF2B5EF4-FFF2-40B4-BE49-F238E27FC236}">
                <a16:creationId xmlns:a16="http://schemas.microsoft.com/office/drawing/2014/main" id="{8DF7581D-0149-4D87-A5ED-8E74FC6DD518}"/>
              </a:ext>
            </a:extLst>
          </p:cNvPr>
          <p:cNvSpPr/>
          <p:nvPr/>
        </p:nvSpPr>
        <p:spPr>
          <a:xfrm rot="8297882" flipH="1">
            <a:off x="-1967846" y="-2611510"/>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4" name="Freeform: Shape 3">
            <a:extLst>
              <a:ext uri="{FF2B5EF4-FFF2-40B4-BE49-F238E27FC236}">
                <a16:creationId xmlns:a16="http://schemas.microsoft.com/office/drawing/2014/main" id="{ADDB502B-EEDA-4722-B278-7CA5E68F47A3}"/>
              </a:ext>
            </a:extLst>
          </p:cNvPr>
          <p:cNvSpPr/>
          <p:nvPr/>
        </p:nvSpPr>
        <p:spPr>
          <a:xfrm rot="13796761">
            <a:off x="-2003294" y="5204101"/>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sp>
        <p:nvSpPr>
          <p:cNvPr id="8" name="TextBox 7">
            <a:extLst>
              <a:ext uri="{FF2B5EF4-FFF2-40B4-BE49-F238E27FC236}">
                <a16:creationId xmlns:a16="http://schemas.microsoft.com/office/drawing/2014/main" id="{F17D3583-45E2-40D9-ABD9-97644AA4B69E}"/>
              </a:ext>
            </a:extLst>
          </p:cNvPr>
          <p:cNvSpPr txBox="1"/>
          <p:nvPr/>
        </p:nvSpPr>
        <p:spPr>
          <a:xfrm>
            <a:off x="420079" y="1378319"/>
            <a:ext cx="6423503" cy="461665"/>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2. </a:t>
            </a:r>
            <a:r>
              <a:rPr lang="en-US" sz="2400" b="1" dirty="0" err="1">
                <a:latin typeface="Arial" panose="020B0604020202020204" pitchFamily="34" charset="0"/>
                <a:cs typeface="Arial" panose="020B0604020202020204" pitchFamily="34" charset="0"/>
              </a:rPr>
              <a:t>Tính</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kim</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loại</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và</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tính</a:t>
            </a:r>
            <a:r>
              <a:rPr lang="en-US" sz="2400" b="1" dirty="0">
                <a:latin typeface="Arial" panose="020B0604020202020204" pitchFamily="34" charset="0"/>
                <a:cs typeface="Arial" panose="020B0604020202020204" pitchFamily="34" charset="0"/>
              </a:rPr>
              <a:t> phi </a:t>
            </a:r>
            <a:r>
              <a:rPr lang="en-US" sz="2400" b="1" dirty="0" err="1">
                <a:latin typeface="Arial" panose="020B0604020202020204" pitchFamily="34" charset="0"/>
                <a:cs typeface="Arial" panose="020B0604020202020204" pitchFamily="34" charset="0"/>
              </a:rPr>
              <a:t>kim</a:t>
            </a:r>
            <a:endParaRPr lang="en-US" sz="2400" b="1" dirty="0">
              <a:latin typeface="Arial" panose="020B0604020202020204" pitchFamily="34" charset="0"/>
              <a:cs typeface="Arial" panose="020B0604020202020204" pitchFamily="34" charset="0"/>
            </a:endParaRPr>
          </a:p>
        </p:txBody>
      </p:sp>
      <p:pic>
        <p:nvPicPr>
          <p:cNvPr id="9" name="Graphic 8">
            <a:extLst>
              <a:ext uri="{FF2B5EF4-FFF2-40B4-BE49-F238E27FC236}">
                <a16:creationId xmlns:a16="http://schemas.microsoft.com/office/drawing/2014/main" id="{75AC28AF-D663-41D7-A192-7A96EE80AD87}"/>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flipH="1">
            <a:off x="8943197" y="3189755"/>
            <a:ext cx="3518696" cy="3518696"/>
          </a:xfrm>
          <a:prstGeom prst="rect">
            <a:avLst/>
          </a:prstGeom>
        </p:spPr>
      </p:pic>
      <p:sp>
        <p:nvSpPr>
          <p:cNvPr id="10" name="TextBox 9">
            <a:extLst>
              <a:ext uri="{FF2B5EF4-FFF2-40B4-BE49-F238E27FC236}">
                <a16:creationId xmlns:a16="http://schemas.microsoft.com/office/drawing/2014/main" id="{3467866E-83F6-444B-AF2B-F0FE52241F21}"/>
              </a:ext>
            </a:extLst>
          </p:cNvPr>
          <p:cNvSpPr txBox="1"/>
          <p:nvPr/>
        </p:nvSpPr>
        <p:spPr>
          <a:xfrm>
            <a:off x="601901" y="1892958"/>
            <a:ext cx="10700188" cy="494751"/>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r>
              <a:rPr lang="en-US" dirty="0" err="1"/>
              <a:t>Tính</a:t>
            </a:r>
            <a:r>
              <a:rPr lang="en-US" dirty="0"/>
              <a:t> </a:t>
            </a:r>
            <a:r>
              <a:rPr lang="en-US" dirty="0" err="1"/>
              <a:t>kim</a:t>
            </a:r>
            <a:r>
              <a:rPr lang="en-US" dirty="0"/>
              <a:t> </a:t>
            </a:r>
            <a:r>
              <a:rPr lang="en-US" dirty="0" err="1"/>
              <a:t>loại</a:t>
            </a:r>
            <a:r>
              <a:rPr lang="en-US" dirty="0"/>
              <a:t> </a:t>
            </a:r>
            <a:r>
              <a:rPr lang="en-US" dirty="0" err="1"/>
              <a:t>đặc</a:t>
            </a:r>
            <a:r>
              <a:rPr lang="en-US" dirty="0"/>
              <a:t> </a:t>
            </a:r>
            <a:r>
              <a:rPr lang="en-US" dirty="0" err="1"/>
              <a:t>trưng</a:t>
            </a:r>
            <a:r>
              <a:rPr lang="en-US" dirty="0"/>
              <a:t> </a:t>
            </a:r>
            <a:r>
              <a:rPr lang="en-US" dirty="0" err="1"/>
              <a:t>bởi</a:t>
            </a:r>
            <a:r>
              <a:rPr lang="en-US" dirty="0"/>
              <a:t> </a:t>
            </a:r>
            <a:r>
              <a:rPr lang="en-US" dirty="0" err="1"/>
              <a:t>khả</a:t>
            </a:r>
            <a:r>
              <a:rPr lang="en-US" dirty="0"/>
              <a:t> </a:t>
            </a:r>
            <a:r>
              <a:rPr lang="en-US" dirty="0" err="1"/>
              <a:t>năng</a:t>
            </a:r>
            <a:r>
              <a:rPr lang="en-US" dirty="0"/>
              <a:t> </a:t>
            </a:r>
            <a:r>
              <a:rPr lang="en-US" dirty="0" err="1"/>
              <a:t>nhường</a:t>
            </a:r>
            <a:r>
              <a:rPr lang="en-US" dirty="0"/>
              <a:t> electron </a:t>
            </a:r>
            <a:r>
              <a:rPr lang="en-US" dirty="0" err="1"/>
              <a:t>của</a:t>
            </a:r>
            <a:r>
              <a:rPr lang="en-US" dirty="0"/>
              <a:t> </a:t>
            </a:r>
            <a:r>
              <a:rPr lang="en-US" dirty="0" err="1"/>
              <a:t>nguyên</a:t>
            </a:r>
            <a:r>
              <a:rPr lang="en-US" dirty="0"/>
              <a:t> </a:t>
            </a:r>
            <a:r>
              <a:rPr lang="en-US" dirty="0" err="1"/>
              <a:t>tử</a:t>
            </a:r>
            <a:endParaRPr lang="en-US" dirty="0"/>
          </a:p>
        </p:txBody>
      </p:sp>
      <p:sp>
        <p:nvSpPr>
          <p:cNvPr id="11" name="Rectangle: Rounded Corners 10">
            <a:extLst>
              <a:ext uri="{FF2B5EF4-FFF2-40B4-BE49-F238E27FC236}">
                <a16:creationId xmlns:a16="http://schemas.microsoft.com/office/drawing/2014/main" id="{10180C46-C3F2-4CCC-B18F-25B81B2BC9BD}"/>
              </a:ext>
            </a:extLst>
          </p:cNvPr>
          <p:cNvSpPr/>
          <p:nvPr/>
        </p:nvSpPr>
        <p:spPr>
          <a:xfrm>
            <a:off x="195657" y="388678"/>
            <a:ext cx="9804343" cy="731651"/>
          </a:xfrm>
          <a:prstGeom prst="roundRect">
            <a:avLst/>
          </a:prstGeom>
          <a:solidFill>
            <a:srgbClr val="24A19C">
              <a:alpha val="78000"/>
            </a:srgbClr>
          </a:solidFill>
          <a:ln w="10839" cap="flat">
            <a:noFill/>
            <a:prstDash val="solid"/>
            <a:miter/>
          </a:ln>
        </p:spPr>
        <p:txBody>
          <a:bodyPr rtlCol="0" anchor="ctr"/>
          <a:lstStyle/>
          <a:p>
            <a:endParaRPr lang="en-US" dirty="0"/>
          </a:p>
        </p:txBody>
      </p:sp>
      <p:sp>
        <p:nvSpPr>
          <p:cNvPr id="12" name="TextBox 11">
            <a:extLst>
              <a:ext uri="{FF2B5EF4-FFF2-40B4-BE49-F238E27FC236}">
                <a16:creationId xmlns:a16="http://schemas.microsoft.com/office/drawing/2014/main" id="{35381261-1327-4D43-A7BA-6983ADFDA0F5}"/>
              </a:ext>
            </a:extLst>
          </p:cNvPr>
          <p:cNvSpPr txBox="1"/>
          <p:nvPr/>
        </p:nvSpPr>
        <p:spPr>
          <a:xfrm>
            <a:off x="710476" y="515631"/>
            <a:ext cx="9367721" cy="461665"/>
          </a:xfrm>
          <a:prstGeom prst="rect">
            <a:avLst/>
          </a:prstGeom>
          <a:noFill/>
        </p:spPr>
        <p:txBody>
          <a:bodyPr wrap="square" rtlCol="0">
            <a:spAutoFit/>
          </a:bodyPr>
          <a:lstStyle/>
          <a:p>
            <a:pPr algn="ctr"/>
            <a:r>
              <a:rPr lang="en-US" sz="2400" b="1" dirty="0">
                <a:solidFill>
                  <a:schemeClr val="bg1"/>
                </a:solidFill>
                <a:latin typeface="Arial" panose="020B0604020202020204" pitchFamily="34" charset="0"/>
                <a:cs typeface="Arial" panose="020B0604020202020204" pitchFamily="34" charset="0"/>
              </a:rPr>
              <a:t>II. Xu </a:t>
            </a:r>
            <a:r>
              <a:rPr lang="en-US" sz="2400" b="1" dirty="0" err="1">
                <a:solidFill>
                  <a:schemeClr val="bg1"/>
                </a:solidFill>
                <a:latin typeface="Arial" panose="020B0604020202020204" pitchFamily="34" charset="0"/>
                <a:cs typeface="Arial" panose="020B0604020202020204" pitchFamily="34" charset="0"/>
              </a:rPr>
              <a:t>hướng</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biến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đổi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độ</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âm</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điện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tính</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kim</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loại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và</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tính</a:t>
            </a:r>
            <a:r>
              <a:rPr lang="en-US" sz="2400" b="1" dirty="0">
                <a:solidFill>
                  <a:schemeClr val="bg1"/>
                </a:solidFill>
                <a:latin typeface="Arial" panose="020B0604020202020204" pitchFamily="34" charset="0"/>
                <a:cs typeface="Arial" panose="020B0604020202020204" pitchFamily="34" charset="0"/>
              </a:rPr>
              <a:t> phi </a:t>
            </a:r>
            <a:r>
              <a:rPr lang="en-US" sz="2400" b="1" dirty="0" err="1">
                <a:solidFill>
                  <a:schemeClr val="bg1"/>
                </a:solidFill>
                <a:latin typeface="Arial" panose="020B0604020202020204" pitchFamily="34" charset="0"/>
                <a:cs typeface="Arial" panose="020B0604020202020204" pitchFamily="34" charset="0"/>
              </a:rPr>
              <a:t>kim</a:t>
            </a:r>
            <a:endParaRPr lang="en-US" sz="2400" b="1" dirty="0">
              <a:solidFill>
                <a:schemeClr val="bg1"/>
              </a:solidFill>
              <a:latin typeface="Arial" panose="020B0604020202020204" pitchFamily="34" charset="0"/>
              <a:cs typeface="Arial" panose="020B0604020202020204" pitchFamily="34" charset="0"/>
            </a:endParaRPr>
          </a:p>
        </p:txBody>
      </p:sp>
      <p:pic>
        <p:nvPicPr>
          <p:cNvPr id="13" name="Picture 10" descr="Bảng tuần hoàn">
            <a:extLst>
              <a:ext uri="{FF2B5EF4-FFF2-40B4-BE49-F238E27FC236}">
                <a16:creationId xmlns:a16="http://schemas.microsoft.com/office/drawing/2014/main" id="{0DC2EA7D-A463-40A0-9129-6F26AFDD0A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9653" y="410556"/>
            <a:ext cx="614905" cy="614905"/>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F649A100-A41B-4B17-B381-39C1933F7D59}"/>
              </a:ext>
            </a:extLst>
          </p:cNvPr>
          <p:cNvSpPr txBox="1"/>
          <p:nvPr/>
        </p:nvSpPr>
        <p:spPr>
          <a:xfrm>
            <a:off x="587265" y="2422495"/>
            <a:ext cx="10700188" cy="494751"/>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r>
              <a:rPr lang="en-US" dirty="0" err="1"/>
              <a:t>Tính</a:t>
            </a:r>
            <a:r>
              <a:rPr lang="en-US" dirty="0"/>
              <a:t> phi </a:t>
            </a:r>
            <a:r>
              <a:rPr lang="en-US" dirty="0" err="1"/>
              <a:t>kim</a:t>
            </a:r>
            <a:r>
              <a:rPr lang="en-US" dirty="0"/>
              <a:t> </a:t>
            </a:r>
            <a:r>
              <a:rPr lang="en-US" dirty="0" err="1"/>
              <a:t>đặc</a:t>
            </a:r>
            <a:r>
              <a:rPr lang="en-US" dirty="0"/>
              <a:t> </a:t>
            </a:r>
            <a:r>
              <a:rPr lang="en-US" dirty="0" err="1"/>
              <a:t>trưng</a:t>
            </a:r>
            <a:r>
              <a:rPr lang="en-US" dirty="0"/>
              <a:t> </a:t>
            </a:r>
            <a:r>
              <a:rPr lang="en-US" dirty="0" err="1"/>
              <a:t>bởi</a:t>
            </a:r>
            <a:r>
              <a:rPr lang="en-US" dirty="0"/>
              <a:t> </a:t>
            </a:r>
            <a:r>
              <a:rPr lang="en-US" dirty="0" err="1"/>
              <a:t>khả</a:t>
            </a:r>
            <a:r>
              <a:rPr lang="en-US" dirty="0"/>
              <a:t> </a:t>
            </a:r>
            <a:r>
              <a:rPr lang="en-US" dirty="0" err="1"/>
              <a:t>năng</a:t>
            </a:r>
            <a:r>
              <a:rPr lang="en-US" dirty="0"/>
              <a:t> </a:t>
            </a:r>
            <a:r>
              <a:rPr lang="en-US" dirty="0" err="1"/>
              <a:t>nhận</a:t>
            </a:r>
            <a:r>
              <a:rPr lang="en-US" dirty="0"/>
              <a:t> electron </a:t>
            </a:r>
            <a:r>
              <a:rPr lang="en-US" dirty="0" err="1"/>
              <a:t>của</a:t>
            </a:r>
            <a:r>
              <a:rPr lang="en-US" dirty="0"/>
              <a:t> </a:t>
            </a:r>
            <a:r>
              <a:rPr lang="en-US" dirty="0" err="1"/>
              <a:t>nguyên</a:t>
            </a:r>
            <a:r>
              <a:rPr lang="en-US" dirty="0"/>
              <a:t> </a:t>
            </a:r>
            <a:r>
              <a:rPr lang="en-US" dirty="0" err="1"/>
              <a:t>tử</a:t>
            </a:r>
            <a:endParaRPr lang="en-US" dirty="0"/>
          </a:p>
        </p:txBody>
      </p:sp>
      <p:sp>
        <p:nvSpPr>
          <p:cNvPr id="15" name="TextBox 14">
            <a:extLst>
              <a:ext uri="{FF2B5EF4-FFF2-40B4-BE49-F238E27FC236}">
                <a16:creationId xmlns:a16="http://schemas.microsoft.com/office/drawing/2014/main" id="{617EA387-8349-4132-B27C-8E360144AEE6}"/>
              </a:ext>
            </a:extLst>
          </p:cNvPr>
          <p:cNvSpPr txBox="1"/>
          <p:nvPr/>
        </p:nvSpPr>
        <p:spPr>
          <a:xfrm>
            <a:off x="601901" y="2919643"/>
            <a:ext cx="10700188" cy="494751"/>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r>
              <a:rPr lang="en-US" dirty="0" err="1"/>
              <a:t>Quy</a:t>
            </a:r>
            <a:r>
              <a:rPr lang="en-US" dirty="0"/>
              <a:t> </a:t>
            </a:r>
            <a:r>
              <a:rPr lang="en-US" dirty="0" err="1"/>
              <a:t>luật</a:t>
            </a:r>
            <a:r>
              <a:rPr lang="en-US" dirty="0"/>
              <a:t> </a:t>
            </a:r>
            <a:r>
              <a:rPr lang="en-US" dirty="0" err="1"/>
              <a:t>chung</a:t>
            </a:r>
            <a:r>
              <a:rPr lang="en-US" dirty="0"/>
              <a:t> </a:t>
            </a:r>
            <a:r>
              <a:rPr lang="en-US" dirty="0" err="1"/>
              <a:t>đối</a:t>
            </a:r>
            <a:r>
              <a:rPr lang="en-US" dirty="0"/>
              <a:t> </a:t>
            </a:r>
            <a:r>
              <a:rPr lang="en-US" dirty="0" err="1"/>
              <a:t>với</a:t>
            </a:r>
            <a:r>
              <a:rPr lang="en-US" dirty="0"/>
              <a:t> </a:t>
            </a:r>
            <a:r>
              <a:rPr lang="en-US" dirty="0" err="1"/>
              <a:t>các</a:t>
            </a:r>
            <a:r>
              <a:rPr lang="en-US" dirty="0"/>
              <a:t> </a:t>
            </a:r>
            <a:r>
              <a:rPr lang="en-US" dirty="0" err="1"/>
              <a:t>nguyên</a:t>
            </a:r>
            <a:r>
              <a:rPr lang="en-US" dirty="0"/>
              <a:t> </a:t>
            </a:r>
            <a:r>
              <a:rPr lang="en-US" dirty="0" err="1"/>
              <a:t>tố</a:t>
            </a:r>
            <a:r>
              <a:rPr lang="en-US" dirty="0"/>
              <a:t> </a:t>
            </a:r>
            <a:r>
              <a:rPr lang="en-US" dirty="0" err="1"/>
              <a:t>nhóm</a:t>
            </a:r>
            <a:r>
              <a:rPr lang="en-US" dirty="0"/>
              <a:t> A:</a:t>
            </a:r>
          </a:p>
        </p:txBody>
      </p:sp>
      <p:sp>
        <p:nvSpPr>
          <p:cNvPr id="16" name="TextBox 15">
            <a:extLst>
              <a:ext uri="{FF2B5EF4-FFF2-40B4-BE49-F238E27FC236}">
                <a16:creationId xmlns:a16="http://schemas.microsoft.com/office/drawing/2014/main" id="{110B1064-8142-41C0-B810-583EB50C8C94}"/>
              </a:ext>
            </a:extLst>
          </p:cNvPr>
          <p:cNvSpPr txBox="1"/>
          <p:nvPr/>
        </p:nvSpPr>
        <p:spPr>
          <a:xfrm>
            <a:off x="1532499" y="3485483"/>
            <a:ext cx="8058542" cy="1381147"/>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r>
              <a:rPr lang="en-US" dirty="0" err="1"/>
              <a:t>Trong</a:t>
            </a:r>
            <a:r>
              <a:rPr lang="en-US" dirty="0"/>
              <a:t> </a:t>
            </a:r>
            <a:r>
              <a:rPr lang="en-US" dirty="0" err="1"/>
              <a:t>một</a:t>
            </a:r>
            <a:r>
              <a:rPr lang="en-US" dirty="0"/>
              <a:t> chu </a:t>
            </a:r>
            <a:r>
              <a:rPr lang="en-US" dirty="0" err="1"/>
              <a:t>kì</a:t>
            </a:r>
            <a:r>
              <a:rPr lang="en-US" dirty="0"/>
              <a:t>, </a:t>
            </a:r>
            <a:r>
              <a:rPr lang="en-US" dirty="0" err="1"/>
              <a:t>theo</a:t>
            </a:r>
            <a:r>
              <a:rPr lang="en-US" dirty="0"/>
              <a:t> </a:t>
            </a:r>
            <a:r>
              <a:rPr lang="en-US" dirty="0" err="1"/>
              <a:t>chiều</a:t>
            </a:r>
            <a:r>
              <a:rPr lang="en-US" dirty="0"/>
              <a:t> </a:t>
            </a:r>
            <a:r>
              <a:rPr lang="en-US" dirty="0" err="1"/>
              <a:t>tăng</a:t>
            </a:r>
            <a:r>
              <a:rPr lang="en-US" dirty="0"/>
              <a:t> </a:t>
            </a:r>
            <a:r>
              <a:rPr lang="en-US" dirty="0" err="1"/>
              <a:t>dần</a:t>
            </a:r>
            <a:r>
              <a:rPr lang="en-US" dirty="0"/>
              <a:t> </a:t>
            </a:r>
            <a:r>
              <a:rPr lang="en-US" dirty="0" err="1"/>
              <a:t>điện</a:t>
            </a:r>
            <a:r>
              <a:rPr lang="en-US" dirty="0"/>
              <a:t> </a:t>
            </a:r>
            <a:r>
              <a:rPr lang="en-US" dirty="0" err="1"/>
              <a:t>tích</a:t>
            </a:r>
            <a:r>
              <a:rPr lang="en-US" dirty="0"/>
              <a:t> </a:t>
            </a:r>
            <a:r>
              <a:rPr lang="en-US" dirty="0" err="1"/>
              <a:t>hạt</a:t>
            </a:r>
            <a:r>
              <a:rPr lang="en-US" dirty="0"/>
              <a:t> </a:t>
            </a:r>
            <a:r>
              <a:rPr lang="en-US" dirty="0" err="1"/>
              <a:t>nhân</a:t>
            </a:r>
            <a:r>
              <a:rPr lang="en-US" dirty="0"/>
              <a:t>, </a:t>
            </a:r>
            <a:r>
              <a:rPr lang="en-US" dirty="0" err="1"/>
              <a:t>tính</a:t>
            </a:r>
            <a:r>
              <a:rPr lang="en-US" dirty="0"/>
              <a:t> </a:t>
            </a:r>
            <a:r>
              <a:rPr lang="en-US" dirty="0" err="1"/>
              <a:t>kim</a:t>
            </a:r>
            <a:r>
              <a:rPr lang="en-US" dirty="0"/>
              <a:t> </a:t>
            </a:r>
            <a:r>
              <a:rPr lang="en-US" dirty="0" err="1"/>
              <a:t>loại</a:t>
            </a:r>
            <a:r>
              <a:rPr lang="en-US" dirty="0"/>
              <a:t> </a:t>
            </a:r>
            <a:r>
              <a:rPr lang="en-US" dirty="0" err="1"/>
              <a:t>của</a:t>
            </a:r>
            <a:r>
              <a:rPr lang="en-US" dirty="0"/>
              <a:t> </a:t>
            </a:r>
            <a:r>
              <a:rPr lang="en-US" dirty="0" err="1"/>
              <a:t>các</a:t>
            </a:r>
            <a:r>
              <a:rPr lang="en-US" dirty="0"/>
              <a:t> </a:t>
            </a:r>
            <a:r>
              <a:rPr lang="en-US" dirty="0" err="1"/>
              <a:t>nguyên</a:t>
            </a:r>
            <a:r>
              <a:rPr lang="en-US" dirty="0"/>
              <a:t> </a:t>
            </a:r>
            <a:r>
              <a:rPr lang="en-US" dirty="0" err="1"/>
              <a:t>tố</a:t>
            </a:r>
            <a:r>
              <a:rPr lang="en-US" dirty="0"/>
              <a:t> có xu </a:t>
            </a:r>
            <a:r>
              <a:rPr lang="en-US" dirty="0" err="1"/>
              <a:t>hướng</a:t>
            </a:r>
            <a:r>
              <a:rPr lang="en-US" dirty="0"/>
              <a:t> </a:t>
            </a:r>
            <a:r>
              <a:rPr lang="en-US" dirty="0" err="1"/>
              <a:t>giảm</a:t>
            </a:r>
            <a:r>
              <a:rPr lang="en-US" dirty="0"/>
              <a:t> </a:t>
            </a:r>
            <a:r>
              <a:rPr lang="en-US" dirty="0" err="1"/>
              <a:t>dần</a:t>
            </a:r>
            <a:r>
              <a:rPr lang="en-US" dirty="0"/>
              <a:t>, </a:t>
            </a:r>
            <a:r>
              <a:rPr lang="en-US" dirty="0" err="1"/>
              <a:t>tính</a:t>
            </a:r>
            <a:r>
              <a:rPr lang="en-US" dirty="0"/>
              <a:t> phi </a:t>
            </a:r>
            <a:r>
              <a:rPr lang="en-US" dirty="0" err="1"/>
              <a:t>kim</a:t>
            </a:r>
            <a:r>
              <a:rPr lang="en-US" dirty="0"/>
              <a:t> </a:t>
            </a:r>
            <a:r>
              <a:rPr lang="en-US" dirty="0" err="1"/>
              <a:t>của</a:t>
            </a:r>
            <a:r>
              <a:rPr lang="en-US" dirty="0"/>
              <a:t> </a:t>
            </a:r>
            <a:r>
              <a:rPr lang="en-US" dirty="0" err="1"/>
              <a:t>các</a:t>
            </a:r>
            <a:r>
              <a:rPr lang="en-US" dirty="0"/>
              <a:t> </a:t>
            </a:r>
            <a:r>
              <a:rPr lang="en-US" dirty="0" err="1"/>
              <a:t>nguyên</a:t>
            </a:r>
            <a:r>
              <a:rPr lang="en-US" dirty="0"/>
              <a:t> </a:t>
            </a:r>
            <a:r>
              <a:rPr lang="en-US" dirty="0" err="1"/>
              <a:t>tố</a:t>
            </a:r>
            <a:r>
              <a:rPr lang="en-US" dirty="0"/>
              <a:t> có xu </a:t>
            </a:r>
            <a:r>
              <a:rPr lang="en-US" dirty="0" err="1"/>
              <a:t>hướng</a:t>
            </a:r>
            <a:r>
              <a:rPr lang="en-US" dirty="0"/>
              <a:t> </a:t>
            </a:r>
            <a:r>
              <a:rPr lang="en-US" dirty="0" err="1"/>
              <a:t>tăng</a:t>
            </a:r>
            <a:r>
              <a:rPr lang="en-US" dirty="0"/>
              <a:t> </a:t>
            </a:r>
            <a:r>
              <a:rPr lang="en-US" dirty="0" err="1"/>
              <a:t>dần</a:t>
            </a:r>
            <a:endParaRPr lang="en-US" dirty="0"/>
          </a:p>
        </p:txBody>
      </p:sp>
      <p:pic>
        <p:nvPicPr>
          <p:cNvPr id="17" name="Picture 2" descr="Kho sách">
            <a:extLst>
              <a:ext uri="{FF2B5EF4-FFF2-40B4-BE49-F238E27FC236}">
                <a16:creationId xmlns:a16="http://schemas.microsoft.com/office/drawing/2014/main" id="{1E958DFE-C80D-41DB-8CE0-EDC6D3845C1B}"/>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973708" y="3962395"/>
            <a:ext cx="494751" cy="494751"/>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CD357010-2EDA-4727-89DC-E7BEC38C6C94}"/>
              </a:ext>
            </a:extLst>
          </p:cNvPr>
          <p:cNvSpPr txBox="1"/>
          <p:nvPr/>
        </p:nvSpPr>
        <p:spPr>
          <a:xfrm>
            <a:off x="1532499" y="4930019"/>
            <a:ext cx="8058542" cy="1381147"/>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r>
              <a:rPr lang="en-US" dirty="0" err="1"/>
              <a:t>Trong</a:t>
            </a:r>
            <a:r>
              <a:rPr lang="en-US" dirty="0"/>
              <a:t> </a:t>
            </a:r>
            <a:r>
              <a:rPr lang="en-US" dirty="0" err="1"/>
              <a:t>một</a:t>
            </a:r>
            <a:r>
              <a:rPr lang="en-US" dirty="0"/>
              <a:t> </a:t>
            </a:r>
            <a:r>
              <a:rPr lang="en-US" dirty="0" err="1"/>
              <a:t>nhóm</a:t>
            </a:r>
            <a:r>
              <a:rPr lang="en-US" dirty="0"/>
              <a:t>, </a:t>
            </a:r>
            <a:r>
              <a:rPr lang="en-US" dirty="0" err="1"/>
              <a:t>theo</a:t>
            </a:r>
            <a:r>
              <a:rPr lang="en-US" dirty="0"/>
              <a:t> </a:t>
            </a:r>
            <a:r>
              <a:rPr lang="en-US" dirty="0" err="1"/>
              <a:t>chiều</a:t>
            </a:r>
            <a:r>
              <a:rPr lang="en-US" dirty="0"/>
              <a:t> </a:t>
            </a:r>
            <a:r>
              <a:rPr lang="en-US" dirty="0" err="1"/>
              <a:t>tăng</a:t>
            </a:r>
            <a:r>
              <a:rPr lang="en-US" dirty="0"/>
              <a:t> </a:t>
            </a:r>
            <a:r>
              <a:rPr lang="en-US" dirty="0" err="1"/>
              <a:t>dần</a:t>
            </a:r>
            <a:r>
              <a:rPr lang="en-US" dirty="0"/>
              <a:t> </a:t>
            </a:r>
            <a:r>
              <a:rPr lang="en-US" dirty="0" err="1"/>
              <a:t>điện</a:t>
            </a:r>
            <a:r>
              <a:rPr lang="en-US" dirty="0"/>
              <a:t> </a:t>
            </a:r>
            <a:r>
              <a:rPr lang="en-US" dirty="0" err="1"/>
              <a:t>tích</a:t>
            </a:r>
            <a:r>
              <a:rPr lang="en-US" dirty="0"/>
              <a:t> </a:t>
            </a:r>
            <a:r>
              <a:rPr lang="en-US" dirty="0" err="1"/>
              <a:t>hạt</a:t>
            </a:r>
            <a:r>
              <a:rPr lang="en-US" dirty="0"/>
              <a:t> </a:t>
            </a:r>
            <a:r>
              <a:rPr lang="en-US" dirty="0" err="1"/>
              <a:t>nhân</a:t>
            </a:r>
            <a:r>
              <a:rPr lang="en-US" dirty="0"/>
              <a:t>, </a:t>
            </a:r>
            <a:r>
              <a:rPr lang="en-US" dirty="0" err="1"/>
              <a:t>tính</a:t>
            </a:r>
            <a:r>
              <a:rPr lang="en-US" dirty="0"/>
              <a:t> </a:t>
            </a:r>
            <a:r>
              <a:rPr lang="en-US" dirty="0" err="1"/>
              <a:t>kim</a:t>
            </a:r>
            <a:r>
              <a:rPr lang="en-US" dirty="0"/>
              <a:t> </a:t>
            </a:r>
            <a:r>
              <a:rPr lang="en-US" dirty="0" err="1"/>
              <a:t>loại</a:t>
            </a:r>
            <a:r>
              <a:rPr lang="en-US" dirty="0"/>
              <a:t> </a:t>
            </a:r>
            <a:r>
              <a:rPr lang="en-US" dirty="0" err="1"/>
              <a:t>của</a:t>
            </a:r>
            <a:r>
              <a:rPr lang="en-US" dirty="0"/>
              <a:t> </a:t>
            </a:r>
            <a:r>
              <a:rPr lang="en-US" dirty="0" err="1"/>
              <a:t>các</a:t>
            </a:r>
            <a:r>
              <a:rPr lang="en-US" dirty="0"/>
              <a:t> </a:t>
            </a:r>
            <a:r>
              <a:rPr lang="en-US" dirty="0" err="1"/>
              <a:t>nguyên</a:t>
            </a:r>
            <a:r>
              <a:rPr lang="en-US" dirty="0"/>
              <a:t> </a:t>
            </a:r>
            <a:r>
              <a:rPr lang="en-US" dirty="0" err="1"/>
              <a:t>tố</a:t>
            </a:r>
            <a:r>
              <a:rPr lang="en-US" dirty="0"/>
              <a:t> có xu </a:t>
            </a:r>
            <a:r>
              <a:rPr lang="en-US" dirty="0" err="1"/>
              <a:t>hướng</a:t>
            </a:r>
            <a:r>
              <a:rPr lang="en-US" dirty="0"/>
              <a:t> </a:t>
            </a:r>
            <a:r>
              <a:rPr lang="en-US" dirty="0" err="1"/>
              <a:t>tăng</a:t>
            </a:r>
            <a:r>
              <a:rPr lang="en-US" dirty="0"/>
              <a:t> </a:t>
            </a:r>
            <a:r>
              <a:rPr lang="en-US" dirty="0" err="1"/>
              <a:t>dần</a:t>
            </a:r>
            <a:r>
              <a:rPr lang="en-US" dirty="0"/>
              <a:t>, </a:t>
            </a:r>
            <a:r>
              <a:rPr lang="en-US" dirty="0" err="1"/>
              <a:t>tính</a:t>
            </a:r>
            <a:r>
              <a:rPr lang="en-US" dirty="0"/>
              <a:t> phi </a:t>
            </a:r>
            <a:r>
              <a:rPr lang="en-US" dirty="0" err="1"/>
              <a:t>kim</a:t>
            </a:r>
            <a:r>
              <a:rPr lang="en-US" dirty="0"/>
              <a:t> </a:t>
            </a:r>
            <a:r>
              <a:rPr lang="en-US" dirty="0" err="1"/>
              <a:t>của</a:t>
            </a:r>
            <a:r>
              <a:rPr lang="en-US" dirty="0"/>
              <a:t> </a:t>
            </a:r>
            <a:r>
              <a:rPr lang="en-US" dirty="0" err="1"/>
              <a:t>các</a:t>
            </a:r>
            <a:r>
              <a:rPr lang="en-US" dirty="0"/>
              <a:t> </a:t>
            </a:r>
            <a:r>
              <a:rPr lang="en-US" dirty="0" err="1"/>
              <a:t>nguyên</a:t>
            </a:r>
            <a:r>
              <a:rPr lang="en-US" dirty="0"/>
              <a:t> </a:t>
            </a:r>
            <a:r>
              <a:rPr lang="en-US" dirty="0" err="1"/>
              <a:t>tố</a:t>
            </a:r>
            <a:r>
              <a:rPr lang="en-US" dirty="0"/>
              <a:t> có xu </a:t>
            </a:r>
            <a:r>
              <a:rPr lang="en-US" dirty="0" err="1"/>
              <a:t>hướng</a:t>
            </a:r>
            <a:r>
              <a:rPr lang="en-US" dirty="0"/>
              <a:t> </a:t>
            </a:r>
            <a:r>
              <a:rPr lang="en-US" dirty="0" err="1"/>
              <a:t>giảm</a:t>
            </a:r>
            <a:r>
              <a:rPr lang="en-US" dirty="0"/>
              <a:t> </a:t>
            </a:r>
            <a:r>
              <a:rPr lang="en-US" dirty="0" err="1"/>
              <a:t>dần</a:t>
            </a:r>
            <a:endParaRPr lang="en-US" dirty="0"/>
          </a:p>
        </p:txBody>
      </p:sp>
      <p:pic>
        <p:nvPicPr>
          <p:cNvPr id="19" name="Picture 2" descr="Kho sách">
            <a:extLst>
              <a:ext uri="{FF2B5EF4-FFF2-40B4-BE49-F238E27FC236}">
                <a16:creationId xmlns:a16="http://schemas.microsoft.com/office/drawing/2014/main" id="{8B1C82F4-3427-4B51-9D4A-BDA6218263EC}"/>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973708" y="5406931"/>
            <a:ext cx="494751" cy="494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2883416"/>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left)">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cBhvr>
                                        <p:cTn id="27" dur="500" fill="hold"/>
                                        <p:tgtEl>
                                          <p:spTgt spid="17"/>
                                        </p:tgtEl>
                                        <p:attrNameLst>
                                          <p:attrName>ppt_w</p:attrName>
                                        </p:attrNameLst>
                                      </p:cBhvr>
                                      <p:tavLst>
                                        <p:tav tm="0">
                                          <p:val>
                                            <p:fltVal val="0"/>
                                          </p:val>
                                        </p:tav>
                                        <p:tav tm="100000">
                                          <p:val>
                                            <p:strVal val="#ppt_w"/>
                                          </p:val>
                                        </p:tav>
                                      </p:tavLst>
                                    </p:anim>
                                    <p:anim calcmode="lin" valueType="num">
                                      <p:cBhvr>
                                        <p:cTn id="28" dur="500" fill="hold"/>
                                        <p:tgtEl>
                                          <p:spTgt spid="17"/>
                                        </p:tgtEl>
                                        <p:attrNameLst>
                                          <p:attrName>ppt_h</p:attrName>
                                        </p:attrNameLst>
                                      </p:cBhvr>
                                      <p:tavLst>
                                        <p:tav tm="0">
                                          <p:val>
                                            <p:fltVal val="0"/>
                                          </p:val>
                                        </p:tav>
                                        <p:tav tm="100000">
                                          <p:val>
                                            <p:strVal val="#ppt_h"/>
                                          </p:val>
                                        </p:tav>
                                      </p:tavLst>
                                    </p:anim>
                                    <p:animEffect transition="in" filter="fade">
                                      <p:cBhvr>
                                        <p:cTn id="29" dur="500"/>
                                        <p:tgtEl>
                                          <p:spTgt spid="17"/>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wipe(left)">
                                      <p:cBhvr>
                                        <p:cTn id="34" dur="500"/>
                                        <p:tgtEl>
                                          <p:spTgt spid="16"/>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nodeType="clickEffect">
                                  <p:stCondLst>
                                    <p:cond delay="0"/>
                                  </p:stCondLst>
                                  <p:childTnLst>
                                    <p:set>
                                      <p:cBhvr>
                                        <p:cTn id="38" dur="1" fill="hold">
                                          <p:stCondLst>
                                            <p:cond delay="0"/>
                                          </p:stCondLst>
                                        </p:cTn>
                                        <p:tgtEl>
                                          <p:spTgt spid="19"/>
                                        </p:tgtEl>
                                        <p:attrNameLst>
                                          <p:attrName>style.visibility</p:attrName>
                                        </p:attrNameLst>
                                      </p:cBhvr>
                                      <p:to>
                                        <p:strVal val="visible"/>
                                      </p:to>
                                    </p:set>
                                    <p:anim calcmode="lin" valueType="num">
                                      <p:cBhvr>
                                        <p:cTn id="39" dur="500" fill="hold"/>
                                        <p:tgtEl>
                                          <p:spTgt spid="19"/>
                                        </p:tgtEl>
                                        <p:attrNameLst>
                                          <p:attrName>ppt_w</p:attrName>
                                        </p:attrNameLst>
                                      </p:cBhvr>
                                      <p:tavLst>
                                        <p:tav tm="0">
                                          <p:val>
                                            <p:fltVal val="0"/>
                                          </p:val>
                                        </p:tav>
                                        <p:tav tm="100000">
                                          <p:val>
                                            <p:strVal val="#ppt_w"/>
                                          </p:val>
                                        </p:tav>
                                      </p:tavLst>
                                    </p:anim>
                                    <p:anim calcmode="lin" valueType="num">
                                      <p:cBhvr>
                                        <p:cTn id="40" dur="500" fill="hold"/>
                                        <p:tgtEl>
                                          <p:spTgt spid="19"/>
                                        </p:tgtEl>
                                        <p:attrNameLst>
                                          <p:attrName>ppt_h</p:attrName>
                                        </p:attrNameLst>
                                      </p:cBhvr>
                                      <p:tavLst>
                                        <p:tav tm="0">
                                          <p:val>
                                            <p:fltVal val="0"/>
                                          </p:val>
                                        </p:tav>
                                        <p:tav tm="100000">
                                          <p:val>
                                            <p:strVal val="#ppt_h"/>
                                          </p:val>
                                        </p:tav>
                                      </p:tavLst>
                                    </p:anim>
                                    <p:animEffect transition="in" filter="fade">
                                      <p:cBhvr>
                                        <p:cTn id="41" dur="500"/>
                                        <p:tgtEl>
                                          <p:spTgt spid="19"/>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wipe(left)">
                                      <p:cBhvr>
                                        <p:cTn id="4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4" grpId="0"/>
      <p:bldP spid="15" grpId="0"/>
      <p:bldP spid="16" grpId="0"/>
      <p:bldP spid="18"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551CC830-02C0-476D-9DA9-29417F506001}"/>
              </a:ext>
            </a:extLst>
          </p:cNvPr>
          <p:cNvSpPr/>
          <p:nvPr/>
        </p:nvSpPr>
        <p:spPr>
          <a:xfrm>
            <a:off x="-2448535" y="-2186243"/>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5" name="Freeform: Shape 4">
            <a:extLst>
              <a:ext uri="{FF2B5EF4-FFF2-40B4-BE49-F238E27FC236}">
                <a16:creationId xmlns:a16="http://schemas.microsoft.com/office/drawing/2014/main" id="{1AF4B69C-15BF-49D6-BBCA-4CDF4370EF56}"/>
              </a:ext>
            </a:extLst>
          </p:cNvPr>
          <p:cNvSpPr/>
          <p:nvPr/>
        </p:nvSpPr>
        <p:spPr>
          <a:xfrm rot="14519481">
            <a:off x="-2448535" y="5212080"/>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sp>
        <p:nvSpPr>
          <p:cNvPr id="6" name="Freeform: Shape 5">
            <a:extLst>
              <a:ext uri="{FF2B5EF4-FFF2-40B4-BE49-F238E27FC236}">
                <a16:creationId xmlns:a16="http://schemas.microsoft.com/office/drawing/2014/main" id="{8DF7581D-0149-4D87-A5ED-8E74FC6DD518}"/>
              </a:ext>
            </a:extLst>
          </p:cNvPr>
          <p:cNvSpPr/>
          <p:nvPr/>
        </p:nvSpPr>
        <p:spPr>
          <a:xfrm rot="7987039" flipH="1">
            <a:off x="8675238" y="5791583"/>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4" name="Freeform: Shape 3">
            <a:extLst>
              <a:ext uri="{FF2B5EF4-FFF2-40B4-BE49-F238E27FC236}">
                <a16:creationId xmlns:a16="http://schemas.microsoft.com/office/drawing/2014/main" id="{ADDB502B-EEDA-4722-B278-7CA5E68F47A3}"/>
              </a:ext>
            </a:extLst>
          </p:cNvPr>
          <p:cNvSpPr/>
          <p:nvPr/>
        </p:nvSpPr>
        <p:spPr>
          <a:xfrm rot="2236116">
            <a:off x="11018520" y="-2186243"/>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sp>
        <p:nvSpPr>
          <p:cNvPr id="7" name="Rectangle: Rounded Corners 6">
            <a:extLst>
              <a:ext uri="{FF2B5EF4-FFF2-40B4-BE49-F238E27FC236}">
                <a16:creationId xmlns:a16="http://schemas.microsoft.com/office/drawing/2014/main" id="{DE67EDF8-2AF3-4BA9-B727-84E8F134877D}"/>
              </a:ext>
            </a:extLst>
          </p:cNvPr>
          <p:cNvSpPr/>
          <p:nvPr/>
        </p:nvSpPr>
        <p:spPr>
          <a:xfrm>
            <a:off x="261032" y="396007"/>
            <a:ext cx="9804343" cy="731651"/>
          </a:xfrm>
          <a:prstGeom prst="roundRect">
            <a:avLst/>
          </a:prstGeom>
          <a:solidFill>
            <a:srgbClr val="24A19C">
              <a:alpha val="78000"/>
            </a:srgbClr>
          </a:solidFill>
          <a:ln w="10839" cap="flat">
            <a:noFill/>
            <a:prstDash val="solid"/>
            <a:miter/>
          </a:ln>
        </p:spPr>
        <p:txBody>
          <a:bodyPr rtlCol="0" anchor="ctr"/>
          <a:lstStyle/>
          <a:p>
            <a:endParaRPr lang="en-US" dirty="0"/>
          </a:p>
        </p:txBody>
      </p:sp>
      <p:sp>
        <p:nvSpPr>
          <p:cNvPr id="8" name="TextBox 7">
            <a:extLst>
              <a:ext uri="{FF2B5EF4-FFF2-40B4-BE49-F238E27FC236}">
                <a16:creationId xmlns:a16="http://schemas.microsoft.com/office/drawing/2014/main" id="{36CB868A-A4D0-484C-9135-33DB0EA35B01}"/>
              </a:ext>
            </a:extLst>
          </p:cNvPr>
          <p:cNvSpPr txBox="1"/>
          <p:nvPr/>
        </p:nvSpPr>
        <p:spPr>
          <a:xfrm>
            <a:off x="902030" y="530999"/>
            <a:ext cx="9237341" cy="461665"/>
          </a:xfrm>
          <a:prstGeom prst="rect">
            <a:avLst/>
          </a:prstGeom>
          <a:noFill/>
        </p:spPr>
        <p:txBody>
          <a:bodyPr wrap="square" rtlCol="0">
            <a:spAutoFit/>
          </a:bodyPr>
          <a:lstStyle/>
          <a:p>
            <a:pPr algn="ctr"/>
            <a:r>
              <a:rPr lang="en-US" sz="2400" b="1" dirty="0">
                <a:solidFill>
                  <a:schemeClr val="bg1"/>
                </a:solidFill>
                <a:latin typeface="Arial" panose="020B0604020202020204" pitchFamily="34" charset="0"/>
                <a:cs typeface="Arial" panose="020B0604020202020204" pitchFamily="34" charset="0"/>
              </a:rPr>
              <a:t>II. Xu </a:t>
            </a:r>
            <a:r>
              <a:rPr lang="en-US" sz="2400" b="1" dirty="0" err="1">
                <a:solidFill>
                  <a:schemeClr val="bg1"/>
                </a:solidFill>
                <a:latin typeface="Arial" panose="020B0604020202020204" pitchFamily="34" charset="0"/>
                <a:cs typeface="Arial" panose="020B0604020202020204" pitchFamily="34" charset="0"/>
              </a:rPr>
              <a:t>hướng</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biến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đổi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độ</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âm</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điện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tính</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kim</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loại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và</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tính</a:t>
            </a:r>
            <a:r>
              <a:rPr lang="en-US" sz="2400" b="1" dirty="0">
                <a:solidFill>
                  <a:schemeClr val="bg1"/>
                </a:solidFill>
                <a:latin typeface="Arial" panose="020B0604020202020204" pitchFamily="34" charset="0"/>
                <a:cs typeface="Arial" panose="020B0604020202020204" pitchFamily="34" charset="0"/>
              </a:rPr>
              <a:t> phi </a:t>
            </a:r>
            <a:r>
              <a:rPr lang="en-US" sz="2400" b="1" dirty="0" err="1">
                <a:solidFill>
                  <a:schemeClr val="bg1"/>
                </a:solidFill>
                <a:latin typeface="Arial" panose="020B0604020202020204" pitchFamily="34" charset="0"/>
                <a:cs typeface="Arial" panose="020B0604020202020204" pitchFamily="34" charset="0"/>
              </a:rPr>
              <a:t>kim</a:t>
            </a:r>
            <a:endParaRPr lang="en-US" sz="2400" b="1" dirty="0">
              <a:solidFill>
                <a:schemeClr val="bg1"/>
              </a:solidFill>
              <a:latin typeface="Arial" panose="020B0604020202020204" pitchFamily="34" charset="0"/>
              <a:cs typeface="Arial" panose="020B0604020202020204" pitchFamily="34" charset="0"/>
            </a:endParaRPr>
          </a:p>
        </p:txBody>
      </p:sp>
      <p:pic>
        <p:nvPicPr>
          <p:cNvPr id="9" name="Picture 10" descr="Bảng tuần hoàn">
            <a:extLst>
              <a:ext uri="{FF2B5EF4-FFF2-40B4-BE49-F238E27FC236}">
                <a16:creationId xmlns:a16="http://schemas.microsoft.com/office/drawing/2014/main" id="{A0D4C4E1-CE12-43B3-AADF-2C7FAEE8FA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028" y="417885"/>
            <a:ext cx="614905" cy="614905"/>
          </a:xfrm>
          <a:prstGeom prst="rect">
            <a:avLst/>
          </a:prstGeom>
          <a:noFill/>
          <a:extLst>
            <a:ext uri="{909E8E84-426E-40DD-AFC4-6F175D3DCCD1}">
              <a14:hiddenFill xmlns:a14="http://schemas.microsoft.com/office/drawing/2010/main">
                <a:solidFill>
                  <a:srgbClr val="FFFFFF"/>
                </a:solidFill>
              </a14:hiddenFill>
            </a:ext>
          </a:extLst>
        </p:spPr>
      </p:pic>
      <p:pic>
        <p:nvPicPr>
          <p:cNvPr id="10" name="Graphic 9">
            <a:extLst>
              <a:ext uri="{FF2B5EF4-FFF2-40B4-BE49-F238E27FC236}">
                <a16:creationId xmlns:a16="http://schemas.microsoft.com/office/drawing/2014/main" id="{934092BE-57C4-43FD-BA42-D159C749137D}"/>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flipH="1">
            <a:off x="6559550" y="1623408"/>
            <a:ext cx="4762500" cy="4762500"/>
          </a:xfrm>
          <a:prstGeom prst="rect">
            <a:avLst/>
          </a:prstGeom>
        </p:spPr>
      </p:pic>
      <p:sp>
        <p:nvSpPr>
          <p:cNvPr id="11" name="TextBox 10">
            <a:extLst>
              <a:ext uri="{FF2B5EF4-FFF2-40B4-BE49-F238E27FC236}">
                <a16:creationId xmlns:a16="http://schemas.microsoft.com/office/drawing/2014/main" id="{4531BF5F-C401-4486-AE6E-2DA26FC9A4BF}"/>
              </a:ext>
            </a:extLst>
          </p:cNvPr>
          <p:cNvSpPr txBox="1"/>
          <p:nvPr/>
        </p:nvSpPr>
        <p:spPr>
          <a:xfrm>
            <a:off x="1201643" y="2778619"/>
            <a:ext cx="4564640" cy="1381147"/>
          </a:xfrm>
          <a:prstGeom prst="rect">
            <a:avLst/>
          </a:prstGeom>
          <a:noFill/>
        </p:spPr>
        <p:txBody>
          <a:bodyPr wrap="square" rtlCol="0">
            <a:spAutoFit/>
          </a:bodyPr>
          <a:lstStyle/>
          <a:p>
            <a:pPr>
              <a:lnSpc>
                <a:spcPct val="120000"/>
              </a:lnSpc>
            </a:pPr>
            <a:r>
              <a:rPr lang="en-US" sz="2400" b="1" dirty="0" err="1">
                <a:latin typeface="Arial" panose="020B0604020202020204" pitchFamily="34" charset="0"/>
                <a:cs typeface="Arial" panose="020B0604020202020204" pitchFamily="34" charset="0"/>
              </a:rPr>
              <a:t>Sắp</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xếp</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các</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nguyên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tố</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sau</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theo</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chiều</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tăng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dần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tính</a:t>
            </a:r>
            <a:r>
              <a:rPr lang="en-US" sz="2400" b="1" dirty="0">
                <a:latin typeface="Arial" panose="020B0604020202020204" pitchFamily="34" charset="0"/>
                <a:cs typeface="Arial" panose="020B0604020202020204" pitchFamily="34" charset="0"/>
              </a:rPr>
              <a:t> phi </a:t>
            </a:r>
            <a:r>
              <a:rPr lang="en-US" sz="2400" b="1" dirty="0" err="1">
                <a:latin typeface="Arial" panose="020B0604020202020204" pitchFamily="34" charset="0"/>
                <a:cs typeface="Arial" panose="020B0604020202020204" pitchFamily="34" charset="0"/>
              </a:rPr>
              <a:t>kim</a:t>
            </a:r>
            <a:r>
              <a:rPr lang="en-US" sz="2400" b="1" dirty="0">
                <a:latin typeface="Arial" panose="020B0604020202020204" pitchFamily="34" charset="0"/>
                <a:cs typeface="Arial" panose="020B0604020202020204" pitchFamily="34" charset="0"/>
              </a:rPr>
              <a:t>: O, S, F. </a:t>
            </a:r>
            <a:r>
              <a:rPr lang="en-US" sz="2400" b="1" dirty="0" err="1">
                <a:latin typeface="Arial" panose="020B0604020202020204" pitchFamily="34" charset="0"/>
                <a:cs typeface="Arial" panose="020B0604020202020204" pitchFamily="34" charset="0"/>
              </a:rPr>
              <a:t>Giải</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thích</a:t>
            </a:r>
            <a:r>
              <a:rPr lang="en-US" sz="2400" b="1"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829304691"/>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750" fill="hold"/>
                                        <p:tgtEl>
                                          <p:spTgt spid="10"/>
                                        </p:tgtEl>
                                        <p:attrNameLst>
                                          <p:attrName>ppt_w</p:attrName>
                                        </p:attrNameLst>
                                      </p:cBhvr>
                                      <p:tavLst>
                                        <p:tav tm="0">
                                          <p:val>
                                            <p:fltVal val="0"/>
                                          </p:val>
                                        </p:tav>
                                        <p:tav tm="100000">
                                          <p:val>
                                            <p:strVal val="#ppt_w"/>
                                          </p:val>
                                        </p:tav>
                                      </p:tavLst>
                                    </p:anim>
                                    <p:anim calcmode="lin" valueType="num">
                                      <p:cBhvr>
                                        <p:cTn id="8" dur="750" fill="hold"/>
                                        <p:tgtEl>
                                          <p:spTgt spid="10"/>
                                        </p:tgtEl>
                                        <p:attrNameLst>
                                          <p:attrName>ppt_h</p:attrName>
                                        </p:attrNameLst>
                                      </p:cBhvr>
                                      <p:tavLst>
                                        <p:tav tm="0">
                                          <p:val>
                                            <p:fltVal val="0"/>
                                          </p:val>
                                        </p:tav>
                                        <p:tav tm="100000">
                                          <p:val>
                                            <p:strVal val="#ppt_h"/>
                                          </p:val>
                                        </p:tav>
                                      </p:tavLst>
                                    </p:anim>
                                    <p:animEffect transition="in" filter="fade">
                                      <p:cBhvr>
                                        <p:cTn id="9" dur="750"/>
                                        <p:tgtEl>
                                          <p:spTgt spid="10"/>
                                        </p:tgtEl>
                                      </p:cBhvr>
                                    </p:animEffect>
                                  </p:childTnLst>
                                </p:cTn>
                              </p:par>
                              <p:par>
                                <p:cTn id="10" presetID="16" presetClass="entr" presetSubtype="21"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75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551CC830-02C0-476D-9DA9-29417F506001}"/>
              </a:ext>
            </a:extLst>
          </p:cNvPr>
          <p:cNvSpPr/>
          <p:nvPr/>
        </p:nvSpPr>
        <p:spPr>
          <a:xfrm>
            <a:off x="-3706273" y="1332308"/>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5" name="Freeform: Shape 4">
            <a:extLst>
              <a:ext uri="{FF2B5EF4-FFF2-40B4-BE49-F238E27FC236}">
                <a16:creationId xmlns:a16="http://schemas.microsoft.com/office/drawing/2014/main" id="{1AF4B69C-15BF-49D6-BBCA-4CDF4370EF56}"/>
              </a:ext>
            </a:extLst>
          </p:cNvPr>
          <p:cNvSpPr/>
          <p:nvPr/>
        </p:nvSpPr>
        <p:spPr>
          <a:xfrm rot="14519481">
            <a:off x="2666994" y="6085536"/>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sp>
        <p:nvSpPr>
          <p:cNvPr id="6" name="Freeform: Shape 5">
            <a:extLst>
              <a:ext uri="{FF2B5EF4-FFF2-40B4-BE49-F238E27FC236}">
                <a16:creationId xmlns:a16="http://schemas.microsoft.com/office/drawing/2014/main" id="{8DF7581D-0149-4D87-A5ED-8E74FC6DD518}"/>
              </a:ext>
            </a:extLst>
          </p:cNvPr>
          <p:cNvSpPr/>
          <p:nvPr/>
        </p:nvSpPr>
        <p:spPr>
          <a:xfrm rot="5771450" flipH="1">
            <a:off x="10858880" y="2855347"/>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4" name="Freeform: Shape 3">
            <a:extLst>
              <a:ext uri="{FF2B5EF4-FFF2-40B4-BE49-F238E27FC236}">
                <a16:creationId xmlns:a16="http://schemas.microsoft.com/office/drawing/2014/main" id="{ADDB502B-EEDA-4722-B278-7CA5E68F47A3}"/>
              </a:ext>
            </a:extLst>
          </p:cNvPr>
          <p:cNvSpPr/>
          <p:nvPr/>
        </p:nvSpPr>
        <p:spPr>
          <a:xfrm rot="2236116">
            <a:off x="5604880" y="-2829860"/>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pic>
        <p:nvPicPr>
          <p:cNvPr id="7" name="Graphic 6">
            <a:extLst>
              <a:ext uri="{FF2B5EF4-FFF2-40B4-BE49-F238E27FC236}">
                <a16:creationId xmlns:a16="http://schemas.microsoft.com/office/drawing/2014/main" id="{512C8C3C-052D-48DD-A348-EBB793C3794F}"/>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599982" y="1398035"/>
            <a:ext cx="4357711" cy="4357711"/>
          </a:xfrm>
          <a:prstGeom prst="rect">
            <a:avLst/>
          </a:prstGeom>
        </p:spPr>
      </p:pic>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3950EEAF-1AC9-4E74-8BD2-3E6739A71D9C}"/>
                  </a:ext>
                </a:extLst>
              </p:cNvPr>
              <p:cNvSpPr txBox="1"/>
              <p:nvPr/>
            </p:nvSpPr>
            <p:spPr>
              <a:xfrm>
                <a:off x="4892125" y="2453127"/>
                <a:ext cx="5592623" cy="1381147"/>
              </a:xfrm>
              <a:prstGeom prst="rect">
                <a:avLst/>
              </a:prstGeom>
              <a:noFill/>
            </p:spPr>
            <p:txBody>
              <a:bodyPr wrap="square" rtlCol="0">
                <a:spAutoFit/>
              </a:bodyPr>
              <a:lstStyle/>
              <a:p>
                <a:pPr>
                  <a:lnSpc>
                    <a:spcPct val="120000"/>
                  </a:lnSpc>
                </a:pPr>
                <a:r>
                  <a:rPr lang="en-US" sz="2400" dirty="0">
                    <a:latin typeface="Arial" panose="020B0604020202020204" pitchFamily="34" charset="0"/>
                    <a:cs typeface="Arial" panose="020B0604020202020204" pitchFamily="34" charset="0"/>
                  </a:rPr>
                  <a:t>O </a:t>
                </a:r>
                <a:r>
                  <a:rPr lang="en-US" sz="2400" dirty="0" err="1">
                    <a:latin typeface="Arial" panose="020B0604020202020204" pitchFamily="34" charset="0"/>
                    <a:cs typeface="Arial" panose="020B0604020202020204" pitchFamily="34" charset="0"/>
                  </a:rPr>
                  <a:t>và</a:t>
                </a:r>
                <a:r>
                  <a:rPr lang="en-US" sz="2400" dirty="0">
                    <a:latin typeface="Arial" panose="020B0604020202020204" pitchFamily="34" charset="0"/>
                    <a:cs typeface="Arial" panose="020B0604020202020204" pitchFamily="34" charset="0"/>
                  </a:rPr>
                  <a:t> S </a:t>
                </a:r>
                <a:r>
                  <a:rPr lang="en-US" sz="2400" dirty="0" err="1">
                    <a:latin typeface="Arial" panose="020B0604020202020204" pitchFamily="34" charset="0"/>
                    <a:cs typeface="Arial" panose="020B0604020202020204" pitchFamily="34" charset="0"/>
                  </a:rPr>
                  <a:t>thuộc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cùng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nhóm</a:t>
                </a:r>
                <a:r>
                  <a:rPr lang="en-US" sz="2400" dirty="0">
                    <a:latin typeface="Arial" panose="020B0604020202020204" pitchFamily="34" charset="0"/>
                    <a:cs typeface="Arial" panose="020B0604020202020204" pitchFamily="34" charset="0"/>
                  </a:rPr>
                  <a:t> VIA</a:t>
                </a:r>
              </a:p>
              <a:p>
                <a:pPr>
                  <a:lnSpc>
                    <a:spcPct val="120000"/>
                  </a:lnSpc>
                </a:pPr>
                <a:r>
                  <a:rPr lang="en-US" sz="2400" dirty="0" err="1">
                    <a:latin typeface="Arial" panose="020B0604020202020204" pitchFamily="34" charset="0"/>
                    <a:cs typeface="Arial" panose="020B0604020202020204" pitchFamily="34" charset="0"/>
                  </a:rPr>
                  <a:t>Trong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một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nhóm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tính</a:t>
                </a:r>
                <a:r>
                  <a:rPr lang="en-US" sz="2400" dirty="0">
                    <a:latin typeface="Arial" panose="020B0604020202020204" pitchFamily="34" charset="0"/>
                    <a:cs typeface="Arial" panose="020B0604020202020204" pitchFamily="34" charset="0"/>
                  </a:rPr>
                  <a:t> phi </a:t>
                </a:r>
                <a:r>
                  <a:rPr lang="en-US" sz="2400" dirty="0" err="1">
                    <a:latin typeface="Arial" panose="020B0604020202020204" pitchFamily="34" charset="0"/>
                    <a:cs typeface="Arial" panose="020B0604020202020204" pitchFamily="34" charset="0"/>
                  </a:rPr>
                  <a:t>kim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giảm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dần</a:t>
                </a:r>
                <a:endParaRPr lang="en-US" sz="2400" dirty="0">
                  <a:latin typeface="Arial" panose="020B0604020202020204" pitchFamily="34" charset="0"/>
                  <a:cs typeface="Arial" panose="020B0604020202020204" pitchFamily="34" charset="0"/>
                </a:endParaRPr>
              </a:p>
              <a:p>
                <a:pPr>
                  <a:lnSpc>
                    <a:spcPct val="120000"/>
                  </a:lnSpc>
                </a:pPr>
                <a14:m>
                  <m:oMath xmlns:m="http://schemas.openxmlformats.org/officeDocument/2006/math">
                    <m:groupChr>
                      <m:groupChrPr>
                        <m:chr m:val="⇒"/>
                        <m:vertJc m:val="bot"/>
                        <m:ctrlPr>
                          <a:rPr lang="en-US" sz="2400" i="1" smtClean="0">
                            <a:latin typeface="Cambria Math" panose="02040503050406030204" pitchFamily="18" charset="0"/>
                            <a:cs typeface="Arial" panose="020B0604020202020204" pitchFamily="34" charset="0"/>
                          </a:rPr>
                        </m:ctrlPr>
                      </m:groupChrPr>
                      <m:e>
                        <m:r>
                          <m:rPr>
                            <m:brk m:alnAt="2"/>
                          </m:rPr>
                          <a:rPr lang="en-US" sz="2400" b="0" i="1" smtClean="0">
                            <a:latin typeface="Cambria Math" panose="02040503050406030204" pitchFamily="18" charset="0"/>
                            <a:cs typeface="Arial" panose="020B0604020202020204" pitchFamily="34" charset="0"/>
                          </a:rPr>
                          <m:t> </m:t>
                        </m:r>
                        <m:r>
                          <a:rPr lang="en-US" sz="2400" b="0" i="1" smtClean="0">
                            <a:latin typeface="Cambria Math" panose="02040503050406030204" pitchFamily="18" charset="0"/>
                            <a:cs typeface="Arial" panose="020B0604020202020204" pitchFamily="34" charset="0"/>
                          </a:rPr>
                          <m:t>          </m:t>
                        </m:r>
                      </m:e>
                    </m:groupChr>
                  </m:oMath>
                </a14:m>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Tính</a:t>
                </a:r>
                <a:r>
                  <a:rPr lang="en-US" sz="2400" dirty="0">
                    <a:latin typeface="Arial" panose="020B0604020202020204" pitchFamily="34" charset="0"/>
                    <a:cs typeface="Arial" panose="020B0604020202020204" pitchFamily="34" charset="0"/>
                  </a:rPr>
                  <a:t> phi </a:t>
                </a:r>
                <a:r>
                  <a:rPr lang="en-US" sz="2400" dirty="0" err="1">
                    <a:latin typeface="Arial" panose="020B0604020202020204" pitchFamily="34" charset="0"/>
                    <a:cs typeface="Arial" panose="020B0604020202020204" pitchFamily="34" charset="0"/>
                  </a:rPr>
                  <a:t>kim</a:t>
                </a:r>
                <a:r>
                  <a:rPr lang="en-US" sz="2400" dirty="0">
                    <a:latin typeface="Arial" panose="020B0604020202020204" pitchFamily="34" charset="0"/>
                    <a:cs typeface="Arial" panose="020B0604020202020204" pitchFamily="34" charset="0"/>
                  </a:rPr>
                  <a:t> O &gt; S</a:t>
                </a:r>
              </a:p>
            </p:txBody>
          </p:sp>
        </mc:Choice>
        <mc:Fallback xmlns="">
          <p:sp>
            <p:nvSpPr>
              <p:cNvPr id="8" name="TextBox 7">
                <a:extLst>
                  <a:ext uri="{FF2B5EF4-FFF2-40B4-BE49-F238E27FC236}">
                    <a16:creationId xmlns:a16="http://schemas.microsoft.com/office/drawing/2014/main" id="{3950EEAF-1AC9-4E74-8BD2-3E6739A71D9C}"/>
                  </a:ext>
                </a:extLst>
              </p:cNvPr>
              <p:cNvSpPr txBox="1">
                <a:spLocks noRot="1" noChangeAspect="1" noMove="1" noResize="1" noEditPoints="1" noAdjustHandles="1" noChangeArrowheads="1" noChangeShapeType="1" noTextEdit="1"/>
              </p:cNvSpPr>
              <p:nvPr/>
            </p:nvSpPr>
            <p:spPr>
              <a:xfrm>
                <a:off x="4892125" y="2453127"/>
                <a:ext cx="5592623" cy="1381147"/>
              </a:xfrm>
              <a:prstGeom prst="rect">
                <a:avLst/>
              </a:prstGeom>
              <a:blipFill>
                <a:blip r:embed="rId4"/>
                <a:stretch>
                  <a:fillRect l="-1745" t="-881" b="-9251"/>
                </a:stretch>
              </a:blipFill>
            </p:spPr>
            <p:txBody>
              <a:bodyPr/>
              <a:lstStyle/>
              <a:p>
                <a:r>
                  <a:rPr lang="en-US">
                    <a:noFill/>
                  </a:rPr>
                  <a:t> </a:t>
                </a:r>
              </a:p>
            </p:txBody>
          </p:sp>
        </mc:Fallback>
      </mc:AlternateContent>
      <p:pic>
        <p:nvPicPr>
          <p:cNvPr id="22530" name="Picture 2" descr="Biểu tượng miễn phí ý tưởng">
            <a:extLst>
              <a:ext uri="{FF2B5EF4-FFF2-40B4-BE49-F238E27FC236}">
                <a16:creationId xmlns:a16="http://schemas.microsoft.com/office/drawing/2014/main" id="{4B75D1D9-9766-4141-BC25-A8A6DF07C39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88025" y="2105297"/>
            <a:ext cx="816812" cy="816812"/>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Rounded Corners 8">
            <a:extLst>
              <a:ext uri="{FF2B5EF4-FFF2-40B4-BE49-F238E27FC236}">
                <a16:creationId xmlns:a16="http://schemas.microsoft.com/office/drawing/2014/main" id="{D72B04A7-A006-49F6-9CA7-8A8677C7A122}"/>
              </a:ext>
            </a:extLst>
          </p:cNvPr>
          <p:cNvSpPr/>
          <p:nvPr/>
        </p:nvSpPr>
        <p:spPr>
          <a:xfrm>
            <a:off x="1798321" y="403320"/>
            <a:ext cx="10078720" cy="731651"/>
          </a:xfrm>
          <a:prstGeom prst="roundRect">
            <a:avLst/>
          </a:prstGeom>
          <a:solidFill>
            <a:srgbClr val="24A19C">
              <a:alpha val="78000"/>
            </a:srgbClr>
          </a:solidFill>
          <a:ln w="10839" cap="flat">
            <a:noFill/>
            <a:prstDash val="solid"/>
            <a:miter/>
          </a:ln>
        </p:spPr>
        <p:txBody>
          <a:bodyPr rtlCol="0" anchor="ctr"/>
          <a:lstStyle/>
          <a:p>
            <a:endParaRPr lang="en-US" dirty="0"/>
          </a:p>
        </p:txBody>
      </p:sp>
      <p:sp>
        <p:nvSpPr>
          <p:cNvPr id="10" name="TextBox 9">
            <a:extLst>
              <a:ext uri="{FF2B5EF4-FFF2-40B4-BE49-F238E27FC236}">
                <a16:creationId xmlns:a16="http://schemas.microsoft.com/office/drawing/2014/main" id="{D89F0DF2-CA0A-4194-B392-57A731E64992}"/>
              </a:ext>
            </a:extLst>
          </p:cNvPr>
          <p:cNvSpPr txBox="1"/>
          <p:nvPr/>
        </p:nvSpPr>
        <p:spPr>
          <a:xfrm>
            <a:off x="1798321" y="538310"/>
            <a:ext cx="9261405" cy="461665"/>
          </a:xfrm>
          <a:prstGeom prst="rect">
            <a:avLst/>
          </a:prstGeom>
          <a:noFill/>
        </p:spPr>
        <p:txBody>
          <a:bodyPr wrap="square" rtlCol="0">
            <a:spAutoFit/>
          </a:bodyPr>
          <a:lstStyle/>
          <a:p>
            <a:pPr algn="ctr"/>
            <a:r>
              <a:rPr lang="en-US" sz="2400" b="1" dirty="0">
                <a:solidFill>
                  <a:schemeClr val="bg1"/>
                </a:solidFill>
                <a:latin typeface="Arial" panose="020B0604020202020204" pitchFamily="34" charset="0"/>
                <a:cs typeface="Arial" panose="020B0604020202020204" pitchFamily="34" charset="0"/>
              </a:rPr>
              <a:t>II. Xu </a:t>
            </a:r>
            <a:r>
              <a:rPr lang="en-US" sz="2400" b="1" dirty="0" err="1">
                <a:solidFill>
                  <a:schemeClr val="bg1"/>
                </a:solidFill>
                <a:latin typeface="Arial" panose="020B0604020202020204" pitchFamily="34" charset="0"/>
                <a:cs typeface="Arial" panose="020B0604020202020204" pitchFamily="34" charset="0"/>
              </a:rPr>
              <a:t>hướng</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biến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đổi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độ</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âm</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điện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tính</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kim</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loại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và</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tính</a:t>
            </a:r>
            <a:r>
              <a:rPr lang="en-US" sz="2400" b="1" dirty="0">
                <a:solidFill>
                  <a:schemeClr val="bg1"/>
                </a:solidFill>
                <a:latin typeface="Arial" panose="020B0604020202020204" pitchFamily="34" charset="0"/>
                <a:cs typeface="Arial" panose="020B0604020202020204" pitchFamily="34" charset="0"/>
              </a:rPr>
              <a:t> phi </a:t>
            </a:r>
            <a:r>
              <a:rPr lang="en-US" sz="2400" b="1" dirty="0" err="1">
                <a:solidFill>
                  <a:schemeClr val="bg1"/>
                </a:solidFill>
                <a:latin typeface="Arial" panose="020B0604020202020204" pitchFamily="34" charset="0"/>
                <a:cs typeface="Arial" panose="020B0604020202020204" pitchFamily="34" charset="0"/>
              </a:rPr>
              <a:t>kim</a:t>
            </a:r>
            <a:endParaRPr lang="en-US" sz="2400" b="1" dirty="0">
              <a:solidFill>
                <a:schemeClr val="bg1"/>
              </a:solidFill>
              <a:latin typeface="Arial" panose="020B0604020202020204" pitchFamily="34" charset="0"/>
              <a:cs typeface="Arial" panose="020B0604020202020204" pitchFamily="34" charset="0"/>
            </a:endParaRPr>
          </a:p>
        </p:txBody>
      </p:sp>
      <p:pic>
        <p:nvPicPr>
          <p:cNvPr id="11" name="Picture 10" descr="Bảng tuần hoàn">
            <a:extLst>
              <a:ext uri="{FF2B5EF4-FFF2-40B4-BE49-F238E27FC236}">
                <a16:creationId xmlns:a16="http://schemas.microsoft.com/office/drawing/2014/main" id="{A96796E5-A75D-4419-B98A-A897D609A05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160930" y="436560"/>
            <a:ext cx="614905" cy="614905"/>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id="{0795C0B5-DEC8-4DE4-9AD8-D6E1891D611D}"/>
              </a:ext>
            </a:extLst>
          </p:cNvPr>
          <p:cNvGrpSpPr/>
          <p:nvPr/>
        </p:nvGrpSpPr>
        <p:grpSpPr>
          <a:xfrm>
            <a:off x="10122317" y="1217045"/>
            <a:ext cx="1469701" cy="1444121"/>
            <a:chOff x="6096000" y="1490801"/>
            <a:chExt cx="1469701" cy="1444121"/>
          </a:xfrm>
        </p:grpSpPr>
        <p:sp>
          <p:nvSpPr>
            <p:cNvPr id="13" name="TextBox 12">
              <a:extLst>
                <a:ext uri="{FF2B5EF4-FFF2-40B4-BE49-F238E27FC236}">
                  <a16:creationId xmlns:a16="http://schemas.microsoft.com/office/drawing/2014/main" id="{4E4AEE35-13E7-4A70-803F-4531B9B8FC65}"/>
                </a:ext>
              </a:extLst>
            </p:cNvPr>
            <p:cNvSpPr txBox="1"/>
            <p:nvPr/>
          </p:nvSpPr>
          <p:spPr>
            <a:xfrm>
              <a:off x="6096000" y="1490801"/>
              <a:ext cx="638121" cy="696024"/>
            </a:xfrm>
            <a:prstGeom prst="rect">
              <a:avLst/>
            </a:prstGeom>
            <a:noFill/>
          </p:spPr>
          <p:txBody>
            <a:bodyPr wrap="square" rtlCol="0">
              <a:spAutoFit/>
            </a:bodyPr>
            <a:lstStyle/>
            <a:p>
              <a:pPr>
                <a:lnSpc>
                  <a:spcPct val="120000"/>
                </a:lnSpc>
              </a:pPr>
              <a:r>
                <a:rPr lang="en-US" sz="3600" b="1" dirty="0">
                  <a:latin typeface="Arial" panose="020B0604020202020204" pitchFamily="34" charset="0"/>
                  <a:cs typeface="Arial" panose="020B0604020202020204" pitchFamily="34" charset="0"/>
                </a:rPr>
                <a:t>O</a:t>
              </a:r>
            </a:p>
          </p:txBody>
        </p:sp>
        <p:sp>
          <p:nvSpPr>
            <p:cNvPr id="14" name="TextBox 13">
              <a:extLst>
                <a:ext uri="{FF2B5EF4-FFF2-40B4-BE49-F238E27FC236}">
                  <a16:creationId xmlns:a16="http://schemas.microsoft.com/office/drawing/2014/main" id="{23364FA8-B624-4EC5-8359-5CAC7436878A}"/>
                </a:ext>
              </a:extLst>
            </p:cNvPr>
            <p:cNvSpPr txBox="1"/>
            <p:nvPr/>
          </p:nvSpPr>
          <p:spPr>
            <a:xfrm>
              <a:off x="6096000" y="2238898"/>
              <a:ext cx="638121" cy="696024"/>
            </a:xfrm>
            <a:prstGeom prst="rect">
              <a:avLst/>
            </a:prstGeom>
            <a:noFill/>
          </p:spPr>
          <p:txBody>
            <a:bodyPr wrap="square" rtlCol="0">
              <a:spAutoFit/>
            </a:bodyPr>
            <a:lstStyle/>
            <a:p>
              <a:pPr>
                <a:lnSpc>
                  <a:spcPct val="120000"/>
                </a:lnSpc>
              </a:pPr>
              <a:r>
                <a:rPr lang="en-US" sz="3600" b="1" dirty="0">
                  <a:latin typeface="Arial" panose="020B0604020202020204" pitchFamily="34" charset="0"/>
                  <a:cs typeface="Arial" panose="020B0604020202020204" pitchFamily="34" charset="0"/>
                </a:rPr>
                <a:t>S</a:t>
              </a:r>
            </a:p>
          </p:txBody>
        </p:sp>
        <p:sp>
          <p:nvSpPr>
            <p:cNvPr id="15" name="TextBox 14">
              <a:extLst>
                <a:ext uri="{FF2B5EF4-FFF2-40B4-BE49-F238E27FC236}">
                  <a16:creationId xmlns:a16="http://schemas.microsoft.com/office/drawing/2014/main" id="{20192EB8-9CFE-481D-A9EA-387FD89E956B}"/>
                </a:ext>
              </a:extLst>
            </p:cNvPr>
            <p:cNvSpPr txBox="1"/>
            <p:nvPr/>
          </p:nvSpPr>
          <p:spPr>
            <a:xfrm>
              <a:off x="6927580" y="1490801"/>
              <a:ext cx="638121" cy="696024"/>
            </a:xfrm>
            <a:prstGeom prst="rect">
              <a:avLst/>
            </a:prstGeom>
            <a:noFill/>
          </p:spPr>
          <p:txBody>
            <a:bodyPr wrap="square" rtlCol="0">
              <a:spAutoFit/>
            </a:bodyPr>
            <a:lstStyle/>
            <a:p>
              <a:pPr>
                <a:lnSpc>
                  <a:spcPct val="120000"/>
                </a:lnSpc>
              </a:pPr>
              <a:r>
                <a:rPr lang="en-US" sz="3600" b="1" dirty="0">
                  <a:latin typeface="Arial" panose="020B0604020202020204" pitchFamily="34" charset="0"/>
                  <a:cs typeface="Arial" panose="020B0604020202020204" pitchFamily="34" charset="0"/>
                </a:rPr>
                <a:t>F</a:t>
              </a:r>
            </a:p>
          </p:txBody>
        </p:sp>
      </p:grpSp>
      <p:sp>
        <p:nvSpPr>
          <p:cNvPr id="20" name="TextBox 19">
            <a:extLst>
              <a:ext uri="{FF2B5EF4-FFF2-40B4-BE49-F238E27FC236}">
                <a16:creationId xmlns:a16="http://schemas.microsoft.com/office/drawing/2014/main" id="{C4EAE21C-4DEA-4F98-B987-04AF10D9C779}"/>
              </a:ext>
            </a:extLst>
          </p:cNvPr>
          <p:cNvSpPr txBox="1"/>
          <p:nvPr/>
        </p:nvSpPr>
        <p:spPr>
          <a:xfrm>
            <a:off x="4212095" y="1546823"/>
            <a:ext cx="6061400" cy="494751"/>
          </a:xfrm>
          <a:prstGeom prst="rect">
            <a:avLst/>
          </a:prstGeom>
          <a:noFill/>
        </p:spPr>
        <p:txBody>
          <a:bodyPr wrap="square" rtlCol="0">
            <a:spAutoFit/>
          </a:bodyPr>
          <a:lstStyle/>
          <a:p>
            <a:pPr>
              <a:lnSpc>
                <a:spcPct val="120000"/>
              </a:lnSpc>
            </a:pPr>
            <a:r>
              <a:rPr lang="en-US" sz="2400" dirty="0" err="1">
                <a:latin typeface="Arial" panose="020B0604020202020204" pitchFamily="34" charset="0"/>
                <a:cs typeface="Arial" panose="020B0604020202020204" pitchFamily="34" charset="0"/>
              </a:rPr>
              <a:t>Sắp</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xếp</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các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nguyên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tố</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theo</a:t>
            </a:r>
            <a:r>
              <a:rPr lang="en-US" sz="2400" dirty="0">
                <a:latin typeface="Arial" panose="020B0604020202020204" pitchFamily="34" charset="0"/>
                <a:cs typeface="Arial" panose="020B0604020202020204" pitchFamily="34" charset="0"/>
              </a:rPr>
              <a:t> chu </a:t>
            </a:r>
            <a:r>
              <a:rPr lang="en-US" sz="2400" dirty="0" err="1">
                <a:latin typeface="Arial" panose="020B0604020202020204" pitchFamily="34" charset="0"/>
                <a:cs typeface="Arial" panose="020B0604020202020204" pitchFamily="34" charset="0"/>
              </a:rPr>
              <a:t>kì</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nhóm</a:t>
            </a:r>
            <a:endParaRPr lang="en-US" sz="2400"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15415C96-6A60-431B-8A13-115D0D457897}"/>
                  </a:ext>
                </a:extLst>
              </p:cNvPr>
              <p:cNvSpPr txBox="1"/>
              <p:nvPr/>
            </p:nvSpPr>
            <p:spPr>
              <a:xfrm>
                <a:off x="4891979" y="3961682"/>
                <a:ext cx="5592623" cy="1381147"/>
              </a:xfrm>
              <a:prstGeom prst="rect">
                <a:avLst/>
              </a:prstGeom>
              <a:noFill/>
            </p:spPr>
            <p:txBody>
              <a:bodyPr wrap="square" rtlCol="0">
                <a:spAutoFit/>
              </a:bodyPr>
              <a:lstStyle/>
              <a:p>
                <a:pPr>
                  <a:lnSpc>
                    <a:spcPct val="120000"/>
                  </a:lnSpc>
                </a:pPr>
                <a:r>
                  <a:rPr lang="en-US" sz="2400" dirty="0">
                    <a:latin typeface="Arial" panose="020B0604020202020204" pitchFamily="34" charset="0"/>
                    <a:cs typeface="Arial" panose="020B0604020202020204" pitchFamily="34" charset="0"/>
                  </a:rPr>
                  <a:t>O </a:t>
                </a:r>
                <a:r>
                  <a:rPr lang="en-US" sz="2400" dirty="0" err="1">
                    <a:latin typeface="Arial" panose="020B0604020202020204" pitchFamily="34" charset="0"/>
                    <a:cs typeface="Arial" panose="020B0604020202020204" pitchFamily="34" charset="0"/>
                  </a:rPr>
                  <a:t>và</a:t>
                </a:r>
                <a:r>
                  <a:rPr lang="en-US" sz="2400" dirty="0">
                    <a:latin typeface="Arial" panose="020B0604020202020204" pitchFamily="34" charset="0"/>
                    <a:cs typeface="Arial" panose="020B0604020202020204" pitchFamily="34" charset="0"/>
                  </a:rPr>
                  <a:t> F </a:t>
                </a:r>
                <a:r>
                  <a:rPr lang="en-US" sz="2400" dirty="0" err="1">
                    <a:latin typeface="Arial" panose="020B0604020202020204" pitchFamily="34" charset="0"/>
                    <a:cs typeface="Arial" panose="020B0604020202020204" pitchFamily="34" charset="0"/>
                  </a:rPr>
                  <a:t>thuộc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cùng</a:t>
                </a:r>
                <a:r>
                  <a:rPr lang="en-US" sz="2400" dirty="0">
                    <a:latin typeface="Arial" panose="020B0604020202020204" pitchFamily="34" charset="0"/>
                    <a:cs typeface="Arial" panose="020B0604020202020204" pitchFamily="34" charset="0"/>
                  </a:rPr>
                  <a:t> chu </a:t>
                </a:r>
                <a:r>
                  <a:rPr lang="en-US" sz="2400" dirty="0" err="1">
                    <a:latin typeface="Arial" panose="020B0604020202020204" pitchFamily="34" charset="0"/>
                    <a:cs typeface="Arial" panose="020B0604020202020204" pitchFamily="34" charset="0"/>
                  </a:rPr>
                  <a:t>kì</a:t>
                </a:r>
                <a:r>
                  <a:rPr lang="en-US" sz="2400" dirty="0">
                    <a:latin typeface="Arial" panose="020B0604020202020204" pitchFamily="34" charset="0"/>
                    <a:cs typeface="Arial" panose="020B0604020202020204" pitchFamily="34" charset="0"/>
                  </a:rPr>
                  <a:t> 2</a:t>
                </a:r>
              </a:p>
              <a:p>
                <a:pPr>
                  <a:lnSpc>
                    <a:spcPct val="120000"/>
                  </a:lnSpc>
                </a:pPr>
                <a:r>
                  <a:rPr lang="en-US" sz="2400" dirty="0" err="1">
                    <a:latin typeface="Arial" panose="020B0604020202020204" pitchFamily="34" charset="0"/>
                    <a:cs typeface="Arial" panose="020B0604020202020204" pitchFamily="34" charset="0"/>
                  </a:rPr>
                  <a:t>Trong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một</a:t>
                </a:r>
                <a:r>
                  <a:rPr lang="en-US" sz="2400" dirty="0">
                    <a:latin typeface="Arial" panose="020B0604020202020204" pitchFamily="34" charset="0"/>
                    <a:cs typeface="Arial" panose="020B0604020202020204" pitchFamily="34" charset="0"/>
                  </a:rPr>
                  <a:t> chu </a:t>
                </a:r>
                <a:r>
                  <a:rPr lang="en-US" sz="2400" dirty="0" err="1">
                    <a:latin typeface="Arial" panose="020B0604020202020204" pitchFamily="34" charset="0"/>
                    <a:cs typeface="Arial" panose="020B0604020202020204" pitchFamily="34" charset="0"/>
                  </a:rPr>
                  <a:t>kì</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tính</a:t>
                </a:r>
                <a:r>
                  <a:rPr lang="en-US" sz="2400" dirty="0">
                    <a:latin typeface="Arial" panose="020B0604020202020204" pitchFamily="34" charset="0"/>
                    <a:cs typeface="Arial" panose="020B0604020202020204" pitchFamily="34" charset="0"/>
                  </a:rPr>
                  <a:t> phi </a:t>
                </a:r>
                <a:r>
                  <a:rPr lang="en-US" sz="2400" dirty="0" err="1">
                    <a:latin typeface="Arial" panose="020B0604020202020204" pitchFamily="34" charset="0"/>
                    <a:cs typeface="Arial" panose="020B0604020202020204" pitchFamily="34" charset="0"/>
                  </a:rPr>
                  <a:t>kim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tăng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dần</a:t>
                </a:r>
                <a:endParaRPr lang="en-US" sz="2400" dirty="0">
                  <a:latin typeface="Arial" panose="020B0604020202020204" pitchFamily="34" charset="0"/>
                  <a:cs typeface="Arial" panose="020B0604020202020204" pitchFamily="34" charset="0"/>
                </a:endParaRPr>
              </a:p>
              <a:p>
                <a:pPr>
                  <a:lnSpc>
                    <a:spcPct val="120000"/>
                  </a:lnSpc>
                </a:pPr>
                <a14:m>
                  <m:oMath xmlns:m="http://schemas.openxmlformats.org/officeDocument/2006/math">
                    <m:groupChr>
                      <m:groupChrPr>
                        <m:chr m:val="⇒"/>
                        <m:vertJc m:val="bot"/>
                        <m:ctrlPr>
                          <a:rPr lang="en-US" sz="2400" i="1" smtClean="0">
                            <a:latin typeface="Cambria Math" panose="02040503050406030204" pitchFamily="18" charset="0"/>
                            <a:cs typeface="Arial" panose="020B0604020202020204" pitchFamily="34" charset="0"/>
                          </a:rPr>
                        </m:ctrlPr>
                      </m:groupChrPr>
                      <m:e>
                        <m:r>
                          <m:rPr>
                            <m:brk m:alnAt="2"/>
                          </m:rPr>
                          <a:rPr lang="en-US" sz="2400" b="0" i="1" smtClean="0">
                            <a:latin typeface="Cambria Math" panose="02040503050406030204" pitchFamily="18" charset="0"/>
                            <a:cs typeface="Arial" panose="020B0604020202020204" pitchFamily="34" charset="0"/>
                          </a:rPr>
                          <m:t> </m:t>
                        </m:r>
                        <m:r>
                          <a:rPr lang="en-US" sz="2400" b="0" i="1" smtClean="0">
                            <a:latin typeface="Cambria Math" panose="02040503050406030204" pitchFamily="18" charset="0"/>
                            <a:cs typeface="Arial" panose="020B0604020202020204" pitchFamily="34" charset="0"/>
                          </a:rPr>
                          <m:t>          </m:t>
                        </m:r>
                      </m:e>
                    </m:groupChr>
                  </m:oMath>
                </a14:m>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Tính</a:t>
                </a:r>
                <a:r>
                  <a:rPr lang="en-US" sz="2400" dirty="0">
                    <a:latin typeface="Arial" panose="020B0604020202020204" pitchFamily="34" charset="0"/>
                    <a:cs typeface="Arial" panose="020B0604020202020204" pitchFamily="34" charset="0"/>
                  </a:rPr>
                  <a:t> phi </a:t>
                </a:r>
                <a:r>
                  <a:rPr lang="en-US" sz="2400" dirty="0" err="1">
                    <a:latin typeface="Arial" panose="020B0604020202020204" pitchFamily="34" charset="0"/>
                    <a:cs typeface="Arial" panose="020B0604020202020204" pitchFamily="34" charset="0"/>
                  </a:rPr>
                  <a:t>kim</a:t>
                </a:r>
                <a:r>
                  <a:rPr lang="en-US" sz="2400" dirty="0">
                    <a:latin typeface="Arial" panose="020B0604020202020204" pitchFamily="34" charset="0"/>
                    <a:cs typeface="Arial" panose="020B0604020202020204" pitchFamily="34" charset="0"/>
                  </a:rPr>
                  <a:t> F &gt; O</a:t>
                </a:r>
              </a:p>
            </p:txBody>
          </p:sp>
        </mc:Choice>
        <mc:Fallback xmlns="">
          <p:sp>
            <p:nvSpPr>
              <p:cNvPr id="21" name="TextBox 20">
                <a:extLst>
                  <a:ext uri="{FF2B5EF4-FFF2-40B4-BE49-F238E27FC236}">
                    <a16:creationId xmlns:a16="http://schemas.microsoft.com/office/drawing/2014/main" id="{15415C96-6A60-431B-8A13-115D0D457897}"/>
                  </a:ext>
                </a:extLst>
              </p:cNvPr>
              <p:cNvSpPr txBox="1">
                <a:spLocks noRot="1" noChangeAspect="1" noMove="1" noResize="1" noEditPoints="1" noAdjustHandles="1" noChangeArrowheads="1" noChangeShapeType="1" noTextEdit="1"/>
              </p:cNvSpPr>
              <p:nvPr/>
            </p:nvSpPr>
            <p:spPr>
              <a:xfrm>
                <a:off x="4891979" y="3961682"/>
                <a:ext cx="5592623" cy="1381147"/>
              </a:xfrm>
              <a:prstGeom prst="rect">
                <a:avLst/>
              </a:prstGeom>
              <a:blipFill>
                <a:blip r:embed="rId7"/>
                <a:stretch>
                  <a:fillRect l="-1634" t="-885" b="-973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6A557AE7-9A80-428C-B11F-06B6BE4FB2C3}"/>
                  </a:ext>
                </a:extLst>
              </p:cNvPr>
              <p:cNvSpPr txBox="1"/>
              <p:nvPr/>
            </p:nvSpPr>
            <p:spPr>
              <a:xfrm>
                <a:off x="4891979" y="5457992"/>
                <a:ext cx="5592623" cy="494751"/>
              </a:xfrm>
              <a:prstGeom prst="rect">
                <a:avLst/>
              </a:prstGeom>
              <a:noFill/>
            </p:spPr>
            <p:txBody>
              <a:bodyPr wrap="square" rtlCol="0">
                <a:spAutoFit/>
              </a:bodyPr>
              <a:lstStyle/>
              <a:p>
                <a:pPr>
                  <a:lnSpc>
                    <a:spcPct val="120000"/>
                  </a:lnSpc>
                </a:pPr>
                <a14:m>
                  <m:oMath xmlns:m="http://schemas.openxmlformats.org/officeDocument/2006/math">
                    <m:groupChr>
                      <m:groupChrPr>
                        <m:chr m:val="⇒"/>
                        <m:vertJc m:val="bot"/>
                        <m:ctrlPr>
                          <a:rPr lang="en-US" sz="2400" i="1" smtClean="0">
                            <a:latin typeface="Cambria Math" panose="02040503050406030204" pitchFamily="18" charset="0"/>
                            <a:cs typeface="Arial" panose="020B0604020202020204" pitchFamily="34" charset="0"/>
                          </a:rPr>
                        </m:ctrlPr>
                      </m:groupChrPr>
                      <m:e>
                        <m:r>
                          <m:rPr>
                            <m:brk m:alnAt="2"/>
                          </m:rPr>
                          <a:rPr lang="en-US" sz="2400" b="0" i="1" smtClean="0">
                            <a:latin typeface="Cambria Math" panose="02040503050406030204" pitchFamily="18" charset="0"/>
                            <a:cs typeface="Arial" panose="020B0604020202020204" pitchFamily="34" charset="0"/>
                          </a:rPr>
                          <m:t> </m:t>
                        </m:r>
                        <m:r>
                          <a:rPr lang="en-US" sz="2400" b="0" i="1" smtClean="0">
                            <a:latin typeface="Cambria Math" panose="02040503050406030204" pitchFamily="18" charset="0"/>
                            <a:cs typeface="Arial" panose="020B0604020202020204" pitchFamily="34" charset="0"/>
                          </a:rPr>
                          <m:t>          </m:t>
                        </m:r>
                      </m:e>
                    </m:groupChr>
                  </m:oMath>
                </a14:m>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Tính</a:t>
                </a:r>
                <a:r>
                  <a:rPr lang="en-US" sz="2400" dirty="0">
                    <a:latin typeface="Arial" panose="020B0604020202020204" pitchFamily="34" charset="0"/>
                    <a:cs typeface="Arial" panose="020B0604020202020204" pitchFamily="34" charset="0"/>
                  </a:rPr>
                  <a:t> phi </a:t>
                </a:r>
                <a:r>
                  <a:rPr lang="en-US" sz="2400" dirty="0" err="1">
                    <a:latin typeface="Arial" panose="020B0604020202020204" pitchFamily="34" charset="0"/>
                    <a:cs typeface="Arial" panose="020B0604020202020204" pitchFamily="34" charset="0"/>
                  </a:rPr>
                  <a:t>kim</a:t>
                </a:r>
                <a:r>
                  <a:rPr lang="en-US" sz="2400" dirty="0">
                    <a:latin typeface="Arial" panose="020B0604020202020204" pitchFamily="34" charset="0"/>
                    <a:cs typeface="Arial" panose="020B0604020202020204" pitchFamily="34" charset="0"/>
                  </a:rPr>
                  <a:t> F &gt; O &gt; S</a:t>
                </a:r>
              </a:p>
            </p:txBody>
          </p:sp>
        </mc:Choice>
        <mc:Fallback xmlns="">
          <p:sp>
            <p:nvSpPr>
              <p:cNvPr id="22" name="TextBox 21">
                <a:extLst>
                  <a:ext uri="{FF2B5EF4-FFF2-40B4-BE49-F238E27FC236}">
                    <a16:creationId xmlns:a16="http://schemas.microsoft.com/office/drawing/2014/main" id="{6A557AE7-9A80-428C-B11F-06B6BE4FB2C3}"/>
                  </a:ext>
                </a:extLst>
              </p:cNvPr>
              <p:cNvSpPr txBox="1">
                <a:spLocks noRot="1" noChangeAspect="1" noMove="1" noResize="1" noEditPoints="1" noAdjustHandles="1" noChangeArrowheads="1" noChangeShapeType="1" noTextEdit="1"/>
              </p:cNvSpPr>
              <p:nvPr/>
            </p:nvSpPr>
            <p:spPr>
              <a:xfrm>
                <a:off x="4891979" y="5457992"/>
                <a:ext cx="5592623" cy="494751"/>
              </a:xfrm>
              <a:prstGeom prst="rect">
                <a:avLst/>
              </a:prstGeom>
              <a:blipFill>
                <a:blip r:embed="rId8"/>
                <a:stretch>
                  <a:fillRect t="-2469" b="-28395"/>
                </a:stretch>
              </a:blipFill>
            </p:spPr>
            <p:txBody>
              <a:bodyPr/>
              <a:lstStyle/>
              <a:p>
                <a:r>
                  <a:rPr lang="en-US">
                    <a:noFill/>
                  </a:rPr>
                  <a:t> </a:t>
                </a:r>
              </a:p>
            </p:txBody>
          </p:sp>
        </mc:Fallback>
      </mc:AlternateContent>
    </p:spTree>
    <p:extLst>
      <p:ext uri="{BB962C8B-B14F-4D97-AF65-F5344CB8AC3E}">
        <p14:creationId xmlns:p14="http://schemas.microsoft.com/office/powerpoint/2010/main" val="2291518521"/>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childTnLst>
                          </p:cTn>
                        </p:par>
                        <p:par>
                          <p:cTn id="8" fill="hold">
                            <p:stCondLst>
                              <p:cond delay="500"/>
                            </p:stCondLst>
                            <p:childTnLst>
                              <p:par>
                                <p:cTn id="9" presetID="6" presetClass="entr" presetSubtype="16"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circle(in)">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left)">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wipe(left)">
                                      <p:cBhvr>
                                        <p:cTn id="21" dur="500"/>
                                        <p:tgtEl>
                                          <p:spTgt spid="21"/>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wipe(left)">
                                      <p:cBhvr>
                                        <p:cTn id="26"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0" grpId="0"/>
      <p:bldP spid="21" grpId="0"/>
      <p:bldP spid="22"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551CC830-02C0-476D-9DA9-29417F506001}"/>
              </a:ext>
            </a:extLst>
          </p:cNvPr>
          <p:cNvSpPr/>
          <p:nvPr/>
        </p:nvSpPr>
        <p:spPr>
          <a:xfrm>
            <a:off x="-2448535" y="-2186243"/>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5" name="Freeform: Shape 4">
            <a:extLst>
              <a:ext uri="{FF2B5EF4-FFF2-40B4-BE49-F238E27FC236}">
                <a16:creationId xmlns:a16="http://schemas.microsoft.com/office/drawing/2014/main" id="{1AF4B69C-15BF-49D6-BBCA-4CDF4370EF56}"/>
              </a:ext>
            </a:extLst>
          </p:cNvPr>
          <p:cNvSpPr/>
          <p:nvPr/>
        </p:nvSpPr>
        <p:spPr>
          <a:xfrm rot="14519481">
            <a:off x="-2448535" y="5212080"/>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sp>
        <p:nvSpPr>
          <p:cNvPr id="6" name="Freeform: Shape 5">
            <a:extLst>
              <a:ext uri="{FF2B5EF4-FFF2-40B4-BE49-F238E27FC236}">
                <a16:creationId xmlns:a16="http://schemas.microsoft.com/office/drawing/2014/main" id="{8DF7581D-0149-4D87-A5ED-8E74FC6DD518}"/>
              </a:ext>
            </a:extLst>
          </p:cNvPr>
          <p:cNvSpPr/>
          <p:nvPr/>
        </p:nvSpPr>
        <p:spPr>
          <a:xfrm rot="7987039" flipH="1">
            <a:off x="8675238" y="5791583"/>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4" name="Freeform: Shape 3">
            <a:extLst>
              <a:ext uri="{FF2B5EF4-FFF2-40B4-BE49-F238E27FC236}">
                <a16:creationId xmlns:a16="http://schemas.microsoft.com/office/drawing/2014/main" id="{ADDB502B-EEDA-4722-B278-7CA5E68F47A3}"/>
              </a:ext>
            </a:extLst>
          </p:cNvPr>
          <p:cNvSpPr/>
          <p:nvPr/>
        </p:nvSpPr>
        <p:spPr>
          <a:xfrm rot="2236116">
            <a:off x="11018520" y="-2186243"/>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sp>
        <p:nvSpPr>
          <p:cNvPr id="10" name="Rectangle: Rounded Corners 9">
            <a:extLst>
              <a:ext uri="{FF2B5EF4-FFF2-40B4-BE49-F238E27FC236}">
                <a16:creationId xmlns:a16="http://schemas.microsoft.com/office/drawing/2014/main" id="{104A6CDA-096E-40ED-A77A-61C794A4E49E}"/>
              </a:ext>
            </a:extLst>
          </p:cNvPr>
          <p:cNvSpPr/>
          <p:nvPr/>
        </p:nvSpPr>
        <p:spPr>
          <a:xfrm>
            <a:off x="233737" y="301721"/>
            <a:ext cx="10972743" cy="565880"/>
          </a:xfrm>
          <a:prstGeom prst="roundRect">
            <a:avLst/>
          </a:prstGeom>
          <a:solidFill>
            <a:srgbClr val="D96098">
              <a:alpha val="78000"/>
            </a:srgbClr>
          </a:solidFill>
          <a:ln w="10839" cap="flat">
            <a:noFill/>
            <a:prstDash val="solid"/>
            <a:miter/>
          </a:ln>
        </p:spPr>
        <p:txBody>
          <a:bodyPr rtlCol="0" anchor="ctr"/>
          <a:lstStyle/>
          <a:p>
            <a:endParaRPr lang="en-US" dirty="0"/>
          </a:p>
        </p:txBody>
      </p:sp>
      <p:sp>
        <p:nvSpPr>
          <p:cNvPr id="11" name="TextBox 10">
            <a:extLst>
              <a:ext uri="{FF2B5EF4-FFF2-40B4-BE49-F238E27FC236}">
                <a16:creationId xmlns:a16="http://schemas.microsoft.com/office/drawing/2014/main" id="{8CEE4718-F9A0-4448-AEF2-DBCABDF23F9C}"/>
              </a:ext>
            </a:extLst>
          </p:cNvPr>
          <p:cNvSpPr txBox="1"/>
          <p:nvPr/>
        </p:nvSpPr>
        <p:spPr>
          <a:xfrm>
            <a:off x="800610" y="350321"/>
            <a:ext cx="10314430" cy="400110"/>
          </a:xfrm>
          <a:prstGeom prst="rect">
            <a:avLst/>
          </a:prstGeom>
          <a:noFill/>
        </p:spPr>
        <p:txBody>
          <a:bodyPr wrap="square" rtlCol="0">
            <a:spAutoFit/>
          </a:bodyPr>
          <a:lstStyle/>
          <a:p>
            <a:pPr algn="ctr"/>
            <a:r>
              <a:rPr lang="en-US" sz="2000" b="1" dirty="0">
                <a:solidFill>
                  <a:schemeClr val="bg1"/>
                </a:solidFill>
                <a:latin typeface="Arial" panose="020B0604020202020204" pitchFamily="34" charset="0"/>
                <a:cs typeface="Arial" panose="020B0604020202020204" pitchFamily="34" charset="0"/>
              </a:rPr>
              <a:t>III. </a:t>
            </a:r>
            <a:r>
              <a:rPr lang="en-US" sz="2000" b="1" dirty="0">
                <a:solidFill>
                  <a:schemeClr val="bg1"/>
                </a:solidFill>
              </a:rPr>
              <a:t>Xu </a:t>
            </a:r>
            <a:r>
              <a:rPr lang="en-US" sz="2000" b="1" dirty="0" err="1">
                <a:solidFill>
                  <a:schemeClr val="bg1"/>
                </a:solidFill>
              </a:rPr>
              <a:t>hướng</a:t>
            </a:r>
            <a:r>
              <a:rPr lang="en-US" sz="2000" b="1" dirty="0">
                <a:solidFill>
                  <a:schemeClr val="bg1"/>
                </a:solidFill>
              </a:rPr>
              <a:t> </a:t>
            </a:r>
            <a:r>
              <a:rPr lang="en-US" sz="2000" b="1" dirty="0" err="1">
                <a:solidFill>
                  <a:schemeClr val="bg1"/>
                </a:solidFill>
              </a:rPr>
              <a:t>biến</a:t>
            </a:r>
            <a:r>
              <a:rPr lang="en-US" sz="2000" b="1" dirty="0">
                <a:solidFill>
                  <a:schemeClr val="bg1"/>
                </a:solidFill>
              </a:rPr>
              <a:t> </a:t>
            </a:r>
            <a:r>
              <a:rPr lang="en-US" sz="2000" b="1" dirty="0" err="1">
                <a:solidFill>
                  <a:schemeClr val="bg1"/>
                </a:solidFill>
              </a:rPr>
              <a:t>đổi</a:t>
            </a:r>
            <a:r>
              <a:rPr lang="en-US" sz="2000" b="1" dirty="0">
                <a:solidFill>
                  <a:schemeClr val="bg1"/>
                </a:solidFill>
              </a:rPr>
              <a:t> </a:t>
            </a:r>
            <a:r>
              <a:rPr lang="en-US" sz="2000" b="1" dirty="0" err="1">
                <a:solidFill>
                  <a:schemeClr val="bg1"/>
                </a:solidFill>
              </a:rPr>
              <a:t>thành</a:t>
            </a:r>
            <a:r>
              <a:rPr lang="en-US" sz="2000" b="1" dirty="0">
                <a:solidFill>
                  <a:schemeClr val="bg1"/>
                </a:solidFill>
              </a:rPr>
              <a:t> phần </a:t>
            </a:r>
            <a:r>
              <a:rPr lang="en-US" sz="2000" b="1" dirty="0" err="1">
                <a:solidFill>
                  <a:schemeClr val="bg1"/>
                </a:solidFill>
              </a:rPr>
              <a:t>và</a:t>
            </a:r>
            <a:r>
              <a:rPr lang="en-US" sz="2000" b="1" dirty="0">
                <a:solidFill>
                  <a:schemeClr val="bg1"/>
                </a:solidFill>
              </a:rPr>
              <a:t> </a:t>
            </a:r>
            <a:r>
              <a:rPr lang="en-US" sz="2000" b="1" dirty="0" err="1">
                <a:solidFill>
                  <a:schemeClr val="bg1"/>
                </a:solidFill>
              </a:rPr>
              <a:t>tính</a:t>
            </a:r>
            <a:r>
              <a:rPr lang="en-US" sz="2000" b="1" dirty="0">
                <a:solidFill>
                  <a:schemeClr val="bg1"/>
                </a:solidFill>
              </a:rPr>
              <a:t> acid, </a:t>
            </a:r>
            <a:r>
              <a:rPr lang="en-US" sz="2000" b="1" dirty="0" err="1">
                <a:solidFill>
                  <a:schemeClr val="bg1"/>
                </a:solidFill>
              </a:rPr>
              <a:t>tính</a:t>
            </a:r>
            <a:r>
              <a:rPr lang="en-US" sz="2000" b="1" dirty="0">
                <a:solidFill>
                  <a:schemeClr val="bg1"/>
                </a:solidFill>
              </a:rPr>
              <a:t> base </a:t>
            </a:r>
            <a:r>
              <a:rPr lang="en-US" sz="2000" b="1" dirty="0" err="1">
                <a:solidFill>
                  <a:schemeClr val="bg1"/>
                </a:solidFill>
              </a:rPr>
              <a:t>của</a:t>
            </a:r>
            <a:r>
              <a:rPr lang="en-US" sz="2000" b="1" dirty="0">
                <a:solidFill>
                  <a:schemeClr val="bg1"/>
                </a:solidFill>
              </a:rPr>
              <a:t> </a:t>
            </a:r>
            <a:r>
              <a:rPr lang="en-US" sz="2000" b="1" dirty="0" err="1">
                <a:solidFill>
                  <a:schemeClr val="bg1"/>
                </a:solidFill>
              </a:rPr>
              <a:t>các</a:t>
            </a:r>
            <a:r>
              <a:rPr lang="en-US" sz="2000" b="1" dirty="0">
                <a:solidFill>
                  <a:schemeClr val="bg1"/>
                </a:solidFill>
              </a:rPr>
              <a:t> oxide </a:t>
            </a:r>
            <a:r>
              <a:rPr lang="en-US" sz="2000" b="1" dirty="0" err="1">
                <a:solidFill>
                  <a:schemeClr val="bg1"/>
                </a:solidFill>
              </a:rPr>
              <a:t>và</a:t>
            </a:r>
            <a:r>
              <a:rPr lang="en-US" sz="2000" b="1" dirty="0">
                <a:solidFill>
                  <a:schemeClr val="bg1"/>
                </a:solidFill>
              </a:rPr>
              <a:t> hydroxide </a:t>
            </a:r>
            <a:r>
              <a:rPr lang="en-US" sz="2000" b="1" dirty="0" err="1">
                <a:solidFill>
                  <a:schemeClr val="bg1"/>
                </a:solidFill>
              </a:rPr>
              <a:t>theo</a:t>
            </a:r>
            <a:r>
              <a:rPr lang="en-US" sz="2000" b="1" dirty="0">
                <a:solidFill>
                  <a:schemeClr val="bg1"/>
                </a:solidFill>
              </a:rPr>
              <a:t> chu </a:t>
            </a:r>
            <a:r>
              <a:rPr lang="en-US" sz="2000" b="1" dirty="0" err="1">
                <a:solidFill>
                  <a:schemeClr val="bg1"/>
                </a:solidFill>
              </a:rPr>
              <a:t>kì</a:t>
            </a:r>
            <a:endParaRPr lang="en-US" sz="2000" b="1" dirty="0">
              <a:solidFill>
                <a:schemeClr val="bg1"/>
              </a:solidFill>
            </a:endParaRPr>
          </a:p>
        </p:txBody>
      </p:sp>
      <p:pic>
        <p:nvPicPr>
          <p:cNvPr id="13" name="Picture 4" descr="Biểu tượng bảng tuần hoàn miễn phí">
            <a:extLst>
              <a:ext uri="{FF2B5EF4-FFF2-40B4-BE49-F238E27FC236}">
                <a16:creationId xmlns:a16="http://schemas.microsoft.com/office/drawing/2014/main" id="{C20F7D57-3761-42F1-90F9-6564FDE9EE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707" y="256194"/>
            <a:ext cx="656934" cy="656934"/>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Group 13">
            <a:extLst>
              <a:ext uri="{FF2B5EF4-FFF2-40B4-BE49-F238E27FC236}">
                <a16:creationId xmlns:a16="http://schemas.microsoft.com/office/drawing/2014/main" id="{0C80DCBE-C60F-4C30-A096-3E3B006BCECB}"/>
              </a:ext>
            </a:extLst>
          </p:cNvPr>
          <p:cNvGrpSpPr/>
          <p:nvPr/>
        </p:nvGrpSpPr>
        <p:grpSpPr>
          <a:xfrm>
            <a:off x="575877" y="1648243"/>
            <a:ext cx="1041400" cy="1041400"/>
            <a:chOff x="640080" y="2897713"/>
            <a:chExt cx="1041400" cy="1041400"/>
          </a:xfrm>
        </p:grpSpPr>
        <p:sp>
          <p:nvSpPr>
            <p:cNvPr id="15" name="Oval 14">
              <a:extLst>
                <a:ext uri="{FF2B5EF4-FFF2-40B4-BE49-F238E27FC236}">
                  <a16:creationId xmlns:a16="http://schemas.microsoft.com/office/drawing/2014/main" id="{A796FCDA-F76B-4A1C-93DD-EF8FC7F975DC}"/>
                </a:ext>
              </a:extLst>
            </p:cNvPr>
            <p:cNvSpPr/>
            <p:nvPr/>
          </p:nvSpPr>
          <p:spPr>
            <a:xfrm>
              <a:off x="640080" y="2897713"/>
              <a:ext cx="1041400" cy="1041400"/>
            </a:xfrm>
            <a:prstGeom prst="ellipse">
              <a:avLst/>
            </a:prstGeom>
            <a:solidFill>
              <a:schemeClr val="bg1"/>
            </a:solidFill>
            <a:ln>
              <a:noFill/>
            </a:ln>
            <a:effectLst>
              <a:innerShdw blurRad="114300">
                <a:srgbClr val="24A19C"/>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2" descr="Câu hỏi">
              <a:extLst>
                <a:ext uri="{FF2B5EF4-FFF2-40B4-BE49-F238E27FC236}">
                  <a16:creationId xmlns:a16="http://schemas.microsoft.com/office/drawing/2014/main" id="{ABFEA199-010D-4709-A971-DB2E1D215921}"/>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828040" y="2991693"/>
              <a:ext cx="853440" cy="853440"/>
            </a:xfrm>
            <a:prstGeom prst="rect">
              <a:avLst/>
            </a:prstGeom>
            <a:noFill/>
            <a:extLst>
              <a:ext uri="{909E8E84-426E-40DD-AFC4-6F175D3DCCD1}">
                <a14:hiddenFill xmlns:a14="http://schemas.microsoft.com/office/drawing/2010/main">
                  <a:solidFill>
                    <a:srgbClr val="FFFFFF"/>
                  </a:solidFill>
                </a14:hiddenFill>
              </a:ext>
            </a:extLst>
          </p:spPr>
        </p:pic>
      </p:grpSp>
      <p:sp>
        <p:nvSpPr>
          <p:cNvPr id="17" name="TextBox 16">
            <a:extLst>
              <a:ext uri="{FF2B5EF4-FFF2-40B4-BE49-F238E27FC236}">
                <a16:creationId xmlns:a16="http://schemas.microsoft.com/office/drawing/2014/main" id="{DAE84360-D2C3-4679-81AD-9761C2363351}"/>
              </a:ext>
            </a:extLst>
          </p:cNvPr>
          <p:cNvSpPr txBox="1"/>
          <p:nvPr/>
        </p:nvSpPr>
        <p:spPr>
          <a:xfrm>
            <a:off x="1754794" y="1854447"/>
            <a:ext cx="3376006" cy="494751"/>
          </a:xfrm>
          <a:prstGeom prst="rect">
            <a:avLst/>
          </a:prstGeom>
          <a:noFill/>
        </p:spPr>
        <p:txBody>
          <a:bodyPr wrap="square" rtlCol="0">
            <a:spAutoFit/>
          </a:bodyPr>
          <a:lstStyle/>
          <a:p>
            <a:pPr>
              <a:lnSpc>
                <a:spcPct val="120000"/>
              </a:lnSpc>
            </a:pPr>
            <a:r>
              <a:rPr lang="en-US" sz="2400" dirty="0">
                <a:latin typeface="Arial" panose="020B0604020202020204" pitchFamily="34" charset="0"/>
                <a:cs typeface="Arial" panose="020B0604020202020204" pitchFamily="34" charset="0"/>
              </a:rPr>
              <a:t>Oxide </a:t>
            </a:r>
            <a:r>
              <a:rPr lang="en-US" sz="2400" dirty="0" err="1">
                <a:latin typeface="Arial" panose="020B0604020202020204" pitchFamily="34" charset="0"/>
                <a:cs typeface="Arial" panose="020B0604020202020204" pitchFamily="34" charset="0"/>
              </a:rPr>
              <a:t>cao</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nhất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là</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gì</a:t>
            </a:r>
            <a:r>
              <a:rPr lang="en-US" sz="2400" dirty="0">
                <a:latin typeface="Arial" panose="020B0604020202020204" pitchFamily="34" charset="0"/>
                <a:cs typeface="Arial" panose="020B0604020202020204" pitchFamily="34" charset="0"/>
              </a:rPr>
              <a:t>?</a:t>
            </a:r>
          </a:p>
        </p:txBody>
      </p:sp>
      <p:grpSp>
        <p:nvGrpSpPr>
          <p:cNvPr id="18" name="Group 17">
            <a:extLst>
              <a:ext uri="{FF2B5EF4-FFF2-40B4-BE49-F238E27FC236}">
                <a16:creationId xmlns:a16="http://schemas.microsoft.com/office/drawing/2014/main" id="{DC5B9F12-E5CB-4F24-9F5B-ADC74CB0AE88}"/>
              </a:ext>
            </a:extLst>
          </p:cNvPr>
          <p:cNvGrpSpPr/>
          <p:nvPr/>
        </p:nvGrpSpPr>
        <p:grpSpPr>
          <a:xfrm>
            <a:off x="575877" y="3032977"/>
            <a:ext cx="1041400" cy="1041400"/>
            <a:chOff x="200657" y="4811473"/>
            <a:chExt cx="1041400" cy="1041400"/>
          </a:xfrm>
        </p:grpSpPr>
        <p:sp>
          <p:nvSpPr>
            <p:cNvPr id="19" name="Oval 18">
              <a:extLst>
                <a:ext uri="{FF2B5EF4-FFF2-40B4-BE49-F238E27FC236}">
                  <a16:creationId xmlns:a16="http://schemas.microsoft.com/office/drawing/2014/main" id="{65082DAD-57FA-4A06-9014-EDB587CBC473}"/>
                </a:ext>
              </a:extLst>
            </p:cNvPr>
            <p:cNvSpPr/>
            <p:nvPr/>
          </p:nvSpPr>
          <p:spPr>
            <a:xfrm>
              <a:off x="200657" y="4811473"/>
              <a:ext cx="1041400" cy="1041400"/>
            </a:xfrm>
            <a:prstGeom prst="ellipse">
              <a:avLst/>
            </a:prstGeom>
            <a:solidFill>
              <a:schemeClr val="bg1"/>
            </a:solidFill>
            <a:ln>
              <a:noFill/>
            </a:ln>
            <a:effectLst>
              <a:innerShdw blurRad="114300">
                <a:srgbClr val="D96098"/>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4" descr="Ghi chú biểu tượng miễn phí">
              <a:extLst>
                <a:ext uri="{FF2B5EF4-FFF2-40B4-BE49-F238E27FC236}">
                  <a16:creationId xmlns:a16="http://schemas.microsoft.com/office/drawing/2014/main" id="{113CF243-10F2-4D2A-A9A4-25F90C1CB4D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5920" y="4977533"/>
              <a:ext cx="762000" cy="762000"/>
            </a:xfrm>
            <a:prstGeom prst="rect">
              <a:avLst/>
            </a:prstGeom>
            <a:noFill/>
            <a:extLst>
              <a:ext uri="{909E8E84-426E-40DD-AFC4-6F175D3DCCD1}">
                <a14:hiddenFill xmlns:a14="http://schemas.microsoft.com/office/drawing/2010/main">
                  <a:solidFill>
                    <a:srgbClr val="FFFFFF"/>
                  </a:solidFill>
                </a14:hiddenFill>
              </a:ext>
            </a:extLst>
          </p:spPr>
        </p:pic>
      </p:grpSp>
      <p:sp>
        <p:nvSpPr>
          <p:cNvPr id="21" name="TextBox 20">
            <a:extLst>
              <a:ext uri="{FF2B5EF4-FFF2-40B4-BE49-F238E27FC236}">
                <a16:creationId xmlns:a16="http://schemas.microsoft.com/office/drawing/2014/main" id="{F4CC3551-BA5F-4967-BC9E-6177D92755EC}"/>
              </a:ext>
            </a:extLst>
          </p:cNvPr>
          <p:cNvSpPr txBox="1"/>
          <p:nvPr/>
        </p:nvSpPr>
        <p:spPr>
          <a:xfrm>
            <a:off x="1834474" y="3075988"/>
            <a:ext cx="9443126" cy="937949"/>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r>
              <a:rPr lang="en-US" dirty="0"/>
              <a:t>Oxide </a:t>
            </a:r>
            <a:r>
              <a:rPr lang="en-US" dirty="0" err="1"/>
              <a:t>cao</a:t>
            </a:r>
            <a:r>
              <a:rPr lang="en-US" dirty="0"/>
              <a:t> </a:t>
            </a:r>
            <a:r>
              <a:rPr lang="en-US" dirty="0" err="1"/>
              <a:t>nhất</a:t>
            </a:r>
            <a:r>
              <a:rPr lang="en-US" dirty="0"/>
              <a:t> </a:t>
            </a:r>
            <a:r>
              <a:rPr lang="en-US" dirty="0" err="1"/>
              <a:t>của</a:t>
            </a:r>
            <a:r>
              <a:rPr lang="en-US" dirty="0"/>
              <a:t> </a:t>
            </a:r>
            <a:r>
              <a:rPr lang="en-US" dirty="0" err="1"/>
              <a:t>một</a:t>
            </a:r>
            <a:r>
              <a:rPr lang="en-US" dirty="0"/>
              <a:t> </a:t>
            </a:r>
            <a:r>
              <a:rPr lang="en-US" dirty="0" err="1"/>
              <a:t>nguyên</a:t>
            </a:r>
            <a:r>
              <a:rPr lang="en-US" dirty="0"/>
              <a:t> </a:t>
            </a:r>
            <a:r>
              <a:rPr lang="en-US" dirty="0" err="1"/>
              <a:t>tố</a:t>
            </a:r>
            <a:r>
              <a:rPr lang="en-US" dirty="0"/>
              <a:t> </a:t>
            </a:r>
            <a:r>
              <a:rPr lang="en-US" dirty="0" err="1"/>
              <a:t>là</a:t>
            </a:r>
            <a:r>
              <a:rPr lang="en-US" dirty="0"/>
              <a:t> oxide </a:t>
            </a:r>
            <a:r>
              <a:rPr lang="en-US" dirty="0" err="1"/>
              <a:t>mà</a:t>
            </a:r>
            <a:r>
              <a:rPr lang="en-US" dirty="0"/>
              <a:t> </a:t>
            </a:r>
            <a:r>
              <a:rPr lang="en-US" dirty="0" err="1"/>
              <a:t>nguyên</a:t>
            </a:r>
            <a:r>
              <a:rPr lang="en-US" dirty="0"/>
              <a:t> </a:t>
            </a:r>
            <a:r>
              <a:rPr lang="en-US" dirty="0" err="1"/>
              <a:t>tố</a:t>
            </a:r>
            <a:r>
              <a:rPr lang="en-US" dirty="0"/>
              <a:t> </a:t>
            </a:r>
            <a:r>
              <a:rPr lang="en-US" dirty="0" err="1"/>
              <a:t>trong</a:t>
            </a:r>
            <a:r>
              <a:rPr lang="en-US" dirty="0"/>
              <a:t> </a:t>
            </a:r>
            <a:r>
              <a:rPr lang="en-US" dirty="0" err="1"/>
              <a:t>đó</a:t>
            </a:r>
            <a:r>
              <a:rPr lang="en-US" dirty="0"/>
              <a:t> có </a:t>
            </a:r>
            <a:r>
              <a:rPr lang="en-US" dirty="0" err="1"/>
              <a:t>hóa</a:t>
            </a:r>
            <a:r>
              <a:rPr lang="en-US" dirty="0"/>
              <a:t> </a:t>
            </a:r>
            <a:r>
              <a:rPr lang="en-US" dirty="0" err="1"/>
              <a:t>trị</a:t>
            </a:r>
            <a:r>
              <a:rPr lang="en-US" dirty="0"/>
              <a:t> </a:t>
            </a:r>
            <a:r>
              <a:rPr lang="en-US" dirty="0" err="1"/>
              <a:t>cao</a:t>
            </a:r>
            <a:r>
              <a:rPr lang="en-US" dirty="0"/>
              <a:t> </a:t>
            </a:r>
            <a:r>
              <a:rPr lang="en-US" dirty="0" err="1"/>
              <a:t>nhất</a:t>
            </a:r>
            <a:endParaRPr lang="en-US" dirty="0"/>
          </a:p>
        </p:txBody>
      </p:sp>
      <p:pic>
        <p:nvPicPr>
          <p:cNvPr id="11266" name="Picture 2" descr="Icon hóa học miễn phí">
            <a:extLst>
              <a:ext uri="{FF2B5EF4-FFF2-40B4-BE49-F238E27FC236}">
                <a16:creationId xmlns:a16="http://schemas.microsoft.com/office/drawing/2014/main" id="{1D2EFD2B-1C47-441F-8FCE-7544272ED10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56988" y="4255259"/>
            <a:ext cx="2460661" cy="24606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6668618"/>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wipe(left)">
                                      <p:cBhvr>
                                        <p:cTn id="14" dur="500"/>
                                        <p:tgtEl>
                                          <p:spTgt spid="17"/>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p:cTn id="19" dur="500" fill="hold"/>
                                        <p:tgtEl>
                                          <p:spTgt spid="18"/>
                                        </p:tgtEl>
                                        <p:attrNameLst>
                                          <p:attrName>ppt_w</p:attrName>
                                        </p:attrNameLst>
                                      </p:cBhvr>
                                      <p:tavLst>
                                        <p:tav tm="0">
                                          <p:val>
                                            <p:fltVal val="0"/>
                                          </p:val>
                                        </p:tav>
                                        <p:tav tm="100000">
                                          <p:val>
                                            <p:strVal val="#ppt_w"/>
                                          </p:val>
                                        </p:tav>
                                      </p:tavLst>
                                    </p:anim>
                                    <p:anim calcmode="lin" valueType="num">
                                      <p:cBhvr>
                                        <p:cTn id="20" dur="500" fill="hold"/>
                                        <p:tgtEl>
                                          <p:spTgt spid="18"/>
                                        </p:tgtEl>
                                        <p:attrNameLst>
                                          <p:attrName>ppt_h</p:attrName>
                                        </p:attrNameLst>
                                      </p:cBhvr>
                                      <p:tavLst>
                                        <p:tav tm="0">
                                          <p:val>
                                            <p:fltVal val="0"/>
                                          </p:val>
                                        </p:tav>
                                        <p:tav tm="100000">
                                          <p:val>
                                            <p:strVal val="#ppt_h"/>
                                          </p:val>
                                        </p:tav>
                                      </p:tavLst>
                                    </p:anim>
                                    <p:animEffect transition="in" filter="fade">
                                      <p:cBhvr>
                                        <p:cTn id="21" dur="500"/>
                                        <p:tgtEl>
                                          <p:spTgt spid="18"/>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wipe(left)">
                                      <p:cBhvr>
                                        <p:cTn id="2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1"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BE097FEA-71CD-4D04-B768-0CA43A9523C7}"/>
              </a:ext>
            </a:extLst>
          </p:cNvPr>
          <p:cNvSpPr/>
          <p:nvPr/>
        </p:nvSpPr>
        <p:spPr>
          <a:xfrm>
            <a:off x="237067" y="213299"/>
            <a:ext cx="11684000" cy="6492301"/>
          </a:xfrm>
          <a:prstGeom prst="roundRect">
            <a:avLst/>
          </a:prstGeom>
          <a:noFill/>
          <a:ln w="28575" cmpd="thickThin">
            <a:solidFill>
              <a:srgbClr val="D96098"/>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Shape 2">
            <a:extLst>
              <a:ext uri="{FF2B5EF4-FFF2-40B4-BE49-F238E27FC236}">
                <a16:creationId xmlns:a16="http://schemas.microsoft.com/office/drawing/2014/main" id="{551CC830-02C0-476D-9DA9-29417F506001}"/>
              </a:ext>
            </a:extLst>
          </p:cNvPr>
          <p:cNvSpPr/>
          <p:nvPr/>
        </p:nvSpPr>
        <p:spPr>
          <a:xfrm>
            <a:off x="-3706273" y="1332308"/>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5" name="Freeform: Shape 4">
            <a:extLst>
              <a:ext uri="{FF2B5EF4-FFF2-40B4-BE49-F238E27FC236}">
                <a16:creationId xmlns:a16="http://schemas.microsoft.com/office/drawing/2014/main" id="{1AF4B69C-15BF-49D6-BBCA-4CDF4370EF56}"/>
              </a:ext>
            </a:extLst>
          </p:cNvPr>
          <p:cNvSpPr/>
          <p:nvPr/>
        </p:nvSpPr>
        <p:spPr>
          <a:xfrm rot="14519481">
            <a:off x="2666994" y="6085536"/>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sp>
        <p:nvSpPr>
          <p:cNvPr id="6" name="Freeform: Shape 5">
            <a:extLst>
              <a:ext uri="{FF2B5EF4-FFF2-40B4-BE49-F238E27FC236}">
                <a16:creationId xmlns:a16="http://schemas.microsoft.com/office/drawing/2014/main" id="{8DF7581D-0149-4D87-A5ED-8E74FC6DD518}"/>
              </a:ext>
            </a:extLst>
          </p:cNvPr>
          <p:cNvSpPr/>
          <p:nvPr/>
        </p:nvSpPr>
        <p:spPr>
          <a:xfrm rot="5771450" flipH="1">
            <a:off x="10858880" y="2855347"/>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4" name="Freeform: Shape 3">
            <a:extLst>
              <a:ext uri="{FF2B5EF4-FFF2-40B4-BE49-F238E27FC236}">
                <a16:creationId xmlns:a16="http://schemas.microsoft.com/office/drawing/2014/main" id="{ADDB502B-EEDA-4722-B278-7CA5E68F47A3}"/>
              </a:ext>
            </a:extLst>
          </p:cNvPr>
          <p:cNvSpPr/>
          <p:nvPr/>
        </p:nvSpPr>
        <p:spPr>
          <a:xfrm rot="2236116">
            <a:off x="5604880" y="-2829860"/>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pic>
        <p:nvPicPr>
          <p:cNvPr id="8" name="Graphic 7">
            <a:extLst>
              <a:ext uri="{FF2B5EF4-FFF2-40B4-BE49-F238E27FC236}">
                <a16:creationId xmlns:a16="http://schemas.microsoft.com/office/drawing/2014/main" id="{3081E5D2-F05C-4333-80CF-637B1F75E98E}"/>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flipH="1">
            <a:off x="8407557" y="3029917"/>
            <a:ext cx="3990184" cy="3990184"/>
          </a:xfrm>
          <a:prstGeom prst="rect">
            <a:avLst/>
          </a:prstGeom>
        </p:spPr>
      </p:pic>
      <p:sp>
        <p:nvSpPr>
          <p:cNvPr id="9" name="TextBox 8">
            <a:extLst>
              <a:ext uri="{FF2B5EF4-FFF2-40B4-BE49-F238E27FC236}">
                <a16:creationId xmlns:a16="http://schemas.microsoft.com/office/drawing/2014/main" id="{BB840BF9-BB17-4B7C-8A60-427F2216FB1E}"/>
              </a:ext>
            </a:extLst>
          </p:cNvPr>
          <p:cNvSpPr txBox="1"/>
          <p:nvPr/>
        </p:nvSpPr>
        <p:spPr>
          <a:xfrm>
            <a:off x="270933" y="1193541"/>
            <a:ext cx="11446487" cy="461665"/>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1. </a:t>
            </a:r>
            <a:r>
              <a:rPr lang="en-US" sz="2400" b="1" dirty="0" err="1">
                <a:latin typeface="Arial" panose="020B0604020202020204" pitchFamily="34" charset="0"/>
                <a:cs typeface="Arial" panose="020B0604020202020204" pitchFamily="34" charset="0"/>
              </a:rPr>
              <a:t>Thành</a:t>
            </a:r>
            <a:r>
              <a:rPr lang="en-US" sz="2400" b="1" dirty="0">
                <a:latin typeface="Arial" panose="020B0604020202020204" pitchFamily="34" charset="0"/>
                <a:cs typeface="Arial" panose="020B0604020202020204" pitchFamily="34" charset="0"/>
              </a:rPr>
              <a:t> phần </a:t>
            </a:r>
            <a:r>
              <a:rPr lang="en-US" sz="2400" b="1" dirty="0" err="1">
                <a:latin typeface="Arial" panose="020B0604020202020204" pitchFamily="34" charset="0"/>
                <a:cs typeface="Arial" panose="020B0604020202020204" pitchFamily="34" charset="0"/>
              </a:rPr>
              <a:t>và</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tính</a:t>
            </a:r>
            <a:r>
              <a:rPr lang="en-US" sz="2400" b="1" dirty="0">
                <a:latin typeface="Arial" panose="020B0604020202020204" pitchFamily="34" charset="0"/>
                <a:cs typeface="Arial" panose="020B0604020202020204" pitchFamily="34" charset="0"/>
              </a:rPr>
              <a:t> acid, </a:t>
            </a:r>
            <a:r>
              <a:rPr lang="en-US" sz="2400" b="1" dirty="0" err="1">
                <a:latin typeface="Arial" panose="020B0604020202020204" pitchFamily="34" charset="0"/>
                <a:cs typeface="Arial" panose="020B0604020202020204" pitchFamily="34" charset="0"/>
              </a:rPr>
              <a:t>tính</a:t>
            </a:r>
            <a:r>
              <a:rPr lang="en-US" sz="2400" b="1" dirty="0">
                <a:latin typeface="Arial" panose="020B0604020202020204" pitchFamily="34" charset="0"/>
                <a:cs typeface="Arial" panose="020B0604020202020204" pitchFamily="34" charset="0"/>
              </a:rPr>
              <a:t> base </a:t>
            </a:r>
            <a:r>
              <a:rPr lang="en-US" sz="2400" b="1" dirty="0" err="1">
                <a:latin typeface="Arial" panose="020B0604020202020204" pitchFamily="34" charset="0"/>
                <a:cs typeface="Arial" panose="020B0604020202020204" pitchFamily="34" charset="0"/>
              </a:rPr>
              <a:t>của</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các</a:t>
            </a:r>
            <a:r>
              <a:rPr lang="en-US" sz="2400" b="1" dirty="0">
                <a:latin typeface="Arial" panose="020B0604020202020204" pitchFamily="34" charset="0"/>
                <a:cs typeface="Arial" panose="020B0604020202020204" pitchFamily="34" charset="0"/>
              </a:rPr>
              <a:t> oxide </a:t>
            </a:r>
            <a:r>
              <a:rPr lang="en-US" sz="2400" b="1" dirty="0" err="1">
                <a:latin typeface="Arial" panose="020B0604020202020204" pitchFamily="34" charset="0"/>
                <a:cs typeface="Arial" panose="020B0604020202020204" pitchFamily="34" charset="0"/>
              </a:rPr>
              <a:t>cao</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nhất</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trong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một</a:t>
            </a:r>
            <a:r>
              <a:rPr lang="en-US" sz="2400" b="1" dirty="0">
                <a:latin typeface="Arial" panose="020B0604020202020204" pitchFamily="34" charset="0"/>
                <a:cs typeface="Arial" panose="020B0604020202020204" pitchFamily="34" charset="0"/>
              </a:rPr>
              <a:t> chu </a:t>
            </a:r>
            <a:r>
              <a:rPr lang="en-US" sz="2400" b="1" dirty="0" err="1">
                <a:latin typeface="Arial" panose="020B0604020202020204" pitchFamily="34" charset="0"/>
                <a:cs typeface="Arial" panose="020B0604020202020204" pitchFamily="34" charset="0"/>
              </a:rPr>
              <a:t>kì</a:t>
            </a:r>
            <a:endParaRPr lang="en-US" sz="2400" b="1"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9A682319-7DFF-4232-852C-66FE7C034BD3}"/>
              </a:ext>
            </a:extLst>
          </p:cNvPr>
          <p:cNvSpPr txBox="1"/>
          <p:nvPr/>
        </p:nvSpPr>
        <p:spPr>
          <a:xfrm>
            <a:off x="1273784" y="1724613"/>
            <a:ext cx="9760184" cy="937949"/>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r>
              <a:rPr lang="en-US" dirty="0"/>
              <a:t>Oxide </a:t>
            </a:r>
            <a:r>
              <a:rPr lang="en-US" dirty="0" err="1"/>
              <a:t>cao</a:t>
            </a:r>
            <a:r>
              <a:rPr lang="en-US" dirty="0"/>
              <a:t> </a:t>
            </a:r>
            <a:r>
              <a:rPr lang="en-US" dirty="0" err="1"/>
              <a:t>nhất</a:t>
            </a:r>
            <a:r>
              <a:rPr lang="en-US" dirty="0"/>
              <a:t> </a:t>
            </a:r>
            <a:r>
              <a:rPr lang="en-US" dirty="0" err="1"/>
              <a:t>của</a:t>
            </a:r>
            <a:r>
              <a:rPr lang="en-US" dirty="0"/>
              <a:t> </a:t>
            </a:r>
            <a:r>
              <a:rPr lang="en-US" dirty="0" err="1"/>
              <a:t>một</a:t>
            </a:r>
            <a:r>
              <a:rPr lang="en-US" dirty="0"/>
              <a:t> </a:t>
            </a:r>
            <a:r>
              <a:rPr lang="en-US" dirty="0" err="1"/>
              <a:t>nguyên</a:t>
            </a:r>
            <a:r>
              <a:rPr lang="en-US" dirty="0"/>
              <a:t> </a:t>
            </a:r>
            <a:r>
              <a:rPr lang="en-US" dirty="0" err="1"/>
              <a:t>tố</a:t>
            </a:r>
            <a:r>
              <a:rPr lang="en-US" dirty="0"/>
              <a:t> </a:t>
            </a:r>
            <a:r>
              <a:rPr lang="en-US" dirty="0" err="1"/>
              <a:t>là</a:t>
            </a:r>
            <a:r>
              <a:rPr lang="en-US" dirty="0"/>
              <a:t> oxide </a:t>
            </a:r>
            <a:r>
              <a:rPr lang="en-US" dirty="0" err="1"/>
              <a:t>mà</a:t>
            </a:r>
            <a:r>
              <a:rPr lang="en-US" dirty="0"/>
              <a:t> </a:t>
            </a:r>
            <a:r>
              <a:rPr lang="en-US" dirty="0" err="1"/>
              <a:t>nguyên</a:t>
            </a:r>
            <a:r>
              <a:rPr lang="en-US" dirty="0"/>
              <a:t> </a:t>
            </a:r>
            <a:r>
              <a:rPr lang="en-US" dirty="0" err="1"/>
              <a:t>tố</a:t>
            </a:r>
            <a:r>
              <a:rPr lang="en-US" dirty="0"/>
              <a:t> </a:t>
            </a:r>
            <a:r>
              <a:rPr lang="en-US" dirty="0" err="1"/>
              <a:t>trong</a:t>
            </a:r>
            <a:r>
              <a:rPr lang="en-US" dirty="0"/>
              <a:t> </a:t>
            </a:r>
            <a:r>
              <a:rPr lang="en-US" dirty="0" err="1"/>
              <a:t>đó</a:t>
            </a:r>
            <a:r>
              <a:rPr lang="en-US" dirty="0"/>
              <a:t> có </a:t>
            </a:r>
            <a:r>
              <a:rPr lang="en-US" dirty="0" err="1"/>
              <a:t>hóa</a:t>
            </a:r>
            <a:r>
              <a:rPr lang="en-US" dirty="0"/>
              <a:t> </a:t>
            </a:r>
            <a:r>
              <a:rPr lang="en-US" dirty="0" err="1"/>
              <a:t>trị</a:t>
            </a:r>
            <a:r>
              <a:rPr lang="en-US" dirty="0"/>
              <a:t> </a:t>
            </a:r>
            <a:r>
              <a:rPr lang="en-US" dirty="0" err="1"/>
              <a:t>cao</a:t>
            </a:r>
            <a:r>
              <a:rPr lang="en-US" dirty="0"/>
              <a:t> </a:t>
            </a:r>
            <a:r>
              <a:rPr lang="en-US" dirty="0" err="1"/>
              <a:t>nhất</a:t>
            </a:r>
            <a:endParaRPr lang="en-US" dirty="0"/>
          </a:p>
        </p:txBody>
      </p:sp>
      <p:pic>
        <p:nvPicPr>
          <p:cNvPr id="11" name="Picture 2" descr="Kho sách">
            <a:extLst>
              <a:ext uri="{FF2B5EF4-FFF2-40B4-BE49-F238E27FC236}">
                <a16:creationId xmlns:a16="http://schemas.microsoft.com/office/drawing/2014/main" id="{A1F66E80-84C9-4CCB-95F6-60ECBB298121}"/>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803940" y="1958285"/>
            <a:ext cx="400240" cy="400240"/>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Rounded Corners 11">
            <a:extLst>
              <a:ext uri="{FF2B5EF4-FFF2-40B4-BE49-F238E27FC236}">
                <a16:creationId xmlns:a16="http://schemas.microsoft.com/office/drawing/2014/main" id="{B8E732D8-5455-47E9-BE39-3EAE56E0FD71}"/>
              </a:ext>
            </a:extLst>
          </p:cNvPr>
          <p:cNvSpPr/>
          <p:nvPr/>
        </p:nvSpPr>
        <p:spPr>
          <a:xfrm>
            <a:off x="237067" y="181368"/>
            <a:ext cx="10972743" cy="565880"/>
          </a:xfrm>
          <a:prstGeom prst="roundRect">
            <a:avLst/>
          </a:prstGeom>
          <a:solidFill>
            <a:srgbClr val="D96098">
              <a:alpha val="78000"/>
            </a:srgbClr>
          </a:solidFill>
          <a:ln w="10839" cap="flat">
            <a:noFill/>
            <a:prstDash val="solid"/>
            <a:miter/>
          </a:ln>
        </p:spPr>
        <p:txBody>
          <a:bodyPr rtlCol="0" anchor="ctr"/>
          <a:lstStyle/>
          <a:p>
            <a:endParaRPr lang="en-US" dirty="0"/>
          </a:p>
        </p:txBody>
      </p:sp>
      <p:sp>
        <p:nvSpPr>
          <p:cNvPr id="13" name="TextBox 12">
            <a:extLst>
              <a:ext uri="{FF2B5EF4-FFF2-40B4-BE49-F238E27FC236}">
                <a16:creationId xmlns:a16="http://schemas.microsoft.com/office/drawing/2014/main" id="{103A5459-C34E-482E-B5BF-9AC7713C959E}"/>
              </a:ext>
            </a:extLst>
          </p:cNvPr>
          <p:cNvSpPr txBox="1"/>
          <p:nvPr/>
        </p:nvSpPr>
        <p:spPr>
          <a:xfrm>
            <a:off x="803940" y="229968"/>
            <a:ext cx="10314430" cy="400110"/>
          </a:xfrm>
          <a:prstGeom prst="rect">
            <a:avLst/>
          </a:prstGeom>
          <a:noFill/>
        </p:spPr>
        <p:txBody>
          <a:bodyPr wrap="square" rtlCol="0">
            <a:spAutoFit/>
          </a:bodyPr>
          <a:lstStyle/>
          <a:p>
            <a:pPr algn="ctr"/>
            <a:r>
              <a:rPr lang="en-US" sz="2000" b="1" dirty="0">
                <a:solidFill>
                  <a:schemeClr val="bg1"/>
                </a:solidFill>
                <a:latin typeface="Arial" panose="020B0604020202020204" pitchFamily="34" charset="0"/>
                <a:cs typeface="Arial" panose="020B0604020202020204" pitchFamily="34" charset="0"/>
              </a:rPr>
              <a:t>III. </a:t>
            </a:r>
            <a:r>
              <a:rPr lang="en-US" sz="2000" b="1" dirty="0">
                <a:solidFill>
                  <a:schemeClr val="bg1"/>
                </a:solidFill>
              </a:rPr>
              <a:t>Xu </a:t>
            </a:r>
            <a:r>
              <a:rPr lang="en-US" sz="2000" b="1" dirty="0" err="1">
                <a:solidFill>
                  <a:schemeClr val="bg1"/>
                </a:solidFill>
              </a:rPr>
              <a:t>hướng</a:t>
            </a:r>
            <a:r>
              <a:rPr lang="en-US" sz="2000" b="1" dirty="0">
                <a:solidFill>
                  <a:schemeClr val="bg1"/>
                </a:solidFill>
              </a:rPr>
              <a:t> </a:t>
            </a:r>
            <a:r>
              <a:rPr lang="en-US" sz="2000" b="1" dirty="0" err="1">
                <a:solidFill>
                  <a:schemeClr val="bg1"/>
                </a:solidFill>
              </a:rPr>
              <a:t>biến</a:t>
            </a:r>
            <a:r>
              <a:rPr lang="en-US" sz="2000" b="1" dirty="0">
                <a:solidFill>
                  <a:schemeClr val="bg1"/>
                </a:solidFill>
              </a:rPr>
              <a:t> </a:t>
            </a:r>
            <a:r>
              <a:rPr lang="en-US" sz="2000" b="1" dirty="0" err="1">
                <a:solidFill>
                  <a:schemeClr val="bg1"/>
                </a:solidFill>
              </a:rPr>
              <a:t>đổi</a:t>
            </a:r>
            <a:r>
              <a:rPr lang="en-US" sz="2000" b="1" dirty="0">
                <a:solidFill>
                  <a:schemeClr val="bg1"/>
                </a:solidFill>
              </a:rPr>
              <a:t> </a:t>
            </a:r>
            <a:r>
              <a:rPr lang="en-US" sz="2000" b="1" dirty="0" err="1">
                <a:solidFill>
                  <a:schemeClr val="bg1"/>
                </a:solidFill>
              </a:rPr>
              <a:t>thành</a:t>
            </a:r>
            <a:r>
              <a:rPr lang="en-US" sz="2000" b="1" dirty="0">
                <a:solidFill>
                  <a:schemeClr val="bg1"/>
                </a:solidFill>
              </a:rPr>
              <a:t> phần </a:t>
            </a:r>
            <a:r>
              <a:rPr lang="en-US" sz="2000" b="1" dirty="0" err="1">
                <a:solidFill>
                  <a:schemeClr val="bg1"/>
                </a:solidFill>
              </a:rPr>
              <a:t>và</a:t>
            </a:r>
            <a:r>
              <a:rPr lang="en-US" sz="2000" b="1" dirty="0">
                <a:solidFill>
                  <a:schemeClr val="bg1"/>
                </a:solidFill>
              </a:rPr>
              <a:t> </a:t>
            </a:r>
            <a:r>
              <a:rPr lang="en-US" sz="2000" b="1" dirty="0" err="1">
                <a:solidFill>
                  <a:schemeClr val="bg1"/>
                </a:solidFill>
              </a:rPr>
              <a:t>tính</a:t>
            </a:r>
            <a:r>
              <a:rPr lang="en-US" sz="2000" b="1" dirty="0">
                <a:solidFill>
                  <a:schemeClr val="bg1"/>
                </a:solidFill>
              </a:rPr>
              <a:t> acid, </a:t>
            </a:r>
            <a:r>
              <a:rPr lang="en-US" sz="2000" b="1" dirty="0" err="1">
                <a:solidFill>
                  <a:schemeClr val="bg1"/>
                </a:solidFill>
              </a:rPr>
              <a:t>tính</a:t>
            </a:r>
            <a:r>
              <a:rPr lang="en-US" sz="2000" b="1" dirty="0">
                <a:solidFill>
                  <a:schemeClr val="bg1"/>
                </a:solidFill>
              </a:rPr>
              <a:t> base </a:t>
            </a:r>
            <a:r>
              <a:rPr lang="en-US" sz="2000" b="1" dirty="0" err="1">
                <a:solidFill>
                  <a:schemeClr val="bg1"/>
                </a:solidFill>
              </a:rPr>
              <a:t>của</a:t>
            </a:r>
            <a:r>
              <a:rPr lang="en-US" sz="2000" b="1" dirty="0">
                <a:solidFill>
                  <a:schemeClr val="bg1"/>
                </a:solidFill>
              </a:rPr>
              <a:t> </a:t>
            </a:r>
            <a:r>
              <a:rPr lang="en-US" sz="2000" b="1" dirty="0" err="1">
                <a:solidFill>
                  <a:schemeClr val="bg1"/>
                </a:solidFill>
              </a:rPr>
              <a:t>các</a:t>
            </a:r>
            <a:r>
              <a:rPr lang="en-US" sz="2000" b="1" dirty="0">
                <a:solidFill>
                  <a:schemeClr val="bg1"/>
                </a:solidFill>
              </a:rPr>
              <a:t> oxide </a:t>
            </a:r>
            <a:r>
              <a:rPr lang="en-US" sz="2000" b="1" dirty="0" err="1">
                <a:solidFill>
                  <a:schemeClr val="bg1"/>
                </a:solidFill>
              </a:rPr>
              <a:t>và</a:t>
            </a:r>
            <a:r>
              <a:rPr lang="en-US" sz="2000" b="1" dirty="0">
                <a:solidFill>
                  <a:schemeClr val="bg1"/>
                </a:solidFill>
              </a:rPr>
              <a:t> hydroxide </a:t>
            </a:r>
            <a:r>
              <a:rPr lang="en-US" sz="2000" b="1" dirty="0" err="1">
                <a:solidFill>
                  <a:schemeClr val="bg1"/>
                </a:solidFill>
              </a:rPr>
              <a:t>theo</a:t>
            </a:r>
            <a:r>
              <a:rPr lang="en-US" sz="2000" b="1" dirty="0">
                <a:solidFill>
                  <a:schemeClr val="bg1"/>
                </a:solidFill>
              </a:rPr>
              <a:t> chu </a:t>
            </a:r>
            <a:r>
              <a:rPr lang="en-US" sz="2000" b="1" dirty="0" err="1">
                <a:solidFill>
                  <a:schemeClr val="bg1"/>
                </a:solidFill>
              </a:rPr>
              <a:t>kì</a:t>
            </a:r>
            <a:endParaRPr lang="en-US" sz="2000" b="1" dirty="0">
              <a:solidFill>
                <a:schemeClr val="bg1"/>
              </a:solidFill>
            </a:endParaRPr>
          </a:p>
        </p:txBody>
      </p:sp>
      <p:pic>
        <p:nvPicPr>
          <p:cNvPr id="14" name="Picture 4" descr="Biểu tượng bảng tuần hoàn miễn phí">
            <a:extLst>
              <a:ext uri="{FF2B5EF4-FFF2-40B4-BE49-F238E27FC236}">
                <a16:creationId xmlns:a16="http://schemas.microsoft.com/office/drawing/2014/main" id="{44B38092-3579-478B-9425-612B2DB2C14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2037" y="135841"/>
            <a:ext cx="656934" cy="656934"/>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336CF283-AC31-4706-BEB2-DAFAB28B2928}"/>
              </a:ext>
            </a:extLst>
          </p:cNvPr>
          <p:cNvSpPr txBox="1"/>
          <p:nvPr/>
        </p:nvSpPr>
        <p:spPr>
          <a:xfrm>
            <a:off x="1264388" y="2725880"/>
            <a:ext cx="9760184" cy="937949"/>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r>
              <a:rPr lang="en-US" dirty="0" err="1"/>
              <a:t>Các</a:t>
            </a:r>
            <a:r>
              <a:rPr lang="en-US" dirty="0"/>
              <a:t> </a:t>
            </a:r>
            <a:r>
              <a:rPr lang="en-US" dirty="0" err="1"/>
              <a:t>nguyên</a:t>
            </a:r>
            <a:r>
              <a:rPr lang="en-US" dirty="0"/>
              <a:t> </a:t>
            </a:r>
            <a:r>
              <a:rPr lang="en-US" dirty="0" err="1"/>
              <a:t>tố</a:t>
            </a:r>
            <a:r>
              <a:rPr lang="en-US" dirty="0"/>
              <a:t> </a:t>
            </a:r>
            <a:r>
              <a:rPr lang="en-US" dirty="0" err="1"/>
              <a:t>thuộc</a:t>
            </a:r>
            <a:r>
              <a:rPr lang="en-US" dirty="0"/>
              <a:t> </a:t>
            </a:r>
            <a:r>
              <a:rPr lang="en-US" dirty="0" err="1"/>
              <a:t>nhóm</a:t>
            </a:r>
            <a:r>
              <a:rPr lang="en-US" dirty="0"/>
              <a:t> IA </a:t>
            </a:r>
            <a:r>
              <a:rPr lang="en-US" dirty="0" err="1"/>
              <a:t>đến</a:t>
            </a:r>
            <a:r>
              <a:rPr lang="en-US" dirty="0"/>
              <a:t> VII (</a:t>
            </a:r>
            <a:r>
              <a:rPr lang="en-US" dirty="0" err="1"/>
              <a:t>trừ</a:t>
            </a:r>
            <a:r>
              <a:rPr lang="en-US" dirty="0"/>
              <a:t> fluorine) có </a:t>
            </a:r>
            <a:r>
              <a:rPr lang="en-US" dirty="0" err="1"/>
              <a:t>hóa</a:t>
            </a:r>
            <a:r>
              <a:rPr lang="en-US" dirty="0"/>
              <a:t> </a:t>
            </a:r>
            <a:r>
              <a:rPr lang="en-US" dirty="0" err="1"/>
              <a:t>trị</a:t>
            </a:r>
            <a:r>
              <a:rPr lang="en-US" dirty="0"/>
              <a:t> </a:t>
            </a:r>
            <a:r>
              <a:rPr lang="en-US" dirty="0" err="1"/>
              <a:t>cao</a:t>
            </a:r>
            <a:r>
              <a:rPr lang="en-US" dirty="0"/>
              <a:t> </a:t>
            </a:r>
            <a:r>
              <a:rPr lang="en-US" dirty="0" err="1"/>
              <a:t>nhất</a:t>
            </a:r>
            <a:r>
              <a:rPr lang="en-US" dirty="0"/>
              <a:t> </a:t>
            </a:r>
            <a:r>
              <a:rPr lang="en-US" dirty="0" err="1"/>
              <a:t>đúng</a:t>
            </a:r>
            <a:r>
              <a:rPr lang="en-US" dirty="0"/>
              <a:t> </a:t>
            </a:r>
            <a:r>
              <a:rPr lang="en-US" dirty="0" err="1"/>
              <a:t>bằng</a:t>
            </a:r>
            <a:r>
              <a:rPr lang="en-US" dirty="0"/>
              <a:t> </a:t>
            </a:r>
            <a:r>
              <a:rPr lang="en-US" dirty="0" err="1"/>
              <a:t>số</a:t>
            </a:r>
            <a:r>
              <a:rPr lang="en-US" dirty="0"/>
              <a:t> </a:t>
            </a:r>
            <a:r>
              <a:rPr lang="en-US" dirty="0" err="1"/>
              <a:t>thứ</a:t>
            </a:r>
            <a:r>
              <a:rPr lang="en-US" dirty="0"/>
              <a:t> </a:t>
            </a:r>
            <a:r>
              <a:rPr lang="en-US" dirty="0" err="1"/>
              <a:t>tự</a:t>
            </a:r>
            <a:r>
              <a:rPr lang="en-US" dirty="0"/>
              <a:t> </a:t>
            </a:r>
            <a:r>
              <a:rPr lang="en-US" dirty="0" err="1"/>
              <a:t>của</a:t>
            </a:r>
            <a:r>
              <a:rPr lang="en-US" dirty="0"/>
              <a:t> </a:t>
            </a:r>
            <a:r>
              <a:rPr lang="en-US" dirty="0" err="1"/>
              <a:t>nhóm</a:t>
            </a:r>
            <a:r>
              <a:rPr lang="en-US" dirty="0"/>
              <a:t> </a:t>
            </a:r>
          </a:p>
        </p:txBody>
      </p:sp>
      <p:pic>
        <p:nvPicPr>
          <p:cNvPr id="16" name="Picture 2" descr="Kho sách">
            <a:extLst>
              <a:ext uri="{FF2B5EF4-FFF2-40B4-BE49-F238E27FC236}">
                <a16:creationId xmlns:a16="http://schemas.microsoft.com/office/drawing/2014/main" id="{7D828951-4F11-44B3-AB75-B94E3214F38F}"/>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831902" y="3024830"/>
            <a:ext cx="400240" cy="40024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CF93967B-EC72-48EA-9AD8-08D5AB251754}"/>
                  </a:ext>
                </a:extLst>
              </p:cNvPr>
              <p:cNvSpPr txBox="1"/>
              <p:nvPr/>
            </p:nvSpPr>
            <p:spPr>
              <a:xfrm>
                <a:off x="848971" y="4021558"/>
                <a:ext cx="9760184" cy="494751"/>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pPr algn="ctr"/>
                <a:r>
                  <a:rPr lang="en-US" dirty="0"/>
                  <a:t>Ca ở </a:t>
                </a:r>
                <a:r>
                  <a:rPr lang="en-US" dirty="0" err="1"/>
                  <a:t>nhóm</a:t>
                </a:r>
                <a:r>
                  <a:rPr lang="en-US" dirty="0"/>
                  <a:t> IIA </a:t>
                </a:r>
                <a14:m>
                  <m:oMath xmlns:m="http://schemas.openxmlformats.org/officeDocument/2006/math">
                    <m:groupChr>
                      <m:groupChrPr>
                        <m:chr m:val="⇒"/>
                        <m:vertJc m:val="bot"/>
                        <m:ctrlPr>
                          <a:rPr lang="en-US" i="1">
                            <a:latin typeface="Cambria Math" panose="02040503050406030204" pitchFamily="18" charset="0"/>
                          </a:rPr>
                        </m:ctrlPr>
                      </m:groupChrPr>
                      <m:e>
                        <m:r>
                          <m:rPr>
                            <m:brk m:alnAt="2"/>
                          </m:rPr>
                          <a:rPr lang="en-US" i="1">
                            <a:latin typeface="Cambria Math" panose="02040503050406030204" pitchFamily="18" charset="0"/>
                          </a:rPr>
                          <m:t> </m:t>
                        </m:r>
                        <m:r>
                          <a:rPr lang="en-US" i="1">
                            <a:latin typeface="Cambria Math" panose="02040503050406030204" pitchFamily="18" charset="0"/>
                          </a:rPr>
                          <m:t>          </m:t>
                        </m:r>
                      </m:e>
                    </m:groupChr>
                  </m:oMath>
                </a14:m>
                <a:r>
                  <a:rPr lang="en-US" dirty="0"/>
                  <a:t> Ca có </a:t>
                </a:r>
                <a:r>
                  <a:rPr lang="en-US" dirty="0" err="1"/>
                  <a:t>hóa</a:t>
                </a:r>
                <a:r>
                  <a:rPr lang="en-US" dirty="0"/>
                  <a:t> </a:t>
                </a:r>
                <a:r>
                  <a:rPr lang="en-US" dirty="0" err="1"/>
                  <a:t>trị</a:t>
                </a:r>
                <a:r>
                  <a:rPr lang="en-US" dirty="0"/>
                  <a:t> </a:t>
                </a:r>
                <a:r>
                  <a:rPr lang="en-US" dirty="0" err="1"/>
                  <a:t>cao</a:t>
                </a:r>
                <a:r>
                  <a:rPr lang="en-US" dirty="0"/>
                  <a:t> </a:t>
                </a:r>
                <a:r>
                  <a:rPr lang="en-US" dirty="0" err="1"/>
                  <a:t>nhất</a:t>
                </a:r>
                <a:r>
                  <a:rPr lang="en-US" dirty="0"/>
                  <a:t> </a:t>
                </a:r>
                <a:r>
                  <a:rPr lang="en-US" dirty="0" err="1"/>
                  <a:t>là</a:t>
                </a:r>
                <a:r>
                  <a:rPr lang="en-US" dirty="0"/>
                  <a:t> II </a:t>
                </a:r>
              </a:p>
            </p:txBody>
          </p:sp>
        </mc:Choice>
        <mc:Fallback xmlns="">
          <p:sp>
            <p:nvSpPr>
              <p:cNvPr id="17" name="TextBox 16">
                <a:extLst>
                  <a:ext uri="{FF2B5EF4-FFF2-40B4-BE49-F238E27FC236}">
                    <a16:creationId xmlns:a16="http://schemas.microsoft.com/office/drawing/2014/main" id="{CF93967B-EC72-48EA-9AD8-08D5AB251754}"/>
                  </a:ext>
                </a:extLst>
              </p:cNvPr>
              <p:cNvSpPr txBox="1">
                <a:spLocks noRot="1" noChangeAspect="1" noMove="1" noResize="1" noEditPoints="1" noAdjustHandles="1" noChangeArrowheads="1" noChangeShapeType="1" noTextEdit="1"/>
              </p:cNvSpPr>
              <p:nvPr/>
            </p:nvSpPr>
            <p:spPr>
              <a:xfrm>
                <a:off x="848971" y="4021558"/>
                <a:ext cx="9760184" cy="494751"/>
              </a:xfrm>
              <a:prstGeom prst="rect">
                <a:avLst/>
              </a:prstGeom>
              <a:blipFill>
                <a:blip r:embed="rId6"/>
                <a:stretch>
                  <a:fillRect t="-2469" b="-2839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B57187F5-4032-4503-A6DE-3640C8DF0602}"/>
                  </a:ext>
                </a:extLst>
              </p:cNvPr>
              <p:cNvSpPr txBox="1"/>
              <p:nvPr/>
            </p:nvSpPr>
            <p:spPr>
              <a:xfrm>
                <a:off x="848971" y="4612596"/>
                <a:ext cx="9760184" cy="494751"/>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pPr algn="ctr"/>
                <a:r>
                  <a:rPr lang="en-US" dirty="0"/>
                  <a:t>C ở </a:t>
                </a:r>
                <a:r>
                  <a:rPr lang="en-US" dirty="0" err="1"/>
                  <a:t>nhóm</a:t>
                </a:r>
                <a:r>
                  <a:rPr lang="en-US" dirty="0"/>
                  <a:t> IVA </a:t>
                </a:r>
                <a14:m>
                  <m:oMath xmlns:m="http://schemas.openxmlformats.org/officeDocument/2006/math">
                    <m:groupChr>
                      <m:groupChrPr>
                        <m:chr m:val="⇒"/>
                        <m:vertJc m:val="bot"/>
                        <m:ctrlPr>
                          <a:rPr lang="en-US" i="1">
                            <a:latin typeface="Cambria Math" panose="02040503050406030204" pitchFamily="18" charset="0"/>
                          </a:rPr>
                        </m:ctrlPr>
                      </m:groupChrPr>
                      <m:e>
                        <m:r>
                          <m:rPr>
                            <m:brk m:alnAt="2"/>
                          </m:rPr>
                          <a:rPr lang="en-US" i="1">
                            <a:latin typeface="Cambria Math" panose="02040503050406030204" pitchFamily="18" charset="0"/>
                          </a:rPr>
                          <m:t> </m:t>
                        </m:r>
                        <m:r>
                          <a:rPr lang="en-US" i="1">
                            <a:latin typeface="Cambria Math" panose="02040503050406030204" pitchFamily="18" charset="0"/>
                          </a:rPr>
                          <m:t>          </m:t>
                        </m:r>
                      </m:e>
                    </m:groupChr>
                  </m:oMath>
                </a14:m>
                <a:r>
                  <a:rPr lang="en-US" dirty="0"/>
                  <a:t> Ca có </a:t>
                </a:r>
                <a:r>
                  <a:rPr lang="en-US" dirty="0" err="1"/>
                  <a:t>hóa</a:t>
                </a:r>
                <a:r>
                  <a:rPr lang="en-US" dirty="0"/>
                  <a:t> </a:t>
                </a:r>
                <a:r>
                  <a:rPr lang="en-US" dirty="0" err="1"/>
                  <a:t>trị</a:t>
                </a:r>
                <a:r>
                  <a:rPr lang="en-US" dirty="0"/>
                  <a:t> </a:t>
                </a:r>
                <a:r>
                  <a:rPr lang="en-US" dirty="0" err="1"/>
                  <a:t>cao</a:t>
                </a:r>
                <a:r>
                  <a:rPr lang="en-US" dirty="0"/>
                  <a:t> </a:t>
                </a:r>
                <a:r>
                  <a:rPr lang="en-US" dirty="0" err="1"/>
                  <a:t>nhất</a:t>
                </a:r>
                <a:r>
                  <a:rPr lang="en-US" dirty="0"/>
                  <a:t> </a:t>
                </a:r>
                <a:r>
                  <a:rPr lang="en-US" dirty="0" err="1"/>
                  <a:t>là</a:t>
                </a:r>
                <a:r>
                  <a:rPr lang="en-US" dirty="0"/>
                  <a:t> IV </a:t>
                </a:r>
              </a:p>
            </p:txBody>
          </p:sp>
        </mc:Choice>
        <mc:Fallback xmlns="">
          <p:sp>
            <p:nvSpPr>
              <p:cNvPr id="18" name="TextBox 17">
                <a:extLst>
                  <a:ext uri="{FF2B5EF4-FFF2-40B4-BE49-F238E27FC236}">
                    <a16:creationId xmlns:a16="http://schemas.microsoft.com/office/drawing/2014/main" id="{B57187F5-4032-4503-A6DE-3640C8DF0602}"/>
                  </a:ext>
                </a:extLst>
              </p:cNvPr>
              <p:cNvSpPr txBox="1">
                <a:spLocks noRot="1" noChangeAspect="1" noMove="1" noResize="1" noEditPoints="1" noAdjustHandles="1" noChangeArrowheads="1" noChangeShapeType="1" noTextEdit="1"/>
              </p:cNvSpPr>
              <p:nvPr/>
            </p:nvSpPr>
            <p:spPr>
              <a:xfrm>
                <a:off x="848971" y="4612596"/>
                <a:ext cx="9760184" cy="494751"/>
              </a:xfrm>
              <a:prstGeom prst="rect">
                <a:avLst/>
              </a:prstGeom>
              <a:blipFill>
                <a:blip r:embed="rId7"/>
                <a:stretch>
                  <a:fillRect t="-2469" b="-28395"/>
                </a:stretch>
              </a:blipFill>
            </p:spPr>
            <p:txBody>
              <a:bodyPr/>
              <a:lstStyle/>
              <a:p>
                <a:r>
                  <a:rPr lang="en-US">
                    <a:noFill/>
                  </a:rPr>
                  <a:t> </a:t>
                </a:r>
              </a:p>
            </p:txBody>
          </p:sp>
        </mc:Fallback>
      </mc:AlternateContent>
    </p:spTree>
    <p:extLst>
      <p:ext uri="{BB962C8B-B14F-4D97-AF65-F5344CB8AC3E}">
        <p14:creationId xmlns:p14="http://schemas.microsoft.com/office/powerpoint/2010/main" val="2294009504"/>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childTnLst>
                          </p:cTn>
                        </p:par>
                        <p:par>
                          <p:cTn id="15" fill="hold">
                            <p:stCondLst>
                              <p:cond delay="500"/>
                            </p:stCondLst>
                            <p:childTnLst>
                              <p:par>
                                <p:cTn id="16" presetID="22" presetClass="entr" presetSubtype="1" fill="hold" grpId="0"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up)">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p:cTn id="23" dur="500" fill="hold"/>
                                        <p:tgtEl>
                                          <p:spTgt spid="16"/>
                                        </p:tgtEl>
                                        <p:attrNameLst>
                                          <p:attrName>ppt_w</p:attrName>
                                        </p:attrNameLst>
                                      </p:cBhvr>
                                      <p:tavLst>
                                        <p:tav tm="0">
                                          <p:val>
                                            <p:fltVal val="0"/>
                                          </p:val>
                                        </p:tav>
                                        <p:tav tm="100000">
                                          <p:val>
                                            <p:strVal val="#ppt_w"/>
                                          </p:val>
                                        </p:tav>
                                      </p:tavLst>
                                    </p:anim>
                                    <p:anim calcmode="lin" valueType="num">
                                      <p:cBhvr>
                                        <p:cTn id="24" dur="500" fill="hold"/>
                                        <p:tgtEl>
                                          <p:spTgt spid="16"/>
                                        </p:tgtEl>
                                        <p:attrNameLst>
                                          <p:attrName>ppt_h</p:attrName>
                                        </p:attrNameLst>
                                      </p:cBhvr>
                                      <p:tavLst>
                                        <p:tav tm="0">
                                          <p:val>
                                            <p:fltVal val="0"/>
                                          </p:val>
                                        </p:tav>
                                        <p:tav tm="100000">
                                          <p:val>
                                            <p:strVal val="#ppt_h"/>
                                          </p:val>
                                        </p:tav>
                                      </p:tavLst>
                                    </p:anim>
                                    <p:animEffect transition="in" filter="fade">
                                      <p:cBhvr>
                                        <p:cTn id="25" dur="500"/>
                                        <p:tgtEl>
                                          <p:spTgt spid="16"/>
                                        </p:tgtEl>
                                      </p:cBhvr>
                                    </p:animEffect>
                                  </p:childTnLst>
                                </p:cTn>
                              </p:par>
                            </p:childTnLst>
                          </p:cTn>
                        </p:par>
                        <p:par>
                          <p:cTn id="26" fill="hold">
                            <p:stCondLst>
                              <p:cond delay="500"/>
                            </p:stCondLst>
                            <p:childTnLst>
                              <p:par>
                                <p:cTn id="27" presetID="22" presetClass="entr" presetSubtype="1" fill="hold" grpId="0" nodeType="after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wipe(up)">
                                      <p:cBhvr>
                                        <p:cTn id="29" dur="500"/>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grpId="0" nodeType="click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wipe(up)">
                                      <p:cBhvr>
                                        <p:cTn id="34" dur="5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wipe(up)">
                                      <p:cBhvr>
                                        <p:cTn id="3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5" grpId="0"/>
      <p:bldP spid="17" grpId="0"/>
      <p:bldP spid="18"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551CC830-02C0-476D-9DA9-29417F506001}"/>
              </a:ext>
            </a:extLst>
          </p:cNvPr>
          <p:cNvSpPr/>
          <p:nvPr/>
        </p:nvSpPr>
        <p:spPr>
          <a:xfrm>
            <a:off x="-2448535" y="-2186243"/>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5" name="Freeform: Shape 4">
            <a:extLst>
              <a:ext uri="{FF2B5EF4-FFF2-40B4-BE49-F238E27FC236}">
                <a16:creationId xmlns:a16="http://schemas.microsoft.com/office/drawing/2014/main" id="{1AF4B69C-15BF-49D6-BBCA-4CDF4370EF56}"/>
              </a:ext>
            </a:extLst>
          </p:cNvPr>
          <p:cNvSpPr/>
          <p:nvPr/>
        </p:nvSpPr>
        <p:spPr>
          <a:xfrm rot="14519481">
            <a:off x="-2448535" y="5212080"/>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sp>
        <p:nvSpPr>
          <p:cNvPr id="6" name="Freeform: Shape 5">
            <a:extLst>
              <a:ext uri="{FF2B5EF4-FFF2-40B4-BE49-F238E27FC236}">
                <a16:creationId xmlns:a16="http://schemas.microsoft.com/office/drawing/2014/main" id="{8DF7581D-0149-4D87-A5ED-8E74FC6DD518}"/>
              </a:ext>
            </a:extLst>
          </p:cNvPr>
          <p:cNvSpPr/>
          <p:nvPr/>
        </p:nvSpPr>
        <p:spPr>
          <a:xfrm rot="7987039" flipH="1">
            <a:off x="8675238" y="5791583"/>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4" name="Freeform: Shape 3">
            <a:extLst>
              <a:ext uri="{FF2B5EF4-FFF2-40B4-BE49-F238E27FC236}">
                <a16:creationId xmlns:a16="http://schemas.microsoft.com/office/drawing/2014/main" id="{ADDB502B-EEDA-4722-B278-7CA5E68F47A3}"/>
              </a:ext>
            </a:extLst>
          </p:cNvPr>
          <p:cNvSpPr/>
          <p:nvPr/>
        </p:nvSpPr>
        <p:spPr>
          <a:xfrm rot="2236116">
            <a:off x="11018520" y="-2186243"/>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pic>
        <p:nvPicPr>
          <p:cNvPr id="10" name="Graphic 9">
            <a:extLst>
              <a:ext uri="{FF2B5EF4-FFF2-40B4-BE49-F238E27FC236}">
                <a16:creationId xmlns:a16="http://schemas.microsoft.com/office/drawing/2014/main" id="{934092BE-57C4-43FD-BA42-D159C749137D}"/>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flipH="1">
            <a:off x="5877339" y="1372792"/>
            <a:ext cx="5226050" cy="5226050"/>
          </a:xfrm>
          <a:prstGeom prst="rect">
            <a:avLst/>
          </a:prstGeom>
        </p:spPr>
      </p:pic>
      <p:sp>
        <p:nvSpPr>
          <p:cNvPr id="11" name="TextBox 10">
            <a:extLst>
              <a:ext uri="{FF2B5EF4-FFF2-40B4-BE49-F238E27FC236}">
                <a16:creationId xmlns:a16="http://schemas.microsoft.com/office/drawing/2014/main" id="{4531BF5F-C401-4486-AE6E-2DA26FC9A4BF}"/>
              </a:ext>
            </a:extLst>
          </p:cNvPr>
          <p:cNvSpPr txBox="1"/>
          <p:nvPr/>
        </p:nvSpPr>
        <p:spPr>
          <a:xfrm>
            <a:off x="1436821" y="3019334"/>
            <a:ext cx="3867314" cy="1824346"/>
          </a:xfrm>
          <a:prstGeom prst="rect">
            <a:avLst/>
          </a:prstGeom>
          <a:noFill/>
        </p:spPr>
        <p:txBody>
          <a:bodyPr wrap="square" rtlCol="0">
            <a:spAutoFit/>
          </a:bodyPr>
          <a:lstStyle/>
          <a:p>
            <a:pPr>
              <a:lnSpc>
                <a:spcPct val="120000"/>
              </a:lnSpc>
            </a:pPr>
            <a:r>
              <a:rPr lang="en-US" sz="2400" b="1" dirty="0" err="1">
                <a:latin typeface="Arial" panose="020B0604020202020204" pitchFamily="34" charset="0"/>
                <a:cs typeface="Arial" panose="020B0604020202020204" pitchFamily="34" charset="0"/>
              </a:rPr>
              <a:t>Viết</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công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thức</a:t>
            </a:r>
            <a:r>
              <a:rPr lang="en-US" sz="2400" b="1" dirty="0">
                <a:latin typeface="Arial" panose="020B0604020202020204" pitchFamily="34" charset="0"/>
                <a:cs typeface="Arial" panose="020B0604020202020204" pitchFamily="34" charset="0"/>
              </a:rPr>
              <a:t> oxide </a:t>
            </a:r>
            <a:r>
              <a:rPr lang="en-US" sz="2400" b="1" dirty="0" err="1">
                <a:latin typeface="Arial" panose="020B0604020202020204" pitchFamily="34" charset="0"/>
                <a:cs typeface="Arial" panose="020B0604020202020204" pitchFamily="34" charset="0"/>
              </a:rPr>
              <a:t>cao</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nhất</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của</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các</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nguyên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tố</a:t>
            </a:r>
            <a:r>
              <a:rPr lang="en-US" sz="2400" b="1" dirty="0">
                <a:latin typeface="Arial" panose="020B0604020202020204" pitchFamily="34" charset="0"/>
                <a:cs typeface="Arial" panose="020B0604020202020204" pitchFamily="34" charset="0"/>
              </a:rPr>
              <a:t> chu </a:t>
            </a:r>
            <a:r>
              <a:rPr lang="en-US" sz="2400" b="1" dirty="0" err="1">
                <a:latin typeface="Arial" panose="020B0604020202020204" pitchFamily="34" charset="0"/>
                <a:cs typeface="Arial" panose="020B0604020202020204" pitchFamily="34" charset="0"/>
              </a:rPr>
              <a:t>kì</a:t>
            </a:r>
            <a:r>
              <a:rPr lang="en-US" sz="2400" b="1" dirty="0">
                <a:latin typeface="Arial" panose="020B0604020202020204" pitchFamily="34" charset="0"/>
                <a:cs typeface="Arial" panose="020B0604020202020204" pitchFamily="34" charset="0"/>
              </a:rPr>
              <a:t> 2, </a:t>
            </a:r>
            <a:r>
              <a:rPr lang="en-US" sz="2400" b="1" dirty="0" err="1">
                <a:latin typeface="Arial" panose="020B0604020202020204" pitchFamily="34" charset="0"/>
                <a:cs typeface="Arial" panose="020B0604020202020204" pitchFamily="34" charset="0"/>
              </a:rPr>
              <a:t>từ</a:t>
            </a:r>
            <a:r>
              <a:rPr lang="en-US" sz="2400" b="1" dirty="0">
                <a:latin typeface="Arial" panose="020B0604020202020204" pitchFamily="34" charset="0"/>
                <a:cs typeface="Arial" panose="020B0604020202020204" pitchFamily="34" charset="0"/>
              </a:rPr>
              <a:t> Li </a:t>
            </a:r>
            <a:r>
              <a:rPr lang="en-US" sz="2400" b="1" dirty="0" err="1">
                <a:latin typeface="Arial" panose="020B0604020202020204" pitchFamily="34" charset="0"/>
                <a:cs typeface="Arial" panose="020B0604020202020204" pitchFamily="34" charset="0"/>
              </a:rPr>
              <a:t>đến</a:t>
            </a:r>
            <a:r>
              <a:rPr lang="en-US" sz="2400" b="1" dirty="0">
                <a:latin typeface="Arial" panose="020B0604020202020204" pitchFamily="34" charset="0"/>
                <a:cs typeface="Arial" panose="020B0604020202020204" pitchFamily="34" charset="0"/>
              </a:rPr>
              <a:t> N </a:t>
            </a:r>
            <a:r>
              <a:rPr lang="en-US" sz="2400" b="1" dirty="0" err="1">
                <a:latin typeface="Arial" panose="020B0604020202020204" pitchFamily="34" charset="0"/>
                <a:cs typeface="Arial" panose="020B0604020202020204" pitchFamily="34" charset="0"/>
              </a:rPr>
              <a:t>và</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các</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nguyên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tố</a:t>
            </a:r>
            <a:r>
              <a:rPr lang="en-US" sz="2400" b="1" dirty="0">
                <a:latin typeface="Arial" panose="020B0604020202020204" pitchFamily="34" charset="0"/>
                <a:cs typeface="Arial" panose="020B0604020202020204" pitchFamily="34" charset="0"/>
              </a:rPr>
              <a:t> chu </a:t>
            </a:r>
            <a:r>
              <a:rPr lang="en-US" sz="2400" b="1" dirty="0" err="1">
                <a:latin typeface="Arial" panose="020B0604020202020204" pitchFamily="34" charset="0"/>
                <a:cs typeface="Arial" panose="020B0604020202020204" pitchFamily="34" charset="0"/>
              </a:rPr>
              <a:t>kì</a:t>
            </a:r>
            <a:r>
              <a:rPr lang="en-US" sz="2400" b="1" dirty="0">
                <a:latin typeface="Arial" panose="020B0604020202020204" pitchFamily="34" charset="0"/>
                <a:cs typeface="Arial" panose="020B0604020202020204" pitchFamily="34" charset="0"/>
              </a:rPr>
              <a:t> 3</a:t>
            </a:r>
          </a:p>
        </p:txBody>
      </p:sp>
      <p:sp>
        <p:nvSpPr>
          <p:cNvPr id="12" name="Rectangle: Rounded Corners 11">
            <a:extLst>
              <a:ext uri="{FF2B5EF4-FFF2-40B4-BE49-F238E27FC236}">
                <a16:creationId xmlns:a16="http://schemas.microsoft.com/office/drawing/2014/main" id="{337B668A-1F09-444A-8AC0-CC918B75B1B0}"/>
              </a:ext>
            </a:extLst>
          </p:cNvPr>
          <p:cNvSpPr/>
          <p:nvPr/>
        </p:nvSpPr>
        <p:spPr>
          <a:xfrm>
            <a:off x="222086" y="550029"/>
            <a:ext cx="10972743" cy="565880"/>
          </a:xfrm>
          <a:prstGeom prst="roundRect">
            <a:avLst/>
          </a:prstGeom>
          <a:solidFill>
            <a:srgbClr val="D96098">
              <a:alpha val="78000"/>
            </a:srgbClr>
          </a:solidFill>
          <a:ln w="10839" cap="flat">
            <a:noFill/>
            <a:prstDash val="solid"/>
            <a:miter/>
          </a:ln>
        </p:spPr>
        <p:txBody>
          <a:bodyPr rtlCol="0" anchor="ctr"/>
          <a:lstStyle/>
          <a:p>
            <a:endParaRPr lang="en-US" dirty="0"/>
          </a:p>
        </p:txBody>
      </p:sp>
      <p:sp>
        <p:nvSpPr>
          <p:cNvPr id="13" name="TextBox 12">
            <a:extLst>
              <a:ext uri="{FF2B5EF4-FFF2-40B4-BE49-F238E27FC236}">
                <a16:creationId xmlns:a16="http://schemas.microsoft.com/office/drawing/2014/main" id="{20796EEA-A304-4678-A749-22C59ADE2110}"/>
              </a:ext>
            </a:extLst>
          </p:cNvPr>
          <p:cNvSpPr txBox="1"/>
          <p:nvPr/>
        </p:nvSpPr>
        <p:spPr>
          <a:xfrm>
            <a:off x="788959" y="598629"/>
            <a:ext cx="10314430" cy="400110"/>
          </a:xfrm>
          <a:prstGeom prst="rect">
            <a:avLst/>
          </a:prstGeom>
          <a:noFill/>
        </p:spPr>
        <p:txBody>
          <a:bodyPr wrap="square" rtlCol="0">
            <a:spAutoFit/>
          </a:bodyPr>
          <a:lstStyle/>
          <a:p>
            <a:pPr algn="ctr"/>
            <a:r>
              <a:rPr lang="en-US" sz="2000" b="1" dirty="0">
                <a:solidFill>
                  <a:schemeClr val="bg1"/>
                </a:solidFill>
                <a:latin typeface="Arial" panose="020B0604020202020204" pitchFamily="34" charset="0"/>
                <a:cs typeface="Arial" panose="020B0604020202020204" pitchFamily="34" charset="0"/>
              </a:rPr>
              <a:t>III. </a:t>
            </a:r>
            <a:r>
              <a:rPr lang="en-US" sz="2000" b="1" dirty="0">
                <a:solidFill>
                  <a:schemeClr val="bg1"/>
                </a:solidFill>
              </a:rPr>
              <a:t>Xu </a:t>
            </a:r>
            <a:r>
              <a:rPr lang="en-US" sz="2000" b="1" dirty="0" err="1">
                <a:solidFill>
                  <a:schemeClr val="bg1"/>
                </a:solidFill>
              </a:rPr>
              <a:t>hướng</a:t>
            </a:r>
            <a:r>
              <a:rPr lang="en-US" sz="2000" b="1" dirty="0">
                <a:solidFill>
                  <a:schemeClr val="bg1"/>
                </a:solidFill>
              </a:rPr>
              <a:t> </a:t>
            </a:r>
            <a:r>
              <a:rPr lang="en-US" sz="2000" b="1" dirty="0" err="1">
                <a:solidFill>
                  <a:schemeClr val="bg1"/>
                </a:solidFill>
              </a:rPr>
              <a:t>biến</a:t>
            </a:r>
            <a:r>
              <a:rPr lang="en-US" sz="2000" b="1" dirty="0">
                <a:solidFill>
                  <a:schemeClr val="bg1"/>
                </a:solidFill>
              </a:rPr>
              <a:t> </a:t>
            </a:r>
            <a:r>
              <a:rPr lang="en-US" sz="2000" b="1" dirty="0" err="1">
                <a:solidFill>
                  <a:schemeClr val="bg1"/>
                </a:solidFill>
              </a:rPr>
              <a:t>đổi</a:t>
            </a:r>
            <a:r>
              <a:rPr lang="en-US" sz="2000" b="1" dirty="0">
                <a:solidFill>
                  <a:schemeClr val="bg1"/>
                </a:solidFill>
              </a:rPr>
              <a:t> </a:t>
            </a:r>
            <a:r>
              <a:rPr lang="en-US" sz="2000" b="1" dirty="0" err="1">
                <a:solidFill>
                  <a:schemeClr val="bg1"/>
                </a:solidFill>
              </a:rPr>
              <a:t>thành</a:t>
            </a:r>
            <a:r>
              <a:rPr lang="en-US" sz="2000" b="1" dirty="0">
                <a:solidFill>
                  <a:schemeClr val="bg1"/>
                </a:solidFill>
              </a:rPr>
              <a:t> phần </a:t>
            </a:r>
            <a:r>
              <a:rPr lang="en-US" sz="2000" b="1" dirty="0" err="1">
                <a:solidFill>
                  <a:schemeClr val="bg1"/>
                </a:solidFill>
              </a:rPr>
              <a:t>và</a:t>
            </a:r>
            <a:r>
              <a:rPr lang="en-US" sz="2000" b="1" dirty="0">
                <a:solidFill>
                  <a:schemeClr val="bg1"/>
                </a:solidFill>
              </a:rPr>
              <a:t> </a:t>
            </a:r>
            <a:r>
              <a:rPr lang="en-US" sz="2000" b="1" dirty="0" err="1">
                <a:solidFill>
                  <a:schemeClr val="bg1"/>
                </a:solidFill>
              </a:rPr>
              <a:t>tính</a:t>
            </a:r>
            <a:r>
              <a:rPr lang="en-US" sz="2000" b="1" dirty="0">
                <a:solidFill>
                  <a:schemeClr val="bg1"/>
                </a:solidFill>
              </a:rPr>
              <a:t> acid, </a:t>
            </a:r>
            <a:r>
              <a:rPr lang="en-US" sz="2000" b="1" dirty="0" err="1">
                <a:solidFill>
                  <a:schemeClr val="bg1"/>
                </a:solidFill>
              </a:rPr>
              <a:t>tính</a:t>
            </a:r>
            <a:r>
              <a:rPr lang="en-US" sz="2000" b="1" dirty="0">
                <a:solidFill>
                  <a:schemeClr val="bg1"/>
                </a:solidFill>
              </a:rPr>
              <a:t> base </a:t>
            </a:r>
            <a:r>
              <a:rPr lang="en-US" sz="2000" b="1" dirty="0" err="1">
                <a:solidFill>
                  <a:schemeClr val="bg1"/>
                </a:solidFill>
              </a:rPr>
              <a:t>của</a:t>
            </a:r>
            <a:r>
              <a:rPr lang="en-US" sz="2000" b="1" dirty="0">
                <a:solidFill>
                  <a:schemeClr val="bg1"/>
                </a:solidFill>
              </a:rPr>
              <a:t> </a:t>
            </a:r>
            <a:r>
              <a:rPr lang="en-US" sz="2000" b="1" dirty="0" err="1">
                <a:solidFill>
                  <a:schemeClr val="bg1"/>
                </a:solidFill>
              </a:rPr>
              <a:t>các</a:t>
            </a:r>
            <a:r>
              <a:rPr lang="en-US" sz="2000" b="1" dirty="0">
                <a:solidFill>
                  <a:schemeClr val="bg1"/>
                </a:solidFill>
              </a:rPr>
              <a:t> oxide </a:t>
            </a:r>
            <a:r>
              <a:rPr lang="en-US" sz="2000" b="1" dirty="0" err="1">
                <a:solidFill>
                  <a:schemeClr val="bg1"/>
                </a:solidFill>
              </a:rPr>
              <a:t>và</a:t>
            </a:r>
            <a:r>
              <a:rPr lang="en-US" sz="2000" b="1" dirty="0">
                <a:solidFill>
                  <a:schemeClr val="bg1"/>
                </a:solidFill>
              </a:rPr>
              <a:t> hydroxide </a:t>
            </a:r>
            <a:r>
              <a:rPr lang="en-US" sz="2000" b="1" dirty="0" err="1">
                <a:solidFill>
                  <a:schemeClr val="bg1"/>
                </a:solidFill>
              </a:rPr>
              <a:t>theo</a:t>
            </a:r>
            <a:r>
              <a:rPr lang="en-US" sz="2000" b="1" dirty="0">
                <a:solidFill>
                  <a:schemeClr val="bg1"/>
                </a:solidFill>
              </a:rPr>
              <a:t> chu </a:t>
            </a:r>
            <a:r>
              <a:rPr lang="en-US" sz="2000" b="1" dirty="0" err="1">
                <a:solidFill>
                  <a:schemeClr val="bg1"/>
                </a:solidFill>
              </a:rPr>
              <a:t>kì</a:t>
            </a:r>
            <a:endParaRPr lang="en-US" sz="2000" b="1" dirty="0">
              <a:solidFill>
                <a:schemeClr val="bg1"/>
              </a:solidFill>
            </a:endParaRPr>
          </a:p>
        </p:txBody>
      </p:sp>
      <p:pic>
        <p:nvPicPr>
          <p:cNvPr id="14" name="Picture 4" descr="Biểu tượng bảng tuần hoàn miễn phí">
            <a:extLst>
              <a:ext uri="{FF2B5EF4-FFF2-40B4-BE49-F238E27FC236}">
                <a16:creationId xmlns:a16="http://schemas.microsoft.com/office/drawing/2014/main" id="{44CC5ED0-8FB3-487B-8E42-62C308FEC1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7056" y="504502"/>
            <a:ext cx="656934" cy="6569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3540314"/>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750" fill="hold"/>
                                        <p:tgtEl>
                                          <p:spTgt spid="10"/>
                                        </p:tgtEl>
                                        <p:attrNameLst>
                                          <p:attrName>ppt_w</p:attrName>
                                        </p:attrNameLst>
                                      </p:cBhvr>
                                      <p:tavLst>
                                        <p:tav tm="0">
                                          <p:val>
                                            <p:fltVal val="0"/>
                                          </p:val>
                                        </p:tav>
                                        <p:tav tm="100000">
                                          <p:val>
                                            <p:strVal val="#ppt_w"/>
                                          </p:val>
                                        </p:tav>
                                      </p:tavLst>
                                    </p:anim>
                                    <p:anim calcmode="lin" valueType="num">
                                      <p:cBhvr>
                                        <p:cTn id="8" dur="750" fill="hold"/>
                                        <p:tgtEl>
                                          <p:spTgt spid="10"/>
                                        </p:tgtEl>
                                        <p:attrNameLst>
                                          <p:attrName>ppt_h</p:attrName>
                                        </p:attrNameLst>
                                      </p:cBhvr>
                                      <p:tavLst>
                                        <p:tav tm="0">
                                          <p:val>
                                            <p:fltVal val="0"/>
                                          </p:val>
                                        </p:tav>
                                        <p:tav tm="100000">
                                          <p:val>
                                            <p:strVal val="#ppt_h"/>
                                          </p:val>
                                        </p:tav>
                                      </p:tavLst>
                                    </p:anim>
                                    <p:animEffect transition="in" filter="fade">
                                      <p:cBhvr>
                                        <p:cTn id="9" dur="750"/>
                                        <p:tgtEl>
                                          <p:spTgt spid="10"/>
                                        </p:tgtEl>
                                      </p:cBhvr>
                                    </p:animEffect>
                                  </p:childTnLst>
                                </p:cTn>
                              </p:par>
                              <p:par>
                                <p:cTn id="10" presetID="16" presetClass="entr" presetSubtype="21"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75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D7E112B7-F61C-4124-84EF-0E4DB6A70C4D}"/>
              </a:ext>
            </a:extLst>
          </p:cNvPr>
          <p:cNvGrpSpPr/>
          <p:nvPr/>
        </p:nvGrpSpPr>
        <p:grpSpPr>
          <a:xfrm>
            <a:off x="1798941" y="939086"/>
            <a:ext cx="1041400" cy="1041400"/>
            <a:chOff x="640080" y="2897713"/>
            <a:chExt cx="1041400" cy="1041400"/>
          </a:xfrm>
        </p:grpSpPr>
        <p:sp>
          <p:nvSpPr>
            <p:cNvPr id="8" name="Oval 7">
              <a:extLst>
                <a:ext uri="{FF2B5EF4-FFF2-40B4-BE49-F238E27FC236}">
                  <a16:creationId xmlns:a16="http://schemas.microsoft.com/office/drawing/2014/main" id="{8956D8DC-D7F9-4B5B-B688-3B1369E9CB1F}"/>
                </a:ext>
              </a:extLst>
            </p:cNvPr>
            <p:cNvSpPr/>
            <p:nvPr/>
          </p:nvSpPr>
          <p:spPr>
            <a:xfrm>
              <a:off x="640080" y="2897713"/>
              <a:ext cx="1041400" cy="1041400"/>
            </a:xfrm>
            <a:prstGeom prst="ellipse">
              <a:avLst/>
            </a:prstGeom>
            <a:solidFill>
              <a:schemeClr val="bg1"/>
            </a:solidFill>
            <a:ln>
              <a:noFill/>
            </a:ln>
            <a:effectLst>
              <a:innerShdw blurRad="114300">
                <a:srgbClr val="24A19C"/>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2" descr="Câu hỏi">
              <a:extLst>
                <a:ext uri="{FF2B5EF4-FFF2-40B4-BE49-F238E27FC236}">
                  <a16:creationId xmlns:a16="http://schemas.microsoft.com/office/drawing/2014/main" id="{998AB679-7D38-42CA-9857-0596EFBBF607}"/>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828040" y="2991693"/>
              <a:ext cx="853440" cy="853440"/>
            </a:xfrm>
            <a:prstGeom prst="rect">
              <a:avLst/>
            </a:prstGeom>
            <a:noFill/>
            <a:extLst>
              <a:ext uri="{909E8E84-426E-40DD-AFC4-6F175D3DCCD1}">
                <a14:hiddenFill xmlns:a14="http://schemas.microsoft.com/office/drawing/2010/main">
                  <a:solidFill>
                    <a:srgbClr val="FFFFFF"/>
                  </a:solidFill>
                </a14:hiddenFill>
              </a:ext>
            </a:extLst>
          </p:spPr>
        </p:pic>
      </p:grpSp>
      <p:sp>
        <p:nvSpPr>
          <p:cNvPr id="19" name="Rectangle 18">
            <a:extLst>
              <a:ext uri="{FF2B5EF4-FFF2-40B4-BE49-F238E27FC236}">
                <a16:creationId xmlns:a16="http://schemas.microsoft.com/office/drawing/2014/main" id="{7329B84E-BC1C-4B03-BED0-6060C466786F}"/>
              </a:ext>
            </a:extLst>
          </p:cNvPr>
          <p:cNvSpPr/>
          <p:nvPr/>
        </p:nvSpPr>
        <p:spPr>
          <a:xfrm>
            <a:off x="1039146" y="354311"/>
            <a:ext cx="7985213" cy="584775"/>
          </a:xfrm>
          <a:prstGeom prst="rect">
            <a:avLst/>
          </a:prstGeom>
        </p:spPr>
        <p:txBody>
          <a:bodyPr wrap="square">
            <a:spAutoFit/>
          </a:bodyPr>
          <a:lstStyle/>
          <a:p>
            <a:pPr lvl="0" algn="ctr"/>
            <a:r>
              <a:rPr lang="en-US" sz="3200" b="1" dirty="0">
                <a:solidFill>
                  <a:srgbClr val="FF0000"/>
                </a:solidFill>
                <a:latin typeface="Times New Roman" panose="02020603050405020304" pitchFamily="18" charset="0"/>
                <a:cs typeface="Times New Roman" panose="02020603050405020304" pitchFamily="18" charset="0"/>
              </a:rPr>
              <a:t>I. Xu </a:t>
            </a:r>
            <a:r>
              <a:rPr lang="en-US" sz="3200" b="1" dirty="0" err="1">
                <a:solidFill>
                  <a:srgbClr val="FF0000"/>
                </a:solidFill>
                <a:latin typeface="Times New Roman" panose="02020603050405020304" pitchFamily="18" charset="0"/>
                <a:cs typeface="Times New Roman" panose="02020603050405020304" pitchFamily="18" charset="0"/>
              </a:rPr>
              <a:t>hướng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biến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đổi</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bán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kính</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nguyên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tử</a:t>
            </a:r>
            <a:endParaRPr lang="en-US" sz="3200" b="1" dirty="0">
              <a:solidFill>
                <a:srgbClr val="FF0000"/>
              </a:solidFill>
              <a:latin typeface="Times New Roman" panose="02020603050405020304" pitchFamily="18" charset="0"/>
              <a:cs typeface="Times New Roman" panose="02020603050405020304" pitchFamily="18" charset="0"/>
            </a:endParaRPr>
          </a:p>
        </p:txBody>
      </p:sp>
      <p:sp>
        <p:nvSpPr>
          <p:cNvPr id="20" name="Rectangle 1">
            <a:extLst>
              <a:ext uri="{FF2B5EF4-FFF2-40B4-BE49-F238E27FC236}">
                <a16:creationId xmlns:a16="http://schemas.microsoft.com/office/drawing/2014/main" id="{A8FC86EA-1F98-480B-888E-C3B1BB94E004}"/>
              </a:ext>
            </a:extLst>
          </p:cNvPr>
          <p:cNvSpPr>
            <a:spLocks noChangeArrowheads="1"/>
          </p:cNvSpPr>
          <p:nvPr/>
        </p:nvSpPr>
        <p:spPr bwMode="auto">
          <a:xfrm>
            <a:off x="-466298" y="1839913"/>
            <a:ext cx="284166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3" name="Rectangle 2">
            <a:extLst>
              <a:ext uri="{FF2B5EF4-FFF2-40B4-BE49-F238E27FC236}">
                <a16:creationId xmlns:a16="http://schemas.microsoft.com/office/drawing/2014/main" id="{716E549B-5125-48DB-95BB-7F1CC7BCB5A3}"/>
              </a:ext>
            </a:extLst>
          </p:cNvPr>
          <p:cNvSpPr/>
          <p:nvPr/>
        </p:nvSpPr>
        <p:spPr>
          <a:xfrm>
            <a:off x="4441187" y="1084298"/>
            <a:ext cx="3309624" cy="586314"/>
          </a:xfrm>
          <a:prstGeom prst="rect">
            <a:avLst/>
          </a:prstGeom>
        </p:spPr>
        <p:txBody>
          <a:bodyPr wrap="none">
            <a:spAutoFit/>
          </a:bodyPr>
          <a:lstStyle/>
          <a:p>
            <a:pPr lvl="0" algn="ctr">
              <a:lnSpc>
                <a:spcPct val="107000"/>
              </a:lnSpc>
            </a:pPr>
            <a:r>
              <a:rPr lang="vi-VN" sz="3000" b="1" dirty="0">
                <a:solidFill>
                  <a:schemeClr val="accent6">
                    <a:lumMod val="75000"/>
                  </a:schemeClr>
                </a:solidFill>
                <a:latin typeface="Times New Roman" panose="02020603050405020304" pitchFamily="18" charset="0"/>
                <a:ea typeface="Calibri" panose="020F0502020204030204" pitchFamily="34" charset="0"/>
                <a:cs typeface="Times New Roman" panose="02020603050405020304" pitchFamily="18" charset="0"/>
              </a:rPr>
              <a:t>PHIẾU HỌC </a:t>
            </a:r>
            <a:r>
              <a:rPr lang="vi-VN" sz="3000" b="1">
                <a:solidFill>
                  <a:schemeClr val="accent6">
                    <a:lumMod val="75000"/>
                  </a:schemeClr>
                </a:solidFill>
                <a:latin typeface="Times New Roman" panose="02020603050405020304" pitchFamily="18" charset="0"/>
                <a:ea typeface="Calibri" panose="020F0502020204030204" pitchFamily="34" charset="0"/>
                <a:cs typeface="Times New Roman" panose="02020603050405020304" pitchFamily="18" charset="0"/>
              </a:rPr>
              <a:t>TẬP </a:t>
            </a:r>
            <a:endParaRPr lang="en-US" sz="3000" dirty="0">
              <a:solidFill>
                <a:schemeClr val="accent6">
                  <a:lumMod val="75000"/>
                </a:schemeClr>
              </a:solidFill>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Table 5">
            <a:extLst>
              <a:ext uri="{FF2B5EF4-FFF2-40B4-BE49-F238E27FC236}">
                <a16:creationId xmlns:a16="http://schemas.microsoft.com/office/drawing/2014/main" id="{C1D0E7B2-F032-47A3-B3E1-7275A7A9258B}"/>
              </a:ext>
            </a:extLst>
          </p:cNvPr>
          <p:cNvGraphicFramePr>
            <a:graphicFrameLocks noGrp="1"/>
          </p:cNvGraphicFramePr>
          <p:nvPr>
            <p:extLst>
              <p:ext uri="{D42A27DB-BD31-4B8C-83A1-F6EECF244321}">
                <p14:modId xmlns:p14="http://schemas.microsoft.com/office/powerpoint/2010/main" val="3488334442"/>
              </p:ext>
            </p:extLst>
          </p:nvPr>
        </p:nvGraphicFramePr>
        <p:xfrm>
          <a:off x="1324598" y="2031718"/>
          <a:ext cx="10867402" cy="3961892"/>
        </p:xfrm>
        <a:graphic>
          <a:graphicData uri="http://schemas.openxmlformats.org/drawingml/2006/table">
            <a:tbl>
              <a:tblPr firstRow="1" firstCol="1" bandRow="1"/>
              <a:tblGrid>
                <a:gridCol w="5486400">
                  <a:extLst>
                    <a:ext uri="{9D8B030D-6E8A-4147-A177-3AD203B41FA5}">
                      <a16:colId xmlns:a16="http://schemas.microsoft.com/office/drawing/2014/main" val="1922442083"/>
                    </a:ext>
                  </a:extLst>
                </a:gridCol>
                <a:gridCol w="5381002">
                  <a:extLst>
                    <a:ext uri="{9D8B030D-6E8A-4147-A177-3AD203B41FA5}">
                      <a16:colId xmlns:a16="http://schemas.microsoft.com/office/drawing/2014/main" val="2961032852"/>
                    </a:ext>
                  </a:extLst>
                </a:gridCol>
              </a:tblGrid>
              <a:tr h="292735">
                <a:tc>
                  <a:txBody>
                    <a:bodyPr/>
                    <a:lstStyle/>
                    <a:p>
                      <a:pPr algn="ctr">
                        <a:lnSpc>
                          <a:spcPct val="120000"/>
                        </a:lnSpc>
                        <a:spcAft>
                          <a:spcPts val="0"/>
                        </a:spcAft>
                      </a:pPr>
                      <a:r>
                        <a:rPr lang="en-US" sz="2800" b="1" kern="1200" dirty="0" err="1">
                          <a:solidFill>
                            <a:srgbClr val="0070C0"/>
                          </a:solidFill>
                          <a:effectLst/>
                          <a:latin typeface="Times New Roman" panose="02020603050405020304" pitchFamily="18" charset="0"/>
                          <a:ea typeface="Calibri" panose="020F0502020204030204" pitchFamily="34" charset="0"/>
                          <a:cs typeface="Arial" panose="020B0604020202020204" pitchFamily="34" charset="0"/>
                        </a:rPr>
                        <a:t>Nội</a:t>
                      </a:r>
                      <a:r>
                        <a:rPr lang="en-US" sz="2800" b="1" kern="1200"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 dung 1 (</a:t>
                      </a:r>
                      <a:r>
                        <a:rPr lang="en-US" sz="2800" b="1" kern="1200" dirty="0" err="1">
                          <a:solidFill>
                            <a:srgbClr val="0070C0"/>
                          </a:solidFill>
                          <a:effectLst/>
                          <a:latin typeface="Times New Roman" panose="02020603050405020304" pitchFamily="18" charset="0"/>
                          <a:ea typeface="Calibri" panose="020F0502020204030204" pitchFamily="34" charset="0"/>
                          <a:cs typeface="Arial" panose="020B0604020202020204" pitchFamily="34" charset="0"/>
                        </a:rPr>
                        <a:t>nhóm</a:t>
                      </a:r>
                      <a:r>
                        <a:rPr lang="en-US" sz="2800" b="1" kern="1200"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 </a:t>
                      </a:r>
                      <a:r>
                        <a:rPr lang="en-US" sz="2800" b="1" kern="1200" dirty="0" smtClean="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1,3)</a:t>
                      </a:r>
                      <a:endParaRPr lang="en-US" sz="2800" dirty="0">
                        <a:solidFill>
                          <a:srgbClr val="0070C0"/>
                        </a:solidFill>
                        <a:effectLst/>
                        <a:latin typeface="Calibri" panose="020F0502020204030204" pitchFamily="34" charset="0"/>
                        <a:cs typeface="Arial" panose="020B0604020202020204" pitchFamily="34" charset="0"/>
                      </a:endParaRPr>
                    </a:p>
                  </a:txBody>
                  <a:tcPr marL="36830" marR="3683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20000"/>
                        </a:lnSpc>
                        <a:spcAft>
                          <a:spcPts val="0"/>
                        </a:spcAft>
                      </a:pPr>
                      <a:r>
                        <a:rPr lang="en-US" sz="2800" b="1" kern="1200"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 </a:t>
                      </a:r>
                      <a:r>
                        <a:rPr lang="en-US" sz="2800" b="1" kern="1200" dirty="0" err="1">
                          <a:solidFill>
                            <a:srgbClr val="0070C0"/>
                          </a:solidFill>
                          <a:effectLst/>
                          <a:latin typeface="Times New Roman" panose="02020603050405020304" pitchFamily="18" charset="0"/>
                          <a:ea typeface="Calibri" panose="020F0502020204030204" pitchFamily="34" charset="0"/>
                          <a:cs typeface="Arial" panose="020B0604020202020204" pitchFamily="34" charset="0"/>
                        </a:rPr>
                        <a:t>Nội</a:t>
                      </a:r>
                      <a:r>
                        <a:rPr lang="en-US" sz="2800" b="1" kern="1200"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 dung 2 (</a:t>
                      </a:r>
                      <a:r>
                        <a:rPr lang="en-US" sz="2800" b="1" kern="1200" dirty="0" err="1">
                          <a:solidFill>
                            <a:srgbClr val="0070C0"/>
                          </a:solidFill>
                          <a:effectLst/>
                          <a:latin typeface="Times New Roman" panose="02020603050405020304" pitchFamily="18" charset="0"/>
                          <a:ea typeface="Calibri" panose="020F0502020204030204" pitchFamily="34" charset="0"/>
                          <a:cs typeface="Arial" panose="020B0604020202020204" pitchFamily="34" charset="0"/>
                        </a:rPr>
                        <a:t>nhóm</a:t>
                      </a:r>
                      <a:r>
                        <a:rPr lang="en-US" sz="2800" b="1" kern="1200"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 </a:t>
                      </a:r>
                      <a:r>
                        <a:rPr lang="en-US" sz="2800" b="1" kern="1200" dirty="0" smtClean="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2,4)</a:t>
                      </a:r>
                      <a:endParaRPr lang="en-US" sz="2800" dirty="0">
                        <a:solidFill>
                          <a:srgbClr val="0070C0"/>
                        </a:solidFill>
                        <a:effectLst/>
                        <a:latin typeface="Calibri" panose="020F0502020204030204" pitchFamily="34" charset="0"/>
                        <a:cs typeface="Arial" panose="020B0604020202020204" pitchFamily="34" charset="0"/>
                      </a:endParaRPr>
                    </a:p>
                  </a:txBody>
                  <a:tcPr marL="36830" marR="3683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93354234"/>
                  </a:ext>
                </a:extLst>
              </a:tr>
              <a:tr h="695960">
                <a:tc>
                  <a:txBody>
                    <a:bodyPr/>
                    <a:lstStyle/>
                    <a:p>
                      <a:pPr>
                        <a:lnSpc>
                          <a:spcPct val="120000"/>
                        </a:lnSpc>
                        <a:spcAft>
                          <a:spcPts val="0"/>
                        </a:spcAft>
                      </a:pPr>
                      <a:r>
                        <a:rPr lang="en-US" sz="2800" kern="1200" dirty="0">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Cho </a:t>
                      </a:r>
                      <a:r>
                        <a:rPr lang="fr-FR" sz="2800" kern="1200" dirty="0" err="1">
                          <a:solidFill>
                            <a:srgbClr val="0070C0"/>
                          </a:solidFill>
                          <a:effectLst/>
                          <a:latin typeface="Times New Roman" panose="02020603050405020304" pitchFamily="18" charset="0"/>
                          <a:ea typeface="Calibri" panose="020F0502020204030204" pitchFamily="34" charset="0"/>
                          <a:cs typeface="Arial" panose="020B0604020202020204" pitchFamily="34" charset="0"/>
                        </a:rPr>
                        <a:t>các</a:t>
                      </a:r>
                      <a:r>
                        <a:rPr lang="fr-FR" sz="2800" kern="1200"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 </a:t>
                      </a:r>
                      <a:r>
                        <a:rPr lang="fr-FR" sz="2800" kern="1200" dirty="0" err="1">
                          <a:solidFill>
                            <a:srgbClr val="0070C0"/>
                          </a:solidFill>
                          <a:effectLst/>
                          <a:latin typeface="Times New Roman" panose="02020603050405020304" pitchFamily="18" charset="0"/>
                          <a:ea typeface="Calibri" panose="020F0502020204030204" pitchFamily="34" charset="0"/>
                          <a:cs typeface="Arial" panose="020B0604020202020204" pitchFamily="34" charset="0"/>
                        </a:rPr>
                        <a:t>nguyên</a:t>
                      </a:r>
                      <a:r>
                        <a:rPr lang="fr-FR" sz="2800" kern="1200"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 </a:t>
                      </a:r>
                      <a:r>
                        <a:rPr lang="fr-FR" sz="2800" kern="1200" dirty="0" err="1">
                          <a:solidFill>
                            <a:srgbClr val="0070C0"/>
                          </a:solidFill>
                          <a:effectLst/>
                          <a:latin typeface="Times New Roman" panose="02020603050405020304" pitchFamily="18" charset="0"/>
                          <a:ea typeface="Calibri" panose="020F0502020204030204" pitchFamily="34" charset="0"/>
                          <a:cs typeface="Arial" panose="020B0604020202020204" pitchFamily="34" charset="0"/>
                        </a:rPr>
                        <a:t>tố</a:t>
                      </a:r>
                      <a:r>
                        <a:rPr lang="fr-FR" sz="2800" kern="1200"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 </a:t>
                      </a:r>
                      <a:r>
                        <a:rPr lang="fr-FR" sz="2800" kern="1200" dirty="0" err="1">
                          <a:solidFill>
                            <a:srgbClr val="0070C0"/>
                          </a:solidFill>
                          <a:effectLst/>
                          <a:latin typeface="Times New Roman" panose="02020603050405020304" pitchFamily="18" charset="0"/>
                          <a:ea typeface="Calibri" panose="020F0502020204030204" pitchFamily="34" charset="0"/>
                          <a:cs typeface="Arial" panose="020B0604020202020204" pitchFamily="34" charset="0"/>
                        </a:rPr>
                        <a:t>trong</a:t>
                      </a:r>
                      <a:r>
                        <a:rPr lang="fr-FR" sz="2800" kern="1200"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 chu </a:t>
                      </a:r>
                      <a:r>
                        <a:rPr lang="fr-FR" sz="2800" kern="1200" dirty="0" err="1">
                          <a:solidFill>
                            <a:srgbClr val="0070C0"/>
                          </a:solidFill>
                          <a:effectLst/>
                          <a:latin typeface="Times New Roman" panose="02020603050405020304" pitchFamily="18" charset="0"/>
                          <a:ea typeface="Calibri" panose="020F0502020204030204" pitchFamily="34" charset="0"/>
                          <a:cs typeface="Arial" panose="020B0604020202020204" pitchFamily="34" charset="0"/>
                        </a:rPr>
                        <a:t>kì</a:t>
                      </a:r>
                      <a:r>
                        <a:rPr lang="fr-FR" sz="2800" kern="1200"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 2:</a:t>
                      </a:r>
                      <a:endParaRPr lang="en-US" sz="2800" dirty="0">
                        <a:solidFill>
                          <a:srgbClr val="0070C0"/>
                        </a:solidFill>
                        <a:effectLst/>
                        <a:latin typeface="Calibri" panose="020F0502020204030204" pitchFamily="34" charset="0"/>
                        <a:cs typeface="Arial" panose="020B0604020202020204" pitchFamily="34" charset="0"/>
                      </a:endParaRPr>
                    </a:p>
                    <a:p>
                      <a:pPr>
                        <a:lnSpc>
                          <a:spcPct val="120000"/>
                        </a:lnSpc>
                        <a:spcAft>
                          <a:spcPts val="0"/>
                        </a:spcAft>
                      </a:pPr>
                      <a:r>
                        <a:rPr lang="en-US" sz="2800" kern="120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 </a:t>
                      </a:r>
                      <a:r>
                        <a:rPr lang="en-US" sz="2800" kern="1200" smtClean="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Be</a:t>
                      </a:r>
                      <a:r>
                        <a:rPr lang="en-US" sz="2800" kern="1200" smtClean="0">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2800" kern="1200">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a:t>
                      </a:r>
                      <a:r>
                        <a:rPr lang="en-US" sz="2800" kern="1200" smtClean="0">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Z=4), </a:t>
                      </a:r>
                      <a:r>
                        <a:rPr lang="en-US" sz="2800" kern="1200" dirty="0">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N (Z=7), F (Z=9) </a:t>
                      </a:r>
                      <a:endParaRPr lang="en-US" sz="2800" dirty="0">
                        <a:solidFill>
                          <a:srgbClr val="0070C0"/>
                        </a:solidFill>
                        <a:effectLst/>
                        <a:latin typeface="Calibri" panose="020F0502020204030204" pitchFamily="34" charset="0"/>
                        <a:cs typeface="Arial" panose="020B0604020202020204" pitchFamily="34" charset="0"/>
                      </a:endParaRPr>
                    </a:p>
                  </a:txBody>
                  <a:tcPr marL="36830" marR="3683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20000"/>
                        </a:lnSpc>
                        <a:spcAft>
                          <a:spcPts val="0"/>
                        </a:spcAft>
                      </a:pPr>
                      <a:r>
                        <a:rPr lang="en-US" sz="2800" kern="1200" dirty="0">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Cho </a:t>
                      </a:r>
                      <a:r>
                        <a:rPr lang="fr-FR" sz="2800" kern="1200" dirty="0" err="1">
                          <a:solidFill>
                            <a:srgbClr val="0070C0"/>
                          </a:solidFill>
                          <a:effectLst/>
                          <a:latin typeface="Times New Roman" panose="02020603050405020304" pitchFamily="18" charset="0"/>
                          <a:ea typeface="Calibri" panose="020F0502020204030204" pitchFamily="34" charset="0"/>
                          <a:cs typeface="Arial" panose="020B0604020202020204" pitchFamily="34" charset="0"/>
                        </a:rPr>
                        <a:t>các</a:t>
                      </a:r>
                      <a:r>
                        <a:rPr lang="fr-FR" sz="2800" kern="1200"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 </a:t>
                      </a:r>
                      <a:r>
                        <a:rPr lang="fr-FR" sz="2800" kern="1200" dirty="0" err="1">
                          <a:solidFill>
                            <a:srgbClr val="0070C0"/>
                          </a:solidFill>
                          <a:effectLst/>
                          <a:latin typeface="Times New Roman" panose="02020603050405020304" pitchFamily="18" charset="0"/>
                          <a:ea typeface="Calibri" panose="020F0502020204030204" pitchFamily="34" charset="0"/>
                          <a:cs typeface="Arial" panose="020B0604020202020204" pitchFamily="34" charset="0"/>
                        </a:rPr>
                        <a:t>nguyên</a:t>
                      </a:r>
                      <a:r>
                        <a:rPr lang="fr-FR" sz="2800" kern="1200"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 </a:t>
                      </a:r>
                      <a:r>
                        <a:rPr lang="fr-FR" sz="2800" kern="1200" dirty="0" err="1">
                          <a:solidFill>
                            <a:srgbClr val="0070C0"/>
                          </a:solidFill>
                          <a:effectLst/>
                          <a:latin typeface="Times New Roman" panose="02020603050405020304" pitchFamily="18" charset="0"/>
                          <a:ea typeface="Calibri" panose="020F0502020204030204" pitchFamily="34" charset="0"/>
                          <a:cs typeface="Arial" panose="020B0604020202020204" pitchFamily="34" charset="0"/>
                        </a:rPr>
                        <a:t>tố</a:t>
                      </a:r>
                      <a:r>
                        <a:rPr lang="fr-FR" sz="2800" kern="1200"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 </a:t>
                      </a:r>
                      <a:r>
                        <a:rPr lang="fr-FR" sz="2800" kern="1200" dirty="0" err="1">
                          <a:solidFill>
                            <a:srgbClr val="0070C0"/>
                          </a:solidFill>
                          <a:effectLst/>
                          <a:latin typeface="Times New Roman" panose="02020603050405020304" pitchFamily="18" charset="0"/>
                          <a:ea typeface="Calibri" panose="020F0502020204030204" pitchFamily="34" charset="0"/>
                          <a:cs typeface="Arial" panose="020B0604020202020204" pitchFamily="34" charset="0"/>
                        </a:rPr>
                        <a:t>trong</a:t>
                      </a:r>
                      <a:r>
                        <a:rPr lang="fr-FR" sz="2800" kern="1200"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 </a:t>
                      </a:r>
                      <a:r>
                        <a:rPr lang="fr-FR" sz="2800" kern="1200" dirty="0" err="1">
                          <a:solidFill>
                            <a:srgbClr val="0070C0"/>
                          </a:solidFill>
                          <a:effectLst/>
                          <a:latin typeface="Times New Roman" panose="02020603050405020304" pitchFamily="18" charset="0"/>
                          <a:ea typeface="Calibri" panose="020F0502020204030204" pitchFamily="34" charset="0"/>
                          <a:cs typeface="Arial" panose="020B0604020202020204" pitchFamily="34" charset="0"/>
                        </a:rPr>
                        <a:t>nhóm</a:t>
                      </a:r>
                      <a:r>
                        <a:rPr lang="fr-FR" sz="2800" kern="1200"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 IA: </a:t>
                      </a:r>
                      <a:endParaRPr lang="en-US" sz="2800" dirty="0">
                        <a:solidFill>
                          <a:srgbClr val="0070C0"/>
                        </a:solidFill>
                        <a:effectLst/>
                        <a:latin typeface="Calibri" panose="020F0502020204030204" pitchFamily="34" charset="0"/>
                        <a:cs typeface="Arial" panose="020B0604020202020204" pitchFamily="34" charset="0"/>
                      </a:endParaRPr>
                    </a:p>
                    <a:p>
                      <a:pPr>
                        <a:lnSpc>
                          <a:spcPct val="120000"/>
                        </a:lnSpc>
                        <a:spcAft>
                          <a:spcPts val="0"/>
                        </a:spcAft>
                      </a:pPr>
                      <a:r>
                        <a:rPr lang="en-US" sz="2800" kern="1200" dirty="0">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Li (Z=3), Na (Z=11), K (Z=19)</a:t>
                      </a:r>
                      <a:endParaRPr lang="en-US" sz="2800" dirty="0">
                        <a:solidFill>
                          <a:srgbClr val="0070C0"/>
                        </a:solidFill>
                        <a:effectLst/>
                        <a:latin typeface="Calibri" panose="020F0502020204030204" pitchFamily="34" charset="0"/>
                        <a:cs typeface="Arial" panose="020B0604020202020204" pitchFamily="34" charset="0"/>
                      </a:endParaRPr>
                    </a:p>
                  </a:txBody>
                  <a:tcPr marL="36830" marR="3683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03196462"/>
                  </a:ext>
                </a:extLst>
              </a:tr>
              <a:tr h="238760">
                <a:tc gridSpan="2">
                  <a:txBody>
                    <a:bodyPr/>
                    <a:lstStyle/>
                    <a:p>
                      <a:pPr>
                        <a:lnSpc>
                          <a:spcPct val="120000"/>
                        </a:lnSpc>
                        <a:spcAft>
                          <a:spcPts val="0"/>
                        </a:spcAft>
                      </a:pPr>
                      <a:r>
                        <a:rPr lang="en-US" sz="2800" kern="1200" dirty="0">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a. </a:t>
                      </a:r>
                      <a:r>
                        <a:rPr lang="en-US" sz="2800" kern="1200" dirty="0" err="1">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Vẽ</a:t>
                      </a:r>
                      <a:r>
                        <a:rPr lang="en-US" sz="2800" kern="1200" dirty="0">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2800" kern="1200" dirty="0" err="1">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mô</a:t>
                      </a:r>
                      <a:r>
                        <a:rPr lang="en-US" sz="2800" kern="1200" dirty="0">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2800" kern="1200" dirty="0" err="1">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hình</a:t>
                      </a:r>
                      <a:r>
                        <a:rPr lang="en-US" sz="2800" kern="1200" dirty="0">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2800" kern="1200" dirty="0" err="1">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nguyên</a:t>
                      </a:r>
                      <a:r>
                        <a:rPr lang="en-US" sz="2800" kern="1200" dirty="0">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2800" kern="1200" dirty="0" err="1">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tử</a:t>
                      </a:r>
                      <a:r>
                        <a:rPr lang="en-US" sz="2800" kern="1200" dirty="0">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2800" kern="1200" dirty="0" err="1">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theo</a:t>
                      </a:r>
                      <a:r>
                        <a:rPr lang="en-US" sz="2800" kern="1200" dirty="0">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 Rutherford – Bohr </a:t>
                      </a:r>
                      <a:r>
                        <a:rPr lang="en-US" sz="2800" kern="1200" dirty="0" err="1">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của</a:t>
                      </a:r>
                      <a:r>
                        <a:rPr lang="en-US" sz="2800" kern="1200" dirty="0">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2800" kern="1200" dirty="0" err="1">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các</a:t>
                      </a:r>
                      <a:r>
                        <a:rPr lang="en-US" sz="2800" kern="1200" dirty="0">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2800" kern="1200" dirty="0" err="1">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nguyên</a:t>
                      </a:r>
                      <a:r>
                        <a:rPr lang="en-US" sz="2800" kern="1200" dirty="0">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2800" kern="1200" dirty="0" err="1">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tố</a:t>
                      </a:r>
                      <a:r>
                        <a:rPr lang="en-US" sz="2800" kern="1200" dirty="0">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2800" kern="1200" dirty="0" err="1">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trên</a:t>
                      </a:r>
                      <a:r>
                        <a:rPr lang="en-US" sz="2800" kern="1200" dirty="0">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a:t>
                      </a:r>
                      <a:endParaRPr lang="en-US" sz="2800" dirty="0">
                        <a:solidFill>
                          <a:srgbClr val="0070C0"/>
                        </a:solidFill>
                        <a:effectLst/>
                        <a:latin typeface="Calibri" panose="020F0502020204030204" pitchFamily="34" charset="0"/>
                        <a:cs typeface="Arial" panose="020B0604020202020204" pitchFamily="34" charset="0"/>
                      </a:endParaRPr>
                    </a:p>
                  </a:txBody>
                  <a:tcPr marL="36830" marR="3683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799842075"/>
                  </a:ext>
                </a:extLst>
              </a:tr>
              <a:tr h="281305">
                <a:tc gridSpan="2">
                  <a:txBody>
                    <a:bodyPr/>
                    <a:lstStyle/>
                    <a:p>
                      <a:pPr>
                        <a:lnSpc>
                          <a:spcPct val="120000"/>
                        </a:lnSpc>
                        <a:spcAft>
                          <a:spcPts val="0"/>
                        </a:spcAft>
                      </a:pPr>
                      <a:r>
                        <a:rPr lang="en-US" sz="2800" kern="1200" dirty="0">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b. </a:t>
                      </a:r>
                      <a:r>
                        <a:rPr lang="fr-FR" sz="2800" kern="1200" dirty="0" err="1">
                          <a:solidFill>
                            <a:srgbClr val="0070C0"/>
                          </a:solidFill>
                          <a:effectLst/>
                          <a:latin typeface="Times New Roman" panose="02020603050405020304" pitchFamily="18" charset="0"/>
                          <a:ea typeface="Calibri" panose="020F0502020204030204" pitchFamily="34" charset="0"/>
                          <a:cs typeface="Arial" panose="020B0604020202020204" pitchFamily="34" charset="0"/>
                        </a:rPr>
                        <a:t>Nêu</a:t>
                      </a:r>
                      <a:r>
                        <a:rPr lang="fr-FR" sz="2800" kern="1200"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 </a:t>
                      </a:r>
                      <a:r>
                        <a:rPr lang="fr-FR" sz="2800" kern="1200" dirty="0" err="1">
                          <a:solidFill>
                            <a:srgbClr val="0070C0"/>
                          </a:solidFill>
                          <a:effectLst/>
                          <a:latin typeface="Times New Roman" panose="02020603050405020304" pitchFamily="18" charset="0"/>
                          <a:ea typeface="Calibri" panose="020F0502020204030204" pitchFamily="34" charset="0"/>
                          <a:cs typeface="Arial" panose="020B0604020202020204" pitchFamily="34" charset="0"/>
                        </a:rPr>
                        <a:t>và</a:t>
                      </a:r>
                      <a:r>
                        <a:rPr lang="fr-FR" sz="2800" kern="1200"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 </a:t>
                      </a:r>
                      <a:r>
                        <a:rPr lang="fr-FR" sz="2800" kern="1200" dirty="0" err="1">
                          <a:solidFill>
                            <a:srgbClr val="0070C0"/>
                          </a:solidFill>
                          <a:effectLst/>
                          <a:latin typeface="Times New Roman" panose="02020603050405020304" pitchFamily="18" charset="0"/>
                          <a:ea typeface="Calibri" panose="020F0502020204030204" pitchFamily="34" charset="0"/>
                          <a:cs typeface="Arial" panose="020B0604020202020204" pitchFamily="34" charset="0"/>
                        </a:rPr>
                        <a:t>giải</a:t>
                      </a:r>
                      <a:r>
                        <a:rPr lang="fr-FR" sz="2800" kern="1200"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 </a:t>
                      </a:r>
                      <a:r>
                        <a:rPr lang="fr-FR" sz="2800" kern="1200" dirty="0" err="1">
                          <a:solidFill>
                            <a:srgbClr val="0070C0"/>
                          </a:solidFill>
                          <a:effectLst/>
                          <a:latin typeface="Times New Roman" panose="02020603050405020304" pitchFamily="18" charset="0"/>
                          <a:ea typeface="Calibri" panose="020F0502020204030204" pitchFamily="34" charset="0"/>
                          <a:cs typeface="Arial" panose="020B0604020202020204" pitchFamily="34" charset="0"/>
                        </a:rPr>
                        <a:t>thích</a:t>
                      </a:r>
                      <a:r>
                        <a:rPr lang="fr-FR" sz="2800" kern="1200"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 </a:t>
                      </a:r>
                      <a:r>
                        <a:rPr lang="fr-FR" sz="2800" kern="1200" dirty="0" err="1">
                          <a:solidFill>
                            <a:srgbClr val="0070C0"/>
                          </a:solidFill>
                          <a:effectLst/>
                          <a:latin typeface="Times New Roman" panose="02020603050405020304" pitchFamily="18" charset="0"/>
                          <a:ea typeface="Calibri" panose="020F0502020204030204" pitchFamily="34" charset="0"/>
                          <a:cs typeface="Arial" panose="020B0604020202020204" pitchFamily="34" charset="0"/>
                        </a:rPr>
                        <a:t>xu</a:t>
                      </a:r>
                      <a:r>
                        <a:rPr lang="fr-FR" sz="2800" kern="1200"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 </a:t>
                      </a:r>
                      <a:r>
                        <a:rPr lang="fr-FR" sz="2800" kern="1200" dirty="0" err="1">
                          <a:solidFill>
                            <a:srgbClr val="0070C0"/>
                          </a:solidFill>
                          <a:effectLst/>
                          <a:latin typeface="Times New Roman" panose="02020603050405020304" pitchFamily="18" charset="0"/>
                          <a:ea typeface="Calibri" panose="020F0502020204030204" pitchFamily="34" charset="0"/>
                          <a:cs typeface="Arial" panose="020B0604020202020204" pitchFamily="34" charset="0"/>
                        </a:rPr>
                        <a:t>hướng</a:t>
                      </a:r>
                      <a:r>
                        <a:rPr lang="fr-FR" sz="2800" kern="1200"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 </a:t>
                      </a:r>
                      <a:r>
                        <a:rPr lang="fr-FR" sz="2800" kern="1200" dirty="0" err="1">
                          <a:solidFill>
                            <a:srgbClr val="0070C0"/>
                          </a:solidFill>
                          <a:effectLst/>
                          <a:latin typeface="Times New Roman" panose="02020603050405020304" pitchFamily="18" charset="0"/>
                          <a:ea typeface="Calibri" panose="020F0502020204030204" pitchFamily="34" charset="0"/>
                          <a:cs typeface="Arial" panose="020B0604020202020204" pitchFamily="34" charset="0"/>
                        </a:rPr>
                        <a:t>biến</a:t>
                      </a:r>
                      <a:r>
                        <a:rPr lang="fr-FR" sz="2800" kern="1200"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 </a:t>
                      </a:r>
                      <a:r>
                        <a:rPr lang="fr-FR" sz="2800" kern="1200" dirty="0" err="1">
                          <a:solidFill>
                            <a:srgbClr val="0070C0"/>
                          </a:solidFill>
                          <a:effectLst/>
                          <a:latin typeface="Times New Roman" panose="02020603050405020304" pitchFamily="18" charset="0"/>
                          <a:ea typeface="Calibri" panose="020F0502020204030204" pitchFamily="34" charset="0"/>
                          <a:cs typeface="Arial" panose="020B0604020202020204" pitchFamily="34" charset="0"/>
                        </a:rPr>
                        <a:t>đổi</a:t>
                      </a:r>
                      <a:r>
                        <a:rPr lang="fr-FR" sz="2800" kern="1200"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 </a:t>
                      </a:r>
                      <a:r>
                        <a:rPr lang="fr-FR" sz="2800" kern="1200" dirty="0" err="1">
                          <a:solidFill>
                            <a:srgbClr val="0070C0"/>
                          </a:solidFill>
                          <a:effectLst/>
                          <a:latin typeface="Times New Roman" panose="02020603050405020304" pitchFamily="18" charset="0"/>
                          <a:ea typeface="Calibri" panose="020F0502020204030204" pitchFamily="34" charset="0"/>
                          <a:cs typeface="Arial" panose="020B0604020202020204" pitchFamily="34" charset="0"/>
                        </a:rPr>
                        <a:t>bán</a:t>
                      </a:r>
                      <a:r>
                        <a:rPr lang="fr-FR" sz="2800" kern="1200"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 </a:t>
                      </a:r>
                      <a:r>
                        <a:rPr lang="fr-FR" sz="2800" kern="1200" dirty="0" err="1">
                          <a:solidFill>
                            <a:srgbClr val="0070C0"/>
                          </a:solidFill>
                          <a:effectLst/>
                          <a:latin typeface="Times New Roman" panose="02020603050405020304" pitchFamily="18" charset="0"/>
                          <a:ea typeface="Calibri" panose="020F0502020204030204" pitchFamily="34" charset="0"/>
                          <a:cs typeface="Arial" panose="020B0604020202020204" pitchFamily="34" charset="0"/>
                        </a:rPr>
                        <a:t>kính</a:t>
                      </a:r>
                      <a:r>
                        <a:rPr lang="fr-FR" sz="2800" kern="1200"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 </a:t>
                      </a:r>
                      <a:r>
                        <a:rPr lang="fr-FR" sz="2800" kern="1200" dirty="0" err="1">
                          <a:solidFill>
                            <a:srgbClr val="0070C0"/>
                          </a:solidFill>
                          <a:effectLst/>
                          <a:latin typeface="Times New Roman" panose="02020603050405020304" pitchFamily="18" charset="0"/>
                          <a:ea typeface="Calibri" panose="020F0502020204030204" pitchFamily="34" charset="0"/>
                          <a:cs typeface="Arial" panose="020B0604020202020204" pitchFamily="34" charset="0"/>
                        </a:rPr>
                        <a:t>nguyên</a:t>
                      </a:r>
                      <a:r>
                        <a:rPr lang="fr-FR" sz="2800" kern="1200"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 </a:t>
                      </a:r>
                      <a:r>
                        <a:rPr lang="fr-FR" sz="2800" kern="1200" dirty="0" err="1">
                          <a:solidFill>
                            <a:srgbClr val="0070C0"/>
                          </a:solidFill>
                          <a:effectLst/>
                          <a:latin typeface="Times New Roman" panose="02020603050405020304" pitchFamily="18" charset="0"/>
                          <a:ea typeface="Calibri" panose="020F0502020204030204" pitchFamily="34" charset="0"/>
                          <a:cs typeface="Arial" panose="020B0604020202020204" pitchFamily="34" charset="0"/>
                        </a:rPr>
                        <a:t>tử</a:t>
                      </a:r>
                      <a:r>
                        <a:rPr lang="fr-FR" sz="2800" kern="1200"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 </a:t>
                      </a:r>
                      <a:r>
                        <a:rPr lang="fr-FR" sz="2800" kern="1200" dirty="0" err="1">
                          <a:solidFill>
                            <a:srgbClr val="0070C0"/>
                          </a:solidFill>
                          <a:effectLst/>
                          <a:latin typeface="Times New Roman" panose="02020603050405020304" pitchFamily="18" charset="0"/>
                          <a:ea typeface="Calibri" panose="020F0502020204030204" pitchFamily="34" charset="0"/>
                          <a:cs typeface="Arial" panose="020B0604020202020204" pitchFamily="34" charset="0"/>
                        </a:rPr>
                        <a:t>của</a:t>
                      </a:r>
                      <a:r>
                        <a:rPr lang="fr-FR" sz="2800" kern="1200"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 </a:t>
                      </a:r>
                      <a:r>
                        <a:rPr lang="fr-FR" sz="2800" kern="1200" dirty="0" err="1">
                          <a:solidFill>
                            <a:srgbClr val="0070C0"/>
                          </a:solidFill>
                          <a:effectLst/>
                          <a:latin typeface="Times New Roman" panose="02020603050405020304" pitchFamily="18" charset="0"/>
                          <a:ea typeface="Calibri" panose="020F0502020204030204" pitchFamily="34" charset="0"/>
                          <a:cs typeface="Arial" panose="020B0604020202020204" pitchFamily="34" charset="0"/>
                        </a:rPr>
                        <a:t>các</a:t>
                      </a:r>
                      <a:r>
                        <a:rPr lang="fr-FR" sz="2800" kern="1200"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 </a:t>
                      </a:r>
                      <a:r>
                        <a:rPr lang="fr-FR" sz="2800" kern="1200" dirty="0" err="1">
                          <a:solidFill>
                            <a:srgbClr val="0070C0"/>
                          </a:solidFill>
                          <a:effectLst/>
                          <a:latin typeface="Times New Roman" panose="02020603050405020304" pitchFamily="18" charset="0"/>
                          <a:ea typeface="Calibri" panose="020F0502020204030204" pitchFamily="34" charset="0"/>
                          <a:cs typeface="Arial" panose="020B0604020202020204" pitchFamily="34" charset="0"/>
                        </a:rPr>
                        <a:t>nguyên</a:t>
                      </a:r>
                      <a:r>
                        <a:rPr lang="fr-FR" sz="2800" kern="1200"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 </a:t>
                      </a:r>
                      <a:r>
                        <a:rPr lang="fr-FR" sz="2800" kern="1200" dirty="0" err="1">
                          <a:solidFill>
                            <a:srgbClr val="0070C0"/>
                          </a:solidFill>
                          <a:effectLst/>
                          <a:latin typeface="Times New Roman" panose="02020603050405020304" pitchFamily="18" charset="0"/>
                          <a:ea typeface="Calibri" panose="020F0502020204030204" pitchFamily="34" charset="0"/>
                          <a:cs typeface="Arial" panose="020B0604020202020204" pitchFamily="34" charset="0"/>
                        </a:rPr>
                        <a:t>tố</a:t>
                      </a:r>
                      <a:r>
                        <a:rPr lang="fr-FR" sz="2800" kern="1200"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 </a:t>
                      </a:r>
                      <a:r>
                        <a:rPr lang="fr-FR" sz="2800" kern="1200" dirty="0" err="1">
                          <a:solidFill>
                            <a:srgbClr val="0070C0"/>
                          </a:solidFill>
                          <a:effectLst/>
                          <a:latin typeface="Times New Roman" panose="02020603050405020304" pitchFamily="18" charset="0"/>
                          <a:ea typeface="Calibri" panose="020F0502020204030204" pitchFamily="34" charset="0"/>
                          <a:cs typeface="Arial" panose="020B0604020202020204" pitchFamily="34" charset="0"/>
                        </a:rPr>
                        <a:t>trên</a:t>
                      </a:r>
                      <a:r>
                        <a:rPr lang="fr-FR" sz="2800" kern="1200"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 </a:t>
                      </a:r>
                      <a:r>
                        <a:rPr lang="fr-FR" sz="2800" kern="1200" dirty="0" err="1">
                          <a:solidFill>
                            <a:srgbClr val="0070C0"/>
                          </a:solidFill>
                          <a:effectLst/>
                          <a:latin typeface="Times New Roman" panose="02020603050405020304" pitchFamily="18" charset="0"/>
                          <a:ea typeface="Calibri" panose="020F0502020204030204" pitchFamily="34" charset="0"/>
                          <a:cs typeface="Arial" panose="020B0604020202020204" pitchFamily="34" charset="0"/>
                        </a:rPr>
                        <a:t>theo</a:t>
                      </a:r>
                      <a:r>
                        <a:rPr lang="fr-FR" sz="2800" kern="1200"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 </a:t>
                      </a:r>
                      <a:r>
                        <a:rPr lang="fr-FR" sz="2800" kern="1200" dirty="0" err="1">
                          <a:solidFill>
                            <a:srgbClr val="0070C0"/>
                          </a:solidFill>
                          <a:effectLst/>
                          <a:latin typeface="Times New Roman" panose="02020603050405020304" pitchFamily="18" charset="0"/>
                          <a:ea typeface="Calibri" panose="020F0502020204030204" pitchFamily="34" charset="0"/>
                          <a:cs typeface="Arial" panose="020B0604020202020204" pitchFamily="34" charset="0"/>
                        </a:rPr>
                        <a:t>chiều</a:t>
                      </a:r>
                      <a:r>
                        <a:rPr lang="fr-FR" sz="2800" kern="1200"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 </a:t>
                      </a:r>
                      <a:r>
                        <a:rPr lang="fr-FR" sz="2800" kern="1200" dirty="0" err="1">
                          <a:solidFill>
                            <a:srgbClr val="0070C0"/>
                          </a:solidFill>
                          <a:effectLst/>
                          <a:latin typeface="Times New Roman" panose="02020603050405020304" pitchFamily="18" charset="0"/>
                          <a:ea typeface="Calibri" panose="020F0502020204030204" pitchFamily="34" charset="0"/>
                          <a:cs typeface="Arial" panose="020B0604020202020204" pitchFamily="34" charset="0"/>
                        </a:rPr>
                        <a:t>tăng</a:t>
                      </a:r>
                      <a:r>
                        <a:rPr lang="fr-FR" sz="2800" kern="1200"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 </a:t>
                      </a:r>
                      <a:r>
                        <a:rPr lang="fr-FR" sz="2800" kern="1200" dirty="0" err="1">
                          <a:solidFill>
                            <a:srgbClr val="0070C0"/>
                          </a:solidFill>
                          <a:effectLst/>
                          <a:latin typeface="Times New Roman" panose="02020603050405020304" pitchFamily="18" charset="0"/>
                          <a:ea typeface="Calibri" panose="020F0502020204030204" pitchFamily="34" charset="0"/>
                          <a:cs typeface="Arial" panose="020B0604020202020204" pitchFamily="34" charset="0"/>
                        </a:rPr>
                        <a:t>dần</a:t>
                      </a:r>
                      <a:r>
                        <a:rPr lang="fr-FR" sz="2800" kern="1200"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 </a:t>
                      </a:r>
                      <a:r>
                        <a:rPr lang="fr-FR" sz="2800" kern="1200" dirty="0" err="1">
                          <a:solidFill>
                            <a:srgbClr val="0070C0"/>
                          </a:solidFill>
                          <a:effectLst/>
                          <a:latin typeface="Times New Roman" panose="02020603050405020304" pitchFamily="18" charset="0"/>
                          <a:ea typeface="Calibri" panose="020F0502020204030204" pitchFamily="34" charset="0"/>
                          <a:cs typeface="Arial" panose="020B0604020202020204" pitchFamily="34" charset="0"/>
                        </a:rPr>
                        <a:t>của</a:t>
                      </a:r>
                      <a:r>
                        <a:rPr lang="fr-FR" sz="2800" kern="1200"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 </a:t>
                      </a:r>
                      <a:r>
                        <a:rPr lang="fr-FR" sz="2800" kern="1200" dirty="0" err="1">
                          <a:solidFill>
                            <a:srgbClr val="0070C0"/>
                          </a:solidFill>
                          <a:effectLst/>
                          <a:latin typeface="Times New Roman" panose="02020603050405020304" pitchFamily="18" charset="0"/>
                          <a:ea typeface="Calibri" panose="020F0502020204030204" pitchFamily="34" charset="0"/>
                          <a:cs typeface="Arial" panose="020B0604020202020204" pitchFamily="34" charset="0"/>
                        </a:rPr>
                        <a:t>điện</a:t>
                      </a:r>
                      <a:r>
                        <a:rPr lang="fr-FR" sz="2800" kern="1200"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 </a:t>
                      </a:r>
                      <a:r>
                        <a:rPr lang="fr-FR" sz="2800" kern="1200" dirty="0" err="1">
                          <a:solidFill>
                            <a:srgbClr val="0070C0"/>
                          </a:solidFill>
                          <a:effectLst/>
                          <a:latin typeface="Times New Roman" panose="02020603050405020304" pitchFamily="18" charset="0"/>
                          <a:ea typeface="Calibri" panose="020F0502020204030204" pitchFamily="34" charset="0"/>
                          <a:cs typeface="Arial" panose="020B0604020202020204" pitchFamily="34" charset="0"/>
                        </a:rPr>
                        <a:t>tích</a:t>
                      </a:r>
                      <a:r>
                        <a:rPr lang="fr-FR" sz="2800" kern="1200"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 </a:t>
                      </a:r>
                      <a:r>
                        <a:rPr lang="fr-FR" sz="2800" kern="1200" dirty="0" err="1">
                          <a:solidFill>
                            <a:srgbClr val="0070C0"/>
                          </a:solidFill>
                          <a:effectLst/>
                          <a:latin typeface="Times New Roman" panose="02020603050405020304" pitchFamily="18" charset="0"/>
                          <a:ea typeface="Calibri" panose="020F0502020204030204" pitchFamily="34" charset="0"/>
                          <a:cs typeface="Arial" panose="020B0604020202020204" pitchFamily="34" charset="0"/>
                        </a:rPr>
                        <a:t>hạt</a:t>
                      </a:r>
                      <a:r>
                        <a:rPr lang="fr-FR" sz="2800" kern="1200"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 </a:t>
                      </a:r>
                      <a:r>
                        <a:rPr lang="fr-FR" sz="2800" kern="1200" dirty="0" err="1">
                          <a:solidFill>
                            <a:srgbClr val="0070C0"/>
                          </a:solidFill>
                          <a:effectLst/>
                          <a:latin typeface="Times New Roman" panose="02020603050405020304" pitchFamily="18" charset="0"/>
                          <a:ea typeface="Calibri" panose="020F0502020204030204" pitchFamily="34" charset="0"/>
                          <a:cs typeface="Arial" panose="020B0604020202020204" pitchFamily="34" charset="0"/>
                        </a:rPr>
                        <a:t>nhân</a:t>
                      </a:r>
                      <a:r>
                        <a:rPr lang="fr-FR" sz="2800" kern="1200" dirty="0">
                          <a:solidFill>
                            <a:srgbClr val="0070C0"/>
                          </a:solidFill>
                          <a:effectLst/>
                          <a:latin typeface="Times New Roman" panose="02020603050405020304" pitchFamily="18" charset="0"/>
                          <a:ea typeface="Calibri" panose="020F0502020204030204" pitchFamily="34" charset="0"/>
                          <a:cs typeface="Arial" panose="020B0604020202020204" pitchFamily="34" charset="0"/>
                        </a:rPr>
                        <a:t>.</a:t>
                      </a:r>
                      <a:endParaRPr lang="en-US" sz="2800" dirty="0">
                        <a:solidFill>
                          <a:srgbClr val="0070C0"/>
                        </a:solidFill>
                        <a:effectLst/>
                        <a:latin typeface="Calibri" panose="020F0502020204030204" pitchFamily="34" charset="0"/>
                        <a:cs typeface="Arial" panose="020B0604020202020204" pitchFamily="34" charset="0"/>
                      </a:endParaRPr>
                    </a:p>
                  </a:txBody>
                  <a:tcPr marL="36830" marR="3683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2128903297"/>
                  </a:ext>
                </a:extLst>
              </a:tr>
              <a:tr h="281305">
                <a:tc gridSpan="2">
                  <a:txBody>
                    <a:bodyPr/>
                    <a:lstStyle/>
                    <a:p>
                      <a:pPr>
                        <a:lnSpc>
                          <a:spcPct val="120000"/>
                        </a:lnSpc>
                        <a:spcAft>
                          <a:spcPts val="0"/>
                        </a:spcAft>
                      </a:pPr>
                      <a:r>
                        <a:rPr lang="en-US" sz="2800" kern="1200" dirty="0">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c. </a:t>
                      </a:r>
                      <a:r>
                        <a:rPr lang="en-US" sz="2800" kern="1200" dirty="0" err="1">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Sắp</a:t>
                      </a:r>
                      <a:r>
                        <a:rPr lang="en-US" sz="2800" kern="1200" dirty="0">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2800" kern="1200" dirty="0" err="1">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xếp</a:t>
                      </a:r>
                      <a:r>
                        <a:rPr lang="en-US" sz="2800" kern="1200" dirty="0">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2800" kern="1200" dirty="0" err="1">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các</a:t>
                      </a:r>
                      <a:r>
                        <a:rPr lang="en-US" sz="2800" kern="1200" dirty="0">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2800" kern="1200" dirty="0" err="1">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nguyên</a:t>
                      </a:r>
                      <a:r>
                        <a:rPr lang="en-US" sz="2800" kern="1200" dirty="0">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2800" kern="1200" dirty="0" err="1">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tố</a:t>
                      </a:r>
                      <a:r>
                        <a:rPr lang="en-US" sz="2800" kern="1200" dirty="0">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2800" kern="1200" dirty="0" err="1">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trên</a:t>
                      </a:r>
                      <a:r>
                        <a:rPr lang="en-US" sz="2800" kern="1200" dirty="0">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2800" kern="1200" dirty="0" err="1">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theo</a:t>
                      </a:r>
                      <a:r>
                        <a:rPr lang="en-US" sz="2800" kern="1200" dirty="0">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2800" kern="1200" dirty="0" err="1">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chiều</a:t>
                      </a:r>
                      <a:r>
                        <a:rPr lang="en-US" sz="2800" kern="1200" dirty="0">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2800" kern="1200" dirty="0" err="1">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tăng</a:t>
                      </a:r>
                      <a:r>
                        <a:rPr lang="en-US" sz="2800" kern="1200" dirty="0">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2800" kern="1200" dirty="0" err="1">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dần</a:t>
                      </a:r>
                      <a:r>
                        <a:rPr lang="en-US" sz="2800" kern="1200" dirty="0">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2800" kern="1200" dirty="0" err="1">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hoặc</a:t>
                      </a:r>
                      <a:r>
                        <a:rPr lang="en-US" sz="2800" kern="1200" dirty="0">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2800" kern="1200" dirty="0" err="1">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giảm</a:t>
                      </a:r>
                      <a:r>
                        <a:rPr lang="en-US" sz="2800" kern="1200" dirty="0">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2800" kern="1200" dirty="0" err="1">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dần</a:t>
                      </a:r>
                      <a:r>
                        <a:rPr lang="en-US" sz="2800" kern="1200" dirty="0">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2800" kern="1200" dirty="0" err="1">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bán</a:t>
                      </a:r>
                      <a:r>
                        <a:rPr lang="en-US" sz="2800" kern="1200" dirty="0">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2800" kern="1200" dirty="0" err="1">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kính</a:t>
                      </a:r>
                      <a:r>
                        <a:rPr lang="en-US" sz="2800" kern="1200" dirty="0">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2800" kern="1200" dirty="0" err="1">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nguyên</a:t>
                      </a:r>
                      <a:r>
                        <a:rPr lang="en-US" sz="2800" kern="1200" dirty="0">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2800" kern="1200" dirty="0" err="1">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tử</a:t>
                      </a:r>
                      <a:r>
                        <a:rPr lang="en-US" sz="2800" kern="1200" dirty="0">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rPr>
                        <a:t>.</a:t>
                      </a:r>
                      <a:endParaRPr lang="en-US" sz="2800" dirty="0">
                        <a:solidFill>
                          <a:srgbClr val="0070C0"/>
                        </a:solidFill>
                        <a:effectLst/>
                        <a:latin typeface="Calibri" panose="020F0502020204030204" pitchFamily="34" charset="0"/>
                        <a:cs typeface="Arial" panose="020B0604020202020204" pitchFamily="34" charset="0"/>
                      </a:endParaRPr>
                    </a:p>
                  </a:txBody>
                  <a:tcPr marL="36830" marR="3683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2282589463"/>
                  </a:ext>
                </a:extLst>
              </a:tr>
            </a:tbl>
          </a:graphicData>
        </a:graphic>
      </p:graphicFrame>
    </p:spTree>
    <p:extLst>
      <p:ext uri="{BB962C8B-B14F-4D97-AF65-F5344CB8AC3E}">
        <p14:creationId xmlns:p14="http://schemas.microsoft.com/office/powerpoint/2010/main" val="528453408"/>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8DF7581D-0149-4D87-A5ED-8E74FC6DD518}"/>
              </a:ext>
            </a:extLst>
          </p:cNvPr>
          <p:cNvSpPr/>
          <p:nvPr/>
        </p:nvSpPr>
        <p:spPr>
          <a:xfrm rot="5771450" flipH="1">
            <a:off x="10858880" y="2855347"/>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graphicFrame>
        <p:nvGraphicFramePr>
          <p:cNvPr id="12" name="Table 15">
            <a:extLst>
              <a:ext uri="{FF2B5EF4-FFF2-40B4-BE49-F238E27FC236}">
                <a16:creationId xmlns:a16="http://schemas.microsoft.com/office/drawing/2014/main" id="{280AF0DF-D25D-44BB-AE7A-7713C477BCF4}"/>
              </a:ext>
            </a:extLst>
          </p:cNvPr>
          <p:cNvGraphicFramePr>
            <a:graphicFrameLocks noGrp="1"/>
          </p:cNvGraphicFramePr>
          <p:nvPr>
            <p:extLst>
              <p:ext uri="{D42A27DB-BD31-4B8C-83A1-F6EECF244321}">
                <p14:modId xmlns:p14="http://schemas.microsoft.com/office/powerpoint/2010/main" val="2748675528"/>
              </p:ext>
            </p:extLst>
          </p:nvPr>
        </p:nvGraphicFramePr>
        <p:xfrm>
          <a:off x="578843" y="2433563"/>
          <a:ext cx="11040000" cy="3801864"/>
        </p:xfrm>
        <a:graphic>
          <a:graphicData uri="http://schemas.openxmlformats.org/drawingml/2006/table">
            <a:tbl>
              <a:tblPr firstRow="1" bandRow="1">
                <a:tableStyleId>{5C22544A-7EE6-4342-B048-85BDC9FD1C3A}</a:tableStyleId>
              </a:tblPr>
              <a:tblGrid>
                <a:gridCol w="1380000">
                  <a:extLst>
                    <a:ext uri="{9D8B030D-6E8A-4147-A177-3AD203B41FA5}">
                      <a16:colId xmlns:a16="http://schemas.microsoft.com/office/drawing/2014/main" val="3970870358"/>
                    </a:ext>
                  </a:extLst>
                </a:gridCol>
                <a:gridCol w="1380000">
                  <a:extLst>
                    <a:ext uri="{9D8B030D-6E8A-4147-A177-3AD203B41FA5}">
                      <a16:colId xmlns:a16="http://schemas.microsoft.com/office/drawing/2014/main" val="2718005400"/>
                    </a:ext>
                  </a:extLst>
                </a:gridCol>
                <a:gridCol w="1380000">
                  <a:extLst>
                    <a:ext uri="{9D8B030D-6E8A-4147-A177-3AD203B41FA5}">
                      <a16:colId xmlns:a16="http://schemas.microsoft.com/office/drawing/2014/main" val="3969169099"/>
                    </a:ext>
                  </a:extLst>
                </a:gridCol>
                <a:gridCol w="1380000">
                  <a:extLst>
                    <a:ext uri="{9D8B030D-6E8A-4147-A177-3AD203B41FA5}">
                      <a16:colId xmlns:a16="http://schemas.microsoft.com/office/drawing/2014/main" val="3567478423"/>
                    </a:ext>
                  </a:extLst>
                </a:gridCol>
                <a:gridCol w="1380000">
                  <a:extLst>
                    <a:ext uri="{9D8B030D-6E8A-4147-A177-3AD203B41FA5}">
                      <a16:colId xmlns:a16="http://schemas.microsoft.com/office/drawing/2014/main" val="3481537168"/>
                    </a:ext>
                  </a:extLst>
                </a:gridCol>
                <a:gridCol w="1380000">
                  <a:extLst>
                    <a:ext uri="{9D8B030D-6E8A-4147-A177-3AD203B41FA5}">
                      <a16:colId xmlns:a16="http://schemas.microsoft.com/office/drawing/2014/main" val="3166008000"/>
                    </a:ext>
                  </a:extLst>
                </a:gridCol>
                <a:gridCol w="1380000">
                  <a:extLst>
                    <a:ext uri="{9D8B030D-6E8A-4147-A177-3AD203B41FA5}">
                      <a16:colId xmlns:a16="http://schemas.microsoft.com/office/drawing/2014/main" val="76449405"/>
                    </a:ext>
                  </a:extLst>
                </a:gridCol>
                <a:gridCol w="1380000">
                  <a:extLst>
                    <a:ext uri="{9D8B030D-6E8A-4147-A177-3AD203B41FA5}">
                      <a16:colId xmlns:a16="http://schemas.microsoft.com/office/drawing/2014/main" val="3786496134"/>
                    </a:ext>
                  </a:extLst>
                </a:gridCol>
              </a:tblGrid>
              <a:tr h="950466">
                <a:tc>
                  <a:txBody>
                    <a:bodyPr/>
                    <a:lstStyle/>
                    <a:p>
                      <a:pPr algn="ctr"/>
                      <a:r>
                        <a:rPr lang="en-US" sz="2400" b="1" dirty="0" err="1">
                          <a:solidFill>
                            <a:schemeClr val="bg1"/>
                          </a:solidFill>
                          <a:latin typeface="Arial" panose="020B0604020202020204" pitchFamily="34" charset="0"/>
                          <a:cs typeface="Arial" panose="020B0604020202020204" pitchFamily="34" charset="0"/>
                        </a:rPr>
                        <a:t>Nhóm</a:t>
                      </a:r>
                      <a:endParaRPr lang="en-US" sz="2400" b="1" dirty="0">
                        <a:solidFill>
                          <a:schemeClr val="bg1"/>
                        </a:solidFill>
                        <a:latin typeface="Arial" panose="020B0604020202020204" pitchFamily="34" charset="0"/>
                        <a:cs typeface="Arial" panose="020B0604020202020204" pitchFamily="34" charset="0"/>
                      </a:endParaRPr>
                    </a:p>
                  </a:txBody>
                  <a:tcPr anchor="ctr">
                    <a:solidFill>
                      <a:srgbClr val="24A19C"/>
                    </a:solidFill>
                  </a:tcPr>
                </a:tc>
                <a:tc>
                  <a:txBody>
                    <a:bodyPr/>
                    <a:lstStyle/>
                    <a:p>
                      <a:pPr algn="ctr"/>
                      <a:r>
                        <a:rPr lang="en-US" sz="2400" dirty="0">
                          <a:solidFill>
                            <a:srgbClr val="24A19C"/>
                          </a:solidFill>
                          <a:latin typeface="Arial" panose="020B0604020202020204" pitchFamily="34" charset="0"/>
                          <a:cs typeface="Arial" panose="020B0604020202020204" pitchFamily="34" charset="0"/>
                        </a:rPr>
                        <a:t>I</a:t>
                      </a:r>
                    </a:p>
                  </a:txBody>
                  <a:tcPr anchor="ctr">
                    <a:solidFill>
                      <a:srgbClr val="FAEEE7"/>
                    </a:solidFill>
                  </a:tcPr>
                </a:tc>
                <a:tc>
                  <a:txBody>
                    <a:bodyPr/>
                    <a:lstStyle/>
                    <a:p>
                      <a:pPr algn="ctr"/>
                      <a:r>
                        <a:rPr lang="en-US" sz="2400" dirty="0">
                          <a:solidFill>
                            <a:srgbClr val="24A19C"/>
                          </a:solidFill>
                          <a:latin typeface="Arial" panose="020B0604020202020204" pitchFamily="34" charset="0"/>
                          <a:cs typeface="Arial" panose="020B0604020202020204" pitchFamily="34" charset="0"/>
                        </a:rPr>
                        <a:t>II</a:t>
                      </a:r>
                    </a:p>
                  </a:txBody>
                  <a:tcPr anchor="ctr">
                    <a:solidFill>
                      <a:srgbClr val="FAEEE7"/>
                    </a:solidFill>
                  </a:tcPr>
                </a:tc>
                <a:tc>
                  <a:txBody>
                    <a:bodyPr/>
                    <a:lstStyle/>
                    <a:p>
                      <a:pPr algn="ctr"/>
                      <a:r>
                        <a:rPr lang="en-US" sz="2400" dirty="0">
                          <a:solidFill>
                            <a:srgbClr val="24A19C"/>
                          </a:solidFill>
                          <a:latin typeface="Arial" panose="020B0604020202020204" pitchFamily="34" charset="0"/>
                          <a:cs typeface="Arial" panose="020B0604020202020204" pitchFamily="34" charset="0"/>
                        </a:rPr>
                        <a:t>III</a:t>
                      </a:r>
                    </a:p>
                  </a:txBody>
                  <a:tcPr anchor="ctr">
                    <a:solidFill>
                      <a:srgbClr val="FAEEE7"/>
                    </a:solidFill>
                  </a:tcPr>
                </a:tc>
                <a:tc>
                  <a:txBody>
                    <a:bodyPr/>
                    <a:lstStyle/>
                    <a:p>
                      <a:pPr algn="ctr"/>
                      <a:r>
                        <a:rPr lang="en-US" sz="2400" dirty="0">
                          <a:solidFill>
                            <a:srgbClr val="24A19C"/>
                          </a:solidFill>
                          <a:latin typeface="Arial" panose="020B0604020202020204" pitchFamily="34" charset="0"/>
                          <a:cs typeface="Arial" panose="020B0604020202020204" pitchFamily="34" charset="0"/>
                        </a:rPr>
                        <a:t>IV</a:t>
                      </a:r>
                    </a:p>
                  </a:txBody>
                  <a:tcPr anchor="ctr">
                    <a:solidFill>
                      <a:srgbClr val="FAEEE7"/>
                    </a:solidFill>
                  </a:tcPr>
                </a:tc>
                <a:tc>
                  <a:txBody>
                    <a:bodyPr/>
                    <a:lstStyle/>
                    <a:p>
                      <a:pPr algn="ctr"/>
                      <a:r>
                        <a:rPr lang="en-US" sz="2400" dirty="0">
                          <a:solidFill>
                            <a:srgbClr val="24A19C"/>
                          </a:solidFill>
                          <a:latin typeface="Arial" panose="020B0604020202020204" pitchFamily="34" charset="0"/>
                          <a:cs typeface="Arial" panose="020B0604020202020204" pitchFamily="34" charset="0"/>
                        </a:rPr>
                        <a:t>V</a:t>
                      </a:r>
                    </a:p>
                  </a:txBody>
                  <a:tcPr anchor="ctr">
                    <a:solidFill>
                      <a:srgbClr val="FAEEE7"/>
                    </a:solidFill>
                  </a:tcPr>
                </a:tc>
                <a:tc>
                  <a:txBody>
                    <a:bodyPr/>
                    <a:lstStyle/>
                    <a:p>
                      <a:pPr algn="ctr"/>
                      <a:r>
                        <a:rPr lang="en-US" sz="2400" dirty="0">
                          <a:solidFill>
                            <a:srgbClr val="24A19C"/>
                          </a:solidFill>
                          <a:latin typeface="Arial" panose="020B0604020202020204" pitchFamily="34" charset="0"/>
                          <a:cs typeface="Arial" panose="020B0604020202020204" pitchFamily="34" charset="0"/>
                        </a:rPr>
                        <a:t>VI</a:t>
                      </a:r>
                    </a:p>
                  </a:txBody>
                  <a:tcPr anchor="ctr">
                    <a:solidFill>
                      <a:srgbClr val="FAEEE7"/>
                    </a:solidFill>
                  </a:tcPr>
                </a:tc>
                <a:tc>
                  <a:txBody>
                    <a:bodyPr/>
                    <a:lstStyle/>
                    <a:p>
                      <a:pPr algn="ctr"/>
                      <a:r>
                        <a:rPr lang="en-US" sz="2400" dirty="0">
                          <a:solidFill>
                            <a:srgbClr val="24A19C"/>
                          </a:solidFill>
                          <a:latin typeface="Arial" panose="020B0604020202020204" pitchFamily="34" charset="0"/>
                          <a:cs typeface="Arial" panose="020B0604020202020204" pitchFamily="34" charset="0"/>
                        </a:rPr>
                        <a:t>VII</a:t>
                      </a:r>
                    </a:p>
                  </a:txBody>
                  <a:tcPr anchor="ctr">
                    <a:solidFill>
                      <a:srgbClr val="FAEEE7"/>
                    </a:solidFill>
                  </a:tcPr>
                </a:tc>
                <a:extLst>
                  <a:ext uri="{0D108BD9-81ED-4DB2-BD59-A6C34878D82A}">
                    <a16:rowId xmlns:a16="http://schemas.microsoft.com/office/drawing/2014/main" val="3531067180"/>
                  </a:ext>
                </a:extLst>
              </a:tr>
              <a:tr h="950466">
                <a:tc>
                  <a:txBody>
                    <a:bodyPr/>
                    <a:lstStyle/>
                    <a:p>
                      <a:pPr algn="ctr"/>
                      <a:r>
                        <a:rPr lang="en-US" sz="2400" b="1" dirty="0" err="1">
                          <a:solidFill>
                            <a:schemeClr val="bg1"/>
                          </a:solidFill>
                          <a:latin typeface="Arial" panose="020B0604020202020204" pitchFamily="34" charset="0"/>
                          <a:cs typeface="Arial" panose="020B0604020202020204" pitchFamily="34" charset="0"/>
                        </a:rPr>
                        <a:t>Hóa</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trị</a:t>
                      </a:r>
                      <a:endParaRPr lang="en-US" sz="2400" b="1" dirty="0">
                        <a:solidFill>
                          <a:schemeClr val="bg1"/>
                        </a:solidFill>
                        <a:latin typeface="Arial" panose="020B0604020202020204" pitchFamily="34" charset="0"/>
                        <a:cs typeface="Arial" panose="020B0604020202020204" pitchFamily="34" charset="0"/>
                      </a:endParaRPr>
                    </a:p>
                  </a:txBody>
                  <a:tcPr anchor="ctr">
                    <a:solidFill>
                      <a:srgbClr val="24A19C"/>
                    </a:solidFill>
                  </a:tcPr>
                </a:tc>
                <a:tc>
                  <a:txBody>
                    <a:bodyPr/>
                    <a:lstStyle/>
                    <a:p>
                      <a:pPr algn="ctr"/>
                      <a:r>
                        <a:rPr lang="en-US" sz="2400" b="1" dirty="0">
                          <a:solidFill>
                            <a:srgbClr val="24A19C"/>
                          </a:solidFill>
                          <a:latin typeface="Arial" panose="020B0604020202020204" pitchFamily="34" charset="0"/>
                          <a:cs typeface="Arial" panose="020B0604020202020204" pitchFamily="34" charset="0"/>
                        </a:rPr>
                        <a:t>I</a:t>
                      </a:r>
                    </a:p>
                  </a:txBody>
                  <a:tcPr anchor="ctr">
                    <a:solidFill>
                      <a:srgbClr val="FAEEE7"/>
                    </a:solidFill>
                  </a:tcPr>
                </a:tc>
                <a:tc>
                  <a:txBody>
                    <a:bodyPr/>
                    <a:lstStyle/>
                    <a:p>
                      <a:pPr algn="ctr"/>
                      <a:r>
                        <a:rPr lang="en-US" sz="2400" b="1" dirty="0">
                          <a:solidFill>
                            <a:srgbClr val="24A19C"/>
                          </a:solidFill>
                          <a:latin typeface="Arial" panose="020B0604020202020204" pitchFamily="34" charset="0"/>
                          <a:cs typeface="Arial" panose="020B0604020202020204" pitchFamily="34" charset="0"/>
                        </a:rPr>
                        <a:t>II</a:t>
                      </a:r>
                    </a:p>
                  </a:txBody>
                  <a:tcPr anchor="ctr">
                    <a:solidFill>
                      <a:srgbClr val="FAEEE7"/>
                    </a:solidFill>
                  </a:tcPr>
                </a:tc>
                <a:tc>
                  <a:txBody>
                    <a:bodyPr/>
                    <a:lstStyle/>
                    <a:p>
                      <a:pPr algn="ctr"/>
                      <a:r>
                        <a:rPr lang="en-US" sz="2400" b="1" dirty="0">
                          <a:solidFill>
                            <a:srgbClr val="24A19C"/>
                          </a:solidFill>
                          <a:latin typeface="Arial" panose="020B0604020202020204" pitchFamily="34" charset="0"/>
                          <a:cs typeface="Arial" panose="020B0604020202020204" pitchFamily="34" charset="0"/>
                        </a:rPr>
                        <a:t>III</a:t>
                      </a:r>
                    </a:p>
                  </a:txBody>
                  <a:tcPr anchor="ctr">
                    <a:solidFill>
                      <a:srgbClr val="FAEEE7"/>
                    </a:solidFill>
                  </a:tcPr>
                </a:tc>
                <a:tc>
                  <a:txBody>
                    <a:bodyPr/>
                    <a:lstStyle/>
                    <a:p>
                      <a:pPr algn="ctr"/>
                      <a:r>
                        <a:rPr lang="en-US" sz="2400" b="1" dirty="0">
                          <a:solidFill>
                            <a:srgbClr val="24A19C"/>
                          </a:solidFill>
                          <a:latin typeface="Arial" panose="020B0604020202020204" pitchFamily="34" charset="0"/>
                          <a:cs typeface="Arial" panose="020B0604020202020204" pitchFamily="34" charset="0"/>
                        </a:rPr>
                        <a:t>IV</a:t>
                      </a:r>
                    </a:p>
                  </a:txBody>
                  <a:tcPr anchor="ctr">
                    <a:solidFill>
                      <a:srgbClr val="FAEEE7"/>
                    </a:solidFill>
                  </a:tcPr>
                </a:tc>
                <a:tc>
                  <a:txBody>
                    <a:bodyPr/>
                    <a:lstStyle/>
                    <a:p>
                      <a:pPr algn="ctr"/>
                      <a:r>
                        <a:rPr lang="en-US" sz="2400" b="1" dirty="0">
                          <a:solidFill>
                            <a:srgbClr val="24A19C"/>
                          </a:solidFill>
                          <a:latin typeface="Arial" panose="020B0604020202020204" pitchFamily="34" charset="0"/>
                          <a:cs typeface="Arial" panose="020B0604020202020204" pitchFamily="34" charset="0"/>
                        </a:rPr>
                        <a:t>V</a:t>
                      </a:r>
                    </a:p>
                  </a:txBody>
                  <a:tcPr anchor="ctr">
                    <a:solidFill>
                      <a:srgbClr val="FAEEE7"/>
                    </a:solidFill>
                  </a:tcPr>
                </a:tc>
                <a:tc>
                  <a:txBody>
                    <a:bodyPr/>
                    <a:lstStyle/>
                    <a:p>
                      <a:pPr algn="ctr"/>
                      <a:r>
                        <a:rPr lang="en-US" sz="2400" b="1" dirty="0">
                          <a:solidFill>
                            <a:srgbClr val="24A19C"/>
                          </a:solidFill>
                          <a:latin typeface="Arial" panose="020B0604020202020204" pitchFamily="34" charset="0"/>
                          <a:cs typeface="Arial" panose="020B0604020202020204" pitchFamily="34" charset="0"/>
                        </a:rPr>
                        <a:t>VI</a:t>
                      </a:r>
                    </a:p>
                  </a:txBody>
                  <a:tcPr anchor="ctr">
                    <a:solidFill>
                      <a:srgbClr val="FAEEE7"/>
                    </a:solidFill>
                  </a:tcPr>
                </a:tc>
                <a:tc>
                  <a:txBody>
                    <a:bodyPr/>
                    <a:lstStyle/>
                    <a:p>
                      <a:pPr algn="ctr"/>
                      <a:r>
                        <a:rPr lang="en-US" sz="2400" b="1" dirty="0">
                          <a:solidFill>
                            <a:srgbClr val="24A19C"/>
                          </a:solidFill>
                          <a:latin typeface="Arial" panose="020B0604020202020204" pitchFamily="34" charset="0"/>
                          <a:cs typeface="Arial" panose="020B0604020202020204" pitchFamily="34" charset="0"/>
                        </a:rPr>
                        <a:t>VII</a:t>
                      </a:r>
                    </a:p>
                  </a:txBody>
                  <a:tcPr anchor="ctr">
                    <a:solidFill>
                      <a:srgbClr val="FAEEE7"/>
                    </a:solidFill>
                  </a:tcPr>
                </a:tc>
                <a:extLst>
                  <a:ext uri="{0D108BD9-81ED-4DB2-BD59-A6C34878D82A}">
                    <a16:rowId xmlns:a16="http://schemas.microsoft.com/office/drawing/2014/main" val="3239527289"/>
                  </a:ext>
                </a:extLst>
              </a:tr>
              <a:tr h="950466">
                <a:tc>
                  <a:txBody>
                    <a:bodyPr/>
                    <a:lstStyle/>
                    <a:p>
                      <a:pPr algn="ctr"/>
                      <a:r>
                        <a:rPr lang="en-US" sz="2400" b="1" dirty="0">
                          <a:solidFill>
                            <a:schemeClr val="bg1"/>
                          </a:solidFill>
                          <a:latin typeface="Arial" panose="020B0604020202020204" pitchFamily="34" charset="0"/>
                          <a:cs typeface="Arial" panose="020B0604020202020204" pitchFamily="34" charset="0"/>
                        </a:rPr>
                        <a:t>CK 2</a:t>
                      </a:r>
                    </a:p>
                  </a:txBody>
                  <a:tcPr anchor="ctr">
                    <a:solidFill>
                      <a:srgbClr val="24A19C"/>
                    </a:solidFill>
                  </a:tcPr>
                </a:tc>
                <a:tc>
                  <a:txBody>
                    <a:bodyPr/>
                    <a:lstStyle/>
                    <a:p>
                      <a:pPr algn="ctr"/>
                      <a:r>
                        <a:rPr lang="en-US" sz="2400" dirty="0">
                          <a:solidFill>
                            <a:srgbClr val="24A19C"/>
                          </a:solidFill>
                          <a:latin typeface="Arial" panose="020B0604020202020204" pitchFamily="34" charset="0"/>
                          <a:cs typeface="Arial" panose="020B0604020202020204" pitchFamily="34" charset="0"/>
                        </a:rPr>
                        <a:t>Li</a:t>
                      </a:r>
                      <a:r>
                        <a:rPr lang="en-US" sz="2400" baseline="-25000" dirty="0">
                          <a:solidFill>
                            <a:srgbClr val="24A19C"/>
                          </a:solidFill>
                          <a:latin typeface="Arial" panose="020B0604020202020204" pitchFamily="34" charset="0"/>
                          <a:cs typeface="Arial" panose="020B0604020202020204" pitchFamily="34" charset="0"/>
                        </a:rPr>
                        <a:t>2</a:t>
                      </a:r>
                      <a:r>
                        <a:rPr lang="en-US" sz="2400" dirty="0">
                          <a:solidFill>
                            <a:srgbClr val="24A19C"/>
                          </a:solidFill>
                          <a:latin typeface="Arial" panose="020B0604020202020204" pitchFamily="34" charset="0"/>
                          <a:cs typeface="Arial" panose="020B0604020202020204" pitchFamily="34" charset="0"/>
                        </a:rPr>
                        <a:t>O</a:t>
                      </a:r>
                    </a:p>
                  </a:txBody>
                  <a:tcPr anchor="ctr">
                    <a:solidFill>
                      <a:srgbClr val="FAEEE7"/>
                    </a:solidFill>
                  </a:tcPr>
                </a:tc>
                <a:tc>
                  <a:txBody>
                    <a:bodyPr/>
                    <a:lstStyle/>
                    <a:p>
                      <a:pPr algn="ctr"/>
                      <a:r>
                        <a:rPr lang="en-US" sz="2400" dirty="0" err="1">
                          <a:solidFill>
                            <a:srgbClr val="24A19C"/>
                          </a:solidFill>
                          <a:latin typeface="Arial" panose="020B0604020202020204" pitchFamily="34" charset="0"/>
                          <a:cs typeface="Arial" panose="020B0604020202020204" pitchFamily="34" charset="0"/>
                        </a:rPr>
                        <a:t>BeO</a:t>
                      </a:r>
                      <a:endParaRPr lang="en-US" sz="2400" dirty="0">
                        <a:solidFill>
                          <a:srgbClr val="24A19C"/>
                        </a:solidFill>
                        <a:latin typeface="Arial" panose="020B0604020202020204" pitchFamily="34" charset="0"/>
                        <a:cs typeface="Arial" panose="020B0604020202020204" pitchFamily="34" charset="0"/>
                      </a:endParaRPr>
                    </a:p>
                  </a:txBody>
                  <a:tcPr anchor="ctr">
                    <a:solidFill>
                      <a:srgbClr val="FAEEE7"/>
                    </a:solidFill>
                  </a:tcPr>
                </a:tc>
                <a:tc>
                  <a:txBody>
                    <a:bodyPr/>
                    <a:lstStyle/>
                    <a:p>
                      <a:pPr algn="ctr"/>
                      <a:r>
                        <a:rPr lang="en-US" sz="2400" dirty="0">
                          <a:solidFill>
                            <a:srgbClr val="24A19C"/>
                          </a:solidFill>
                          <a:latin typeface="Arial" panose="020B0604020202020204" pitchFamily="34" charset="0"/>
                          <a:cs typeface="Arial" panose="020B0604020202020204" pitchFamily="34" charset="0"/>
                        </a:rPr>
                        <a:t>B</a:t>
                      </a:r>
                      <a:r>
                        <a:rPr lang="en-US" sz="2400" baseline="-25000" dirty="0">
                          <a:solidFill>
                            <a:srgbClr val="24A19C"/>
                          </a:solidFill>
                          <a:latin typeface="Arial" panose="020B0604020202020204" pitchFamily="34" charset="0"/>
                          <a:cs typeface="Arial" panose="020B0604020202020204" pitchFamily="34" charset="0"/>
                        </a:rPr>
                        <a:t>2</a:t>
                      </a:r>
                      <a:r>
                        <a:rPr lang="en-US" sz="2400" dirty="0">
                          <a:solidFill>
                            <a:srgbClr val="24A19C"/>
                          </a:solidFill>
                          <a:latin typeface="Arial" panose="020B0604020202020204" pitchFamily="34" charset="0"/>
                          <a:cs typeface="Arial" panose="020B0604020202020204" pitchFamily="34" charset="0"/>
                        </a:rPr>
                        <a:t>O</a:t>
                      </a:r>
                      <a:r>
                        <a:rPr lang="en-US" sz="2400" baseline="-25000" dirty="0">
                          <a:solidFill>
                            <a:srgbClr val="24A19C"/>
                          </a:solidFill>
                          <a:latin typeface="Arial" panose="020B0604020202020204" pitchFamily="34" charset="0"/>
                          <a:cs typeface="Arial" panose="020B0604020202020204" pitchFamily="34" charset="0"/>
                        </a:rPr>
                        <a:t>3</a:t>
                      </a:r>
                    </a:p>
                  </a:txBody>
                  <a:tcPr anchor="ctr">
                    <a:solidFill>
                      <a:srgbClr val="FAEEE7"/>
                    </a:solidFill>
                  </a:tcPr>
                </a:tc>
                <a:tc>
                  <a:txBody>
                    <a:bodyPr/>
                    <a:lstStyle/>
                    <a:p>
                      <a:pPr algn="ctr"/>
                      <a:r>
                        <a:rPr lang="en-US" sz="2400" dirty="0">
                          <a:solidFill>
                            <a:srgbClr val="24A19C"/>
                          </a:solidFill>
                          <a:latin typeface="Arial" panose="020B0604020202020204" pitchFamily="34" charset="0"/>
                          <a:cs typeface="Arial" panose="020B0604020202020204" pitchFamily="34" charset="0"/>
                        </a:rPr>
                        <a:t>CO</a:t>
                      </a:r>
                      <a:r>
                        <a:rPr lang="en-US" sz="2400" baseline="-25000" dirty="0">
                          <a:solidFill>
                            <a:srgbClr val="24A19C"/>
                          </a:solidFill>
                          <a:latin typeface="Arial" panose="020B0604020202020204" pitchFamily="34" charset="0"/>
                          <a:cs typeface="Arial" panose="020B0604020202020204" pitchFamily="34" charset="0"/>
                        </a:rPr>
                        <a:t>2</a:t>
                      </a:r>
                    </a:p>
                  </a:txBody>
                  <a:tcPr anchor="ctr">
                    <a:solidFill>
                      <a:srgbClr val="FAEEE7"/>
                    </a:solidFill>
                  </a:tcPr>
                </a:tc>
                <a:tc>
                  <a:txBody>
                    <a:bodyPr/>
                    <a:lstStyle/>
                    <a:p>
                      <a:pPr algn="ctr"/>
                      <a:r>
                        <a:rPr lang="en-US" sz="2400" dirty="0">
                          <a:solidFill>
                            <a:srgbClr val="24A19C"/>
                          </a:solidFill>
                          <a:latin typeface="Arial" panose="020B0604020202020204" pitchFamily="34" charset="0"/>
                          <a:cs typeface="Arial" panose="020B0604020202020204" pitchFamily="34" charset="0"/>
                        </a:rPr>
                        <a:t>N</a:t>
                      </a:r>
                      <a:r>
                        <a:rPr lang="en-US" sz="2400" baseline="-25000" dirty="0">
                          <a:solidFill>
                            <a:srgbClr val="24A19C"/>
                          </a:solidFill>
                          <a:latin typeface="Arial" panose="020B0604020202020204" pitchFamily="34" charset="0"/>
                          <a:cs typeface="Arial" panose="020B0604020202020204" pitchFamily="34" charset="0"/>
                        </a:rPr>
                        <a:t>2</a:t>
                      </a:r>
                      <a:r>
                        <a:rPr lang="en-US" sz="2400" dirty="0">
                          <a:solidFill>
                            <a:srgbClr val="24A19C"/>
                          </a:solidFill>
                          <a:latin typeface="Arial" panose="020B0604020202020204" pitchFamily="34" charset="0"/>
                          <a:cs typeface="Arial" panose="020B0604020202020204" pitchFamily="34" charset="0"/>
                        </a:rPr>
                        <a:t>O</a:t>
                      </a:r>
                      <a:r>
                        <a:rPr lang="en-US" sz="2400" baseline="-25000" dirty="0">
                          <a:solidFill>
                            <a:srgbClr val="24A19C"/>
                          </a:solidFill>
                          <a:latin typeface="Arial" panose="020B0604020202020204" pitchFamily="34" charset="0"/>
                          <a:cs typeface="Arial" panose="020B0604020202020204" pitchFamily="34" charset="0"/>
                        </a:rPr>
                        <a:t>5</a:t>
                      </a:r>
                    </a:p>
                  </a:txBody>
                  <a:tcPr anchor="ctr">
                    <a:solidFill>
                      <a:srgbClr val="FAEEE7"/>
                    </a:solidFill>
                  </a:tcPr>
                </a:tc>
                <a:tc>
                  <a:txBody>
                    <a:bodyPr/>
                    <a:lstStyle/>
                    <a:p>
                      <a:pPr algn="ctr"/>
                      <a:endParaRPr lang="en-US" sz="2400" dirty="0">
                        <a:solidFill>
                          <a:srgbClr val="24A19C"/>
                        </a:solidFill>
                        <a:latin typeface="Arial" panose="020B0604020202020204" pitchFamily="34" charset="0"/>
                        <a:cs typeface="Arial" panose="020B0604020202020204" pitchFamily="34" charset="0"/>
                      </a:endParaRPr>
                    </a:p>
                  </a:txBody>
                  <a:tcPr anchor="ctr">
                    <a:solidFill>
                      <a:srgbClr val="FAEEE7"/>
                    </a:solidFill>
                  </a:tcPr>
                </a:tc>
                <a:tc>
                  <a:txBody>
                    <a:bodyPr/>
                    <a:lstStyle/>
                    <a:p>
                      <a:pPr algn="ctr"/>
                      <a:endParaRPr lang="en-US" sz="2400" dirty="0">
                        <a:solidFill>
                          <a:srgbClr val="24A19C"/>
                        </a:solidFill>
                        <a:latin typeface="Arial" panose="020B0604020202020204" pitchFamily="34" charset="0"/>
                        <a:cs typeface="Arial" panose="020B0604020202020204" pitchFamily="34" charset="0"/>
                      </a:endParaRPr>
                    </a:p>
                  </a:txBody>
                  <a:tcPr anchor="ctr">
                    <a:solidFill>
                      <a:srgbClr val="FAEEE7"/>
                    </a:solidFill>
                  </a:tcPr>
                </a:tc>
                <a:extLst>
                  <a:ext uri="{0D108BD9-81ED-4DB2-BD59-A6C34878D82A}">
                    <a16:rowId xmlns:a16="http://schemas.microsoft.com/office/drawing/2014/main" val="2785867226"/>
                  </a:ext>
                </a:extLst>
              </a:tr>
              <a:tr h="950466">
                <a:tc>
                  <a:txBody>
                    <a:bodyPr/>
                    <a:lstStyle/>
                    <a:p>
                      <a:pPr algn="ctr"/>
                      <a:r>
                        <a:rPr lang="en-US" sz="2400" b="1" dirty="0">
                          <a:solidFill>
                            <a:schemeClr val="bg1"/>
                          </a:solidFill>
                          <a:latin typeface="Arial" panose="020B0604020202020204" pitchFamily="34" charset="0"/>
                          <a:cs typeface="Arial" panose="020B0604020202020204" pitchFamily="34" charset="0"/>
                        </a:rPr>
                        <a:t>CK 3</a:t>
                      </a:r>
                    </a:p>
                  </a:txBody>
                  <a:tcPr anchor="ctr">
                    <a:solidFill>
                      <a:srgbClr val="24A19C"/>
                    </a:solidFill>
                  </a:tcPr>
                </a:tc>
                <a:tc>
                  <a:txBody>
                    <a:bodyPr/>
                    <a:lstStyle/>
                    <a:p>
                      <a:pPr algn="ctr"/>
                      <a:r>
                        <a:rPr lang="en-US" sz="2400" dirty="0">
                          <a:solidFill>
                            <a:srgbClr val="24A19C"/>
                          </a:solidFill>
                          <a:latin typeface="Arial" panose="020B0604020202020204" pitchFamily="34" charset="0"/>
                          <a:cs typeface="Arial" panose="020B0604020202020204" pitchFamily="34" charset="0"/>
                        </a:rPr>
                        <a:t>Na</a:t>
                      </a:r>
                      <a:r>
                        <a:rPr lang="en-US" sz="2400" baseline="-25000" dirty="0">
                          <a:solidFill>
                            <a:srgbClr val="24A19C"/>
                          </a:solidFill>
                          <a:latin typeface="Arial" panose="020B0604020202020204" pitchFamily="34" charset="0"/>
                          <a:cs typeface="Arial" panose="020B0604020202020204" pitchFamily="34" charset="0"/>
                        </a:rPr>
                        <a:t>2</a:t>
                      </a:r>
                      <a:r>
                        <a:rPr lang="en-US" sz="2400" dirty="0">
                          <a:solidFill>
                            <a:srgbClr val="24A19C"/>
                          </a:solidFill>
                          <a:latin typeface="Arial" panose="020B0604020202020204" pitchFamily="34" charset="0"/>
                          <a:cs typeface="Arial" panose="020B0604020202020204" pitchFamily="34" charset="0"/>
                        </a:rPr>
                        <a:t>O</a:t>
                      </a:r>
                    </a:p>
                  </a:txBody>
                  <a:tcPr anchor="ctr">
                    <a:solidFill>
                      <a:srgbClr val="FAEEE7"/>
                    </a:solidFill>
                  </a:tcPr>
                </a:tc>
                <a:tc>
                  <a:txBody>
                    <a:bodyPr/>
                    <a:lstStyle/>
                    <a:p>
                      <a:pPr algn="ctr"/>
                      <a:r>
                        <a:rPr lang="en-US" sz="2400" dirty="0">
                          <a:solidFill>
                            <a:srgbClr val="24A19C"/>
                          </a:solidFill>
                          <a:latin typeface="Arial" panose="020B0604020202020204" pitchFamily="34" charset="0"/>
                          <a:cs typeface="Arial" panose="020B0604020202020204" pitchFamily="34" charset="0"/>
                        </a:rPr>
                        <a:t>MgO</a:t>
                      </a:r>
                    </a:p>
                  </a:txBody>
                  <a:tcPr anchor="ctr">
                    <a:solidFill>
                      <a:srgbClr val="FAEEE7"/>
                    </a:solidFill>
                  </a:tcPr>
                </a:tc>
                <a:tc>
                  <a:txBody>
                    <a:bodyPr/>
                    <a:lstStyle/>
                    <a:p>
                      <a:pPr algn="ctr"/>
                      <a:r>
                        <a:rPr lang="en-US" sz="2400" dirty="0">
                          <a:solidFill>
                            <a:srgbClr val="24A19C"/>
                          </a:solidFill>
                          <a:latin typeface="Arial" panose="020B0604020202020204" pitchFamily="34" charset="0"/>
                          <a:cs typeface="Arial" panose="020B0604020202020204" pitchFamily="34" charset="0"/>
                        </a:rPr>
                        <a:t>Al</a:t>
                      </a:r>
                      <a:r>
                        <a:rPr lang="en-US" sz="2400" baseline="-25000" dirty="0">
                          <a:solidFill>
                            <a:srgbClr val="24A19C"/>
                          </a:solidFill>
                          <a:latin typeface="Arial" panose="020B0604020202020204" pitchFamily="34" charset="0"/>
                          <a:cs typeface="Arial" panose="020B0604020202020204" pitchFamily="34" charset="0"/>
                        </a:rPr>
                        <a:t>2</a:t>
                      </a:r>
                      <a:r>
                        <a:rPr lang="en-US" sz="2400" dirty="0">
                          <a:solidFill>
                            <a:srgbClr val="24A19C"/>
                          </a:solidFill>
                          <a:latin typeface="Arial" panose="020B0604020202020204" pitchFamily="34" charset="0"/>
                          <a:cs typeface="Arial" panose="020B0604020202020204" pitchFamily="34" charset="0"/>
                        </a:rPr>
                        <a:t>O</a:t>
                      </a:r>
                      <a:r>
                        <a:rPr lang="en-US" sz="2400" baseline="-25000" dirty="0">
                          <a:solidFill>
                            <a:srgbClr val="24A19C"/>
                          </a:solidFill>
                          <a:latin typeface="Arial" panose="020B0604020202020204" pitchFamily="34" charset="0"/>
                          <a:cs typeface="Arial" panose="020B0604020202020204" pitchFamily="34" charset="0"/>
                        </a:rPr>
                        <a:t>3</a:t>
                      </a:r>
                    </a:p>
                  </a:txBody>
                  <a:tcPr anchor="ctr">
                    <a:solidFill>
                      <a:srgbClr val="FAEEE7"/>
                    </a:solidFill>
                  </a:tcPr>
                </a:tc>
                <a:tc>
                  <a:txBody>
                    <a:bodyPr/>
                    <a:lstStyle/>
                    <a:p>
                      <a:pPr algn="ctr"/>
                      <a:r>
                        <a:rPr lang="en-US" sz="2400" dirty="0">
                          <a:solidFill>
                            <a:srgbClr val="24A19C"/>
                          </a:solidFill>
                          <a:latin typeface="Arial" panose="020B0604020202020204" pitchFamily="34" charset="0"/>
                          <a:cs typeface="Arial" panose="020B0604020202020204" pitchFamily="34" charset="0"/>
                        </a:rPr>
                        <a:t>SiO</a:t>
                      </a:r>
                      <a:r>
                        <a:rPr lang="en-US" sz="2400" baseline="-25000" dirty="0">
                          <a:solidFill>
                            <a:srgbClr val="24A19C"/>
                          </a:solidFill>
                          <a:latin typeface="Arial" panose="020B0604020202020204" pitchFamily="34" charset="0"/>
                          <a:cs typeface="Arial" panose="020B0604020202020204" pitchFamily="34" charset="0"/>
                        </a:rPr>
                        <a:t>2</a:t>
                      </a:r>
                    </a:p>
                  </a:txBody>
                  <a:tcPr anchor="ctr">
                    <a:solidFill>
                      <a:srgbClr val="FAEEE7"/>
                    </a:solidFill>
                  </a:tcPr>
                </a:tc>
                <a:tc>
                  <a:txBody>
                    <a:bodyPr/>
                    <a:lstStyle/>
                    <a:p>
                      <a:pPr algn="ctr"/>
                      <a:r>
                        <a:rPr lang="en-US" sz="2400" dirty="0">
                          <a:solidFill>
                            <a:srgbClr val="24A19C"/>
                          </a:solidFill>
                          <a:latin typeface="Arial" panose="020B0604020202020204" pitchFamily="34" charset="0"/>
                          <a:cs typeface="Arial" panose="020B0604020202020204" pitchFamily="34" charset="0"/>
                        </a:rPr>
                        <a:t>P</a:t>
                      </a:r>
                      <a:r>
                        <a:rPr lang="en-US" sz="2400" baseline="-25000" dirty="0">
                          <a:solidFill>
                            <a:srgbClr val="24A19C"/>
                          </a:solidFill>
                          <a:latin typeface="Arial" panose="020B0604020202020204" pitchFamily="34" charset="0"/>
                          <a:cs typeface="Arial" panose="020B0604020202020204" pitchFamily="34" charset="0"/>
                        </a:rPr>
                        <a:t>2</a:t>
                      </a:r>
                      <a:r>
                        <a:rPr lang="en-US" sz="2400" dirty="0">
                          <a:solidFill>
                            <a:srgbClr val="24A19C"/>
                          </a:solidFill>
                          <a:latin typeface="Arial" panose="020B0604020202020204" pitchFamily="34" charset="0"/>
                          <a:cs typeface="Arial" panose="020B0604020202020204" pitchFamily="34" charset="0"/>
                        </a:rPr>
                        <a:t>O</a:t>
                      </a:r>
                      <a:r>
                        <a:rPr lang="en-US" sz="2400" baseline="-25000" dirty="0">
                          <a:solidFill>
                            <a:srgbClr val="24A19C"/>
                          </a:solidFill>
                          <a:latin typeface="Arial" panose="020B0604020202020204" pitchFamily="34" charset="0"/>
                          <a:cs typeface="Arial" panose="020B0604020202020204" pitchFamily="34" charset="0"/>
                        </a:rPr>
                        <a:t>5</a:t>
                      </a:r>
                    </a:p>
                  </a:txBody>
                  <a:tcPr anchor="ctr">
                    <a:solidFill>
                      <a:srgbClr val="FAEEE7"/>
                    </a:solidFill>
                  </a:tcPr>
                </a:tc>
                <a:tc>
                  <a:txBody>
                    <a:bodyPr/>
                    <a:lstStyle/>
                    <a:p>
                      <a:pPr algn="ctr"/>
                      <a:r>
                        <a:rPr lang="en-US" sz="2400" dirty="0">
                          <a:solidFill>
                            <a:srgbClr val="24A19C"/>
                          </a:solidFill>
                          <a:latin typeface="Arial" panose="020B0604020202020204" pitchFamily="34" charset="0"/>
                          <a:cs typeface="Arial" panose="020B0604020202020204" pitchFamily="34" charset="0"/>
                        </a:rPr>
                        <a:t>SO</a:t>
                      </a:r>
                      <a:r>
                        <a:rPr lang="en-US" sz="2400" baseline="-25000" dirty="0">
                          <a:solidFill>
                            <a:srgbClr val="24A19C"/>
                          </a:solidFill>
                          <a:latin typeface="Arial" panose="020B0604020202020204" pitchFamily="34" charset="0"/>
                          <a:cs typeface="Arial" panose="020B0604020202020204" pitchFamily="34" charset="0"/>
                        </a:rPr>
                        <a:t>3</a:t>
                      </a:r>
                    </a:p>
                  </a:txBody>
                  <a:tcPr anchor="ctr">
                    <a:solidFill>
                      <a:srgbClr val="FAEEE7"/>
                    </a:solidFill>
                  </a:tcPr>
                </a:tc>
                <a:tc>
                  <a:txBody>
                    <a:bodyPr/>
                    <a:lstStyle/>
                    <a:p>
                      <a:pPr algn="ctr"/>
                      <a:r>
                        <a:rPr lang="en-US" sz="2400" dirty="0">
                          <a:solidFill>
                            <a:srgbClr val="24A19C"/>
                          </a:solidFill>
                          <a:latin typeface="Arial" panose="020B0604020202020204" pitchFamily="34" charset="0"/>
                          <a:cs typeface="Arial" panose="020B0604020202020204" pitchFamily="34" charset="0"/>
                        </a:rPr>
                        <a:t>Cl</a:t>
                      </a:r>
                      <a:r>
                        <a:rPr lang="en-US" sz="2400" baseline="-25000" dirty="0">
                          <a:solidFill>
                            <a:srgbClr val="24A19C"/>
                          </a:solidFill>
                          <a:latin typeface="Arial" panose="020B0604020202020204" pitchFamily="34" charset="0"/>
                          <a:cs typeface="Arial" panose="020B0604020202020204" pitchFamily="34" charset="0"/>
                        </a:rPr>
                        <a:t>2</a:t>
                      </a:r>
                      <a:r>
                        <a:rPr lang="en-US" sz="2400" dirty="0">
                          <a:solidFill>
                            <a:srgbClr val="24A19C"/>
                          </a:solidFill>
                          <a:latin typeface="Arial" panose="020B0604020202020204" pitchFamily="34" charset="0"/>
                          <a:cs typeface="Arial" panose="020B0604020202020204" pitchFamily="34" charset="0"/>
                        </a:rPr>
                        <a:t>O</a:t>
                      </a:r>
                      <a:r>
                        <a:rPr lang="en-US" sz="2400" baseline="-25000" dirty="0">
                          <a:solidFill>
                            <a:srgbClr val="24A19C"/>
                          </a:solidFill>
                          <a:latin typeface="Arial" panose="020B0604020202020204" pitchFamily="34" charset="0"/>
                          <a:cs typeface="Arial" panose="020B0604020202020204" pitchFamily="34" charset="0"/>
                        </a:rPr>
                        <a:t>7</a:t>
                      </a:r>
                    </a:p>
                  </a:txBody>
                  <a:tcPr anchor="ctr">
                    <a:solidFill>
                      <a:srgbClr val="FAEEE7"/>
                    </a:solidFill>
                  </a:tcPr>
                </a:tc>
                <a:extLst>
                  <a:ext uri="{0D108BD9-81ED-4DB2-BD59-A6C34878D82A}">
                    <a16:rowId xmlns:a16="http://schemas.microsoft.com/office/drawing/2014/main" val="1157252978"/>
                  </a:ext>
                </a:extLst>
              </a:tr>
            </a:tbl>
          </a:graphicData>
        </a:graphic>
      </p:graphicFrame>
      <p:sp>
        <p:nvSpPr>
          <p:cNvPr id="3" name="Freeform: Shape 2">
            <a:extLst>
              <a:ext uri="{FF2B5EF4-FFF2-40B4-BE49-F238E27FC236}">
                <a16:creationId xmlns:a16="http://schemas.microsoft.com/office/drawing/2014/main" id="{551CC830-02C0-476D-9DA9-29417F506001}"/>
              </a:ext>
            </a:extLst>
          </p:cNvPr>
          <p:cNvSpPr/>
          <p:nvPr/>
        </p:nvSpPr>
        <p:spPr>
          <a:xfrm>
            <a:off x="-3706273" y="1332308"/>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5" name="Freeform: Shape 4">
            <a:extLst>
              <a:ext uri="{FF2B5EF4-FFF2-40B4-BE49-F238E27FC236}">
                <a16:creationId xmlns:a16="http://schemas.microsoft.com/office/drawing/2014/main" id="{1AF4B69C-15BF-49D6-BBCA-4CDF4370EF56}"/>
              </a:ext>
            </a:extLst>
          </p:cNvPr>
          <p:cNvSpPr/>
          <p:nvPr/>
        </p:nvSpPr>
        <p:spPr>
          <a:xfrm rot="14519481">
            <a:off x="2666994" y="6085536"/>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sp>
        <p:nvSpPr>
          <p:cNvPr id="4" name="Freeform: Shape 3">
            <a:extLst>
              <a:ext uri="{FF2B5EF4-FFF2-40B4-BE49-F238E27FC236}">
                <a16:creationId xmlns:a16="http://schemas.microsoft.com/office/drawing/2014/main" id="{ADDB502B-EEDA-4722-B278-7CA5E68F47A3}"/>
              </a:ext>
            </a:extLst>
          </p:cNvPr>
          <p:cNvSpPr/>
          <p:nvPr/>
        </p:nvSpPr>
        <p:spPr>
          <a:xfrm rot="2236116">
            <a:off x="5604880" y="-2829860"/>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pic>
        <p:nvPicPr>
          <p:cNvPr id="7" name="Graphic 6">
            <a:extLst>
              <a:ext uri="{FF2B5EF4-FFF2-40B4-BE49-F238E27FC236}">
                <a16:creationId xmlns:a16="http://schemas.microsoft.com/office/drawing/2014/main" id="{512C8C3C-052D-48DD-A348-EBB793C3794F}"/>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460" y="671300"/>
            <a:ext cx="1991907" cy="1991907"/>
          </a:xfrm>
          <a:prstGeom prst="rect">
            <a:avLst/>
          </a:prstGeom>
        </p:spPr>
      </p:pic>
      <p:sp>
        <p:nvSpPr>
          <p:cNvPr id="20" name="TextBox 19">
            <a:extLst>
              <a:ext uri="{FF2B5EF4-FFF2-40B4-BE49-F238E27FC236}">
                <a16:creationId xmlns:a16="http://schemas.microsoft.com/office/drawing/2014/main" id="{C4EAE21C-4DEA-4F98-B987-04AF10D9C779}"/>
              </a:ext>
            </a:extLst>
          </p:cNvPr>
          <p:cNvSpPr txBox="1"/>
          <p:nvPr/>
        </p:nvSpPr>
        <p:spPr>
          <a:xfrm>
            <a:off x="2142371" y="1433986"/>
            <a:ext cx="7907258" cy="494751"/>
          </a:xfrm>
          <a:prstGeom prst="rect">
            <a:avLst/>
          </a:prstGeom>
          <a:noFill/>
        </p:spPr>
        <p:txBody>
          <a:bodyPr wrap="square" rtlCol="0">
            <a:spAutoFit/>
          </a:bodyPr>
          <a:lstStyle/>
          <a:p>
            <a:pPr>
              <a:lnSpc>
                <a:spcPct val="120000"/>
              </a:lnSpc>
            </a:pPr>
            <a:r>
              <a:rPr lang="en-US" sz="2400" dirty="0">
                <a:latin typeface="Arial" panose="020B0604020202020204" pitchFamily="34" charset="0"/>
                <a:cs typeface="Arial" panose="020B0604020202020204" pitchFamily="34" charset="0"/>
              </a:rPr>
              <a:t>Oxide </a:t>
            </a:r>
            <a:r>
              <a:rPr lang="en-US" sz="2400" dirty="0" err="1">
                <a:latin typeface="Arial" panose="020B0604020202020204" pitchFamily="34" charset="0"/>
                <a:cs typeface="Arial" panose="020B0604020202020204" pitchFamily="34" charset="0"/>
              </a:rPr>
              <a:t>cao</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nhất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của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các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nguyên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tố</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nhóm</a:t>
            </a:r>
            <a:r>
              <a:rPr lang="en-US" sz="2400" dirty="0">
                <a:latin typeface="Arial" panose="020B0604020202020204" pitchFamily="34" charset="0"/>
                <a:cs typeface="Arial" panose="020B0604020202020204" pitchFamily="34" charset="0"/>
              </a:rPr>
              <a:t> A, chu </a:t>
            </a:r>
            <a:r>
              <a:rPr lang="en-US" sz="2400" dirty="0" err="1">
                <a:latin typeface="Arial" panose="020B0604020202020204" pitchFamily="34" charset="0"/>
                <a:cs typeface="Arial" panose="020B0604020202020204" pitchFamily="34" charset="0"/>
              </a:rPr>
              <a:t>kì</a:t>
            </a:r>
            <a:r>
              <a:rPr lang="en-US" sz="2400" dirty="0">
                <a:latin typeface="Arial" panose="020B0604020202020204" pitchFamily="34" charset="0"/>
                <a:cs typeface="Arial" panose="020B0604020202020204" pitchFamily="34" charset="0"/>
              </a:rPr>
              <a:t> 2 </a:t>
            </a:r>
            <a:r>
              <a:rPr lang="en-US" sz="2400" dirty="0" err="1">
                <a:latin typeface="Arial" panose="020B0604020202020204" pitchFamily="34" charset="0"/>
                <a:cs typeface="Arial" panose="020B0604020202020204" pitchFamily="34" charset="0"/>
              </a:rPr>
              <a:t>và</a:t>
            </a:r>
            <a:r>
              <a:rPr lang="en-US" sz="2400" dirty="0">
                <a:latin typeface="Arial" panose="020B0604020202020204" pitchFamily="34" charset="0"/>
                <a:cs typeface="Arial" panose="020B0604020202020204" pitchFamily="34" charset="0"/>
              </a:rPr>
              <a:t> 3</a:t>
            </a:r>
          </a:p>
        </p:txBody>
      </p:sp>
      <p:sp>
        <p:nvSpPr>
          <p:cNvPr id="23" name="Rectangle: Rounded Corners 22">
            <a:extLst>
              <a:ext uri="{FF2B5EF4-FFF2-40B4-BE49-F238E27FC236}">
                <a16:creationId xmlns:a16="http://schemas.microsoft.com/office/drawing/2014/main" id="{AB362A14-04A3-436A-8DFC-5CA95063B65B}"/>
              </a:ext>
            </a:extLst>
          </p:cNvPr>
          <p:cNvSpPr/>
          <p:nvPr/>
        </p:nvSpPr>
        <p:spPr>
          <a:xfrm>
            <a:off x="371912" y="216075"/>
            <a:ext cx="10972743" cy="565880"/>
          </a:xfrm>
          <a:prstGeom prst="roundRect">
            <a:avLst/>
          </a:prstGeom>
          <a:solidFill>
            <a:srgbClr val="D96098">
              <a:alpha val="78000"/>
            </a:srgbClr>
          </a:solidFill>
          <a:ln w="10839" cap="flat">
            <a:noFill/>
            <a:prstDash val="solid"/>
            <a:miter/>
          </a:ln>
        </p:spPr>
        <p:txBody>
          <a:bodyPr rtlCol="0" anchor="ctr"/>
          <a:lstStyle/>
          <a:p>
            <a:endParaRPr lang="en-US" dirty="0"/>
          </a:p>
        </p:txBody>
      </p:sp>
      <p:sp>
        <p:nvSpPr>
          <p:cNvPr id="24" name="TextBox 23">
            <a:extLst>
              <a:ext uri="{FF2B5EF4-FFF2-40B4-BE49-F238E27FC236}">
                <a16:creationId xmlns:a16="http://schemas.microsoft.com/office/drawing/2014/main" id="{4C150478-C8C0-4DC4-A936-A22C1C2A1E51}"/>
              </a:ext>
            </a:extLst>
          </p:cNvPr>
          <p:cNvSpPr txBox="1"/>
          <p:nvPr/>
        </p:nvSpPr>
        <p:spPr>
          <a:xfrm>
            <a:off x="938785" y="264675"/>
            <a:ext cx="10314430" cy="400110"/>
          </a:xfrm>
          <a:prstGeom prst="rect">
            <a:avLst/>
          </a:prstGeom>
          <a:noFill/>
        </p:spPr>
        <p:txBody>
          <a:bodyPr wrap="square" rtlCol="0">
            <a:spAutoFit/>
          </a:bodyPr>
          <a:lstStyle/>
          <a:p>
            <a:pPr algn="ctr"/>
            <a:r>
              <a:rPr lang="en-US" sz="2000" b="1" dirty="0">
                <a:solidFill>
                  <a:schemeClr val="bg1"/>
                </a:solidFill>
                <a:latin typeface="Arial" panose="020B0604020202020204" pitchFamily="34" charset="0"/>
                <a:cs typeface="Arial" panose="020B0604020202020204" pitchFamily="34" charset="0"/>
              </a:rPr>
              <a:t>III. </a:t>
            </a:r>
            <a:r>
              <a:rPr lang="en-US" sz="2000" b="1" dirty="0">
                <a:solidFill>
                  <a:schemeClr val="bg1"/>
                </a:solidFill>
              </a:rPr>
              <a:t>Xu </a:t>
            </a:r>
            <a:r>
              <a:rPr lang="en-US" sz="2000" b="1" dirty="0" err="1">
                <a:solidFill>
                  <a:schemeClr val="bg1"/>
                </a:solidFill>
              </a:rPr>
              <a:t>hướng</a:t>
            </a:r>
            <a:r>
              <a:rPr lang="en-US" sz="2000" b="1" dirty="0">
                <a:solidFill>
                  <a:schemeClr val="bg1"/>
                </a:solidFill>
              </a:rPr>
              <a:t> </a:t>
            </a:r>
            <a:r>
              <a:rPr lang="en-US" sz="2000" b="1" dirty="0" err="1">
                <a:solidFill>
                  <a:schemeClr val="bg1"/>
                </a:solidFill>
              </a:rPr>
              <a:t>biến</a:t>
            </a:r>
            <a:r>
              <a:rPr lang="en-US" sz="2000" b="1" dirty="0">
                <a:solidFill>
                  <a:schemeClr val="bg1"/>
                </a:solidFill>
              </a:rPr>
              <a:t> </a:t>
            </a:r>
            <a:r>
              <a:rPr lang="en-US" sz="2000" b="1" dirty="0" err="1">
                <a:solidFill>
                  <a:schemeClr val="bg1"/>
                </a:solidFill>
              </a:rPr>
              <a:t>đổi</a:t>
            </a:r>
            <a:r>
              <a:rPr lang="en-US" sz="2000" b="1" dirty="0">
                <a:solidFill>
                  <a:schemeClr val="bg1"/>
                </a:solidFill>
              </a:rPr>
              <a:t> </a:t>
            </a:r>
            <a:r>
              <a:rPr lang="en-US" sz="2000" b="1" dirty="0" err="1">
                <a:solidFill>
                  <a:schemeClr val="bg1"/>
                </a:solidFill>
              </a:rPr>
              <a:t>thành</a:t>
            </a:r>
            <a:r>
              <a:rPr lang="en-US" sz="2000" b="1" dirty="0">
                <a:solidFill>
                  <a:schemeClr val="bg1"/>
                </a:solidFill>
              </a:rPr>
              <a:t> phần </a:t>
            </a:r>
            <a:r>
              <a:rPr lang="en-US" sz="2000" b="1" dirty="0" err="1">
                <a:solidFill>
                  <a:schemeClr val="bg1"/>
                </a:solidFill>
              </a:rPr>
              <a:t>và</a:t>
            </a:r>
            <a:r>
              <a:rPr lang="en-US" sz="2000" b="1" dirty="0">
                <a:solidFill>
                  <a:schemeClr val="bg1"/>
                </a:solidFill>
              </a:rPr>
              <a:t> </a:t>
            </a:r>
            <a:r>
              <a:rPr lang="en-US" sz="2000" b="1" dirty="0" err="1">
                <a:solidFill>
                  <a:schemeClr val="bg1"/>
                </a:solidFill>
              </a:rPr>
              <a:t>tính</a:t>
            </a:r>
            <a:r>
              <a:rPr lang="en-US" sz="2000" b="1" dirty="0">
                <a:solidFill>
                  <a:schemeClr val="bg1"/>
                </a:solidFill>
              </a:rPr>
              <a:t> acid, </a:t>
            </a:r>
            <a:r>
              <a:rPr lang="en-US" sz="2000" b="1" dirty="0" err="1">
                <a:solidFill>
                  <a:schemeClr val="bg1"/>
                </a:solidFill>
              </a:rPr>
              <a:t>tính</a:t>
            </a:r>
            <a:r>
              <a:rPr lang="en-US" sz="2000" b="1" dirty="0">
                <a:solidFill>
                  <a:schemeClr val="bg1"/>
                </a:solidFill>
              </a:rPr>
              <a:t> base </a:t>
            </a:r>
            <a:r>
              <a:rPr lang="en-US" sz="2000" b="1" dirty="0" err="1">
                <a:solidFill>
                  <a:schemeClr val="bg1"/>
                </a:solidFill>
              </a:rPr>
              <a:t>của</a:t>
            </a:r>
            <a:r>
              <a:rPr lang="en-US" sz="2000" b="1" dirty="0">
                <a:solidFill>
                  <a:schemeClr val="bg1"/>
                </a:solidFill>
              </a:rPr>
              <a:t> </a:t>
            </a:r>
            <a:r>
              <a:rPr lang="en-US" sz="2000" b="1" dirty="0" err="1">
                <a:solidFill>
                  <a:schemeClr val="bg1"/>
                </a:solidFill>
              </a:rPr>
              <a:t>các</a:t>
            </a:r>
            <a:r>
              <a:rPr lang="en-US" sz="2000" b="1" dirty="0">
                <a:solidFill>
                  <a:schemeClr val="bg1"/>
                </a:solidFill>
              </a:rPr>
              <a:t> oxide </a:t>
            </a:r>
            <a:r>
              <a:rPr lang="en-US" sz="2000" b="1" dirty="0" err="1">
                <a:solidFill>
                  <a:schemeClr val="bg1"/>
                </a:solidFill>
              </a:rPr>
              <a:t>và</a:t>
            </a:r>
            <a:r>
              <a:rPr lang="en-US" sz="2000" b="1" dirty="0">
                <a:solidFill>
                  <a:schemeClr val="bg1"/>
                </a:solidFill>
              </a:rPr>
              <a:t> hydroxide </a:t>
            </a:r>
            <a:r>
              <a:rPr lang="en-US" sz="2000" b="1" dirty="0" err="1">
                <a:solidFill>
                  <a:schemeClr val="bg1"/>
                </a:solidFill>
              </a:rPr>
              <a:t>theo</a:t>
            </a:r>
            <a:r>
              <a:rPr lang="en-US" sz="2000" b="1" dirty="0">
                <a:solidFill>
                  <a:schemeClr val="bg1"/>
                </a:solidFill>
              </a:rPr>
              <a:t> chu </a:t>
            </a:r>
            <a:r>
              <a:rPr lang="en-US" sz="2000" b="1" dirty="0" err="1">
                <a:solidFill>
                  <a:schemeClr val="bg1"/>
                </a:solidFill>
              </a:rPr>
              <a:t>kì</a:t>
            </a:r>
            <a:endParaRPr lang="en-US" sz="2000" b="1" dirty="0">
              <a:solidFill>
                <a:schemeClr val="bg1"/>
              </a:solidFill>
            </a:endParaRPr>
          </a:p>
        </p:txBody>
      </p:sp>
      <p:pic>
        <p:nvPicPr>
          <p:cNvPr id="25" name="Picture 4" descr="Biểu tượng bảng tuần hoàn miễn phí">
            <a:extLst>
              <a:ext uri="{FF2B5EF4-FFF2-40B4-BE49-F238E27FC236}">
                <a16:creationId xmlns:a16="http://schemas.microsoft.com/office/drawing/2014/main" id="{0476C025-05EE-4AA8-A367-A37864DB45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6882" y="170548"/>
            <a:ext cx="656934" cy="6569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4793891"/>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5B9D1E6B-B5B7-4D06-AB34-A3A7453E5BB4}"/>
              </a:ext>
            </a:extLst>
          </p:cNvPr>
          <p:cNvSpPr/>
          <p:nvPr/>
        </p:nvSpPr>
        <p:spPr>
          <a:xfrm>
            <a:off x="237067" y="213299"/>
            <a:ext cx="11684000" cy="6492301"/>
          </a:xfrm>
          <a:prstGeom prst="roundRect">
            <a:avLst/>
          </a:prstGeom>
          <a:noFill/>
          <a:ln w="28575" cmpd="thickThin">
            <a:solidFill>
              <a:srgbClr val="D96098"/>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Shape 2">
            <a:extLst>
              <a:ext uri="{FF2B5EF4-FFF2-40B4-BE49-F238E27FC236}">
                <a16:creationId xmlns:a16="http://schemas.microsoft.com/office/drawing/2014/main" id="{551CC830-02C0-476D-9DA9-29417F506001}"/>
              </a:ext>
            </a:extLst>
          </p:cNvPr>
          <p:cNvSpPr/>
          <p:nvPr/>
        </p:nvSpPr>
        <p:spPr>
          <a:xfrm>
            <a:off x="-3310488" y="3429000"/>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5" name="Freeform: Shape 4">
            <a:extLst>
              <a:ext uri="{FF2B5EF4-FFF2-40B4-BE49-F238E27FC236}">
                <a16:creationId xmlns:a16="http://schemas.microsoft.com/office/drawing/2014/main" id="{1AF4B69C-15BF-49D6-BBCA-4CDF4370EF56}"/>
              </a:ext>
            </a:extLst>
          </p:cNvPr>
          <p:cNvSpPr/>
          <p:nvPr/>
        </p:nvSpPr>
        <p:spPr>
          <a:xfrm rot="14519481">
            <a:off x="6646889" y="6070765"/>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sp>
        <p:nvSpPr>
          <p:cNvPr id="6" name="Freeform: Shape 5">
            <a:extLst>
              <a:ext uri="{FF2B5EF4-FFF2-40B4-BE49-F238E27FC236}">
                <a16:creationId xmlns:a16="http://schemas.microsoft.com/office/drawing/2014/main" id="{8DF7581D-0149-4D87-A5ED-8E74FC6DD518}"/>
              </a:ext>
            </a:extLst>
          </p:cNvPr>
          <p:cNvSpPr/>
          <p:nvPr/>
        </p:nvSpPr>
        <p:spPr>
          <a:xfrm rot="1805582" flipH="1">
            <a:off x="10913472" y="679867"/>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4" name="Freeform: Shape 3">
            <a:extLst>
              <a:ext uri="{FF2B5EF4-FFF2-40B4-BE49-F238E27FC236}">
                <a16:creationId xmlns:a16="http://schemas.microsoft.com/office/drawing/2014/main" id="{ADDB502B-EEDA-4722-B278-7CA5E68F47A3}"/>
              </a:ext>
            </a:extLst>
          </p:cNvPr>
          <p:cNvSpPr/>
          <p:nvPr/>
        </p:nvSpPr>
        <p:spPr>
          <a:xfrm rot="2236116">
            <a:off x="514265" y="-2529608"/>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sp>
        <p:nvSpPr>
          <p:cNvPr id="7" name="Rectangle: Rounded Corners 6">
            <a:extLst>
              <a:ext uri="{FF2B5EF4-FFF2-40B4-BE49-F238E27FC236}">
                <a16:creationId xmlns:a16="http://schemas.microsoft.com/office/drawing/2014/main" id="{AC35FB92-890E-4822-9D0D-16C5E8F7AB59}"/>
              </a:ext>
            </a:extLst>
          </p:cNvPr>
          <p:cNvSpPr/>
          <p:nvPr/>
        </p:nvSpPr>
        <p:spPr>
          <a:xfrm>
            <a:off x="237067" y="181368"/>
            <a:ext cx="10972743" cy="565880"/>
          </a:xfrm>
          <a:prstGeom prst="roundRect">
            <a:avLst/>
          </a:prstGeom>
          <a:solidFill>
            <a:srgbClr val="D96098">
              <a:alpha val="78000"/>
            </a:srgbClr>
          </a:solidFill>
          <a:ln w="10839" cap="flat">
            <a:noFill/>
            <a:prstDash val="solid"/>
            <a:miter/>
          </a:ln>
        </p:spPr>
        <p:txBody>
          <a:bodyPr rtlCol="0" anchor="ctr"/>
          <a:lstStyle/>
          <a:p>
            <a:endParaRPr lang="en-US" dirty="0"/>
          </a:p>
        </p:txBody>
      </p:sp>
      <p:sp>
        <p:nvSpPr>
          <p:cNvPr id="8" name="TextBox 7">
            <a:extLst>
              <a:ext uri="{FF2B5EF4-FFF2-40B4-BE49-F238E27FC236}">
                <a16:creationId xmlns:a16="http://schemas.microsoft.com/office/drawing/2014/main" id="{C2907A48-2C3B-473C-B1E2-60D2A62A0D08}"/>
              </a:ext>
            </a:extLst>
          </p:cNvPr>
          <p:cNvSpPr txBox="1"/>
          <p:nvPr/>
        </p:nvSpPr>
        <p:spPr>
          <a:xfrm>
            <a:off x="803940" y="229968"/>
            <a:ext cx="10314430" cy="400110"/>
          </a:xfrm>
          <a:prstGeom prst="rect">
            <a:avLst/>
          </a:prstGeom>
          <a:noFill/>
        </p:spPr>
        <p:txBody>
          <a:bodyPr wrap="square" rtlCol="0">
            <a:spAutoFit/>
          </a:bodyPr>
          <a:lstStyle/>
          <a:p>
            <a:pPr algn="ctr"/>
            <a:r>
              <a:rPr lang="en-US" sz="2000" b="1" dirty="0">
                <a:solidFill>
                  <a:schemeClr val="bg1"/>
                </a:solidFill>
                <a:latin typeface="Arial" panose="020B0604020202020204" pitchFamily="34" charset="0"/>
                <a:cs typeface="Arial" panose="020B0604020202020204" pitchFamily="34" charset="0"/>
              </a:rPr>
              <a:t>III. </a:t>
            </a:r>
            <a:r>
              <a:rPr lang="en-US" sz="2000" b="1" dirty="0">
                <a:solidFill>
                  <a:schemeClr val="bg1"/>
                </a:solidFill>
              </a:rPr>
              <a:t>Xu </a:t>
            </a:r>
            <a:r>
              <a:rPr lang="en-US" sz="2000" b="1" dirty="0" err="1">
                <a:solidFill>
                  <a:schemeClr val="bg1"/>
                </a:solidFill>
              </a:rPr>
              <a:t>hướng</a:t>
            </a:r>
            <a:r>
              <a:rPr lang="en-US" sz="2000" b="1" dirty="0">
                <a:solidFill>
                  <a:schemeClr val="bg1"/>
                </a:solidFill>
              </a:rPr>
              <a:t> </a:t>
            </a:r>
            <a:r>
              <a:rPr lang="en-US" sz="2000" b="1" dirty="0" err="1">
                <a:solidFill>
                  <a:schemeClr val="bg1"/>
                </a:solidFill>
              </a:rPr>
              <a:t>biến</a:t>
            </a:r>
            <a:r>
              <a:rPr lang="en-US" sz="2000" b="1" dirty="0">
                <a:solidFill>
                  <a:schemeClr val="bg1"/>
                </a:solidFill>
              </a:rPr>
              <a:t> </a:t>
            </a:r>
            <a:r>
              <a:rPr lang="en-US" sz="2000" b="1" dirty="0" err="1">
                <a:solidFill>
                  <a:schemeClr val="bg1"/>
                </a:solidFill>
              </a:rPr>
              <a:t>đổi</a:t>
            </a:r>
            <a:r>
              <a:rPr lang="en-US" sz="2000" b="1" dirty="0">
                <a:solidFill>
                  <a:schemeClr val="bg1"/>
                </a:solidFill>
              </a:rPr>
              <a:t> </a:t>
            </a:r>
            <a:r>
              <a:rPr lang="en-US" sz="2000" b="1" dirty="0" err="1">
                <a:solidFill>
                  <a:schemeClr val="bg1"/>
                </a:solidFill>
              </a:rPr>
              <a:t>thành</a:t>
            </a:r>
            <a:r>
              <a:rPr lang="en-US" sz="2000" b="1" dirty="0">
                <a:solidFill>
                  <a:schemeClr val="bg1"/>
                </a:solidFill>
              </a:rPr>
              <a:t> phần </a:t>
            </a:r>
            <a:r>
              <a:rPr lang="en-US" sz="2000" b="1" dirty="0" err="1">
                <a:solidFill>
                  <a:schemeClr val="bg1"/>
                </a:solidFill>
              </a:rPr>
              <a:t>và</a:t>
            </a:r>
            <a:r>
              <a:rPr lang="en-US" sz="2000" b="1" dirty="0">
                <a:solidFill>
                  <a:schemeClr val="bg1"/>
                </a:solidFill>
              </a:rPr>
              <a:t> </a:t>
            </a:r>
            <a:r>
              <a:rPr lang="en-US" sz="2000" b="1" dirty="0" err="1">
                <a:solidFill>
                  <a:schemeClr val="bg1"/>
                </a:solidFill>
              </a:rPr>
              <a:t>tính</a:t>
            </a:r>
            <a:r>
              <a:rPr lang="en-US" sz="2000" b="1" dirty="0">
                <a:solidFill>
                  <a:schemeClr val="bg1"/>
                </a:solidFill>
              </a:rPr>
              <a:t> acid, </a:t>
            </a:r>
            <a:r>
              <a:rPr lang="en-US" sz="2000" b="1" dirty="0" err="1">
                <a:solidFill>
                  <a:schemeClr val="bg1"/>
                </a:solidFill>
              </a:rPr>
              <a:t>tính</a:t>
            </a:r>
            <a:r>
              <a:rPr lang="en-US" sz="2000" b="1" dirty="0">
                <a:solidFill>
                  <a:schemeClr val="bg1"/>
                </a:solidFill>
              </a:rPr>
              <a:t> base </a:t>
            </a:r>
            <a:r>
              <a:rPr lang="en-US" sz="2000" b="1" dirty="0" err="1">
                <a:solidFill>
                  <a:schemeClr val="bg1"/>
                </a:solidFill>
              </a:rPr>
              <a:t>của</a:t>
            </a:r>
            <a:r>
              <a:rPr lang="en-US" sz="2000" b="1" dirty="0">
                <a:solidFill>
                  <a:schemeClr val="bg1"/>
                </a:solidFill>
              </a:rPr>
              <a:t> </a:t>
            </a:r>
            <a:r>
              <a:rPr lang="en-US" sz="2000" b="1" dirty="0" err="1">
                <a:solidFill>
                  <a:schemeClr val="bg1"/>
                </a:solidFill>
              </a:rPr>
              <a:t>các</a:t>
            </a:r>
            <a:r>
              <a:rPr lang="en-US" sz="2000" b="1" dirty="0">
                <a:solidFill>
                  <a:schemeClr val="bg1"/>
                </a:solidFill>
              </a:rPr>
              <a:t> oxide </a:t>
            </a:r>
            <a:r>
              <a:rPr lang="en-US" sz="2000" b="1" dirty="0" err="1">
                <a:solidFill>
                  <a:schemeClr val="bg1"/>
                </a:solidFill>
              </a:rPr>
              <a:t>và</a:t>
            </a:r>
            <a:r>
              <a:rPr lang="en-US" sz="2000" b="1" dirty="0">
                <a:solidFill>
                  <a:schemeClr val="bg1"/>
                </a:solidFill>
              </a:rPr>
              <a:t> hydroxide </a:t>
            </a:r>
            <a:r>
              <a:rPr lang="en-US" sz="2000" b="1" dirty="0" err="1">
                <a:solidFill>
                  <a:schemeClr val="bg1"/>
                </a:solidFill>
              </a:rPr>
              <a:t>theo</a:t>
            </a:r>
            <a:r>
              <a:rPr lang="en-US" sz="2000" b="1" dirty="0">
                <a:solidFill>
                  <a:schemeClr val="bg1"/>
                </a:solidFill>
              </a:rPr>
              <a:t> chu </a:t>
            </a:r>
            <a:r>
              <a:rPr lang="en-US" sz="2000" b="1" dirty="0" err="1">
                <a:solidFill>
                  <a:schemeClr val="bg1"/>
                </a:solidFill>
              </a:rPr>
              <a:t>kì</a:t>
            </a:r>
            <a:endParaRPr lang="en-US" sz="2000" b="1" dirty="0">
              <a:solidFill>
                <a:schemeClr val="bg1"/>
              </a:solidFill>
            </a:endParaRPr>
          </a:p>
        </p:txBody>
      </p:sp>
      <p:pic>
        <p:nvPicPr>
          <p:cNvPr id="9" name="Picture 4" descr="Biểu tượng bảng tuần hoàn miễn phí">
            <a:extLst>
              <a:ext uri="{FF2B5EF4-FFF2-40B4-BE49-F238E27FC236}">
                <a16:creationId xmlns:a16="http://schemas.microsoft.com/office/drawing/2014/main" id="{C39C356D-3C87-4E7E-9B71-0FE903A1FD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037" y="135841"/>
            <a:ext cx="656934" cy="656934"/>
          </a:xfrm>
          <a:prstGeom prst="rect">
            <a:avLst/>
          </a:prstGeom>
          <a:noFill/>
          <a:extLst>
            <a:ext uri="{909E8E84-426E-40DD-AFC4-6F175D3DCCD1}">
              <a14:hiddenFill xmlns:a14="http://schemas.microsoft.com/office/drawing/2010/main">
                <a:solidFill>
                  <a:srgbClr val="FFFFFF"/>
                </a:solidFill>
              </a14:hiddenFill>
            </a:ext>
          </a:extLst>
        </p:spPr>
      </p:pic>
      <p:pic>
        <p:nvPicPr>
          <p:cNvPr id="11" name="Graphic 10">
            <a:extLst>
              <a:ext uri="{FF2B5EF4-FFF2-40B4-BE49-F238E27FC236}">
                <a16:creationId xmlns:a16="http://schemas.microsoft.com/office/drawing/2014/main" id="{DC797126-05B3-4FA3-8E4F-78EF07625BB4}"/>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flipH="1">
            <a:off x="8725444" y="3353585"/>
            <a:ext cx="3660521" cy="3660521"/>
          </a:xfrm>
          <a:prstGeom prst="rect">
            <a:avLst/>
          </a:prstGeom>
        </p:spPr>
      </p:pic>
      <p:sp>
        <p:nvSpPr>
          <p:cNvPr id="12" name="TextBox 11">
            <a:extLst>
              <a:ext uri="{FF2B5EF4-FFF2-40B4-BE49-F238E27FC236}">
                <a16:creationId xmlns:a16="http://schemas.microsoft.com/office/drawing/2014/main" id="{8EE4E7BA-B078-48E7-8D42-649F9D198223}"/>
              </a:ext>
            </a:extLst>
          </p:cNvPr>
          <p:cNvSpPr txBox="1"/>
          <p:nvPr/>
        </p:nvSpPr>
        <p:spPr>
          <a:xfrm>
            <a:off x="270933" y="1136543"/>
            <a:ext cx="11446487" cy="461665"/>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1. </a:t>
            </a:r>
            <a:r>
              <a:rPr lang="en-US" sz="2400" b="1" dirty="0" err="1">
                <a:latin typeface="Arial" panose="020B0604020202020204" pitchFamily="34" charset="0"/>
                <a:cs typeface="Arial" panose="020B0604020202020204" pitchFamily="34" charset="0"/>
              </a:rPr>
              <a:t>Thành</a:t>
            </a:r>
            <a:r>
              <a:rPr lang="en-US" sz="2400" b="1" dirty="0">
                <a:latin typeface="Arial" panose="020B0604020202020204" pitchFamily="34" charset="0"/>
                <a:cs typeface="Arial" panose="020B0604020202020204" pitchFamily="34" charset="0"/>
              </a:rPr>
              <a:t> phần </a:t>
            </a:r>
            <a:r>
              <a:rPr lang="en-US" sz="2400" b="1" dirty="0" err="1">
                <a:latin typeface="Arial" panose="020B0604020202020204" pitchFamily="34" charset="0"/>
                <a:cs typeface="Arial" panose="020B0604020202020204" pitchFamily="34" charset="0"/>
              </a:rPr>
              <a:t>và</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tính</a:t>
            </a:r>
            <a:r>
              <a:rPr lang="en-US" sz="2400" b="1" dirty="0">
                <a:latin typeface="Arial" panose="020B0604020202020204" pitchFamily="34" charset="0"/>
                <a:cs typeface="Arial" panose="020B0604020202020204" pitchFamily="34" charset="0"/>
              </a:rPr>
              <a:t> acid, </a:t>
            </a:r>
            <a:r>
              <a:rPr lang="en-US" sz="2400" b="1" dirty="0" err="1">
                <a:latin typeface="Arial" panose="020B0604020202020204" pitchFamily="34" charset="0"/>
                <a:cs typeface="Arial" panose="020B0604020202020204" pitchFamily="34" charset="0"/>
              </a:rPr>
              <a:t>tính</a:t>
            </a:r>
            <a:r>
              <a:rPr lang="en-US" sz="2400" b="1" dirty="0">
                <a:latin typeface="Arial" panose="020B0604020202020204" pitchFamily="34" charset="0"/>
                <a:cs typeface="Arial" panose="020B0604020202020204" pitchFamily="34" charset="0"/>
              </a:rPr>
              <a:t> base </a:t>
            </a:r>
            <a:r>
              <a:rPr lang="en-US" sz="2400" b="1" dirty="0" err="1">
                <a:latin typeface="Arial" panose="020B0604020202020204" pitchFamily="34" charset="0"/>
                <a:cs typeface="Arial" panose="020B0604020202020204" pitchFamily="34" charset="0"/>
              </a:rPr>
              <a:t>của</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các</a:t>
            </a:r>
            <a:r>
              <a:rPr lang="en-US" sz="2400" b="1" dirty="0">
                <a:latin typeface="Arial" panose="020B0604020202020204" pitchFamily="34" charset="0"/>
                <a:cs typeface="Arial" panose="020B0604020202020204" pitchFamily="34" charset="0"/>
              </a:rPr>
              <a:t> oxide </a:t>
            </a:r>
            <a:r>
              <a:rPr lang="en-US" sz="2400" b="1" dirty="0" err="1">
                <a:latin typeface="Arial" panose="020B0604020202020204" pitchFamily="34" charset="0"/>
                <a:cs typeface="Arial" panose="020B0604020202020204" pitchFamily="34" charset="0"/>
              </a:rPr>
              <a:t>cao</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nhất</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trong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một</a:t>
            </a:r>
            <a:r>
              <a:rPr lang="en-US" sz="2400" b="1" dirty="0">
                <a:latin typeface="Arial" panose="020B0604020202020204" pitchFamily="34" charset="0"/>
                <a:cs typeface="Arial" panose="020B0604020202020204" pitchFamily="34" charset="0"/>
              </a:rPr>
              <a:t> chu </a:t>
            </a:r>
            <a:r>
              <a:rPr lang="en-US" sz="2400" b="1" dirty="0" err="1">
                <a:latin typeface="Arial" panose="020B0604020202020204" pitchFamily="34" charset="0"/>
                <a:cs typeface="Arial" panose="020B0604020202020204" pitchFamily="34" charset="0"/>
              </a:rPr>
              <a:t>kì</a:t>
            </a:r>
            <a:endParaRPr lang="en-US" sz="2400" b="1"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A8C21263-C58F-409B-B226-45E6862BCD88}"/>
              </a:ext>
            </a:extLst>
          </p:cNvPr>
          <p:cNvSpPr txBox="1"/>
          <p:nvPr/>
        </p:nvSpPr>
        <p:spPr>
          <a:xfrm>
            <a:off x="734366" y="1717595"/>
            <a:ext cx="9760184" cy="494751"/>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r>
              <a:rPr lang="en-US" i="1" dirty="0"/>
              <a:t>Xu </a:t>
            </a:r>
            <a:r>
              <a:rPr lang="en-US" i="1" dirty="0" err="1"/>
              <a:t>hướng</a:t>
            </a:r>
            <a:r>
              <a:rPr lang="en-US" i="1" dirty="0"/>
              <a:t> </a:t>
            </a:r>
            <a:r>
              <a:rPr lang="en-US" i="1" dirty="0" err="1"/>
              <a:t>biến</a:t>
            </a:r>
            <a:r>
              <a:rPr lang="en-US" i="1" dirty="0"/>
              <a:t> </a:t>
            </a:r>
            <a:r>
              <a:rPr lang="en-US" i="1" dirty="0" err="1"/>
              <a:t>đổi</a:t>
            </a:r>
            <a:r>
              <a:rPr lang="en-US" i="1" dirty="0"/>
              <a:t> </a:t>
            </a:r>
            <a:r>
              <a:rPr lang="en-US" i="1" dirty="0" err="1"/>
              <a:t>thành</a:t>
            </a:r>
            <a:r>
              <a:rPr lang="en-US" i="1" dirty="0"/>
              <a:t> phần </a:t>
            </a:r>
            <a:r>
              <a:rPr lang="en-US" i="1" dirty="0" err="1"/>
              <a:t>của</a:t>
            </a:r>
            <a:r>
              <a:rPr lang="en-US" i="1" dirty="0"/>
              <a:t> </a:t>
            </a:r>
            <a:r>
              <a:rPr lang="en-US" i="1" dirty="0" err="1"/>
              <a:t>các</a:t>
            </a:r>
            <a:r>
              <a:rPr lang="en-US" i="1" dirty="0"/>
              <a:t> oxide </a:t>
            </a:r>
            <a:r>
              <a:rPr lang="en-US" i="1" dirty="0" err="1"/>
              <a:t>cao</a:t>
            </a:r>
            <a:r>
              <a:rPr lang="en-US" i="1" dirty="0"/>
              <a:t> </a:t>
            </a:r>
            <a:r>
              <a:rPr lang="en-US" i="1" dirty="0" err="1"/>
              <a:t>nhất</a:t>
            </a:r>
            <a:endParaRPr lang="en-US" i="1" dirty="0"/>
          </a:p>
        </p:txBody>
      </p:sp>
      <p:pic>
        <p:nvPicPr>
          <p:cNvPr id="14" name="Picture 2" descr="Kho sách">
            <a:extLst>
              <a:ext uri="{FF2B5EF4-FFF2-40B4-BE49-F238E27FC236}">
                <a16:creationId xmlns:a16="http://schemas.microsoft.com/office/drawing/2014/main" id="{45B6E387-56A2-4DFB-B8AD-C72EF670C195}"/>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1254152" y="2521452"/>
            <a:ext cx="400240" cy="400240"/>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9E6F51B7-9335-43B9-BE0E-2CDC501CA950}"/>
              </a:ext>
            </a:extLst>
          </p:cNvPr>
          <p:cNvSpPr txBox="1"/>
          <p:nvPr/>
        </p:nvSpPr>
        <p:spPr>
          <a:xfrm>
            <a:off x="1801403" y="2387252"/>
            <a:ext cx="9136445" cy="1381147"/>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r>
              <a:rPr lang="en-US" dirty="0" err="1"/>
              <a:t>Trong</a:t>
            </a:r>
            <a:r>
              <a:rPr lang="en-US" dirty="0"/>
              <a:t> </a:t>
            </a:r>
            <a:r>
              <a:rPr lang="en-US" dirty="0" err="1"/>
              <a:t>một</a:t>
            </a:r>
            <a:r>
              <a:rPr lang="en-US" dirty="0"/>
              <a:t> chu </a:t>
            </a:r>
            <a:r>
              <a:rPr lang="en-US" dirty="0" err="1"/>
              <a:t>kì</a:t>
            </a:r>
            <a:r>
              <a:rPr lang="en-US" dirty="0"/>
              <a:t>, </a:t>
            </a:r>
            <a:r>
              <a:rPr lang="en-US" dirty="0" err="1"/>
              <a:t>theo</a:t>
            </a:r>
            <a:r>
              <a:rPr lang="en-US" dirty="0"/>
              <a:t> </a:t>
            </a:r>
            <a:r>
              <a:rPr lang="en-US" dirty="0" err="1"/>
              <a:t>chiều</a:t>
            </a:r>
            <a:r>
              <a:rPr lang="en-US" dirty="0"/>
              <a:t> </a:t>
            </a:r>
            <a:r>
              <a:rPr lang="en-US" dirty="0" err="1"/>
              <a:t>tăng</a:t>
            </a:r>
            <a:r>
              <a:rPr lang="en-US" dirty="0"/>
              <a:t> </a:t>
            </a:r>
            <a:r>
              <a:rPr lang="en-US" dirty="0" err="1"/>
              <a:t>dần</a:t>
            </a:r>
            <a:r>
              <a:rPr lang="en-US" dirty="0"/>
              <a:t> </a:t>
            </a:r>
            <a:r>
              <a:rPr lang="en-US" dirty="0" err="1"/>
              <a:t>điện</a:t>
            </a:r>
            <a:r>
              <a:rPr lang="en-US" dirty="0"/>
              <a:t> </a:t>
            </a:r>
            <a:r>
              <a:rPr lang="en-US" dirty="0" err="1"/>
              <a:t>tích</a:t>
            </a:r>
            <a:r>
              <a:rPr lang="en-US" dirty="0"/>
              <a:t> </a:t>
            </a:r>
            <a:r>
              <a:rPr lang="en-US" dirty="0" err="1"/>
              <a:t>hạt</a:t>
            </a:r>
            <a:r>
              <a:rPr lang="en-US" dirty="0"/>
              <a:t> </a:t>
            </a:r>
            <a:r>
              <a:rPr lang="en-US" dirty="0" err="1"/>
              <a:t>nhân</a:t>
            </a:r>
            <a:r>
              <a:rPr lang="en-US" dirty="0"/>
              <a:t>, </a:t>
            </a:r>
            <a:r>
              <a:rPr lang="en-US" dirty="0" err="1"/>
              <a:t>tỉ</a:t>
            </a:r>
            <a:r>
              <a:rPr lang="en-US" dirty="0"/>
              <a:t> </a:t>
            </a:r>
            <a:r>
              <a:rPr lang="en-US" dirty="0" err="1"/>
              <a:t>lệ</a:t>
            </a:r>
            <a:r>
              <a:rPr lang="en-US" dirty="0"/>
              <a:t> </a:t>
            </a:r>
            <a:r>
              <a:rPr lang="en-US" dirty="0" err="1"/>
              <a:t>số</a:t>
            </a:r>
            <a:r>
              <a:rPr lang="en-US" dirty="0"/>
              <a:t> </a:t>
            </a:r>
            <a:r>
              <a:rPr lang="en-US" dirty="0" err="1"/>
              <a:t>nguyên</a:t>
            </a:r>
            <a:r>
              <a:rPr lang="en-US" dirty="0"/>
              <a:t> </a:t>
            </a:r>
            <a:r>
              <a:rPr lang="en-US" dirty="0" err="1"/>
              <a:t>tử</a:t>
            </a:r>
            <a:r>
              <a:rPr lang="en-US" dirty="0"/>
              <a:t> oxygen </a:t>
            </a:r>
            <a:r>
              <a:rPr lang="en-US" dirty="0" err="1"/>
              <a:t>với</a:t>
            </a:r>
            <a:r>
              <a:rPr lang="en-US" dirty="0"/>
              <a:t> </a:t>
            </a:r>
            <a:r>
              <a:rPr lang="en-US" dirty="0" err="1"/>
              <a:t>số</a:t>
            </a:r>
            <a:r>
              <a:rPr lang="en-US" dirty="0"/>
              <a:t> </a:t>
            </a:r>
            <a:r>
              <a:rPr lang="en-US" dirty="0" err="1"/>
              <a:t>nguyển</a:t>
            </a:r>
            <a:r>
              <a:rPr lang="en-US" dirty="0"/>
              <a:t> </a:t>
            </a:r>
            <a:r>
              <a:rPr lang="en-US" dirty="0" err="1"/>
              <a:t>tử</a:t>
            </a:r>
            <a:r>
              <a:rPr lang="en-US" dirty="0"/>
              <a:t> </a:t>
            </a:r>
            <a:r>
              <a:rPr lang="en-US" dirty="0" err="1"/>
              <a:t>nguyên</a:t>
            </a:r>
            <a:r>
              <a:rPr lang="en-US" dirty="0"/>
              <a:t> </a:t>
            </a:r>
            <a:r>
              <a:rPr lang="en-US" dirty="0" err="1"/>
              <a:t>tố</a:t>
            </a:r>
            <a:r>
              <a:rPr lang="en-US" dirty="0"/>
              <a:t> </a:t>
            </a:r>
            <a:r>
              <a:rPr lang="en-US" dirty="0" err="1"/>
              <a:t>còn</a:t>
            </a:r>
            <a:r>
              <a:rPr lang="en-US" dirty="0"/>
              <a:t> lại </a:t>
            </a:r>
            <a:r>
              <a:rPr lang="en-US" dirty="0" err="1"/>
              <a:t>trong</a:t>
            </a:r>
            <a:r>
              <a:rPr lang="en-US" dirty="0"/>
              <a:t> oxide có xu </a:t>
            </a:r>
            <a:r>
              <a:rPr lang="en-US" dirty="0" err="1"/>
              <a:t>hướng</a:t>
            </a:r>
            <a:r>
              <a:rPr lang="en-US" dirty="0"/>
              <a:t> </a:t>
            </a:r>
            <a:r>
              <a:rPr lang="en-US" dirty="0" err="1"/>
              <a:t>tăng</a:t>
            </a:r>
            <a:r>
              <a:rPr lang="en-US" dirty="0"/>
              <a:t> </a:t>
            </a:r>
            <a:r>
              <a:rPr lang="en-US" dirty="0" err="1"/>
              <a:t>dần</a:t>
            </a:r>
            <a:endParaRPr lang="en-US" dirty="0"/>
          </a:p>
        </p:txBody>
      </p:sp>
      <p:sp>
        <p:nvSpPr>
          <p:cNvPr id="18" name="TextBox 17">
            <a:extLst>
              <a:ext uri="{FF2B5EF4-FFF2-40B4-BE49-F238E27FC236}">
                <a16:creationId xmlns:a16="http://schemas.microsoft.com/office/drawing/2014/main" id="{11312B64-E9DD-4C43-973C-B61564EB95F3}"/>
              </a:ext>
            </a:extLst>
          </p:cNvPr>
          <p:cNvSpPr txBox="1"/>
          <p:nvPr/>
        </p:nvSpPr>
        <p:spPr>
          <a:xfrm>
            <a:off x="587355" y="3780800"/>
            <a:ext cx="9760184" cy="494751"/>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r>
              <a:rPr lang="en-US" i="1" dirty="0"/>
              <a:t>Xu </a:t>
            </a:r>
            <a:r>
              <a:rPr lang="en-US" i="1" dirty="0" err="1"/>
              <a:t>hướng</a:t>
            </a:r>
            <a:r>
              <a:rPr lang="en-US" i="1" dirty="0"/>
              <a:t> </a:t>
            </a:r>
            <a:r>
              <a:rPr lang="en-US" i="1" dirty="0" err="1"/>
              <a:t>biến</a:t>
            </a:r>
            <a:r>
              <a:rPr lang="en-US" i="1" dirty="0"/>
              <a:t> </a:t>
            </a:r>
            <a:r>
              <a:rPr lang="en-US" i="1" dirty="0" err="1"/>
              <a:t>đổi</a:t>
            </a:r>
            <a:r>
              <a:rPr lang="en-US" i="1" dirty="0"/>
              <a:t> </a:t>
            </a:r>
            <a:r>
              <a:rPr lang="en-US" i="1" dirty="0" err="1"/>
              <a:t>tính</a:t>
            </a:r>
            <a:r>
              <a:rPr lang="en-US" i="1" dirty="0"/>
              <a:t> acid, </a:t>
            </a:r>
            <a:r>
              <a:rPr lang="en-US" i="1" dirty="0" err="1"/>
              <a:t>tính</a:t>
            </a:r>
            <a:r>
              <a:rPr lang="en-US" i="1" dirty="0"/>
              <a:t> base </a:t>
            </a:r>
            <a:r>
              <a:rPr lang="en-US" i="1" dirty="0" err="1"/>
              <a:t>của</a:t>
            </a:r>
            <a:r>
              <a:rPr lang="en-US" i="1" dirty="0"/>
              <a:t> oxide </a:t>
            </a:r>
            <a:r>
              <a:rPr lang="en-US" i="1" dirty="0" err="1"/>
              <a:t>cao</a:t>
            </a:r>
            <a:r>
              <a:rPr lang="en-US" i="1" dirty="0"/>
              <a:t> </a:t>
            </a:r>
            <a:r>
              <a:rPr lang="en-US" i="1" dirty="0" err="1"/>
              <a:t>nhất</a:t>
            </a:r>
            <a:endParaRPr lang="en-US" i="1" dirty="0"/>
          </a:p>
        </p:txBody>
      </p:sp>
      <p:pic>
        <p:nvPicPr>
          <p:cNvPr id="19" name="Picture 2" descr="Kho sách">
            <a:extLst>
              <a:ext uri="{FF2B5EF4-FFF2-40B4-BE49-F238E27FC236}">
                <a16:creationId xmlns:a16="http://schemas.microsoft.com/office/drawing/2014/main" id="{17A2E550-D45A-4F45-A79A-3AE9BE92C7C7}"/>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1201043" y="4527974"/>
            <a:ext cx="400240" cy="400240"/>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046567DA-AD80-4D45-BFF0-4B5B1EA28523}"/>
              </a:ext>
            </a:extLst>
          </p:cNvPr>
          <p:cNvSpPr txBox="1"/>
          <p:nvPr/>
        </p:nvSpPr>
        <p:spPr>
          <a:xfrm>
            <a:off x="1654392" y="4450457"/>
            <a:ext cx="7529365" cy="1381147"/>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r>
              <a:rPr lang="en-US" dirty="0" err="1"/>
              <a:t>Trong</a:t>
            </a:r>
            <a:r>
              <a:rPr lang="en-US" dirty="0"/>
              <a:t> </a:t>
            </a:r>
            <a:r>
              <a:rPr lang="en-US" dirty="0" err="1"/>
              <a:t>một</a:t>
            </a:r>
            <a:r>
              <a:rPr lang="en-US" dirty="0"/>
              <a:t> chu </a:t>
            </a:r>
            <a:r>
              <a:rPr lang="en-US" dirty="0" err="1"/>
              <a:t>kì</a:t>
            </a:r>
            <a:r>
              <a:rPr lang="en-US" dirty="0"/>
              <a:t>, </a:t>
            </a:r>
            <a:r>
              <a:rPr lang="en-US" dirty="0" err="1"/>
              <a:t>theo</a:t>
            </a:r>
            <a:r>
              <a:rPr lang="en-US" dirty="0"/>
              <a:t> </a:t>
            </a:r>
            <a:r>
              <a:rPr lang="en-US" dirty="0" err="1"/>
              <a:t>chiều</a:t>
            </a:r>
            <a:r>
              <a:rPr lang="en-US" dirty="0"/>
              <a:t> </a:t>
            </a:r>
            <a:r>
              <a:rPr lang="en-US" dirty="0" err="1"/>
              <a:t>tăng</a:t>
            </a:r>
            <a:r>
              <a:rPr lang="en-US" dirty="0"/>
              <a:t> </a:t>
            </a:r>
            <a:r>
              <a:rPr lang="en-US" dirty="0" err="1"/>
              <a:t>dần</a:t>
            </a:r>
            <a:r>
              <a:rPr lang="en-US" dirty="0"/>
              <a:t> </a:t>
            </a:r>
            <a:r>
              <a:rPr lang="en-US" dirty="0" err="1"/>
              <a:t>điện</a:t>
            </a:r>
            <a:r>
              <a:rPr lang="en-US" dirty="0"/>
              <a:t> </a:t>
            </a:r>
            <a:r>
              <a:rPr lang="en-US" dirty="0" err="1"/>
              <a:t>tích</a:t>
            </a:r>
            <a:r>
              <a:rPr lang="en-US" dirty="0"/>
              <a:t> </a:t>
            </a:r>
            <a:r>
              <a:rPr lang="en-US" dirty="0" err="1"/>
              <a:t>hạt</a:t>
            </a:r>
            <a:r>
              <a:rPr lang="en-US" dirty="0"/>
              <a:t> </a:t>
            </a:r>
            <a:r>
              <a:rPr lang="en-US" dirty="0" err="1"/>
              <a:t>nhân</a:t>
            </a:r>
            <a:r>
              <a:rPr lang="en-US" dirty="0"/>
              <a:t>, </a:t>
            </a:r>
            <a:r>
              <a:rPr lang="en-US" dirty="0" err="1"/>
              <a:t>tính</a:t>
            </a:r>
            <a:r>
              <a:rPr lang="en-US" dirty="0"/>
              <a:t> acid </a:t>
            </a:r>
            <a:r>
              <a:rPr lang="en-US" dirty="0" err="1"/>
              <a:t>của</a:t>
            </a:r>
            <a:r>
              <a:rPr lang="en-US" dirty="0"/>
              <a:t> </a:t>
            </a:r>
            <a:r>
              <a:rPr lang="en-US" dirty="0" err="1"/>
              <a:t>các</a:t>
            </a:r>
            <a:r>
              <a:rPr lang="en-US" dirty="0"/>
              <a:t> oxide </a:t>
            </a:r>
            <a:r>
              <a:rPr lang="en-US" dirty="0" err="1"/>
              <a:t>cao</a:t>
            </a:r>
            <a:r>
              <a:rPr lang="en-US" dirty="0"/>
              <a:t> </a:t>
            </a:r>
            <a:r>
              <a:rPr lang="en-US" dirty="0" err="1"/>
              <a:t>nhất</a:t>
            </a:r>
            <a:r>
              <a:rPr lang="en-US" dirty="0"/>
              <a:t> có xu </a:t>
            </a:r>
            <a:r>
              <a:rPr lang="en-US" dirty="0" err="1"/>
              <a:t>hướng</a:t>
            </a:r>
            <a:r>
              <a:rPr lang="en-US" dirty="0"/>
              <a:t> </a:t>
            </a:r>
            <a:r>
              <a:rPr lang="en-US" dirty="0" err="1"/>
              <a:t>tăng</a:t>
            </a:r>
            <a:r>
              <a:rPr lang="en-US" dirty="0"/>
              <a:t> </a:t>
            </a:r>
            <a:r>
              <a:rPr lang="en-US" dirty="0" err="1"/>
              <a:t>dần</a:t>
            </a:r>
            <a:r>
              <a:rPr lang="en-US" dirty="0"/>
              <a:t>, </a:t>
            </a:r>
            <a:r>
              <a:rPr lang="en-US" dirty="0" err="1"/>
              <a:t>tính</a:t>
            </a:r>
            <a:r>
              <a:rPr lang="en-US" dirty="0"/>
              <a:t> base </a:t>
            </a:r>
            <a:r>
              <a:rPr lang="en-US" dirty="0" err="1"/>
              <a:t>của</a:t>
            </a:r>
            <a:r>
              <a:rPr lang="en-US" dirty="0"/>
              <a:t> </a:t>
            </a:r>
            <a:r>
              <a:rPr lang="en-US" dirty="0" err="1"/>
              <a:t>chúng</a:t>
            </a:r>
            <a:r>
              <a:rPr lang="en-US" dirty="0"/>
              <a:t> có xu </a:t>
            </a:r>
            <a:r>
              <a:rPr lang="en-US" dirty="0" err="1"/>
              <a:t>hướng</a:t>
            </a:r>
            <a:r>
              <a:rPr lang="en-US" dirty="0"/>
              <a:t> </a:t>
            </a:r>
            <a:r>
              <a:rPr lang="en-US" dirty="0" err="1"/>
              <a:t>giảm</a:t>
            </a:r>
            <a:r>
              <a:rPr lang="en-US" dirty="0"/>
              <a:t> </a:t>
            </a:r>
            <a:r>
              <a:rPr lang="en-US" dirty="0" err="1"/>
              <a:t>dần</a:t>
            </a:r>
            <a:endParaRPr lang="en-US" dirty="0"/>
          </a:p>
        </p:txBody>
      </p:sp>
    </p:spTree>
    <p:extLst>
      <p:ext uri="{BB962C8B-B14F-4D97-AF65-F5344CB8AC3E}">
        <p14:creationId xmlns:p14="http://schemas.microsoft.com/office/powerpoint/2010/main" val="3013568524"/>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up)">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up)">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animEffect transition="in" filter="fade">
                                      <p:cBhvr>
                                        <p:cTn id="19" dur="500"/>
                                        <p:tgtEl>
                                          <p:spTgt spid="14"/>
                                        </p:tgtEl>
                                      </p:cBhvr>
                                    </p:animEffect>
                                  </p:childTnLst>
                                </p:cTn>
                              </p:par>
                            </p:childTnLst>
                          </p:cTn>
                        </p:par>
                        <p:par>
                          <p:cTn id="20" fill="hold">
                            <p:stCondLst>
                              <p:cond delay="500"/>
                            </p:stCondLst>
                            <p:childTnLst>
                              <p:par>
                                <p:cTn id="21" presetID="22" presetClass="entr" presetSubtype="1" fill="hold" grpId="0"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up)">
                                      <p:cBhvr>
                                        <p:cTn id="23" dur="500"/>
                                        <p:tgtEl>
                                          <p:spTgt spid="1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grpId="0" nodeType="click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wipe(up)">
                                      <p:cBhvr>
                                        <p:cTn id="28" dur="500"/>
                                        <p:tgtEl>
                                          <p:spTgt spid="18"/>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19"/>
                                        </p:tgtEl>
                                        <p:attrNameLst>
                                          <p:attrName>style.visibility</p:attrName>
                                        </p:attrNameLst>
                                      </p:cBhvr>
                                      <p:to>
                                        <p:strVal val="visible"/>
                                      </p:to>
                                    </p:set>
                                    <p:anim calcmode="lin" valueType="num">
                                      <p:cBhvr>
                                        <p:cTn id="33" dur="500" fill="hold"/>
                                        <p:tgtEl>
                                          <p:spTgt spid="19"/>
                                        </p:tgtEl>
                                        <p:attrNameLst>
                                          <p:attrName>ppt_w</p:attrName>
                                        </p:attrNameLst>
                                      </p:cBhvr>
                                      <p:tavLst>
                                        <p:tav tm="0">
                                          <p:val>
                                            <p:fltVal val="0"/>
                                          </p:val>
                                        </p:tav>
                                        <p:tav tm="100000">
                                          <p:val>
                                            <p:strVal val="#ppt_w"/>
                                          </p:val>
                                        </p:tav>
                                      </p:tavLst>
                                    </p:anim>
                                    <p:anim calcmode="lin" valueType="num">
                                      <p:cBhvr>
                                        <p:cTn id="34" dur="500" fill="hold"/>
                                        <p:tgtEl>
                                          <p:spTgt spid="19"/>
                                        </p:tgtEl>
                                        <p:attrNameLst>
                                          <p:attrName>ppt_h</p:attrName>
                                        </p:attrNameLst>
                                      </p:cBhvr>
                                      <p:tavLst>
                                        <p:tav tm="0">
                                          <p:val>
                                            <p:fltVal val="0"/>
                                          </p:val>
                                        </p:tav>
                                        <p:tav tm="100000">
                                          <p:val>
                                            <p:strVal val="#ppt_h"/>
                                          </p:val>
                                        </p:tav>
                                      </p:tavLst>
                                    </p:anim>
                                    <p:animEffect transition="in" filter="fade">
                                      <p:cBhvr>
                                        <p:cTn id="35" dur="500"/>
                                        <p:tgtEl>
                                          <p:spTgt spid="19"/>
                                        </p:tgtEl>
                                      </p:cBhvr>
                                    </p:animEffect>
                                  </p:childTnLst>
                                </p:cTn>
                              </p:par>
                            </p:childTnLst>
                          </p:cTn>
                        </p:par>
                        <p:par>
                          <p:cTn id="36" fill="hold">
                            <p:stCondLst>
                              <p:cond delay="500"/>
                            </p:stCondLst>
                            <p:childTnLst>
                              <p:par>
                                <p:cTn id="37" presetID="22" presetClass="entr" presetSubtype="1" fill="hold" grpId="0" nodeType="after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wipe(up)">
                                      <p:cBhvr>
                                        <p:cTn id="3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5" grpId="0"/>
      <p:bldP spid="18" grpId="0"/>
      <p:bldP spid="20"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764F4AC-A4A5-408C-AB37-D36D8A3AACE4}"/>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7000"/>
                    </a14:imgEffect>
                  </a14:imgLayer>
                </a14:imgProps>
              </a:ext>
            </a:extLst>
          </a:blip>
          <a:stretch>
            <a:fillRect/>
          </a:stretch>
        </p:blipFill>
        <p:spPr>
          <a:xfrm>
            <a:off x="-388555" y="1374390"/>
            <a:ext cx="7610990" cy="4564426"/>
          </a:xfrm>
          <a:prstGeom prst="rect">
            <a:avLst/>
          </a:prstGeom>
        </p:spPr>
      </p:pic>
      <p:sp>
        <p:nvSpPr>
          <p:cNvPr id="3" name="Freeform: Shape 2">
            <a:extLst>
              <a:ext uri="{FF2B5EF4-FFF2-40B4-BE49-F238E27FC236}">
                <a16:creationId xmlns:a16="http://schemas.microsoft.com/office/drawing/2014/main" id="{551CC830-02C0-476D-9DA9-29417F506001}"/>
              </a:ext>
            </a:extLst>
          </p:cNvPr>
          <p:cNvSpPr/>
          <p:nvPr/>
        </p:nvSpPr>
        <p:spPr>
          <a:xfrm rot="14622788">
            <a:off x="-2515540" y="4978591"/>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5" name="Freeform: Shape 4">
            <a:extLst>
              <a:ext uri="{FF2B5EF4-FFF2-40B4-BE49-F238E27FC236}">
                <a16:creationId xmlns:a16="http://schemas.microsoft.com/office/drawing/2014/main" id="{1AF4B69C-15BF-49D6-BBCA-4CDF4370EF56}"/>
              </a:ext>
            </a:extLst>
          </p:cNvPr>
          <p:cNvSpPr/>
          <p:nvPr/>
        </p:nvSpPr>
        <p:spPr>
          <a:xfrm rot="14519481">
            <a:off x="10028488" y="6086925"/>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sp>
        <p:nvSpPr>
          <p:cNvPr id="6" name="Freeform: Shape 5">
            <a:extLst>
              <a:ext uri="{FF2B5EF4-FFF2-40B4-BE49-F238E27FC236}">
                <a16:creationId xmlns:a16="http://schemas.microsoft.com/office/drawing/2014/main" id="{8DF7581D-0149-4D87-A5ED-8E74FC6DD518}"/>
              </a:ext>
            </a:extLst>
          </p:cNvPr>
          <p:cNvSpPr/>
          <p:nvPr/>
        </p:nvSpPr>
        <p:spPr>
          <a:xfrm rot="1805582" flipH="1">
            <a:off x="10394858" y="-2104276"/>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4" name="Freeform: Shape 3">
            <a:extLst>
              <a:ext uri="{FF2B5EF4-FFF2-40B4-BE49-F238E27FC236}">
                <a16:creationId xmlns:a16="http://schemas.microsoft.com/office/drawing/2014/main" id="{ADDB502B-EEDA-4722-B278-7CA5E68F47A3}"/>
              </a:ext>
            </a:extLst>
          </p:cNvPr>
          <p:cNvSpPr/>
          <p:nvPr/>
        </p:nvSpPr>
        <p:spPr>
          <a:xfrm rot="2236116">
            <a:off x="-2870380" y="-2324891"/>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sp>
        <p:nvSpPr>
          <p:cNvPr id="8" name="Rectangle: Rounded Corners 7">
            <a:extLst>
              <a:ext uri="{FF2B5EF4-FFF2-40B4-BE49-F238E27FC236}">
                <a16:creationId xmlns:a16="http://schemas.microsoft.com/office/drawing/2014/main" id="{069DB884-3E9C-4727-91F3-211510CAA7B6}"/>
              </a:ext>
            </a:extLst>
          </p:cNvPr>
          <p:cNvSpPr/>
          <p:nvPr/>
        </p:nvSpPr>
        <p:spPr>
          <a:xfrm>
            <a:off x="237067" y="459718"/>
            <a:ext cx="10972743" cy="565880"/>
          </a:xfrm>
          <a:prstGeom prst="roundRect">
            <a:avLst/>
          </a:prstGeom>
          <a:solidFill>
            <a:srgbClr val="D96098">
              <a:alpha val="78000"/>
            </a:srgbClr>
          </a:solidFill>
          <a:ln w="10839" cap="flat">
            <a:noFill/>
            <a:prstDash val="solid"/>
            <a:miter/>
          </a:ln>
        </p:spPr>
        <p:txBody>
          <a:bodyPr rtlCol="0" anchor="ctr"/>
          <a:lstStyle/>
          <a:p>
            <a:endParaRPr lang="en-US" dirty="0"/>
          </a:p>
        </p:txBody>
      </p:sp>
      <p:sp>
        <p:nvSpPr>
          <p:cNvPr id="9" name="TextBox 8">
            <a:extLst>
              <a:ext uri="{FF2B5EF4-FFF2-40B4-BE49-F238E27FC236}">
                <a16:creationId xmlns:a16="http://schemas.microsoft.com/office/drawing/2014/main" id="{FD868C71-6A43-4D56-8163-93803FE81BE0}"/>
              </a:ext>
            </a:extLst>
          </p:cNvPr>
          <p:cNvSpPr txBox="1"/>
          <p:nvPr/>
        </p:nvSpPr>
        <p:spPr>
          <a:xfrm>
            <a:off x="803940" y="508318"/>
            <a:ext cx="10314430" cy="400110"/>
          </a:xfrm>
          <a:prstGeom prst="rect">
            <a:avLst/>
          </a:prstGeom>
          <a:noFill/>
        </p:spPr>
        <p:txBody>
          <a:bodyPr wrap="square" rtlCol="0">
            <a:spAutoFit/>
          </a:bodyPr>
          <a:lstStyle/>
          <a:p>
            <a:pPr algn="ctr"/>
            <a:r>
              <a:rPr lang="en-US" sz="2000" b="1" dirty="0">
                <a:solidFill>
                  <a:schemeClr val="bg1"/>
                </a:solidFill>
                <a:latin typeface="Arial" panose="020B0604020202020204" pitchFamily="34" charset="0"/>
                <a:cs typeface="Arial" panose="020B0604020202020204" pitchFamily="34" charset="0"/>
              </a:rPr>
              <a:t>III. </a:t>
            </a:r>
            <a:r>
              <a:rPr lang="en-US" sz="2000" b="1" dirty="0">
                <a:solidFill>
                  <a:schemeClr val="bg1"/>
                </a:solidFill>
              </a:rPr>
              <a:t>Xu </a:t>
            </a:r>
            <a:r>
              <a:rPr lang="en-US" sz="2000" b="1" dirty="0" err="1">
                <a:solidFill>
                  <a:schemeClr val="bg1"/>
                </a:solidFill>
              </a:rPr>
              <a:t>hướng</a:t>
            </a:r>
            <a:r>
              <a:rPr lang="en-US" sz="2000" b="1" dirty="0">
                <a:solidFill>
                  <a:schemeClr val="bg1"/>
                </a:solidFill>
              </a:rPr>
              <a:t> </a:t>
            </a:r>
            <a:r>
              <a:rPr lang="en-US" sz="2000" b="1" dirty="0" err="1">
                <a:solidFill>
                  <a:schemeClr val="bg1"/>
                </a:solidFill>
              </a:rPr>
              <a:t>biến</a:t>
            </a:r>
            <a:r>
              <a:rPr lang="en-US" sz="2000" b="1" dirty="0">
                <a:solidFill>
                  <a:schemeClr val="bg1"/>
                </a:solidFill>
              </a:rPr>
              <a:t> </a:t>
            </a:r>
            <a:r>
              <a:rPr lang="en-US" sz="2000" b="1" dirty="0" err="1">
                <a:solidFill>
                  <a:schemeClr val="bg1"/>
                </a:solidFill>
              </a:rPr>
              <a:t>đổi</a:t>
            </a:r>
            <a:r>
              <a:rPr lang="en-US" sz="2000" b="1" dirty="0">
                <a:solidFill>
                  <a:schemeClr val="bg1"/>
                </a:solidFill>
              </a:rPr>
              <a:t> </a:t>
            </a:r>
            <a:r>
              <a:rPr lang="en-US" sz="2000" b="1" dirty="0" err="1">
                <a:solidFill>
                  <a:schemeClr val="bg1"/>
                </a:solidFill>
              </a:rPr>
              <a:t>thành</a:t>
            </a:r>
            <a:r>
              <a:rPr lang="en-US" sz="2000" b="1" dirty="0">
                <a:solidFill>
                  <a:schemeClr val="bg1"/>
                </a:solidFill>
              </a:rPr>
              <a:t> phần </a:t>
            </a:r>
            <a:r>
              <a:rPr lang="en-US" sz="2000" b="1" dirty="0" err="1">
                <a:solidFill>
                  <a:schemeClr val="bg1"/>
                </a:solidFill>
              </a:rPr>
              <a:t>và</a:t>
            </a:r>
            <a:r>
              <a:rPr lang="en-US" sz="2000" b="1" dirty="0">
                <a:solidFill>
                  <a:schemeClr val="bg1"/>
                </a:solidFill>
              </a:rPr>
              <a:t> </a:t>
            </a:r>
            <a:r>
              <a:rPr lang="en-US" sz="2000" b="1" dirty="0" err="1">
                <a:solidFill>
                  <a:schemeClr val="bg1"/>
                </a:solidFill>
              </a:rPr>
              <a:t>tính</a:t>
            </a:r>
            <a:r>
              <a:rPr lang="en-US" sz="2000" b="1" dirty="0">
                <a:solidFill>
                  <a:schemeClr val="bg1"/>
                </a:solidFill>
              </a:rPr>
              <a:t> acid, </a:t>
            </a:r>
            <a:r>
              <a:rPr lang="en-US" sz="2000" b="1" dirty="0" err="1">
                <a:solidFill>
                  <a:schemeClr val="bg1"/>
                </a:solidFill>
              </a:rPr>
              <a:t>tính</a:t>
            </a:r>
            <a:r>
              <a:rPr lang="en-US" sz="2000" b="1" dirty="0">
                <a:solidFill>
                  <a:schemeClr val="bg1"/>
                </a:solidFill>
              </a:rPr>
              <a:t> base </a:t>
            </a:r>
            <a:r>
              <a:rPr lang="en-US" sz="2000" b="1" dirty="0" err="1">
                <a:solidFill>
                  <a:schemeClr val="bg1"/>
                </a:solidFill>
              </a:rPr>
              <a:t>của</a:t>
            </a:r>
            <a:r>
              <a:rPr lang="en-US" sz="2000" b="1" dirty="0">
                <a:solidFill>
                  <a:schemeClr val="bg1"/>
                </a:solidFill>
              </a:rPr>
              <a:t> </a:t>
            </a:r>
            <a:r>
              <a:rPr lang="en-US" sz="2000" b="1" dirty="0" err="1">
                <a:solidFill>
                  <a:schemeClr val="bg1"/>
                </a:solidFill>
              </a:rPr>
              <a:t>các</a:t>
            </a:r>
            <a:r>
              <a:rPr lang="en-US" sz="2000" b="1" dirty="0">
                <a:solidFill>
                  <a:schemeClr val="bg1"/>
                </a:solidFill>
              </a:rPr>
              <a:t> oxide </a:t>
            </a:r>
            <a:r>
              <a:rPr lang="en-US" sz="2000" b="1" dirty="0" err="1">
                <a:solidFill>
                  <a:schemeClr val="bg1"/>
                </a:solidFill>
              </a:rPr>
              <a:t>và</a:t>
            </a:r>
            <a:r>
              <a:rPr lang="en-US" sz="2000" b="1" dirty="0">
                <a:solidFill>
                  <a:schemeClr val="bg1"/>
                </a:solidFill>
              </a:rPr>
              <a:t> hydroxide </a:t>
            </a:r>
            <a:r>
              <a:rPr lang="en-US" sz="2000" b="1" dirty="0" err="1">
                <a:solidFill>
                  <a:schemeClr val="bg1"/>
                </a:solidFill>
              </a:rPr>
              <a:t>theo</a:t>
            </a:r>
            <a:r>
              <a:rPr lang="en-US" sz="2000" b="1" dirty="0">
                <a:solidFill>
                  <a:schemeClr val="bg1"/>
                </a:solidFill>
              </a:rPr>
              <a:t> chu </a:t>
            </a:r>
            <a:r>
              <a:rPr lang="en-US" sz="2000" b="1" dirty="0" err="1">
                <a:solidFill>
                  <a:schemeClr val="bg1"/>
                </a:solidFill>
              </a:rPr>
              <a:t>kì</a:t>
            </a:r>
            <a:endParaRPr lang="en-US" sz="2000" b="1" dirty="0">
              <a:solidFill>
                <a:schemeClr val="bg1"/>
              </a:solidFill>
            </a:endParaRPr>
          </a:p>
        </p:txBody>
      </p:sp>
      <p:pic>
        <p:nvPicPr>
          <p:cNvPr id="10" name="Picture 4" descr="Biểu tượng bảng tuần hoàn miễn phí">
            <a:extLst>
              <a:ext uri="{FF2B5EF4-FFF2-40B4-BE49-F238E27FC236}">
                <a16:creationId xmlns:a16="http://schemas.microsoft.com/office/drawing/2014/main" id="{E86A4B20-7185-41C9-A084-D28308371C0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2037" y="414191"/>
            <a:ext cx="656934" cy="656934"/>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3B0746D3-7D35-4D9E-B91F-241526851669}"/>
              </a:ext>
            </a:extLst>
          </p:cNvPr>
          <p:cNvSpPr txBox="1"/>
          <p:nvPr/>
        </p:nvSpPr>
        <p:spPr>
          <a:xfrm>
            <a:off x="6879405" y="1249108"/>
            <a:ext cx="1590259" cy="494751"/>
          </a:xfrm>
          <a:prstGeom prst="rect">
            <a:avLst/>
          </a:prstGeom>
          <a:solidFill>
            <a:srgbClr val="A8EDFF"/>
          </a:solid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r>
              <a:rPr lang="en-US" dirty="0" err="1"/>
              <a:t>Tính</a:t>
            </a:r>
            <a:r>
              <a:rPr lang="en-US" dirty="0"/>
              <a:t> base </a:t>
            </a:r>
          </a:p>
        </p:txBody>
      </p:sp>
      <p:sp>
        <p:nvSpPr>
          <p:cNvPr id="12" name="TextBox 11">
            <a:extLst>
              <a:ext uri="{FF2B5EF4-FFF2-40B4-BE49-F238E27FC236}">
                <a16:creationId xmlns:a16="http://schemas.microsoft.com/office/drawing/2014/main" id="{7F742159-7657-4E57-9C5D-B78FB0EF5004}"/>
              </a:ext>
            </a:extLst>
          </p:cNvPr>
          <p:cNvSpPr txBox="1"/>
          <p:nvPr/>
        </p:nvSpPr>
        <p:spPr>
          <a:xfrm>
            <a:off x="6889324" y="2567439"/>
            <a:ext cx="1797476" cy="494751"/>
          </a:xfrm>
          <a:prstGeom prst="rect">
            <a:avLst/>
          </a:prstGeom>
          <a:solidFill>
            <a:srgbClr val="FFFF8B"/>
          </a:solid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r>
              <a:rPr lang="en-US" dirty="0" err="1"/>
              <a:t>Lưỡng</a:t>
            </a:r>
            <a:r>
              <a:rPr lang="en-US" dirty="0"/>
              <a:t> </a:t>
            </a:r>
            <a:r>
              <a:rPr lang="en-US" dirty="0" err="1"/>
              <a:t>tính</a:t>
            </a:r>
            <a:endParaRPr lang="en-US" dirty="0"/>
          </a:p>
        </p:txBody>
      </p:sp>
      <p:sp>
        <p:nvSpPr>
          <p:cNvPr id="13" name="TextBox 12">
            <a:extLst>
              <a:ext uri="{FF2B5EF4-FFF2-40B4-BE49-F238E27FC236}">
                <a16:creationId xmlns:a16="http://schemas.microsoft.com/office/drawing/2014/main" id="{A1D8E766-3B10-4224-80EC-D5BA52843362}"/>
              </a:ext>
            </a:extLst>
          </p:cNvPr>
          <p:cNvSpPr txBox="1"/>
          <p:nvPr/>
        </p:nvSpPr>
        <p:spPr>
          <a:xfrm>
            <a:off x="6949730" y="5041363"/>
            <a:ext cx="1449607" cy="494751"/>
          </a:xfrm>
          <a:prstGeom prst="rect">
            <a:avLst/>
          </a:prstGeom>
          <a:solidFill>
            <a:srgbClr val="A6EB60"/>
          </a:solid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r>
              <a:rPr lang="en-US" dirty="0" err="1"/>
              <a:t>Tính</a:t>
            </a:r>
            <a:r>
              <a:rPr lang="en-US" dirty="0"/>
              <a:t> acid</a:t>
            </a:r>
          </a:p>
        </p:txBody>
      </p:sp>
      <p:sp>
        <p:nvSpPr>
          <p:cNvPr id="14" name="TextBox 13">
            <a:extLst>
              <a:ext uri="{FF2B5EF4-FFF2-40B4-BE49-F238E27FC236}">
                <a16:creationId xmlns:a16="http://schemas.microsoft.com/office/drawing/2014/main" id="{574605C3-8A50-498C-8C07-BC089DB0BEEE}"/>
              </a:ext>
            </a:extLst>
          </p:cNvPr>
          <p:cNvSpPr txBox="1"/>
          <p:nvPr/>
        </p:nvSpPr>
        <p:spPr>
          <a:xfrm>
            <a:off x="6879405" y="1148899"/>
            <a:ext cx="5123802" cy="1131848"/>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pPr>
              <a:lnSpc>
                <a:spcPct val="150000"/>
              </a:lnSpc>
            </a:pPr>
            <a:r>
              <a:rPr lang="en-US" dirty="0"/>
              <a:t>                   </a:t>
            </a:r>
            <a:r>
              <a:rPr lang="en-US" dirty="0" err="1"/>
              <a:t>Trong</a:t>
            </a:r>
            <a:r>
              <a:rPr lang="en-US" dirty="0"/>
              <a:t> chu </a:t>
            </a:r>
            <a:r>
              <a:rPr lang="en-US" dirty="0" err="1"/>
              <a:t>kì</a:t>
            </a:r>
            <a:r>
              <a:rPr lang="en-US" dirty="0"/>
              <a:t> 3, Na</a:t>
            </a:r>
            <a:r>
              <a:rPr lang="en-US" baseline="-25000" dirty="0"/>
              <a:t>2</a:t>
            </a:r>
            <a:r>
              <a:rPr lang="en-US" dirty="0"/>
              <a:t>O có </a:t>
            </a:r>
            <a:r>
              <a:rPr lang="en-US" dirty="0" err="1"/>
              <a:t>tính</a:t>
            </a:r>
            <a:r>
              <a:rPr lang="en-US" dirty="0"/>
              <a:t> base </a:t>
            </a:r>
            <a:r>
              <a:rPr lang="en-US" dirty="0" err="1"/>
              <a:t>mạnh</a:t>
            </a:r>
            <a:r>
              <a:rPr lang="en-US" dirty="0"/>
              <a:t> </a:t>
            </a:r>
            <a:r>
              <a:rPr lang="en-US" dirty="0" err="1"/>
              <a:t>nhất</a:t>
            </a:r>
            <a:r>
              <a:rPr lang="en-US" dirty="0"/>
              <a:t> (basic oxide)</a:t>
            </a:r>
          </a:p>
        </p:txBody>
      </p:sp>
      <p:sp>
        <p:nvSpPr>
          <p:cNvPr id="15" name="TextBox 14">
            <a:extLst>
              <a:ext uri="{FF2B5EF4-FFF2-40B4-BE49-F238E27FC236}">
                <a16:creationId xmlns:a16="http://schemas.microsoft.com/office/drawing/2014/main" id="{4E7BACB6-C8F5-478A-9FAA-1F9A1C8A6ECA}"/>
              </a:ext>
            </a:extLst>
          </p:cNvPr>
          <p:cNvSpPr txBox="1"/>
          <p:nvPr/>
        </p:nvSpPr>
        <p:spPr>
          <a:xfrm>
            <a:off x="6949730" y="2505682"/>
            <a:ext cx="5307293" cy="1131848"/>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pPr>
              <a:lnSpc>
                <a:spcPct val="150000"/>
              </a:lnSpc>
            </a:pPr>
            <a:r>
              <a:rPr lang="en-US" dirty="0"/>
              <a:t>                     Al</a:t>
            </a:r>
            <a:r>
              <a:rPr lang="en-US" baseline="-25000" dirty="0"/>
              <a:t>2</a:t>
            </a:r>
            <a:r>
              <a:rPr lang="en-US" dirty="0"/>
              <a:t>O</a:t>
            </a:r>
            <a:r>
              <a:rPr lang="en-US" baseline="-25000" dirty="0"/>
              <a:t>3</a:t>
            </a:r>
            <a:r>
              <a:rPr lang="en-US" dirty="0"/>
              <a:t> </a:t>
            </a:r>
            <a:r>
              <a:rPr lang="en-US" dirty="0" err="1"/>
              <a:t>vừa</a:t>
            </a:r>
            <a:r>
              <a:rPr lang="en-US" dirty="0"/>
              <a:t> có </a:t>
            </a:r>
            <a:r>
              <a:rPr lang="en-US" dirty="0" err="1"/>
              <a:t>tính</a:t>
            </a:r>
            <a:r>
              <a:rPr lang="en-US" dirty="0"/>
              <a:t> acid </a:t>
            </a:r>
            <a:r>
              <a:rPr lang="en-US" dirty="0" err="1"/>
              <a:t>vừa</a:t>
            </a:r>
            <a:r>
              <a:rPr lang="en-US" dirty="0"/>
              <a:t> có </a:t>
            </a:r>
            <a:r>
              <a:rPr lang="en-US" dirty="0" err="1"/>
              <a:t>tính</a:t>
            </a:r>
            <a:r>
              <a:rPr lang="en-US" dirty="0"/>
              <a:t> base</a:t>
            </a:r>
          </a:p>
        </p:txBody>
      </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D992039D-F0A7-4F8F-8331-4A87A0915F37}"/>
                  </a:ext>
                </a:extLst>
              </p:cNvPr>
              <p:cNvSpPr txBox="1"/>
              <p:nvPr/>
            </p:nvSpPr>
            <p:spPr>
              <a:xfrm>
                <a:off x="6781549" y="3684580"/>
                <a:ext cx="5392102" cy="537391"/>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pPr algn="ctr">
                  <a:lnSpc>
                    <a:spcPct val="150000"/>
                  </a:lnSpc>
                </a:pPr>
                <a:r>
                  <a:rPr lang="en-US" sz="2200" dirty="0"/>
                  <a:t>Al</a:t>
                </a:r>
                <a:r>
                  <a:rPr lang="en-US" sz="2200" baseline="-25000" dirty="0"/>
                  <a:t>2</a:t>
                </a:r>
                <a:r>
                  <a:rPr lang="en-US" sz="2200" dirty="0"/>
                  <a:t>O</a:t>
                </a:r>
                <a:r>
                  <a:rPr lang="en-US" sz="2200" baseline="-25000" dirty="0"/>
                  <a:t>3</a:t>
                </a:r>
                <a:r>
                  <a:rPr lang="en-US" sz="2200" dirty="0"/>
                  <a:t> + 2NaOH + 3H</a:t>
                </a:r>
                <a:r>
                  <a:rPr lang="en-US" sz="2200" baseline="-25000" dirty="0"/>
                  <a:t>2</a:t>
                </a:r>
                <a:r>
                  <a:rPr lang="en-US" sz="2200" dirty="0"/>
                  <a:t>O </a:t>
                </a:r>
                <a14:m>
                  <m:oMath xmlns:m="http://schemas.openxmlformats.org/officeDocument/2006/math">
                    <m:groupChr>
                      <m:groupChrPr>
                        <m:chr m:val="→"/>
                        <m:vertJc m:val="bot"/>
                        <m:ctrlPr>
                          <a:rPr lang="en-US" sz="2200" i="1" smtClean="0">
                            <a:latin typeface="Cambria Math" panose="02040503050406030204" pitchFamily="18" charset="0"/>
                          </a:rPr>
                        </m:ctrlPr>
                      </m:groupChrPr>
                      <m:e>
                        <m:r>
                          <m:rPr>
                            <m:brk m:alnAt="2"/>
                          </m:rPr>
                          <a:rPr lang="en-US" sz="2200" b="0" i="1" smtClean="0">
                            <a:latin typeface="Cambria Math" panose="02040503050406030204" pitchFamily="18" charset="0"/>
                          </a:rPr>
                          <m:t> </m:t>
                        </m:r>
                        <m:r>
                          <a:rPr lang="en-US" sz="2200" b="0" i="1" smtClean="0">
                            <a:latin typeface="Cambria Math" panose="02040503050406030204" pitchFamily="18" charset="0"/>
                          </a:rPr>
                          <m:t>        </m:t>
                        </m:r>
                      </m:e>
                    </m:groupChr>
                  </m:oMath>
                </a14:m>
                <a:r>
                  <a:rPr lang="en-US" sz="2200" dirty="0"/>
                  <a:t> 2Na[Al(OH)</a:t>
                </a:r>
                <a:r>
                  <a:rPr lang="en-US" sz="2200" baseline="-25000" dirty="0"/>
                  <a:t>4</a:t>
                </a:r>
                <a:r>
                  <a:rPr lang="en-US" sz="2200" dirty="0"/>
                  <a:t>]</a:t>
                </a:r>
              </a:p>
            </p:txBody>
          </p:sp>
        </mc:Choice>
        <mc:Fallback xmlns="">
          <p:sp>
            <p:nvSpPr>
              <p:cNvPr id="16" name="TextBox 15">
                <a:extLst>
                  <a:ext uri="{FF2B5EF4-FFF2-40B4-BE49-F238E27FC236}">
                    <a16:creationId xmlns:a16="http://schemas.microsoft.com/office/drawing/2014/main" id="{D992039D-F0A7-4F8F-8331-4A87A0915F37}"/>
                  </a:ext>
                </a:extLst>
              </p:cNvPr>
              <p:cNvSpPr txBox="1">
                <a:spLocks noRot="1" noChangeAspect="1" noMove="1" noResize="1" noEditPoints="1" noAdjustHandles="1" noChangeArrowheads="1" noChangeShapeType="1" noTextEdit="1"/>
              </p:cNvSpPr>
              <p:nvPr/>
            </p:nvSpPr>
            <p:spPr>
              <a:xfrm>
                <a:off x="6781549" y="3684580"/>
                <a:ext cx="5392102" cy="537391"/>
              </a:xfrm>
              <a:prstGeom prst="rect">
                <a:avLst/>
              </a:prstGeom>
              <a:blipFill>
                <a:blip r:embed="rId5"/>
                <a:stretch>
                  <a:fillRect l="-565" r="-565" b="-2247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95B66B1E-5369-466E-B9FF-54F2ACA707AB}"/>
                  </a:ext>
                </a:extLst>
              </p:cNvPr>
              <p:cNvSpPr txBox="1"/>
              <p:nvPr/>
            </p:nvSpPr>
            <p:spPr>
              <a:xfrm>
                <a:off x="6781549" y="4264672"/>
                <a:ext cx="5392102" cy="537391"/>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pPr algn="ctr">
                  <a:lnSpc>
                    <a:spcPct val="150000"/>
                  </a:lnSpc>
                </a:pPr>
                <a:r>
                  <a:rPr lang="en-US" sz="2200" dirty="0"/>
                  <a:t>Al</a:t>
                </a:r>
                <a:r>
                  <a:rPr lang="en-US" sz="2200" baseline="-25000" dirty="0"/>
                  <a:t>2</a:t>
                </a:r>
                <a:r>
                  <a:rPr lang="en-US" sz="2200" dirty="0"/>
                  <a:t>O</a:t>
                </a:r>
                <a:r>
                  <a:rPr lang="en-US" sz="2200" baseline="-25000" dirty="0"/>
                  <a:t>3</a:t>
                </a:r>
                <a:r>
                  <a:rPr lang="en-US" sz="2200" dirty="0"/>
                  <a:t> + 6HCl </a:t>
                </a:r>
                <a14:m>
                  <m:oMath xmlns:m="http://schemas.openxmlformats.org/officeDocument/2006/math">
                    <m:groupChr>
                      <m:groupChrPr>
                        <m:chr m:val="→"/>
                        <m:vertJc m:val="bot"/>
                        <m:ctrlPr>
                          <a:rPr lang="en-US" sz="2200" i="1" smtClean="0">
                            <a:latin typeface="Cambria Math" panose="02040503050406030204" pitchFamily="18" charset="0"/>
                          </a:rPr>
                        </m:ctrlPr>
                      </m:groupChrPr>
                      <m:e>
                        <m:r>
                          <m:rPr>
                            <m:brk m:alnAt="2"/>
                          </m:rPr>
                          <a:rPr lang="en-US" sz="2200" b="0" i="1" smtClean="0">
                            <a:latin typeface="Cambria Math" panose="02040503050406030204" pitchFamily="18" charset="0"/>
                          </a:rPr>
                          <m:t> </m:t>
                        </m:r>
                        <m:r>
                          <a:rPr lang="en-US" sz="2200" b="0" i="1" smtClean="0">
                            <a:latin typeface="Cambria Math" panose="02040503050406030204" pitchFamily="18" charset="0"/>
                          </a:rPr>
                          <m:t>        </m:t>
                        </m:r>
                      </m:e>
                    </m:groupChr>
                  </m:oMath>
                </a14:m>
                <a:r>
                  <a:rPr lang="en-US" sz="2200" dirty="0"/>
                  <a:t> 2AlCl</a:t>
                </a:r>
                <a:r>
                  <a:rPr lang="en-US" sz="2200" baseline="-25000" dirty="0"/>
                  <a:t>3</a:t>
                </a:r>
                <a:r>
                  <a:rPr lang="en-US" sz="2200" dirty="0"/>
                  <a:t> + 3H</a:t>
                </a:r>
                <a:r>
                  <a:rPr lang="en-US" sz="2200" baseline="-25000" dirty="0"/>
                  <a:t>2</a:t>
                </a:r>
                <a:r>
                  <a:rPr lang="en-US" sz="2200" dirty="0"/>
                  <a:t>O</a:t>
                </a:r>
              </a:p>
            </p:txBody>
          </p:sp>
        </mc:Choice>
        <mc:Fallback xmlns="">
          <p:sp>
            <p:nvSpPr>
              <p:cNvPr id="17" name="TextBox 16">
                <a:extLst>
                  <a:ext uri="{FF2B5EF4-FFF2-40B4-BE49-F238E27FC236}">
                    <a16:creationId xmlns:a16="http://schemas.microsoft.com/office/drawing/2014/main" id="{95B66B1E-5369-466E-B9FF-54F2ACA707AB}"/>
                  </a:ext>
                </a:extLst>
              </p:cNvPr>
              <p:cNvSpPr txBox="1">
                <a:spLocks noRot="1" noChangeAspect="1" noMove="1" noResize="1" noEditPoints="1" noAdjustHandles="1" noChangeArrowheads="1" noChangeShapeType="1" noTextEdit="1"/>
              </p:cNvSpPr>
              <p:nvPr/>
            </p:nvSpPr>
            <p:spPr>
              <a:xfrm>
                <a:off x="6781549" y="4264672"/>
                <a:ext cx="5392102" cy="537391"/>
              </a:xfrm>
              <a:prstGeom prst="rect">
                <a:avLst/>
              </a:prstGeom>
              <a:blipFill>
                <a:blip r:embed="rId6"/>
                <a:stretch>
                  <a:fillRect b="-22727"/>
                </a:stretch>
              </a:blipFill>
            </p:spPr>
            <p:txBody>
              <a:bodyPr/>
              <a:lstStyle/>
              <a:p>
                <a:r>
                  <a:rPr lang="en-US">
                    <a:noFill/>
                  </a:rPr>
                  <a:t> </a:t>
                </a:r>
              </a:p>
            </p:txBody>
          </p:sp>
        </mc:Fallback>
      </mc:AlternateContent>
      <p:sp>
        <p:nvSpPr>
          <p:cNvPr id="18" name="TextBox 17">
            <a:extLst>
              <a:ext uri="{FF2B5EF4-FFF2-40B4-BE49-F238E27FC236}">
                <a16:creationId xmlns:a16="http://schemas.microsoft.com/office/drawing/2014/main" id="{F76C14B9-52A8-4D01-A4E9-5B5C8E32814F}"/>
              </a:ext>
            </a:extLst>
          </p:cNvPr>
          <p:cNvSpPr txBox="1"/>
          <p:nvPr/>
        </p:nvSpPr>
        <p:spPr>
          <a:xfrm>
            <a:off x="6823953" y="4983643"/>
            <a:ext cx="5307293" cy="1131848"/>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pPr>
              <a:lnSpc>
                <a:spcPct val="150000"/>
              </a:lnSpc>
            </a:pPr>
            <a:r>
              <a:rPr lang="en-US" dirty="0"/>
              <a:t>                   </a:t>
            </a:r>
            <a:r>
              <a:rPr lang="en-US" dirty="0" err="1"/>
              <a:t>Trong</a:t>
            </a:r>
            <a:r>
              <a:rPr lang="en-US" dirty="0"/>
              <a:t> chu </a:t>
            </a:r>
            <a:r>
              <a:rPr lang="en-US" dirty="0" err="1"/>
              <a:t>kì</a:t>
            </a:r>
            <a:r>
              <a:rPr lang="en-US" dirty="0"/>
              <a:t> 3, Cl</a:t>
            </a:r>
            <a:r>
              <a:rPr lang="en-US" baseline="-25000" dirty="0"/>
              <a:t>2</a:t>
            </a:r>
            <a:r>
              <a:rPr lang="en-US" dirty="0"/>
              <a:t>O</a:t>
            </a:r>
            <a:r>
              <a:rPr lang="en-US" baseline="-25000" dirty="0"/>
              <a:t>7</a:t>
            </a:r>
            <a:r>
              <a:rPr lang="en-US" dirty="0"/>
              <a:t> có </a:t>
            </a:r>
            <a:r>
              <a:rPr lang="en-US" dirty="0" err="1"/>
              <a:t>tính</a:t>
            </a:r>
            <a:r>
              <a:rPr lang="en-US" dirty="0"/>
              <a:t> acid </a:t>
            </a:r>
            <a:r>
              <a:rPr lang="en-US" dirty="0" err="1"/>
              <a:t>mạnh</a:t>
            </a:r>
            <a:r>
              <a:rPr lang="en-US" dirty="0"/>
              <a:t> </a:t>
            </a:r>
            <a:r>
              <a:rPr lang="en-US" dirty="0" err="1"/>
              <a:t>nhất</a:t>
            </a:r>
            <a:r>
              <a:rPr lang="en-US" dirty="0"/>
              <a:t> (acidic oxide)</a:t>
            </a:r>
          </a:p>
        </p:txBody>
      </p:sp>
    </p:spTree>
    <p:extLst>
      <p:ext uri="{BB962C8B-B14F-4D97-AF65-F5344CB8AC3E}">
        <p14:creationId xmlns:p14="http://schemas.microsoft.com/office/powerpoint/2010/main" val="3836515259"/>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32"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plus(out)">
                                      <p:cBhvr>
                                        <p:cTn id="7" dur="1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up)">
                                      <p:cBhvr>
                                        <p:cTn id="12" dur="500"/>
                                        <p:tgtEl>
                                          <p:spTgt spid="11"/>
                                        </p:tgtEl>
                                      </p:cBhvr>
                                    </p:animEffect>
                                  </p:childTnLst>
                                </p:cTn>
                              </p:par>
                            </p:childTnLst>
                          </p:cTn>
                        </p:par>
                        <p:par>
                          <p:cTn id="13" fill="hold">
                            <p:stCondLst>
                              <p:cond delay="500"/>
                            </p:stCondLst>
                            <p:childTnLst>
                              <p:par>
                                <p:cTn id="14" presetID="22" presetClass="entr" presetSubtype="1"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up)">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up)">
                                      <p:cBhvr>
                                        <p:cTn id="21" dur="500"/>
                                        <p:tgtEl>
                                          <p:spTgt spid="12"/>
                                        </p:tgtEl>
                                      </p:cBhvr>
                                    </p:animEffect>
                                  </p:childTnLst>
                                </p:cTn>
                              </p:par>
                            </p:childTnLst>
                          </p:cTn>
                        </p:par>
                        <p:par>
                          <p:cTn id="22" fill="hold">
                            <p:stCondLst>
                              <p:cond delay="500"/>
                            </p:stCondLst>
                            <p:childTnLst>
                              <p:par>
                                <p:cTn id="23" presetID="22" presetClass="entr" presetSubtype="1" fill="hold" grpId="0" nodeType="after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wipe(up)">
                                      <p:cBhvr>
                                        <p:cTn id="25" dur="500"/>
                                        <p:tgtEl>
                                          <p:spTgt spid="15"/>
                                        </p:tgtEl>
                                      </p:cBhvr>
                                    </p:animEffect>
                                  </p:childTnLst>
                                </p:cTn>
                              </p:par>
                            </p:childTnLst>
                          </p:cTn>
                        </p:par>
                        <p:par>
                          <p:cTn id="26" fill="hold">
                            <p:stCondLst>
                              <p:cond delay="1000"/>
                            </p:stCondLst>
                            <p:childTnLst>
                              <p:par>
                                <p:cTn id="27" presetID="22" presetClass="entr" presetSubtype="1" fill="hold" grpId="0" nodeType="after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up)">
                                      <p:cBhvr>
                                        <p:cTn id="29" dur="500"/>
                                        <p:tgtEl>
                                          <p:spTgt spid="16"/>
                                        </p:tgtEl>
                                      </p:cBhvr>
                                    </p:animEffect>
                                  </p:childTnLst>
                                </p:cTn>
                              </p:par>
                            </p:childTnLst>
                          </p:cTn>
                        </p:par>
                        <p:par>
                          <p:cTn id="30" fill="hold">
                            <p:stCondLst>
                              <p:cond delay="1500"/>
                            </p:stCondLst>
                            <p:childTnLst>
                              <p:par>
                                <p:cTn id="31" presetID="22" presetClass="entr" presetSubtype="1" fill="hold" grpId="0" nodeType="after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wipe(up)">
                                      <p:cBhvr>
                                        <p:cTn id="33" dur="500"/>
                                        <p:tgtEl>
                                          <p:spTgt spid="17"/>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1"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wipe(up)">
                                      <p:cBhvr>
                                        <p:cTn id="38" dur="500"/>
                                        <p:tgtEl>
                                          <p:spTgt spid="13"/>
                                        </p:tgtEl>
                                      </p:cBhvr>
                                    </p:animEffect>
                                  </p:childTnLst>
                                </p:cTn>
                              </p:par>
                            </p:childTnLst>
                          </p:cTn>
                        </p:par>
                        <p:par>
                          <p:cTn id="39" fill="hold">
                            <p:stCondLst>
                              <p:cond delay="500"/>
                            </p:stCondLst>
                            <p:childTnLst>
                              <p:par>
                                <p:cTn id="40" presetID="22" presetClass="entr" presetSubtype="1" fill="hold" grpId="0" nodeType="after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wipe(up)">
                                      <p:cBhvr>
                                        <p:cTn id="4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p:bldP spid="15" grpId="0"/>
      <p:bldP spid="16" grpId="0"/>
      <p:bldP spid="17" grpId="0"/>
      <p:bldP spid="18"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F7B58120-4B40-4EBF-8B38-12F18F671885}"/>
              </a:ext>
            </a:extLst>
          </p:cNvPr>
          <p:cNvSpPr/>
          <p:nvPr/>
        </p:nvSpPr>
        <p:spPr>
          <a:xfrm>
            <a:off x="1091921" y="1318438"/>
            <a:ext cx="10008158" cy="2700903"/>
          </a:xfrm>
          <a:prstGeom prst="roundRect">
            <a:avLst/>
          </a:prstGeom>
          <a:solidFill>
            <a:srgbClr val="FFE082">
              <a:alpha val="3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Shape 2">
            <a:extLst>
              <a:ext uri="{FF2B5EF4-FFF2-40B4-BE49-F238E27FC236}">
                <a16:creationId xmlns:a16="http://schemas.microsoft.com/office/drawing/2014/main" id="{551CC830-02C0-476D-9DA9-29417F506001}"/>
              </a:ext>
            </a:extLst>
          </p:cNvPr>
          <p:cNvSpPr/>
          <p:nvPr/>
        </p:nvSpPr>
        <p:spPr>
          <a:xfrm rot="14622788">
            <a:off x="4283994" y="5838609"/>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5" name="Freeform: Shape 4">
            <a:extLst>
              <a:ext uri="{FF2B5EF4-FFF2-40B4-BE49-F238E27FC236}">
                <a16:creationId xmlns:a16="http://schemas.microsoft.com/office/drawing/2014/main" id="{1AF4B69C-15BF-49D6-BBCA-4CDF4370EF56}"/>
              </a:ext>
            </a:extLst>
          </p:cNvPr>
          <p:cNvSpPr/>
          <p:nvPr/>
        </p:nvSpPr>
        <p:spPr>
          <a:xfrm rot="14519481">
            <a:off x="11247160" y="1581775"/>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sp>
        <p:nvSpPr>
          <p:cNvPr id="6" name="Freeform: Shape 5">
            <a:extLst>
              <a:ext uri="{FF2B5EF4-FFF2-40B4-BE49-F238E27FC236}">
                <a16:creationId xmlns:a16="http://schemas.microsoft.com/office/drawing/2014/main" id="{8DF7581D-0149-4D87-A5ED-8E74FC6DD518}"/>
              </a:ext>
            </a:extLst>
          </p:cNvPr>
          <p:cNvSpPr/>
          <p:nvPr/>
        </p:nvSpPr>
        <p:spPr>
          <a:xfrm rot="20842103" flipH="1">
            <a:off x="3813679" y="-2486839"/>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4" name="Freeform: Shape 3">
            <a:extLst>
              <a:ext uri="{FF2B5EF4-FFF2-40B4-BE49-F238E27FC236}">
                <a16:creationId xmlns:a16="http://schemas.microsoft.com/office/drawing/2014/main" id="{ADDB502B-EEDA-4722-B278-7CA5E68F47A3}"/>
              </a:ext>
            </a:extLst>
          </p:cNvPr>
          <p:cNvSpPr/>
          <p:nvPr/>
        </p:nvSpPr>
        <p:spPr>
          <a:xfrm rot="5185691">
            <a:off x="-3447561" y="1581775"/>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grpSp>
        <p:nvGrpSpPr>
          <p:cNvPr id="7" name="Group 6">
            <a:extLst>
              <a:ext uri="{FF2B5EF4-FFF2-40B4-BE49-F238E27FC236}">
                <a16:creationId xmlns:a16="http://schemas.microsoft.com/office/drawing/2014/main" id="{F937DD0B-1E8F-4121-B5C2-1FD0D43EFE00}"/>
              </a:ext>
            </a:extLst>
          </p:cNvPr>
          <p:cNvGrpSpPr/>
          <p:nvPr/>
        </p:nvGrpSpPr>
        <p:grpSpPr>
          <a:xfrm>
            <a:off x="791130" y="808159"/>
            <a:ext cx="1322106" cy="1307257"/>
            <a:chOff x="981196" y="1344558"/>
            <a:chExt cx="1048680" cy="1036902"/>
          </a:xfrm>
        </p:grpSpPr>
        <p:pic>
          <p:nvPicPr>
            <p:cNvPr id="2050" name="Picture 2" descr="Đăng nó biểu tượng miễn phí">
              <a:extLst>
                <a:ext uri="{FF2B5EF4-FFF2-40B4-BE49-F238E27FC236}">
                  <a16:creationId xmlns:a16="http://schemas.microsoft.com/office/drawing/2014/main" id="{8CA1EDF9-7515-4D98-A5B3-D9740CD492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1196" y="1344558"/>
              <a:ext cx="1036902" cy="103690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2BF8843-8BAC-4F87-BF72-B582682113B2}"/>
                </a:ext>
              </a:extLst>
            </p:cNvPr>
            <p:cNvSpPr txBox="1"/>
            <p:nvPr/>
          </p:nvSpPr>
          <p:spPr>
            <a:xfrm>
              <a:off x="1147330" y="1804144"/>
              <a:ext cx="882546" cy="317363"/>
            </a:xfrm>
            <a:prstGeom prst="rect">
              <a:avLst/>
            </a:prstGeom>
            <a:noFill/>
          </p:spPr>
          <p:txBody>
            <a:bodyPr wrap="square" rtlCol="0">
              <a:spAutoFit/>
            </a:bodyPr>
            <a:lstStyle/>
            <a:p>
              <a:pPr algn="ctr"/>
              <a:r>
                <a:rPr lang="en-US" sz="2000" b="1" dirty="0">
                  <a:latin typeface="Arial" panose="020B0604020202020204" pitchFamily="34" charset="0"/>
                  <a:cs typeface="Arial" panose="020B0604020202020204" pitchFamily="34" charset="0"/>
                </a:rPr>
                <a:t>NOTE</a:t>
              </a:r>
            </a:p>
          </p:txBody>
        </p:sp>
      </p:grpSp>
      <p:sp>
        <p:nvSpPr>
          <p:cNvPr id="12" name="TextBox 11">
            <a:extLst>
              <a:ext uri="{FF2B5EF4-FFF2-40B4-BE49-F238E27FC236}">
                <a16:creationId xmlns:a16="http://schemas.microsoft.com/office/drawing/2014/main" id="{E0989D15-EEB4-4EF7-8E63-48E6B31BD3BC}"/>
              </a:ext>
            </a:extLst>
          </p:cNvPr>
          <p:cNvSpPr txBox="1"/>
          <p:nvPr/>
        </p:nvSpPr>
        <p:spPr>
          <a:xfrm>
            <a:off x="1420020" y="1772376"/>
            <a:ext cx="9351957" cy="1685846"/>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pPr>
              <a:lnSpc>
                <a:spcPct val="150000"/>
              </a:lnSpc>
            </a:pPr>
            <a:r>
              <a:rPr lang="en-US" dirty="0"/>
              <a:t>          </a:t>
            </a:r>
            <a:r>
              <a:rPr lang="en-US" dirty="0" err="1"/>
              <a:t>Trong</a:t>
            </a:r>
            <a:r>
              <a:rPr lang="en-US" dirty="0"/>
              <a:t> </a:t>
            </a:r>
            <a:r>
              <a:rPr lang="en-US" dirty="0" err="1"/>
              <a:t>một</a:t>
            </a:r>
            <a:r>
              <a:rPr lang="en-US" dirty="0"/>
              <a:t> </a:t>
            </a:r>
            <a:r>
              <a:rPr lang="en-US" dirty="0" err="1"/>
              <a:t>nhóm</a:t>
            </a:r>
            <a:r>
              <a:rPr lang="en-US" dirty="0"/>
              <a:t> A, </a:t>
            </a:r>
            <a:r>
              <a:rPr lang="en-US" dirty="0" err="1"/>
              <a:t>theo</a:t>
            </a:r>
            <a:r>
              <a:rPr lang="en-US" dirty="0"/>
              <a:t> </a:t>
            </a:r>
            <a:r>
              <a:rPr lang="en-US" dirty="0" err="1"/>
              <a:t>chiều</a:t>
            </a:r>
            <a:r>
              <a:rPr lang="en-US" dirty="0"/>
              <a:t> </a:t>
            </a:r>
            <a:r>
              <a:rPr lang="en-US" dirty="0" err="1"/>
              <a:t>tăng</a:t>
            </a:r>
            <a:r>
              <a:rPr lang="en-US" dirty="0"/>
              <a:t> </a:t>
            </a:r>
            <a:r>
              <a:rPr lang="en-US" dirty="0" err="1"/>
              <a:t>điện</a:t>
            </a:r>
            <a:r>
              <a:rPr lang="en-US" dirty="0"/>
              <a:t> </a:t>
            </a:r>
            <a:r>
              <a:rPr lang="en-US" dirty="0" err="1"/>
              <a:t>tích</a:t>
            </a:r>
            <a:r>
              <a:rPr lang="en-US" dirty="0"/>
              <a:t> </a:t>
            </a:r>
            <a:r>
              <a:rPr lang="en-US" dirty="0" err="1"/>
              <a:t>hạt</a:t>
            </a:r>
            <a:r>
              <a:rPr lang="en-US" dirty="0"/>
              <a:t> </a:t>
            </a:r>
            <a:r>
              <a:rPr lang="en-US" dirty="0" err="1"/>
              <a:t>nhân</a:t>
            </a:r>
            <a:r>
              <a:rPr lang="en-US" dirty="0"/>
              <a:t>, </a:t>
            </a:r>
            <a:r>
              <a:rPr lang="en-US" dirty="0" err="1"/>
              <a:t>nói</a:t>
            </a:r>
            <a:r>
              <a:rPr lang="en-US" dirty="0"/>
              <a:t> </a:t>
            </a:r>
            <a:r>
              <a:rPr lang="en-US" dirty="0" err="1"/>
              <a:t>chung</a:t>
            </a:r>
            <a:r>
              <a:rPr lang="en-US" dirty="0"/>
              <a:t> </a:t>
            </a:r>
            <a:r>
              <a:rPr lang="en-US" dirty="0" err="1"/>
              <a:t>tính</a:t>
            </a:r>
            <a:r>
              <a:rPr lang="en-US" dirty="0"/>
              <a:t> base </a:t>
            </a:r>
            <a:r>
              <a:rPr lang="en-US" dirty="0" err="1"/>
              <a:t>của</a:t>
            </a:r>
            <a:r>
              <a:rPr lang="en-US" dirty="0"/>
              <a:t> oxide </a:t>
            </a:r>
            <a:r>
              <a:rPr lang="en-US" dirty="0" err="1"/>
              <a:t>cao</a:t>
            </a:r>
            <a:r>
              <a:rPr lang="en-US" dirty="0"/>
              <a:t> </a:t>
            </a:r>
            <a:r>
              <a:rPr lang="en-US" dirty="0" err="1"/>
              <a:t>nhất</a:t>
            </a:r>
            <a:r>
              <a:rPr lang="en-US" dirty="0"/>
              <a:t> </a:t>
            </a:r>
            <a:r>
              <a:rPr lang="en-US" dirty="0" err="1"/>
              <a:t>tăng</a:t>
            </a:r>
            <a:r>
              <a:rPr lang="en-US" dirty="0"/>
              <a:t> </a:t>
            </a:r>
            <a:r>
              <a:rPr lang="en-US" dirty="0" err="1"/>
              <a:t>dần</a:t>
            </a:r>
            <a:r>
              <a:rPr lang="en-US" dirty="0"/>
              <a:t> (</a:t>
            </a:r>
            <a:r>
              <a:rPr lang="en-US" dirty="0" err="1"/>
              <a:t>ví</a:t>
            </a:r>
            <a:r>
              <a:rPr lang="en-US" dirty="0"/>
              <a:t> </a:t>
            </a:r>
            <a:r>
              <a:rPr lang="en-US" dirty="0" err="1"/>
              <a:t>dụ</a:t>
            </a:r>
            <a:r>
              <a:rPr lang="en-US" dirty="0"/>
              <a:t> </a:t>
            </a:r>
            <a:r>
              <a:rPr lang="en-US" dirty="0" err="1"/>
              <a:t>nhóm</a:t>
            </a:r>
            <a:r>
              <a:rPr lang="en-US" dirty="0"/>
              <a:t> IIA), </a:t>
            </a:r>
            <a:r>
              <a:rPr lang="en-US" dirty="0" err="1"/>
              <a:t>tính</a:t>
            </a:r>
            <a:r>
              <a:rPr lang="en-US" dirty="0"/>
              <a:t> acid </a:t>
            </a:r>
            <a:r>
              <a:rPr lang="en-US" dirty="0" err="1"/>
              <a:t>giảm</a:t>
            </a:r>
            <a:r>
              <a:rPr lang="en-US" dirty="0"/>
              <a:t> </a:t>
            </a:r>
            <a:r>
              <a:rPr lang="en-US" dirty="0" err="1"/>
              <a:t>dần</a:t>
            </a:r>
            <a:r>
              <a:rPr lang="en-US" dirty="0"/>
              <a:t> (</a:t>
            </a:r>
            <a:r>
              <a:rPr lang="en-US" dirty="0" err="1"/>
              <a:t>ví</a:t>
            </a:r>
            <a:r>
              <a:rPr lang="en-US" dirty="0"/>
              <a:t> </a:t>
            </a:r>
            <a:r>
              <a:rPr lang="en-US" dirty="0" err="1"/>
              <a:t>dụ</a:t>
            </a:r>
            <a:r>
              <a:rPr lang="en-US" dirty="0"/>
              <a:t> </a:t>
            </a:r>
            <a:r>
              <a:rPr lang="en-US" dirty="0" err="1"/>
              <a:t>nhóm</a:t>
            </a:r>
            <a:r>
              <a:rPr lang="en-US" dirty="0"/>
              <a:t> VA)</a:t>
            </a:r>
          </a:p>
        </p:txBody>
      </p:sp>
      <p:sp>
        <p:nvSpPr>
          <p:cNvPr id="13" name="TextBox 12">
            <a:extLst>
              <a:ext uri="{FF2B5EF4-FFF2-40B4-BE49-F238E27FC236}">
                <a16:creationId xmlns:a16="http://schemas.microsoft.com/office/drawing/2014/main" id="{35761876-2D55-4A2C-BA82-19DF4EA573F6}"/>
              </a:ext>
            </a:extLst>
          </p:cNvPr>
          <p:cNvSpPr txBox="1"/>
          <p:nvPr/>
        </p:nvSpPr>
        <p:spPr>
          <a:xfrm>
            <a:off x="2298584" y="4142212"/>
            <a:ext cx="5280556" cy="1131848"/>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pPr>
              <a:lnSpc>
                <a:spcPct val="150000"/>
              </a:lnSpc>
            </a:pPr>
            <a:r>
              <a:rPr lang="en-US" dirty="0" err="1"/>
              <a:t>Ví</a:t>
            </a:r>
            <a:r>
              <a:rPr lang="en-US" dirty="0"/>
              <a:t> </a:t>
            </a:r>
            <a:r>
              <a:rPr lang="en-US" dirty="0" err="1"/>
              <a:t>dụ</a:t>
            </a:r>
            <a:r>
              <a:rPr lang="en-US" dirty="0"/>
              <a:t>: </a:t>
            </a:r>
            <a:r>
              <a:rPr lang="en-US" dirty="0" err="1"/>
              <a:t>Tính</a:t>
            </a:r>
            <a:r>
              <a:rPr lang="en-US" dirty="0"/>
              <a:t> base: K</a:t>
            </a:r>
            <a:r>
              <a:rPr lang="en-US" baseline="-25000" dirty="0"/>
              <a:t>2</a:t>
            </a:r>
            <a:r>
              <a:rPr lang="en-US" dirty="0"/>
              <a:t>O &gt; Na</a:t>
            </a:r>
            <a:r>
              <a:rPr lang="en-US" baseline="-25000" dirty="0"/>
              <a:t>2</a:t>
            </a:r>
            <a:r>
              <a:rPr lang="en-US" dirty="0"/>
              <a:t>O</a:t>
            </a:r>
          </a:p>
          <a:p>
            <a:pPr>
              <a:lnSpc>
                <a:spcPct val="150000"/>
              </a:lnSpc>
            </a:pPr>
            <a:r>
              <a:rPr lang="en-US" dirty="0"/>
              <a:t>           </a:t>
            </a:r>
            <a:r>
              <a:rPr lang="en-US" dirty="0" err="1"/>
              <a:t>Tính</a:t>
            </a:r>
            <a:r>
              <a:rPr lang="en-US" dirty="0"/>
              <a:t> acid: N</a:t>
            </a:r>
            <a:r>
              <a:rPr lang="en-US" baseline="-25000" dirty="0"/>
              <a:t>2</a:t>
            </a:r>
            <a:r>
              <a:rPr lang="en-US" dirty="0"/>
              <a:t>O</a:t>
            </a:r>
            <a:r>
              <a:rPr lang="en-US" baseline="-25000" dirty="0"/>
              <a:t>5</a:t>
            </a:r>
            <a:r>
              <a:rPr lang="en-US" dirty="0"/>
              <a:t> &gt; P</a:t>
            </a:r>
            <a:r>
              <a:rPr lang="en-US" baseline="-25000" dirty="0"/>
              <a:t>2</a:t>
            </a:r>
            <a:r>
              <a:rPr lang="en-US" dirty="0"/>
              <a:t>O</a:t>
            </a:r>
            <a:r>
              <a:rPr lang="en-US" baseline="-25000" dirty="0"/>
              <a:t>5</a:t>
            </a:r>
          </a:p>
        </p:txBody>
      </p:sp>
    </p:spTree>
    <p:extLst>
      <p:ext uri="{BB962C8B-B14F-4D97-AF65-F5344CB8AC3E}">
        <p14:creationId xmlns:p14="http://schemas.microsoft.com/office/powerpoint/2010/main" val="2086275100"/>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750"/>
                                        <p:tgtEl>
                                          <p:spTgt spid="8"/>
                                        </p:tgtEl>
                                      </p:cBhvr>
                                    </p:animEffect>
                                  </p:childTnLst>
                                </p:cTn>
                              </p:par>
                            </p:childTnLst>
                          </p:cTn>
                        </p:par>
                        <p:par>
                          <p:cTn id="8" fill="hold">
                            <p:stCondLst>
                              <p:cond delay="750"/>
                            </p:stCondLst>
                            <p:childTnLst>
                              <p:par>
                                <p:cTn id="9" presetID="22" presetClass="entr" presetSubtype="1"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up)">
                                      <p:cBhvr>
                                        <p:cTn id="11" dur="5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wipe(up)">
                                      <p:cBhvr>
                                        <p:cTn id="1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 grpId="0"/>
      <p:bldP spid="13"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551CC830-02C0-476D-9DA9-29417F506001}"/>
              </a:ext>
            </a:extLst>
          </p:cNvPr>
          <p:cNvSpPr/>
          <p:nvPr/>
        </p:nvSpPr>
        <p:spPr>
          <a:xfrm>
            <a:off x="-2448535" y="-2186243"/>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5" name="Freeform: Shape 4">
            <a:extLst>
              <a:ext uri="{FF2B5EF4-FFF2-40B4-BE49-F238E27FC236}">
                <a16:creationId xmlns:a16="http://schemas.microsoft.com/office/drawing/2014/main" id="{1AF4B69C-15BF-49D6-BBCA-4CDF4370EF56}"/>
              </a:ext>
            </a:extLst>
          </p:cNvPr>
          <p:cNvSpPr/>
          <p:nvPr/>
        </p:nvSpPr>
        <p:spPr>
          <a:xfrm rot="14519481">
            <a:off x="-2448535" y="5212080"/>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sp>
        <p:nvSpPr>
          <p:cNvPr id="6" name="Freeform: Shape 5">
            <a:extLst>
              <a:ext uri="{FF2B5EF4-FFF2-40B4-BE49-F238E27FC236}">
                <a16:creationId xmlns:a16="http://schemas.microsoft.com/office/drawing/2014/main" id="{8DF7581D-0149-4D87-A5ED-8E74FC6DD518}"/>
              </a:ext>
            </a:extLst>
          </p:cNvPr>
          <p:cNvSpPr/>
          <p:nvPr/>
        </p:nvSpPr>
        <p:spPr>
          <a:xfrm rot="7987039" flipH="1">
            <a:off x="8675238" y="5791583"/>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4" name="Freeform: Shape 3">
            <a:extLst>
              <a:ext uri="{FF2B5EF4-FFF2-40B4-BE49-F238E27FC236}">
                <a16:creationId xmlns:a16="http://schemas.microsoft.com/office/drawing/2014/main" id="{ADDB502B-EEDA-4722-B278-7CA5E68F47A3}"/>
              </a:ext>
            </a:extLst>
          </p:cNvPr>
          <p:cNvSpPr/>
          <p:nvPr/>
        </p:nvSpPr>
        <p:spPr>
          <a:xfrm rot="2236116">
            <a:off x="11018520" y="-2186243"/>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pic>
        <p:nvPicPr>
          <p:cNvPr id="10" name="Graphic 9">
            <a:extLst>
              <a:ext uri="{FF2B5EF4-FFF2-40B4-BE49-F238E27FC236}">
                <a16:creationId xmlns:a16="http://schemas.microsoft.com/office/drawing/2014/main" id="{934092BE-57C4-43FD-BA42-D159C749137D}"/>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flipH="1">
            <a:off x="6559550" y="1623408"/>
            <a:ext cx="4762500" cy="4762500"/>
          </a:xfrm>
          <a:prstGeom prst="rect">
            <a:avLst/>
          </a:prstGeom>
        </p:spPr>
      </p:pic>
      <p:sp>
        <p:nvSpPr>
          <p:cNvPr id="11" name="TextBox 10">
            <a:extLst>
              <a:ext uri="{FF2B5EF4-FFF2-40B4-BE49-F238E27FC236}">
                <a16:creationId xmlns:a16="http://schemas.microsoft.com/office/drawing/2014/main" id="{4531BF5F-C401-4486-AE6E-2DA26FC9A4BF}"/>
              </a:ext>
            </a:extLst>
          </p:cNvPr>
          <p:cNvSpPr txBox="1"/>
          <p:nvPr/>
        </p:nvSpPr>
        <p:spPr>
          <a:xfrm>
            <a:off x="1147832" y="1803941"/>
            <a:ext cx="5048432" cy="937949"/>
          </a:xfrm>
          <a:prstGeom prst="rect">
            <a:avLst/>
          </a:prstGeom>
          <a:noFill/>
        </p:spPr>
        <p:txBody>
          <a:bodyPr wrap="square" rtlCol="0">
            <a:spAutoFit/>
          </a:bodyPr>
          <a:lstStyle/>
          <a:p>
            <a:pPr algn="ctr">
              <a:lnSpc>
                <a:spcPct val="120000"/>
              </a:lnSpc>
            </a:pPr>
            <a:r>
              <a:rPr lang="en-US" sz="2400" b="1" dirty="0" err="1">
                <a:latin typeface="Arial" panose="020B0604020202020204" pitchFamily="34" charset="0"/>
                <a:cs typeface="Arial" panose="020B0604020202020204" pitchFamily="34" charset="0"/>
              </a:rPr>
              <a:t>Giải</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thích</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vì</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sao</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không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dùng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chậu</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nhôm</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để</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đựng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nước</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vôi</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tôi</a:t>
            </a:r>
            <a:endParaRPr lang="en-US" sz="2400" b="1" dirty="0">
              <a:latin typeface="Arial" panose="020B0604020202020204" pitchFamily="34" charset="0"/>
              <a:cs typeface="Arial" panose="020B0604020202020204" pitchFamily="34" charset="0"/>
            </a:endParaRPr>
          </a:p>
        </p:txBody>
      </p:sp>
      <p:sp>
        <p:nvSpPr>
          <p:cNvPr id="12" name="Rectangle: Rounded Corners 11">
            <a:extLst>
              <a:ext uri="{FF2B5EF4-FFF2-40B4-BE49-F238E27FC236}">
                <a16:creationId xmlns:a16="http://schemas.microsoft.com/office/drawing/2014/main" id="{31207D6B-AF51-4F4F-BEAC-1DD5B5A2BA57}"/>
              </a:ext>
            </a:extLst>
          </p:cNvPr>
          <p:cNvSpPr/>
          <p:nvPr/>
        </p:nvSpPr>
        <p:spPr>
          <a:xfrm>
            <a:off x="237067" y="459718"/>
            <a:ext cx="10972743" cy="565880"/>
          </a:xfrm>
          <a:prstGeom prst="roundRect">
            <a:avLst/>
          </a:prstGeom>
          <a:solidFill>
            <a:srgbClr val="D96098">
              <a:alpha val="78000"/>
            </a:srgbClr>
          </a:solidFill>
          <a:ln w="10839" cap="flat">
            <a:noFill/>
            <a:prstDash val="solid"/>
            <a:miter/>
          </a:ln>
        </p:spPr>
        <p:txBody>
          <a:bodyPr rtlCol="0" anchor="ctr"/>
          <a:lstStyle/>
          <a:p>
            <a:endParaRPr lang="en-US" dirty="0"/>
          </a:p>
        </p:txBody>
      </p:sp>
      <p:sp>
        <p:nvSpPr>
          <p:cNvPr id="13" name="TextBox 12">
            <a:extLst>
              <a:ext uri="{FF2B5EF4-FFF2-40B4-BE49-F238E27FC236}">
                <a16:creationId xmlns:a16="http://schemas.microsoft.com/office/drawing/2014/main" id="{B3DA8695-F265-4A09-A560-17F7C2CACB34}"/>
              </a:ext>
            </a:extLst>
          </p:cNvPr>
          <p:cNvSpPr txBox="1"/>
          <p:nvPr/>
        </p:nvSpPr>
        <p:spPr>
          <a:xfrm>
            <a:off x="803940" y="508318"/>
            <a:ext cx="10314430" cy="400110"/>
          </a:xfrm>
          <a:prstGeom prst="rect">
            <a:avLst/>
          </a:prstGeom>
          <a:noFill/>
        </p:spPr>
        <p:txBody>
          <a:bodyPr wrap="square" rtlCol="0">
            <a:spAutoFit/>
          </a:bodyPr>
          <a:lstStyle/>
          <a:p>
            <a:pPr algn="ctr"/>
            <a:r>
              <a:rPr lang="en-US" sz="2000" b="1" dirty="0">
                <a:solidFill>
                  <a:schemeClr val="bg1"/>
                </a:solidFill>
                <a:latin typeface="Arial" panose="020B0604020202020204" pitchFamily="34" charset="0"/>
                <a:cs typeface="Arial" panose="020B0604020202020204" pitchFamily="34" charset="0"/>
              </a:rPr>
              <a:t>III. </a:t>
            </a:r>
            <a:r>
              <a:rPr lang="en-US" sz="2000" b="1" dirty="0">
                <a:solidFill>
                  <a:schemeClr val="bg1"/>
                </a:solidFill>
              </a:rPr>
              <a:t>Xu </a:t>
            </a:r>
            <a:r>
              <a:rPr lang="en-US" sz="2000" b="1" dirty="0" err="1">
                <a:solidFill>
                  <a:schemeClr val="bg1"/>
                </a:solidFill>
              </a:rPr>
              <a:t>hướng</a:t>
            </a:r>
            <a:r>
              <a:rPr lang="en-US" sz="2000" b="1" dirty="0">
                <a:solidFill>
                  <a:schemeClr val="bg1"/>
                </a:solidFill>
              </a:rPr>
              <a:t> </a:t>
            </a:r>
            <a:r>
              <a:rPr lang="en-US" sz="2000" b="1" dirty="0" err="1">
                <a:solidFill>
                  <a:schemeClr val="bg1"/>
                </a:solidFill>
              </a:rPr>
              <a:t>biến</a:t>
            </a:r>
            <a:r>
              <a:rPr lang="en-US" sz="2000" b="1" dirty="0">
                <a:solidFill>
                  <a:schemeClr val="bg1"/>
                </a:solidFill>
              </a:rPr>
              <a:t> </a:t>
            </a:r>
            <a:r>
              <a:rPr lang="en-US" sz="2000" b="1" dirty="0" err="1">
                <a:solidFill>
                  <a:schemeClr val="bg1"/>
                </a:solidFill>
              </a:rPr>
              <a:t>đổi</a:t>
            </a:r>
            <a:r>
              <a:rPr lang="en-US" sz="2000" b="1" dirty="0">
                <a:solidFill>
                  <a:schemeClr val="bg1"/>
                </a:solidFill>
              </a:rPr>
              <a:t> </a:t>
            </a:r>
            <a:r>
              <a:rPr lang="en-US" sz="2000" b="1" dirty="0" err="1">
                <a:solidFill>
                  <a:schemeClr val="bg1"/>
                </a:solidFill>
              </a:rPr>
              <a:t>thành</a:t>
            </a:r>
            <a:r>
              <a:rPr lang="en-US" sz="2000" b="1" dirty="0">
                <a:solidFill>
                  <a:schemeClr val="bg1"/>
                </a:solidFill>
              </a:rPr>
              <a:t> phần </a:t>
            </a:r>
            <a:r>
              <a:rPr lang="en-US" sz="2000" b="1" dirty="0" err="1">
                <a:solidFill>
                  <a:schemeClr val="bg1"/>
                </a:solidFill>
              </a:rPr>
              <a:t>và</a:t>
            </a:r>
            <a:r>
              <a:rPr lang="en-US" sz="2000" b="1" dirty="0">
                <a:solidFill>
                  <a:schemeClr val="bg1"/>
                </a:solidFill>
              </a:rPr>
              <a:t> </a:t>
            </a:r>
            <a:r>
              <a:rPr lang="en-US" sz="2000" b="1" dirty="0" err="1">
                <a:solidFill>
                  <a:schemeClr val="bg1"/>
                </a:solidFill>
              </a:rPr>
              <a:t>tính</a:t>
            </a:r>
            <a:r>
              <a:rPr lang="en-US" sz="2000" b="1" dirty="0">
                <a:solidFill>
                  <a:schemeClr val="bg1"/>
                </a:solidFill>
              </a:rPr>
              <a:t> acid, </a:t>
            </a:r>
            <a:r>
              <a:rPr lang="en-US" sz="2000" b="1" dirty="0" err="1">
                <a:solidFill>
                  <a:schemeClr val="bg1"/>
                </a:solidFill>
              </a:rPr>
              <a:t>tính</a:t>
            </a:r>
            <a:r>
              <a:rPr lang="en-US" sz="2000" b="1" dirty="0">
                <a:solidFill>
                  <a:schemeClr val="bg1"/>
                </a:solidFill>
              </a:rPr>
              <a:t> base </a:t>
            </a:r>
            <a:r>
              <a:rPr lang="en-US" sz="2000" b="1" dirty="0" err="1">
                <a:solidFill>
                  <a:schemeClr val="bg1"/>
                </a:solidFill>
              </a:rPr>
              <a:t>của</a:t>
            </a:r>
            <a:r>
              <a:rPr lang="en-US" sz="2000" b="1" dirty="0">
                <a:solidFill>
                  <a:schemeClr val="bg1"/>
                </a:solidFill>
              </a:rPr>
              <a:t> </a:t>
            </a:r>
            <a:r>
              <a:rPr lang="en-US" sz="2000" b="1" dirty="0" err="1">
                <a:solidFill>
                  <a:schemeClr val="bg1"/>
                </a:solidFill>
              </a:rPr>
              <a:t>các</a:t>
            </a:r>
            <a:r>
              <a:rPr lang="en-US" sz="2000" b="1" dirty="0">
                <a:solidFill>
                  <a:schemeClr val="bg1"/>
                </a:solidFill>
              </a:rPr>
              <a:t> oxide </a:t>
            </a:r>
            <a:r>
              <a:rPr lang="en-US" sz="2000" b="1" dirty="0" err="1">
                <a:solidFill>
                  <a:schemeClr val="bg1"/>
                </a:solidFill>
              </a:rPr>
              <a:t>và</a:t>
            </a:r>
            <a:r>
              <a:rPr lang="en-US" sz="2000" b="1" dirty="0">
                <a:solidFill>
                  <a:schemeClr val="bg1"/>
                </a:solidFill>
              </a:rPr>
              <a:t> hydroxide </a:t>
            </a:r>
            <a:r>
              <a:rPr lang="en-US" sz="2000" b="1" dirty="0" err="1">
                <a:solidFill>
                  <a:schemeClr val="bg1"/>
                </a:solidFill>
              </a:rPr>
              <a:t>theo</a:t>
            </a:r>
            <a:r>
              <a:rPr lang="en-US" sz="2000" b="1" dirty="0">
                <a:solidFill>
                  <a:schemeClr val="bg1"/>
                </a:solidFill>
              </a:rPr>
              <a:t> chu </a:t>
            </a:r>
            <a:r>
              <a:rPr lang="en-US" sz="2000" b="1" dirty="0" err="1">
                <a:solidFill>
                  <a:schemeClr val="bg1"/>
                </a:solidFill>
              </a:rPr>
              <a:t>kì</a:t>
            </a:r>
            <a:endParaRPr lang="en-US" sz="2000" b="1" dirty="0">
              <a:solidFill>
                <a:schemeClr val="bg1"/>
              </a:solidFill>
            </a:endParaRPr>
          </a:p>
        </p:txBody>
      </p:sp>
      <p:pic>
        <p:nvPicPr>
          <p:cNvPr id="14" name="Picture 4" descr="Biểu tượng bảng tuần hoàn miễn phí">
            <a:extLst>
              <a:ext uri="{FF2B5EF4-FFF2-40B4-BE49-F238E27FC236}">
                <a16:creationId xmlns:a16="http://schemas.microsoft.com/office/drawing/2014/main" id="{5E7E6744-9F05-4811-8525-D53260FE80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2037" y="414191"/>
            <a:ext cx="656934" cy="65693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Vôi tôi là gì? Vôi tôi có nguy hiểm không? – Hóa Chất Đại Việt">
            <a:extLst>
              <a:ext uri="{FF2B5EF4-FFF2-40B4-BE49-F238E27FC236}">
                <a16:creationId xmlns:a16="http://schemas.microsoft.com/office/drawing/2014/main" id="{74CF623B-7CA7-4908-92B1-2C65632467F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44044" y="2920129"/>
            <a:ext cx="4079394" cy="30595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0278940"/>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750" fill="hold"/>
                                        <p:tgtEl>
                                          <p:spTgt spid="10"/>
                                        </p:tgtEl>
                                        <p:attrNameLst>
                                          <p:attrName>ppt_w</p:attrName>
                                        </p:attrNameLst>
                                      </p:cBhvr>
                                      <p:tavLst>
                                        <p:tav tm="0">
                                          <p:val>
                                            <p:fltVal val="0"/>
                                          </p:val>
                                        </p:tav>
                                        <p:tav tm="100000">
                                          <p:val>
                                            <p:strVal val="#ppt_w"/>
                                          </p:val>
                                        </p:tav>
                                      </p:tavLst>
                                    </p:anim>
                                    <p:anim calcmode="lin" valueType="num">
                                      <p:cBhvr>
                                        <p:cTn id="8" dur="750" fill="hold"/>
                                        <p:tgtEl>
                                          <p:spTgt spid="10"/>
                                        </p:tgtEl>
                                        <p:attrNameLst>
                                          <p:attrName>ppt_h</p:attrName>
                                        </p:attrNameLst>
                                      </p:cBhvr>
                                      <p:tavLst>
                                        <p:tav tm="0">
                                          <p:val>
                                            <p:fltVal val="0"/>
                                          </p:val>
                                        </p:tav>
                                        <p:tav tm="100000">
                                          <p:val>
                                            <p:strVal val="#ppt_h"/>
                                          </p:val>
                                        </p:tav>
                                      </p:tavLst>
                                    </p:anim>
                                    <p:animEffect transition="in" filter="fade">
                                      <p:cBhvr>
                                        <p:cTn id="9" dur="750"/>
                                        <p:tgtEl>
                                          <p:spTgt spid="10"/>
                                        </p:tgtEl>
                                      </p:cBhvr>
                                    </p:animEffect>
                                  </p:childTnLst>
                                </p:cTn>
                              </p:par>
                              <p:par>
                                <p:cTn id="10" presetID="16" presetClass="entr" presetSubtype="21"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75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par>
                                <p:cTn id="18" presetID="53" presetClass="entr" presetSubtype="16" fill="hold" nodeType="withEffect">
                                  <p:stCondLst>
                                    <p:cond delay="0"/>
                                  </p:stCondLst>
                                  <p:childTnLst>
                                    <p:set>
                                      <p:cBhvr>
                                        <p:cTn id="19" dur="1" fill="hold">
                                          <p:stCondLst>
                                            <p:cond delay="0"/>
                                          </p:stCondLst>
                                        </p:cTn>
                                        <p:tgtEl>
                                          <p:spTgt spid="1026"/>
                                        </p:tgtEl>
                                        <p:attrNameLst>
                                          <p:attrName>style.visibility</p:attrName>
                                        </p:attrNameLst>
                                      </p:cBhvr>
                                      <p:to>
                                        <p:strVal val="visible"/>
                                      </p:to>
                                    </p:set>
                                    <p:anim calcmode="lin" valueType="num">
                                      <p:cBhvr>
                                        <p:cTn id="20" dur="500" fill="hold"/>
                                        <p:tgtEl>
                                          <p:spTgt spid="1026"/>
                                        </p:tgtEl>
                                        <p:attrNameLst>
                                          <p:attrName>ppt_w</p:attrName>
                                        </p:attrNameLst>
                                      </p:cBhvr>
                                      <p:tavLst>
                                        <p:tav tm="0">
                                          <p:val>
                                            <p:fltVal val="0"/>
                                          </p:val>
                                        </p:tav>
                                        <p:tav tm="100000">
                                          <p:val>
                                            <p:strVal val="#ppt_w"/>
                                          </p:val>
                                        </p:tav>
                                      </p:tavLst>
                                    </p:anim>
                                    <p:anim calcmode="lin" valueType="num">
                                      <p:cBhvr>
                                        <p:cTn id="21" dur="500" fill="hold"/>
                                        <p:tgtEl>
                                          <p:spTgt spid="1026"/>
                                        </p:tgtEl>
                                        <p:attrNameLst>
                                          <p:attrName>ppt_h</p:attrName>
                                        </p:attrNameLst>
                                      </p:cBhvr>
                                      <p:tavLst>
                                        <p:tav tm="0">
                                          <p:val>
                                            <p:fltVal val="0"/>
                                          </p:val>
                                        </p:tav>
                                        <p:tav tm="100000">
                                          <p:val>
                                            <p:strVal val="#ppt_h"/>
                                          </p:val>
                                        </p:tav>
                                      </p:tavLst>
                                    </p:anim>
                                    <p:animEffect transition="in" filter="fade">
                                      <p:cBhvr>
                                        <p:cTn id="22"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551CC830-02C0-476D-9DA9-29417F506001}"/>
              </a:ext>
            </a:extLst>
          </p:cNvPr>
          <p:cNvSpPr/>
          <p:nvPr/>
        </p:nvSpPr>
        <p:spPr>
          <a:xfrm>
            <a:off x="-3706273" y="1332308"/>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5" name="Freeform: Shape 4">
            <a:extLst>
              <a:ext uri="{FF2B5EF4-FFF2-40B4-BE49-F238E27FC236}">
                <a16:creationId xmlns:a16="http://schemas.microsoft.com/office/drawing/2014/main" id="{1AF4B69C-15BF-49D6-BBCA-4CDF4370EF56}"/>
              </a:ext>
            </a:extLst>
          </p:cNvPr>
          <p:cNvSpPr/>
          <p:nvPr/>
        </p:nvSpPr>
        <p:spPr>
          <a:xfrm rot="14519481">
            <a:off x="2666994" y="6085536"/>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sp>
        <p:nvSpPr>
          <p:cNvPr id="6" name="Freeform: Shape 5">
            <a:extLst>
              <a:ext uri="{FF2B5EF4-FFF2-40B4-BE49-F238E27FC236}">
                <a16:creationId xmlns:a16="http://schemas.microsoft.com/office/drawing/2014/main" id="{8DF7581D-0149-4D87-A5ED-8E74FC6DD518}"/>
              </a:ext>
            </a:extLst>
          </p:cNvPr>
          <p:cNvSpPr/>
          <p:nvPr/>
        </p:nvSpPr>
        <p:spPr>
          <a:xfrm rot="5771450" flipH="1">
            <a:off x="10858880" y="2855347"/>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4" name="Freeform: Shape 3">
            <a:extLst>
              <a:ext uri="{FF2B5EF4-FFF2-40B4-BE49-F238E27FC236}">
                <a16:creationId xmlns:a16="http://schemas.microsoft.com/office/drawing/2014/main" id="{ADDB502B-EEDA-4722-B278-7CA5E68F47A3}"/>
              </a:ext>
            </a:extLst>
          </p:cNvPr>
          <p:cNvSpPr/>
          <p:nvPr/>
        </p:nvSpPr>
        <p:spPr>
          <a:xfrm rot="2236116">
            <a:off x="5604880" y="-2829860"/>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pic>
        <p:nvPicPr>
          <p:cNvPr id="7" name="Graphic 6">
            <a:extLst>
              <a:ext uri="{FF2B5EF4-FFF2-40B4-BE49-F238E27FC236}">
                <a16:creationId xmlns:a16="http://schemas.microsoft.com/office/drawing/2014/main" id="{512C8C3C-052D-48DD-A348-EBB793C3794F}"/>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599982" y="1398035"/>
            <a:ext cx="4357711" cy="4357711"/>
          </a:xfrm>
          <a:prstGeom prst="rect">
            <a:avLst/>
          </a:prstGeom>
        </p:spPr>
      </p:pic>
      <p:pic>
        <p:nvPicPr>
          <p:cNvPr id="22530" name="Picture 2" descr="Biểu tượng miễn phí ý tưởng">
            <a:extLst>
              <a:ext uri="{FF2B5EF4-FFF2-40B4-BE49-F238E27FC236}">
                <a16:creationId xmlns:a16="http://schemas.microsoft.com/office/drawing/2014/main" id="{4B75D1D9-9766-4141-BC25-A8A6DF07C39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88025" y="2105297"/>
            <a:ext cx="816812" cy="816812"/>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C4EAE21C-4DEA-4F98-B987-04AF10D9C779}"/>
              </a:ext>
            </a:extLst>
          </p:cNvPr>
          <p:cNvSpPr txBox="1"/>
          <p:nvPr/>
        </p:nvSpPr>
        <p:spPr>
          <a:xfrm>
            <a:off x="4949314" y="2084932"/>
            <a:ext cx="6699521" cy="1381147"/>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r>
              <a:rPr lang="vi-VN" dirty="0"/>
              <a:t>Vì vôi</a:t>
            </a:r>
            <a:r>
              <a:rPr lang="en-US" dirty="0"/>
              <a:t> </a:t>
            </a:r>
            <a:r>
              <a:rPr lang="en-US" dirty="0" err="1"/>
              <a:t>tôi</a:t>
            </a:r>
            <a:r>
              <a:rPr lang="en-US" dirty="0"/>
              <a:t> </a:t>
            </a:r>
            <a:r>
              <a:rPr lang="vi-VN" dirty="0"/>
              <a:t>có chứa Ca(OH)</a:t>
            </a:r>
            <a:r>
              <a:rPr lang="vi-VN" baseline="-25000" dirty="0"/>
              <a:t>2</a:t>
            </a:r>
            <a:r>
              <a:rPr lang="vi-VN" dirty="0"/>
              <a:t> là </a:t>
            </a:r>
            <a:r>
              <a:rPr lang="en-US" dirty="0" err="1"/>
              <a:t>một</a:t>
            </a:r>
            <a:r>
              <a:rPr lang="en-US" dirty="0"/>
              <a:t> base </a:t>
            </a:r>
            <a:r>
              <a:rPr lang="vi-VN" dirty="0"/>
              <a:t>, chất này sẽ phá hủy dần các đồ vật bằng nhôm do có xảy ra các phản ứng.</a:t>
            </a:r>
            <a:endParaRPr lang="en-US" dirty="0"/>
          </a:p>
        </p:txBody>
      </p:sp>
      <p:sp>
        <p:nvSpPr>
          <p:cNvPr id="21" name="TextBox 20">
            <a:extLst>
              <a:ext uri="{FF2B5EF4-FFF2-40B4-BE49-F238E27FC236}">
                <a16:creationId xmlns:a16="http://schemas.microsoft.com/office/drawing/2014/main" id="{15415C96-6A60-431B-8A13-115D0D457897}"/>
              </a:ext>
            </a:extLst>
          </p:cNvPr>
          <p:cNvSpPr txBox="1"/>
          <p:nvPr/>
        </p:nvSpPr>
        <p:spPr>
          <a:xfrm>
            <a:off x="5617187" y="3842863"/>
            <a:ext cx="5592623" cy="494751"/>
          </a:xfrm>
          <a:prstGeom prst="rect">
            <a:avLst/>
          </a:prstGeom>
          <a:noFill/>
        </p:spPr>
        <p:txBody>
          <a:bodyPr wrap="square" rtlCol="0">
            <a:spAutoFit/>
          </a:bodyPr>
          <a:lstStyle/>
          <a:p>
            <a:pPr>
              <a:lnSpc>
                <a:spcPct val="120000"/>
              </a:lnSpc>
            </a:pPr>
            <a:r>
              <a:rPr lang="en-US" sz="2400" dirty="0">
                <a:latin typeface="Arial" panose="020B0604020202020204" pitchFamily="34" charset="0"/>
                <a:cs typeface="Arial" panose="020B0604020202020204" pitchFamily="34" charset="0"/>
              </a:rPr>
              <a:t>Al</a:t>
            </a:r>
            <a:r>
              <a:rPr lang="en-US" sz="2400" baseline="-25000" dirty="0">
                <a:latin typeface="Arial" panose="020B0604020202020204" pitchFamily="34" charset="0"/>
                <a:cs typeface="Arial" panose="020B0604020202020204" pitchFamily="34" charset="0"/>
              </a:rPr>
              <a:t>2</a:t>
            </a:r>
            <a:r>
              <a:rPr lang="en-US" sz="2400" dirty="0">
                <a:latin typeface="Arial" panose="020B0604020202020204" pitchFamily="34" charset="0"/>
                <a:cs typeface="Arial" panose="020B0604020202020204" pitchFamily="34" charset="0"/>
              </a:rPr>
              <a:t>O</a:t>
            </a:r>
            <a:r>
              <a:rPr lang="en-US" sz="2400" baseline="-25000" dirty="0">
                <a:latin typeface="Arial" panose="020B0604020202020204" pitchFamily="34" charset="0"/>
                <a:cs typeface="Arial" panose="020B0604020202020204" pitchFamily="34" charset="0"/>
              </a:rPr>
              <a:t>3</a:t>
            </a:r>
            <a:r>
              <a:rPr lang="en-US" sz="2400" dirty="0">
                <a:latin typeface="Arial" panose="020B0604020202020204" pitchFamily="34" charset="0"/>
                <a:cs typeface="Arial" panose="020B0604020202020204" pitchFamily="34" charset="0"/>
              </a:rPr>
              <a:t> + Ca(OH)</a:t>
            </a:r>
            <a:r>
              <a:rPr lang="en-US" sz="2400" baseline="-25000" dirty="0">
                <a:latin typeface="Arial" panose="020B0604020202020204" pitchFamily="34" charset="0"/>
                <a:cs typeface="Arial" panose="020B0604020202020204" pitchFamily="34" charset="0"/>
              </a:rPr>
              <a:t>2 </a:t>
            </a:r>
            <a:r>
              <a:rPr lang="en-US" sz="2400" dirty="0">
                <a:latin typeface="Arial" panose="020B0604020202020204" pitchFamily="34" charset="0"/>
                <a:cs typeface="Arial" panose="020B0604020202020204" pitchFamily="34" charset="0"/>
              </a:rPr>
              <a:t>→ Ca(AlO</a:t>
            </a:r>
            <a:r>
              <a:rPr lang="en-US" sz="2400" baseline="-25000" dirty="0">
                <a:latin typeface="Arial" panose="020B0604020202020204" pitchFamily="34" charset="0"/>
                <a:cs typeface="Arial" panose="020B0604020202020204" pitchFamily="34" charset="0"/>
              </a:rPr>
              <a:t>2</a:t>
            </a:r>
            <a:r>
              <a:rPr lang="en-US" sz="2400" dirty="0">
                <a:latin typeface="Arial" panose="020B0604020202020204" pitchFamily="34" charset="0"/>
                <a:cs typeface="Arial" panose="020B0604020202020204" pitchFamily="34" charset="0"/>
              </a:rPr>
              <a:t>)</a:t>
            </a:r>
            <a:r>
              <a:rPr lang="en-US" sz="2400" baseline="-25000" dirty="0">
                <a:latin typeface="Arial" panose="020B0604020202020204" pitchFamily="34" charset="0"/>
                <a:cs typeface="Arial" panose="020B0604020202020204" pitchFamily="34" charset="0"/>
              </a:rPr>
              <a:t>2</a:t>
            </a:r>
            <a:r>
              <a:rPr lang="en-US" sz="2400" dirty="0">
                <a:latin typeface="Arial" panose="020B0604020202020204" pitchFamily="34" charset="0"/>
                <a:cs typeface="Arial" panose="020B0604020202020204" pitchFamily="34" charset="0"/>
              </a:rPr>
              <a:t> + H</a:t>
            </a:r>
            <a:r>
              <a:rPr lang="en-US" sz="2400" baseline="-25000" dirty="0">
                <a:latin typeface="Arial" panose="020B0604020202020204" pitchFamily="34" charset="0"/>
                <a:cs typeface="Arial" panose="020B0604020202020204" pitchFamily="34" charset="0"/>
              </a:rPr>
              <a:t>2</a:t>
            </a:r>
            <a:r>
              <a:rPr lang="en-US" sz="2400" dirty="0">
                <a:latin typeface="Arial" panose="020B0604020202020204" pitchFamily="34" charset="0"/>
                <a:cs typeface="Arial" panose="020B0604020202020204" pitchFamily="34" charset="0"/>
              </a:rPr>
              <a:t>O</a:t>
            </a:r>
            <a:endParaRPr lang="en-US" sz="3200" dirty="0">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6A557AE7-9A80-428C-B11F-06B6BE4FB2C3}"/>
              </a:ext>
            </a:extLst>
          </p:cNvPr>
          <p:cNvSpPr txBox="1"/>
          <p:nvPr/>
        </p:nvSpPr>
        <p:spPr>
          <a:xfrm>
            <a:off x="5134113" y="4640845"/>
            <a:ext cx="6226391" cy="494751"/>
          </a:xfrm>
          <a:prstGeom prst="rect">
            <a:avLst/>
          </a:prstGeom>
          <a:noFill/>
        </p:spPr>
        <p:txBody>
          <a:bodyPr wrap="square" rtlCol="0">
            <a:spAutoFit/>
          </a:bodyPr>
          <a:lstStyle/>
          <a:p>
            <a:pPr>
              <a:lnSpc>
                <a:spcPct val="120000"/>
              </a:lnSpc>
            </a:pPr>
            <a:r>
              <a:rPr lang="pt-BR" sz="2400" dirty="0">
                <a:latin typeface="Arial" panose="020B0604020202020204" pitchFamily="34" charset="0"/>
                <a:cs typeface="Arial" panose="020B0604020202020204" pitchFamily="34" charset="0"/>
              </a:rPr>
              <a:t>2Al + Ca(OH)</a:t>
            </a:r>
            <a:r>
              <a:rPr lang="pt-BR" sz="2400" baseline="-25000" dirty="0">
                <a:latin typeface="Arial" panose="020B0604020202020204" pitchFamily="34" charset="0"/>
                <a:cs typeface="Arial" panose="020B0604020202020204" pitchFamily="34" charset="0"/>
              </a:rPr>
              <a:t>2</a:t>
            </a:r>
            <a:r>
              <a:rPr lang="pt-BR" sz="2400" dirty="0">
                <a:latin typeface="Arial" panose="020B0604020202020204" pitchFamily="34" charset="0"/>
                <a:cs typeface="Arial" panose="020B0604020202020204" pitchFamily="34" charset="0"/>
              </a:rPr>
              <a:t> + 2H</a:t>
            </a:r>
            <a:r>
              <a:rPr lang="pt-BR" sz="2400" baseline="-25000" dirty="0">
                <a:latin typeface="Arial" panose="020B0604020202020204" pitchFamily="34" charset="0"/>
                <a:cs typeface="Arial" panose="020B0604020202020204" pitchFamily="34" charset="0"/>
              </a:rPr>
              <a:t>2</a:t>
            </a:r>
            <a:r>
              <a:rPr lang="pt-BR" sz="2400" dirty="0">
                <a:latin typeface="Arial" panose="020B0604020202020204" pitchFamily="34" charset="0"/>
                <a:cs typeface="Arial" panose="020B0604020202020204" pitchFamily="34" charset="0"/>
              </a:rPr>
              <a:t>O   → Ca(AlO</a:t>
            </a:r>
            <a:r>
              <a:rPr lang="pt-BR" sz="2400" baseline="-25000" dirty="0">
                <a:latin typeface="Arial" panose="020B0604020202020204" pitchFamily="34" charset="0"/>
                <a:cs typeface="Arial" panose="020B0604020202020204" pitchFamily="34" charset="0"/>
              </a:rPr>
              <a:t>2</a:t>
            </a:r>
            <a:r>
              <a:rPr lang="pt-BR" sz="2400" dirty="0">
                <a:latin typeface="Arial" panose="020B0604020202020204" pitchFamily="34" charset="0"/>
                <a:cs typeface="Arial" panose="020B0604020202020204" pitchFamily="34" charset="0"/>
              </a:rPr>
              <a:t>)</a:t>
            </a:r>
            <a:r>
              <a:rPr lang="pt-BR" sz="2400" baseline="-25000" dirty="0">
                <a:latin typeface="Arial" panose="020B0604020202020204" pitchFamily="34" charset="0"/>
                <a:cs typeface="Arial" panose="020B0604020202020204" pitchFamily="34" charset="0"/>
              </a:rPr>
              <a:t>2</a:t>
            </a:r>
            <a:r>
              <a:rPr lang="pt-BR" sz="2400" dirty="0">
                <a:latin typeface="Arial" panose="020B0604020202020204" pitchFamily="34" charset="0"/>
                <a:cs typeface="Arial" panose="020B0604020202020204" pitchFamily="34" charset="0"/>
              </a:rPr>
              <a:t> + 3H</a:t>
            </a:r>
            <a:r>
              <a:rPr lang="pt-BR" sz="2400" baseline="-25000" dirty="0">
                <a:latin typeface="Arial" panose="020B0604020202020204" pitchFamily="34" charset="0"/>
                <a:cs typeface="Arial" panose="020B0604020202020204" pitchFamily="34" charset="0"/>
              </a:rPr>
              <a:t>2</a:t>
            </a:r>
            <a:endParaRPr lang="en-US" sz="3200" dirty="0">
              <a:latin typeface="Arial" panose="020B0604020202020204" pitchFamily="34" charset="0"/>
              <a:cs typeface="Arial" panose="020B0604020202020204" pitchFamily="34" charset="0"/>
            </a:endParaRPr>
          </a:p>
        </p:txBody>
      </p:sp>
      <p:sp>
        <p:nvSpPr>
          <p:cNvPr id="19" name="Rectangle: Rounded Corners 18">
            <a:extLst>
              <a:ext uri="{FF2B5EF4-FFF2-40B4-BE49-F238E27FC236}">
                <a16:creationId xmlns:a16="http://schemas.microsoft.com/office/drawing/2014/main" id="{01070E0C-A30E-4EE3-8A3D-7F6B229384E2}"/>
              </a:ext>
            </a:extLst>
          </p:cNvPr>
          <p:cNvSpPr/>
          <p:nvPr/>
        </p:nvSpPr>
        <p:spPr>
          <a:xfrm>
            <a:off x="237067" y="459718"/>
            <a:ext cx="10972743" cy="565880"/>
          </a:xfrm>
          <a:prstGeom prst="roundRect">
            <a:avLst/>
          </a:prstGeom>
          <a:solidFill>
            <a:srgbClr val="D96098">
              <a:alpha val="78000"/>
            </a:srgbClr>
          </a:solidFill>
          <a:ln w="10839" cap="flat">
            <a:noFill/>
            <a:prstDash val="solid"/>
            <a:miter/>
          </a:ln>
        </p:spPr>
        <p:txBody>
          <a:bodyPr rtlCol="0" anchor="ctr"/>
          <a:lstStyle/>
          <a:p>
            <a:endParaRPr lang="en-US" dirty="0"/>
          </a:p>
        </p:txBody>
      </p:sp>
      <p:sp>
        <p:nvSpPr>
          <p:cNvPr id="23" name="TextBox 22">
            <a:extLst>
              <a:ext uri="{FF2B5EF4-FFF2-40B4-BE49-F238E27FC236}">
                <a16:creationId xmlns:a16="http://schemas.microsoft.com/office/drawing/2014/main" id="{48772252-DE85-436D-80BA-759251AD75D2}"/>
              </a:ext>
            </a:extLst>
          </p:cNvPr>
          <p:cNvSpPr txBox="1"/>
          <p:nvPr/>
        </p:nvSpPr>
        <p:spPr>
          <a:xfrm>
            <a:off x="803940" y="508318"/>
            <a:ext cx="10314430" cy="400110"/>
          </a:xfrm>
          <a:prstGeom prst="rect">
            <a:avLst/>
          </a:prstGeom>
          <a:noFill/>
        </p:spPr>
        <p:txBody>
          <a:bodyPr wrap="square" rtlCol="0">
            <a:spAutoFit/>
          </a:bodyPr>
          <a:lstStyle/>
          <a:p>
            <a:pPr algn="ctr"/>
            <a:r>
              <a:rPr lang="en-US" sz="2000" b="1" dirty="0">
                <a:solidFill>
                  <a:schemeClr val="bg1"/>
                </a:solidFill>
                <a:latin typeface="Arial" panose="020B0604020202020204" pitchFamily="34" charset="0"/>
                <a:cs typeface="Arial" panose="020B0604020202020204" pitchFamily="34" charset="0"/>
              </a:rPr>
              <a:t>III. </a:t>
            </a:r>
            <a:r>
              <a:rPr lang="en-US" sz="2000" b="1" dirty="0">
                <a:solidFill>
                  <a:schemeClr val="bg1"/>
                </a:solidFill>
              </a:rPr>
              <a:t>Xu </a:t>
            </a:r>
            <a:r>
              <a:rPr lang="en-US" sz="2000" b="1" dirty="0" err="1">
                <a:solidFill>
                  <a:schemeClr val="bg1"/>
                </a:solidFill>
              </a:rPr>
              <a:t>hướng</a:t>
            </a:r>
            <a:r>
              <a:rPr lang="en-US" sz="2000" b="1" dirty="0">
                <a:solidFill>
                  <a:schemeClr val="bg1"/>
                </a:solidFill>
              </a:rPr>
              <a:t> </a:t>
            </a:r>
            <a:r>
              <a:rPr lang="en-US" sz="2000" b="1" dirty="0" err="1">
                <a:solidFill>
                  <a:schemeClr val="bg1"/>
                </a:solidFill>
              </a:rPr>
              <a:t>biến</a:t>
            </a:r>
            <a:r>
              <a:rPr lang="en-US" sz="2000" b="1" dirty="0">
                <a:solidFill>
                  <a:schemeClr val="bg1"/>
                </a:solidFill>
              </a:rPr>
              <a:t> </a:t>
            </a:r>
            <a:r>
              <a:rPr lang="en-US" sz="2000" b="1" dirty="0" err="1">
                <a:solidFill>
                  <a:schemeClr val="bg1"/>
                </a:solidFill>
              </a:rPr>
              <a:t>đổi</a:t>
            </a:r>
            <a:r>
              <a:rPr lang="en-US" sz="2000" b="1" dirty="0">
                <a:solidFill>
                  <a:schemeClr val="bg1"/>
                </a:solidFill>
              </a:rPr>
              <a:t> </a:t>
            </a:r>
            <a:r>
              <a:rPr lang="en-US" sz="2000" b="1" dirty="0" err="1">
                <a:solidFill>
                  <a:schemeClr val="bg1"/>
                </a:solidFill>
              </a:rPr>
              <a:t>thành</a:t>
            </a:r>
            <a:r>
              <a:rPr lang="en-US" sz="2000" b="1" dirty="0">
                <a:solidFill>
                  <a:schemeClr val="bg1"/>
                </a:solidFill>
              </a:rPr>
              <a:t> phần </a:t>
            </a:r>
            <a:r>
              <a:rPr lang="en-US" sz="2000" b="1" dirty="0" err="1">
                <a:solidFill>
                  <a:schemeClr val="bg1"/>
                </a:solidFill>
              </a:rPr>
              <a:t>và</a:t>
            </a:r>
            <a:r>
              <a:rPr lang="en-US" sz="2000" b="1" dirty="0">
                <a:solidFill>
                  <a:schemeClr val="bg1"/>
                </a:solidFill>
              </a:rPr>
              <a:t> </a:t>
            </a:r>
            <a:r>
              <a:rPr lang="en-US" sz="2000" b="1" dirty="0" err="1">
                <a:solidFill>
                  <a:schemeClr val="bg1"/>
                </a:solidFill>
              </a:rPr>
              <a:t>tính</a:t>
            </a:r>
            <a:r>
              <a:rPr lang="en-US" sz="2000" b="1" dirty="0">
                <a:solidFill>
                  <a:schemeClr val="bg1"/>
                </a:solidFill>
              </a:rPr>
              <a:t> acid, </a:t>
            </a:r>
            <a:r>
              <a:rPr lang="en-US" sz="2000" b="1" dirty="0" err="1">
                <a:solidFill>
                  <a:schemeClr val="bg1"/>
                </a:solidFill>
              </a:rPr>
              <a:t>tính</a:t>
            </a:r>
            <a:r>
              <a:rPr lang="en-US" sz="2000" b="1" dirty="0">
                <a:solidFill>
                  <a:schemeClr val="bg1"/>
                </a:solidFill>
              </a:rPr>
              <a:t> base </a:t>
            </a:r>
            <a:r>
              <a:rPr lang="en-US" sz="2000" b="1" dirty="0" err="1">
                <a:solidFill>
                  <a:schemeClr val="bg1"/>
                </a:solidFill>
              </a:rPr>
              <a:t>của</a:t>
            </a:r>
            <a:r>
              <a:rPr lang="en-US" sz="2000" b="1" dirty="0">
                <a:solidFill>
                  <a:schemeClr val="bg1"/>
                </a:solidFill>
              </a:rPr>
              <a:t> </a:t>
            </a:r>
            <a:r>
              <a:rPr lang="en-US" sz="2000" b="1" dirty="0" err="1">
                <a:solidFill>
                  <a:schemeClr val="bg1"/>
                </a:solidFill>
              </a:rPr>
              <a:t>các</a:t>
            </a:r>
            <a:r>
              <a:rPr lang="en-US" sz="2000" b="1" dirty="0">
                <a:solidFill>
                  <a:schemeClr val="bg1"/>
                </a:solidFill>
              </a:rPr>
              <a:t> oxide </a:t>
            </a:r>
            <a:r>
              <a:rPr lang="en-US" sz="2000" b="1" dirty="0" err="1">
                <a:solidFill>
                  <a:schemeClr val="bg1"/>
                </a:solidFill>
              </a:rPr>
              <a:t>và</a:t>
            </a:r>
            <a:r>
              <a:rPr lang="en-US" sz="2000" b="1" dirty="0">
                <a:solidFill>
                  <a:schemeClr val="bg1"/>
                </a:solidFill>
              </a:rPr>
              <a:t> hydroxide </a:t>
            </a:r>
            <a:r>
              <a:rPr lang="en-US" sz="2000" b="1" dirty="0" err="1">
                <a:solidFill>
                  <a:schemeClr val="bg1"/>
                </a:solidFill>
              </a:rPr>
              <a:t>theo</a:t>
            </a:r>
            <a:r>
              <a:rPr lang="en-US" sz="2000" b="1" dirty="0">
                <a:solidFill>
                  <a:schemeClr val="bg1"/>
                </a:solidFill>
              </a:rPr>
              <a:t> chu </a:t>
            </a:r>
            <a:r>
              <a:rPr lang="en-US" sz="2000" b="1" dirty="0" err="1">
                <a:solidFill>
                  <a:schemeClr val="bg1"/>
                </a:solidFill>
              </a:rPr>
              <a:t>kì</a:t>
            </a:r>
            <a:endParaRPr lang="en-US" sz="2000" b="1" dirty="0">
              <a:solidFill>
                <a:schemeClr val="bg1"/>
              </a:solidFill>
            </a:endParaRPr>
          </a:p>
        </p:txBody>
      </p:sp>
      <p:pic>
        <p:nvPicPr>
          <p:cNvPr id="24" name="Picture 4" descr="Biểu tượng bảng tuần hoàn miễn phí">
            <a:extLst>
              <a:ext uri="{FF2B5EF4-FFF2-40B4-BE49-F238E27FC236}">
                <a16:creationId xmlns:a16="http://schemas.microsoft.com/office/drawing/2014/main" id="{E6210A8C-A3BE-4786-A54C-D467A22D809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2037" y="414191"/>
            <a:ext cx="656934" cy="6569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298392"/>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left)">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wipe(left)">
                                      <p:cBhvr>
                                        <p:cTn id="1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C7488C82-6D88-42D2-AA16-63AC8C41AD30}"/>
              </a:ext>
            </a:extLst>
          </p:cNvPr>
          <p:cNvSpPr/>
          <p:nvPr/>
        </p:nvSpPr>
        <p:spPr>
          <a:xfrm>
            <a:off x="237067" y="213299"/>
            <a:ext cx="11684000" cy="6492301"/>
          </a:xfrm>
          <a:prstGeom prst="roundRect">
            <a:avLst/>
          </a:prstGeom>
          <a:noFill/>
          <a:ln w="28575" cmpd="thickThin">
            <a:solidFill>
              <a:srgbClr val="D96098"/>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Shape 2">
            <a:extLst>
              <a:ext uri="{FF2B5EF4-FFF2-40B4-BE49-F238E27FC236}">
                <a16:creationId xmlns:a16="http://schemas.microsoft.com/office/drawing/2014/main" id="{551CC830-02C0-476D-9DA9-29417F506001}"/>
              </a:ext>
            </a:extLst>
          </p:cNvPr>
          <p:cNvSpPr/>
          <p:nvPr/>
        </p:nvSpPr>
        <p:spPr>
          <a:xfrm>
            <a:off x="-3310488" y="3429000"/>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5" name="Freeform: Shape 4">
            <a:extLst>
              <a:ext uri="{FF2B5EF4-FFF2-40B4-BE49-F238E27FC236}">
                <a16:creationId xmlns:a16="http://schemas.microsoft.com/office/drawing/2014/main" id="{1AF4B69C-15BF-49D6-BBCA-4CDF4370EF56}"/>
              </a:ext>
            </a:extLst>
          </p:cNvPr>
          <p:cNvSpPr/>
          <p:nvPr/>
        </p:nvSpPr>
        <p:spPr>
          <a:xfrm rot="14519481">
            <a:off x="6646890" y="5771639"/>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sp>
        <p:nvSpPr>
          <p:cNvPr id="6" name="Freeform: Shape 5">
            <a:extLst>
              <a:ext uri="{FF2B5EF4-FFF2-40B4-BE49-F238E27FC236}">
                <a16:creationId xmlns:a16="http://schemas.microsoft.com/office/drawing/2014/main" id="{8DF7581D-0149-4D87-A5ED-8E74FC6DD518}"/>
              </a:ext>
            </a:extLst>
          </p:cNvPr>
          <p:cNvSpPr/>
          <p:nvPr/>
        </p:nvSpPr>
        <p:spPr>
          <a:xfrm rot="1805582" flipH="1">
            <a:off x="10913472" y="679867"/>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4" name="Freeform: Shape 3">
            <a:extLst>
              <a:ext uri="{FF2B5EF4-FFF2-40B4-BE49-F238E27FC236}">
                <a16:creationId xmlns:a16="http://schemas.microsoft.com/office/drawing/2014/main" id="{ADDB502B-EEDA-4722-B278-7CA5E68F47A3}"/>
              </a:ext>
            </a:extLst>
          </p:cNvPr>
          <p:cNvSpPr/>
          <p:nvPr/>
        </p:nvSpPr>
        <p:spPr>
          <a:xfrm rot="2236116">
            <a:off x="307723" y="-3214698"/>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sp>
        <p:nvSpPr>
          <p:cNvPr id="7" name="Rectangle: Rounded Corners 6">
            <a:extLst>
              <a:ext uri="{FF2B5EF4-FFF2-40B4-BE49-F238E27FC236}">
                <a16:creationId xmlns:a16="http://schemas.microsoft.com/office/drawing/2014/main" id="{8F31AE5F-2249-439E-B537-E1C163738FB5}"/>
              </a:ext>
            </a:extLst>
          </p:cNvPr>
          <p:cNvSpPr/>
          <p:nvPr/>
        </p:nvSpPr>
        <p:spPr>
          <a:xfrm>
            <a:off x="334629" y="182503"/>
            <a:ext cx="10972743" cy="565880"/>
          </a:xfrm>
          <a:prstGeom prst="roundRect">
            <a:avLst/>
          </a:prstGeom>
          <a:solidFill>
            <a:srgbClr val="D96098">
              <a:alpha val="78000"/>
            </a:srgbClr>
          </a:solidFill>
          <a:ln w="10839" cap="flat">
            <a:noFill/>
            <a:prstDash val="solid"/>
            <a:miter/>
          </a:ln>
        </p:spPr>
        <p:txBody>
          <a:bodyPr rtlCol="0" anchor="ctr"/>
          <a:lstStyle/>
          <a:p>
            <a:endParaRPr lang="en-US" dirty="0"/>
          </a:p>
        </p:txBody>
      </p:sp>
      <p:sp>
        <p:nvSpPr>
          <p:cNvPr id="8" name="TextBox 7">
            <a:extLst>
              <a:ext uri="{FF2B5EF4-FFF2-40B4-BE49-F238E27FC236}">
                <a16:creationId xmlns:a16="http://schemas.microsoft.com/office/drawing/2014/main" id="{D9E14BE5-3783-4C95-BD2C-087D94BF598B}"/>
              </a:ext>
            </a:extLst>
          </p:cNvPr>
          <p:cNvSpPr txBox="1"/>
          <p:nvPr/>
        </p:nvSpPr>
        <p:spPr>
          <a:xfrm>
            <a:off x="901502" y="231103"/>
            <a:ext cx="10314430" cy="400110"/>
          </a:xfrm>
          <a:prstGeom prst="rect">
            <a:avLst/>
          </a:prstGeom>
          <a:noFill/>
        </p:spPr>
        <p:txBody>
          <a:bodyPr wrap="square" rtlCol="0">
            <a:spAutoFit/>
          </a:bodyPr>
          <a:lstStyle/>
          <a:p>
            <a:pPr algn="ctr"/>
            <a:r>
              <a:rPr lang="en-US" sz="2000" b="1" dirty="0">
                <a:solidFill>
                  <a:schemeClr val="bg1"/>
                </a:solidFill>
                <a:latin typeface="Arial" panose="020B0604020202020204" pitchFamily="34" charset="0"/>
                <a:cs typeface="Arial" panose="020B0604020202020204" pitchFamily="34" charset="0"/>
              </a:rPr>
              <a:t>III. </a:t>
            </a:r>
            <a:r>
              <a:rPr lang="en-US" sz="2000" b="1" dirty="0">
                <a:solidFill>
                  <a:schemeClr val="bg1"/>
                </a:solidFill>
              </a:rPr>
              <a:t>Xu </a:t>
            </a:r>
            <a:r>
              <a:rPr lang="en-US" sz="2000" b="1" dirty="0" err="1">
                <a:solidFill>
                  <a:schemeClr val="bg1"/>
                </a:solidFill>
              </a:rPr>
              <a:t>hướng</a:t>
            </a:r>
            <a:r>
              <a:rPr lang="en-US" sz="2000" b="1" dirty="0">
                <a:solidFill>
                  <a:schemeClr val="bg1"/>
                </a:solidFill>
              </a:rPr>
              <a:t> </a:t>
            </a:r>
            <a:r>
              <a:rPr lang="en-US" sz="2000" b="1" dirty="0" err="1">
                <a:solidFill>
                  <a:schemeClr val="bg1"/>
                </a:solidFill>
              </a:rPr>
              <a:t>biến</a:t>
            </a:r>
            <a:r>
              <a:rPr lang="en-US" sz="2000" b="1" dirty="0">
                <a:solidFill>
                  <a:schemeClr val="bg1"/>
                </a:solidFill>
              </a:rPr>
              <a:t> </a:t>
            </a:r>
            <a:r>
              <a:rPr lang="en-US" sz="2000" b="1" dirty="0" err="1">
                <a:solidFill>
                  <a:schemeClr val="bg1"/>
                </a:solidFill>
              </a:rPr>
              <a:t>đổi</a:t>
            </a:r>
            <a:r>
              <a:rPr lang="en-US" sz="2000" b="1" dirty="0">
                <a:solidFill>
                  <a:schemeClr val="bg1"/>
                </a:solidFill>
              </a:rPr>
              <a:t> </a:t>
            </a:r>
            <a:r>
              <a:rPr lang="en-US" sz="2000" b="1" dirty="0" err="1">
                <a:solidFill>
                  <a:schemeClr val="bg1"/>
                </a:solidFill>
              </a:rPr>
              <a:t>thành</a:t>
            </a:r>
            <a:r>
              <a:rPr lang="en-US" sz="2000" b="1" dirty="0">
                <a:solidFill>
                  <a:schemeClr val="bg1"/>
                </a:solidFill>
              </a:rPr>
              <a:t> phần </a:t>
            </a:r>
            <a:r>
              <a:rPr lang="en-US" sz="2000" b="1" dirty="0" err="1">
                <a:solidFill>
                  <a:schemeClr val="bg1"/>
                </a:solidFill>
              </a:rPr>
              <a:t>và</a:t>
            </a:r>
            <a:r>
              <a:rPr lang="en-US" sz="2000" b="1" dirty="0">
                <a:solidFill>
                  <a:schemeClr val="bg1"/>
                </a:solidFill>
              </a:rPr>
              <a:t> </a:t>
            </a:r>
            <a:r>
              <a:rPr lang="en-US" sz="2000" b="1" dirty="0" err="1">
                <a:solidFill>
                  <a:schemeClr val="bg1"/>
                </a:solidFill>
              </a:rPr>
              <a:t>tính</a:t>
            </a:r>
            <a:r>
              <a:rPr lang="en-US" sz="2000" b="1" dirty="0">
                <a:solidFill>
                  <a:schemeClr val="bg1"/>
                </a:solidFill>
              </a:rPr>
              <a:t> acid, </a:t>
            </a:r>
            <a:r>
              <a:rPr lang="en-US" sz="2000" b="1" dirty="0" err="1">
                <a:solidFill>
                  <a:schemeClr val="bg1"/>
                </a:solidFill>
              </a:rPr>
              <a:t>tính</a:t>
            </a:r>
            <a:r>
              <a:rPr lang="en-US" sz="2000" b="1" dirty="0">
                <a:solidFill>
                  <a:schemeClr val="bg1"/>
                </a:solidFill>
              </a:rPr>
              <a:t> base </a:t>
            </a:r>
            <a:r>
              <a:rPr lang="en-US" sz="2000" b="1" dirty="0" err="1">
                <a:solidFill>
                  <a:schemeClr val="bg1"/>
                </a:solidFill>
              </a:rPr>
              <a:t>của</a:t>
            </a:r>
            <a:r>
              <a:rPr lang="en-US" sz="2000" b="1" dirty="0">
                <a:solidFill>
                  <a:schemeClr val="bg1"/>
                </a:solidFill>
              </a:rPr>
              <a:t> </a:t>
            </a:r>
            <a:r>
              <a:rPr lang="en-US" sz="2000" b="1" dirty="0" err="1">
                <a:solidFill>
                  <a:schemeClr val="bg1"/>
                </a:solidFill>
              </a:rPr>
              <a:t>các</a:t>
            </a:r>
            <a:r>
              <a:rPr lang="en-US" sz="2000" b="1" dirty="0">
                <a:solidFill>
                  <a:schemeClr val="bg1"/>
                </a:solidFill>
              </a:rPr>
              <a:t> oxide </a:t>
            </a:r>
            <a:r>
              <a:rPr lang="en-US" sz="2000" b="1" dirty="0" err="1">
                <a:solidFill>
                  <a:schemeClr val="bg1"/>
                </a:solidFill>
              </a:rPr>
              <a:t>và</a:t>
            </a:r>
            <a:r>
              <a:rPr lang="en-US" sz="2000" b="1" dirty="0">
                <a:solidFill>
                  <a:schemeClr val="bg1"/>
                </a:solidFill>
              </a:rPr>
              <a:t> hydroxide </a:t>
            </a:r>
            <a:r>
              <a:rPr lang="en-US" sz="2000" b="1" dirty="0" err="1">
                <a:solidFill>
                  <a:schemeClr val="bg1"/>
                </a:solidFill>
              </a:rPr>
              <a:t>theo</a:t>
            </a:r>
            <a:r>
              <a:rPr lang="en-US" sz="2000" b="1" dirty="0">
                <a:solidFill>
                  <a:schemeClr val="bg1"/>
                </a:solidFill>
              </a:rPr>
              <a:t> chu </a:t>
            </a:r>
            <a:r>
              <a:rPr lang="en-US" sz="2000" b="1" dirty="0" err="1">
                <a:solidFill>
                  <a:schemeClr val="bg1"/>
                </a:solidFill>
              </a:rPr>
              <a:t>kì</a:t>
            </a:r>
            <a:endParaRPr lang="en-US" sz="2000" b="1" dirty="0">
              <a:solidFill>
                <a:schemeClr val="bg1"/>
              </a:solidFill>
            </a:endParaRPr>
          </a:p>
        </p:txBody>
      </p:sp>
      <p:pic>
        <p:nvPicPr>
          <p:cNvPr id="9" name="Picture 4" descr="Biểu tượng bảng tuần hoàn miễn phí">
            <a:extLst>
              <a:ext uri="{FF2B5EF4-FFF2-40B4-BE49-F238E27FC236}">
                <a16:creationId xmlns:a16="http://schemas.microsoft.com/office/drawing/2014/main" id="{732E9EA5-7AD7-499D-A7B3-8A282EA78A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599" y="136976"/>
            <a:ext cx="656934" cy="656934"/>
          </a:xfrm>
          <a:prstGeom prst="rect">
            <a:avLst/>
          </a:prstGeom>
          <a:noFill/>
          <a:extLst>
            <a:ext uri="{909E8E84-426E-40DD-AFC4-6F175D3DCCD1}">
              <a14:hiddenFill xmlns:a14="http://schemas.microsoft.com/office/drawing/2010/main">
                <a:solidFill>
                  <a:srgbClr val="FFFFFF"/>
                </a:solidFill>
              </a14:hiddenFill>
            </a:ext>
          </a:extLst>
        </p:spPr>
      </p:pic>
      <p:pic>
        <p:nvPicPr>
          <p:cNvPr id="11" name="Graphic 10">
            <a:extLst>
              <a:ext uri="{FF2B5EF4-FFF2-40B4-BE49-F238E27FC236}">
                <a16:creationId xmlns:a16="http://schemas.microsoft.com/office/drawing/2014/main" id="{0AD3AD4B-41D3-40B6-A4F5-9B64D338823A}"/>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flipH="1">
            <a:off x="8555169" y="3227222"/>
            <a:ext cx="3660521" cy="3660521"/>
          </a:xfrm>
          <a:prstGeom prst="rect">
            <a:avLst/>
          </a:prstGeom>
        </p:spPr>
      </p:pic>
      <p:sp>
        <p:nvSpPr>
          <p:cNvPr id="12" name="TextBox 11">
            <a:extLst>
              <a:ext uri="{FF2B5EF4-FFF2-40B4-BE49-F238E27FC236}">
                <a16:creationId xmlns:a16="http://schemas.microsoft.com/office/drawing/2014/main" id="{96E8C9F6-18B6-43AB-8746-8A40CAAE61FC}"/>
              </a:ext>
            </a:extLst>
          </p:cNvPr>
          <p:cNvSpPr txBox="1"/>
          <p:nvPr/>
        </p:nvSpPr>
        <p:spPr>
          <a:xfrm>
            <a:off x="270933" y="971964"/>
            <a:ext cx="11446487" cy="461665"/>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2. </a:t>
            </a:r>
            <a:r>
              <a:rPr lang="en-US" sz="2400" b="1" dirty="0" err="1">
                <a:latin typeface="Arial" panose="020B0604020202020204" pitchFamily="34" charset="0"/>
                <a:cs typeface="Arial" panose="020B0604020202020204" pitchFamily="34" charset="0"/>
              </a:rPr>
              <a:t>Thành</a:t>
            </a:r>
            <a:r>
              <a:rPr lang="en-US" sz="2400" b="1" dirty="0">
                <a:latin typeface="Arial" panose="020B0604020202020204" pitchFamily="34" charset="0"/>
                <a:cs typeface="Arial" panose="020B0604020202020204" pitchFamily="34" charset="0"/>
              </a:rPr>
              <a:t> phần </a:t>
            </a:r>
            <a:r>
              <a:rPr lang="en-US" sz="2400" b="1" dirty="0" err="1">
                <a:latin typeface="Arial" panose="020B0604020202020204" pitchFamily="34" charset="0"/>
                <a:cs typeface="Arial" panose="020B0604020202020204" pitchFamily="34" charset="0"/>
              </a:rPr>
              <a:t>và</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tính</a:t>
            </a:r>
            <a:r>
              <a:rPr lang="en-US" sz="2400" b="1" dirty="0">
                <a:latin typeface="Arial" panose="020B0604020202020204" pitchFamily="34" charset="0"/>
                <a:cs typeface="Arial" panose="020B0604020202020204" pitchFamily="34" charset="0"/>
              </a:rPr>
              <a:t> acid, </a:t>
            </a:r>
            <a:r>
              <a:rPr lang="en-US" sz="2400" b="1" dirty="0" err="1">
                <a:latin typeface="Arial" panose="020B0604020202020204" pitchFamily="34" charset="0"/>
                <a:cs typeface="Arial" panose="020B0604020202020204" pitchFamily="34" charset="0"/>
              </a:rPr>
              <a:t>tính</a:t>
            </a:r>
            <a:r>
              <a:rPr lang="en-US" sz="2400" b="1" dirty="0">
                <a:latin typeface="Arial" panose="020B0604020202020204" pitchFamily="34" charset="0"/>
                <a:cs typeface="Arial" panose="020B0604020202020204" pitchFamily="34" charset="0"/>
              </a:rPr>
              <a:t> base </a:t>
            </a:r>
            <a:r>
              <a:rPr lang="en-US" sz="2400" b="1" dirty="0" err="1">
                <a:latin typeface="Arial" panose="020B0604020202020204" pitchFamily="34" charset="0"/>
                <a:cs typeface="Arial" panose="020B0604020202020204" pitchFamily="34" charset="0"/>
              </a:rPr>
              <a:t>của</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các</a:t>
            </a:r>
            <a:r>
              <a:rPr lang="en-US" sz="2400" b="1" dirty="0">
                <a:latin typeface="Arial" panose="020B0604020202020204" pitchFamily="34" charset="0"/>
                <a:cs typeface="Arial" panose="020B0604020202020204" pitchFamily="34" charset="0"/>
              </a:rPr>
              <a:t> hydroxide </a:t>
            </a:r>
            <a:r>
              <a:rPr lang="en-US" sz="2400" b="1" dirty="0" err="1">
                <a:latin typeface="Arial" panose="020B0604020202020204" pitchFamily="34" charset="0"/>
                <a:cs typeface="Arial" panose="020B0604020202020204" pitchFamily="34" charset="0"/>
              </a:rPr>
              <a:t>trong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một</a:t>
            </a:r>
            <a:r>
              <a:rPr lang="en-US" sz="2400" b="1" dirty="0">
                <a:latin typeface="Arial" panose="020B0604020202020204" pitchFamily="34" charset="0"/>
                <a:cs typeface="Arial" panose="020B0604020202020204" pitchFamily="34" charset="0"/>
              </a:rPr>
              <a:t> chu </a:t>
            </a:r>
            <a:r>
              <a:rPr lang="en-US" sz="2400" b="1" dirty="0" err="1">
                <a:latin typeface="Arial" panose="020B0604020202020204" pitchFamily="34" charset="0"/>
                <a:cs typeface="Arial" panose="020B0604020202020204" pitchFamily="34" charset="0"/>
              </a:rPr>
              <a:t>kì</a:t>
            </a:r>
            <a:endParaRPr lang="en-US" sz="2400" b="1"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B10E6C29-66EA-4191-9A14-BCA7A88697CB}"/>
              </a:ext>
            </a:extLst>
          </p:cNvPr>
          <p:cNvSpPr txBox="1"/>
          <p:nvPr/>
        </p:nvSpPr>
        <p:spPr>
          <a:xfrm>
            <a:off x="412976" y="3722735"/>
            <a:ext cx="9760184" cy="494751"/>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r>
              <a:rPr lang="en-US" i="1" dirty="0"/>
              <a:t>Xu </a:t>
            </a:r>
            <a:r>
              <a:rPr lang="en-US" i="1" dirty="0" err="1"/>
              <a:t>hướng</a:t>
            </a:r>
            <a:r>
              <a:rPr lang="en-US" i="1" dirty="0"/>
              <a:t> </a:t>
            </a:r>
            <a:r>
              <a:rPr lang="en-US" i="1" dirty="0" err="1"/>
              <a:t>biến</a:t>
            </a:r>
            <a:r>
              <a:rPr lang="en-US" i="1" dirty="0"/>
              <a:t> </a:t>
            </a:r>
            <a:r>
              <a:rPr lang="en-US" i="1" dirty="0" err="1"/>
              <a:t>đổi</a:t>
            </a:r>
            <a:r>
              <a:rPr lang="en-US" i="1" dirty="0"/>
              <a:t> </a:t>
            </a:r>
            <a:r>
              <a:rPr lang="en-US" i="1" dirty="0" err="1"/>
              <a:t>tính</a:t>
            </a:r>
            <a:r>
              <a:rPr lang="en-US" i="1" dirty="0"/>
              <a:t> acid, </a:t>
            </a:r>
            <a:r>
              <a:rPr lang="en-US" i="1" dirty="0" err="1"/>
              <a:t>tính</a:t>
            </a:r>
            <a:r>
              <a:rPr lang="en-US" i="1" dirty="0"/>
              <a:t> base </a:t>
            </a:r>
            <a:r>
              <a:rPr lang="en-US" i="1" dirty="0" err="1"/>
              <a:t>của</a:t>
            </a:r>
            <a:r>
              <a:rPr lang="en-US" i="1" dirty="0"/>
              <a:t> hydroxide</a:t>
            </a:r>
          </a:p>
        </p:txBody>
      </p:sp>
      <p:pic>
        <p:nvPicPr>
          <p:cNvPr id="14" name="Picture 2" descr="Kho sách">
            <a:extLst>
              <a:ext uri="{FF2B5EF4-FFF2-40B4-BE49-F238E27FC236}">
                <a16:creationId xmlns:a16="http://schemas.microsoft.com/office/drawing/2014/main" id="{5C96E63D-8343-43D6-A28A-491DE04B56EA}"/>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914093" y="4453604"/>
            <a:ext cx="400240" cy="400240"/>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DF6F339F-A1EF-43B4-B2D2-5ED8D6555A12}"/>
              </a:ext>
            </a:extLst>
          </p:cNvPr>
          <p:cNvSpPr txBox="1"/>
          <p:nvPr/>
        </p:nvSpPr>
        <p:spPr>
          <a:xfrm>
            <a:off x="1361923" y="4343314"/>
            <a:ext cx="7721787" cy="1381147"/>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r>
              <a:rPr lang="en-US" dirty="0" err="1"/>
              <a:t>Trong</a:t>
            </a:r>
            <a:r>
              <a:rPr lang="en-US" dirty="0"/>
              <a:t> </a:t>
            </a:r>
            <a:r>
              <a:rPr lang="en-US" dirty="0" err="1"/>
              <a:t>một</a:t>
            </a:r>
            <a:r>
              <a:rPr lang="en-US" dirty="0"/>
              <a:t> chu </a:t>
            </a:r>
            <a:r>
              <a:rPr lang="en-US" dirty="0" err="1"/>
              <a:t>kì</a:t>
            </a:r>
            <a:r>
              <a:rPr lang="en-US" dirty="0"/>
              <a:t>, </a:t>
            </a:r>
            <a:r>
              <a:rPr lang="en-US" dirty="0" err="1"/>
              <a:t>theo</a:t>
            </a:r>
            <a:r>
              <a:rPr lang="en-US" dirty="0"/>
              <a:t> </a:t>
            </a:r>
            <a:r>
              <a:rPr lang="en-US" dirty="0" err="1"/>
              <a:t>chiều</a:t>
            </a:r>
            <a:r>
              <a:rPr lang="en-US" dirty="0"/>
              <a:t> </a:t>
            </a:r>
            <a:r>
              <a:rPr lang="en-US" dirty="0" err="1"/>
              <a:t>tăng</a:t>
            </a:r>
            <a:r>
              <a:rPr lang="en-US" dirty="0"/>
              <a:t> </a:t>
            </a:r>
            <a:r>
              <a:rPr lang="en-US" dirty="0" err="1"/>
              <a:t>dần</a:t>
            </a:r>
            <a:r>
              <a:rPr lang="en-US" dirty="0"/>
              <a:t> </a:t>
            </a:r>
            <a:r>
              <a:rPr lang="en-US" dirty="0" err="1"/>
              <a:t>điện</a:t>
            </a:r>
            <a:r>
              <a:rPr lang="en-US" dirty="0"/>
              <a:t> </a:t>
            </a:r>
            <a:r>
              <a:rPr lang="en-US" dirty="0" err="1"/>
              <a:t>tích</a:t>
            </a:r>
            <a:r>
              <a:rPr lang="en-US" dirty="0"/>
              <a:t> </a:t>
            </a:r>
            <a:r>
              <a:rPr lang="en-US" dirty="0" err="1"/>
              <a:t>hạt</a:t>
            </a:r>
            <a:r>
              <a:rPr lang="en-US" dirty="0"/>
              <a:t> </a:t>
            </a:r>
            <a:r>
              <a:rPr lang="en-US" dirty="0" err="1"/>
              <a:t>nhân</a:t>
            </a:r>
            <a:r>
              <a:rPr lang="en-US" dirty="0"/>
              <a:t>, </a:t>
            </a:r>
            <a:r>
              <a:rPr lang="en-US" dirty="0" err="1"/>
              <a:t>tính</a:t>
            </a:r>
            <a:r>
              <a:rPr lang="en-US" dirty="0"/>
              <a:t> acid </a:t>
            </a:r>
            <a:r>
              <a:rPr lang="en-US" dirty="0" err="1"/>
              <a:t>của</a:t>
            </a:r>
            <a:r>
              <a:rPr lang="en-US" dirty="0"/>
              <a:t> </a:t>
            </a:r>
            <a:r>
              <a:rPr lang="en-US" dirty="0" err="1"/>
              <a:t>các</a:t>
            </a:r>
            <a:r>
              <a:rPr lang="en-US" dirty="0"/>
              <a:t> hydroxide có xu </a:t>
            </a:r>
            <a:r>
              <a:rPr lang="en-US" dirty="0" err="1"/>
              <a:t>hướng</a:t>
            </a:r>
            <a:r>
              <a:rPr lang="en-US" dirty="0"/>
              <a:t> </a:t>
            </a:r>
            <a:r>
              <a:rPr lang="en-US" dirty="0" err="1"/>
              <a:t>tăng</a:t>
            </a:r>
            <a:r>
              <a:rPr lang="en-US" dirty="0"/>
              <a:t> </a:t>
            </a:r>
            <a:r>
              <a:rPr lang="en-US" dirty="0" err="1"/>
              <a:t>dần</a:t>
            </a:r>
            <a:r>
              <a:rPr lang="en-US" dirty="0"/>
              <a:t>, </a:t>
            </a:r>
            <a:r>
              <a:rPr lang="en-US" dirty="0" err="1"/>
              <a:t>tính</a:t>
            </a:r>
            <a:r>
              <a:rPr lang="en-US" dirty="0"/>
              <a:t> base </a:t>
            </a:r>
            <a:r>
              <a:rPr lang="en-US" dirty="0" err="1"/>
              <a:t>của</a:t>
            </a:r>
            <a:r>
              <a:rPr lang="en-US" dirty="0"/>
              <a:t> </a:t>
            </a:r>
            <a:r>
              <a:rPr lang="en-US" dirty="0" err="1"/>
              <a:t>chúng</a:t>
            </a:r>
            <a:r>
              <a:rPr lang="en-US" dirty="0"/>
              <a:t> có xu </a:t>
            </a:r>
            <a:r>
              <a:rPr lang="en-US" dirty="0" err="1"/>
              <a:t>hướng</a:t>
            </a:r>
            <a:r>
              <a:rPr lang="en-US" dirty="0"/>
              <a:t> </a:t>
            </a:r>
            <a:r>
              <a:rPr lang="en-US" dirty="0" err="1"/>
              <a:t>giảm</a:t>
            </a:r>
            <a:r>
              <a:rPr lang="en-US" dirty="0"/>
              <a:t> </a:t>
            </a:r>
            <a:r>
              <a:rPr lang="en-US" dirty="0" err="1"/>
              <a:t>dần</a:t>
            </a:r>
            <a:r>
              <a:rPr lang="en-US" dirty="0"/>
              <a:t>.</a:t>
            </a:r>
          </a:p>
        </p:txBody>
      </p:sp>
      <p:pic>
        <p:nvPicPr>
          <p:cNvPr id="16" name="Picture 2" descr="Kho sách">
            <a:extLst>
              <a:ext uri="{FF2B5EF4-FFF2-40B4-BE49-F238E27FC236}">
                <a16:creationId xmlns:a16="http://schemas.microsoft.com/office/drawing/2014/main" id="{7367C76B-DE99-4812-8C44-8B1DD74FB78C}"/>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847960" y="1657210"/>
            <a:ext cx="400240" cy="400240"/>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D15A64FC-F651-459F-A538-19E3AB13950E}"/>
              </a:ext>
            </a:extLst>
          </p:cNvPr>
          <p:cNvSpPr txBox="1"/>
          <p:nvPr/>
        </p:nvSpPr>
        <p:spPr>
          <a:xfrm>
            <a:off x="1428056" y="1576923"/>
            <a:ext cx="9136445" cy="494751"/>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r>
              <a:rPr lang="en-US" dirty="0"/>
              <a:t>Hydroxide </a:t>
            </a:r>
            <a:r>
              <a:rPr lang="en-US" dirty="0" err="1"/>
              <a:t>của</a:t>
            </a:r>
            <a:r>
              <a:rPr lang="en-US" dirty="0"/>
              <a:t> </a:t>
            </a:r>
            <a:r>
              <a:rPr lang="en-US" dirty="0" err="1"/>
              <a:t>nguyên</a:t>
            </a:r>
            <a:r>
              <a:rPr lang="en-US" dirty="0"/>
              <a:t> </a:t>
            </a:r>
            <a:r>
              <a:rPr lang="en-US" dirty="0" err="1"/>
              <a:t>tố</a:t>
            </a:r>
            <a:r>
              <a:rPr lang="en-US" dirty="0"/>
              <a:t> </a:t>
            </a:r>
            <a:r>
              <a:rPr lang="en-US" dirty="0" err="1"/>
              <a:t>kim</a:t>
            </a:r>
            <a:r>
              <a:rPr lang="en-US" dirty="0"/>
              <a:t> </a:t>
            </a:r>
            <a:r>
              <a:rPr lang="en-US" dirty="0" err="1"/>
              <a:t>loại</a:t>
            </a:r>
            <a:r>
              <a:rPr lang="en-US" dirty="0"/>
              <a:t> M </a:t>
            </a:r>
            <a:r>
              <a:rPr lang="en-US" dirty="0" err="1"/>
              <a:t>hóa</a:t>
            </a:r>
            <a:r>
              <a:rPr lang="en-US" dirty="0"/>
              <a:t> </a:t>
            </a:r>
            <a:r>
              <a:rPr lang="en-US" dirty="0" err="1"/>
              <a:t>trị</a:t>
            </a:r>
            <a:r>
              <a:rPr lang="en-US" dirty="0"/>
              <a:t> n có </a:t>
            </a:r>
            <a:r>
              <a:rPr lang="en-US" dirty="0" err="1"/>
              <a:t>dạng</a:t>
            </a:r>
            <a:r>
              <a:rPr lang="en-US" dirty="0"/>
              <a:t> M(OH)</a:t>
            </a:r>
            <a:r>
              <a:rPr lang="en-US" baseline="-25000" dirty="0"/>
              <a:t>n</a:t>
            </a:r>
          </a:p>
        </p:txBody>
      </p:sp>
      <p:pic>
        <p:nvPicPr>
          <p:cNvPr id="18" name="Picture 2" descr="Kho sách">
            <a:extLst>
              <a:ext uri="{FF2B5EF4-FFF2-40B4-BE49-F238E27FC236}">
                <a16:creationId xmlns:a16="http://schemas.microsoft.com/office/drawing/2014/main" id="{08A366C1-FC3A-4F0B-B196-983B850465C3}"/>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847960" y="2345755"/>
            <a:ext cx="400240" cy="40024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7DD2D9B1-72CA-4B02-A837-F5B1A6253CA3}"/>
                  </a:ext>
                </a:extLst>
              </p:cNvPr>
              <p:cNvSpPr txBox="1"/>
              <p:nvPr/>
            </p:nvSpPr>
            <p:spPr>
              <a:xfrm>
                <a:off x="1361923" y="2233039"/>
                <a:ext cx="9136445" cy="1381147"/>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r>
                  <a:rPr lang="en-US" dirty="0"/>
                  <a:t>Đối </a:t>
                </a:r>
                <a:r>
                  <a:rPr lang="en-US" dirty="0" err="1"/>
                  <a:t>với</a:t>
                </a:r>
                <a:r>
                  <a:rPr lang="en-US" dirty="0"/>
                  <a:t> </a:t>
                </a:r>
                <a:r>
                  <a:rPr lang="en-US" dirty="0" err="1"/>
                  <a:t>các</a:t>
                </a:r>
                <a:r>
                  <a:rPr lang="en-US" dirty="0"/>
                  <a:t> </a:t>
                </a:r>
                <a:r>
                  <a:rPr lang="en-US" dirty="0" err="1"/>
                  <a:t>nguyên</a:t>
                </a:r>
                <a:r>
                  <a:rPr lang="en-US" dirty="0"/>
                  <a:t> </a:t>
                </a:r>
                <a:r>
                  <a:rPr lang="en-US" dirty="0" err="1"/>
                  <a:t>tố</a:t>
                </a:r>
                <a:r>
                  <a:rPr lang="en-US" dirty="0"/>
                  <a:t> phi </a:t>
                </a:r>
                <a:r>
                  <a:rPr lang="en-US" dirty="0" err="1"/>
                  <a:t>kim</a:t>
                </a:r>
                <a:r>
                  <a:rPr lang="en-US" dirty="0"/>
                  <a:t>, hydroxide </a:t>
                </a:r>
                <a:r>
                  <a:rPr lang="en-US" dirty="0" err="1"/>
                  <a:t>của</a:t>
                </a:r>
                <a:r>
                  <a:rPr lang="en-US" dirty="0"/>
                  <a:t> </a:t>
                </a:r>
                <a:r>
                  <a:rPr lang="en-US" dirty="0" err="1"/>
                  <a:t>nó</a:t>
                </a:r>
                <a:r>
                  <a:rPr lang="en-US" dirty="0"/>
                  <a:t> </a:t>
                </a:r>
                <a:r>
                  <a:rPr lang="en-US" dirty="0" err="1"/>
                  <a:t>dạng</a:t>
                </a:r>
                <a:r>
                  <a:rPr lang="en-US" dirty="0"/>
                  <a:t> acid.</a:t>
                </a:r>
              </a:p>
              <a:p>
                <a:r>
                  <a:rPr lang="en-US" dirty="0"/>
                  <a:t>Acid có </a:t>
                </a:r>
                <a:r>
                  <a:rPr lang="en-US" dirty="0" err="1"/>
                  <a:t>thể</a:t>
                </a:r>
                <a:r>
                  <a:rPr lang="en-US" dirty="0"/>
                  <a:t> </a:t>
                </a:r>
                <a:r>
                  <a:rPr lang="en-US" dirty="0" err="1"/>
                  <a:t>coi</a:t>
                </a:r>
                <a:r>
                  <a:rPr lang="en-US" dirty="0"/>
                  <a:t> </a:t>
                </a:r>
                <a:r>
                  <a:rPr lang="en-US" dirty="0" err="1"/>
                  <a:t>là</a:t>
                </a:r>
                <a:r>
                  <a:rPr lang="en-US" dirty="0"/>
                  <a:t> </a:t>
                </a:r>
                <a:r>
                  <a:rPr lang="en-US" dirty="0" err="1"/>
                  <a:t>một</a:t>
                </a:r>
                <a:r>
                  <a:rPr lang="en-US" dirty="0"/>
                  <a:t> </a:t>
                </a:r>
                <a:r>
                  <a:rPr lang="en-US" dirty="0" err="1"/>
                  <a:t>dạng</a:t>
                </a:r>
                <a:r>
                  <a:rPr lang="en-US" dirty="0"/>
                  <a:t> </a:t>
                </a:r>
                <a:r>
                  <a:rPr lang="en-US" dirty="0" err="1"/>
                  <a:t>của</a:t>
                </a:r>
                <a:r>
                  <a:rPr lang="en-US" dirty="0"/>
                  <a:t> hydroxide </a:t>
                </a:r>
                <a:r>
                  <a:rPr lang="en-US" dirty="0" err="1"/>
                  <a:t>bị</a:t>
                </a:r>
                <a:r>
                  <a:rPr lang="en-US" dirty="0"/>
                  <a:t> </a:t>
                </a:r>
                <a:r>
                  <a:rPr lang="en-US" dirty="0" err="1"/>
                  <a:t>mất</a:t>
                </a:r>
                <a:r>
                  <a:rPr lang="en-US" dirty="0"/>
                  <a:t> </a:t>
                </a:r>
                <a:r>
                  <a:rPr lang="en-US" dirty="0" err="1"/>
                  <a:t>nước</a:t>
                </a:r>
                <a:r>
                  <a:rPr lang="en-US" dirty="0"/>
                  <a:t>. </a:t>
                </a:r>
                <a:r>
                  <a:rPr lang="en-US" dirty="0" err="1"/>
                  <a:t>Ví</a:t>
                </a:r>
                <a:r>
                  <a:rPr lang="en-US" dirty="0"/>
                  <a:t> </a:t>
                </a:r>
                <a:r>
                  <a:rPr lang="en-US" dirty="0" err="1"/>
                  <a:t>dụ</a:t>
                </a:r>
                <a:r>
                  <a:rPr lang="en-US" dirty="0"/>
                  <a:t>:</a:t>
                </a:r>
              </a:p>
              <a:p>
                <a:pPr algn="ctr"/>
                <a:r>
                  <a:rPr lang="en-US" dirty="0"/>
                  <a:t>Si(OH)</a:t>
                </a:r>
                <a:r>
                  <a:rPr lang="en-US" baseline="-25000" dirty="0"/>
                  <a:t>4</a:t>
                </a:r>
                <a:r>
                  <a:rPr lang="en-US" dirty="0"/>
                  <a:t> </a:t>
                </a:r>
                <a14:m>
                  <m:oMath xmlns:m="http://schemas.openxmlformats.org/officeDocument/2006/math">
                    <m:groupChr>
                      <m:groupChrPr>
                        <m:chr m:val="→"/>
                        <m:vertJc m:val="bot"/>
                        <m:ctrlPr>
                          <a:rPr lang="en-US" i="1" smtClean="0">
                            <a:latin typeface="Cambria Math" panose="02040503050406030204" pitchFamily="18" charset="0"/>
                          </a:rPr>
                        </m:ctrlPr>
                      </m:groupChrPr>
                      <m:e>
                        <m:r>
                          <m:rPr>
                            <m:brk m:alnAt="2"/>
                          </m:rPr>
                          <a:rPr lang="en-US" b="0" i="1" smtClean="0">
                            <a:latin typeface="Cambria Math" panose="02040503050406030204" pitchFamily="18" charset="0"/>
                          </a:rPr>
                          <m:t> </m:t>
                        </m:r>
                        <m:r>
                          <a:rPr lang="en-US" b="0" i="1" smtClean="0">
                            <a:latin typeface="Cambria Math" panose="02040503050406030204" pitchFamily="18" charset="0"/>
                          </a:rPr>
                          <m:t>          </m:t>
                        </m:r>
                      </m:e>
                    </m:groupChr>
                  </m:oMath>
                </a14:m>
                <a:r>
                  <a:rPr lang="en-US" dirty="0"/>
                  <a:t> H</a:t>
                </a:r>
                <a:r>
                  <a:rPr lang="en-US" baseline="-25000" dirty="0"/>
                  <a:t>2</a:t>
                </a:r>
                <a:r>
                  <a:rPr lang="en-US" dirty="0"/>
                  <a:t>SiO</a:t>
                </a:r>
                <a:r>
                  <a:rPr lang="en-US" baseline="-25000" dirty="0"/>
                  <a:t>3</a:t>
                </a:r>
                <a:r>
                  <a:rPr lang="en-US" dirty="0"/>
                  <a:t> + H</a:t>
                </a:r>
                <a:r>
                  <a:rPr lang="en-US" baseline="-25000" dirty="0"/>
                  <a:t>2</a:t>
                </a:r>
                <a:r>
                  <a:rPr lang="en-US" dirty="0"/>
                  <a:t>O</a:t>
                </a:r>
              </a:p>
            </p:txBody>
          </p:sp>
        </mc:Choice>
        <mc:Fallback xmlns="">
          <p:sp>
            <p:nvSpPr>
              <p:cNvPr id="19" name="TextBox 18">
                <a:extLst>
                  <a:ext uri="{FF2B5EF4-FFF2-40B4-BE49-F238E27FC236}">
                    <a16:creationId xmlns:a16="http://schemas.microsoft.com/office/drawing/2014/main" id="{7DD2D9B1-72CA-4B02-A837-F5B1A6253CA3}"/>
                  </a:ext>
                </a:extLst>
              </p:cNvPr>
              <p:cNvSpPr txBox="1">
                <a:spLocks noRot="1" noChangeAspect="1" noMove="1" noResize="1" noEditPoints="1" noAdjustHandles="1" noChangeArrowheads="1" noChangeShapeType="1" noTextEdit="1"/>
              </p:cNvSpPr>
              <p:nvPr/>
            </p:nvSpPr>
            <p:spPr>
              <a:xfrm>
                <a:off x="1361923" y="2233039"/>
                <a:ext cx="9136445" cy="1381147"/>
              </a:xfrm>
              <a:prstGeom prst="rect">
                <a:avLst/>
              </a:prstGeom>
              <a:blipFill>
                <a:blip r:embed="rId6"/>
                <a:stretch>
                  <a:fillRect l="-1001" t="-881" b="-9251"/>
                </a:stretch>
              </a:blipFill>
            </p:spPr>
            <p:txBody>
              <a:bodyPr/>
              <a:lstStyle/>
              <a:p>
                <a:r>
                  <a:rPr lang="en-US">
                    <a:noFill/>
                  </a:rPr>
                  <a:t> </a:t>
                </a:r>
              </a:p>
            </p:txBody>
          </p:sp>
        </mc:Fallback>
      </mc:AlternateContent>
    </p:spTree>
    <p:extLst>
      <p:ext uri="{BB962C8B-B14F-4D97-AF65-F5344CB8AC3E}">
        <p14:creationId xmlns:p14="http://schemas.microsoft.com/office/powerpoint/2010/main" val="3089075878"/>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up)">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p:cTn id="12" dur="500" fill="hold"/>
                                        <p:tgtEl>
                                          <p:spTgt spid="16"/>
                                        </p:tgtEl>
                                        <p:attrNameLst>
                                          <p:attrName>ppt_w</p:attrName>
                                        </p:attrNameLst>
                                      </p:cBhvr>
                                      <p:tavLst>
                                        <p:tav tm="0">
                                          <p:val>
                                            <p:fltVal val="0"/>
                                          </p:val>
                                        </p:tav>
                                        <p:tav tm="100000">
                                          <p:val>
                                            <p:strVal val="#ppt_w"/>
                                          </p:val>
                                        </p:tav>
                                      </p:tavLst>
                                    </p:anim>
                                    <p:anim calcmode="lin" valueType="num">
                                      <p:cBhvr>
                                        <p:cTn id="13" dur="500" fill="hold"/>
                                        <p:tgtEl>
                                          <p:spTgt spid="16"/>
                                        </p:tgtEl>
                                        <p:attrNameLst>
                                          <p:attrName>ppt_h</p:attrName>
                                        </p:attrNameLst>
                                      </p:cBhvr>
                                      <p:tavLst>
                                        <p:tav tm="0">
                                          <p:val>
                                            <p:fltVal val="0"/>
                                          </p:val>
                                        </p:tav>
                                        <p:tav tm="100000">
                                          <p:val>
                                            <p:strVal val="#ppt_h"/>
                                          </p:val>
                                        </p:tav>
                                      </p:tavLst>
                                    </p:anim>
                                    <p:animEffect transition="in" filter="fade">
                                      <p:cBhvr>
                                        <p:cTn id="14" dur="500"/>
                                        <p:tgtEl>
                                          <p:spTgt spid="16"/>
                                        </p:tgtEl>
                                      </p:cBhvr>
                                    </p:animEffect>
                                  </p:childTnLst>
                                </p:cTn>
                              </p:par>
                            </p:childTnLst>
                          </p:cTn>
                        </p:par>
                        <p:par>
                          <p:cTn id="15" fill="hold">
                            <p:stCondLst>
                              <p:cond delay="500"/>
                            </p:stCondLst>
                            <p:childTnLst>
                              <p:par>
                                <p:cTn id="16" presetID="22" presetClass="entr" presetSubtype="1" fill="hold" grpId="0" nodeType="after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wipe(up)">
                                      <p:cBhvr>
                                        <p:cTn id="18" dur="5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up)">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18"/>
                                        </p:tgtEl>
                                        <p:attrNameLst>
                                          <p:attrName>style.visibility</p:attrName>
                                        </p:attrNameLst>
                                      </p:cBhvr>
                                      <p:to>
                                        <p:strVal val="visible"/>
                                      </p:to>
                                    </p:set>
                                    <p:anim calcmode="lin" valueType="num">
                                      <p:cBhvr>
                                        <p:cTn id="28" dur="500" fill="hold"/>
                                        <p:tgtEl>
                                          <p:spTgt spid="18"/>
                                        </p:tgtEl>
                                        <p:attrNameLst>
                                          <p:attrName>ppt_w</p:attrName>
                                        </p:attrNameLst>
                                      </p:cBhvr>
                                      <p:tavLst>
                                        <p:tav tm="0">
                                          <p:val>
                                            <p:fltVal val="0"/>
                                          </p:val>
                                        </p:tav>
                                        <p:tav tm="100000">
                                          <p:val>
                                            <p:strVal val="#ppt_w"/>
                                          </p:val>
                                        </p:tav>
                                      </p:tavLst>
                                    </p:anim>
                                    <p:anim calcmode="lin" valueType="num">
                                      <p:cBhvr>
                                        <p:cTn id="29" dur="500" fill="hold"/>
                                        <p:tgtEl>
                                          <p:spTgt spid="18"/>
                                        </p:tgtEl>
                                        <p:attrNameLst>
                                          <p:attrName>ppt_h</p:attrName>
                                        </p:attrNameLst>
                                      </p:cBhvr>
                                      <p:tavLst>
                                        <p:tav tm="0">
                                          <p:val>
                                            <p:fltVal val="0"/>
                                          </p:val>
                                        </p:tav>
                                        <p:tav tm="100000">
                                          <p:val>
                                            <p:strVal val="#ppt_h"/>
                                          </p:val>
                                        </p:tav>
                                      </p:tavLst>
                                    </p:anim>
                                    <p:animEffect transition="in" filter="fade">
                                      <p:cBhvr>
                                        <p:cTn id="30" dur="500"/>
                                        <p:tgtEl>
                                          <p:spTgt spid="18"/>
                                        </p:tgtEl>
                                      </p:cBhvr>
                                    </p:animEffect>
                                  </p:childTnLst>
                                </p:cTn>
                              </p:par>
                            </p:childTnLst>
                          </p:cTn>
                        </p:par>
                        <p:par>
                          <p:cTn id="31" fill="hold">
                            <p:stCondLst>
                              <p:cond delay="500"/>
                            </p:stCondLst>
                            <p:childTnLst>
                              <p:par>
                                <p:cTn id="32" presetID="22" presetClass="entr" presetSubtype="1" fill="hold" grpId="0" nodeType="after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wipe(up)">
                                      <p:cBhvr>
                                        <p:cTn id="34" dur="500"/>
                                        <p:tgtEl>
                                          <p:spTgt spid="19"/>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nodeType="clickEffect">
                                  <p:stCondLst>
                                    <p:cond delay="0"/>
                                  </p:stCondLst>
                                  <p:childTnLst>
                                    <p:set>
                                      <p:cBhvr>
                                        <p:cTn id="38" dur="1" fill="hold">
                                          <p:stCondLst>
                                            <p:cond delay="0"/>
                                          </p:stCondLst>
                                        </p:cTn>
                                        <p:tgtEl>
                                          <p:spTgt spid="14"/>
                                        </p:tgtEl>
                                        <p:attrNameLst>
                                          <p:attrName>style.visibility</p:attrName>
                                        </p:attrNameLst>
                                      </p:cBhvr>
                                      <p:to>
                                        <p:strVal val="visible"/>
                                      </p:to>
                                    </p:set>
                                    <p:anim calcmode="lin" valueType="num">
                                      <p:cBhvr>
                                        <p:cTn id="39" dur="500" fill="hold"/>
                                        <p:tgtEl>
                                          <p:spTgt spid="14"/>
                                        </p:tgtEl>
                                        <p:attrNameLst>
                                          <p:attrName>ppt_w</p:attrName>
                                        </p:attrNameLst>
                                      </p:cBhvr>
                                      <p:tavLst>
                                        <p:tav tm="0">
                                          <p:val>
                                            <p:fltVal val="0"/>
                                          </p:val>
                                        </p:tav>
                                        <p:tav tm="100000">
                                          <p:val>
                                            <p:strVal val="#ppt_w"/>
                                          </p:val>
                                        </p:tav>
                                      </p:tavLst>
                                    </p:anim>
                                    <p:anim calcmode="lin" valueType="num">
                                      <p:cBhvr>
                                        <p:cTn id="40" dur="500" fill="hold"/>
                                        <p:tgtEl>
                                          <p:spTgt spid="14"/>
                                        </p:tgtEl>
                                        <p:attrNameLst>
                                          <p:attrName>ppt_h</p:attrName>
                                        </p:attrNameLst>
                                      </p:cBhvr>
                                      <p:tavLst>
                                        <p:tav tm="0">
                                          <p:val>
                                            <p:fltVal val="0"/>
                                          </p:val>
                                        </p:tav>
                                        <p:tav tm="100000">
                                          <p:val>
                                            <p:strVal val="#ppt_h"/>
                                          </p:val>
                                        </p:tav>
                                      </p:tavLst>
                                    </p:anim>
                                    <p:animEffect transition="in" filter="fade">
                                      <p:cBhvr>
                                        <p:cTn id="41" dur="500"/>
                                        <p:tgtEl>
                                          <p:spTgt spid="14"/>
                                        </p:tgtEl>
                                      </p:cBhvr>
                                    </p:animEffect>
                                  </p:childTnLst>
                                </p:cTn>
                              </p:par>
                            </p:childTnLst>
                          </p:cTn>
                        </p:par>
                        <p:par>
                          <p:cTn id="42" fill="hold">
                            <p:stCondLst>
                              <p:cond delay="500"/>
                            </p:stCondLst>
                            <p:childTnLst>
                              <p:par>
                                <p:cTn id="43" presetID="22" presetClass="entr" presetSubtype="1" fill="hold" grpId="0" nodeType="after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wipe(up)">
                                      <p:cBhvr>
                                        <p:cTn id="4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5" grpId="0"/>
      <p:bldP spid="17" grpId="0"/>
      <p:bldP spid="19"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551CC830-02C0-476D-9DA9-29417F506001}"/>
              </a:ext>
            </a:extLst>
          </p:cNvPr>
          <p:cNvSpPr/>
          <p:nvPr/>
        </p:nvSpPr>
        <p:spPr>
          <a:xfrm>
            <a:off x="-2448535" y="-2186243"/>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reeform: Shape 4">
            <a:extLst>
              <a:ext uri="{FF2B5EF4-FFF2-40B4-BE49-F238E27FC236}">
                <a16:creationId xmlns:a16="http://schemas.microsoft.com/office/drawing/2014/main" id="{1AF4B69C-15BF-49D6-BBCA-4CDF4370EF56}"/>
              </a:ext>
            </a:extLst>
          </p:cNvPr>
          <p:cNvSpPr/>
          <p:nvPr/>
        </p:nvSpPr>
        <p:spPr>
          <a:xfrm rot="14519481">
            <a:off x="-2448535" y="5212080"/>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Freeform: Shape 5">
            <a:extLst>
              <a:ext uri="{FF2B5EF4-FFF2-40B4-BE49-F238E27FC236}">
                <a16:creationId xmlns:a16="http://schemas.microsoft.com/office/drawing/2014/main" id="{8DF7581D-0149-4D87-A5ED-8E74FC6DD518}"/>
              </a:ext>
            </a:extLst>
          </p:cNvPr>
          <p:cNvSpPr/>
          <p:nvPr/>
        </p:nvSpPr>
        <p:spPr>
          <a:xfrm rot="7987039" flipH="1">
            <a:off x="8675238" y="5791583"/>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Freeform: Shape 3">
            <a:extLst>
              <a:ext uri="{FF2B5EF4-FFF2-40B4-BE49-F238E27FC236}">
                <a16:creationId xmlns:a16="http://schemas.microsoft.com/office/drawing/2014/main" id="{ADDB502B-EEDA-4722-B278-7CA5E68F47A3}"/>
              </a:ext>
            </a:extLst>
          </p:cNvPr>
          <p:cNvSpPr/>
          <p:nvPr/>
        </p:nvSpPr>
        <p:spPr>
          <a:xfrm rot="2236116">
            <a:off x="11018520" y="-2186243"/>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 name="Graphic 9">
            <a:extLst>
              <a:ext uri="{FF2B5EF4-FFF2-40B4-BE49-F238E27FC236}">
                <a16:creationId xmlns:a16="http://schemas.microsoft.com/office/drawing/2014/main" id="{934092BE-57C4-43FD-BA42-D159C749137D}"/>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flipH="1">
            <a:off x="5877339" y="1372792"/>
            <a:ext cx="5226050" cy="5226050"/>
          </a:xfrm>
          <a:prstGeom prst="rect">
            <a:avLst/>
          </a:prstGeom>
        </p:spPr>
      </p:pic>
      <p:sp>
        <p:nvSpPr>
          <p:cNvPr id="11" name="TextBox 10">
            <a:extLst>
              <a:ext uri="{FF2B5EF4-FFF2-40B4-BE49-F238E27FC236}">
                <a16:creationId xmlns:a16="http://schemas.microsoft.com/office/drawing/2014/main" id="{4531BF5F-C401-4486-AE6E-2DA26FC9A4BF}"/>
              </a:ext>
            </a:extLst>
          </p:cNvPr>
          <p:cNvSpPr txBox="1"/>
          <p:nvPr/>
        </p:nvSpPr>
        <p:spPr>
          <a:xfrm>
            <a:off x="1436821" y="2932702"/>
            <a:ext cx="3867314" cy="1824346"/>
          </a:xfrm>
          <a:prstGeom prst="rect">
            <a:avLst/>
          </a:prstGeom>
          <a:noFill/>
        </p:spPr>
        <p:txBody>
          <a:bodyPr wrap="square" rtlCol="0">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Viết</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công</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thức</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hydroxide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của</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những</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nguyên</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tố</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chu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kì</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2,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từ</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Li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đến</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N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các</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nguyên</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tố</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chu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kì</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3</a:t>
            </a:r>
          </a:p>
        </p:txBody>
      </p:sp>
      <p:sp>
        <p:nvSpPr>
          <p:cNvPr id="12" name="Rectangle: Rounded Corners 11">
            <a:extLst>
              <a:ext uri="{FF2B5EF4-FFF2-40B4-BE49-F238E27FC236}">
                <a16:creationId xmlns:a16="http://schemas.microsoft.com/office/drawing/2014/main" id="{337B668A-1F09-444A-8AC0-CC918B75B1B0}"/>
              </a:ext>
            </a:extLst>
          </p:cNvPr>
          <p:cNvSpPr/>
          <p:nvPr/>
        </p:nvSpPr>
        <p:spPr>
          <a:xfrm>
            <a:off x="222086" y="550029"/>
            <a:ext cx="10972743" cy="565880"/>
          </a:xfrm>
          <a:prstGeom prst="roundRect">
            <a:avLst/>
          </a:prstGeom>
          <a:solidFill>
            <a:srgbClr val="D96098">
              <a:alpha val="78000"/>
            </a:srgbClr>
          </a:solidFill>
          <a:ln w="1083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20796EEA-A304-4678-A749-22C59ADE2110}"/>
              </a:ext>
            </a:extLst>
          </p:cNvPr>
          <p:cNvSpPr txBox="1"/>
          <p:nvPr/>
        </p:nvSpPr>
        <p:spPr>
          <a:xfrm>
            <a:off x="788959" y="598629"/>
            <a:ext cx="1031443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III.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Xu </a:t>
            </a:r>
            <a:r>
              <a:rPr kumimoji="0" lang="en-US" sz="2000" b="1" i="0" u="none" strike="noStrike" kern="1200" cap="none" spc="0" normalizeH="0" baseline="0" noProof="0" dirty="0" err="1">
                <a:ln>
                  <a:noFill/>
                </a:ln>
                <a:solidFill>
                  <a:prstClr val="white"/>
                </a:solidFill>
                <a:effectLst/>
                <a:uLnTx/>
                <a:uFillTx/>
                <a:latin typeface="Calibri" panose="020F0502020204030204"/>
                <a:ea typeface="+mn-ea"/>
                <a:cs typeface="+mn-cs"/>
              </a:rPr>
              <a:t>hướng</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1" i="0" u="none" strike="noStrike" kern="1200" cap="none" spc="0" normalizeH="0" baseline="0" noProof="0" dirty="0" err="1">
                <a:ln>
                  <a:noFill/>
                </a:ln>
                <a:solidFill>
                  <a:prstClr val="white"/>
                </a:solidFill>
                <a:effectLst/>
                <a:uLnTx/>
                <a:uFillTx/>
                <a:latin typeface="Calibri" panose="020F0502020204030204"/>
                <a:ea typeface="+mn-ea"/>
                <a:cs typeface="+mn-cs"/>
              </a:rPr>
              <a:t>biến</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1" i="0" u="none" strike="noStrike" kern="1200" cap="none" spc="0" normalizeH="0" baseline="0" noProof="0" dirty="0" err="1">
                <a:ln>
                  <a:noFill/>
                </a:ln>
                <a:solidFill>
                  <a:prstClr val="white"/>
                </a:solidFill>
                <a:effectLst/>
                <a:uLnTx/>
                <a:uFillTx/>
                <a:latin typeface="Calibri" panose="020F0502020204030204"/>
                <a:ea typeface="+mn-ea"/>
                <a:cs typeface="+mn-cs"/>
              </a:rPr>
              <a:t>đổi</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1" i="0" u="none" strike="noStrike" kern="1200" cap="none" spc="0" normalizeH="0" baseline="0" noProof="0" dirty="0" err="1">
                <a:ln>
                  <a:noFill/>
                </a:ln>
                <a:solidFill>
                  <a:prstClr val="white"/>
                </a:solidFill>
                <a:effectLst/>
                <a:uLnTx/>
                <a:uFillTx/>
                <a:latin typeface="Calibri" panose="020F0502020204030204"/>
                <a:ea typeface="+mn-ea"/>
                <a:cs typeface="+mn-cs"/>
              </a:rPr>
              <a:t>thành</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 phần </a:t>
            </a:r>
            <a:r>
              <a:rPr kumimoji="0" lang="en-US" sz="2000" b="1" i="0" u="none" strike="noStrike" kern="1200" cap="none" spc="0" normalizeH="0" baseline="0" noProof="0" dirty="0" err="1">
                <a:ln>
                  <a:noFill/>
                </a:ln>
                <a:solidFill>
                  <a:prstClr val="white"/>
                </a:solidFill>
                <a:effectLst/>
                <a:uLnTx/>
                <a:uFillTx/>
                <a:latin typeface="Calibri" panose="020F0502020204030204"/>
                <a:ea typeface="+mn-ea"/>
                <a:cs typeface="+mn-cs"/>
              </a:rPr>
              <a:t>và</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1" i="0" u="none" strike="noStrike" kern="1200" cap="none" spc="0" normalizeH="0" baseline="0" noProof="0" dirty="0" err="1">
                <a:ln>
                  <a:noFill/>
                </a:ln>
                <a:solidFill>
                  <a:prstClr val="white"/>
                </a:solidFill>
                <a:effectLst/>
                <a:uLnTx/>
                <a:uFillTx/>
                <a:latin typeface="Calibri" panose="020F0502020204030204"/>
                <a:ea typeface="+mn-ea"/>
                <a:cs typeface="+mn-cs"/>
              </a:rPr>
              <a:t>tính</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 acid, </a:t>
            </a:r>
            <a:r>
              <a:rPr kumimoji="0" lang="en-US" sz="2000" b="1" i="0" u="none" strike="noStrike" kern="1200" cap="none" spc="0" normalizeH="0" baseline="0" noProof="0" dirty="0" err="1">
                <a:ln>
                  <a:noFill/>
                </a:ln>
                <a:solidFill>
                  <a:prstClr val="white"/>
                </a:solidFill>
                <a:effectLst/>
                <a:uLnTx/>
                <a:uFillTx/>
                <a:latin typeface="Calibri" panose="020F0502020204030204"/>
                <a:ea typeface="+mn-ea"/>
                <a:cs typeface="+mn-cs"/>
              </a:rPr>
              <a:t>tính</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 base </a:t>
            </a:r>
            <a:r>
              <a:rPr kumimoji="0" lang="en-US" sz="2000" b="1" i="0" u="none" strike="noStrike" kern="1200" cap="none" spc="0" normalizeH="0" baseline="0" noProof="0" dirty="0" err="1">
                <a:ln>
                  <a:noFill/>
                </a:ln>
                <a:solidFill>
                  <a:prstClr val="white"/>
                </a:solidFill>
                <a:effectLst/>
                <a:uLnTx/>
                <a:uFillTx/>
                <a:latin typeface="Calibri" panose="020F0502020204030204"/>
                <a:ea typeface="+mn-ea"/>
                <a:cs typeface="+mn-cs"/>
              </a:rPr>
              <a:t>của</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1" i="0" u="none" strike="noStrike" kern="1200" cap="none" spc="0" normalizeH="0" baseline="0" noProof="0" dirty="0" err="1">
                <a:ln>
                  <a:noFill/>
                </a:ln>
                <a:solidFill>
                  <a:prstClr val="white"/>
                </a:solidFill>
                <a:effectLst/>
                <a:uLnTx/>
                <a:uFillTx/>
                <a:latin typeface="Calibri" panose="020F0502020204030204"/>
                <a:ea typeface="+mn-ea"/>
                <a:cs typeface="+mn-cs"/>
              </a:rPr>
              <a:t>các</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 oxide </a:t>
            </a:r>
            <a:r>
              <a:rPr kumimoji="0" lang="en-US" sz="2000" b="1" i="0" u="none" strike="noStrike" kern="1200" cap="none" spc="0" normalizeH="0" baseline="0" noProof="0" dirty="0" err="1">
                <a:ln>
                  <a:noFill/>
                </a:ln>
                <a:solidFill>
                  <a:prstClr val="white"/>
                </a:solidFill>
                <a:effectLst/>
                <a:uLnTx/>
                <a:uFillTx/>
                <a:latin typeface="Calibri" panose="020F0502020204030204"/>
                <a:ea typeface="+mn-ea"/>
                <a:cs typeface="+mn-cs"/>
              </a:rPr>
              <a:t>và</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 hydroxide </a:t>
            </a:r>
            <a:r>
              <a:rPr kumimoji="0" lang="en-US" sz="2000" b="1" i="0" u="none" strike="noStrike" kern="1200" cap="none" spc="0" normalizeH="0" baseline="0" noProof="0" dirty="0" err="1">
                <a:ln>
                  <a:noFill/>
                </a:ln>
                <a:solidFill>
                  <a:prstClr val="white"/>
                </a:solidFill>
                <a:effectLst/>
                <a:uLnTx/>
                <a:uFillTx/>
                <a:latin typeface="Calibri" panose="020F0502020204030204"/>
                <a:ea typeface="+mn-ea"/>
                <a:cs typeface="+mn-cs"/>
              </a:rPr>
              <a:t>theo</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 chu </a:t>
            </a:r>
            <a:r>
              <a:rPr kumimoji="0" lang="en-US" sz="2000" b="1" i="0" u="none" strike="noStrike" kern="1200" cap="none" spc="0" normalizeH="0" baseline="0" noProof="0" dirty="0" err="1">
                <a:ln>
                  <a:noFill/>
                </a:ln>
                <a:solidFill>
                  <a:prstClr val="white"/>
                </a:solidFill>
                <a:effectLst/>
                <a:uLnTx/>
                <a:uFillTx/>
                <a:latin typeface="Calibri" panose="020F0502020204030204"/>
                <a:ea typeface="+mn-ea"/>
                <a:cs typeface="+mn-cs"/>
              </a:rPr>
              <a:t>kì</a:t>
            </a:r>
            <a:endPar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4" name="Picture 4" descr="Biểu tượng bảng tuần hoàn miễn phí">
            <a:extLst>
              <a:ext uri="{FF2B5EF4-FFF2-40B4-BE49-F238E27FC236}">
                <a16:creationId xmlns:a16="http://schemas.microsoft.com/office/drawing/2014/main" id="{44CC5ED0-8FB3-487B-8E42-62C308FEC1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7056" y="504502"/>
            <a:ext cx="656934" cy="6569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9243228"/>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750" fill="hold"/>
                                        <p:tgtEl>
                                          <p:spTgt spid="10"/>
                                        </p:tgtEl>
                                        <p:attrNameLst>
                                          <p:attrName>ppt_w</p:attrName>
                                        </p:attrNameLst>
                                      </p:cBhvr>
                                      <p:tavLst>
                                        <p:tav tm="0">
                                          <p:val>
                                            <p:fltVal val="0"/>
                                          </p:val>
                                        </p:tav>
                                        <p:tav tm="100000">
                                          <p:val>
                                            <p:strVal val="#ppt_w"/>
                                          </p:val>
                                        </p:tav>
                                      </p:tavLst>
                                    </p:anim>
                                    <p:anim calcmode="lin" valueType="num">
                                      <p:cBhvr>
                                        <p:cTn id="8" dur="750" fill="hold"/>
                                        <p:tgtEl>
                                          <p:spTgt spid="10"/>
                                        </p:tgtEl>
                                        <p:attrNameLst>
                                          <p:attrName>ppt_h</p:attrName>
                                        </p:attrNameLst>
                                      </p:cBhvr>
                                      <p:tavLst>
                                        <p:tav tm="0">
                                          <p:val>
                                            <p:fltVal val="0"/>
                                          </p:val>
                                        </p:tav>
                                        <p:tav tm="100000">
                                          <p:val>
                                            <p:strVal val="#ppt_h"/>
                                          </p:val>
                                        </p:tav>
                                      </p:tavLst>
                                    </p:anim>
                                    <p:animEffect transition="in" filter="fade">
                                      <p:cBhvr>
                                        <p:cTn id="9" dur="750"/>
                                        <p:tgtEl>
                                          <p:spTgt spid="10"/>
                                        </p:tgtEl>
                                      </p:cBhvr>
                                    </p:animEffect>
                                  </p:childTnLst>
                                </p:cTn>
                              </p:par>
                              <p:par>
                                <p:cTn id="10" presetID="16" presetClass="entr" presetSubtype="21"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75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8DF7581D-0149-4D87-A5ED-8E74FC6DD518}"/>
              </a:ext>
            </a:extLst>
          </p:cNvPr>
          <p:cNvSpPr/>
          <p:nvPr/>
        </p:nvSpPr>
        <p:spPr>
          <a:xfrm rot="5771450" flipH="1">
            <a:off x="10858880" y="2855347"/>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12" name="Table 15">
            <a:extLst>
              <a:ext uri="{FF2B5EF4-FFF2-40B4-BE49-F238E27FC236}">
                <a16:creationId xmlns:a16="http://schemas.microsoft.com/office/drawing/2014/main" id="{280AF0DF-D25D-44BB-AE7A-7713C477BCF4}"/>
              </a:ext>
            </a:extLst>
          </p:cNvPr>
          <p:cNvGraphicFramePr>
            <a:graphicFrameLocks noGrp="1"/>
          </p:cNvGraphicFramePr>
          <p:nvPr>
            <p:extLst>
              <p:ext uri="{D42A27DB-BD31-4B8C-83A1-F6EECF244321}">
                <p14:modId xmlns:p14="http://schemas.microsoft.com/office/powerpoint/2010/main" val="4107860218"/>
              </p:ext>
            </p:extLst>
          </p:nvPr>
        </p:nvGraphicFramePr>
        <p:xfrm>
          <a:off x="371568" y="2478089"/>
          <a:ext cx="11448864" cy="3801864"/>
        </p:xfrm>
        <a:graphic>
          <a:graphicData uri="http://schemas.openxmlformats.org/drawingml/2006/table">
            <a:tbl>
              <a:tblPr firstRow="1" bandRow="1">
                <a:tableStyleId>{5C22544A-7EE6-4342-B048-85BDC9FD1C3A}</a:tableStyleId>
              </a:tblPr>
              <a:tblGrid>
                <a:gridCol w="1431108">
                  <a:extLst>
                    <a:ext uri="{9D8B030D-6E8A-4147-A177-3AD203B41FA5}">
                      <a16:colId xmlns:a16="http://schemas.microsoft.com/office/drawing/2014/main" val="3970870358"/>
                    </a:ext>
                  </a:extLst>
                </a:gridCol>
                <a:gridCol w="1431108">
                  <a:extLst>
                    <a:ext uri="{9D8B030D-6E8A-4147-A177-3AD203B41FA5}">
                      <a16:colId xmlns:a16="http://schemas.microsoft.com/office/drawing/2014/main" val="2718005400"/>
                    </a:ext>
                  </a:extLst>
                </a:gridCol>
                <a:gridCol w="1431108">
                  <a:extLst>
                    <a:ext uri="{9D8B030D-6E8A-4147-A177-3AD203B41FA5}">
                      <a16:colId xmlns:a16="http://schemas.microsoft.com/office/drawing/2014/main" val="3969169099"/>
                    </a:ext>
                  </a:extLst>
                </a:gridCol>
                <a:gridCol w="1431108">
                  <a:extLst>
                    <a:ext uri="{9D8B030D-6E8A-4147-A177-3AD203B41FA5}">
                      <a16:colId xmlns:a16="http://schemas.microsoft.com/office/drawing/2014/main" val="3567478423"/>
                    </a:ext>
                  </a:extLst>
                </a:gridCol>
                <a:gridCol w="1431108">
                  <a:extLst>
                    <a:ext uri="{9D8B030D-6E8A-4147-A177-3AD203B41FA5}">
                      <a16:colId xmlns:a16="http://schemas.microsoft.com/office/drawing/2014/main" val="3481537168"/>
                    </a:ext>
                  </a:extLst>
                </a:gridCol>
                <a:gridCol w="1431108">
                  <a:extLst>
                    <a:ext uri="{9D8B030D-6E8A-4147-A177-3AD203B41FA5}">
                      <a16:colId xmlns:a16="http://schemas.microsoft.com/office/drawing/2014/main" val="3166008000"/>
                    </a:ext>
                  </a:extLst>
                </a:gridCol>
                <a:gridCol w="1431108">
                  <a:extLst>
                    <a:ext uri="{9D8B030D-6E8A-4147-A177-3AD203B41FA5}">
                      <a16:colId xmlns:a16="http://schemas.microsoft.com/office/drawing/2014/main" val="76449405"/>
                    </a:ext>
                  </a:extLst>
                </a:gridCol>
                <a:gridCol w="1431108">
                  <a:extLst>
                    <a:ext uri="{9D8B030D-6E8A-4147-A177-3AD203B41FA5}">
                      <a16:colId xmlns:a16="http://schemas.microsoft.com/office/drawing/2014/main" val="3786496134"/>
                    </a:ext>
                  </a:extLst>
                </a:gridCol>
              </a:tblGrid>
              <a:tr h="950466">
                <a:tc>
                  <a:txBody>
                    <a:bodyPr/>
                    <a:lstStyle/>
                    <a:p>
                      <a:pPr algn="ctr"/>
                      <a:r>
                        <a:rPr lang="en-US" sz="2400" b="1" dirty="0" err="1">
                          <a:solidFill>
                            <a:schemeClr val="bg1"/>
                          </a:solidFill>
                          <a:latin typeface="Arial" panose="020B0604020202020204" pitchFamily="34" charset="0"/>
                          <a:cs typeface="Arial" panose="020B0604020202020204" pitchFamily="34" charset="0"/>
                        </a:rPr>
                        <a:t>Nhóm</a:t>
                      </a:r>
                      <a:endParaRPr lang="en-US" sz="2400" b="1" dirty="0">
                        <a:solidFill>
                          <a:schemeClr val="bg1"/>
                        </a:solidFill>
                        <a:latin typeface="Arial" panose="020B0604020202020204" pitchFamily="34" charset="0"/>
                        <a:cs typeface="Arial" panose="020B0604020202020204" pitchFamily="34" charset="0"/>
                      </a:endParaRPr>
                    </a:p>
                  </a:txBody>
                  <a:tcPr anchor="ctr">
                    <a:solidFill>
                      <a:srgbClr val="24A19C"/>
                    </a:solidFill>
                  </a:tcPr>
                </a:tc>
                <a:tc>
                  <a:txBody>
                    <a:bodyPr/>
                    <a:lstStyle/>
                    <a:p>
                      <a:pPr algn="ctr"/>
                      <a:r>
                        <a:rPr lang="en-US" sz="2400" dirty="0">
                          <a:solidFill>
                            <a:srgbClr val="24A19C"/>
                          </a:solidFill>
                          <a:latin typeface="Arial" panose="020B0604020202020204" pitchFamily="34" charset="0"/>
                          <a:cs typeface="Arial" panose="020B0604020202020204" pitchFamily="34" charset="0"/>
                        </a:rPr>
                        <a:t>I</a:t>
                      </a:r>
                    </a:p>
                  </a:txBody>
                  <a:tcPr anchor="ctr">
                    <a:solidFill>
                      <a:srgbClr val="FAEEE7"/>
                    </a:solidFill>
                  </a:tcPr>
                </a:tc>
                <a:tc>
                  <a:txBody>
                    <a:bodyPr/>
                    <a:lstStyle/>
                    <a:p>
                      <a:pPr algn="ctr"/>
                      <a:r>
                        <a:rPr lang="en-US" sz="2400" dirty="0">
                          <a:solidFill>
                            <a:srgbClr val="24A19C"/>
                          </a:solidFill>
                          <a:latin typeface="Arial" panose="020B0604020202020204" pitchFamily="34" charset="0"/>
                          <a:cs typeface="Arial" panose="020B0604020202020204" pitchFamily="34" charset="0"/>
                        </a:rPr>
                        <a:t>II</a:t>
                      </a:r>
                    </a:p>
                  </a:txBody>
                  <a:tcPr anchor="ctr">
                    <a:solidFill>
                      <a:srgbClr val="FAEEE7"/>
                    </a:solidFill>
                  </a:tcPr>
                </a:tc>
                <a:tc>
                  <a:txBody>
                    <a:bodyPr/>
                    <a:lstStyle/>
                    <a:p>
                      <a:pPr algn="ctr"/>
                      <a:r>
                        <a:rPr lang="en-US" sz="2400" dirty="0">
                          <a:solidFill>
                            <a:srgbClr val="24A19C"/>
                          </a:solidFill>
                          <a:latin typeface="Arial" panose="020B0604020202020204" pitchFamily="34" charset="0"/>
                          <a:cs typeface="Arial" panose="020B0604020202020204" pitchFamily="34" charset="0"/>
                        </a:rPr>
                        <a:t>III</a:t>
                      </a:r>
                    </a:p>
                  </a:txBody>
                  <a:tcPr anchor="ctr">
                    <a:solidFill>
                      <a:srgbClr val="FAEEE7"/>
                    </a:solidFill>
                  </a:tcPr>
                </a:tc>
                <a:tc>
                  <a:txBody>
                    <a:bodyPr/>
                    <a:lstStyle/>
                    <a:p>
                      <a:pPr algn="ctr"/>
                      <a:r>
                        <a:rPr lang="en-US" sz="2400" dirty="0">
                          <a:solidFill>
                            <a:srgbClr val="24A19C"/>
                          </a:solidFill>
                          <a:latin typeface="Arial" panose="020B0604020202020204" pitchFamily="34" charset="0"/>
                          <a:cs typeface="Arial" panose="020B0604020202020204" pitchFamily="34" charset="0"/>
                        </a:rPr>
                        <a:t>IV</a:t>
                      </a:r>
                    </a:p>
                  </a:txBody>
                  <a:tcPr anchor="ctr">
                    <a:solidFill>
                      <a:srgbClr val="FAEEE7"/>
                    </a:solidFill>
                  </a:tcPr>
                </a:tc>
                <a:tc>
                  <a:txBody>
                    <a:bodyPr/>
                    <a:lstStyle/>
                    <a:p>
                      <a:pPr algn="ctr"/>
                      <a:r>
                        <a:rPr lang="en-US" sz="2400" dirty="0">
                          <a:solidFill>
                            <a:srgbClr val="24A19C"/>
                          </a:solidFill>
                          <a:latin typeface="Arial" panose="020B0604020202020204" pitchFamily="34" charset="0"/>
                          <a:cs typeface="Arial" panose="020B0604020202020204" pitchFamily="34" charset="0"/>
                        </a:rPr>
                        <a:t>V</a:t>
                      </a:r>
                    </a:p>
                  </a:txBody>
                  <a:tcPr anchor="ctr">
                    <a:solidFill>
                      <a:srgbClr val="FAEEE7"/>
                    </a:solidFill>
                  </a:tcPr>
                </a:tc>
                <a:tc>
                  <a:txBody>
                    <a:bodyPr/>
                    <a:lstStyle/>
                    <a:p>
                      <a:pPr algn="ctr"/>
                      <a:r>
                        <a:rPr lang="en-US" sz="2400" dirty="0">
                          <a:solidFill>
                            <a:srgbClr val="24A19C"/>
                          </a:solidFill>
                          <a:latin typeface="Arial" panose="020B0604020202020204" pitchFamily="34" charset="0"/>
                          <a:cs typeface="Arial" panose="020B0604020202020204" pitchFamily="34" charset="0"/>
                        </a:rPr>
                        <a:t>VI</a:t>
                      </a:r>
                    </a:p>
                  </a:txBody>
                  <a:tcPr anchor="ctr">
                    <a:solidFill>
                      <a:srgbClr val="FAEEE7"/>
                    </a:solidFill>
                  </a:tcPr>
                </a:tc>
                <a:tc>
                  <a:txBody>
                    <a:bodyPr/>
                    <a:lstStyle/>
                    <a:p>
                      <a:pPr algn="ctr"/>
                      <a:r>
                        <a:rPr lang="en-US" sz="2400" dirty="0">
                          <a:solidFill>
                            <a:srgbClr val="24A19C"/>
                          </a:solidFill>
                          <a:latin typeface="Arial" panose="020B0604020202020204" pitchFamily="34" charset="0"/>
                          <a:cs typeface="Arial" panose="020B0604020202020204" pitchFamily="34" charset="0"/>
                        </a:rPr>
                        <a:t>VII</a:t>
                      </a:r>
                    </a:p>
                  </a:txBody>
                  <a:tcPr anchor="ctr">
                    <a:solidFill>
                      <a:srgbClr val="FAEEE7"/>
                    </a:solidFill>
                  </a:tcPr>
                </a:tc>
                <a:extLst>
                  <a:ext uri="{0D108BD9-81ED-4DB2-BD59-A6C34878D82A}">
                    <a16:rowId xmlns:a16="http://schemas.microsoft.com/office/drawing/2014/main" val="3531067180"/>
                  </a:ext>
                </a:extLst>
              </a:tr>
              <a:tr h="950466">
                <a:tc>
                  <a:txBody>
                    <a:bodyPr/>
                    <a:lstStyle/>
                    <a:p>
                      <a:pPr algn="ctr"/>
                      <a:r>
                        <a:rPr lang="en-US" sz="2400" b="1" dirty="0" err="1">
                          <a:solidFill>
                            <a:schemeClr val="bg1"/>
                          </a:solidFill>
                          <a:latin typeface="Arial" panose="020B0604020202020204" pitchFamily="34" charset="0"/>
                          <a:cs typeface="Arial" panose="020B0604020202020204" pitchFamily="34" charset="0"/>
                        </a:rPr>
                        <a:t>Hóa</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trị</a:t>
                      </a:r>
                      <a:endParaRPr lang="en-US" sz="2400" b="1" dirty="0">
                        <a:solidFill>
                          <a:schemeClr val="bg1"/>
                        </a:solidFill>
                        <a:latin typeface="Arial" panose="020B0604020202020204" pitchFamily="34" charset="0"/>
                        <a:cs typeface="Arial" panose="020B0604020202020204" pitchFamily="34" charset="0"/>
                      </a:endParaRPr>
                    </a:p>
                  </a:txBody>
                  <a:tcPr anchor="ctr">
                    <a:solidFill>
                      <a:srgbClr val="24A19C"/>
                    </a:solidFill>
                  </a:tcPr>
                </a:tc>
                <a:tc>
                  <a:txBody>
                    <a:bodyPr/>
                    <a:lstStyle/>
                    <a:p>
                      <a:pPr algn="ctr"/>
                      <a:r>
                        <a:rPr lang="en-US" sz="2400" b="1" dirty="0">
                          <a:solidFill>
                            <a:srgbClr val="24A19C"/>
                          </a:solidFill>
                          <a:latin typeface="Arial" panose="020B0604020202020204" pitchFamily="34" charset="0"/>
                          <a:cs typeface="Arial" panose="020B0604020202020204" pitchFamily="34" charset="0"/>
                        </a:rPr>
                        <a:t>I</a:t>
                      </a:r>
                    </a:p>
                  </a:txBody>
                  <a:tcPr anchor="ctr">
                    <a:solidFill>
                      <a:srgbClr val="FAEEE7"/>
                    </a:solidFill>
                  </a:tcPr>
                </a:tc>
                <a:tc>
                  <a:txBody>
                    <a:bodyPr/>
                    <a:lstStyle/>
                    <a:p>
                      <a:pPr algn="ctr"/>
                      <a:r>
                        <a:rPr lang="en-US" sz="2400" b="1" dirty="0">
                          <a:solidFill>
                            <a:srgbClr val="24A19C"/>
                          </a:solidFill>
                          <a:latin typeface="Arial" panose="020B0604020202020204" pitchFamily="34" charset="0"/>
                          <a:cs typeface="Arial" panose="020B0604020202020204" pitchFamily="34" charset="0"/>
                        </a:rPr>
                        <a:t>II</a:t>
                      </a:r>
                    </a:p>
                  </a:txBody>
                  <a:tcPr anchor="ctr">
                    <a:solidFill>
                      <a:srgbClr val="FAEEE7"/>
                    </a:solidFill>
                  </a:tcPr>
                </a:tc>
                <a:tc>
                  <a:txBody>
                    <a:bodyPr/>
                    <a:lstStyle/>
                    <a:p>
                      <a:pPr algn="ctr"/>
                      <a:r>
                        <a:rPr lang="en-US" sz="2400" b="1" dirty="0">
                          <a:solidFill>
                            <a:srgbClr val="24A19C"/>
                          </a:solidFill>
                          <a:latin typeface="Arial" panose="020B0604020202020204" pitchFamily="34" charset="0"/>
                          <a:cs typeface="Arial" panose="020B0604020202020204" pitchFamily="34" charset="0"/>
                        </a:rPr>
                        <a:t>III</a:t>
                      </a:r>
                    </a:p>
                  </a:txBody>
                  <a:tcPr anchor="ctr">
                    <a:solidFill>
                      <a:srgbClr val="FAEEE7"/>
                    </a:solidFill>
                  </a:tcPr>
                </a:tc>
                <a:tc>
                  <a:txBody>
                    <a:bodyPr/>
                    <a:lstStyle/>
                    <a:p>
                      <a:pPr algn="ctr"/>
                      <a:r>
                        <a:rPr lang="en-US" sz="2400" b="1" dirty="0">
                          <a:solidFill>
                            <a:srgbClr val="24A19C"/>
                          </a:solidFill>
                          <a:latin typeface="Arial" panose="020B0604020202020204" pitchFamily="34" charset="0"/>
                          <a:cs typeface="Arial" panose="020B0604020202020204" pitchFamily="34" charset="0"/>
                        </a:rPr>
                        <a:t>IV</a:t>
                      </a:r>
                    </a:p>
                  </a:txBody>
                  <a:tcPr anchor="ctr">
                    <a:solidFill>
                      <a:srgbClr val="FAEEE7"/>
                    </a:solidFill>
                  </a:tcPr>
                </a:tc>
                <a:tc>
                  <a:txBody>
                    <a:bodyPr/>
                    <a:lstStyle/>
                    <a:p>
                      <a:pPr algn="ctr"/>
                      <a:r>
                        <a:rPr lang="en-US" sz="2400" b="1" dirty="0">
                          <a:solidFill>
                            <a:srgbClr val="24A19C"/>
                          </a:solidFill>
                          <a:latin typeface="Arial" panose="020B0604020202020204" pitchFamily="34" charset="0"/>
                          <a:cs typeface="Arial" panose="020B0604020202020204" pitchFamily="34" charset="0"/>
                        </a:rPr>
                        <a:t>V</a:t>
                      </a:r>
                    </a:p>
                  </a:txBody>
                  <a:tcPr anchor="ctr">
                    <a:solidFill>
                      <a:srgbClr val="FAEEE7"/>
                    </a:solidFill>
                  </a:tcPr>
                </a:tc>
                <a:tc>
                  <a:txBody>
                    <a:bodyPr/>
                    <a:lstStyle/>
                    <a:p>
                      <a:pPr algn="ctr"/>
                      <a:r>
                        <a:rPr lang="en-US" sz="2400" b="1" dirty="0">
                          <a:solidFill>
                            <a:srgbClr val="24A19C"/>
                          </a:solidFill>
                          <a:latin typeface="Arial" panose="020B0604020202020204" pitchFamily="34" charset="0"/>
                          <a:cs typeface="Arial" panose="020B0604020202020204" pitchFamily="34" charset="0"/>
                        </a:rPr>
                        <a:t>VI</a:t>
                      </a:r>
                    </a:p>
                  </a:txBody>
                  <a:tcPr anchor="ctr">
                    <a:solidFill>
                      <a:srgbClr val="FAEEE7"/>
                    </a:solidFill>
                  </a:tcPr>
                </a:tc>
                <a:tc>
                  <a:txBody>
                    <a:bodyPr/>
                    <a:lstStyle/>
                    <a:p>
                      <a:pPr algn="ctr"/>
                      <a:r>
                        <a:rPr lang="en-US" sz="2400" b="1" dirty="0">
                          <a:solidFill>
                            <a:srgbClr val="24A19C"/>
                          </a:solidFill>
                          <a:latin typeface="Arial" panose="020B0604020202020204" pitchFamily="34" charset="0"/>
                          <a:cs typeface="Arial" panose="020B0604020202020204" pitchFamily="34" charset="0"/>
                        </a:rPr>
                        <a:t>VII</a:t>
                      </a:r>
                    </a:p>
                  </a:txBody>
                  <a:tcPr anchor="ctr">
                    <a:solidFill>
                      <a:srgbClr val="FAEEE7"/>
                    </a:solidFill>
                  </a:tcPr>
                </a:tc>
                <a:extLst>
                  <a:ext uri="{0D108BD9-81ED-4DB2-BD59-A6C34878D82A}">
                    <a16:rowId xmlns:a16="http://schemas.microsoft.com/office/drawing/2014/main" val="3239527289"/>
                  </a:ext>
                </a:extLst>
              </a:tr>
              <a:tr h="950466">
                <a:tc>
                  <a:txBody>
                    <a:bodyPr/>
                    <a:lstStyle/>
                    <a:p>
                      <a:pPr algn="ctr"/>
                      <a:r>
                        <a:rPr lang="en-US" sz="2400" b="1" dirty="0">
                          <a:solidFill>
                            <a:schemeClr val="bg1"/>
                          </a:solidFill>
                          <a:latin typeface="Arial" panose="020B0604020202020204" pitchFamily="34" charset="0"/>
                          <a:cs typeface="Arial" panose="020B0604020202020204" pitchFamily="34" charset="0"/>
                        </a:rPr>
                        <a:t>CK 2</a:t>
                      </a:r>
                    </a:p>
                  </a:txBody>
                  <a:tcPr anchor="ctr">
                    <a:solidFill>
                      <a:srgbClr val="24A19C"/>
                    </a:solidFill>
                  </a:tcPr>
                </a:tc>
                <a:tc>
                  <a:txBody>
                    <a:bodyPr/>
                    <a:lstStyle/>
                    <a:p>
                      <a:pPr algn="ctr"/>
                      <a:r>
                        <a:rPr lang="en-US" sz="2400" dirty="0" err="1">
                          <a:solidFill>
                            <a:srgbClr val="24A19C"/>
                          </a:solidFill>
                          <a:latin typeface="Arial" panose="020B0604020202020204" pitchFamily="34" charset="0"/>
                          <a:cs typeface="Arial" panose="020B0604020202020204" pitchFamily="34" charset="0"/>
                        </a:rPr>
                        <a:t>LiOH</a:t>
                      </a:r>
                      <a:endParaRPr lang="en-US" sz="2400" dirty="0">
                        <a:solidFill>
                          <a:srgbClr val="24A19C"/>
                        </a:solidFill>
                        <a:latin typeface="Arial" panose="020B0604020202020204" pitchFamily="34" charset="0"/>
                        <a:cs typeface="Arial" panose="020B0604020202020204" pitchFamily="34" charset="0"/>
                      </a:endParaRPr>
                    </a:p>
                  </a:txBody>
                  <a:tcPr anchor="ctr">
                    <a:solidFill>
                      <a:srgbClr val="FAEEE7"/>
                    </a:solidFill>
                  </a:tcPr>
                </a:tc>
                <a:tc>
                  <a:txBody>
                    <a:bodyPr/>
                    <a:lstStyle/>
                    <a:p>
                      <a:pPr algn="ctr"/>
                      <a:r>
                        <a:rPr lang="en-US" sz="2400" dirty="0">
                          <a:solidFill>
                            <a:srgbClr val="24A19C"/>
                          </a:solidFill>
                          <a:latin typeface="Arial" panose="020B0604020202020204" pitchFamily="34" charset="0"/>
                          <a:cs typeface="Arial" panose="020B0604020202020204" pitchFamily="34" charset="0"/>
                        </a:rPr>
                        <a:t>Be(OH)</a:t>
                      </a:r>
                      <a:r>
                        <a:rPr lang="en-US" sz="2400" baseline="-25000" dirty="0">
                          <a:solidFill>
                            <a:srgbClr val="24A19C"/>
                          </a:solidFill>
                          <a:latin typeface="Arial" panose="020B0604020202020204" pitchFamily="34" charset="0"/>
                          <a:cs typeface="Arial" panose="020B0604020202020204" pitchFamily="34" charset="0"/>
                        </a:rPr>
                        <a:t>2</a:t>
                      </a:r>
                    </a:p>
                  </a:txBody>
                  <a:tcPr anchor="ctr">
                    <a:solidFill>
                      <a:srgbClr val="FAEEE7"/>
                    </a:solidFill>
                  </a:tcPr>
                </a:tc>
                <a:tc>
                  <a:txBody>
                    <a:bodyPr/>
                    <a:lstStyle/>
                    <a:p>
                      <a:pPr algn="ctr"/>
                      <a:r>
                        <a:rPr lang="en-US" sz="2400" dirty="0">
                          <a:solidFill>
                            <a:srgbClr val="24A19C"/>
                          </a:solidFill>
                          <a:latin typeface="Arial" panose="020B0604020202020204" pitchFamily="34" charset="0"/>
                          <a:cs typeface="Arial" panose="020B0604020202020204" pitchFamily="34" charset="0"/>
                        </a:rPr>
                        <a:t>H</a:t>
                      </a:r>
                      <a:r>
                        <a:rPr lang="en-US" sz="2400" baseline="-25000" dirty="0">
                          <a:solidFill>
                            <a:srgbClr val="24A19C"/>
                          </a:solidFill>
                          <a:latin typeface="Arial" panose="020B0604020202020204" pitchFamily="34" charset="0"/>
                          <a:cs typeface="Arial" panose="020B0604020202020204" pitchFamily="34" charset="0"/>
                        </a:rPr>
                        <a:t>2</a:t>
                      </a:r>
                      <a:r>
                        <a:rPr lang="en-US" sz="2400" dirty="0">
                          <a:solidFill>
                            <a:srgbClr val="24A19C"/>
                          </a:solidFill>
                          <a:latin typeface="Arial" panose="020B0604020202020204" pitchFamily="34" charset="0"/>
                          <a:cs typeface="Arial" panose="020B0604020202020204" pitchFamily="34" charset="0"/>
                        </a:rPr>
                        <a:t>BO</a:t>
                      </a:r>
                      <a:r>
                        <a:rPr lang="en-US" sz="2400" baseline="-25000" dirty="0">
                          <a:solidFill>
                            <a:srgbClr val="24A19C"/>
                          </a:solidFill>
                          <a:latin typeface="Arial" panose="020B0604020202020204" pitchFamily="34" charset="0"/>
                          <a:cs typeface="Arial" panose="020B0604020202020204" pitchFamily="34" charset="0"/>
                        </a:rPr>
                        <a:t>3</a:t>
                      </a:r>
                    </a:p>
                  </a:txBody>
                  <a:tcPr anchor="ctr">
                    <a:solidFill>
                      <a:srgbClr val="FAEEE7"/>
                    </a:solidFill>
                  </a:tcPr>
                </a:tc>
                <a:tc>
                  <a:txBody>
                    <a:bodyPr/>
                    <a:lstStyle/>
                    <a:p>
                      <a:pPr algn="ctr"/>
                      <a:r>
                        <a:rPr lang="en-US" sz="2400" dirty="0">
                          <a:solidFill>
                            <a:srgbClr val="24A19C"/>
                          </a:solidFill>
                          <a:latin typeface="Arial" panose="020B0604020202020204" pitchFamily="34" charset="0"/>
                          <a:cs typeface="Arial" panose="020B0604020202020204" pitchFamily="34" charset="0"/>
                        </a:rPr>
                        <a:t>H</a:t>
                      </a:r>
                      <a:r>
                        <a:rPr lang="en-US" sz="2400" baseline="-25000" dirty="0">
                          <a:solidFill>
                            <a:srgbClr val="24A19C"/>
                          </a:solidFill>
                          <a:latin typeface="Arial" panose="020B0604020202020204" pitchFamily="34" charset="0"/>
                          <a:cs typeface="Arial" panose="020B0604020202020204" pitchFamily="34" charset="0"/>
                        </a:rPr>
                        <a:t>2</a:t>
                      </a:r>
                      <a:r>
                        <a:rPr lang="en-US" sz="2400" dirty="0">
                          <a:solidFill>
                            <a:srgbClr val="24A19C"/>
                          </a:solidFill>
                          <a:latin typeface="Arial" panose="020B0604020202020204" pitchFamily="34" charset="0"/>
                          <a:cs typeface="Arial" panose="020B0604020202020204" pitchFamily="34" charset="0"/>
                        </a:rPr>
                        <a:t>CO</a:t>
                      </a:r>
                      <a:r>
                        <a:rPr lang="en-US" sz="2400" baseline="-25000" dirty="0">
                          <a:solidFill>
                            <a:srgbClr val="24A19C"/>
                          </a:solidFill>
                          <a:latin typeface="Arial" panose="020B0604020202020204" pitchFamily="34" charset="0"/>
                          <a:cs typeface="Arial" panose="020B0604020202020204" pitchFamily="34" charset="0"/>
                        </a:rPr>
                        <a:t>3</a:t>
                      </a:r>
                    </a:p>
                  </a:txBody>
                  <a:tcPr anchor="ctr">
                    <a:solidFill>
                      <a:srgbClr val="FAEEE7"/>
                    </a:solidFill>
                  </a:tcPr>
                </a:tc>
                <a:tc>
                  <a:txBody>
                    <a:bodyPr/>
                    <a:lstStyle/>
                    <a:p>
                      <a:pPr algn="ctr"/>
                      <a:r>
                        <a:rPr lang="en-US" sz="2400" dirty="0">
                          <a:solidFill>
                            <a:srgbClr val="24A19C"/>
                          </a:solidFill>
                          <a:latin typeface="Arial" panose="020B0604020202020204" pitchFamily="34" charset="0"/>
                          <a:cs typeface="Arial" panose="020B0604020202020204" pitchFamily="34" charset="0"/>
                        </a:rPr>
                        <a:t>HNO</a:t>
                      </a:r>
                      <a:r>
                        <a:rPr lang="en-US" sz="2400" baseline="-25000" dirty="0">
                          <a:solidFill>
                            <a:srgbClr val="24A19C"/>
                          </a:solidFill>
                          <a:latin typeface="Arial" panose="020B0604020202020204" pitchFamily="34" charset="0"/>
                          <a:cs typeface="Arial" panose="020B0604020202020204" pitchFamily="34" charset="0"/>
                        </a:rPr>
                        <a:t>3</a:t>
                      </a:r>
                    </a:p>
                  </a:txBody>
                  <a:tcPr anchor="ctr">
                    <a:solidFill>
                      <a:srgbClr val="FAEEE7"/>
                    </a:solidFill>
                  </a:tcPr>
                </a:tc>
                <a:tc>
                  <a:txBody>
                    <a:bodyPr/>
                    <a:lstStyle/>
                    <a:p>
                      <a:pPr algn="ctr"/>
                      <a:endParaRPr lang="en-US" sz="2400" dirty="0">
                        <a:solidFill>
                          <a:srgbClr val="24A19C"/>
                        </a:solidFill>
                        <a:latin typeface="Arial" panose="020B0604020202020204" pitchFamily="34" charset="0"/>
                        <a:cs typeface="Arial" panose="020B0604020202020204" pitchFamily="34" charset="0"/>
                      </a:endParaRPr>
                    </a:p>
                  </a:txBody>
                  <a:tcPr anchor="ctr">
                    <a:solidFill>
                      <a:srgbClr val="FAEEE7"/>
                    </a:solidFill>
                  </a:tcPr>
                </a:tc>
                <a:tc>
                  <a:txBody>
                    <a:bodyPr/>
                    <a:lstStyle/>
                    <a:p>
                      <a:pPr algn="ctr"/>
                      <a:endParaRPr lang="en-US" sz="2400" dirty="0">
                        <a:solidFill>
                          <a:srgbClr val="24A19C"/>
                        </a:solidFill>
                        <a:latin typeface="Arial" panose="020B0604020202020204" pitchFamily="34" charset="0"/>
                        <a:cs typeface="Arial" panose="020B0604020202020204" pitchFamily="34" charset="0"/>
                      </a:endParaRPr>
                    </a:p>
                  </a:txBody>
                  <a:tcPr anchor="ctr">
                    <a:solidFill>
                      <a:srgbClr val="FAEEE7"/>
                    </a:solidFill>
                  </a:tcPr>
                </a:tc>
                <a:extLst>
                  <a:ext uri="{0D108BD9-81ED-4DB2-BD59-A6C34878D82A}">
                    <a16:rowId xmlns:a16="http://schemas.microsoft.com/office/drawing/2014/main" val="2785867226"/>
                  </a:ext>
                </a:extLst>
              </a:tr>
              <a:tr h="950466">
                <a:tc>
                  <a:txBody>
                    <a:bodyPr/>
                    <a:lstStyle/>
                    <a:p>
                      <a:pPr algn="ctr"/>
                      <a:r>
                        <a:rPr lang="en-US" sz="2400" b="1" dirty="0">
                          <a:solidFill>
                            <a:schemeClr val="bg1"/>
                          </a:solidFill>
                          <a:latin typeface="Arial" panose="020B0604020202020204" pitchFamily="34" charset="0"/>
                          <a:cs typeface="Arial" panose="020B0604020202020204" pitchFamily="34" charset="0"/>
                        </a:rPr>
                        <a:t>CK 3</a:t>
                      </a:r>
                    </a:p>
                  </a:txBody>
                  <a:tcPr anchor="ctr">
                    <a:solidFill>
                      <a:srgbClr val="24A19C"/>
                    </a:solidFill>
                  </a:tcPr>
                </a:tc>
                <a:tc>
                  <a:txBody>
                    <a:bodyPr/>
                    <a:lstStyle/>
                    <a:p>
                      <a:pPr algn="ctr"/>
                      <a:r>
                        <a:rPr lang="en-US" sz="2400" dirty="0">
                          <a:solidFill>
                            <a:srgbClr val="24A19C"/>
                          </a:solidFill>
                          <a:latin typeface="Arial" panose="020B0604020202020204" pitchFamily="34" charset="0"/>
                          <a:cs typeface="Arial" panose="020B0604020202020204" pitchFamily="34" charset="0"/>
                        </a:rPr>
                        <a:t>NaOH</a:t>
                      </a:r>
                    </a:p>
                  </a:txBody>
                  <a:tcPr anchor="ctr">
                    <a:solidFill>
                      <a:srgbClr val="FAEEE7"/>
                    </a:solidFill>
                  </a:tcPr>
                </a:tc>
                <a:tc>
                  <a:txBody>
                    <a:bodyPr/>
                    <a:lstStyle/>
                    <a:p>
                      <a:pPr algn="ctr"/>
                      <a:r>
                        <a:rPr lang="en-US" sz="2400" dirty="0">
                          <a:solidFill>
                            <a:srgbClr val="24A19C"/>
                          </a:solidFill>
                          <a:latin typeface="Arial" panose="020B0604020202020204" pitchFamily="34" charset="0"/>
                          <a:cs typeface="Arial" panose="020B0604020202020204" pitchFamily="34" charset="0"/>
                        </a:rPr>
                        <a:t>Mg(OH)</a:t>
                      </a:r>
                      <a:r>
                        <a:rPr lang="en-US" sz="2400" baseline="-25000" dirty="0">
                          <a:solidFill>
                            <a:srgbClr val="24A19C"/>
                          </a:solidFill>
                          <a:latin typeface="Arial" panose="020B0604020202020204" pitchFamily="34" charset="0"/>
                          <a:cs typeface="Arial" panose="020B0604020202020204" pitchFamily="34" charset="0"/>
                        </a:rPr>
                        <a:t>2</a:t>
                      </a:r>
                    </a:p>
                  </a:txBody>
                  <a:tcPr anchor="ctr">
                    <a:solidFill>
                      <a:srgbClr val="FAEEE7"/>
                    </a:solidFill>
                  </a:tcPr>
                </a:tc>
                <a:tc>
                  <a:txBody>
                    <a:bodyPr/>
                    <a:lstStyle/>
                    <a:p>
                      <a:pPr algn="ctr"/>
                      <a:r>
                        <a:rPr lang="en-US" sz="2400" dirty="0">
                          <a:solidFill>
                            <a:srgbClr val="24A19C"/>
                          </a:solidFill>
                          <a:latin typeface="Arial" panose="020B0604020202020204" pitchFamily="34" charset="0"/>
                          <a:cs typeface="Arial" panose="020B0604020202020204" pitchFamily="34" charset="0"/>
                        </a:rPr>
                        <a:t>Al</a:t>
                      </a:r>
                      <a:r>
                        <a:rPr lang="en-US" sz="2400" baseline="0" dirty="0">
                          <a:solidFill>
                            <a:srgbClr val="24A19C"/>
                          </a:solidFill>
                          <a:latin typeface="Arial" panose="020B0604020202020204" pitchFamily="34" charset="0"/>
                          <a:cs typeface="Arial" panose="020B0604020202020204" pitchFamily="34" charset="0"/>
                        </a:rPr>
                        <a:t>(</a:t>
                      </a:r>
                      <a:r>
                        <a:rPr lang="en-US" sz="2400" dirty="0">
                          <a:solidFill>
                            <a:srgbClr val="24A19C"/>
                          </a:solidFill>
                          <a:latin typeface="Arial" panose="020B0604020202020204" pitchFamily="34" charset="0"/>
                          <a:cs typeface="Arial" panose="020B0604020202020204" pitchFamily="34" charset="0"/>
                        </a:rPr>
                        <a:t>OH)</a:t>
                      </a:r>
                      <a:r>
                        <a:rPr lang="en-US" sz="2400" baseline="-25000" dirty="0">
                          <a:solidFill>
                            <a:srgbClr val="24A19C"/>
                          </a:solidFill>
                          <a:latin typeface="Arial" panose="020B0604020202020204" pitchFamily="34" charset="0"/>
                          <a:cs typeface="Arial" panose="020B0604020202020204" pitchFamily="34" charset="0"/>
                        </a:rPr>
                        <a:t>3</a:t>
                      </a:r>
                    </a:p>
                  </a:txBody>
                  <a:tcPr anchor="ctr">
                    <a:solidFill>
                      <a:srgbClr val="FAEEE7"/>
                    </a:solidFill>
                  </a:tcPr>
                </a:tc>
                <a:tc>
                  <a:txBody>
                    <a:bodyPr/>
                    <a:lstStyle/>
                    <a:p>
                      <a:pPr algn="ctr"/>
                      <a:r>
                        <a:rPr lang="en-US" sz="2400" dirty="0">
                          <a:solidFill>
                            <a:srgbClr val="24A19C"/>
                          </a:solidFill>
                          <a:latin typeface="Arial" panose="020B0604020202020204" pitchFamily="34" charset="0"/>
                          <a:cs typeface="Arial" panose="020B0604020202020204" pitchFamily="34" charset="0"/>
                        </a:rPr>
                        <a:t>H</a:t>
                      </a:r>
                      <a:r>
                        <a:rPr lang="en-US" sz="2400" baseline="-25000" dirty="0">
                          <a:solidFill>
                            <a:srgbClr val="24A19C"/>
                          </a:solidFill>
                          <a:latin typeface="Arial" panose="020B0604020202020204" pitchFamily="34" charset="0"/>
                          <a:cs typeface="Arial" panose="020B0604020202020204" pitchFamily="34" charset="0"/>
                        </a:rPr>
                        <a:t>2</a:t>
                      </a:r>
                      <a:r>
                        <a:rPr lang="en-US" sz="2400" dirty="0">
                          <a:solidFill>
                            <a:srgbClr val="24A19C"/>
                          </a:solidFill>
                          <a:latin typeface="Arial" panose="020B0604020202020204" pitchFamily="34" charset="0"/>
                          <a:cs typeface="Arial" panose="020B0604020202020204" pitchFamily="34" charset="0"/>
                        </a:rPr>
                        <a:t>SiO</a:t>
                      </a:r>
                      <a:r>
                        <a:rPr lang="en-US" sz="2400" baseline="-25000" dirty="0">
                          <a:solidFill>
                            <a:srgbClr val="24A19C"/>
                          </a:solidFill>
                          <a:latin typeface="Arial" panose="020B0604020202020204" pitchFamily="34" charset="0"/>
                          <a:cs typeface="Arial" panose="020B0604020202020204" pitchFamily="34" charset="0"/>
                        </a:rPr>
                        <a:t>3</a:t>
                      </a:r>
                    </a:p>
                  </a:txBody>
                  <a:tcPr anchor="ctr">
                    <a:solidFill>
                      <a:srgbClr val="FAEEE7"/>
                    </a:solidFill>
                  </a:tcPr>
                </a:tc>
                <a:tc>
                  <a:txBody>
                    <a:bodyPr/>
                    <a:lstStyle/>
                    <a:p>
                      <a:pPr algn="ctr"/>
                      <a:r>
                        <a:rPr lang="en-US" sz="2400" dirty="0">
                          <a:solidFill>
                            <a:srgbClr val="24A19C"/>
                          </a:solidFill>
                          <a:latin typeface="Arial" panose="020B0604020202020204" pitchFamily="34" charset="0"/>
                          <a:cs typeface="Arial" panose="020B0604020202020204" pitchFamily="34" charset="0"/>
                        </a:rPr>
                        <a:t>H</a:t>
                      </a:r>
                      <a:r>
                        <a:rPr lang="en-US" sz="2400" baseline="-25000" dirty="0">
                          <a:solidFill>
                            <a:srgbClr val="24A19C"/>
                          </a:solidFill>
                          <a:latin typeface="Arial" panose="020B0604020202020204" pitchFamily="34" charset="0"/>
                          <a:cs typeface="Arial" panose="020B0604020202020204" pitchFamily="34" charset="0"/>
                        </a:rPr>
                        <a:t>3</a:t>
                      </a:r>
                      <a:r>
                        <a:rPr lang="en-US" sz="2400" dirty="0">
                          <a:solidFill>
                            <a:srgbClr val="24A19C"/>
                          </a:solidFill>
                          <a:latin typeface="Arial" panose="020B0604020202020204" pitchFamily="34" charset="0"/>
                          <a:cs typeface="Arial" panose="020B0604020202020204" pitchFamily="34" charset="0"/>
                        </a:rPr>
                        <a:t>PO</a:t>
                      </a:r>
                      <a:r>
                        <a:rPr lang="en-US" sz="2400" baseline="-25000" dirty="0">
                          <a:solidFill>
                            <a:srgbClr val="24A19C"/>
                          </a:solidFill>
                          <a:latin typeface="Arial" panose="020B0604020202020204" pitchFamily="34" charset="0"/>
                          <a:cs typeface="Arial" panose="020B0604020202020204" pitchFamily="34" charset="0"/>
                        </a:rPr>
                        <a:t>4</a:t>
                      </a:r>
                    </a:p>
                  </a:txBody>
                  <a:tcPr anchor="ctr">
                    <a:solidFill>
                      <a:srgbClr val="FAEEE7"/>
                    </a:solidFill>
                  </a:tcPr>
                </a:tc>
                <a:tc>
                  <a:txBody>
                    <a:bodyPr/>
                    <a:lstStyle/>
                    <a:p>
                      <a:pPr algn="ctr"/>
                      <a:r>
                        <a:rPr lang="en-US" sz="2400" dirty="0">
                          <a:solidFill>
                            <a:srgbClr val="24A19C"/>
                          </a:solidFill>
                          <a:latin typeface="Arial" panose="020B0604020202020204" pitchFamily="34" charset="0"/>
                          <a:cs typeface="Arial" panose="020B0604020202020204" pitchFamily="34" charset="0"/>
                        </a:rPr>
                        <a:t>H</a:t>
                      </a:r>
                      <a:r>
                        <a:rPr lang="en-US" sz="2400" baseline="-25000" dirty="0">
                          <a:solidFill>
                            <a:srgbClr val="24A19C"/>
                          </a:solidFill>
                          <a:latin typeface="Arial" panose="020B0604020202020204" pitchFamily="34" charset="0"/>
                          <a:cs typeface="Arial" panose="020B0604020202020204" pitchFamily="34" charset="0"/>
                        </a:rPr>
                        <a:t>2</a:t>
                      </a:r>
                      <a:r>
                        <a:rPr lang="en-US" sz="2400" dirty="0">
                          <a:solidFill>
                            <a:srgbClr val="24A19C"/>
                          </a:solidFill>
                          <a:latin typeface="Arial" panose="020B0604020202020204" pitchFamily="34" charset="0"/>
                          <a:cs typeface="Arial" panose="020B0604020202020204" pitchFamily="34" charset="0"/>
                        </a:rPr>
                        <a:t>SO</a:t>
                      </a:r>
                      <a:r>
                        <a:rPr lang="en-US" sz="2400" baseline="-25000" dirty="0">
                          <a:solidFill>
                            <a:srgbClr val="24A19C"/>
                          </a:solidFill>
                          <a:latin typeface="Arial" panose="020B0604020202020204" pitchFamily="34" charset="0"/>
                          <a:cs typeface="Arial" panose="020B0604020202020204" pitchFamily="34" charset="0"/>
                        </a:rPr>
                        <a:t>4</a:t>
                      </a:r>
                    </a:p>
                  </a:txBody>
                  <a:tcPr anchor="ctr">
                    <a:solidFill>
                      <a:srgbClr val="FAEEE7"/>
                    </a:solidFill>
                  </a:tcPr>
                </a:tc>
                <a:tc>
                  <a:txBody>
                    <a:bodyPr/>
                    <a:lstStyle/>
                    <a:p>
                      <a:pPr algn="ctr"/>
                      <a:r>
                        <a:rPr lang="en-US" sz="2400" dirty="0">
                          <a:solidFill>
                            <a:srgbClr val="24A19C"/>
                          </a:solidFill>
                          <a:latin typeface="Arial" panose="020B0604020202020204" pitchFamily="34" charset="0"/>
                          <a:cs typeface="Arial" panose="020B0604020202020204" pitchFamily="34" charset="0"/>
                        </a:rPr>
                        <a:t>HClO</a:t>
                      </a:r>
                      <a:r>
                        <a:rPr lang="en-US" sz="2400" baseline="-25000" dirty="0">
                          <a:solidFill>
                            <a:srgbClr val="24A19C"/>
                          </a:solidFill>
                          <a:latin typeface="Arial" panose="020B0604020202020204" pitchFamily="34" charset="0"/>
                          <a:cs typeface="Arial" panose="020B0604020202020204" pitchFamily="34" charset="0"/>
                        </a:rPr>
                        <a:t>4</a:t>
                      </a:r>
                    </a:p>
                  </a:txBody>
                  <a:tcPr anchor="ctr">
                    <a:solidFill>
                      <a:srgbClr val="FAEEE7"/>
                    </a:solidFill>
                  </a:tcPr>
                </a:tc>
                <a:extLst>
                  <a:ext uri="{0D108BD9-81ED-4DB2-BD59-A6C34878D82A}">
                    <a16:rowId xmlns:a16="http://schemas.microsoft.com/office/drawing/2014/main" val="1157252978"/>
                  </a:ext>
                </a:extLst>
              </a:tr>
            </a:tbl>
          </a:graphicData>
        </a:graphic>
      </p:graphicFrame>
      <p:sp>
        <p:nvSpPr>
          <p:cNvPr id="3" name="Freeform: Shape 2">
            <a:extLst>
              <a:ext uri="{FF2B5EF4-FFF2-40B4-BE49-F238E27FC236}">
                <a16:creationId xmlns:a16="http://schemas.microsoft.com/office/drawing/2014/main" id="{551CC830-02C0-476D-9DA9-29417F506001}"/>
              </a:ext>
            </a:extLst>
          </p:cNvPr>
          <p:cNvSpPr/>
          <p:nvPr/>
        </p:nvSpPr>
        <p:spPr>
          <a:xfrm>
            <a:off x="-3706273" y="1332308"/>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reeform: Shape 4">
            <a:extLst>
              <a:ext uri="{FF2B5EF4-FFF2-40B4-BE49-F238E27FC236}">
                <a16:creationId xmlns:a16="http://schemas.microsoft.com/office/drawing/2014/main" id="{1AF4B69C-15BF-49D6-BBCA-4CDF4370EF56}"/>
              </a:ext>
            </a:extLst>
          </p:cNvPr>
          <p:cNvSpPr/>
          <p:nvPr/>
        </p:nvSpPr>
        <p:spPr>
          <a:xfrm rot="14519481">
            <a:off x="2790931" y="6527664"/>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Freeform: Shape 3">
            <a:extLst>
              <a:ext uri="{FF2B5EF4-FFF2-40B4-BE49-F238E27FC236}">
                <a16:creationId xmlns:a16="http://schemas.microsoft.com/office/drawing/2014/main" id="{ADDB502B-EEDA-4722-B278-7CA5E68F47A3}"/>
              </a:ext>
            </a:extLst>
          </p:cNvPr>
          <p:cNvSpPr/>
          <p:nvPr/>
        </p:nvSpPr>
        <p:spPr>
          <a:xfrm rot="2236116">
            <a:off x="5604880" y="-2829860"/>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7" name="Graphic 6">
            <a:extLst>
              <a:ext uri="{FF2B5EF4-FFF2-40B4-BE49-F238E27FC236}">
                <a16:creationId xmlns:a16="http://schemas.microsoft.com/office/drawing/2014/main" id="{512C8C3C-052D-48DD-A348-EBB793C3794F}"/>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7453" y="607762"/>
            <a:ext cx="1991907" cy="1991907"/>
          </a:xfrm>
          <a:prstGeom prst="rect">
            <a:avLst/>
          </a:prstGeom>
        </p:spPr>
      </p:pic>
      <p:sp>
        <p:nvSpPr>
          <p:cNvPr id="20" name="TextBox 19">
            <a:extLst>
              <a:ext uri="{FF2B5EF4-FFF2-40B4-BE49-F238E27FC236}">
                <a16:creationId xmlns:a16="http://schemas.microsoft.com/office/drawing/2014/main" id="{C4EAE21C-4DEA-4F98-B987-04AF10D9C779}"/>
              </a:ext>
            </a:extLst>
          </p:cNvPr>
          <p:cNvSpPr txBox="1"/>
          <p:nvPr/>
        </p:nvSpPr>
        <p:spPr>
          <a:xfrm>
            <a:off x="2142371" y="1433986"/>
            <a:ext cx="8528978" cy="494751"/>
          </a:xfrm>
          <a:prstGeom prst="rect">
            <a:avLst/>
          </a:prstGeom>
          <a:noFill/>
        </p:spPr>
        <p:txBody>
          <a:bodyPr wrap="square" rtlCol="0">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Hydroxide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cao</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nhất</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của</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các</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nguyên</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tố</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nhóm</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 chu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kì</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2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3</a:t>
            </a:r>
          </a:p>
        </p:txBody>
      </p:sp>
      <p:sp>
        <p:nvSpPr>
          <p:cNvPr id="23" name="Rectangle: Rounded Corners 22">
            <a:extLst>
              <a:ext uri="{FF2B5EF4-FFF2-40B4-BE49-F238E27FC236}">
                <a16:creationId xmlns:a16="http://schemas.microsoft.com/office/drawing/2014/main" id="{AB362A14-04A3-436A-8DFC-5CA95063B65B}"/>
              </a:ext>
            </a:extLst>
          </p:cNvPr>
          <p:cNvSpPr/>
          <p:nvPr/>
        </p:nvSpPr>
        <p:spPr>
          <a:xfrm>
            <a:off x="371912" y="216075"/>
            <a:ext cx="10972743" cy="565880"/>
          </a:xfrm>
          <a:prstGeom prst="roundRect">
            <a:avLst/>
          </a:prstGeom>
          <a:solidFill>
            <a:srgbClr val="D96098">
              <a:alpha val="78000"/>
            </a:srgbClr>
          </a:solidFill>
          <a:ln w="1083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4C150478-C8C0-4DC4-A936-A22C1C2A1E51}"/>
              </a:ext>
            </a:extLst>
          </p:cNvPr>
          <p:cNvSpPr txBox="1"/>
          <p:nvPr/>
        </p:nvSpPr>
        <p:spPr>
          <a:xfrm>
            <a:off x="938785" y="264675"/>
            <a:ext cx="1031443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III.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Xu </a:t>
            </a:r>
            <a:r>
              <a:rPr kumimoji="0" lang="en-US" sz="2000" b="1" i="0" u="none" strike="noStrike" kern="1200" cap="none" spc="0" normalizeH="0" baseline="0" noProof="0" dirty="0" err="1">
                <a:ln>
                  <a:noFill/>
                </a:ln>
                <a:solidFill>
                  <a:prstClr val="white"/>
                </a:solidFill>
                <a:effectLst/>
                <a:uLnTx/>
                <a:uFillTx/>
                <a:latin typeface="Calibri" panose="020F0502020204030204"/>
                <a:ea typeface="+mn-ea"/>
                <a:cs typeface="+mn-cs"/>
              </a:rPr>
              <a:t>hướng</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1" i="0" u="none" strike="noStrike" kern="1200" cap="none" spc="0" normalizeH="0" baseline="0" noProof="0" dirty="0" err="1">
                <a:ln>
                  <a:noFill/>
                </a:ln>
                <a:solidFill>
                  <a:prstClr val="white"/>
                </a:solidFill>
                <a:effectLst/>
                <a:uLnTx/>
                <a:uFillTx/>
                <a:latin typeface="Calibri" panose="020F0502020204030204"/>
                <a:ea typeface="+mn-ea"/>
                <a:cs typeface="+mn-cs"/>
              </a:rPr>
              <a:t>biến</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1" i="0" u="none" strike="noStrike" kern="1200" cap="none" spc="0" normalizeH="0" baseline="0" noProof="0" dirty="0" err="1">
                <a:ln>
                  <a:noFill/>
                </a:ln>
                <a:solidFill>
                  <a:prstClr val="white"/>
                </a:solidFill>
                <a:effectLst/>
                <a:uLnTx/>
                <a:uFillTx/>
                <a:latin typeface="Calibri" panose="020F0502020204030204"/>
                <a:ea typeface="+mn-ea"/>
                <a:cs typeface="+mn-cs"/>
              </a:rPr>
              <a:t>đổi</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1" i="0" u="none" strike="noStrike" kern="1200" cap="none" spc="0" normalizeH="0" baseline="0" noProof="0" dirty="0" err="1">
                <a:ln>
                  <a:noFill/>
                </a:ln>
                <a:solidFill>
                  <a:prstClr val="white"/>
                </a:solidFill>
                <a:effectLst/>
                <a:uLnTx/>
                <a:uFillTx/>
                <a:latin typeface="Calibri" panose="020F0502020204030204"/>
                <a:ea typeface="+mn-ea"/>
                <a:cs typeface="+mn-cs"/>
              </a:rPr>
              <a:t>thành</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 phần </a:t>
            </a:r>
            <a:r>
              <a:rPr kumimoji="0" lang="en-US" sz="2000" b="1" i="0" u="none" strike="noStrike" kern="1200" cap="none" spc="0" normalizeH="0" baseline="0" noProof="0" dirty="0" err="1">
                <a:ln>
                  <a:noFill/>
                </a:ln>
                <a:solidFill>
                  <a:prstClr val="white"/>
                </a:solidFill>
                <a:effectLst/>
                <a:uLnTx/>
                <a:uFillTx/>
                <a:latin typeface="Calibri" panose="020F0502020204030204"/>
                <a:ea typeface="+mn-ea"/>
                <a:cs typeface="+mn-cs"/>
              </a:rPr>
              <a:t>và</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1" i="0" u="none" strike="noStrike" kern="1200" cap="none" spc="0" normalizeH="0" baseline="0" noProof="0" dirty="0" err="1">
                <a:ln>
                  <a:noFill/>
                </a:ln>
                <a:solidFill>
                  <a:prstClr val="white"/>
                </a:solidFill>
                <a:effectLst/>
                <a:uLnTx/>
                <a:uFillTx/>
                <a:latin typeface="Calibri" panose="020F0502020204030204"/>
                <a:ea typeface="+mn-ea"/>
                <a:cs typeface="+mn-cs"/>
              </a:rPr>
              <a:t>tính</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 acid, </a:t>
            </a:r>
            <a:r>
              <a:rPr kumimoji="0" lang="en-US" sz="2000" b="1" i="0" u="none" strike="noStrike" kern="1200" cap="none" spc="0" normalizeH="0" baseline="0" noProof="0" dirty="0" err="1">
                <a:ln>
                  <a:noFill/>
                </a:ln>
                <a:solidFill>
                  <a:prstClr val="white"/>
                </a:solidFill>
                <a:effectLst/>
                <a:uLnTx/>
                <a:uFillTx/>
                <a:latin typeface="Calibri" panose="020F0502020204030204"/>
                <a:ea typeface="+mn-ea"/>
                <a:cs typeface="+mn-cs"/>
              </a:rPr>
              <a:t>tính</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 base </a:t>
            </a:r>
            <a:r>
              <a:rPr kumimoji="0" lang="en-US" sz="2000" b="1" i="0" u="none" strike="noStrike" kern="1200" cap="none" spc="0" normalizeH="0" baseline="0" noProof="0" dirty="0" err="1">
                <a:ln>
                  <a:noFill/>
                </a:ln>
                <a:solidFill>
                  <a:prstClr val="white"/>
                </a:solidFill>
                <a:effectLst/>
                <a:uLnTx/>
                <a:uFillTx/>
                <a:latin typeface="Calibri" panose="020F0502020204030204"/>
                <a:ea typeface="+mn-ea"/>
                <a:cs typeface="+mn-cs"/>
              </a:rPr>
              <a:t>của</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1" i="0" u="none" strike="noStrike" kern="1200" cap="none" spc="0" normalizeH="0" baseline="0" noProof="0" dirty="0" err="1">
                <a:ln>
                  <a:noFill/>
                </a:ln>
                <a:solidFill>
                  <a:prstClr val="white"/>
                </a:solidFill>
                <a:effectLst/>
                <a:uLnTx/>
                <a:uFillTx/>
                <a:latin typeface="Calibri" panose="020F0502020204030204"/>
                <a:ea typeface="+mn-ea"/>
                <a:cs typeface="+mn-cs"/>
              </a:rPr>
              <a:t>các</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 oxide </a:t>
            </a:r>
            <a:r>
              <a:rPr kumimoji="0" lang="en-US" sz="2000" b="1" i="0" u="none" strike="noStrike" kern="1200" cap="none" spc="0" normalizeH="0" baseline="0" noProof="0" dirty="0" err="1">
                <a:ln>
                  <a:noFill/>
                </a:ln>
                <a:solidFill>
                  <a:prstClr val="white"/>
                </a:solidFill>
                <a:effectLst/>
                <a:uLnTx/>
                <a:uFillTx/>
                <a:latin typeface="Calibri" panose="020F0502020204030204"/>
                <a:ea typeface="+mn-ea"/>
                <a:cs typeface="+mn-cs"/>
              </a:rPr>
              <a:t>và</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 hydroxide </a:t>
            </a:r>
            <a:r>
              <a:rPr kumimoji="0" lang="en-US" sz="2000" b="1" i="0" u="none" strike="noStrike" kern="1200" cap="none" spc="0" normalizeH="0" baseline="0" noProof="0" dirty="0" err="1">
                <a:ln>
                  <a:noFill/>
                </a:ln>
                <a:solidFill>
                  <a:prstClr val="white"/>
                </a:solidFill>
                <a:effectLst/>
                <a:uLnTx/>
                <a:uFillTx/>
                <a:latin typeface="Calibri" panose="020F0502020204030204"/>
                <a:ea typeface="+mn-ea"/>
                <a:cs typeface="+mn-cs"/>
              </a:rPr>
              <a:t>theo</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 chu </a:t>
            </a:r>
            <a:r>
              <a:rPr kumimoji="0" lang="en-US" sz="2000" b="1" i="0" u="none" strike="noStrike" kern="1200" cap="none" spc="0" normalizeH="0" baseline="0" noProof="0" dirty="0" err="1">
                <a:ln>
                  <a:noFill/>
                </a:ln>
                <a:solidFill>
                  <a:prstClr val="white"/>
                </a:solidFill>
                <a:effectLst/>
                <a:uLnTx/>
                <a:uFillTx/>
                <a:latin typeface="Calibri" panose="020F0502020204030204"/>
                <a:ea typeface="+mn-ea"/>
                <a:cs typeface="+mn-cs"/>
              </a:rPr>
              <a:t>kì</a:t>
            </a:r>
            <a:endPar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5" name="Picture 4" descr="Biểu tượng bảng tuần hoàn miễn phí">
            <a:extLst>
              <a:ext uri="{FF2B5EF4-FFF2-40B4-BE49-F238E27FC236}">
                <a16:creationId xmlns:a16="http://schemas.microsoft.com/office/drawing/2014/main" id="{0476C025-05EE-4AA8-A367-A37864DB45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6882" y="170548"/>
            <a:ext cx="656934" cy="6569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079654"/>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551CC830-02C0-476D-9DA9-29417F506001}"/>
              </a:ext>
            </a:extLst>
          </p:cNvPr>
          <p:cNvSpPr/>
          <p:nvPr/>
        </p:nvSpPr>
        <p:spPr>
          <a:xfrm rot="14622788">
            <a:off x="-2515540" y="4978591"/>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5" name="Freeform: Shape 4">
            <a:extLst>
              <a:ext uri="{FF2B5EF4-FFF2-40B4-BE49-F238E27FC236}">
                <a16:creationId xmlns:a16="http://schemas.microsoft.com/office/drawing/2014/main" id="{1AF4B69C-15BF-49D6-BBCA-4CDF4370EF56}"/>
              </a:ext>
            </a:extLst>
          </p:cNvPr>
          <p:cNvSpPr/>
          <p:nvPr/>
        </p:nvSpPr>
        <p:spPr>
          <a:xfrm rot="14519481">
            <a:off x="9909680" y="5771639"/>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sp>
        <p:nvSpPr>
          <p:cNvPr id="6" name="Freeform: Shape 5">
            <a:extLst>
              <a:ext uri="{FF2B5EF4-FFF2-40B4-BE49-F238E27FC236}">
                <a16:creationId xmlns:a16="http://schemas.microsoft.com/office/drawing/2014/main" id="{8DF7581D-0149-4D87-A5ED-8E74FC6DD518}"/>
              </a:ext>
            </a:extLst>
          </p:cNvPr>
          <p:cNvSpPr/>
          <p:nvPr/>
        </p:nvSpPr>
        <p:spPr>
          <a:xfrm rot="1805582" flipH="1">
            <a:off x="10394858" y="-2104276"/>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4" name="Freeform: Shape 3">
            <a:extLst>
              <a:ext uri="{FF2B5EF4-FFF2-40B4-BE49-F238E27FC236}">
                <a16:creationId xmlns:a16="http://schemas.microsoft.com/office/drawing/2014/main" id="{ADDB502B-EEDA-4722-B278-7CA5E68F47A3}"/>
              </a:ext>
            </a:extLst>
          </p:cNvPr>
          <p:cNvSpPr/>
          <p:nvPr/>
        </p:nvSpPr>
        <p:spPr>
          <a:xfrm rot="2236116">
            <a:off x="-2870380" y="-2324891"/>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sp>
        <p:nvSpPr>
          <p:cNvPr id="10" name="Rectangle: Rounded Corners 9">
            <a:extLst>
              <a:ext uri="{FF2B5EF4-FFF2-40B4-BE49-F238E27FC236}">
                <a16:creationId xmlns:a16="http://schemas.microsoft.com/office/drawing/2014/main" id="{4526D87A-CABD-4335-9AF6-8E2DCC643159}"/>
              </a:ext>
            </a:extLst>
          </p:cNvPr>
          <p:cNvSpPr/>
          <p:nvPr/>
        </p:nvSpPr>
        <p:spPr>
          <a:xfrm>
            <a:off x="237067" y="213299"/>
            <a:ext cx="11684000" cy="6492301"/>
          </a:xfrm>
          <a:prstGeom prst="roundRect">
            <a:avLst/>
          </a:prstGeom>
          <a:noFill/>
          <a:ln w="28575" cmpd="thickThin">
            <a:solidFill>
              <a:srgbClr val="D96098"/>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4D4ADC48-4574-4194-ABD4-0F08B843DF57}"/>
              </a:ext>
            </a:extLst>
          </p:cNvPr>
          <p:cNvSpPr/>
          <p:nvPr/>
        </p:nvSpPr>
        <p:spPr>
          <a:xfrm>
            <a:off x="334629" y="182503"/>
            <a:ext cx="10972743" cy="565880"/>
          </a:xfrm>
          <a:prstGeom prst="roundRect">
            <a:avLst/>
          </a:prstGeom>
          <a:solidFill>
            <a:srgbClr val="D96098">
              <a:alpha val="78000"/>
            </a:srgbClr>
          </a:solidFill>
          <a:ln w="10839" cap="flat">
            <a:noFill/>
            <a:prstDash val="solid"/>
            <a:miter/>
          </a:ln>
        </p:spPr>
        <p:txBody>
          <a:bodyPr rtlCol="0" anchor="ctr"/>
          <a:lstStyle/>
          <a:p>
            <a:endParaRPr lang="en-US" dirty="0"/>
          </a:p>
        </p:txBody>
      </p:sp>
      <p:sp>
        <p:nvSpPr>
          <p:cNvPr id="12" name="TextBox 11">
            <a:extLst>
              <a:ext uri="{FF2B5EF4-FFF2-40B4-BE49-F238E27FC236}">
                <a16:creationId xmlns:a16="http://schemas.microsoft.com/office/drawing/2014/main" id="{3794FDAC-4FCA-4422-ABC1-24B314DDCD99}"/>
              </a:ext>
            </a:extLst>
          </p:cNvPr>
          <p:cNvSpPr txBox="1"/>
          <p:nvPr/>
        </p:nvSpPr>
        <p:spPr>
          <a:xfrm>
            <a:off x="901502" y="231103"/>
            <a:ext cx="10314430" cy="400110"/>
          </a:xfrm>
          <a:prstGeom prst="rect">
            <a:avLst/>
          </a:prstGeom>
          <a:noFill/>
        </p:spPr>
        <p:txBody>
          <a:bodyPr wrap="square" rtlCol="0">
            <a:spAutoFit/>
          </a:bodyPr>
          <a:lstStyle/>
          <a:p>
            <a:pPr algn="ctr"/>
            <a:r>
              <a:rPr lang="en-US" sz="2000" b="1" dirty="0">
                <a:solidFill>
                  <a:schemeClr val="bg1"/>
                </a:solidFill>
                <a:latin typeface="Arial" panose="020B0604020202020204" pitchFamily="34" charset="0"/>
                <a:cs typeface="Arial" panose="020B0604020202020204" pitchFamily="34" charset="0"/>
              </a:rPr>
              <a:t>III. </a:t>
            </a:r>
            <a:r>
              <a:rPr lang="en-US" sz="2000" b="1" dirty="0">
                <a:solidFill>
                  <a:schemeClr val="bg1"/>
                </a:solidFill>
              </a:rPr>
              <a:t>Xu </a:t>
            </a:r>
            <a:r>
              <a:rPr lang="en-US" sz="2000" b="1" dirty="0" err="1">
                <a:solidFill>
                  <a:schemeClr val="bg1"/>
                </a:solidFill>
              </a:rPr>
              <a:t>hướng</a:t>
            </a:r>
            <a:r>
              <a:rPr lang="en-US" sz="2000" b="1" dirty="0">
                <a:solidFill>
                  <a:schemeClr val="bg1"/>
                </a:solidFill>
              </a:rPr>
              <a:t> </a:t>
            </a:r>
            <a:r>
              <a:rPr lang="en-US" sz="2000" b="1" dirty="0" err="1">
                <a:solidFill>
                  <a:schemeClr val="bg1"/>
                </a:solidFill>
              </a:rPr>
              <a:t>biến</a:t>
            </a:r>
            <a:r>
              <a:rPr lang="en-US" sz="2000" b="1" dirty="0">
                <a:solidFill>
                  <a:schemeClr val="bg1"/>
                </a:solidFill>
              </a:rPr>
              <a:t> </a:t>
            </a:r>
            <a:r>
              <a:rPr lang="en-US" sz="2000" b="1" dirty="0" err="1">
                <a:solidFill>
                  <a:schemeClr val="bg1"/>
                </a:solidFill>
              </a:rPr>
              <a:t>đổi</a:t>
            </a:r>
            <a:r>
              <a:rPr lang="en-US" sz="2000" b="1" dirty="0">
                <a:solidFill>
                  <a:schemeClr val="bg1"/>
                </a:solidFill>
              </a:rPr>
              <a:t> </a:t>
            </a:r>
            <a:r>
              <a:rPr lang="en-US" sz="2000" b="1" dirty="0" err="1">
                <a:solidFill>
                  <a:schemeClr val="bg1"/>
                </a:solidFill>
              </a:rPr>
              <a:t>thành</a:t>
            </a:r>
            <a:r>
              <a:rPr lang="en-US" sz="2000" b="1" dirty="0">
                <a:solidFill>
                  <a:schemeClr val="bg1"/>
                </a:solidFill>
              </a:rPr>
              <a:t> phần </a:t>
            </a:r>
            <a:r>
              <a:rPr lang="en-US" sz="2000" b="1" dirty="0" err="1">
                <a:solidFill>
                  <a:schemeClr val="bg1"/>
                </a:solidFill>
              </a:rPr>
              <a:t>và</a:t>
            </a:r>
            <a:r>
              <a:rPr lang="en-US" sz="2000" b="1" dirty="0">
                <a:solidFill>
                  <a:schemeClr val="bg1"/>
                </a:solidFill>
              </a:rPr>
              <a:t> </a:t>
            </a:r>
            <a:r>
              <a:rPr lang="en-US" sz="2000" b="1" dirty="0" err="1">
                <a:solidFill>
                  <a:schemeClr val="bg1"/>
                </a:solidFill>
              </a:rPr>
              <a:t>tính</a:t>
            </a:r>
            <a:r>
              <a:rPr lang="en-US" sz="2000" b="1" dirty="0">
                <a:solidFill>
                  <a:schemeClr val="bg1"/>
                </a:solidFill>
              </a:rPr>
              <a:t> acid, </a:t>
            </a:r>
            <a:r>
              <a:rPr lang="en-US" sz="2000" b="1" dirty="0" err="1">
                <a:solidFill>
                  <a:schemeClr val="bg1"/>
                </a:solidFill>
              </a:rPr>
              <a:t>tính</a:t>
            </a:r>
            <a:r>
              <a:rPr lang="en-US" sz="2000" b="1" dirty="0">
                <a:solidFill>
                  <a:schemeClr val="bg1"/>
                </a:solidFill>
              </a:rPr>
              <a:t> base </a:t>
            </a:r>
            <a:r>
              <a:rPr lang="en-US" sz="2000" b="1" dirty="0" err="1">
                <a:solidFill>
                  <a:schemeClr val="bg1"/>
                </a:solidFill>
              </a:rPr>
              <a:t>của</a:t>
            </a:r>
            <a:r>
              <a:rPr lang="en-US" sz="2000" b="1" dirty="0">
                <a:solidFill>
                  <a:schemeClr val="bg1"/>
                </a:solidFill>
              </a:rPr>
              <a:t> </a:t>
            </a:r>
            <a:r>
              <a:rPr lang="en-US" sz="2000" b="1" dirty="0" err="1">
                <a:solidFill>
                  <a:schemeClr val="bg1"/>
                </a:solidFill>
              </a:rPr>
              <a:t>các</a:t>
            </a:r>
            <a:r>
              <a:rPr lang="en-US" sz="2000" b="1" dirty="0">
                <a:solidFill>
                  <a:schemeClr val="bg1"/>
                </a:solidFill>
              </a:rPr>
              <a:t> oxide </a:t>
            </a:r>
            <a:r>
              <a:rPr lang="en-US" sz="2000" b="1" dirty="0" err="1">
                <a:solidFill>
                  <a:schemeClr val="bg1"/>
                </a:solidFill>
              </a:rPr>
              <a:t>và</a:t>
            </a:r>
            <a:r>
              <a:rPr lang="en-US" sz="2000" b="1" dirty="0">
                <a:solidFill>
                  <a:schemeClr val="bg1"/>
                </a:solidFill>
              </a:rPr>
              <a:t> hydroxide </a:t>
            </a:r>
            <a:r>
              <a:rPr lang="en-US" sz="2000" b="1" dirty="0" err="1">
                <a:solidFill>
                  <a:schemeClr val="bg1"/>
                </a:solidFill>
              </a:rPr>
              <a:t>theo</a:t>
            </a:r>
            <a:r>
              <a:rPr lang="en-US" sz="2000" b="1" dirty="0">
                <a:solidFill>
                  <a:schemeClr val="bg1"/>
                </a:solidFill>
              </a:rPr>
              <a:t> chu </a:t>
            </a:r>
            <a:r>
              <a:rPr lang="en-US" sz="2000" b="1" dirty="0" err="1">
                <a:solidFill>
                  <a:schemeClr val="bg1"/>
                </a:solidFill>
              </a:rPr>
              <a:t>kì</a:t>
            </a:r>
            <a:endParaRPr lang="en-US" sz="2000" b="1" dirty="0">
              <a:solidFill>
                <a:schemeClr val="bg1"/>
              </a:solidFill>
            </a:endParaRPr>
          </a:p>
        </p:txBody>
      </p:sp>
      <p:pic>
        <p:nvPicPr>
          <p:cNvPr id="13" name="Picture 4" descr="Biểu tượng bảng tuần hoàn miễn phí">
            <a:extLst>
              <a:ext uri="{FF2B5EF4-FFF2-40B4-BE49-F238E27FC236}">
                <a16:creationId xmlns:a16="http://schemas.microsoft.com/office/drawing/2014/main" id="{39F071CE-83C9-49B2-B8D9-60C0C8A7C4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599" y="136976"/>
            <a:ext cx="656934" cy="656934"/>
          </a:xfrm>
          <a:prstGeom prst="rect">
            <a:avLst/>
          </a:prstGeom>
          <a:noFill/>
          <a:extLst>
            <a:ext uri="{909E8E84-426E-40DD-AFC4-6F175D3DCCD1}">
              <a14:hiddenFill xmlns:a14="http://schemas.microsoft.com/office/drawing/2010/main">
                <a:solidFill>
                  <a:srgbClr val="FFFFFF"/>
                </a:solidFill>
              </a14:hiddenFill>
            </a:ext>
          </a:extLst>
        </p:spPr>
      </p:pic>
      <p:pic>
        <p:nvPicPr>
          <p:cNvPr id="14" name="Graphic 13">
            <a:extLst>
              <a:ext uri="{FF2B5EF4-FFF2-40B4-BE49-F238E27FC236}">
                <a16:creationId xmlns:a16="http://schemas.microsoft.com/office/drawing/2014/main" id="{C7A928EC-DCB5-41AE-BA00-4CA610B1BEC5}"/>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flipH="1">
            <a:off x="8555169" y="3227222"/>
            <a:ext cx="3660521" cy="3660521"/>
          </a:xfrm>
          <a:prstGeom prst="rect">
            <a:avLst/>
          </a:prstGeom>
        </p:spPr>
      </p:pic>
      <p:sp>
        <p:nvSpPr>
          <p:cNvPr id="15" name="TextBox 14">
            <a:extLst>
              <a:ext uri="{FF2B5EF4-FFF2-40B4-BE49-F238E27FC236}">
                <a16:creationId xmlns:a16="http://schemas.microsoft.com/office/drawing/2014/main" id="{92E58B68-A7AD-46EB-94CD-6F7BE8D24B80}"/>
              </a:ext>
            </a:extLst>
          </p:cNvPr>
          <p:cNvSpPr txBox="1"/>
          <p:nvPr/>
        </p:nvSpPr>
        <p:spPr>
          <a:xfrm>
            <a:off x="247738" y="1042087"/>
            <a:ext cx="11446487" cy="461665"/>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2. </a:t>
            </a:r>
            <a:r>
              <a:rPr lang="en-US" sz="2400" b="1" dirty="0" err="1">
                <a:latin typeface="Arial" panose="020B0604020202020204" pitchFamily="34" charset="0"/>
                <a:cs typeface="Arial" panose="020B0604020202020204" pitchFamily="34" charset="0"/>
              </a:rPr>
              <a:t>Thành</a:t>
            </a:r>
            <a:r>
              <a:rPr lang="en-US" sz="2400" b="1" dirty="0">
                <a:latin typeface="Arial" panose="020B0604020202020204" pitchFamily="34" charset="0"/>
                <a:cs typeface="Arial" panose="020B0604020202020204" pitchFamily="34" charset="0"/>
              </a:rPr>
              <a:t> phần </a:t>
            </a:r>
            <a:r>
              <a:rPr lang="en-US" sz="2400" b="1" dirty="0" err="1">
                <a:latin typeface="Arial" panose="020B0604020202020204" pitchFamily="34" charset="0"/>
                <a:cs typeface="Arial" panose="020B0604020202020204" pitchFamily="34" charset="0"/>
              </a:rPr>
              <a:t>và</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tính</a:t>
            </a:r>
            <a:r>
              <a:rPr lang="en-US" sz="2400" b="1" dirty="0">
                <a:latin typeface="Arial" panose="020B0604020202020204" pitchFamily="34" charset="0"/>
                <a:cs typeface="Arial" panose="020B0604020202020204" pitchFamily="34" charset="0"/>
              </a:rPr>
              <a:t> acid, </a:t>
            </a:r>
            <a:r>
              <a:rPr lang="en-US" sz="2400" b="1" dirty="0" err="1">
                <a:latin typeface="Arial" panose="020B0604020202020204" pitchFamily="34" charset="0"/>
                <a:cs typeface="Arial" panose="020B0604020202020204" pitchFamily="34" charset="0"/>
              </a:rPr>
              <a:t>tính</a:t>
            </a:r>
            <a:r>
              <a:rPr lang="en-US" sz="2400" b="1" dirty="0">
                <a:latin typeface="Arial" panose="020B0604020202020204" pitchFamily="34" charset="0"/>
                <a:cs typeface="Arial" panose="020B0604020202020204" pitchFamily="34" charset="0"/>
              </a:rPr>
              <a:t> base </a:t>
            </a:r>
            <a:r>
              <a:rPr lang="en-US" sz="2400" b="1" dirty="0" err="1">
                <a:latin typeface="Arial" panose="020B0604020202020204" pitchFamily="34" charset="0"/>
                <a:cs typeface="Arial" panose="020B0604020202020204" pitchFamily="34" charset="0"/>
              </a:rPr>
              <a:t>của</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các</a:t>
            </a:r>
            <a:r>
              <a:rPr lang="en-US" sz="2400" b="1" dirty="0">
                <a:latin typeface="Arial" panose="020B0604020202020204" pitchFamily="34" charset="0"/>
                <a:cs typeface="Arial" panose="020B0604020202020204" pitchFamily="34" charset="0"/>
              </a:rPr>
              <a:t> hydroxide </a:t>
            </a:r>
            <a:r>
              <a:rPr lang="en-US" sz="2400" b="1" dirty="0" err="1">
                <a:latin typeface="Arial" panose="020B0604020202020204" pitchFamily="34" charset="0"/>
                <a:cs typeface="Arial" panose="020B0604020202020204" pitchFamily="34" charset="0"/>
              </a:rPr>
              <a:t>trong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một</a:t>
            </a:r>
            <a:r>
              <a:rPr lang="en-US" sz="2400" b="1" dirty="0">
                <a:latin typeface="Arial" panose="020B0604020202020204" pitchFamily="34" charset="0"/>
                <a:cs typeface="Arial" panose="020B0604020202020204" pitchFamily="34" charset="0"/>
              </a:rPr>
              <a:t> chu </a:t>
            </a:r>
            <a:r>
              <a:rPr lang="en-US" sz="2400" b="1" dirty="0" err="1">
                <a:latin typeface="Arial" panose="020B0604020202020204" pitchFamily="34" charset="0"/>
                <a:cs typeface="Arial" panose="020B0604020202020204" pitchFamily="34" charset="0"/>
              </a:rPr>
              <a:t>kì</a:t>
            </a:r>
            <a:endParaRPr lang="en-US" sz="2400" b="1" dirty="0">
              <a:latin typeface="Arial" panose="020B0604020202020204" pitchFamily="34" charset="0"/>
              <a:cs typeface="Arial" panose="020B0604020202020204" pitchFamily="34" charset="0"/>
            </a:endParaRPr>
          </a:p>
        </p:txBody>
      </p:sp>
      <p:pic>
        <p:nvPicPr>
          <p:cNvPr id="16" name="Picture 2" descr="Kho sách">
            <a:extLst>
              <a:ext uri="{FF2B5EF4-FFF2-40B4-BE49-F238E27FC236}">
                <a16:creationId xmlns:a16="http://schemas.microsoft.com/office/drawing/2014/main" id="{4119735D-4D56-4E8B-9A74-25A110B52B23}"/>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847960" y="1754425"/>
            <a:ext cx="400240" cy="400240"/>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51D40390-1C10-4515-BBD4-69349DBB14B9}"/>
              </a:ext>
            </a:extLst>
          </p:cNvPr>
          <p:cNvSpPr txBox="1"/>
          <p:nvPr/>
        </p:nvSpPr>
        <p:spPr>
          <a:xfrm>
            <a:off x="1428057" y="1655887"/>
            <a:ext cx="3827232" cy="494751"/>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r>
              <a:rPr lang="en-US" dirty="0"/>
              <a:t>NaOH </a:t>
            </a:r>
            <a:r>
              <a:rPr lang="en-US" dirty="0" err="1"/>
              <a:t>là</a:t>
            </a:r>
            <a:r>
              <a:rPr lang="en-US" dirty="0"/>
              <a:t> </a:t>
            </a:r>
            <a:r>
              <a:rPr lang="en-US" dirty="0" err="1"/>
              <a:t>một</a:t>
            </a:r>
            <a:r>
              <a:rPr lang="en-US" dirty="0"/>
              <a:t> base </a:t>
            </a:r>
            <a:r>
              <a:rPr lang="en-US" dirty="0" err="1"/>
              <a:t>mạnh</a:t>
            </a:r>
            <a:endParaRPr lang="en-US" baseline="-25000" dirty="0"/>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0A9BE153-7DA2-46A9-B3D6-904BEBA34126}"/>
                  </a:ext>
                </a:extLst>
              </p:cNvPr>
              <p:cNvSpPr txBox="1"/>
              <p:nvPr/>
            </p:nvSpPr>
            <p:spPr>
              <a:xfrm>
                <a:off x="3435207" y="2226138"/>
                <a:ext cx="5071551" cy="494751"/>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r>
                  <a:rPr lang="en-US" dirty="0"/>
                  <a:t>NaOH + CO</a:t>
                </a:r>
                <a:r>
                  <a:rPr lang="en-US" baseline="-25000" dirty="0"/>
                  <a:t>2</a:t>
                </a:r>
                <a:r>
                  <a:rPr lang="en-US" dirty="0"/>
                  <a:t> </a:t>
                </a:r>
                <a14:m>
                  <m:oMath xmlns:m="http://schemas.openxmlformats.org/officeDocument/2006/math">
                    <m:groupChr>
                      <m:groupChrPr>
                        <m:chr m:val="→"/>
                        <m:vertJc m:val="bot"/>
                        <m:ctrlPr>
                          <a:rPr lang="en-US" i="1">
                            <a:latin typeface="Cambria Math" panose="02040503050406030204" pitchFamily="18" charset="0"/>
                          </a:rPr>
                        </m:ctrlPr>
                      </m:groupChrPr>
                      <m:e>
                        <m:r>
                          <m:rPr>
                            <m:brk m:alnAt="2"/>
                          </m:rPr>
                          <a:rPr lang="en-US" i="1">
                            <a:latin typeface="Cambria Math" panose="02040503050406030204" pitchFamily="18" charset="0"/>
                          </a:rPr>
                          <m:t> </m:t>
                        </m:r>
                        <m:r>
                          <a:rPr lang="en-US" i="1">
                            <a:latin typeface="Cambria Math" panose="02040503050406030204" pitchFamily="18" charset="0"/>
                          </a:rPr>
                          <m:t>          </m:t>
                        </m:r>
                      </m:e>
                    </m:groupChr>
                  </m:oMath>
                </a14:m>
                <a:r>
                  <a:rPr lang="en-US" dirty="0"/>
                  <a:t> Na</a:t>
                </a:r>
                <a:r>
                  <a:rPr lang="en-US" baseline="-25000" dirty="0"/>
                  <a:t>2</a:t>
                </a:r>
                <a:r>
                  <a:rPr lang="en-US" dirty="0"/>
                  <a:t>CO</a:t>
                </a:r>
                <a:r>
                  <a:rPr lang="en-US" baseline="-25000" dirty="0"/>
                  <a:t>3</a:t>
                </a:r>
                <a:r>
                  <a:rPr lang="en-US" dirty="0"/>
                  <a:t> + H</a:t>
                </a:r>
                <a:r>
                  <a:rPr lang="en-US" baseline="-25000" dirty="0"/>
                  <a:t>2</a:t>
                </a:r>
                <a:r>
                  <a:rPr lang="en-US" dirty="0"/>
                  <a:t>O</a:t>
                </a:r>
                <a:endParaRPr lang="en-US" baseline="-25000" dirty="0"/>
              </a:p>
            </p:txBody>
          </p:sp>
        </mc:Choice>
        <mc:Fallback xmlns="">
          <p:sp>
            <p:nvSpPr>
              <p:cNvPr id="18" name="TextBox 17">
                <a:extLst>
                  <a:ext uri="{FF2B5EF4-FFF2-40B4-BE49-F238E27FC236}">
                    <a16:creationId xmlns:a16="http://schemas.microsoft.com/office/drawing/2014/main" id="{0A9BE153-7DA2-46A9-B3D6-904BEBA34126}"/>
                  </a:ext>
                </a:extLst>
              </p:cNvPr>
              <p:cNvSpPr txBox="1">
                <a:spLocks noRot="1" noChangeAspect="1" noMove="1" noResize="1" noEditPoints="1" noAdjustHandles="1" noChangeArrowheads="1" noChangeShapeType="1" noTextEdit="1"/>
              </p:cNvSpPr>
              <p:nvPr/>
            </p:nvSpPr>
            <p:spPr>
              <a:xfrm>
                <a:off x="3435207" y="2226138"/>
                <a:ext cx="5071551" cy="494751"/>
              </a:xfrm>
              <a:prstGeom prst="rect">
                <a:avLst/>
              </a:prstGeom>
              <a:blipFill>
                <a:blip r:embed="rId6"/>
                <a:stretch>
                  <a:fillRect l="-1925" t="-2469" b="-28395"/>
                </a:stretch>
              </a:blipFill>
            </p:spPr>
            <p:txBody>
              <a:bodyPr/>
              <a:lstStyle/>
              <a:p>
                <a:r>
                  <a:rPr lang="en-US">
                    <a:noFill/>
                  </a:rPr>
                  <a:t> </a:t>
                </a:r>
              </a:p>
            </p:txBody>
          </p:sp>
        </mc:Fallback>
      </mc:AlternateContent>
      <p:pic>
        <p:nvPicPr>
          <p:cNvPr id="19" name="Picture 2" descr="Kho sách">
            <a:extLst>
              <a:ext uri="{FF2B5EF4-FFF2-40B4-BE49-F238E27FC236}">
                <a16:creationId xmlns:a16="http://schemas.microsoft.com/office/drawing/2014/main" id="{53A7703F-89FF-4426-B6DD-EDE5D7817971}"/>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847960" y="2885257"/>
            <a:ext cx="400240" cy="400240"/>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F4E50D3B-68DE-4F91-8133-7B98CC76B3AC}"/>
              </a:ext>
            </a:extLst>
          </p:cNvPr>
          <p:cNvSpPr txBox="1"/>
          <p:nvPr/>
        </p:nvSpPr>
        <p:spPr>
          <a:xfrm>
            <a:off x="1428057" y="2798447"/>
            <a:ext cx="8720778" cy="494751"/>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r>
              <a:rPr lang="en-US" dirty="0"/>
              <a:t>Al(OH)</a:t>
            </a:r>
            <a:r>
              <a:rPr lang="en-US" baseline="-25000" dirty="0"/>
              <a:t>3</a:t>
            </a:r>
            <a:r>
              <a:rPr lang="en-US" dirty="0"/>
              <a:t> có </a:t>
            </a:r>
            <a:r>
              <a:rPr lang="en-US" dirty="0" err="1"/>
              <a:t>cả</a:t>
            </a:r>
            <a:r>
              <a:rPr lang="en-US" dirty="0"/>
              <a:t> </a:t>
            </a:r>
            <a:r>
              <a:rPr lang="en-US" dirty="0" err="1"/>
              <a:t>tính</a:t>
            </a:r>
            <a:r>
              <a:rPr lang="en-US" dirty="0"/>
              <a:t> acid </a:t>
            </a:r>
            <a:r>
              <a:rPr lang="en-US" dirty="0" err="1"/>
              <a:t>và</a:t>
            </a:r>
            <a:r>
              <a:rPr lang="en-US" dirty="0"/>
              <a:t> </a:t>
            </a:r>
            <a:r>
              <a:rPr lang="en-US" dirty="0" err="1"/>
              <a:t>tính</a:t>
            </a:r>
            <a:r>
              <a:rPr lang="en-US" dirty="0"/>
              <a:t> base</a:t>
            </a:r>
            <a:endParaRPr lang="en-US" baseline="-25000" dirty="0"/>
          </a:p>
        </p:txBody>
      </p:sp>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3A2BF32A-7274-4A0B-A62F-0C0514E67260}"/>
                  </a:ext>
                </a:extLst>
              </p:cNvPr>
              <p:cNvSpPr txBox="1"/>
              <p:nvPr/>
            </p:nvSpPr>
            <p:spPr>
              <a:xfrm>
                <a:off x="3435207" y="3328154"/>
                <a:ext cx="5071551" cy="494751"/>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r>
                  <a:rPr lang="en-US" dirty="0"/>
                  <a:t>Al(OH)</a:t>
                </a:r>
                <a:r>
                  <a:rPr lang="en-US" baseline="-25000" dirty="0"/>
                  <a:t>3</a:t>
                </a:r>
                <a:r>
                  <a:rPr lang="en-US" dirty="0"/>
                  <a:t> + NaOH </a:t>
                </a:r>
                <a14:m>
                  <m:oMath xmlns:m="http://schemas.openxmlformats.org/officeDocument/2006/math">
                    <m:groupChr>
                      <m:groupChrPr>
                        <m:chr m:val="→"/>
                        <m:vertJc m:val="bot"/>
                        <m:ctrlPr>
                          <a:rPr lang="en-US" i="1">
                            <a:latin typeface="Cambria Math" panose="02040503050406030204" pitchFamily="18" charset="0"/>
                          </a:rPr>
                        </m:ctrlPr>
                      </m:groupChrPr>
                      <m:e>
                        <m:r>
                          <m:rPr>
                            <m:brk m:alnAt="2"/>
                          </m:rPr>
                          <a:rPr lang="en-US" i="1">
                            <a:latin typeface="Cambria Math" panose="02040503050406030204" pitchFamily="18" charset="0"/>
                          </a:rPr>
                          <m:t> </m:t>
                        </m:r>
                        <m:r>
                          <a:rPr lang="en-US" i="1">
                            <a:latin typeface="Cambria Math" panose="02040503050406030204" pitchFamily="18" charset="0"/>
                          </a:rPr>
                          <m:t>          </m:t>
                        </m:r>
                      </m:e>
                    </m:groupChr>
                  </m:oMath>
                </a14:m>
                <a:r>
                  <a:rPr lang="en-US" dirty="0"/>
                  <a:t> 2Na[Al(OH)</a:t>
                </a:r>
                <a:r>
                  <a:rPr lang="en-US" baseline="-25000" dirty="0"/>
                  <a:t>4</a:t>
                </a:r>
                <a:r>
                  <a:rPr lang="en-US" dirty="0"/>
                  <a:t>]</a:t>
                </a:r>
                <a:endParaRPr lang="en-US" baseline="-25000" dirty="0"/>
              </a:p>
            </p:txBody>
          </p:sp>
        </mc:Choice>
        <mc:Fallback xmlns="">
          <p:sp>
            <p:nvSpPr>
              <p:cNvPr id="21" name="TextBox 20">
                <a:extLst>
                  <a:ext uri="{FF2B5EF4-FFF2-40B4-BE49-F238E27FC236}">
                    <a16:creationId xmlns:a16="http://schemas.microsoft.com/office/drawing/2014/main" id="{3A2BF32A-7274-4A0B-A62F-0C0514E67260}"/>
                  </a:ext>
                </a:extLst>
              </p:cNvPr>
              <p:cNvSpPr txBox="1">
                <a:spLocks noRot="1" noChangeAspect="1" noMove="1" noResize="1" noEditPoints="1" noAdjustHandles="1" noChangeArrowheads="1" noChangeShapeType="1" noTextEdit="1"/>
              </p:cNvSpPr>
              <p:nvPr/>
            </p:nvSpPr>
            <p:spPr>
              <a:xfrm>
                <a:off x="3435207" y="3328154"/>
                <a:ext cx="5071551" cy="494751"/>
              </a:xfrm>
              <a:prstGeom prst="rect">
                <a:avLst/>
              </a:prstGeom>
              <a:blipFill>
                <a:blip r:embed="rId7"/>
                <a:stretch>
                  <a:fillRect l="-1925" t="-2469" b="-2839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E68426CF-1371-4963-B263-12A131C68BF2}"/>
                  </a:ext>
                </a:extLst>
              </p:cNvPr>
              <p:cNvSpPr txBox="1"/>
              <p:nvPr/>
            </p:nvSpPr>
            <p:spPr>
              <a:xfrm>
                <a:off x="3426778" y="3949473"/>
                <a:ext cx="5071551" cy="494751"/>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r>
                  <a:rPr lang="en-US" dirty="0"/>
                  <a:t>Al(OH)</a:t>
                </a:r>
                <a:r>
                  <a:rPr lang="en-US" baseline="-25000" dirty="0"/>
                  <a:t>3</a:t>
                </a:r>
                <a:r>
                  <a:rPr lang="en-US" dirty="0"/>
                  <a:t> + 3HCl </a:t>
                </a:r>
                <a14:m>
                  <m:oMath xmlns:m="http://schemas.openxmlformats.org/officeDocument/2006/math">
                    <m:groupChr>
                      <m:groupChrPr>
                        <m:chr m:val="→"/>
                        <m:vertJc m:val="bot"/>
                        <m:ctrlPr>
                          <a:rPr lang="en-US" i="1">
                            <a:latin typeface="Cambria Math" panose="02040503050406030204" pitchFamily="18" charset="0"/>
                          </a:rPr>
                        </m:ctrlPr>
                      </m:groupChrPr>
                      <m:e>
                        <m:r>
                          <m:rPr>
                            <m:brk m:alnAt="2"/>
                          </m:rPr>
                          <a:rPr lang="en-US" i="1">
                            <a:latin typeface="Cambria Math" panose="02040503050406030204" pitchFamily="18" charset="0"/>
                          </a:rPr>
                          <m:t> </m:t>
                        </m:r>
                        <m:r>
                          <a:rPr lang="en-US" i="1">
                            <a:latin typeface="Cambria Math" panose="02040503050406030204" pitchFamily="18" charset="0"/>
                          </a:rPr>
                          <m:t>        </m:t>
                        </m:r>
                      </m:e>
                    </m:groupChr>
                  </m:oMath>
                </a14:m>
                <a:r>
                  <a:rPr lang="en-US" dirty="0"/>
                  <a:t> AlCl</a:t>
                </a:r>
                <a:r>
                  <a:rPr lang="en-US" baseline="-25000" dirty="0"/>
                  <a:t>3</a:t>
                </a:r>
                <a:r>
                  <a:rPr lang="en-US" dirty="0"/>
                  <a:t> + 3H</a:t>
                </a:r>
                <a:r>
                  <a:rPr lang="en-US" baseline="-25000" dirty="0"/>
                  <a:t>2</a:t>
                </a:r>
                <a:r>
                  <a:rPr lang="en-US" dirty="0"/>
                  <a:t>O</a:t>
                </a:r>
                <a:endParaRPr lang="en-US" baseline="-25000" dirty="0"/>
              </a:p>
            </p:txBody>
          </p:sp>
        </mc:Choice>
        <mc:Fallback xmlns="">
          <p:sp>
            <p:nvSpPr>
              <p:cNvPr id="22" name="TextBox 21">
                <a:extLst>
                  <a:ext uri="{FF2B5EF4-FFF2-40B4-BE49-F238E27FC236}">
                    <a16:creationId xmlns:a16="http://schemas.microsoft.com/office/drawing/2014/main" id="{E68426CF-1371-4963-B263-12A131C68BF2}"/>
                  </a:ext>
                </a:extLst>
              </p:cNvPr>
              <p:cNvSpPr txBox="1">
                <a:spLocks noRot="1" noChangeAspect="1" noMove="1" noResize="1" noEditPoints="1" noAdjustHandles="1" noChangeArrowheads="1" noChangeShapeType="1" noTextEdit="1"/>
              </p:cNvSpPr>
              <p:nvPr/>
            </p:nvSpPr>
            <p:spPr>
              <a:xfrm>
                <a:off x="3426778" y="3949473"/>
                <a:ext cx="5071551" cy="494751"/>
              </a:xfrm>
              <a:prstGeom prst="rect">
                <a:avLst/>
              </a:prstGeom>
              <a:blipFill>
                <a:blip r:embed="rId8"/>
                <a:stretch>
                  <a:fillRect l="-1803" t="-2469" b="-28395"/>
                </a:stretch>
              </a:blipFill>
            </p:spPr>
            <p:txBody>
              <a:bodyPr/>
              <a:lstStyle/>
              <a:p>
                <a:r>
                  <a:rPr lang="en-US">
                    <a:noFill/>
                  </a:rPr>
                  <a:t> </a:t>
                </a:r>
              </a:p>
            </p:txBody>
          </p:sp>
        </mc:Fallback>
      </mc:AlternateContent>
      <p:pic>
        <p:nvPicPr>
          <p:cNvPr id="23" name="Picture 2" descr="Kho sách">
            <a:extLst>
              <a:ext uri="{FF2B5EF4-FFF2-40B4-BE49-F238E27FC236}">
                <a16:creationId xmlns:a16="http://schemas.microsoft.com/office/drawing/2014/main" id="{8BEF01A0-171B-435A-BC2C-BD7B147510FB}"/>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847960" y="4618047"/>
            <a:ext cx="400240" cy="400240"/>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a:extLst>
              <a:ext uri="{FF2B5EF4-FFF2-40B4-BE49-F238E27FC236}">
                <a16:creationId xmlns:a16="http://schemas.microsoft.com/office/drawing/2014/main" id="{1E98C3FD-D175-4104-A825-905253F32D69}"/>
              </a:ext>
            </a:extLst>
          </p:cNvPr>
          <p:cNvSpPr txBox="1"/>
          <p:nvPr/>
        </p:nvSpPr>
        <p:spPr>
          <a:xfrm>
            <a:off x="1428057" y="4570792"/>
            <a:ext cx="7203477" cy="937949"/>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r>
              <a:rPr lang="en-US" dirty="0"/>
              <a:t>H</a:t>
            </a:r>
            <a:r>
              <a:rPr lang="en-US" baseline="-25000" dirty="0"/>
              <a:t>2</a:t>
            </a:r>
            <a:r>
              <a:rPr lang="en-US" dirty="0"/>
              <a:t>SiO</a:t>
            </a:r>
            <a:r>
              <a:rPr lang="en-US" baseline="-25000" dirty="0"/>
              <a:t>3</a:t>
            </a:r>
            <a:r>
              <a:rPr lang="en-US" dirty="0"/>
              <a:t> </a:t>
            </a:r>
            <a:r>
              <a:rPr lang="en-US" dirty="0" err="1"/>
              <a:t>là</a:t>
            </a:r>
            <a:r>
              <a:rPr lang="en-US" dirty="0"/>
              <a:t> acid </a:t>
            </a:r>
            <a:r>
              <a:rPr lang="en-US" dirty="0" err="1"/>
              <a:t>rất</a:t>
            </a:r>
            <a:r>
              <a:rPr lang="en-US" dirty="0"/>
              <a:t> </a:t>
            </a:r>
            <a:r>
              <a:rPr lang="en-US" dirty="0" err="1"/>
              <a:t>yếu</a:t>
            </a:r>
            <a:r>
              <a:rPr lang="en-US" dirty="0"/>
              <a:t>, H</a:t>
            </a:r>
            <a:r>
              <a:rPr lang="en-US" baseline="-25000" dirty="0"/>
              <a:t>3</a:t>
            </a:r>
            <a:r>
              <a:rPr lang="en-US" dirty="0"/>
              <a:t>PO</a:t>
            </a:r>
            <a:r>
              <a:rPr lang="en-US" baseline="-25000" dirty="0"/>
              <a:t>4</a:t>
            </a:r>
            <a:r>
              <a:rPr lang="en-US" dirty="0"/>
              <a:t> </a:t>
            </a:r>
            <a:r>
              <a:rPr lang="en-US" dirty="0" err="1"/>
              <a:t>là</a:t>
            </a:r>
            <a:r>
              <a:rPr lang="en-US" dirty="0"/>
              <a:t> acid </a:t>
            </a:r>
            <a:r>
              <a:rPr lang="en-US" dirty="0" err="1"/>
              <a:t>trung</a:t>
            </a:r>
            <a:r>
              <a:rPr lang="en-US" dirty="0"/>
              <a:t> </a:t>
            </a:r>
            <a:r>
              <a:rPr lang="en-US" dirty="0" err="1"/>
              <a:t>bình</a:t>
            </a:r>
            <a:r>
              <a:rPr lang="en-US" dirty="0"/>
              <a:t>, H</a:t>
            </a:r>
            <a:r>
              <a:rPr lang="en-US" baseline="-25000" dirty="0"/>
              <a:t>2</a:t>
            </a:r>
            <a:r>
              <a:rPr lang="en-US" dirty="0"/>
              <a:t>SO</a:t>
            </a:r>
            <a:r>
              <a:rPr lang="en-US" baseline="-25000" dirty="0"/>
              <a:t>4</a:t>
            </a:r>
            <a:r>
              <a:rPr lang="en-US" dirty="0"/>
              <a:t> </a:t>
            </a:r>
            <a:r>
              <a:rPr lang="en-US" dirty="0" err="1"/>
              <a:t>là</a:t>
            </a:r>
            <a:r>
              <a:rPr lang="en-US" dirty="0"/>
              <a:t> acid </a:t>
            </a:r>
            <a:r>
              <a:rPr lang="en-US" dirty="0" err="1"/>
              <a:t>mạnh</a:t>
            </a:r>
            <a:r>
              <a:rPr lang="en-US" dirty="0"/>
              <a:t>, HClO</a:t>
            </a:r>
            <a:r>
              <a:rPr lang="en-US" baseline="-25000" dirty="0"/>
              <a:t>4</a:t>
            </a:r>
            <a:r>
              <a:rPr lang="en-US" dirty="0"/>
              <a:t> </a:t>
            </a:r>
            <a:r>
              <a:rPr lang="en-US" dirty="0" err="1"/>
              <a:t>là</a:t>
            </a:r>
            <a:r>
              <a:rPr lang="en-US" dirty="0"/>
              <a:t> acid </a:t>
            </a:r>
            <a:r>
              <a:rPr lang="en-US" dirty="0" err="1"/>
              <a:t>rất</a:t>
            </a:r>
            <a:r>
              <a:rPr lang="en-US" dirty="0"/>
              <a:t> </a:t>
            </a:r>
            <a:r>
              <a:rPr lang="en-US" dirty="0" err="1"/>
              <a:t>mạnh</a:t>
            </a:r>
            <a:endParaRPr lang="en-US" baseline="-25000" dirty="0"/>
          </a:p>
        </p:txBody>
      </p:sp>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C6A1559A-6B2E-49C8-B600-66C3CB894F5A}"/>
                  </a:ext>
                </a:extLst>
              </p:cNvPr>
              <p:cNvSpPr txBox="1"/>
              <p:nvPr/>
            </p:nvSpPr>
            <p:spPr>
              <a:xfrm>
                <a:off x="3341673" y="5612419"/>
                <a:ext cx="5599074" cy="494751"/>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r>
                  <a:rPr lang="en-US" dirty="0"/>
                  <a:t>H</a:t>
                </a:r>
                <a:r>
                  <a:rPr lang="en-US" baseline="-25000" dirty="0"/>
                  <a:t>3</a:t>
                </a:r>
                <a:r>
                  <a:rPr lang="en-US" dirty="0"/>
                  <a:t>PO</a:t>
                </a:r>
                <a:r>
                  <a:rPr lang="en-US" baseline="-25000" dirty="0"/>
                  <a:t>4</a:t>
                </a:r>
                <a:r>
                  <a:rPr lang="en-US" dirty="0"/>
                  <a:t> + 3NaOH </a:t>
                </a:r>
                <a14:m>
                  <m:oMath xmlns:m="http://schemas.openxmlformats.org/officeDocument/2006/math">
                    <m:groupChr>
                      <m:groupChrPr>
                        <m:chr m:val="→"/>
                        <m:vertJc m:val="bot"/>
                        <m:ctrlPr>
                          <a:rPr lang="en-US" i="1">
                            <a:latin typeface="Cambria Math" panose="02040503050406030204" pitchFamily="18" charset="0"/>
                          </a:rPr>
                        </m:ctrlPr>
                      </m:groupChrPr>
                      <m:e>
                        <m:r>
                          <m:rPr>
                            <m:brk m:alnAt="2"/>
                          </m:rPr>
                          <a:rPr lang="en-US" i="1">
                            <a:latin typeface="Cambria Math" panose="02040503050406030204" pitchFamily="18" charset="0"/>
                          </a:rPr>
                          <m:t> </m:t>
                        </m:r>
                        <m:r>
                          <a:rPr lang="en-US" i="1">
                            <a:latin typeface="Cambria Math" panose="02040503050406030204" pitchFamily="18" charset="0"/>
                          </a:rPr>
                          <m:t>          </m:t>
                        </m:r>
                      </m:e>
                    </m:groupChr>
                  </m:oMath>
                </a14:m>
                <a:r>
                  <a:rPr lang="en-US" dirty="0"/>
                  <a:t> Na</a:t>
                </a:r>
                <a:r>
                  <a:rPr lang="en-US" baseline="-25000" dirty="0"/>
                  <a:t>3</a:t>
                </a:r>
                <a:r>
                  <a:rPr lang="en-US" dirty="0"/>
                  <a:t>PO</a:t>
                </a:r>
                <a:r>
                  <a:rPr lang="en-US" baseline="-25000" dirty="0"/>
                  <a:t>4</a:t>
                </a:r>
                <a:r>
                  <a:rPr lang="en-US" dirty="0"/>
                  <a:t> + 3H</a:t>
                </a:r>
                <a:r>
                  <a:rPr lang="en-US" baseline="-25000" dirty="0"/>
                  <a:t>2</a:t>
                </a:r>
                <a:r>
                  <a:rPr lang="en-US" dirty="0"/>
                  <a:t>O</a:t>
                </a:r>
                <a:endParaRPr lang="en-US" baseline="-25000" dirty="0"/>
              </a:p>
            </p:txBody>
          </p:sp>
        </mc:Choice>
        <mc:Fallback xmlns="">
          <p:sp>
            <p:nvSpPr>
              <p:cNvPr id="25" name="TextBox 24">
                <a:extLst>
                  <a:ext uri="{FF2B5EF4-FFF2-40B4-BE49-F238E27FC236}">
                    <a16:creationId xmlns:a16="http://schemas.microsoft.com/office/drawing/2014/main" id="{C6A1559A-6B2E-49C8-B600-66C3CB894F5A}"/>
                  </a:ext>
                </a:extLst>
              </p:cNvPr>
              <p:cNvSpPr txBox="1">
                <a:spLocks noRot="1" noChangeAspect="1" noMove="1" noResize="1" noEditPoints="1" noAdjustHandles="1" noChangeArrowheads="1" noChangeShapeType="1" noTextEdit="1"/>
              </p:cNvSpPr>
              <p:nvPr/>
            </p:nvSpPr>
            <p:spPr>
              <a:xfrm>
                <a:off x="3341673" y="5612419"/>
                <a:ext cx="5599074" cy="494751"/>
              </a:xfrm>
              <a:prstGeom prst="rect">
                <a:avLst/>
              </a:prstGeom>
              <a:blipFill>
                <a:blip r:embed="rId9"/>
                <a:stretch>
                  <a:fillRect l="-1632" t="-2469" b="-28395"/>
                </a:stretch>
              </a:blipFill>
            </p:spPr>
            <p:txBody>
              <a:bodyPr/>
              <a:lstStyle/>
              <a:p>
                <a:r>
                  <a:rPr lang="en-US">
                    <a:noFill/>
                  </a:rPr>
                  <a:t> </a:t>
                </a:r>
              </a:p>
            </p:txBody>
          </p:sp>
        </mc:Fallback>
      </mc:AlternateContent>
    </p:spTree>
    <p:extLst>
      <p:ext uri="{BB962C8B-B14F-4D97-AF65-F5344CB8AC3E}">
        <p14:creationId xmlns:p14="http://schemas.microsoft.com/office/powerpoint/2010/main" val="2893124078"/>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up)">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p:cTn id="12" dur="500" fill="hold"/>
                                        <p:tgtEl>
                                          <p:spTgt spid="16"/>
                                        </p:tgtEl>
                                        <p:attrNameLst>
                                          <p:attrName>ppt_w</p:attrName>
                                        </p:attrNameLst>
                                      </p:cBhvr>
                                      <p:tavLst>
                                        <p:tav tm="0">
                                          <p:val>
                                            <p:fltVal val="0"/>
                                          </p:val>
                                        </p:tav>
                                        <p:tav tm="100000">
                                          <p:val>
                                            <p:strVal val="#ppt_w"/>
                                          </p:val>
                                        </p:tav>
                                      </p:tavLst>
                                    </p:anim>
                                    <p:anim calcmode="lin" valueType="num">
                                      <p:cBhvr>
                                        <p:cTn id="13" dur="500" fill="hold"/>
                                        <p:tgtEl>
                                          <p:spTgt spid="16"/>
                                        </p:tgtEl>
                                        <p:attrNameLst>
                                          <p:attrName>ppt_h</p:attrName>
                                        </p:attrNameLst>
                                      </p:cBhvr>
                                      <p:tavLst>
                                        <p:tav tm="0">
                                          <p:val>
                                            <p:fltVal val="0"/>
                                          </p:val>
                                        </p:tav>
                                        <p:tav tm="100000">
                                          <p:val>
                                            <p:strVal val="#ppt_h"/>
                                          </p:val>
                                        </p:tav>
                                      </p:tavLst>
                                    </p:anim>
                                    <p:animEffect transition="in" filter="fade">
                                      <p:cBhvr>
                                        <p:cTn id="14" dur="500"/>
                                        <p:tgtEl>
                                          <p:spTgt spid="16"/>
                                        </p:tgtEl>
                                      </p:cBhvr>
                                    </p:animEffect>
                                  </p:childTnLst>
                                </p:cTn>
                              </p:par>
                            </p:childTnLst>
                          </p:cTn>
                        </p:par>
                        <p:par>
                          <p:cTn id="15" fill="hold">
                            <p:stCondLst>
                              <p:cond delay="500"/>
                            </p:stCondLst>
                            <p:childTnLst>
                              <p:par>
                                <p:cTn id="16" presetID="22" presetClass="entr" presetSubtype="1" fill="hold" grpId="0" nodeType="after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wipe(up)">
                                      <p:cBhvr>
                                        <p:cTn id="18" dur="500"/>
                                        <p:tgtEl>
                                          <p:spTgt spid="17"/>
                                        </p:tgtEl>
                                      </p:cBhvr>
                                    </p:animEffect>
                                  </p:childTnLst>
                                </p:cTn>
                              </p:par>
                            </p:childTnLst>
                          </p:cTn>
                        </p:par>
                        <p:par>
                          <p:cTn id="19" fill="hold">
                            <p:stCondLst>
                              <p:cond delay="1000"/>
                            </p:stCondLst>
                            <p:childTnLst>
                              <p:par>
                                <p:cTn id="20" presetID="22" presetClass="entr" presetSubtype="1" fill="hold" grpId="0" nodeType="after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up)">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p:cTn id="27" dur="500" fill="hold"/>
                                        <p:tgtEl>
                                          <p:spTgt spid="19"/>
                                        </p:tgtEl>
                                        <p:attrNameLst>
                                          <p:attrName>ppt_w</p:attrName>
                                        </p:attrNameLst>
                                      </p:cBhvr>
                                      <p:tavLst>
                                        <p:tav tm="0">
                                          <p:val>
                                            <p:fltVal val="0"/>
                                          </p:val>
                                        </p:tav>
                                        <p:tav tm="100000">
                                          <p:val>
                                            <p:strVal val="#ppt_w"/>
                                          </p:val>
                                        </p:tav>
                                      </p:tavLst>
                                    </p:anim>
                                    <p:anim calcmode="lin" valueType="num">
                                      <p:cBhvr>
                                        <p:cTn id="28" dur="500" fill="hold"/>
                                        <p:tgtEl>
                                          <p:spTgt spid="19"/>
                                        </p:tgtEl>
                                        <p:attrNameLst>
                                          <p:attrName>ppt_h</p:attrName>
                                        </p:attrNameLst>
                                      </p:cBhvr>
                                      <p:tavLst>
                                        <p:tav tm="0">
                                          <p:val>
                                            <p:fltVal val="0"/>
                                          </p:val>
                                        </p:tav>
                                        <p:tav tm="100000">
                                          <p:val>
                                            <p:strVal val="#ppt_h"/>
                                          </p:val>
                                        </p:tav>
                                      </p:tavLst>
                                    </p:anim>
                                    <p:animEffect transition="in" filter="fade">
                                      <p:cBhvr>
                                        <p:cTn id="29" dur="500"/>
                                        <p:tgtEl>
                                          <p:spTgt spid="19"/>
                                        </p:tgtEl>
                                      </p:cBhvr>
                                    </p:animEffect>
                                  </p:childTnLst>
                                </p:cTn>
                              </p:par>
                            </p:childTnLst>
                          </p:cTn>
                        </p:par>
                        <p:par>
                          <p:cTn id="30" fill="hold">
                            <p:stCondLst>
                              <p:cond delay="500"/>
                            </p:stCondLst>
                            <p:childTnLst>
                              <p:par>
                                <p:cTn id="31" presetID="22" presetClass="entr" presetSubtype="1" fill="hold" grpId="0" nodeType="after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wipe(up)">
                                      <p:cBhvr>
                                        <p:cTn id="33" dur="500"/>
                                        <p:tgtEl>
                                          <p:spTgt spid="20"/>
                                        </p:tgtEl>
                                      </p:cBhvr>
                                    </p:animEffect>
                                  </p:childTnLst>
                                </p:cTn>
                              </p:par>
                            </p:childTnLst>
                          </p:cTn>
                        </p:par>
                        <p:par>
                          <p:cTn id="34" fill="hold">
                            <p:stCondLst>
                              <p:cond delay="1000"/>
                            </p:stCondLst>
                            <p:childTnLst>
                              <p:par>
                                <p:cTn id="35" presetID="22" presetClass="entr" presetSubtype="1" fill="hold" grpId="0" nodeType="after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wipe(up)">
                                      <p:cBhvr>
                                        <p:cTn id="37" dur="500"/>
                                        <p:tgtEl>
                                          <p:spTgt spid="21"/>
                                        </p:tgtEl>
                                      </p:cBhvr>
                                    </p:animEffect>
                                  </p:childTnLst>
                                </p:cTn>
                              </p:par>
                            </p:childTnLst>
                          </p:cTn>
                        </p:par>
                        <p:par>
                          <p:cTn id="38" fill="hold">
                            <p:stCondLst>
                              <p:cond delay="1500"/>
                            </p:stCondLst>
                            <p:childTnLst>
                              <p:par>
                                <p:cTn id="39" presetID="22" presetClass="entr" presetSubtype="1" fill="hold" grpId="0" nodeType="after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wipe(up)">
                                      <p:cBhvr>
                                        <p:cTn id="41" dur="500"/>
                                        <p:tgtEl>
                                          <p:spTgt spid="22"/>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nodeType="clickEffect">
                                  <p:stCondLst>
                                    <p:cond delay="0"/>
                                  </p:stCondLst>
                                  <p:childTnLst>
                                    <p:set>
                                      <p:cBhvr>
                                        <p:cTn id="45" dur="1" fill="hold">
                                          <p:stCondLst>
                                            <p:cond delay="0"/>
                                          </p:stCondLst>
                                        </p:cTn>
                                        <p:tgtEl>
                                          <p:spTgt spid="23"/>
                                        </p:tgtEl>
                                        <p:attrNameLst>
                                          <p:attrName>style.visibility</p:attrName>
                                        </p:attrNameLst>
                                      </p:cBhvr>
                                      <p:to>
                                        <p:strVal val="visible"/>
                                      </p:to>
                                    </p:set>
                                    <p:anim calcmode="lin" valueType="num">
                                      <p:cBhvr>
                                        <p:cTn id="46" dur="500" fill="hold"/>
                                        <p:tgtEl>
                                          <p:spTgt spid="23"/>
                                        </p:tgtEl>
                                        <p:attrNameLst>
                                          <p:attrName>ppt_w</p:attrName>
                                        </p:attrNameLst>
                                      </p:cBhvr>
                                      <p:tavLst>
                                        <p:tav tm="0">
                                          <p:val>
                                            <p:fltVal val="0"/>
                                          </p:val>
                                        </p:tav>
                                        <p:tav tm="100000">
                                          <p:val>
                                            <p:strVal val="#ppt_w"/>
                                          </p:val>
                                        </p:tav>
                                      </p:tavLst>
                                    </p:anim>
                                    <p:anim calcmode="lin" valueType="num">
                                      <p:cBhvr>
                                        <p:cTn id="47" dur="500" fill="hold"/>
                                        <p:tgtEl>
                                          <p:spTgt spid="23"/>
                                        </p:tgtEl>
                                        <p:attrNameLst>
                                          <p:attrName>ppt_h</p:attrName>
                                        </p:attrNameLst>
                                      </p:cBhvr>
                                      <p:tavLst>
                                        <p:tav tm="0">
                                          <p:val>
                                            <p:fltVal val="0"/>
                                          </p:val>
                                        </p:tav>
                                        <p:tav tm="100000">
                                          <p:val>
                                            <p:strVal val="#ppt_h"/>
                                          </p:val>
                                        </p:tav>
                                      </p:tavLst>
                                    </p:anim>
                                    <p:animEffect transition="in" filter="fade">
                                      <p:cBhvr>
                                        <p:cTn id="48" dur="500"/>
                                        <p:tgtEl>
                                          <p:spTgt spid="23"/>
                                        </p:tgtEl>
                                      </p:cBhvr>
                                    </p:animEffect>
                                  </p:childTnLst>
                                </p:cTn>
                              </p:par>
                            </p:childTnLst>
                          </p:cTn>
                        </p:par>
                        <p:par>
                          <p:cTn id="49" fill="hold">
                            <p:stCondLst>
                              <p:cond delay="500"/>
                            </p:stCondLst>
                            <p:childTnLst>
                              <p:par>
                                <p:cTn id="50" presetID="22" presetClass="entr" presetSubtype="1" fill="hold" grpId="0" nodeType="after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wipe(up)">
                                      <p:cBhvr>
                                        <p:cTn id="52" dur="500"/>
                                        <p:tgtEl>
                                          <p:spTgt spid="24"/>
                                        </p:tgtEl>
                                      </p:cBhvr>
                                    </p:animEffect>
                                  </p:childTnLst>
                                </p:cTn>
                              </p:par>
                            </p:childTnLst>
                          </p:cTn>
                        </p:par>
                        <p:par>
                          <p:cTn id="53" fill="hold">
                            <p:stCondLst>
                              <p:cond delay="1000"/>
                            </p:stCondLst>
                            <p:childTnLst>
                              <p:par>
                                <p:cTn id="54" presetID="22" presetClass="entr" presetSubtype="1" fill="hold" grpId="0" nodeType="after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wipe(up)">
                                      <p:cBhvr>
                                        <p:cTn id="56"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P spid="18" grpId="0"/>
      <p:bldP spid="20" grpId="0"/>
      <p:bldP spid="21" grpId="0"/>
      <p:bldP spid="22" grpId="0"/>
      <p:bldP spid="24" grpId="0"/>
      <p:bldP spid="2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846061865"/>
              </p:ext>
            </p:extLst>
          </p:nvPr>
        </p:nvGraphicFramePr>
        <p:xfrm>
          <a:off x="580292" y="995620"/>
          <a:ext cx="11350868" cy="5939266"/>
        </p:xfrm>
        <a:graphic>
          <a:graphicData uri="http://schemas.openxmlformats.org/drawingml/2006/table">
            <a:tbl>
              <a:tblPr firstRow="1" firstCol="1" bandRow="1"/>
              <a:tblGrid>
                <a:gridCol w="1099672">
                  <a:extLst>
                    <a:ext uri="{9D8B030D-6E8A-4147-A177-3AD203B41FA5}">
                      <a16:colId xmlns:a16="http://schemas.microsoft.com/office/drawing/2014/main" val="113958579"/>
                    </a:ext>
                  </a:extLst>
                </a:gridCol>
                <a:gridCol w="5858398">
                  <a:extLst>
                    <a:ext uri="{9D8B030D-6E8A-4147-A177-3AD203B41FA5}">
                      <a16:colId xmlns:a16="http://schemas.microsoft.com/office/drawing/2014/main" val="1885675585"/>
                    </a:ext>
                  </a:extLst>
                </a:gridCol>
                <a:gridCol w="1578712">
                  <a:extLst>
                    <a:ext uri="{9D8B030D-6E8A-4147-A177-3AD203B41FA5}">
                      <a16:colId xmlns:a16="http://schemas.microsoft.com/office/drawing/2014/main" val="108097085"/>
                    </a:ext>
                  </a:extLst>
                </a:gridCol>
                <a:gridCol w="1419738">
                  <a:extLst>
                    <a:ext uri="{9D8B030D-6E8A-4147-A177-3AD203B41FA5}">
                      <a16:colId xmlns:a16="http://schemas.microsoft.com/office/drawing/2014/main" val="773947499"/>
                    </a:ext>
                  </a:extLst>
                </a:gridCol>
                <a:gridCol w="1394348">
                  <a:extLst>
                    <a:ext uri="{9D8B030D-6E8A-4147-A177-3AD203B41FA5}">
                      <a16:colId xmlns:a16="http://schemas.microsoft.com/office/drawing/2014/main" val="4080718344"/>
                    </a:ext>
                  </a:extLst>
                </a:gridCol>
              </a:tblGrid>
              <a:tr h="362243">
                <a:tc rowSpan="2">
                  <a:txBody>
                    <a:bodyPr/>
                    <a:lstStyle/>
                    <a:p>
                      <a:pPr marL="0" marR="0" algn="ctr">
                        <a:lnSpc>
                          <a:spcPct val="120000"/>
                        </a:lnSpc>
                        <a:spcAft>
                          <a:spcPts val="0"/>
                        </a:spcAft>
                      </a:pPr>
                      <a:r>
                        <a:rPr lang="en-US" sz="2000" b="1">
                          <a:effectLst/>
                          <a:latin typeface="Times New Roman" panose="02020603050405020304" pitchFamily="18" charset="0"/>
                          <a:ea typeface="Times New Roman" panose="02020603050405020304" pitchFamily="18" charset="0"/>
                          <a:cs typeface="Arial" panose="020B0604020202020204" pitchFamily="34" charset="0"/>
                        </a:rPr>
                        <a:t>STT</a:t>
                      </a:r>
                      <a:endParaRPr lang="en-US" sz="2000">
                        <a:effectLst/>
                        <a:latin typeface="Calibri" panose="020F0502020204030204" pitchFamily="34" charset="0"/>
                        <a:ea typeface="Times New Roman" panose="02020603050405020304" pitchFamily="18" charset="0"/>
                        <a:cs typeface="Arial" panose="020B0604020202020204" pitchFamily="34" charset="0"/>
                      </a:endParaRPr>
                    </a:p>
                  </a:txBody>
                  <a:tcPr marL="66487" marR="664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lgn="ctr">
                        <a:lnSpc>
                          <a:spcPct val="120000"/>
                        </a:lnSpc>
                        <a:spcAft>
                          <a:spcPts val="0"/>
                        </a:spcAft>
                      </a:pPr>
                      <a:r>
                        <a:rPr lang="en-US" sz="2000" b="1" dirty="0" smtClean="0">
                          <a:effectLst/>
                          <a:latin typeface="Times New Roman" panose="02020603050405020304" pitchFamily="18" charset="0"/>
                          <a:ea typeface="Times New Roman" panose="02020603050405020304" pitchFamily="18" charset="0"/>
                          <a:cs typeface="Arial" panose="020B0604020202020204" pitchFamily="34" charset="0"/>
                        </a:rPr>
                        <a:t>NỘI</a:t>
                      </a:r>
                      <a:r>
                        <a:rPr lang="en-US" sz="2000" b="1" baseline="0" dirty="0" smtClean="0">
                          <a:effectLst/>
                          <a:latin typeface="Times New Roman" panose="02020603050405020304" pitchFamily="18" charset="0"/>
                          <a:ea typeface="Times New Roman" panose="02020603050405020304" pitchFamily="18" charset="0"/>
                          <a:cs typeface="Arial" panose="020B0604020202020204" pitchFamily="34" charset="0"/>
                        </a:rPr>
                        <a:t> DUNG</a:t>
                      </a:r>
                      <a:endParaRPr lang="en-US" sz="2000" dirty="0">
                        <a:effectLst/>
                        <a:latin typeface="Calibri" panose="020F0502020204030204" pitchFamily="34" charset="0"/>
                        <a:ea typeface="Times New Roman" panose="02020603050405020304" pitchFamily="18" charset="0"/>
                        <a:cs typeface="Arial" panose="020B0604020202020204" pitchFamily="34" charset="0"/>
                      </a:endParaRPr>
                    </a:p>
                  </a:txBody>
                  <a:tcPr marL="66487" marR="664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marL="0" marR="0" algn="ctr">
                        <a:lnSpc>
                          <a:spcPct val="107000"/>
                        </a:lnSpc>
                        <a:spcBef>
                          <a:spcPts val="0"/>
                        </a:spcBef>
                        <a:spcAft>
                          <a:spcPts val="800"/>
                        </a:spcAft>
                      </a:pPr>
                      <a:r>
                        <a:rPr lang="en-US" sz="2000" b="1">
                          <a:effectLst/>
                          <a:latin typeface="Times New Roman" panose="02020603050405020304" pitchFamily="18" charset="0"/>
                          <a:ea typeface="Calibri" panose="020F0502020204030204" pitchFamily="34" charset="0"/>
                          <a:cs typeface="Arial" panose="020B0604020202020204" pitchFamily="34" charset="0"/>
                        </a:rPr>
                        <a:t>XÁC NHẬN</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6487" marR="664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174699630"/>
                  </a:ext>
                </a:extLst>
              </a:tr>
              <a:tr h="1587561">
                <a:tc vMerge="1">
                  <a:txBody>
                    <a:bodyPr/>
                    <a:lstStyle/>
                    <a:p>
                      <a:endParaRPr lang="en-US"/>
                    </a:p>
                  </a:txBody>
                  <a:tcPr/>
                </a:tc>
                <a:tc vMerge="1">
                  <a:txBody>
                    <a:bodyPr/>
                    <a:lstStyle/>
                    <a:p>
                      <a:endParaRPr lang="en-US"/>
                    </a:p>
                  </a:txBody>
                  <a:tcPr/>
                </a:tc>
                <a:tc>
                  <a:txBody>
                    <a:bodyPr/>
                    <a:lstStyle/>
                    <a:p>
                      <a:pPr marL="0" marR="0" algn="ctr">
                        <a:lnSpc>
                          <a:spcPct val="120000"/>
                        </a:lnSpc>
                        <a:spcAft>
                          <a:spcPts val="0"/>
                        </a:spcAft>
                      </a:pPr>
                      <a:r>
                        <a:rPr lang="en-US" sz="2000" b="1">
                          <a:effectLst/>
                          <a:latin typeface="Times New Roman" panose="02020603050405020304" pitchFamily="18" charset="0"/>
                          <a:ea typeface="Times New Roman" panose="02020603050405020304" pitchFamily="18" charset="0"/>
                          <a:cs typeface="Arial" panose="020B0604020202020204" pitchFamily="34" charset="0"/>
                        </a:rPr>
                        <a:t>CÓ VÀ  ĐẦY ĐỦ</a:t>
                      </a:r>
                      <a:endParaRPr lang="en-US" sz="2000">
                        <a:effectLst/>
                        <a:latin typeface="Calibri" panose="020F0502020204030204" pitchFamily="34" charset="0"/>
                        <a:ea typeface="Times New Roman" panose="02020603050405020304" pitchFamily="18" charset="0"/>
                        <a:cs typeface="Arial" panose="020B0604020202020204" pitchFamily="34" charset="0"/>
                      </a:endParaRPr>
                    </a:p>
                    <a:p>
                      <a:pPr marL="0" marR="0" algn="ctr">
                        <a:lnSpc>
                          <a:spcPct val="120000"/>
                        </a:lnSpc>
                        <a:spcAft>
                          <a:spcPts val="0"/>
                        </a:spcAft>
                      </a:pPr>
                      <a:r>
                        <a:rPr lang="en-US" sz="2000" b="1">
                          <a:effectLst/>
                          <a:latin typeface="Times New Roman" panose="02020603050405020304" pitchFamily="18" charset="0"/>
                          <a:ea typeface="Times New Roman" panose="02020603050405020304" pitchFamily="18" charset="0"/>
                          <a:cs typeface="Arial" panose="020B0604020202020204" pitchFamily="34" charset="0"/>
                        </a:rPr>
                        <a:t> </a:t>
                      </a:r>
                      <a:endParaRPr lang="en-US" sz="2000">
                        <a:effectLst/>
                        <a:latin typeface="Calibri" panose="020F0502020204030204" pitchFamily="34" charset="0"/>
                        <a:ea typeface="Times New Roman" panose="02020603050405020304" pitchFamily="18" charset="0"/>
                        <a:cs typeface="Arial" panose="020B0604020202020204" pitchFamily="34" charset="0"/>
                      </a:endParaRPr>
                    </a:p>
                  </a:txBody>
                  <a:tcPr marL="66487" marR="664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20000"/>
                        </a:lnSpc>
                        <a:spcAft>
                          <a:spcPts val="0"/>
                        </a:spcAft>
                        <a:tabLst>
                          <a:tab pos="408940" algn="ctr"/>
                        </a:tabLst>
                      </a:pPr>
                      <a:r>
                        <a:rPr lang="en-US" sz="2000" b="1" dirty="0">
                          <a:effectLst/>
                          <a:latin typeface="Times New Roman" panose="02020603050405020304" pitchFamily="18" charset="0"/>
                          <a:ea typeface="Times New Roman" panose="02020603050405020304" pitchFamily="18" charset="0"/>
                          <a:cs typeface="Arial" panose="020B0604020202020204" pitchFamily="34" charset="0"/>
                        </a:rPr>
                        <a:t>CÓ NHƯNG CHƯA ĐẦY </a:t>
                      </a:r>
                      <a:r>
                        <a:rPr lang="en-US" sz="2000" b="1" dirty="0" smtClean="0">
                          <a:effectLst/>
                          <a:latin typeface="Times New Roman" panose="02020603050405020304" pitchFamily="18" charset="0"/>
                          <a:ea typeface="Times New Roman" panose="02020603050405020304" pitchFamily="18" charset="0"/>
                          <a:cs typeface="Arial" panose="020B0604020202020204" pitchFamily="34" charset="0"/>
                        </a:rPr>
                        <a:t>ĐỦ</a:t>
                      </a:r>
                      <a:endParaRPr lang="en-US" sz="2000" dirty="0">
                        <a:effectLst/>
                        <a:latin typeface="Calibri" panose="020F0502020204030204" pitchFamily="34" charset="0"/>
                        <a:ea typeface="Times New Roman" panose="02020603050405020304" pitchFamily="18" charset="0"/>
                        <a:cs typeface="Arial" panose="020B0604020202020204" pitchFamily="34" charset="0"/>
                      </a:endParaRPr>
                    </a:p>
                  </a:txBody>
                  <a:tcPr marL="66487" marR="664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800"/>
                        </a:spcAft>
                      </a:pPr>
                      <a:r>
                        <a:rPr lang="en-US" sz="2000" b="1">
                          <a:effectLst/>
                          <a:latin typeface="Times New Roman" panose="02020603050405020304" pitchFamily="18" charset="0"/>
                          <a:ea typeface="Calibri" panose="020F0502020204030204" pitchFamily="34" charset="0"/>
                          <a:cs typeface="Arial" panose="020B0604020202020204" pitchFamily="34" charset="0"/>
                        </a:rPr>
                        <a:t>KHÔNG</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6487" marR="664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56482494"/>
                  </a:ext>
                </a:extLst>
              </a:tr>
              <a:tr h="959798">
                <a:tc>
                  <a:txBody>
                    <a:bodyPr/>
                    <a:lstStyle/>
                    <a:p>
                      <a:pPr marL="0" marR="0" algn="ctr">
                        <a:lnSpc>
                          <a:spcPct val="120000"/>
                        </a:lnSpc>
                        <a:spcAft>
                          <a:spcPts val="0"/>
                        </a:spcAft>
                      </a:pPr>
                      <a:r>
                        <a:rPr lang="en-US" sz="2000">
                          <a:effectLst/>
                          <a:latin typeface="Times New Roman" panose="02020603050405020304" pitchFamily="18" charset="0"/>
                          <a:ea typeface="Times New Roman" panose="02020603050405020304" pitchFamily="18" charset="0"/>
                          <a:cs typeface="Arial" panose="020B0604020202020204" pitchFamily="34" charset="0"/>
                        </a:rPr>
                        <a:t>1</a:t>
                      </a:r>
                      <a:endParaRPr lang="en-US" sz="2000">
                        <a:effectLst/>
                        <a:latin typeface="Calibri" panose="020F0502020204030204" pitchFamily="34" charset="0"/>
                        <a:ea typeface="Times New Roman" panose="02020603050405020304" pitchFamily="18" charset="0"/>
                        <a:cs typeface="Arial" panose="020B0604020202020204" pitchFamily="34" charset="0"/>
                      </a:endParaRPr>
                    </a:p>
                  </a:txBody>
                  <a:tcPr marL="66487" marR="664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20000"/>
                        </a:lnSpc>
                        <a:spcAft>
                          <a:spcPts val="0"/>
                        </a:spcAft>
                      </a:pPr>
                      <a:r>
                        <a:rPr lang="en-US" sz="2000" dirty="0" err="1">
                          <a:effectLst/>
                          <a:latin typeface="Times New Roman" panose="02020603050405020304" pitchFamily="18" charset="0"/>
                          <a:ea typeface="Times New Roman" panose="02020603050405020304" pitchFamily="18" charset="0"/>
                          <a:cs typeface="Arial" panose="020B0604020202020204" pitchFamily="34" charset="0"/>
                        </a:rPr>
                        <a:t>Có</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err="1">
                          <a:effectLst/>
                          <a:latin typeface="Times New Roman" panose="02020603050405020304" pitchFamily="18" charset="0"/>
                          <a:ea typeface="Times New Roman" panose="02020603050405020304" pitchFamily="18" charset="0"/>
                          <a:cs typeface="Arial" panose="020B0604020202020204" pitchFamily="34" charset="0"/>
                        </a:rPr>
                        <a:t>vẽ</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err="1">
                          <a:effectLst/>
                          <a:latin typeface="Times New Roman" panose="02020603050405020304" pitchFamily="18" charset="0"/>
                          <a:ea typeface="Times New Roman" panose="02020603050405020304" pitchFamily="18" charset="0"/>
                          <a:cs typeface="Arial" panose="020B0604020202020204" pitchFamily="34" charset="0"/>
                        </a:rPr>
                        <a:t>được</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err="1">
                          <a:effectLst/>
                          <a:latin typeface="Times New Roman" panose="02020603050405020304" pitchFamily="18" charset="0"/>
                          <a:ea typeface="Times New Roman" panose="02020603050405020304" pitchFamily="18" charset="0"/>
                          <a:cs typeface="Arial" panose="020B0604020202020204" pitchFamily="34" charset="0"/>
                        </a:rPr>
                        <a:t>mô</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err="1">
                          <a:effectLst/>
                          <a:latin typeface="Times New Roman" panose="02020603050405020304" pitchFamily="18" charset="0"/>
                          <a:ea typeface="Times New Roman" panose="02020603050405020304" pitchFamily="18" charset="0"/>
                          <a:cs typeface="Arial" panose="020B0604020202020204" pitchFamily="34" charset="0"/>
                        </a:rPr>
                        <a:t>hình</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err="1">
                          <a:effectLst/>
                          <a:latin typeface="Times New Roman" panose="02020603050405020304" pitchFamily="18" charset="0"/>
                          <a:ea typeface="Times New Roman" panose="02020603050405020304" pitchFamily="18" charset="0"/>
                          <a:cs typeface="Arial" panose="020B0604020202020204" pitchFamily="34" charset="0"/>
                        </a:rPr>
                        <a:t>nguyên</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err="1">
                          <a:effectLst/>
                          <a:latin typeface="Times New Roman" panose="02020603050405020304" pitchFamily="18" charset="0"/>
                          <a:ea typeface="Times New Roman" panose="02020603050405020304" pitchFamily="18" charset="0"/>
                          <a:cs typeface="Arial" panose="020B0604020202020204" pitchFamily="34" charset="0"/>
                        </a:rPr>
                        <a:t>tử</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err="1">
                          <a:effectLst/>
                          <a:latin typeface="Times New Roman" panose="02020603050405020304" pitchFamily="18" charset="0"/>
                          <a:ea typeface="Times New Roman" panose="02020603050405020304" pitchFamily="18" charset="0"/>
                          <a:cs typeface="Arial" panose="020B0604020202020204" pitchFamily="34" charset="0"/>
                        </a:rPr>
                        <a:t>theo</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 Rutherford – Bohr </a:t>
                      </a:r>
                      <a:r>
                        <a:rPr lang="en-US" sz="2000" dirty="0" err="1">
                          <a:effectLst/>
                          <a:latin typeface="Times New Roman" panose="02020603050405020304" pitchFamily="18" charset="0"/>
                          <a:ea typeface="Times New Roman" panose="02020603050405020304" pitchFamily="18" charset="0"/>
                          <a:cs typeface="Arial" panose="020B0604020202020204" pitchFamily="34" charset="0"/>
                        </a:rPr>
                        <a:t>không</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2000" dirty="0">
                        <a:effectLst/>
                        <a:latin typeface="Calibri" panose="020F0502020204030204" pitchFamily="34" charset="0"/>
                        <a:ea typeface="Times New Roman" panose="02020603050405020304" pitchFamily="18" charset="0"/>
                        <a:cs typeface="Arial" panose="020B0604020202020204" pitchFamily="34" charset="0"/>
                      </a:endParaRPr>
                    </a:p>
                  </a:txBody>
                  <a:tcPr marL="66487" marR="664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20000"/>
                        </a:lnSpc>
                        <a:spcAft>
                          <a:spcPts val="0"/>
                        </a:spcAft>
                      </a:pPr>
                      <a:r>
                        <a:rPr lang="en-US" sz="2000">
                          <a:effectLst/>
                          <a:latin typeface="Times New Roman" panose="02020603050405020304" pitchFamily="18" charset="0"/>
                          <a:ea typeface="Times New Roman" panose="02020603050405020304" pitchFamily="18" charset="0"/>
                          <a:cs typeface="Arial" panose="020B0604020202020204" pitchFamily="34" charset="0"/>
                        </a:rPr>
                        <a:t> </a:t>
                      </a:r>
                      <a:endParaRPr lang="en-US" sz="2000">
                        <a:effectLst/>
                        <a:latin typeface="Calibri" panose="020F0502020204030204" pitchFamily="34" charset="0"/>
                        <a:ea typeface="Times New Roman" panose="02020603050405020304" pitchFamily="18" charset="0"/>
                        <a:cs typeface="Arial" panose="020B0604020202020204" pitchFamily="34" charset="0"/>
                      </a:endParaRPr>
                    </a:p>
                  </a:txBody>
                  <a:tcPr marL="66487" marR="664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20000"/>
                        </a:lnSpc>
                        <a:spcAft>
                          <a:spcPts val="0"/>
                        </a:spcAft>
                      </a:pPr>
                      <a:r>
                        <a:rPr lang="en-US" sz="2000">
                          <a:effectLst/>
                          <a:latin typeface="Times New Roman" panose="02020603050405020304" pitchFamily="18" charset="0"/>
                          <a:ea typeface="Times New Roman" panose="02020603050405020304" pitchFamily="18" charset="0"/>
                          <a:cs typeface="Arial" panose="020B0604020202020204" pitchFamily="34" charset="0"/>
                        </a:rPr>
                        <a:t> </a:t>
                      </a:r>
                      <a:endParaRPr lang="en-US" sz="2000">
                        <a:effectLst/>
                        <a:latin typeface="Calibri" panose="020F0502020204030204" pitchFamily="34" charset="0"/>
                        <a:ea typeface="Times New Roman" panose="02020603050405020304" pitchFamily="18" charset="0"/>
                        <a:cs typeface="Arial" panose="020B0604020202020204" pitchFamily="34" charset="0"/>
                      </a:endParaRPr>
                    </a:p>
                  </a:txBody>
                  <a:tcPr marL="66487" marR="664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800"/>
                        </a:spcAft>
                      </a:pPr>
                      <a:r>
                        <a:rPr lang="en-US" sz="2000">
                          <a:effectLst/>
                          <a:latin typeface="Times New Roman" panose="02020603050405020304" pitchFamily="18" charset="0"/>
                          <a:ea typeface="Calibri" panose="020F0502020204030204" pitchFamily="34" charset="0"/>
                          <a:cs typeface="Arial" panose="020B0604020202020204" pitchFamily="34" charset="0"/>
                        </a:rPr>
                        <a:t> </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6487" marR="664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37359459"/>
                  </a:ext>
                </a:extLst>
              </a:tr>
              <a:tr h="959798">
                <a:tc>
                  <a:txBody>
                    <a:bodyPr/>
                    <a:lstStyle/>
                    <a:p>
                      <a:pPr marL="0" marR="0" algn="ctr">
                        <a:lnSpc>
                          <a:spcPct val="120000"/>
                        </a:lnSpc>
                        <a:spcAft>
                          <a:spcPts val="0"/>
                        </a:spcAft>
                      </a:pPr>
                      <a:r>
                        <a:rPr lang="en-US" sz="2000">
                          <a:effectLst/>
                          <a:latin typeface="Times New Roman" panose="02020603050405020304" pitchFamily="18" charset="0"/>
                          <a:ea typeface="Times New Roman" panose="02020603050405020304" pitchFamily="18" charset="0"/>
                          <a:cs typeface="Arial" panose="020B0604020202020204" pitchFamily="34" charset="0"/>
                        </a:rPr>
                        <a:t>2</a:t>
                      </a:r>
                      <a:endParaRPr lang="en-US" sz="2000">
                        <a:effectLst/>
                        <a:latin typeface="Calibri" panose="020F0502020204030204" pitchFamily="34" charset="0"/>
                        <a:ea typeface="Times New Roman" panose="02020603050405020304" pitchFamily="18" charset="0"/>
                        <a:cs typeface="Arial" panose="020B0604020202020204" pitchFamily="34" charset="0"/>
                      </a:endParaRPr>
                    </a:p>
                  </a:txBody>
                  <a:tcPr marL="66487" marR="664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20000"/>
                        </a:lnSpc>
                        <a:spcAft>
                          <a:spcPts val="0"/>
                        </a:spcAft>
                      </a:pPr>
                      <a:r>
                        <a:rPr lang="en-US" sz="2000" dirty="0" err="1">
                          <a:effectLst/>
                          <a:latin typeface="Times New Roman" panose="02020603050405020304" pitchFamily="18" charset="0"/>
                          <a:ea typeface="Times New Roman" panose="02020603050405020304" pitchFamily="18" charset="0"/>
                          <a:cs typeface="Arial" panose="020B0604020202020204" pitchFamily="34" charset="0"/>
                        </a:rPr>
                        <a:t>Có</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err="1">
                          <a:effectLst/>
                          <a:latin typeface="Times New Roman" panose="02020603050405020304" pitchFamily="18" charset="0"/>
                          <a:ea typeface="Times New Roman" panose="02020603050405020304" pitchFamily="18" charset="0"/>
                          <a:cs typeface="Arial" panose="020B0604020202020204" pitchFamily="34" charset="0"/>
                        </a:rPr>
                        <a:t>nêu</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err="1">
                          <a:effectLst/>
                          <a:latin typeface="Times New Roman" panose="02020603050405020304" pitchFamily="18" charset="0"/>
                          <a:ea typeface="Times New Roman" panose="02020603050405020304" pitchFamily="18" charset="0"/>
                          <a:cs typeface="Arial" panose="020B0604020202020204" pitchFamily="34" charset="0"/>
                        </a:rPr>
                        <a:t>được</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err="1">
                          <a:effectLst/>
                          <a:latin typeface="Times New Roman" panose="02020603050405020304" pitchFamily="18" charset="0"/>
                          <a:ea typeface="Times New Roman" panose="02020603050405020304" pitchFamily="18" charset="0"/>
                          <a:cs typeface="Arial" panose="020B0604020202020204" pitchFamily="34" charset="0"/>
                        </a:rPr>
                        <a:t>xu</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err="1">
                          <a:effectLst/>
                          <a:latin typeface="Times New Roman" panose="02020603050405020304" pitchFamily="18" charset="0"/>
                          <a:ea typeface="Times New Roman" panose="02020603050405020304" pitchFamily="18" charset="0"/>
                          <a:cs typeface="Arial" panose="020B0604020202020204" pitchFamily="34" charset="0"/>
                        </a:rPr>
                        <a:t>hướng</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err="1">
                          <a:effectLst/>
                          <a:latin typeface="Times New Roman" panose="02020603050405020304" pitchFamily="18" charset="0"/>
                          <a:ea typeface="Times New Roman" panose="02020603050405020304" pitchFamily="18" charset="0"/>
                          <a:cs typeface="Arial" panose="020B0604020202020204" pitchFamily="34" charset="0"/>
                        </a:rPr>
                        <a:t>biến</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err="1">
                          <a:effectLst/>
                          <a:latin typeface="Times New Roman" panose="02020603050405020304" pitchFamily="18" charset="0"/>
                          <a:ea typeface="Times New Roman" panose="02020603050405020304" pitchFamily="18" charset="0"/>
                          <a:cs typeface="Arial" panose="020B0604020202020204" pitchFamily="34" charset="0"/>
                        </a:rPr>
                        <a:t>đổi</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err="1">
                          <a:effectLst/>
                          <a:latin typeface="Times New Roman" panose="02020603050405020304" pitchFamily="18" charset="0"/>
                          <a:ea typeface="Times New Roman" panose="02020603050405020304" pitchFamily="18" charset="0"/>
                          <a:cs typeface="Arial" panose="020B0604020202020204" pitchFamily="34" charset="0"/>
                        </a:rPr>
                        <a:t>bán</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err="1">
                          <a:effectLst/>
                          <a:latin typeface="Times New Roman" panose="02020603050405020304" pitchFamily="18" charset="0"/>
                          <a:ea typeface="Times New Roman" panose="02020603050405020304" pitchFamily="18" charset="0"/>
                          <a:cs typeface="Arial" panose="020B0604020202020204" pitchFamily="34" charset="0"/>
                        </a:rPr>
                        <a:t>kính</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err="1">
                          <a:effectLst/>
                          <a:latin typeface="Times New Roman" panose="02020603050405020304" pitchFamily="18" charset="0"/>
                          <a:ea typeface="Times New Roman" panose="02020603050405020304" pitchFamily="18" charset="0"/>
                          <a:cs typeface="Arial" panose="020B0604020202020204" pitchFamily="34" charset="0"/>
                        </a:rPr>
                        <a:t>nguyên</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err="1">
                          <a:effectLst/>
                          <a:latin typeface="Times New Roman" panose="02020603050405020304" pitchFamily="18" charset="0"/>
                          <a:ea typeface="Times New Roman" panose="02020603050405020304" pitchFamily="18" charset="0"/>
                          <a:cs typeface="Arial" panose="020B0604020202020204" pitchFamily="34" charset="0"/>
                        </a:rPr>
                        <a:t>tử</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err="1">
                          <a:effectLst/>
                          <a:latin typeface="Times New Roman" panose="02020603050405020304" pitchFamily="18" charset="0"/>
                          <a:ea typeface="Times New Roman" panose="02020603050405020304" pitchFamily="18" charset="0"/>
                          <a:cs typeface="Arial" panose="020B0604020202020204" pitchFamily="34" charset="0"/>
                        </a:rPr>
                        <a:t>trong</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err="1">
                          <a:effectLst/>
                          <a:latin typeface="Times New Roman" panose="02020603050405020304" pitchFamily="18" charset="0"/>
                          <a:ea typeface="Times New Roman" panose="02020603050405020304" pitchFamily="18" charset="0"/>
                          <a:cs typeface="Arial" panose="020B0604020202020204" pitchFamily="34" charset="0"/>
                        </a:rPr>
                        <a:t>một</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err="1">
                          <a:effectLst/>
                          <a:latin typeface="Times New Roman" panose="02020603050405020304" pitchFamily="18" charset="0"/>
                          <a:ea typeface="Times New Roman" panose="02020603050405020304" pitchFamily="18" charset="0"/>
                          <a:cs typeface="Arial" panose="020B0604020202020204" pitchFamily="34" charset="0"/>
                        </a:rPr>
                        <a:t>chu</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err="1">
                          <a:effectLst/>
                          <a:latin typeface="Times New Roman" panose="02020603050405020304" pitchFamily="18" charset="0"/>
                          <a:ea typeface="Times New Roman" panose="02020603050405020304" pitchFamily="18" charset="0"/>
                          <a:cs typeface="Arial" panose="020B0604020202020204" pitchFamily="34" charset="0"/>
                        </a:rPr>
                        <a:t>kì</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a:t>
                      </a:r>
                      <a:r>
                        <a:rPr lang="en-US" sz="2000" dirty="0" err="1">
                          <a:effectLst/>
                          <a:latin typeface="Times New Roman" panose="02020603050405020304" pitchFamily="18" charset="0"/>
                          <a:ea typeface="Times New Roman" panose="02020603050405020304" pitchFamily="18" charset="0"/>
                          <a:cs typeface="Arial" panose="020B0604020202020204" pitchFamily="34" charset="0"/>
                        </a:rPr>
                        <a:t>nhóm</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err="1">
                          <a:effectLst/>
                          <a:latin typeface="Times New Roman" panose="02020603050405020304" pitchFamily="18" charset="0"/>
                          <a:ea typeface="Times New Roman" panose="02020603050405020304" pitchFamily="18" charset="0"/>
                          <a:cs typeface="Arial" panose="020B0604020202020204" pitchFamily="34" charset="0"/>
                        </a:rPr>
                        <a:t>không</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a:t>
                      </a:r>
                      <a:endParaRPr lang="en-US" sz="2000" dirty="0">
                        <a:effectLst/>
                        <a:latin typeface="Calibri" panose="020F0502020204030204" pitchFamily="34" charset="0"/>
                        <a:ea typeface="Times New Roman" panose="02020603050405020304" pitchFamily="18" charset="0"/>
                        <a:cs typeface="Arial" panose="020B0604020202020204" pitchFamily="34" charset="0"/>
                      </a:endParaRPr>
                    </a:p>
                  </a:txBody>
                  <a:tcPr marL="66487" marR="664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20000"/>
                        </a:lnSpc>
                        <a:spcAft>
                          <a:spcPts val="0"/>
                        </a:spcAft>
                      </a:pPr>
                      <a:r>
                        <a:rPr lang="en-US" sz="2000">
                          <a:effectLst/>
                          <a:latin typeface="Times New Roman" panose="02020603050405020304" pitchFamily="18" charset="0"/>
                          <a:ea typeface="Times New Roman" panose="02020603050405020304" pitchFamily="18" charset="0"/>
                          <a:cs typeface="Arial" panose="020B0604020202020204" pitchFamily="34" charset="0"/>
                        </a:rPr>
                        <a:t> </a:t>
                      </a:r>
                      <a:endParaRPr lang="en-US" sz="2000">
                        <a:effectLst/>
                        <a:latin typeface="Calibri" panose="020F0502020204030204" pitchFamily="34" charset="0"/>
                        <a:ea typeface="Times New Roman" panose="02020603050405020304" pitchFamily="18" charset="0"/>
                        <a:cs typeface="Arial" panose="020B0604020202020204" pitchFamily="34" charset="0"/>
                      </a:endParaRPr>
                    </a:p>
                  </a:txBody>
                  <a:tcPr marL="66487" marR="664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20000"/>
                        </a:lnSpc>
                        <a:spcAft>
                          <a:spcPts val="0"/>
                        </a:spcAft>
                      </a:pPr>
                      <a:r>
                        <a:rPr lang="en-US" sz="2000">
                          <a:effectLst/>
                          <a:latin typeface="Times New Roman" panose="02020603050405020304" pitchFamily="18" charset="0"/>
                          <a:ea typeface="Times New Roman" panose="02020603050405020304" pitchFamily="18" charset="0"/>
                          <a:cs typeface="Arial" panose="020B0604020202020204" pitchFamily="34" charset="0"/>
                        </a:rPr>
                        <a:t> </a:t>
                      </a:r>
                      <a:endParaRPr lang="en-US" sz="2000">
                        <a:effectLst/>
                        <a:latin typeface="Calibri" panose="020F0502020204030204" pitchFamily="34" charset="0"/>
                        <a:ea typeface="Times New Roman" panose="02020603050405020304" pitchFamily="18" charset="0"/>
                        <a:cs typeface="Arial" panose="020B0604020202020204" pitchFamily="34" charset="0"/>
                      </a:endParaRPr>
                    </a:p>
                  </a:txBody>
                  <a:tcPr marL="66487" marR="664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800"/>
                        </a:spcAft>
                      </a:pPr>
                      <a:r>
                        <a:rPr lang="en-US" sz="2000">
                          <a:effectLst/>
                          <a:latin typeface="Times New Roman" panose="02020603050405020304" pitchFamily="18" charset="0"/>
                          <a:ea typeface="Calibri" panose="020F0502020204030204" pitchFamily="34" charset="0"/>
                          <a:cs typeface="Arial" panose="020B0604020202020204" pitchFamily="34" charset="0"/>
                        </a:rPr>
                        <a:t> </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6487" marR="664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0835574"/>
                  </a:ext>
                </a:extLst>
              </a:tr>
              <a:tr h="1019527">
                <a:tc>
                  <a:txBody>
                    <a:bodyPr/>
                    <a:lstStyle/>
                    <a:p>
                      <a:pPr marL="0" marR="0" algn="ctr">
                        <a:lnSpc>
                          <a:spcPct val="120000"/>
                        </a:lnSpc>
                        <a:spcAft>
                          <a:spcPts val="0"/>
                        </a:spcAft>
                      </a:pPr>
                      <a:r>
                        <a:rPr lang="en-US" sz="2000">
                          <a:effectLst/>
                          <a:latin typeface="Times New Roman" panose="02020603050405020304" pitchFamily="18" charset="0"/>
                          <a:ea typeface="Times New Roman" panose="02020603050405020304" pitchFamily="18" charset="0"/>
                          <a:cs typeface="Arial" panose="020B0604020202020204" pitchFamily="34" charset="0"/>
                        </a:rPr>
                        <a:t>3</a:t>
                      </a:r>
                      <a:endParaRPr lang="en-US" sz="2000">
                        <a:effectLst/>
                        <a:latin typeface="Calibri" panose="020F0502020204030204" pitchFamily="34" charset="0"/>
                        <a:ea typeface="Times New Roman" panose="02020603050405020304" pitchFamily="18" charset="0"/>
                        <a:cs typeface="Arial" panose="020B0604020202020204" pitchFamily="34" charset="0"/>
                      </a:endParaRPr>
                    </a:p>
                  </a:txBody>
                  <a:tcPr marL="66487" marR="664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20000"/>
                        </a:lnSpc>
                        <a:spcAft>
                          <a:spcPts val="0"/>
                        </a:spcAft>
                      </a:pPr>
                      <a:r>
                        <a:rPr lang="en-US" sz="2000">
                          <a:effectLst/>
                          <a:latin typeface="Times New Roman" panose="02020603050405020304" pitchFamily="18" charset="0"/>
                          <a:ea typeface="Times New Roman" panose="02020603050405020304" pitchFamily="18" charset="0"/>
                          <a:cs typeface="Arial" panose="020B0604020202020204" pitchFamily="34" charset="0"/>
                        </a:rPr>
                        <a:t>Có giải thích được xu hướng biến đổi bán kính nguyên tử trong một chu kì/nhóm không?</a:t>
                      </a:r>
                      <a:endParaRPr lang="en-US" sz="2000">
                        <a:effectLst/>
                        <a:latin typeface="Calibri" panose="020F0502020204030204" pitchFamily="34" charset="0"/>
                        <a:ea typeface="Times New Roman" panose="02020603050405020304" pitchFamily="18" charset="0"/>
                        <a:cs typeface="Arial" panose="020B0604020202020204" pitchFamily="34" charset="0"/>
                      </a:endParaRPr>
                    </a:p>
                  </a:txBody>
                  <a:tcPr marL="66487" marR="664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20000"/>
                        </a:lnSpc>
                        <a:spcAft>
                          <a:spcPts val="0"/>
                        </a:spcAft>
                      </a:pPr>
                      <a:r>
                        <a:rPr lang="en-US" sz="2000">
                          <a:effectLst/>
                          <a:latin typeface="Times New Roman" panose="02020603050405020304" pitchFamily="18" charset="0"/>
                          <a:ea typeface="Times New Roman" panose="02020603050405020304" pitchFamily="18" charset="0"/>
                          <a:cs typeface="Arial" panose="020B0604020202020204" pitchFamily="34" charset="0"/>
                        </a:rPr>
                        <a:t> </a:t>
                      </a:r>
                      <a:endParaRPr lang="en-US" sz="2000">
                        <a:effectLst/>
                        <a:latin typeface="Calibri" panose="020F0502020204030204" pitchFamily="34" charset="0"/>
                        <a:ea typeface="Times New Roman" panose="02020603050405020304" pitchFamily="18" charset="0"/>
                        <a:cs typeface="Arial" panose="020B0604020202020204" pitchFamily="34" charset="0"/>
                      </a:endParaRPr>
                    </a:p>
                  </a:txBody>
                  <a:tcPr marL="66487" marR="664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20000"/>
                        </a:lnSpc>
                        <a:spcAft>
                          <a:spcPts val="0"/>
                        </a:spcAft>
                      </a:pPr>
                      <a:r>
                        <a:rPr lang="en-US" sz="2000">
                          <a:effectLst/>
                          <a:latin typeface="Times New Roman" panose="02020603050405020304" pitchFamily="18" charset="0"/>
                          <a:ea typeface="Times New Roman" panose="02020603050405020304" pitchFamily="18" charset="0"/>
                          <a:cs typeface="Arial" panose="020B0604020202020204" pitchFamily="34" charset="0"/>
                        </a:rPr>
                        <a:t> </a:t>
                      </a:r>
                      <a:endParaRPr lang="en-US" sz="2000">
                        <a:effectLst/>
                        <a:latin typeface="Calibri" panose="020F0502020204030204" pitchFamily="34" charset="0"/>
                        <a:ea typeface="Times New Roman" panose="02020603050405020304" pitchFamily="18" charset="0"/>
                        <a:cs typeface="Arial" panose="020B0604020202020204" pitchFamily="34" charset="0"/>
                      </a:endParaRPr>
                    </a:p>
                  </a:txBody>
                  <a:tcPr marL="66487" marR="664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800"/>
                        </a:spcAft>
                      </a:pPr>
                      <a:r>
                        <a:rPr lang="en-US" sz="2000">
                          <a:effectLst/>
                          <a:latin typeface="Times New Roman" panose="02020603050405020304" pitchFamily="18" charset="0"/>
                          <a:ea typeface="Calibri" panose="020F0502020204030204" pitchFamily="34" charset="0"/>
                          <a:cs typeface="Arial" panose="020B0604020202020204" pitchFamily="34" charset="0"/>
                        </a:rPr>
                        <a:t> </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6487" marR="664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57758430"/>
                  </a:ext>
                </a:extLst>
              </a:tr>
              <a:tr h="1050339">
                <a:tc>
                  <a:txBody>
                    <a:bodyPr/>
                    <a:lstStyle/>
                    <a:p>
                      <a:pPr marL="0" marR="0" algn="ctr">
                        <a:lnSpc>
                          <a:spcPct val="120000"/>
                        </a:lnSpc>
                        <a:spcAft>
                          <a:spcPts val="0"/>
                        </a:spcAft>
                      </a:pPr>
                      <a:r>
                        <a:rPr lang="en-US" sz="2000">
                          <a:effectLst/>
                          <a:latin typeface="Times New Roman" panose="02020603050405020304" pitchFamily="18" charset="0"/>
                          <a:ea typeface="Times New Roman" panose="02020603050405020304" pitchFamily="18" charset="0"/>
                          <a:cs typeface="Arial" panose="020B0604020202020204" pitchFamily="34" charset="0"/>
                        </a:rPr>
                        <a:t>4</a:t>
                      </a:r>
                      <a:endParaRPr lang="en-US" sz="2000">
                        <a:effectLst/>
                        <a:latin typeface="Calibri" panose="020F0502020204030204" pitchFamily="34" charset="0"/>
                        <a:ea typeface="Times New Roman" panose="02020603050405020304" pitchFamily="18" charset="0"/>
                        <a:cs typeface="Arial" panose="020B0604020202020204" pitchFamily="34" charset="0"/>
                      </a:endParaRPr>
                    </a:p>
                  </a:txBody>
                  <a:tcPr marL="66487" marR="664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20000"/>
                        </a:lnSpc>
                        <a:spcAft>
                          <a:spcPts val="0"/>
                        </a:spcAft>
                      </a:pPr>
                      <a:r>
                        <a:rPr lang="en-US" sz="2000">
                          <a:effectLst/>
                          <a:latin typeface="Times New Roman" panose="02020603050405020304" pitchFamily="18" charset="0"/>
                          <a:ea typeface="Times New Roman" panose="02020603050405020304" pitchFamily="18" charset="0"/>
                          <a:cs typeface="Arial" panose="020B0604020202020204" pitchFamily="34" charset="0"/>
                        </a:rPr>
                        <a:t>Có sắp xếp được thứ tự theo chiều tăng dần hoặc giảm dần bán kính nguyên tử trong một chu kì/nhóm không?</a:t>
                      </a:r>
                      <a:endParaRPr lang="en-US" sz="2000">
                        <a:effectLst/>
                        <a:latin typeface="Calibri" panose="020F0502020204030204" pitchFamily="34" charset="0"/>
                        <a:ea typeface="Times New Roman" panose="02020603050405020304" pitchFamily="18" charset="0"/>
                        <a:cs typeface="Arial" panose="020B0604020202020204" pitchFamily="34" charset="0"/>
                      </a:endParaRPr>
                    </a:p>
                  </a:txBody>
                  <a:tcPr marL="66487" marR="664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20000"/>
                        </a:lnSpc>
                        <a:spcAft>
                          <a:spcPts val="0"/>
                        </a:spcAft>
                      </a:pPr>
                      <a:r>
                        <a:rPr lang="en-US" sz="2000">
                          <a:effectLst/>
                          <a:latin typeface="Times New Roman" panose="02020603050405020304" pitchFamily="18" charset="0"/>
                          <a:ea typeface="Times New Roman" panose="02020603050405020304" pitchFamily="18" charset="0"/>
                          <a:cs typeface="Arial" panose="020B0604020202020204" pitchFamily="34" charset="0"/>
                        </a:rPr>
                        <a:t> </a:t>
                      </a:r>
                      <a:endParaRPr lang="en-US" sz="2000">
                        <a:effectLst/>
                        <a:latin typeface="Calibri" panose="020F0502020204030204" pitchFamily="34" charset="0"/>
                        <a:ea typeface="Times New Roman" panose="02020603050405020304" pitchFamily="18" charset="0"/>
                        <a:cs typeface="Arial" panose="020B0604020202020204" pitchFamily="34" charset="0"/>
                      </a:endParaRPr>
                    </a:p>
                  </a:txBody>
                  <a:tcPr marL="66487" marR="664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20000"/>
                        </a:lnSpc>
                        <a:spcAft>
                          <a:spcPts val="0"/>
                        </a:spcAft>
                      </a:pPr>
                      <a:r>
                        <a:rPr lang="en-US" sz="2000">
                          <a:effectLst/>
                          <a:latin typeface="Times New Roman" panose="02020603050405020304" pitchFamily="18" charset="0"/>
                          <a:ea typeface="Times New Roman" panose="02020603050405020304" pitchFamily="18" charset="0"/>
                          <a:cs typeface="Arial" panose="020B0604020202020204" pitchFamily="34" charset="0"/>
                        </a:rPr>
                        <a:t> </a:t>
                      </a:r>
                      <a:endParaRPr lang="en-US" sz="2000">
                        <a:effectLst/>
                        <a:latin typeface="Calibri" panose="020F0502020204030204" pitchFamily="34" charset="0"/>
                        <a:ea typeface="Times New Roman" panose="02020603050405020304" pitchFamily="18" charset="0"/>
                        <a:cs typeface="Arial" panose="020B0604020202020204" pitchFamily="34" charset="0"/>
                      </a:endParaRPr>
                    </a:p>
                  </a:txBody>
                  <a:tcPr marL="66487" marR="664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800"/>
                        </a:spcAft>
                      </a:pPr>
                      <a:r>
                        <a:rPr lang="en-US" sz="2000" dirty="0">
                          <a:effectLst/>
                          <a:latin typeface="Times New Roman" panose="02020603050405020304" pitchFamily="18" charset="0"/>
                          <a:ea typeface="Calibri" panose="020F0502020204030204" pitchFamily="34" charset="0"/>
                          <a:cs typeface="Arial" panose="020B0604020202020204" pitchFamily="34" charset="0"/>
                        </a:rPr>
                        <a:t> </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2000" dirty="0">
                          <a:effectLst/>
                          <a:latin typeface="Times New Roman" panose="02020603050405020304" pitchFamily="18" charset="0"/>
                          <a:ea typeface="Calibri" panose="020F0502020204030204" pitchFamily="34" charset="0"/>
                          <a:cs typeface="Arial" panose="020B0604020202020204" pitchFamily="34" charset="0"/>
                        </a:rPr>
                        <a:t> </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6487" marR="664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19729589"/>
                  </a:ext>
                </a:extLst>
              </a:tr>
            </a:tbl>
          </a:graphicData>
        </a:graphic>
      </p:graphicFrame>
      <p:sp>
        <p:nvSpPr>
          <p:cNvPr id="3" name="Rectangle 1"/>
          <p:cNvSpPr>
            <a:spLocks noChangeArrowheads="1"/>
          </p:cNvSpPr>
          <p:nvPr/>
        </p:nvSpPr>
        <p:spPr bwMode="auto">
          <a:xfrm>
            <a:off x="1828801" y="184241"/>
            <a:ext cx="858129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342900" eaLnBrk="0" fontAlgn="base" hangingPunct="0">
              <a:spcBef>
                <a:spcPct val="0"/>
              </a:spcBef>
              <a:spcAft>
                <a:spcPct val="0"/>
              </a:spcAft>
              <a:tabLst>
                <a:tab pos="409575" algn="ctr"/>
              </a:tabLst>
              <a:defRPr>
                <a:solidFill>
                  <a:schemeClr val="tx1"/>
                </a:solidFill>
                <a:latin typeface="Arial" panose="020B0604020202020204" pitchFamily="34" charset="0"/>
              </a:defRPr>
            </a:lvl1pPr>
            <a:lvl2pPr eaLnBrk="0" fontAlgn="base" hangingPunct="0">
              <a:spcBef>
                <a:spcPct val="0"/>
              </a:spcBef>
              <a:spcAft>
                <a:spcPct val="0"/>
              </a:spcAft>
              <a:tabLst>
                <a:tab pos="409575" algn="ctr"/>
              </a:tabLst>
              <a:defRPr>
                <a:solidFill>
                  <a:schemeClr val="tx1"/>
                </a:solidFill>
                <a:latin typeface="Arial" panose="020B0604020202020204" pitchFamily="34" charset="0"/>
              </a:defRPr>
            </a:lvl2pPr>
            <a:lvl3pPr eaLnBrk="0" fontAlgn="base" hangingPunct="0">
              <a:spcBef>
                <a:spcPct val="0"/>
              </a:spcBef>
              <a:spcAft>
                <a:spcPct val="0"/>
              </a:spcAft>
              <a:tabLst>
                <a:tab pos="409575" algn="ctr"/>
              </a:tabLst>
              <a:defRPr>
                <a:solidFill>
                  <a:schemeClr val="tx1"/>
                </a:solidFill>
                <a:latin typeface="Arial" panose="020B0604020202020204" pitchFamily="34" charset="0"/>
              </a:defRPr>
            </a:lvl3pPr>
            <a:lvl4pPr eaLnBrk="0" fontAlgn="base" hangingPunct="0">
              <a:spcBef>
                <a:spcPct val="0"/>
              </a:spcBef>
              <a:spcAft>
                <a:spcPct val="0"/>
              </a:spcAft>
              <a:tabLst>
                <a:tab pos="409575" algn="ctr"/>
              </a:tabLst>
              <a:defRPr>
                <a:solidFill>
                  <a:schemeClr val="tx1"/>
                </a:solidFill>
                <a:latin typeface="Arial" panose="020B0604020202020204" pitchFamily="34" charset="0"/>
              </a:defRPr>
            </a:lvl4pPr>
            <a:lvl5pPr eaLnBrk="0" fontAlgn="base" hangingPunct="0">
              <a:spcBef>
                <a:spcPct val="0"/>
              </a:spcBef>
              <a:spcAft>
                <a:spcPct val="0"/>
              </a:spcAft>
              <a:tabLst>
                <a:tab pos="409575" algn="ctr"/>
              </a:tabLst>
              <a:defRPr>
                <a:solidFill>
                  <a:schemeClr val="tx1"/>
                </a:solidFill>
                <a:latin typeface="Arial" panose="020B0604020202020204" pitchFamily="34" charset="0"/>
              </a:defRPr>
            </a:lvl5pPr>
            <a:lvl6pPr eaLnBrk="0" fontAlgn="base" hangingPunct="0">
              <a:spcBef>
                <a:spcPct val="0"/>
              </a:spcBef>
              <a:spcAft>
                <a:spcPct val="0"/>
              </a:spcAft>
              <a:tabLst>
                <a:tab pos="409575" algn="ctr"/>
              </a:tabLst>
              <a:defRPr>
                <a:solidFill>
                  <a:schemeClr val="tx1"/>
                </a:solidFill>
                <a:latin typeface="Arial" panose="020B0604020202020204" pitchFamily="34" charset="0"/>
              </a:defRPr>
            </a:lvl6pPr>
            <a:lvl7pPr eaLnBrk="0" fontAlgn="base" hangingPunct="0">
              <a:spcBef>
                <a:spcPct val="0"/>
              </a:spcBef>
              <a:spcAft>
                <a:spcPct val="0"/>
              </a:spcAft>
              <a:tabLst>
                <a:tab pos="409575" algn="ctr"/>
              </a:tabLst>
              <a:defRPr>
                <a:solidFill>
                  <a:schemeClr val="tx1"/>
                </a:solidFill>
                <a:latin typeface="Arial" panose="020B0604020202020204" pitchFamily="34" charset="0"/>
              </a:defRPr>
            </a:lvl7pPr>
            <a:lvl8pPr eaLnBrk="0" fontAlgn="base" hangingPunct="0">
              <a:spcBef>
                <a:spcPct val="0"/>
              </a:spcBef>
              <a:spcAft>
                <a:spcPct val="0"/>
              </a:spcAft>
              <a:tabLst>
                <a:tab pos="409575" algn="ctr"/>
              </a:tabLst>
              <a:defRPr>
                <a:solidFill>
                  <a:schemeClr val="tx1"/>
                </a:solidFill>
                <a:latin typeface="Arial" panose="020B0604020202020204" pitchFamily="34" charset="0"/>
              </a:defRPr>
            </a:lvl8pPr>
            <a:lvl9pPr eaLnBrk="0" fontAlgn="base" hangingPunct="0">
              <a:spcBef>
                <a:spcPct val="0"/>
              </a:spcBef>
              <a:spcAft>
                <a:spcPct val="0"/>
              </a:spcAft>
              <a:tabLst>
                <a:tab pos="409575" algn="ctr"/>
              </a:tabLst>
              <a:defRPr>
                <a:solidFill>
                  <a:schemeClr val="tx1"/>
                </a:solidFill>
                <a:latin typeface="Arial" panose="020B0604020202020204" pitchFamily="34" charset="0"/>
              </a:defRPr>
            </a:lvl9pPr>
          </a:lstStyle>
          <a:p>
            <a:pPr marL="0" marR="0" lvl="0" indent="342900" algn="ctr" defTabSz="914400" rtl="0" eaLnBrk="0" fontAlgn="base" latinLnBrk="0" hangingPunct="0">
              <a:lnSpc>
                <a:spcPct val="100000"/>
              </a:lnSpc>
              <a:spcBef>
                <a:spcPct val="0"/>
              </a:spcBef>
              <a:spcAft>
                <a:spcPct val="0"/>
              </a:spcAft>
              <a:buClrTx/>
              <a:buSzTx/>
              <a:buFontTx/>
              <a:buNone/>
              <a:tabLst>
                <a:tab pos="409575" algn="ctr"/>
              </a:tabLst>
            </a:pPr>
            <a:r>
              <a:rPr kumimoji="0" lang="vi-VN" altLang="en-US" sz="24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BẢNG KIỂM</a:t>
            </a:r>
            <a:r>
              <a:rPr lang="en-US" altLang="en-US" sz="2400" dirty="0">
                <a:ea typeface="Times New Roman" panose="02020603050405020304" pitchFamily="18" charset="0"/>
              </a:rPr>
              <a:t> </a:t>
            </a:r>
            <a:r>
              <a:rPr kumimoji="0" lang="vi-VN" altLang="en-US" sz="24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X</a:t>
            </a:r>
            <a:r>
              <a:rPr kumimoji="0" lang="vi-VN" altLang="en-US" sz="2400" b="1" i="0" u="none" strike="noStrike" cap="none" normalizeH="0" baseline="0" dirty="0" smtClean="0" bmk="">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 HƯỚNG BIẾN ĐỔI BÁN KÍNH NGUYÊN TỬ TRONG MỘT CHU KÌ</a:t>
            </a:r>
            <a:r>
              <a:rPr kumimoji="0" lang="en-US" altLang="en-US" sz="24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/NHÓM</a:t>
            </a:r>
            <a:endParaRPr kumimoji="0" lang="en-US" altLang="en-US" sz="2400" b="0" i="0" u="none" strike="noStrike" cap="none" normalizeH="0" baseline="0" dirty="0" smtClean="0">
              <a:ln>
                <a:noFill/>
              </a:ln>
              <a:solidFill>
                <a:schemeClr val="tx1"/>
              </a:solidFill>
              <a:effectLst/>
              <a:ea typeface="Times New Roman" panose="02020603050405020304" pitchFamily="18" charset="0"/>
            </a:endParaRPr>
          </a:p>
          <a:p>
            <a:pPr marL="0" marR="0" lvl="0" indent="342900" algn="l" defTabSz="914400" rtl="0" eaLnBrk="0" fontAlgn="base" latinLnBrk="0" hangingPunct="0">
              <a:lnSpc>
                <a:spcPct val="100000"/>
              </a:lnSpc>
              <a:spcBef>
                <a:spcPct val="0"/>
              </a:spcBef>
              <a:spcAft>
                <a:spcPct val="0"/>
              </a:spcAft>
              <a:buClrTx/>
              <a:buSzTx/>
              <a:buFontTx/>
              <a:buNone/>
              <a:tabLst>
                <a:tab pos="409575" algn="ctr"/>
              </a:tabLst>
            </a:pPr>
            <a:endParaRPr kumimoji="0" lang="en-US" altLang="en-US" sz="2400" b="0"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3872906003"/>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551CC830-02C0-476D-9DA9-29417F506001}"/>
              </a:ext>
            </a:extLst>
          </p:cNvPr>
          <p:cNvSpPr/>
          <p:nvPr/>
        </p:nvSpPr>
        <p:spPr>
          <a:xfrm>
            <a:off x="-2448535" y="-2186243"/>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5" name="Freeform: Shape 4">
            <a:extLst>
              <a:ext uri="{FF2B5EF4-FFF2-40B4-BE49-F238E27FC236}">
                <a16:creationId xmlns:a16="http://schemas.microsoft.com/office/drawing/2014/main" id="{1AF4B69C-15BF-49D6-BBCA-4CDF4370EF56}"/>
              </a:ext>
            </a:extLst>
          </p:cNvPr>
          <p:cNvSpPr/>
          <p:nvPr/>
        </p:nvSpPr>
        <p:spPr>
          <a:xfrm rot="14519481">
            <a:off x="-2448535" y="5212080"/>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sp>
        <p:nvSpPr>
          <p:cNvPr id="6" name="Freeform: Shape 5">
            <a:extLst>
              <a:ext uri="{FF2B5EF4-FFF2-40B4-BE49-F238E27FC236}">
                <a16:creationId xmlns:a16="http://schemas.microsoft.com/office/drawing/2014/main" id="{8DF7581D-0149-4D87-A5ED-8E74FC6DD518}"/>
              </a:ext>
            </a:extLst>
          </p:cNvPr>
          <p:cNvSpPr/>
          <p:nvPr/>
        </p:nvSpPr>
        <p:spPr>
          <a:xfrm rot="7987039" flipH="1">
            <a:off x="8675238" y="5791583"/>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4" name="Freeform: Shape 3">
            <a:extLst>
              <a:ext uri="{FF2B5EF4-FFF2-40B4-BE49-F238E27FC236}">
                <a16:creationId xmlns:a16="http://schemas.microsoft.com/office/drawing/2014/main" id="{ADDB502B-EEDA-4722-B278-7CA5E68F47A3}"/>
              </a:ext>
            </a:extLst>
          </p:cNvPr>
          <p:cNvSpPr/>
          <p:nvPr/>
        </p:nvSpPr>
        <p:spPr>
          <a:xfrm rot="2236116">
            <a:off x="11018520" y="-2186243"/>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pic>
        <p:nvPicPr>
          <p:cNvPr id="10" name="Graphic 9">
            <a:extLst>
              <a:ext uri="{FF2B5EF4-FFF2-40B4-BE49-F238E27FC236}">
                <a16:creationId xmlns:a16="http://schemas.microsoft.com/office/drawing/2014/main" id="{934092BE-57C4-43FD-BA42-D159C749137D}"/>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flipH="1">
            <a:off x="6096000" y="1635782"/>
            <a:ext cx="4762500" cy="4762500"/>
          </a:xfrm>
          <a:prstGeom prst="rect">
            <a:avLst/>
          </a:prstGeom>
        </p:spPr>
      </p:pic>
      <p:sp>
        <p:nvSpPr>
          <p:cNvPr id="11" name="TextBox 10">
            <a:extLst>
              <a:ext uri="{FF2B5EF4-FFF2-40B4-BE49-F238E27FC236}">
                <a16:creationId xmlns:a16="http://schemas.microsoft.com/office/drawing/2014/main" id="{4531BF5F-C401-4486-AE6E-2DA26FC9A4BF}"/>
              </a:ext>
            </a:extLst>
          </p:cNvPr>
          <p:cNvSpPr txBox="1"/>
          <p:nvPr/>
        </p:nvSpPr>
        <p:spPr>
          <a:xfrm>
            <a:off x="1680395" y="2932702"/>
            <a:ext cx="3816054" cy="1824346"/>
          </a:xfrm>
          <a:prstGeom prst="rect">
            <a:avLst/>
          </a:prstGeom>
          <a:noFill/>
        </p:spPr>
        <p:txBody>
          <a:bodyPr wrap="square" rtlCol="0">
            <a:spAutoFit/>
          </a:bodyPr>
          <a:lstStyle/>
          <a:p>
            <a:pPr algn="ctr">
              <a:lnSpc>
                <a:spcPct val="120000"/>
              </a:lnSpc>
            </a:pPr>
            <a:r>
              <a:rPr lang="en-US" sz="2400" b="1" dirty="0" err="1">
                <a:latin typeface="Arial" panose="020B0604020202020204" pitchFamily="34" charset="0"/>
                <a:cs typeface="Arial" panose="020B0604020202020204" pitchFamily="34" charset="0"/>
              </a:rPr>
              <a:t>Nguyên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tố</a:t>
            </a:r>
            <a:r>
              <a:rPr lang="en-US" sz="2400" b="1" dirty="0">
                <a:latin typeface="Arial" panose="020B0604020202020204" pitchFamily="34" charset="0"/>
                <a:cs typeface="Arial" panose="020B0604020202020204" pitchFamily="34" charset="0"/>
              </a:rPr>
              <a:t> nào có </a:t>
            </a:r>
            <a:r>
              <a:rPr lang="en-US" sz="2400" b="1" dirty="0" err="1">
                <a:latin typeface="Arial" panose="020B0604020202020204" pitchFamily="34" charset="0"/>
                <a:cs typeface="Arial" panose="020B0604020202020204" pitchFamily="34" charset="0"/>
              </a:rPr>
              <a:t>tính</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kim</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loại</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mạnh</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nhất</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nguyên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tố</a:t>
            </a:r>
            <a:r>
              <a:rPr lang="en-US" sz="2400" b="1" dirty="0">
                <a:latin typeface="Arial" panose="020B0604020202020204" pitchFamily="34" charset="0"/>
                <a:cs typeface="Arial" panose="020B0604020202020204" pitchFamily="34" charset="0"/>
              </a:rPr>
              <a:t> nào có </a:t>
            </a:r>
            <a:r>
              <a:rPr lang="en-US" sz="2400" b="1" dirty="0" err="1">
                <a:latin typeface="Arial" panose="020B0604020202020204" pitchFamily="34" charset="0"/>
                <a:cs typeface="Arial" panose="020B0604020202020204" pitchFamily="34" charset="0"/>
              </a:rPr>
              <a:t>tính</a:t>
            </a:r>
            <a:r>
              <a:rPr lang="en-US" sz="2400" b="1" dirty="0">
                <a:latin typeface="Arial" panose="020B0604020202020204" pitchFamily="34" charset="0"/>
                <a:cs typeface="Arial" panose="020B0604020202020204" pitchFamily="34" charset="0"/>
              </a:rPr>
              <a:t> phi </a:t>
            </a:r>
            <a:r>
              <a:rPr lang="en-US" sz="2400" b="1" dirty="0" err="1">
                <a:latin typeface="Arial" panose="020B0604020202020204" pitchFamily="34" charset="0"/>
                <a:cs typeface="Arial" panose="020B0604020202020204" pitchFamily="34" charset="0"/>
              </a:rPr>
              <a:t>kim</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mạnh</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nhất</a:t>
            </a:r>
            <a:r>
              <a:rPr lang="en-US" sz="2400" b="1" dirty="0">
                <a:latin typeface="Arial" panose="020B0604020202020204" pitchFamily="34" charset="0"/>
                <a:cs typeface="Arial" panose="020B0604020202020204" pitchFamily="34" charset="0"/>
              </a:rPr>
              <a:t>?</a:t>
            </a:r>
          </a:p>
        </p:txBody>
      </p:sp>
      <p:sp>
        <p:nvSpPr>
          <p:cNvPr id="12" name="Rectangle: Rounded Corners 11">
            <a:extLst>
              <a:ext uri="{FF2B5EF4-FFF2-40B4-BE49-F238E27FC236}">
                <a16:creationId xmlns:a16="http://schemas.microsoft.com/office/drawing/2014/main" id="{31207D6B-AF51-4F4F-BEAC-1DD5B5A2BA57}"/>
              </a:ext>
            </a:extLst>
          </p:cNvPr>
          <p:cNvSpPr/>
          <p:nvPr/>
        </p:nvSpPr>
        <p:spPr>
          <a:xfrm>
            <a:off x="237067" y="459718"/>
            <a:ext cx="10972743" cy="565880"/>
          </a:xfrm>
          <a:prstGeom prst="roundRect">
            <a:avLst/>
          </a:prstGeom>
          <a:solidFill>
            <a:srgbClr val="D96098">
              <a:alpha val="78000"/>
            </a:srgbClr>
          </a:solidFill>
          <a:ln w="10839" cap="flat">
            <a:noFill/>
            <a:prstDash val="solid"/>
            <a:miter/>
          </a:ln>
        </p:spPr>
        <p:txBody>
          <a:bodyPr rtlCol="0" anchor="ctr"/>
          <a:lstStyle/>
          <a:p>
            <a:endParaRPr lang="en-US" dirty="0"/>
          </a:p>
        </p:txBody>
      </p:sp>
      <p:sp>
        <p:nvSpPr>
          <p:cNvPr id="13" name="TextBox 12">
            <a:extLst>
              <a:ext uri="{FF2B5EF4-FFF2-40B4-BE49-F238E27FC236}">
                <a16:creationId xmlns:a16="http://schemas.microsoft.com/office/drawing/2014/main" id="{B3DA8695-F265-4A09-A560-17F7C2CACB34}"/>
              </a:ext>
            </a:extLst>
          </p:cNvPr>
          <p:cNvSpPr txBox="1"/>
          <p:nvPr/>
        </p:nvSpPr>
        <p:spPr>
          <a:xfrm>
            <a:off x="803940" y="508318"/>
            <a:ext cx="10314430" cy="400110"/>
          </a:xfrm>
          <a:prstGeom prst="rect">
            <a:avLst/>
          </a:prstGeom>
          <a:noFill/>
        </p:spPr>
        <p:txBody>
          <a:bodyPr wrap="square" rtlCol="0">
            <a:spAutoFit/>
          </a:bodyPr>
          <a:lstStyle/>
          <a:p>
            <a:pPr algn="ctr"/>
            <a:r>
              <a:rPr lang="en-US" sz="2000" b="1" dirty="0">
                <a:solidFill>
                  <a:schemeClr val="bg1"/>
                </a:solidFill>
                <a:latin typeface="Arial" panose="020B0604020202020204" pitchFamily="34" charset="0"/>
                <a:cs typeface="Arial" panose="020B0604020202020204" pitchFamily="34" charset="0"/>
              </a:rPr>
              <a:t>III. </a:t>
            </a:r>
            <a:r>
              <a:rPr lang="en-US" sz="2000" b="1" dirty="0">
                <a:solidFill>
                  <a:schemeClr val="bg1"/>
                </a:solidFill>
              </a:rPr>
              <a:t>Xu </a:t>
            </a:r>
            <a:r>
              <a:rPr lang="en-US" sz="2000" b="1" dirty="0" err="1">
                <a:solidFill>
                  <a:schemeClr val="bg1"/>
                </a:solidFill>
              </a:rPr>
              <a:t>hướng</a:t>
            </a:r>
            <a:r>
              <a:rPr lang="en-US" sz="2000" b="1" dirty="0">
                <a:solidFill>
                  <a:schemeClr val="bg1"/>
                </a:solidFill>
              </a:rPr>
              <a:t> </a:t>
            </a:r>
            <a:r>
              <a:rPr lang="en-US" sz="2000" b="1" dirty="0" err="1">
                <a:solidFill>
                  <a:schemeClr val="bg1"/>
                </a:solidFill>
              </a:rPr>
              <a:t>biến</a:t>
            </a:r>
            <a:r>
              <a:rPr lang="en-US" sz="2000" b="1" dirty="0">
                <a:solidFill>
                  <a:schemeClr val="bg1"/>
                </a:solidFill>
              </a:rPr>
              <a:t> </a:t>
            </a:r>
            <a:r>
              <a:rPr lang="en-US" sz="2000" b="1" dirty="0" err="1">
                <a:solidFill>
                  <a:schemeClr val="bg1"/>
                </a:solidFill>
              </a:rPr>
              <a:t>đổi</a:t>
            </a:r>
            <a:r>
              <a:rPr lang="en-US" sz="2000" b="1" dirty="0">
                <a:solidFill>
                  <a:schemeClr val="bg1"/>
                </a:solidFill>
              </a:rPr>
              <a:t> </a:t>
            </a:r>
            <a:r>
              <a:rPr lang="en-US" sz="2000" b="1" dirty="0" err="1">
                <a:solidFill>
                  <a:schemeClr val="bg1"/>
                </a:solidFill>
              </a:rPr>
              <a:t>thành</a:t>
            </a:r>
            <a:r>
              <a:rPr lang="en-US" sz="2000" b="1" dirty="0">
                <a:solidFill>
                  <a:schemeClr val="bg1"/>
                </a:solidFill>
              </a:rPr>
              <a:t> phần </a:t>
            </a:r>
            <a:r>
              <a:rPr lang="en-US" sz="2000" b="1" dirty="0" err="1">
                <a:solidFill>
                  <a:schemeClr val="bg1"/>
                </a:solidFill>
              </a:rPr>
              <a:t>và</a:t>
            </a:r>
            <a:r>
              <a:rPr lang="en-US" sz="2000" b="1" dirty="0">
                <a:solidFill>
                  <a:schemeClr val="bg1"/>
                </a:solidFill>
              </a:rPr>
              <a:t> </a:t>
            </a:r>
            <a:r>
              <a:rPr lang="en-US" sz="2000" b="1" dirty="0" err="1">
                <a:solidFill>
                  <a:schemeClr val="bg1"/>
                </a:solidFill>
              </a:rPr>
              <a:t>tính</a:t>
            </a:r>
            <a:r>
              <a:rPr lang="en-US" sz="2000" b="1" dirty="0">
                <a:solidFill>
                  <a:schemeClr val="bg1"/>
                </a:solidFill>
              </a:rPr>
              <a:t> acid, </a:t>
            </a:r>
            <a:r>
              <a:rPr lang="en-US" sz="2000" b="1" dirty="0" err="1">
                <a:solidFill>
                  <a:schemeClr val="bg1"/>
                </a:solidFill>
              </a:rPr>
              <a:t>tính</a:t>
            </a:r>
            <a:r>
              <a:rPr lang="en-US" sz="2000" b="1" dirty="0">
                <a:solidFill>
                  <a:schemeClr val="bg1"/>
                </a:solidFill>
              </a:rPr>
              <a:t> base </a:t>
            </a:r>
            <a:r>
              <a:rPr lang="en-US" sz="2000" b="1" dirty="0" err="1">
                <a:solidFill>
                  <a:schemeClr val="bg1"/>
                </a:solidFill>
              </a:rPr>
              <a:t>của</a:t>
            </a:r>
            <a:r>
              <a:rPr lang="en-US" sz="2000" b="1" dirty="0">
                <a:solidFill>
                  <a:schemeClr val="bg1"/>
                </a:solidFill>
              </a:rPr>
              <a:t> </a:t>
            </a:r>
            <a:r>
              <a:rPr lang="en-US" sz="2000" b="1" dirty="0" err="1">
                <a:solidFill>
                  <a:schemeClr val="bg1"/>
                </a:solidFill>
              </a:rPr>
              <a:t>các</a:t>
            </a:r>
            <a:r>
              <a:rPr lang="en-US" sz="2000" b="1" dirty="0">
                <a:solidFill>
                  <a:schemeClr val="bg1"/>
                </a:solidFill>
              </a:rPr>
              <a:t> oxide </a:t>
            </a:r>
            <a:r>
              <a:rPr lang="en-US" sz="2000" b="1" dirty="0" err="1">
                <a:solidFill>
                  <a:schemeClr val="bg1"/>
                </a:solidFill>
              </a:rPr>
              <a:t>và</a:t>
            </a:r>
            <a:r>
              <a:rPr lang="en-US" sz="2000" b="1" dirty="0">
                <a:solidFill>
                  <a:schemeClr val="bg1"/>
                </a:solidFill>
              </a:rPr>
              <a:t> hydroxide </a:t>
            </a:r>
            <a:r>
              <a:rPr lang="en-US" sz="2000" b="1" dirty="0" err="1">
                <a:solidFill>
                  <a:schemeClr val="bg1"/>
                </a:solidFill>
              </a:rPr>
              <a:t>theo</a:t>
            </a:r>
            <a:r>
              <a:rPr lang="en-US" sz="2000" b="1" dirty="0">
                <a:solidFill>
                  <a:schemeClr val="bg1"/>
                </a:solidFill>
              </a:rPr>
              <a:t> chu </a:t>
            </a:r>
            <a:r>
              <a:rPr lang="en-US" sz="2000" b="1" dirty="0" err="1">
                <a:solidFill>
                  <a:schemeClr val="bg1"/>
                </a:solidFill>
              </a:rPr>
              <a:t>kì</a:t>
            </a:r>
            <a:endParaRPr lang="en-US" sz="2000" b="1" dirty="0">
              <a:solidFill>
                <a:schemeClr val="bg1"/>
              </a:solidFill>
            </a:endParaRPr>
          </a:p>
        </p:txBody>
      </p:sp>
      <p:pic>
        <p:nvPicPr>
          <p:cNvPr id="14" name="Picture 4" descr="Biểu tượng bảng tuần hoàn miễn phí">
            <a:extLst>
              <a:ext uri="{FF2B5EF4-FFF2-40B4-BE49-F238E27FC236}">
                <a16:creationId xmlns:a16="http://schemas.microsoft.com/office/drawing/2014/main" id="{5E7E6744-9F05-4811-8525-D53260FE80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2037" y="414191"/>
            <a:ext cx="656934" cy="6569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8739234"/>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750" fill="hold"/>
                                        <p:tgtEl>
                                          <p:spTgt spid="10"/>
                                        </p:tgtEl>
                                        <p:attrNameLst>
                                          <p:attrName>ppt_w</p:attrName>
                                        </p:attrNameLst>
                                      </p:cBhvr>
                                      <p:tavLst>
                                        <p:tav tm="0">
                                          <p:val>
                                            <p:fltVal val="0"/>
                                          </p:val>
                                        </p:tav>
                                        <p:tav tm="100000">
                                          <p:val>
                                            <p:strVal val="#ppt_w"/>
                                          </p:val>
                                        </p:tav>
                                      </p:tavLst>
                                    </p:anim>
                                    <p:anim calcmode="lin" valueType="num">
                                      <p:cBhvr>
                                        <p:cTn id="8" dur="750" fill="hold"/>
                                        <p:tgtEl>
                                          <p:spTgt spid="10"/>
                                        </p:tgtEl>
                                        <p:attrNameLst>
                                          <p:attrName>ppt_h</p:attrName>
                                        </p:attrNameLst>
                                      </p:cBhvr>
                                      <p:tavLst>
                                        <p:tav tm="0">
                                          <p:val>
                                            <p:fltVal val="0"/>
                                          </p:val>
                                        </p:tav>
                                        <p:tav tm="100000">
                                          <p:val>
                                            <p:strVal val="#ppt_h"/>
                                          </p:val>
                                        </p:tav>
                                      </p:tavLst>
                                    </p:anim>
                                    <p:animEffect transition="in" filter="fade">
                                      <p:cBhvr>
                                        <p:cTn id="9" dur="750"/>
                                        <p:tgtEl>
                                          <p:spTgt spid="10"/>
                                        </p:tgtEl>
                                      </p:cBhvr>
                                    </p:animEffect>
                                  </p:childTnLst>
                                </p:cTn>
                              </p:par>
                              <p:par>
                                <p:cTn id="10" presetID="16" presetClass="entr" presetSubtype="21"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75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551CC830-02C0-476D-9DA9-29417F506001}"/>
              </a:ext>
            </a:extLst>
          </p:cNvPr>
          <p:cNvSpPr/>
          <p:nvPr/>
        </p:nvSpPr>
        <p:spPr>
          <a:xfrm>
            <a:off x="-3706273" y="1332308"/>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5" name="Freeform: Shape 4">
            <a:extLst>
              <a:ext uri="{FF2B5EF4-FFF2-40B4-BE49-F238E27FC236}">
                <a16:creationId xmlns:a16="http://schemas.microsoft.com/office/drawing/2014/main" id="{1AF4B69C-15BF-49D6-BBCA-4CDF4370EF56}"/>
              </a:ext>
            </a:extLst>
          </p:cNvPr>
          <p:cNvSpPr/>
          <p:nvPr/>
        </p:nvSpPr>
        <p:spPr>
          <a:xfrm rot="14519481">
            <a:off x="2666994" y="6085536"/>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sp>
        <p:nvSpPr>
          <p:cNvPr id="6" name="Freeform: Shape 5">
            <a:extLst>
              <a:ext uri="{FF2B5EF4-FFF2-40B4-BE49-F238E27FC236}">
                <a16:creationId xmlns:a16="http://schemas.microsoft.com/office/drawing/2014/main" id="{8DF7581D-0149-4D87-A5ED-8E74FC6DD518}"/>
              </a:ext>
            </a:extLst>
          </p:cNvPr>
          <p:cNvSpPr/>
          <p:nvPr/>
        </p:nvSpPr>
        <p:spPr>
          <a:xfrm rot="5771450" flipH="1">
            <a:off x="10858880" y="2855347"/>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4" name="Freeform: Shape 3">
            <a:extLst>
              <a:ext uri="{FF2B5EF4-FFF2-40B4-BE49-F238E27FC236}">
                <a16:creationId xmlns:a16="http://schemas.microsoft.com/office/drawing/2014/main" id="{ADDB502B-EEDA-4722-B278-7CA5E68F47A3}"/>
              </a:ext>
            </a:extLst>
          </p:cNvPr>
          <p:cNvSpPr/>
          <p:nvPr/>
        </p:nvSpPr>
        <p:spPr>
          <a:xfrm rot="2236116">
            <a:off x="5604880" y="-2829860"/>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pic>
        <p:nvPicPr>
          <p:cNvPr id="7" name="Graphic 6">
            <a:extLst>
              <a:ext uri="{FF2B5EF4-FFF2-40B4-BE49-F238E27FC236}">
                <a16:creationId xmlns:a16="http://schemas.microsoft.com/office/drawing/2014/main" id="{512C8C3C-052D-48DD-A348-EBB793C3794F}"/>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370830" y="3029241"/>
            <a:ext cx="3520719" cy="3520719"/>
          </a:xfrm>
          <a:prstGeom prst="rect">
            <a:avLst/>
          </a:prstGeom>
        </p:spPr>
      </p:pic>
      <p:pic>
        <p:nvPicPr>
          <p:cNvPr id="22530" name="Picture 2" descr="Biểu tượng miễn phí ý tưởng">
            <a:extLst>
              <a:ext uri="{FF2B5EF4-FFF2-40B4-BE49-F238E27FC236}">
                <a16:creationId xmlns:a16="http://schemas.microsoft.com/office/drawing/2014/main" id="{4B75D1D9-9766-4141-BC25-A8A6DF07C39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30612" y="3595413"/>
            <a:ext cx="659926" cy="659926"/>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C4EAE21C-4DEA-4F98-B987-04AF10D9C779}"/>
              </a:ext>
            </a:extLst>
          </p:cNvPr>
          <p:cNvSpPr txBox="1"/>
          <p:nvPr/>
        </p:nvSpPr>
        <p:spPr>
          <a:xfrm>
            <a:off x="807380" y="1058124"/>
            <a:ext cx="10490230" cy="1824346"/>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r>
              <a:rPr lang="vi-VN" dirty="0"/>
              <a:t>Dựa vào quy luật biến đổi tính chất hoá học của các nguyên tố trong một chu kì, một nhóm A ta có:</a:t>
            </a:r>
          </a:p>
          <a:p>
            <a:r>
              <a:rPr lang="en-US" dirty="0"/>
              <a:t>        </a:t>
            </a:r>
            <a:r>
              <a:rPr lang="vi-VN" dirty="0"/>
              <a:t>+ Kim loại mạnh nhất là nguyên tố Xesi (Cs) </a:t>
            </a:r>
            <a:endParaRPr lang="en-US" dirty="0"/>
          </a:p>
          <a:p>
            <a:r>
              <a:rPr lang="en-US" dirty="0"/>
              <a:t>        </a:t>
            </a:r>
            <a:r>
              <a:rPr lang="vi-VN" dirty="0"/>
              <a:t>+ Phi kim mạnh nhất là nguyên tố flo (F).</a:t>
            </a:r>
          </a:p>
        </p:txBody>
      </p:sp>
      <p:sp>
        <p:nvSpPr>
          <p:cNvPr id="19" name="Rectangle: Rounded Corners 18">
            <a:extLst>
              <a:ext uri="{FF2B5EF4-FFF2-40B4-BE49-F238E27FC236}">
                <a16:creationId xmlns:a16="http://schemas.microsoft.com/office/drawing/2014/main" id="{01070E0C-A30E-4EE3-8A3D-7F6B229384E2}"/>
              </a:ext>
            </a:extLst>
          </p:cNvPr>
          <p:cNvSpPr/>
          <p:nvPr/>
        </p:nvSpPr>
        <p:spPr>
          <a:xfrm>
            <a:off x="237067" y="459718"/>
            <a:ext cx="10972743" cy="565880"/>
          </a:xfrm>
          <a:prstGeom prst="roundRect">
            <a:avLst/>
          </a:prstGeom>
          <a:solidFill>
            <a:srgbClr val="D96098">
              <a:alpha val="78000"/>
            </a:srgbClr>
          </a:solidFill>
          <a:ln w="10839" cap="flat">
            <a:noFill/>
            <a:prstDash val="solid"/>
            <a:miter/>
          </a:ln>
        </p:spPr>
        <p:txBody>
          <a:bodyPr rtlCol="0" anchor="ctr"/>
          <a:lstStyle/>
          <a:p>
            <a:endParaRPr lang="en-US" dirty="0"/>
          </a:p>
        </p:txBody>
      </p:sp>
      <p:sp>
        <p:nvSpPr>
          <p:cNvPr id="23" name="TextBox 22">
            <a:extLst>
              <a:ext uri="{FF2B5EF4-FFF2-40B4-BE49-F238E27FC236}">
                <a16:creationId xmlns:a16="http://schemas.microsoft.com/office/drawing/2014/main" id="{48772252-DE85-436D-80BA-759251AD75D2}"/>
              </a:ext>
            </a:extLst>
          </p:cNvPr>
          <p:cNvSpPr txBox="1"/>
          <p:nvPr/>
        </p:nvSpPr>
        <p:spPr>
          <a:xfrm>
            <a:off x="803940" y="508318"/>
            <a:ext cx="10314430" cy="400110"/>
          </a:xfrm>
          <a:prstGeom prst="rect">
            <a:avLst/>
          </a:prstGeom>
          <a:noFill/>
        </p:spPr>
        <p:txBody>
          <a:bodyPr wrap="square" rtlCol="0">
            <a:spAutoFit/>
          </a:bodyPr>
          <a:lstStyle/>
          <a:p>
            <a:pPr algn="ctr"/>
            <a:r>
              <a:rPr lang="en-US" sz="2000" b="1" dirty="0">
                <a:solidFill>
                  <a:schemeClr val="bg1"/>
                </a:solidFill>
                <a:latin typeface="Arial" panose="020B0604020202020204" pitchFamily="34" charset="0"/>
                <a:cs typeface="Arial" panose="020B0604020202020204" pitchFamily="34" charset="0"/>
              </a:rPr>
              <a:t>III. </a:t>
            </a:r>
            <a:r>
              <a:rPr lang="en-US" sz="2000" b="1" dirty="0">
                <a:solidFill>
                  <a:schemeClr val="bg1"/>
                </a:solidFill>
              </a:rPr>
              <a:t>Xu </a:t>
            </a:r>
            <a:r>
              <a:rPr lang="en-US" sz="2000" b="1" dirty="0" err="1">
                <a:solidFill>
                  <a:schemeClr val="bg1"/>
                </a:solidFill>
              </a:rPr>
              <a:t>hướng</a:t>
            </a:r>
            <a:r>
              <a:rPr lang="en-US" sz="2000" b="1" dirty="0">
                <a:solidFill>
                  <a:schemeClr val="bg1"/>
                </a:solidFill>
              </a:rPr>
              <a:t> </a:t>
            </a:r>
            <a:r>
              <a:rPr lang="en-US" sz="2000" b="1" dirty="0" err="1">
                <a:solidFill>
                  <a:schemeClr val="bg1"/>
                </a:solidFill>
              </a:rPr>
              <a:t>biến</a:t>
            </a:r>
            <a:r>
              <a:rPr lang="en-US" sz="2000" b="1" dirty="0">
                <a:solidFill>
                  <a:schemeClr val="bg1"/>
                </a:solidFill>
              </a:rPr>
              <a:t> </a:t>
            </a:r>
            <a:r>
              <a:rPr lang="en-US" sz="2000" b="1" dirty="0" err="1">
                <a:solidFill>
                  <a:schemeClr val="bg1"/>
                </a:solidFill>
              </a:rPr>
              <a:t>đổi</a:t>
            </a:r>
            <a:r>
              <a:rPr lang="en-US" sz="2000" b="1" dirty="0">
                <a:solidFill>
                  <a:schemeClr val="bg1"/>
                </a:solidFill>
              </a:rPr>
              <a:t> </a:t>
            </a:r>
            <a:r>
              <a:rPr lang="en-US" sz="2000" b="1" dirty="0" err="1">
                <a:solidFill>
                  <a:schemeClr val="bg1"/>
                </a:solidFill>
              </a:rPr>
              <a:t>thành</a:t>
            </a:r>
            <a:r>
              <a:rPr lang="en-US" sz="2000" b="1" dirty="0">
                <a:solidFill>
                  <a:schemeClr val="bg1"/>
                </a:solidFill>
              </a:rPr>
              <a:t> phần </a:t>
            </a:r>
            <a:r>
              <a:rPr lang="en-US" sz="2000" b="1" dirty="0" err="1">
                <a:solidFill>
                  <a:schemeClr val="bg1"/>
                </a:solidFill>
              </a:rPr>
              <a:t>và</a:t>
            </a:r>
            <a:r>
              <a:rPr lang="en-US" sz="2000" b="1" dirty="0">
                <a:solidFill>
                  <a:schemeClr val="bg1"/>
                </a:solidFill>
              </a:rPr>
              <a:t> </a:t>
            </a:r>
            <a:r>
              <a:rPr lang="en-US" sz="2000" b="1" dirty="0" err="1">
                <a:solidFill>
                  <a:schemeClr val="bg1"/>
                </a:solidFill>
              </a:rPr>
              <a:t>tính</a:t>
            </a:r>
            <a:r>
              <a:rPr lang="en-US" sz="2000" b="1" dirty="0">
                <a:solidFill>
                  <a:schemeClr val="bg1"/>
                </a:solidFill>
              </a:rPr>
              <a:t> acid, </a:t>
            </a:r>
            <a:r>
              <a:rPr lang="en-US" sz="2000" b="1" dirty="0" err="1">
                <a:solidFill>
                  <a:schemeClr val="bg1"/>
                </a:solidFill>
              </a:rPr>
              <a:t>tính</a:t>
            </a:r>
            <a:r>
              <a:rPr lang="en-US" sz="2000" b="1" dirty="0">
                <a:solidFill>
                  <a:schemeClr val="bg1"/>
                </a:solidFill>
              </a:rPr>
              <a:t> base </a:t>
            </a:r>
            <a:r>
              <a:rPr lang="en-US" sz="2000" b="1" dirty="0" err="1">
                <a:solidFill>
                  <a:schemeClr val="bg1"/>
                </a:solidFill>
              </a:rPr>
              <a:t>của</a:t>
            </a:r>
            <a:r>
              <a:rPr lang="en-US" sz="2000" b="1" dirty="0">
                <a:solidFill>
                  <a:schemeClr val="bg1"/>
                </a:solidFill>
              </a:rPr>
              <a:t> </a:t>
            </a:r>
            <a:r>
              <a:rPr lang="en-US" sz="2000" b="1" dirty="0" err="1">
                <a:solidFill>
                  <a:schemeClr val="bg1"/>
                </a:solidFill>
              </a:rPr>
              <a:t>các</a:t>
            </a:r>
            <a:r>
              <a:rPr lang="en-US" sz="2000" b="1" dirty="0">
                <a:solidFill>
                  <a:schemeClr val="bg1"/>
                </a:solidFill>
              </a:rPr>
              <a:t> oxide </a:t>
            </a:r>
            <a:r>
              <a:rPr lang="en-US" sz="2000" b="1" dirty="0" err="1">
                <a:solidFill>
                  <a:schemeClr val="bg1"/>
                </a:solidFill>
              </a:rPr>
              <a:t>và</a:t>
            </a:r>
            <a:r>
              <a:rPr lang="en-US" sz="2000" b="1" dirty="0">
                <a:solidFill>
                  <a:schemeClr val="bg1"/>
                </a:solidFill>
              </a:rPr>
              <a:t> hydroxide </a:t>
            </a:r>
            <a:r>
              <a:rPr lang="en-US" sz="2000" b="1" dirty="0" err="1">
                <a:solidFill>
                  <a:schemeClr val="bg1"/>
                </a:solidFill>
              </a:rPr>
              <a:t>theo</a:t>
            </a:r>
            <a:r>
              <a:rPr lang="en-US" sz="2000" b="1" dirty="0">
                <a:solidFill>
                  <a:schemeClr val="bg1"/>
                </a:solidFill>
              </a:rPr>
              <a:t> chu </a:t>
            </a:r>
            <a:r>
              <a:rPr lang="en-US" sz="2000" b="1" dirty="0" err="1">
                <a:solidFill>
                  <a:schemeClr val="bg1"/>
                </a:solidFill>
              </a:rPr>
              <a:t>kì</a:t>
            </a:r>
            <a:endParaRPr lang="en-US" sz="2000" b="1" dirty="0">
              <a:solidFill>
                <a:schemeClr val="bg1"/>
              </a:solidFill>
            </a:endParaRPr>
          </a:p>
        </p:txBody>
      </p:sp>
      <p:pic>
        <p:nvPicPr>
          <p:cNvPr id="24" name="Picture 4" descr="Biểu tượng bảng tuần hoàn miễn phí">
            <a:extLst>
              <a:ext uri="{FF2B5EF4-FFF2-40B4-BE49-F238E27FC236}">
                <a16:creationId xmlns:a16="http://schemas.microsoft.com/office/drawing/2014/main" id="{E6210A8C-A3BE-4786-A54C-D467A22D809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2037" y="414191"/>
            <a:ext cx="656934" cy="65693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a:extLst>
              <a:ext uri="{FF2B5EF4-FFF2-40B4-BE49-F238E27FC236}">
                <a16:creationId xmlns:a16="http://schemas.microsoft.com/office/drawing/2014/main" id="{8BE27BBB-F502-463C-ABA7-1C0F264F9AEA}"/>
              </a:ext>
            </a:extLst>
          </p:cNvPr>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6135484" y="3575369"/>
            <a:ext cx="4982886" cy="3078517"/>
          </a:xfrm>
          <a:prstGeom prst="rect">
            <a:avLst/>
          </a:prstGeom>
          <a:noFill/>
          <a:extLst>
            <a:ext uri="{909E8E84-426E-40DD-AFC4-6F175D3DCCD1}">
              <a14:hiddenFill xmlns:a14="http://schemas.microsoft.com/office/drawing/2010/main">
                <a:solidFill>
                  <a:srgbClr val="FFFFFF"/>
                </a:solidFill>
              </a14:hiddenFill>
            </a:ext>
          </a:extLst>
        </p:spPr>
      </p:pic>
      <p:grpSp>
        <p:nvGrpSpPr>
          <p:cNvPr id="15" name="Group 14">
            <a:extLst>
              <a:ext uri="{FF2B5EF4-FFF2-40B4-BE49-F238E27FC236}">
                <a16:creationId xmlns:a16="http://schemas.microsoft.com/office/drawing/2014/main" id="{CE400756-0523-459C-82CB-64CAD5993643}"/>
              </a:ext>
            </a:extLst>
          </p:cNvPr>
          <p:cNvGrpSpPr/>
          <p:nvPr/>
        </p:nvGrpSpPr>
        <p:grpSpPr>
          <a:xfrm flipH="1">
            <a:off x="6139507" y="2881839"/>
            <a:ext cx="4354995" cy="584344"/>
            <a:chOff x="4209833" y="4025549"/>
            <a:chExt cx="2701507" cy="503264"/>
          </a:xfrm>
        </p:grpSpPr>
        <p:sp>
          <p:nvSpPr>
            <p:cNvPr id="16" name="Arrow: Down 15">
              <a:extLst>
                <a:ext uri="{FF2B5EF4-FFF2-40B4-BE49-F238E27FC236}">
                  <a16:creationId xmlns:a16="http://schemas.microsoft.com/office/drawing/2014/main" id="{971F0DE6-8760-409A-B736-EB849DA32386}"/>
                </a:ext>
              </a:extLst>
            </p:cNvPr>
            <p:cNvSpPr/>
            <p:nvPr/>
          </p:nvSpPr>
          <p:spPr>
            <a:xfrm rot="5400000">
              <a:off x="5308955" y="2926427"/>
              <a:ext cx="503264" cy="2701507"/>
            </a:xfrm>
            <a:prstGeom prst="downArrow">
              <a:avLst/>
            </a:prstGeom>
            <a:solidFill>
              <a:srgbClr val="FFDA73"/>
            </a:solidFill>
            <a:ln w="25400" cap="flat" cmpd="sng" algn="ctr">
              <a:solidFill>
                <a:srgbClr val="FFDA73">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200" b="0" i="0" u="none" strike="noStrike" kern="0" cap="none" spc="0" normalizeH="0" baseline="0" noProof="0">
                <a:ln>
                  <a:noFill/>
                </a:ln>
                <a:solidFill>
                  <a:srgbClr val="FF6B6B"/>
                </a:solidFill>
                <a:effectLst/>
                <a:uLnTx/>
                <a:uFillTx/>
                <a:latin typeface="Arial"/>
                <a:ea typeface="+mn-ea"/>
                <a:cs typeface="+mn-cs"/>
                <a:sym typeface="Arial"/>
              </a:endParaRPr>
            </a:p>
          </p:txBody>
        </p:sp>
        <p:sp>
          <p:nvSpPr>
            <p:cNvPr id="17" name="TextBox 16">
              <a:extLst>
                <a:ext uri="{FF2B5EF4-FFF2-40B4-BE49-F238E27FC236}">
                  <a16:creationId xmlns:a16="http://schemas.microsoft.com/office/drawing/2014/main" id="{E28E8019-0C33-450F-814C-BD6A84960BFD}"/>
                </a:ext>
              </a:extLst>
            </p:cNvPr>
            <p:cNvSpPr txBox="1"/>
            <p:nvPr/>
          </p:nvSpPr>
          <p:spPr>
            <a:xfrm>
              <a:off x="4334594" y="4149314"/>
              <a:ext cx="2576746" cy="244828"/>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lang="en-US" sz="1400" b="1" kern="0" dirty="0" err="1">
                  <a:solidFill>
                    <a:srgbClr val="4D6D81">
                      <a:lumMod val="50000"/>
                    </a:srgbClr>
                  </a:solidFill>
                  <a:latin typeface="Arial"/>
                  <a:cs typeface="Arial"/>
                  <a:sym typeface="Arial"/>
                </a:rPr>
                <a:t>Tính</a:t>
              </a:r>
              <a:r>
                <a:rPr lang="en-US" sz="1400" b="1" kern="0" dirty="0">
                  <a:solidFill>
                    <a:srgbClr val="4D6D81">
                      <a:lumMod val="50000"/>
                    </a:srgbClr>
                  </a:solidFill>
                  <a:latin typeface="Arial"/>
                  <a:cs typeface="Arial"/>
                  <a:sym typeface="Arial"/>
                </a:rPr>
                <a:t> </a:t>
              </a:r>
              <a:r>
                <a:rPr lang="en-US" sz="1400" b="1" kern="0" dirty="0" err="1">
                  <a:solidFill>
                    <a:srgbClr val="4D6D81">
                      <a:lumMod val="50000"/>
                    </a:srgbClr>
                  </a:solidFill>
                  <a:latin typeface="Arial"/>
                  <a:cs typeface="Arial"/>
                  <a:sym typeface="Arial"/>
                </a:rPr>
                <a:t>kim</a:t>
              </a:r>
              <a:r>
                <a:rPr lang="en-US" sz="1400" b="1" kern="0" dirty="0">
                  <a:solidFill>
                    <a:srgbClr val="4D6D81">
                      <a:lumMod val="50000"/>
                    </a:srgbClr>
                  </a:solidFill>
                  <a:latin typeface="Arial"/>
                  <a:cs typeface="Arial"/>
                  <a:sym typeface="Arial"/>
                </a:rPr>
                <a:t> </a:t>
              </a:r>
              <a:r>
                <a:rPr lang="en-US" sz="1400" b="1" kern="0" dirty="0" err="1">
                  <a:solidFill>
                    <a:srgbClr val="4D6D81">
                      <a:lumMod val="50000"/>
                    </a:srgbClr>
                  </a:solidFill>
                  <a:latin typeface="Arial"/>
                  <a:cs typeface="Arial"/>
                  <a:sym typeface="Arial"/>
                </a:rPr>
                <a:t>loại</a:t>
              </a:r>
              <a:r>
                <a:rPr lang="en-US" sz="1400" b="1" kern="0" dirty="0">
                  <a:solidFill>
                    <a:srgbClr val="4D6D81">
                      <a:lumMod val="50000"/>
                    </a:srgbClr>
                  </a:solidFill>
                  <a:latin typeface="Arial"/>
                  <a:cs typeface="Arial"/>
                  <a:sym typeface="Arial"/>
                </a:rPr>
                <a:t> </a:t>
              </a:r>
              <a:r>
                <a:rPr lang="en-US" sz="1400" b="1" kern="0" dirty="0" err="1">
                  <a:solidFill>
                    <a:srgbClr val="4D6D81">
                      <a:lumMod val="50000"/>
                    </a:srgbClr>
                  </a:solidFill>
                  <a:latin typeface="Arial"/>
                  <a:cs typeface="Arial"/>
                  <a:sym typeface="Arial"/>
                </a:rPr>
                <a:t>giảm</a:t>
              </a:r>
              <a:r>
                <a:rPr lang="en-US" sz="1400" b="1" kern="0" dirty="0">
                  <a:solidFill>
                    <a:srgbClr val="4D6D81">
                      <a:lumMod val="50000"/>
                    </a:srgbClr>
                  </a:solidFill>
                  <a:latin typeface="Arial"/>
                  <a:cs typeface="Arial"/>
                  <a:sym typeface="Arial"/>
                </a:rPr>
                <a:t> </a:t>
              </a:r>
              <a:r>
                <a:rPr lang="en-US" sz="1400" b="1" kern="0" dirty="0" err="1">
                  <a:solidFill>
                    <a:srgbClr val="4D6D81">
                      <a:lumMod val="50000"/>
                    </a:srgbClr>
                  </a:solidFill>
                  <a:latin typeface="Arial"/>
                  <a:cs typeface="Arial"/>
                  <a:sym typeface="Arial"/>
                </a:rPr>
                <a:t>dần</a:t>
              </a:r>
              <a:r>
                <a:rPr lang="en-US" sz="1400" b="1" kern="0" dirty="0">
                  <a:solidFill>
                    <a:srgbClr val="4D6D81">
                      <a:lumMod val="50000"/>
                    </a:srgbClr>
                  </a:solidFill>
                  <a:latin typeface="Arial"/>
                  <a:cs typeface="Arial"/>
                  <a:sym typeface="Arial"/>
                </a:rPr>
                <a:t>, </a:t>
              </a:r>
              <a:r>
                <a:rPr lang="en-US" sz="1400" b="1" kern="0" dirty="0" err="1">
                  <a:solidFill>
                    <a:srgbClr val="4D6D81">
                      <a:lumMod val="50000"/>
                    </a:srgbClr>
                  </a:solidFill>
                  <a:latin typeface="Arial"/>
                  <a:cs typeface="Arial"/>
                  <a:sym typeface="Arial"/>
                </a:rPr>
                <a:t>tính</a:t>
              </a:r>
              <a:r>
                <a:rPr lang="en-US" sz="1400" b="1" kern="0" dirty="0">
                  <a:solidFill>
                    <a:srgbClr val="4D6D81">
                      <a:lumMod val="50000"/>
                    </a:srgbClr>
                  </a:solidFill>
                  <a:latin typeface="Arial"/>
                  <a:cs typeface="Arial"/>
                  <a:sym typeface="Arial"/>
                </a:rPr>
                <a:t> phi </a:t>
              </a:r>
              <a:r>
                <a:rPr lang="en-US" sz="1400" b="1" kern="0" dirty="0" err="1">
                  <a:solidFill>
                    <a:srgbClr val="4D6D81">
                      <a:lumMod val="50000"/>
                    </a:srgbClr>
                  </a:solidFill>
                  <a:latin typeface="Arial"/>
                  <a:cs typeface="Arial"/>
                  <a:sym typeface="Arial"/>
                </a:rPr>
                <a:t>kim</a:t>
              </a:r>
              <a:r>
                <a:rPr lang="en-US" sz="1400" b="1" kern="0" dirty="0">
                  <a:solidFill>
                    <a:srgbClr val="4D6D81">
                      <a:lumMod val="50000"/>
                    </a:srgbClr>
                  </a:solidFill>
                  <a:latin typeface="Arial"/>
                  <a:cs typeface="Arial"/>
                  <a:sym typeface="Arial"/>
                </a:rPr>
                <a:t> </a:t>
              </a:r>
              <a:r>
                <a:rPr lang="en-US" sz="1400" b="1" kern="0" dirty="0" err="1">
                  <a:solidFill>
                    <a:srgbClr val="4D6D81">
                      <a:lumMod val="50000"/>
                    </a:srgbClr>
                  </a:solidFill>
                  <a:latin typeface="Arial"/>
                  <a:cs typeface="Arial"/>
                  <a:sym typeface="Arial"/>
                </a:rPr>
                <a:t>tăng</a:t>
              </a:r>
              <a:r>
                <a:rPr lang="en-US" sz="1400" b="1" kern="0" dirty="0">
                  <a:solidFill>
                    <a:srgbClr val="4D6D81">
                      <a:lumMod val="50000"/>
                    </a:srgbClr>
                  </a:solidFill>
                  <a:latin typeface="Arial"/>
                  <a:cs typeface="Arial"/>
                  <a:sym typeface="Arial"/>
                </a:rPr>
                <a:t> </a:t>
              </a:r>
              <a:r>
                <a:rPr lang="en-US" sz="1400" b="1" kern="0" dirty="0" err="1">
                  <a:solidFill>
                    <a:srgbClr val="4D6D81">
                      <a:lumMod val="50000"/>
                    </a:srgbClr>
                  </a:solidFill>
                  <a:latin typeface="Arial"/>
                  <a:cs typeface="Arial"/>
                  <a:sym typeface="Arial"/>
                </a:rPr>
                <a:t>dần</a:t>
              </a:r>
              <a:endParaRPr kumimoji="0" lang="en-US" sz="1400" b="1" i="0" u="none" strike="noStrike" kern="0" cap="none" spc="0" normalizeH="0" baseline="0" noProof="0" dirty="0">
                <a:ln>
                  <a:noFill/>
                </a:ln>
                <a:solidFill>
                  <a:srgbClr val="4D6D81">
                    <a:lumMod val="50000"/>
                  </a:srgbClr>
                </a:solidFill>
                <a:effectLst/>
                <a:uLnTx/>
                <a:uFillTx/>
                <a:latin typeface="Arial"/>
                <a:cs typeface="Arial"/>
                <a:sym typeface="Arial"/>
              </a:endParaRPr>
            </a:p>
          </p:txBody>
        </p:sp>
      </p:grpSp>
      <p:grpSp>
        <p:nvGrpSpPr>
          <p:cNvPr id="18" name="Group 17">
            <a:extLst>
              <a:ext uri="{FF2B5EF4-FFF2-40B4-BE49-F238E27FC236}">
                <a16:creationId xmlns:a16="http://schemas.microsoft.com/office/drawing/2014/main" id="{0AC92C42-51B3-41B5-B8D5-E00E840F3870}"/>
              </a:ext>
            </a:extLst>
          </p:cNvPr>
          <p:cNvGrpSpPr/>
          <p:nvPr/>
        </p:nvGrpSpPr>
        <p:grpSpPr>
          <a:xfrm>
            <a:off x="5592327" y="2932624"/>
            <a:ext cx="597302" cy="3871281"/>
            <a:chOff x="3973602" y="2076006"/>
            <a:chExt cx="503264" cy="2207987"/>
          </a:xfrm>
        </p:grpSpPr>
        <p:sp>
          <p:nvSpPr>
            <p:cNvPr id="25" name="Arrow: Down 24">
              <a:extLst>
                <a:ext uri="{FF2B5EF4-FFF2-40B4-BE49-F238E27FC236}">
                  <a16:creationId xmlns:a16="http://schemas.microsoft.com/office/drawing/2014/main" id="{4AE68A57-D4FC-461B-96CD-F1F3519AD612}"/>
                </a:ext>
              </a:extLst>
            </p:cNvPr>
            <p:cNvSpPr/>
            <p:nvPr/>
          </p:nvSpPr>
          <p:spPr>
            <a:xfrm>
              <a:off x="3973602" y="2103199"/>
              <a:ext cx="503264" cy="2180794"/>
            </a:xfrm>
            <a:prstGeom prst="downArrow">
              <a:avLst/>
            </a:prstGeom>
            <a:solidFill>
              <a:srgbClr val="FFDA73"/>
            </a:solidFill>
            <a:ln w="25400" cap="flat" cmpd="sng" algn="ctr">
              <a:solidFill>
                <a:srgbClr val="FFDA73">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200" b="0" i="0" u="none" strike="noStrike" kern="0" cap="none" spc="0" normalizeH="0" baseline="0" noProof="0">
                <a:ln>
                  <a:noFill/>
                </a:ln>
                <a:solidFill>
                  <a:srgbClr val="FF6B6B"/>
                </a:solidFill>
                <a:effectLst/>
                <a:uLnTx/>
                <a:uFillTx/>
                <a:latin typeface="Arial"/>
                <a:ea typeface="+mn-ea"/>
                <a:cs typeface="+mn-cs"/>
                <a:sym typeface="Arial"/>
              </a:endParaRPr>
            </a:p>
          </p:txBody>
        </p:sp>
        <p:sp>
          <p:nvSpPr>
            <p:cNvPr id="26" name="TextBox 25">
              <a:extLst>
                <a:ext uri="{FF2B5EF4-FFF2-40B4-BE49-F238E27FC236}">
                  <a16:creationId xmlns:a16="http://schemas.microsoft.com/office/drawing/2014/main" id="{E57FD197-FF78-4086-9578-A32CE009483E}"/>
                </a:ext>
              </a:extLst>
            </p:cNvPr>
            <p:cNvSpPr txBox="1"/>
            <p:nvPr/>
          </p:nvSpPr>
          <p:spPr>
            <a:xfrm rot="16200000">
              <a:off x="3123947" y="3026734"/>
              <a:ext cx="2147811" cy="24635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lang="en-US" sz="1300" b="1" kern="0" dirty="0" err="1">
                  <a:solidFill>
                    <a:srgbClr val="4D6D81">
                      <a:lumMod val="50000"/>
                    </a:srgbClr>
                  </a:solidFill>
                  <a:latin typeface="Arial"/>
                  <a:cs typeface="Arial"/>
                  <a:sym typeface="Arial"/>
                </a:rPr>
                <a:t>Tính</a:t>
              </a:r>
              <a:r>
                <a:rPr lang="en-US" sz="1300" b="1" kern="0" dirty="0">
                  <a:solidFill>
                    <a:srgbClr val="4D6D81">
                      <a:lumMod val="50000"/>
                    </a:srgbClr>
                  </a:solidFill>
                  <a:latin typeface="Arial"/>
                  <a:cs typeface="Arial"/>
                  <a:sym typeface="Arial"/>
                </a:rPr>
                <a:t> </a:t>
              </a:r>
              <a:r>
                <a:rPr lang="en-US" sz="1300" b="1" kern="0" dirty="0" err="1">
                  <a:solidFill>
                    <a:srgbClr val="4D6D81">
                      <a:lumMod val="50000"/>
                    </a:srgbClr>
                  </a:solidFill>
                  <a:latin typeface="Arial"/>
                  <a:cs typeface="Arial"/>
                  <a:sym typeface="Arial"/>
                </a:rPr>
                <a:t>kim</a:t>
              </a:r>
              <a:r>
                <a:rPr lang="en-US" sz="1300" b="1" kern="0" dirty="0">
                  <a:solidFill>
                    <a:srgbClr val="4D6D81">
                      <a:lumMod val="50000"/>
                    </a:srgbClr>
                  </a:solidFill>
                  <a:latin typeface="Arial"/>
                  <a:cs typeface="Arial"/>
                  <a:sym typeface="Arial"/>
                </a:rPr>
                <a:t> </a:t>
              </a:r>
              <a:r>
                <a:rPr lang="en-US" sz="1300" b="1" kern="0" dirty="0" err="1">
                  <a:solidFill>
                    <a:srgbClr val="4D6D81">
                      <a:lumMod val="50000"/>
                    </a:srgbClr>
                  </a:solidFill>
                  <a:latin typeface="Arial"/>
                  <a:cs typeface="Arial"/>
                  <a:sym typeface="Arial"/>
                </a:rPr>
                <a:t>loại</a:t>
              </a:r>
              <a:r>
                <a:rPr lang="en-US" sz="1300" b="1" kern="0" dirty="0">
                  <a:solidFill>
                    <a:srgbClr val="4D6D81">
                      <a:lumMod val="50000"/>
                    </a:srgbClr>
                  </a:solidFill>
                  <a:latin typeface="Arial"/>
                  <a:cs typeface="Arial"/>
                  <a:sym typeface="Arial"/>
                </a:rPr>
                <a:t> </a:t>
              </a:r>
              <a:r>
                <a:rPr lang="en-US" sz="1300" b="1" kern="0" dirty="0" err="1">
                  <a:solidFill>
                    <a:srgbClr val="4D6D81">
                      <a:lumMod val="50000"/>
                    </a:srgbClr>
                  </a:solidFill>
                  <a:latin typeface="Arial"/>
                  <a:cs typeface="Arial"/>
                  <a:sym typeface="Arial"/>
                </a:rPr>
                <a:t>tăng</a:t>
              </a:r>
              <a:r>
                <a:rPr lang="en-US" sz="1300" b="1" kern="0" dirty="0">
                  <a:solidFill>
                    <a:srgbClr val="4D6D81">
                      <a:lumMod val="50000"/>
                    </a:srgbClr>
                  </a:solidFill>
                  <a:latin typeface="Arial"/>
                  <a:cs typeface="Arial"/>
                  <a:sym typeface="Arial"/>
                </a:rPr>
                <a:t> </a:t>
              </a:r>
              <a:r>
                <a:rPr lang="en-US" sz="1300" b="1" kern="0" dirty="0" err="1">
                  <a:solidFill>
                    <a:srgbClr val="4D6D81">
                      <a:lumMod val="50000"/>
                    </a:srgbClr>
                  </a:solidFill>
                  <a:latin typeface="Arial"/>
                  <a:cs typeface="Arial"/>
                  <a:sym typeface="Arial"/>
                </a:rPr>
                <a:t>dần</a:t>
              </a:r>
              <a:r>
                <a:rPr lang="en-US" sz="1300" b="1" kern="0" dirty="0">
                  <a:solidFill>
                    <a:srgbClr val="4D6D81">
                      <a:lumMod val="50000"/>
                    </a:srgbClr>
                  </a:solidFill>
                  <a:latin typeface="Arial"/>
                  <a:cs typeface="Arial"/>
                  <a:sym typeface="Arial"/>
                </a:rPr>
                <a:t>, </a:t>
              </a:r>
              <a:r>
                <a:rPr lang="en-US" sz="1300" b="1" kern="0" dirty="0" err="1">
                  <a:solidFill>
                    <a:srgbClr val="4D6D81">
                      <a:lumMod val="50000"/>
                    </a:srgbClr>
                  </a:solidFill>
                  <a:latin typeface="Arial"/>
                  <a:cs typeface="Arial"/>
                  <a:sym typeface="Arial"/>
                </a:rPr>
                <a:t>tính</a:t>
              </a:r>
              <a:r>
                <a:rPr lang="en-US" sz="1300" b="1" kern="0" dirty="0">
                  <a:solidFill>
                    <a:srgbClr val="4D6D81">
                      <a:lumMod val="50000"/>
                    </a:srgbClr>
                  </a:solidFill>
                  <a:latin typeface="Arial"/>
                  <a:cs typeface="Arial"/>
                  <a:sym typeface="Arial"/>
                </a:rPr>
                <a:t> phi </a:t>
              </a:r>
              <a:r>
                <a:rPr lang="en-US" sz="1300" b="1" kern="0" dirty="0" err="1">
                  <a:solidFill>
                    <a:srgbClr val="4D6D81">
                      <a:lumMod val="50000"/>
                    </a:srgbClr>
                  </a:solidFill>
                  <a:latin typeface="Arial"/>
                  <a:cs typeface="Arial"/>
                  <a:sym typeface="Arial"/>
                </a:rPr>
                <a:t>kim</a:t>
              </a:r>
              <a:r>
                <a:rPr lang="en-US" sz="1300" b="1" kern="0" dirty="0">
                  <a:solidFill>
                    <a:srgbClr val="4D6D81">
                      <a:lumMod val="50000"/>
                    </a:srgbClr>
                  </a:solidFill>
                  <a:latin typeface="Arial"/>
                  <a:cs typeface="Arial"/>
                  <a:sym typeface="Arial"/>
                </a:rPr>
                <a:t> </a:t>
              </a:r>
              <a:r>
                <a:rPr lang="en-US" sz="1300" b="1" kern="0" dirty="0" err="1">
                  <a:solidFill>
                    <a:srgbClr val="4D6D81">
                      <a:lumMod val="50000"/>
                    </a:srgbClr>
                  </a:solidFill>
                  <a:latin typeface="Arial"/>
                  <a:cs typeface="Arial"/>
                  <a:sym typeface="Arial"/>
                </a:rPr>
                <a:t>giảm</a:t>
              </a:r>
              <a:r>
                <a:rPr lang="en-US" sz="1300" b="1" kern="0" dirty="0">
                  <a:solidFill>
                    <a:srgbClr val="4D6D81">
                      <a:lumMod val="50000"/>
                    </a:srgbClr>
                  </a:solidFill>
                  <a:latin typeface="Arial"/>
                  <a:cs typeface="Arial"/>
                  <a:sym typeface="Arial"/>
                </a:rPr>
                <a:t> </a:t>
              </a:r>
              <a:r>
                <a:rPr lang="en-US" sz="1300" b="1" kern="0" dirty="0" err="1">
                  <a:solidFill>
                    <a:srgbClr val="4D6D81">
                      <a:lumMod val="50000"/>
                    </a:srgbClr>
                  </a:solidFill>
                  <a:latin typeface="Arial"/>
                  <a:cs typeface="Arial"/>
                  <a:sym typeface="Arial"/>
                </a:rPr>
                <a:t>dần</a:t>
              </a:r>
              <a:endParaRPr kumimoji="0" lang="en-US" sz="1300" b="1" i="0" u="none" strike="noStrike" kern="0" cap="none" spc="0" normalizeH="0" baseline="0" noProof="0" dirty="0">
                <a:ln>
                  <a:noFill/>
                </a:ln>
                <a:solidFill>
                  <a:srgbClr val="4D6D81">
                    <a:lumMod val="50000"/>
                  </a:srgbClr>
                </a:solidFill>
                <a:effectLst/>
                <a:uLnTx/>
                <a:uFillTx/>
                <a:latin typeface="Arial"/>
                <a:cs typeface="Arial"/>
                <a:sym typeface="Arial"/>
              </a:endParaRPr>
            </a:p>
          </p:txBody>
        </p:sp>
      </p:grpSp>
    </p:spTree>
    <p:extLst>
      <p:ext uri="{BB962C8B-B14F-4D97-AF65-F5344CB8AC3E}">
        <p14:creationId xmlns:p14="http://schemas.microsoft.com/office/powerpoint/2010/main" val="3194943737"/>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animEffect transition="in" filter="fade">
                                      <p:cBhvr>
                                        <p:cTn id="14" dur="500"/>
                                        <p:tgtEl>
                                          <p:spTgt spid="14"/>
                                        </p:tgtEl>
                                      </p:cBhvr>
                                    </p:animEffect>
                                  </p:childTnLst>
                                </p:cTn>
                              </p:par>
                            </p:childTnLst>
                          </p:cTn>
                        </p:par>
                        <p:par>
                          <p:cTn id="15" fill="hold">
                            <p:stCondLst>
                              <p:cond delay="500"/>
                            </p:stCondLst>
                            <p:childTnLst>
                              <p:par>
                                <p:cTn id="16" presetID="22" presetClass="entr" presetSubtype="8" fill="hold" nodeType="after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wipe(left)">
                                      <p:cBhvr>
                                        <p:cTn id="18" dur="500"/>
                                        <p:tgtEl>
                                          <p:spTgt spid="15"/>
                                        </p:tgtEl>
                                      </p:cBhvr>
                                    </p:animEffect>
                                  </p:childTnLst>
                                </p:cTn>
                              </p:par>
                            </p:childTnLst>
                          </p:cTn>
                        </p:par>
                        <p:par>
                          <p:cTn id="19" fill="hold">
                            <p:stCondLst>
                              <p:cond delay="1000"/>
                            </p:stCondLst>
                            <p:childTnLst>
                              <p:par>
                                <p:cTn id="20" presetID="22" presetClass="entr" presetSubtype="1" fill="hold" nodeType="after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up)">
                                      <p:cBhvr>
                                        <p:cTn id="2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551CC830-02C0-476D-9DA9-29417F506001}"/>
              </a:ext>
            </a:extLst>
          </p:cNvPr>
          <p:cNvSpPr/>
          <p:nvPr/>
        </p:nvSpPr>
        <p:spPr>
          <a:xfrm rot="14622788">
            <a:off x="4273946" y="6351075"/>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5" name="Freeform: Shape 4">
            <a:extLst>
              <a:ext uri="{FF2B5EF4-FFF2-40B4-BE49-F238E27FC236}">
                <a16:creationId xmlns:a16="http://schemas.microsoft.com/office/drawing/2014/main" id="{1AF4B69C-15BF-49D6-BBCA-4CDF4370EF56}"/>
              </a:ext>
            </a:extLst>
          </p:cNvPr>
          <p:cNvSpPr/>
          <p:nvPr/>
        </p:nvSpPr>
        <p:spPr>
          <a:xfrm rot="14519481">
            <a:off x="11628997" y="1581775"/>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sp>
        <p:nvSpPr>
          <p:cNvPr id="6" name="Freeform: Shape 5">
            <a:extLst>
              <a:ext uri="{FF2B5EF4-FFF2-40B4-BE49-F238E27FC236}">
                <a16:creationId xmlns:a16="http://schemas.microsoft.com/office/drawing/2014/main" id="{8DF7581D-0149-4D87-A5ED-8E74FC6DD518}"/>
              </a:ext>
            </a:extLst>
          </p:cNvPr>
          <p:cNvSpPr/>
          <p:nvPr/>
        </p:nvSpPr>
        <p:spPr>
          <a:xfrm rot="20842103" flipH="1">
            <a:off x="3813680" y="-3019400"/>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4" name="Freeform: Shape 3">
            <a:extLst>
              <a:ext uri="{FF2B5EF4-FFF2-40B4-BE49-F238E27FC236}">
                <a16:creationId xmlns:a16="http://schemas.microsoft.com/office/drawing/2014/main" id="{ADDB502B-EEDA-4722-B278-7CA5E68F47A3}"/>
              </a:ext>
            </a:extLst>
          </p:cNvPr>
          <p:cNvSpPr/>
          <p:nvPr/>
        </p:nvSpPr>
        <p:spPr>
          <a:xfrm rot="5185691">
            <a:off x="-3628431" y="1581775"/>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graphicFrame>
        <p:nvGraphicFramePr>
          <p:cNvPr id="2" name="Table 6">
            <a:extLst>
              <a:ext uri="{FF2B5EF4-FFF2-40B4-BE49-F238E27FC236}">
                <a16:creationId xmlns:a16="http://schemas.microsoft.com/office/drawing/2014/main" id="{29B65DC9-E03F-4A15-800B-BA5B28967624}"/>
              </a:ext>
            </a:extLst>
          </p:cNvPr>
          <p:cNvGraphicFramePr>
            <a:graphicFrameLocks noGrp="1"/>
          </p:cNvGraphicFramePr>
          <p:nvPr>
            <p:extLst>
              <p:ext uri="{D42A27DB-BD31-4B8C-83A1-F6EECF244321}">
                <p14:modId xmlns:p14="http://schemas.microsoft.com/office/powerpoint/2010/main" val="722481427"/>
              </p:ext>
            </p:extLst>
          </p:nvPr>
        </p:nvGraphicFramePr>
        <p:xfrm>
          <a:off x="261513" y="2121750"/>
          <a:ext cx="11746521" cy="4389031"/>
        </p:xfrm>
        <a:graphic>
          <a:graphicData uri="http://schemas.openxmlformats.org/drawingml/2006/table">
            <a:tbl>
              <a:tblPr firstRow="1" bandRow="1">
                <a:tableStyleId>{5C22544A-7EE6-4342-B048-85BDC9FD1C3A}</a:tableStyleId>
              </a:tblPr>
              <a:tblGrid>
                <a:gridCol w="1115111">
                  <a:extLst>
                    <a:ext uri="{9D8B030D-6E8A-4147-A177-3AD203B41FA5}">
                      <a16:colId xmlns:a16="http://schemas.microsoft.com/office/drawing/2014/main" val="2605749698"/>
                    </a:ext>
                  </a:extLst>
                </a:gridCol>
                <a:gridCol w="1266092">
                  <a:extLst>
                    <a:ext uri="{9D8B030D-6E8A-4147-A177-3AD203B41FA5}">
                      <a16:colId xmlns:a16="http://schemas.microsoft.com/office/drawing/2014/main" val="3290444210"/>
                    </a:ext>
                  </a:extLst>
                </a:gridCol>
                <a:gridCol w="1065126">
                  <a:extLst>
                    <a:ext uri="{9D8B030D-6E8A-4147-A177-3AD203B41FA5}">
                      <a16:colId xmlns:a16="http://schemas.microsoft.com/office/drawing/2014/main" val="629825230"/>
                    </a:ext>
                  </a:extLst>
                </a:gridCol>
                <a:gridCol w="1185705">
                  <a:extLst>
                    <a:ext uri="{9D8B030D-6E8A-4147-A177-3AD203B41FA5}">
                      <a16:colId xmlns:a16="http://schemas.microsoft.com/office/drawing/2014/main" val="1919974474"/>
                    </a:ext>
                  </a:extLst>
                </a:gridCol>
                <a:gridCol w="1145512">
                  <a:extLst>
                    <a:ext uri="{9D8B030D-6E8A-4147-A177-3AD203B41FA5}">
                      <a16:colId xmlns:a16="http://schemas.microsoft.com/office/drawing/2014/main" val="3847115293"/>
                    </a:ext>
                  </a:extLst>
                </a:gridCol>
                <a:gridCol w="1326383">
                  <a:extLst>
                    <a:ext uri="{9D8B030D-6E8A-4147-A177-3AD203B41FA5}">
                      <a16:colId xmlns:a16="http://schemas.microsoft.com/office/drawing/2014/main" val="1037611326"/>
                    </a:ext>
                  </a:extLst>
                </a:gridCol>
                <a:gridCol w="1306285">
                  <a:extLst>
                    <a:ext uri="{9D8B030D-6E8A-4147-A177-3AD203B41FA5}">
                      <a16:colId xmlns:a16="http://schemas.microsoft.com/office/drawing/2014/main" val="2762798206"/>
                    </a:ext>
                  </a:extLst>
                </a:gridCol>
                <a:gridCol w="1678075">
                  <a:extLst>
                    <a:ext uri="{9D8B030D-6E8A-4147-A177-3AD203B41FA5}">
                      <a16:colId xmlns:a16="http://schemas.microsoft.com/office/drawing/2014/main" val="3246378153"/>
                    </a:ext>
                  </a:extLst>
                </a:gridCol>
                <a:gridCol w="1658232">
                  <a:extLst>
                    <a:ext uri="{9D8B030D-6E8A-4147-A177-3AD203B41FA5}">
                      <a16:colId xmlns:a16="http://schemas.microsoft.com/office/drawing/2014/main" val="908171798"/>
                    </a:ext>
                  </a:extLst>
                </a:gridCol>
              </a:tblGrid>
              <a:tr h="2007572">
                <a:tc>
                  <a:txBody>
                    <a:bodyPr/>
                    <a:lstStyle/>
                    <a:p>
                      <a:pPr algn="ctr"/>
                      <a:endParaRPr lang="en-US" sz="2400" dirty="0">
                        <a:solidFill>
                          <a:schemeClr val="bg1"/>
                        </a:solidFill>
                        <a:latin typeface="Arial" panose="020B0604020202020204" pitchFamily="34" charset="0"/>
                        <a:cs typeface="Arial" panose="020B0604020202020204" pitchFamily="34" charset="0"/>
                      </a:endParaRPr>
                    </a:p>
                  </a:txBody>
                  <a:tcPr anchor="ctr">
                    <a:solidFill>
                      <a:srgbClr val="D96098"/>
                    </a:solidFill>
                  </a:tcPr>
                </a:tc>
                <a:tc>
                  <a:txBody>
                    <a:bodyPr/>
                    <a:lstStyle/>
                    <a:p>
                      <a:pPr algn="ctr"/>
                      <a:r>
                        <a:rPr lang="en-US" sz="2400" dirty="0" err="1">
                          <a:solidFill>
                            <a:schemeClr val="bg1"/>
                          </a:solidFill>
                          <a:latin typeface="Arial" panose="020B0604020202020204" pitchFamily="34" charset="0"/>
                          <a:cs typeface="Arial" panose="020B0604020202020204" pitchFamily="34" charset="0"/>
                        </a:rPr>
                        <a:t>Bán</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kính</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nguyên</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tử</a:t>
                      </a:r>
                      <a:endParaRPr lang="en-US" sz="2400" dirty="0">
                        <a:solidFill>
                          <a:schemeClr val="bg1"/>
                        </a:solidFill>
                        <a:latin typeface="Arial" panose="020B0604020202020204" pitchFamily="34" charset="0"/>
                        <a:cs typeface="Arial" panose="020B0604020202020204" pitchFamily="34" charset="0"/>
                      </a:endParaRPr>
                    </a:p>
                  </a:txBody>
                  <a:tcPr anchor="ctr">
                    <a:solidFill>
                      <a:srgbClr val="D96098"/>
                    </a:solidFill>
                  </a:tcPr>
                </a:tc>
                <a:tc>
                  <a:txBody>
                    <a:bodyPr/>
                    <a:lstStyle/>
                    <a:p>
                      <a:pPr algn="ctr"/>
                      <a:r>
                        <a:rPr lang="en-US" sz="2400" dirty="0" err="1">
                          <a:solidFill>
                            <a:schemeClr val="bg1"/>
                          </a:solidFill>
                          <a:latin typeface="Arial" panose="020B0604020202020204" pitchFamily="34" charset="0"/>
                          <a:cs typeface="Arial" panose="020B0604020202020204" pitchFamily="34" charset="0"/>
                        </a:rPr>
                        <a:t>Độ</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âm</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điện</a:t>
                      </a:r>
                      <a:endParaRPr lang="en-US" sz="2400" dirty="0">
                        <a:solidFill>
                          <a:schemeClr val="bg1"/>
                        </a:solidFill>
                        <a:latin typeface="Arial" panose="020B0604020202020204" pitchFamily="34" charset="0"/>
                        <a:cs typeface="Arial" panose="020B0604020202020204" pitchFamily="34" charset="0"/>
                      </a:endParaRPr>
                    </a:p>
                  </a:txBody>
                  <a:tcPr anchor="ctr">
                    <a:solidFill>
                      <a:srgbClr val="D96098"/>
                    </a:solidFill>
                  </a:tcPr>
                </a:tc>
                <a:tc>
                  <a:txBody>
                    <a:bodyPr/>
                    <a:lstStyle/>
                    <a:p>
                      <a:pPr algn="ctr"/>
                      <a:r>
                        <a:rPr lang="en-US" sz="2400" dirty="0" err="1">
                          <a:solidFill>
                            <a:schemeClr val="bg1"/>
                          </a:solidFill>
                          <a:latin typeface="Arial" panose="020B0604020202020204" pitchFamily="34" charset="0"/>
                          <a:cs typeface="Arial" panose="020B0604020202020204" pitchFamily="34" charset="0"/>
                        </a:rPr>
                        <a:t>Tính</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kim</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loại</a:t>
                      </a:r>
                      <a:endParaRPr lang="en-US" sz="2400" dirty="0">
                        <a:solidFill>
                          <a:schemeClr val="bg1"/>
                        </a:solidFill>
                        <a:latin typeface="Arial" panose="020B0604020202020204" pitchFamily="34" charset="0"/>
                        <a:cs typeface="Arial" panose="020B0604020202020204" pitchFamily="34" charset="0"/>
                      </a:endParaRPr>
                    </a:p>
                  </a:txBody>
                  <a:tcPr anchor="ctr">
                    <a:solidFill>
                      <a:srgbClr val="D96098"/>
                    </a:solidFill>
                  </a:tcPr>
                </a:tc>
                <a:tc>
                  <a:txBody>
                    <a:bodyPr/>
                    <a:lstStyle/>
                    <a:p>
                      <a:pPr algn="ctr"/>
                      <a:r>
                        <a:rPr lang="en-US" sz="2400" dirty="0" err="1">
                          <a:solidFill>
                            <a:schemeClr val="bg1"/>
                          </a:solidFill>
                          <a:latin typeface="Arial" panose="020B0604020202020204" pitchFamily="34" charset="0"/>
                          <a:cs typeface="Arial" panose="020B0604020202020204" pitchFamily="34" charset="0"/>
                        </a:rPr>
                        <a:t>Tính</a:t>
                      </a:r>
                      <a:r>
                        <a:rPr lang="en-US" sz="2400" dirty="0">
                          <a:solidFill>
                            <a:schemeClr val="bg1"/>
                          </a:solidFill>
                          <a:latin typeface="Arial" panose="020B0604020202020204" pitchFamily="34" charset="0"/>
                          <a:cs typeface="Arial" panose="020B0604020202020204" pitchFamily="34" charset="0"/>
                        </a:rPr>
                        <a:t> phi </a:t>
                      </a:r>
                    </a:p>
                    <a:p>
                      <a:pPr algn="ctr"/>
                      <a:r>
                        <a:rPr lang="en-US" sz="2400" dirty="0" err="1">
                          <a:solidFill>
                            <a:schemeClr val="bg1"/>
                          </a:solidFill>
                          <a:latin typeface="Arial" panose="020B0604020202020204" pitchFamily="34" charset="0"/>
                          <a:cs typeface="Arial" panose="020B0604020202020204" pitchFamily="34" charset="0"/>
                        </a:rPr>
                        <a:t>kim</a:t>
                      </a:r>
                      <a:endParaRPr lang="en-US" sz="2400" dirty="0">
                        <a:solidFill>
                          <a:schemeClr val="bg1"/>
                        </a:solidFill>
                        <a:latin typeface="Arial" panose="020B0604020202020204" pitchFamily="34" charset="0"/>
                        <a:cs typeface="Arial" panose="020B0604020202020204" pitchFamily="34" charset="0"/>
                      </a:endParaRPr>
                    </a:p>
                  </a:txBody>
                  <a:tcPr anchor="ctr">
                    <a:solidFill>
                      <a:srgbClr val="D96098"/>
                    </a:solidFill>
                  </a:tcPr>
                </a:tc>
                <a:tc>
                  <a:txBody>
                    <a:bodyPr/>
                    <a:lstStyle/>
                    <a:p>
                      <a:pPr algn="ctr"/>
                      <a:r>
                        <a:rPr lang="en-US" sz="2400" dirty="0" err="1">
                          <a:solidFill>
                            <a:schemeClr val="bg1"/>
                          </a:solidFill>
                          <a:latin typeface="Arial" panose="020B0604020202020204" pitchFamily="34" charset="0"/>
                          <a:cs typeface="Arial" panose="020B0604020202020204" pitchFamily="34" charset="0"/>
                        </a:rPr>
                        <a:t>Tính</a:t>
                      </a:r>
                      <a:r>
                        <a:rPr lang="en-US" sz="2400" dirty="0">
                          <a:solidFill>
                            <a:schemeClr val="bg1"/>
                          </a:solidFill>
                          <a:latin typeface="Arial" panose="020B0604020202020204" pitchFamily="34" charset="0"/>
                          <a:cs typeface="Arial" panose="020B0604020202020204" pitchFamily="34" charset="0"/>
                        </a:rPr>
                        <a:t> acid </a:t>
                      </a:r>
                      <a:r>
                        <a:rPr lang="en-US" sz="2400" dirty="0" err="1">
                          <a:solidFill>
                            <a:schemeClr val="bg1"/>
                          </a:solidFill>
                          <a:latin typeface="Arial" panose="020B0604020202020204" pitchFamily="34" charset="0"/>
                          <a:cs typeface="Arial" panose="020B0604020202020204" pitchFamily="34" charset="0"/>
                        </a:rPr>
                        <a:t>của</a:t>
                      </a:r>
                      <a:r>
                        <a:rPr lang="en-US" sz="2400" dirty="0">
                          <a:solidFill>
                            <a:schemeClr val="bg1"/>
                          </a:solidFill>
                          <a:latin typeface="Arial" panose="020B0604020202020204" pitchFamily="34" charset="0"/>
                          <a:cs typeface="Arial" panose="020B0604020202020204" pitchFamily="34" charset="0"/>
                        </a:rPr>
                        <a:t> oxide</a:t>
                      </a:r>
                    </a:p>
                  </a:txBody>
                  <a:tcPr anchor="ctr">
                    <a:solidFill>
                      <a:srgbClr val="D96098"/>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err="1">
                          <a:solidFill>
                            <a:schemeClr val="bg1"/>
                          </a:solidFill>
                          <a:latin typeface="Arial" panose="020B0604020202020204" pitchFamily="34" charset="0"/>
                          <a:cs typeface="Arial" panose="020B0604020202020204" pitchFamily="34" charset="0"/>
                        </a:rPr>
                        <a:t>Tính</a:t>
                      </a:r>
                      <a:r>
                        <a:rPr lang="en-US" sz="2400" dirty="0">
                          <a:solidFill>
                            <a:schemeClr val="bg1"/>
                          </a:solidFill>
                          <a:latin typeface="Arial" panose="020B0604020202020204" pitchFamily="34" charset="0"/>
                          <a:cs typeface="Arial" panose="020B0604020202020204" pitchFamily="34" charset="0"/>
                        </a:rPr>
                        <a:t> base </a:t>
                      </a:r>
                      <a:r>
                        <a:rPr lang="en-US" sz="2400" dirty="0" err="1">
                          <a:solidFill>
                            <a:schemeClr val="bg1"/>
                          </a:solidFill>
                          <a:latin typeface="Arial" panose="020B0604020202020204" pitchFamily="34" charset="0"/>
                          <a:cs typeface="Arial" panose="020B0604020202020204" pitchFamily="34" charset="0"/>
                        </a:rPr>
                        <a:t>của</a:t>
                      </a:r>
                      <a:r>
                        <a:rPr lang="en-US" sz="2400" dirty="0">
                          <a:solidFill>
                            <a:schemeClr val="bg1"/>
                          </a:solidFill>
                          <a:latin typeface="Arial" panose="020B0604020202020204" pitchFamily="34" charset="0"/>
                          <a:cs typeface="Arial" panose="020B0604020202020204" pitchFamily="34" charset="0"/>
                        </a:rPr>
                        <a:t> oxide</a:t>
                      </a:r>
                    </a:p>
                  </a:txBody>
                  <a:tcPr anchor="ctr">
                    <a:solidFill>
                      <a:srgbClr val="D96098"/>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err="1">
                          <a:solidFill>
                            <a:schemeClr val="bg1"/>
                          </a:solidFill>
                          <a:latin typeface="Arial" panose="020B0604020202020204" pitchFamily="34" charset="0"/>
                          <a:cs typeface="Arial" panose="020B0604020202020204" pitchFamily="34" charset="0"/>
                        </a:rPr>
                        <a:t>Tính</a:t>
                      </a:r>
                      <a:r>
                        <a:rPr lang="en-US" sz="2400" dirty="0">
                          <a:solidFill>
                            <a:schemeClr val="bg1"/>
                          </a:solidFill>
                          <a:latin typeface="Arial" panose="020B0604020202020204" pitchFamily="34" charset="0"/>
                          <a:cs typeface="Arial" panose="020B0604020202020204" pitchFamily="34" charset="0"/>
                        </a:rPr>
                        <a:t> acid </a:t>
                      </a:r>
                      <a:r>
                        <a:rPr lang="en-US" sz="2400" dirty="0" err="1">
                          <a:solidFill>
                            <a:schemeClr val="bg1"/>
                          </a:solidFill>
                          <a:latin typeface="Arial" panose="020B0604020202020204" pitchFamily="34" charset="0"/>
                          <a:cs typeface="Arial" panose="020B0604020202020204" pitchFamily="34" charset="0"/>
                        </a:rPr>
                        <a:t>của</a:t>
                      </a:r>
                      <a:r>
                        <a:rPr lang="en-US" sz="2400" dirty="0">
                          <a:solidFill>
                            <a:schemeClr val="bg1"/>
                          </a:solidFill>
                          <a:latin typeface="Arial" panose="020B0604020202020204" pitchFamily="34" charset="0"/>
                          <a:cs typeface="Arial" panose="020B0604020202020204" pitchFamily="34" charset="0"/>
                        </a:rPr>
                        <a:t> hydroxide</a:t>
                      </a:r>
                    </a:p>
                  </a:txBody>
                  <a:tcPr anchor="ctr">
                    <a:solidFill>
                      <a:srgbClr val="D96098"/>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err="1">
                          <a:solidFill>
                            <a:schemeClr val="bg1"/>
                          </a:solidFill>
                          <a:latin typeface="Arial" panose="020B0604020202020204" pitchFamily="34" charset="0"/>
                          <a:cs typeface="Arial" panose="020B0604020202020204" pitchFamily="34" charset="0"/>
                        </a:rPr>
                        <a:t>Tính</a:t>
                      </a:r>
                      <a:r>
                        <a:rPr lang="en-US" sz="2400" dirty="0">
                          <a:solidFill>
                            <a:schemeClr val="bg1"/>
                          </a:solidFill>
                          <a:latin typeface="Arial" panose="020B0604020202020204" pitchFamily="34" charset="0"/>
                          <a:cs typeface="Arial" panose="020B0604020202020204" pitchFamily="34" charset="0"/>
                        </a:rPr>
                        <a:t> base </a:t>
                      </a:r>
                      <a:r>
                        <a:rPr lang="en-US" sz="2400" dirty="0" err="1">
                          <a:solidFill>
                            <a:schemeClr val="bg1"/>
                          </a:solidFill>
                          <a:latin typeface="Arial" panose="020B0604020202020204" pitchFamily="34" charset="0"/>
                          <a:cs typeface="Arial" panose="020B0604020202020204" pitchFamily="34" charset="0"/>
                        </a:rPr>
                        <a:t>của</a:t>
                      </a:r>
                      <a:r>
                        <a:rPr lang="en-US" sz="2400" dirty="0">
                          <a:solidFill>
                            <a:schemeClr val="bg1"/>
                          </a:solidFill>
                          <a:latin typeface="Arial" panose="020B0604020202020204" pitchFamily="34" charset="0"/>
                          <a:cs typeface="Arial" panose="020B0604020202020204" pitchFamily="34" charset="0"/>
                        </a:rPr>
                        <a:t> hydroxide</a:t>
                      </a:r>
                    </a:p>
                  </a:txBody>
                  <a:tcPr anchor="ctr">
                    <a:solidFill>
                      <a:srgbClr val="D96098"/>
                    </a:solidFill>
                  </a:tcPr>
                </a:tc>
                <a:extLst>
                  <a:ext uri="{0D108BD9-81ED-4DB2-BD59-A6C34878D82A}">
                    <a16:rowId xmlns:a16="http://schemas.microsoft.com/office/drawing/2014/main" val="993566781"/>
                  </a:ext>
                </a:extLst>
              </a:tr>
              <a:tr h="1235947">
                <a:tc>
                  <a:txBody>
                    <a:bodyPr/>
                    <a:lstStyle/>
                    <a:p>
                      <a:pPr algn="ctr"/>
                      <a:r>
                        <a:rPr lang="en-US" sz="2400" b="1" dirty="0" err="1">
                          <a:solidFill>
                            <a:schemeClr val="bg1"/>
                          </a:solidFill>
                          <a:latin typeface="Arial" panose="020B0604020202020204" pitchFamily="34" charset="0"/>
                          <a:cs typeface="Arial" panose="020B0604020202020204" pitchFamily="34" charset="0"/>
                        </a:rPr>
                        <a:t>Nhóm</a:t>
                      </a:r>
                      <a:endParaRPr lang="en-US" sz="2400" b="1" dirty="0">
                        <a:solidFill>
                          <a:schemeClr val="bg1"/>
                        </a:solidFill>
                        <a:latin typeface="Arial" panose="020B0604020202020204" pitchFamily="34" charset="0"/>
                        <a:cs typeface="Arial" panose="020B0604020202020204" pitchFamily="34" charset="0"/>
                      </a:endParaRPr>
                    </a:p>
                  </a:txBody>
                  <a:tcPr anchor="ctr">
                    <a:solidFill>
                      <a:srgbClr val="D96098"/>
                    </a:solidFill>
                  </a:tcPr>
                </a:tc>
                <a:tc>
                  <a:txBody>
                    <a:bodyPr/>
                    <a:lstStyle/>
                    <a:p>
                      <a:pPr algn="ctr"/>
                      <a:endParaRPr lang="en-US" dirty="0"/>
                    </a:p>
                  </a:txBody>
                  <a:tcPr anchor="ctr">
                    <a:solidFill>
                      <a:srgbClr val="FAEEE7"/>
                    </a:solidFill>
                  </a:tcPr>
                </a:tc>
                <a:tc>
                  <a:txBody>
                    <a:bodyPr/>
                    <a:lstStyle/>
                    <a:p>
                      <a:pPr algn="ctr"/>
                      <a:endParaRPr lang="en-US"/>
                    </a:p>
                  </a:txBody>
                  <a:tcPr anchor="ctr">
                    <a:solidFill>
                      <a:srgbClr val="FAEEE7"/>
                    </a:solidFill>
                  </a:tcPr>
                </a:tc>
                <a:tc>
                  <a:txBody>
                    <a:bodyPr/>
                    <a:lstStyle/>
                    <a:p>
                      <a:pPr algn="ctr"/>
                      <a:endParaRPr lang="en-US" dirty="0"/>
                    </a:p>
                  </a:txBody>
                  <a:tcPr anchor="ctr">
                    <a:solidFill>
                      <a:srgbClr val="FAEEE7"/>
                    </a:solidFill>
                  </a:tcPr>
                </a:tc>
                <a:tc>
                  <a:txBody>
                    <a:bodyPr/>
                    <a:lstStyle/>
                    <a:p>
                      <a:pPr algn="ctr"/>
                      <a:endParaRPr lang="en-US" dirty="0"/>
                    </a:p>
                  </a:txBody>
                  <a:tcPr anchor="ctr">
                    <a:solidFill>
                      <a:srgbClr val="FAEEE7"/>
                    </a:solidFill>
                  </a:tcPr>
                </a:tc>
                <a:tc>
                  <a:txBody>
                    <a:bodyPr/>
                    <a:lstStyle/>
                    <a:p>
                      <a:pPr algn="ctr"/>
                      <a:endParaRPr lang="en-US" dirty="0"/>
                    </a:p>
                  </a:txBody>
                  <a:tcPr anchor="ctr">
                    <a:solidFill>
                      <a:srgbClr val="FAEEE7"/>
                    </a:solidFill>
                  </a:tcPr>
                </a:tc>
                <a:tc>
                  <a:txBody>
                    <a:bodyPr/>
                    <a:lstStyle/>
                    <a:p>
                      <a:pPr algn="ctr"/>
                      <a:endParaRPr lang="en-US" dirty="0"/>
                    </a:p>
                  </a:txBody>
                  <a:tcPr anchor="ctr">
                    <a:solidFill>
                      <a:srgbClr val="FAEEE7"/>
                    </a:solidFill>
                  </a:tcPr>
                </a:tc>
                <a:tc>
                  <a:txBody>
                    <a:bodyPr/>
                    <a:lstStyle/>
                    <a:p>
                      <a:pPr algn="ctr"/>
                      <a:endParaRPr lang="en-US"/>
                    </a:p>
                  </a:txBody>
                  <a:tcPr anchor="ctr">
                    <a:solidFill>
                      <a:srgbClr val="FAEEE7"/>
                    </a:solidFill>
                  </a:tcPr>
                </a:tc>
                <a:tc>
                  <a:txBody>
                    <a:bodyPr/>
                    <a:lstStyle/>
                    <a:p>
                      <a:pPr algn="ctr"/>
                      <a:endParaRPr lang="en-US"/>
                    </a:p>
                  </a:txBody>
                  <a:tcPr anchor="ctr">
                    <a:solidFill>
                      <a:srgbClr val="FAEEE7"/>
                    </a:solidFill>
                  </a:tcPr>
                </a:tc>
                <a:extLst>
                  <a:ext uri="{0D108BD9-81ED-4DB2-BD59-A6C34878D82A}">
                    <a16:rowId xmlns:a16="http://schemas.microsoft.com/office/drawing/2014/main" val="3499477842"/>
                  </a:ext>
                </a:extLst>
              </a:tr>
              <a:tr h="1145512">
                <a:tc>
                  <a:txBody>
                    <a:bodyPr/>
                    <a:lstStyle/>
                    <a:p>
                      <a:pPr algn="ctr"/>
                      <a:r>
                        <a:rPr lang="en-US" sz="2400" b="1" dirty="0">
                          <a:solidFill>
                            <a:schemeClr val="bg1"/>
                          </a:solidFill>
                          <a:latin typeface="Arial" panose="020B0604020202020204" pitchFamily="34" charset="0"/>
                          <a:cs typeface="Arial" panose="020B0604020202020204" pitchFamily="34" charset="0"/>
                        </a:rPr>
                        <a:t>Chu </a:t>
                      </a:r>
                      <a:r>
                        <a:rPr lang="en-US" sz="2400" b="1" dirty="0" err="1">
                          <a:solidFill>
                            <a:schemeClr val="bg1"/>
                          </a:solidFill>
                          <a:latin typeface="Arial" panose="020B0604020202020204" pitchFamily="34" charset="0"/>
                          <a:cs typeface="Arial" panose="020B0604020202020204" pitchFamily="34" charset="0"/>
                        </a:rPr>
                        <a:t>kì</a:t>
                      </a:r>
                      <a:endParaRPr lang="en-US" sz="2400" b="1" dirty="0">
                        <a:solidFill>
                          <a:schemeClr val="bg1"/>
                        </a:solidFill>
                        <a:latin typeface="Arial" panose="020B0604020202020204" pitchFamily="34" charset="0"/>
                        <a:cs typeface="Arial" panose="020B0604020202020204" pitchFamily="34" charset="0"/>
                      </a:endParaRPr>
                    </a:p>
                  </a:txBody>
                  <a:tcPr anchor="ctr">
                    <a:solidFill>
                      <a:srgbClr val="D96098"/>
                    </a:solidFill>
                  </a:tcPr>
                </a:tc>
                <a:tc>
                  <a:txBody>
                    <a:bodyPr/>
                    <a:lstStyle/>
                    <a:p>
                      <a:pPr algn="ctr"/>
                      <a:endParaRPr lang="en-US" dirty="0"/>
                    </a:p>
                  </a:txBody>
                  <a:tcPr anchor="ctr">
                    <a:solidFill>
                      <a:srgbClr val="FAEEE7"/>
                    </a:solidFill>
                  </a:tcPr>
                </a:tc>
                <a:tc>
                  <a:txBody>
                    <a:bodyPr/>
                    <a:lstStyle/>
                    <a:p>
                      <a:pPr algn="ctr"/>
                      <a:endParaRPr lang="en-US"/>
                    </a:p>
                  </a:txBody>
                  <a:tcPr anchor="ctr">
                    <a:solidFill>
                      <a:srgbClr val="FAEEE7"/>
                    </a:solidFill>
                  </a:tcPr>
                </a:tc>
                <a:tc>
                  <a:txBody>
                    <a:bodyPr/>
                    <a:lstStyle/>
                    <a:p>
                      <a:pPr algn="ctr"/>
                      <a:endParaRPr lang="en-US"/>
                    </a:p>
                  </a:txBody>
                  <a:tcPr anchor="ctr">
                    <a:solidFill>
                      <a:srgbClr val="FAEEE7"/>
                    </a:solidFill>
                  </a:tcPr>
                </a:tc>
                <a:tc>
                  <a:txBody>
                    <a:bodyPr/>
                    <a:lstStyle/>
                    <a:p>
                      <a:pPr algn="ctr"/>
                      <a:endParaRPr lang="en-US"/>
                    </a:p>
                  </a:txBody>
                  <a:tcPr anchor="ctr">
                    <a:solidFill>
                      <a:srgbClr val="FAEEE7"/>
                    </a:solidFill>
                  </a:tcPr>
                </a:tc>
                <a:tc>
                  <a:txBody>
                    <a:bodyPr/>
                    <a:lstStyle/>
                    <a:p>
                      <a:pPr algn="ctr"/>
                      <a:endParaRPr lang="en-US"/>
                    </a:p>
                  </a:txBody>
                  <a:tcPr anchor="ctr">
                    <a:solidFill>
                      <a:srgbClr val="FAEEE7"/>
                    </a:solidFill>
                  </a:tcPr>
                </a:tc>
                <a:tc>
                  <a:txBody>
                    <a:bodyPr/>
                    <a:lstStyle/>
                    <a:p>
                      <a:pPr algn="ctr"/>
                      <a:endParaRPr lang="en-US" dirty="0"/>
                    </a:p>
                  </a:txBody>
                  <a:tcPr anchor="ctr">
                    <a:solidFill>
                      <a:srgbClr val="FAEEE7"/>
                    </a:solidFill>
                  </a:tcPr>
                </a:tc>
                <a:tc>
                  <a:txBody>
                    <a:bodyPr/>
                    <a:lstStyle/>
                    <a:p>
                      <a:pPr algn="ctr"/>
                      <a:endParaRPr lang="en-US" dirty="0"/>
                    </a:p>
                  </a:txBody>
                  <a:tcPr anchor="ctr">
                    <a:solidFill>
                      <a:srgbClr val="FAEEE7"/>
                    </a:solidFill>
                  </a:tcPr>
                </a:tc>
                <a:tc>
                  <a:txBody>
                    <a:bodyPr/>
                    <a:lstStyle/>
                    <a:p>
                      <a:pPr algn="ctr"/>
                      <a:endParaRPr lang="en-US" dirty="0"/>
                    </a:p>
                  </a:txBody>
                  <a:tcPr anchor="ctr">
                    <a:solidFill>
                      <a:srgbClr val="FAEEE7"/>
                    </a:solidFill>
                  </a:tcPr>
                </a:tc>
                <a:extLst>
                  <a:ext uri="{0D108BD9-81ED-4DB2-BD59-A6C34878D82A}">
                    <a16:rowId xmlns:a16="http://schemas.microsoft.com/office/drawing/2014/main" val="1256332143"/>
                  </a:ext>
                </a:extLst>
              </a:tr>
            </a:tbl>
          </a:graphicData>
        </a:graphic>
      </p:graphicFrame>
      <p:sp>
        <p:nvSpPr>
          <p:cNvPr id="7" name="TextBox 6">
            <a:extLst>
              <a:ext uri="{FF2B5EF4-FFF2-40B4-BE49-F238E27FC236}">
                <a16:creationId xmlns:a16="http://schemas.microsoft.com/office/drawing/2014/main" id="{F89406BD-E014-49E6-BA73-F2F7D20660D8}"/>
              </a:ext>
            </a:extLst>
          </p:cNvPr>
          <p:cNvSpPr txBox="1"/>
          <p:nvPr/>
        </p:nvSpPr>
        <p:spPr>
          <a:xfrm>
            <a:off x="1191439" y="204739"/>
            <a:ext cx="9984990" cy="1596014"/>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pPr algn="ctr"/>
            <a:r>
              <a:rPr lang="en-US" sz="2800" b="1" dirty="0"/>
              <a:t>BÀI 7: XU HƯỚNG BIẾN ĐỔI MỘT SỐ TÍNH CHẤT CỦA ĐƠN CHẤT, BIẾN ĐỔI THÀNH PHẦN VÀ TÍNH CHẤT CỦA HỢP CHẤT TRONG MỘT CHU KÌ VÀ TRONG MỘT NHÓM</a:t>
            </a:r>
          </a:p>
        </p:txBody>
      </p:sp>
      <p:cxnSp>
        <p:nvCxnSpPr>
          <p:cNvPr id="9" name="Straight Arrow Connector 8">
            <a:extLst>
              <a:ext uri="{FF2B5EF4-FFF2-40B4-BE49-F238E27FC236}">
                <a16:creationId xmlns:a16="http://schemas.microsoft.com/office/drawing/2014/main" id="{88CB42BA-8683-46FB-BFE1-A219EB2DBC88}"/>
              </a:ext>
            </a:extLst>
          </p:cNvPr>
          <p:cNvCxnSpPr/>
          <p:nvPr/>
        </p:nvCxnSpPr>
        <p:spPr>
          <a:xfrm flipV="1">
            <a:off x="1989573" y="4471517"/>
            <a:ext cx="0" cy="545538"/>
          </a:xfrm>
          <a:prstGeom prst="straightConnector1">
            <a:avLst/>
          </a:prstGeom>
          <a:ln w="57150">
            <a:solidFill>
              <a:srgbClr val="24A19C"/>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FB6629F4-D690-454F-9218-6AF9D5587415}"/>
              </a:ext>
            </a:extLst>
          </p:cNvPr>
          <p:cNvCxnSpPr/>
          <p:nvPr/>
        </p:nvCxnSpPr>
        <p:spPr>
          <a:xfrm flipV="1">
            <a:off x="4262175" y="4471517"/>
            <a:ext cx="0" cy="545538"/>
          </a:xfrm>
          <a:prstGeom prst="straightConnector1">
            <a:avLst/>
          </a:prstGeom>
          <a:ln w="57150">
            <a:solidFill>
              <a:srgbClr val="24A19C"/>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47D04965-FDA8-438C-B6DC-3F634D8139F8}"/>
              </a:ext>
            </a:extLst>
          </p:cNvPr>
          <p:cNvCxnSpPr/>
          <p:nvPr/>
        </p:nvCxnSpPr>
        <p:spPr>
          <a:xfrm flipV="1">
            <a:off x="8001837" y="4471517"/>
            <a:ext cx="0" cy="545538"/>
          </a:xfrm>
          <a:prstGeom prst="straightConnector1">
            <a:avLst/>
          </a:prstGeom>
          <a:ln w="57150">
            <a:solidFill>
              <a:srgbClr val="24A19C"/>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C4E294BA-08F4-4E8E-912E-010345D11F39}"/>
              </a:ext>
            </a:extLst>
          </p:cNvPr>
          <p:cNvCxnSpPr/>
          <p:nvPr/>
        </p:nvCxnSpPr>
        <p:spPr>
          <a:xfrm flipV="1">
            <a:off x="3140108" y="5677597"/>
            <a:ext cx="0" cy="545538"/>
          </a:xfrm>
          <a:prstGeom prst="straightConnector1">
            <a:avLst/>
          </a:prstGeom>
          <a:ln w="57150">
            <a:solidFill>
              <a:srgbClr val="24A19C"/>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10F9D960-6F9C-43D0-8757-1E394DC4E1FB}"/>
              </a:ext>
            </a:extLst>
          </p:cNvPr>
          <p:cNvCxnSpPr/>
          <p:nvPr/>
        </p:nvCxnSpPr>
        <p:spPr>
          <a:xfrm flipV="1">
            <a:off x="6626887" y="5677597"/>
            <a:ext cx="0" cy="545538"/>
          </a:xfrm>
          <a:prstGeom prst="straightConnector1">
            <a:avLst/>
          </a:prstGeom>
          <a:ln w="57150">
            <a:solidFill>
              <a:srgbClr val="24A19C"/>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A70B4B37-9DD4-44E8-B73A-17169477F96F}"/>
              </a:ext>
            </a:extLst>
          </p:cNvPr>
          <p:cNvCxnSpPr/>
          <p:nvPr/>
        </p:nvCxnSpPr>
        <p:spPr>
          <a:xfrm flipV="1">
            <a:off x="5432807" y="5706278"/>
            <a:ext cx="0" cy="545538"/>
          </a:xfrm>
          <a:prstGeom prst="straightConnector1">
            <a:avLst/>
          </a:prstGeom>
          <a:ln w="57150">
            <a:solidFill>
              <a:srgbClr val="24A19C"/>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E82CABD4-81C0-4067-8D90-609AFA6C432D}"/>
              </a:ext>
            </a:extLst>
          </p:cNvPr>
          <p:cNvCxnSpPr/>
          <p:nvPr/>
        </p:nvCxnSpPr>
        <p:spPr>
          <a:xfrm flipV="1">
            <a:off x="11176429" y="4471517"/>
            <a:ext cx="0" cy="545538"/>
          </a:xfrm>
          <a:prstGeom prst="straightConnector1">
            <a:avLst/>
          </a:prstGeom>
          <a:ln w="57150">
            <a:solidFill>
              <a:srgbClr val="24A19C"/>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0C33448A-885A-4C93-AFC8-431882CAE5CD}"/>
              </a:ext>
            </a:extLst>
          </p:cNvPr>
          <p:cNvCxnSpPr/>
          <p:nvPr/>
        </p:nvCxnSpPr>
        <p:spPr>
          <a:xfrm flipV="1">
            <a:off x="9467522" y="5677597"/>
            <a:ext cx="0" cy="545538"/>
          </a:xfrm>
          <a:prstGeom prst="straightConnector1">
            <a:avLst/>
          </a:prstGeom>
          <a:ln w="57150">
            <a:solidFill>
              <a:srgbClr val="24A19C"/>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D5A79EE2-1008-4469-B7BD-554BD452997B}"/>
              </a:ext>
            </a:extLst>
          </p:cNvPr>
          <p:cNvCxnSpPr>
            <a:cxnSpLocks/>
          </p:cNvCxnSpPr>
          <p:nvPr/>
        </p:nvCxnSpPr>
        <p:spPr>
          <a:xfrm>
            <a:off x="1990861" y="5687349"/>
            <a:ext cx="0" cy="545538"/>
          </a:xfrm>
          <a:prstGeom prst="straightConnector1">
            <a:avLst/>
          </a:prstGeom>
          <a:ln w="57150">
            <a:solidFill>
              <a:srgbClr val="24A19C"/>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17A4ADCA-43FB-47DC-A5BC-D747D9759823}"/>
              </a:ext>
            </a:extLst>
          </p:cNvPr>
          <p:cNvCxnSpPr>
            <a:cxnSpLocks/>
          </p:cNvCxnSpPr>
          <p:nvPr/>
        </p:nvCxnSpPr>
        <p:spPr>
          <a:xfrm>
            <a:off x="3140108" y="4471517"/>
            <a:ext cx="0" cy="545538"/>
          </a:xfrm>
          <a:prstGeom prst="straightConnector1">
            <a:avLst/>
          </a:prstGeom>
          <a:ln w="57150">
            <a:solidFill>
              <a:srgbClr val="24A19C"/>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0E1E981A-7E1A-4204-BDC5-80D1500F1168}"/>
              </a:ext>
            </a:extLst>
          </p:cNvPr>
          <p:cNvCxnSpPr>
            <a:cxnSpLocks/>
          </p:cNvCxnSpPr>
          <p:nvPr/>
        </p:nvCxnSpPr>
        <p:spPr>
          <a:xfrm>
            <a:off x="4262175" y="5717809"/>
            <a:ext cx="0" cy="545538"/>
          </a:xfrm>
          <a:prstGeom prst="straightConnector1">
            <a:avLst/>
          </a:prstGeom>
          <a:ln w="57150">
            <a:solidFill>
              <a:srgbClr val="24A19C"/>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5DD8C990-1C72-4BBA-B633-7F517C98E436}"/>
              </a:ext>
            </a:extLst>
          </p:cNvPr>
          <p:cNvCxnSpPr>
            <a:cxnSpLocks/>
          </p:cNvCxnSpPr>
          <p:nvPr/>
        </p:nvCxnSpPr>
        <p:spPr>
          <a:xfrm>
            <a:off x="5432807" y="4483622"/>
            <a:ext cx="0" cy="545538"/>
          </a:xfrm>
          <a:prstGeom prst="straightConnector1">
            <a:avLst/>
          </a:prstGeom>
          <a:ln w="57150">
            <a:solidFill>
              <a:srgbClr val="24A19C"/>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18C3239D-2978-4D53-9880-618D1FAA37A8}"/>
              </a:ext>
            </a:extLst>
          </p:cNvPr>
          <p:cNvCxnSpPr>
            <a:cxnSpLocks/>
          </p:cNvCxnSpPr>
          <p:nvPr/>
        </p:nvCxnSpPr>
        <p:spPr>
          <a:xfrm>
            <a:off x="6626887" y="4471517"/>
            <a:ext cx="0" cy="545538"/>
          </a:xfrm>
          <a:prstGeom prst="straightConnector1">
            <a:avLst/>
          </a:prstGeom>
          <a:ln w="57150">
            <a:solidFill>
              <a:srgbClr val="24A19C"/>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5CD6AE96-0C77-4CE2-9A99-E6AB38A29945}"/>
              </a:ext>
            </a:extLst>
          </p:cNvPr>
          <p:cNvCxnSpPr>
            <a:cxnSpLocks/>
          </p:cNvCxnSpPr>
          <p:nvPr/>
        </p:nvCxnSpPr>
        <p:spPr>
          <a:xfrm>
            <a:off x="8001837" y="5687349"/>
            <a:ext cx="0" cy="545538"/>
          </a:xfrm>
          <a:prstGeom prst="straightConnector1">
            <a:avLst/>
          </a:prstGeom>
          <a:ln w="57150">
            <a:solidFill>
              <a:srgbClr val="24A19C"/>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824E0EBF-8118-4201-AEFC-5D11DB5E743A}"/>
              </a:ext>
            </a:extLst>
          </p:cNvPr>
          <p:cNvCxnSpPr>
            <a:cxnSpLocks/>
          </p:cNvCxnSpPr>
          <p:nvPr/>
        </p:nvCxnSpPr>
        <p:spPr>
          <a:xfrm>
            <a:off x="9479245" y="4471517"/>
            <a:ext cx="0" cy="545538"/>
          </a:xfrm>
          <a:prstGeom prst="straightConnector1">
            <a:avLst/>
          </a:prstGeom>
          <a:ln w="57150">
            <a:solidFill>
              <a:srgbClr val="24A19C"/>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A7044A0B-A0A6-4431-A892-09EB135786A7}"/>
              </a:ext>
            </a:extLst>
          </p:cNvPr>
          <p:cNvCxnSpPr>
            <a:cxnSpLocks/>
          </p:cNvCxnSpPr>
          <p:nvPr/>
        </p:nvCxnSpPr>
        <p:spPr>
          <a:xfrm>
            <a:off x="11176429" y="5717809"/>
            <a:ext cx="0" cy="545538"/>
          </a:xfrm>
          <a:prstGeom prst="straightConnector1">
            <a:avLst/>
          </a:prstGeom>
          <a:ln w="57150">
            <a:solidFill>
              <a:srgbClr val="24A19C"/>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6895870"/>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5000"/>
                                  </p:iterate>
                                  <p:childTnLst>
                                    <p:set>
                                      <p:cBhvr>
                                        <p:cTn id="6" dur="1" fill="hold">
                                          <p:stCondLst>
                                            <p:cond delay="0"/>
                                          </p:stCondLst>
                                        </p:cTn>
                                        <p:tgtEl>
                                          <p:spTgt spid="7"/>
                                        </p:tgtEl>
                                        <p:attrNameLst>
                                          <p:attrName>style.visibility</p:attrName>
                                        </p:attrNameLst>
                                      </p:cBhvr>
                                      <p:to>
                                        <p:strVal val="visible"/>
                                      </p:to>
                                    </p:set>
                                    <p:animEffect transition="in" filter="wipe(left)">
                                      <p:cBhvr>
                                        <p:cTn id="7" dur="75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heel(8)">
                                      <p:cBhvr>
                                        <p:cTn id="12" dur="1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up)">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up)">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down)">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down)">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wipe(up)">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nodeType="click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wipe(up)">
                                      <p:cBhvr>
                                        <p:cTn id="47" dur="500"/>
                                        <p:tgtEl>
                                          <p:spTgt spid="20"/>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wipe(down)">
                                      <p:cBhvr>
                                        <p:cTn id="52" dur="500"/>
                                        <p:tgtEl>
                                          <p:spTgt spid="14"/>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1" fill="hold" nodeType="clickEffect">
                                  <p:stCondLst>
                                    <p:cond delay="0"/>
                                  </p:stCondLst>
                                  <p:childTnLst>
                                    <p:set>
                                      <p:cBhvr>
                                        <p:cTn id="56" dur="1" fill="hold">
                                          <p:stCondLst>
                                            <p:cond delay="0"/>
                                          </p:stCondLst>
                                        </p:cTn>
                                        <p:tgtEl>
                                          <p:spTgt spid="21"/>
                                        </p:tgtEl>
                                        <p:attrNameLst>
                                          <p:attrName>style.visibility</p:attrName>
                                        </p:attrNameLst>
                                      </p:cBhvr>
                                      <p:to>
                                        <p:strVal val="visible"/>
                                      </p:to>
                                    </p:set>
                                    <p:animEffect transition="in" filter="wipe(up)">
                                      <p:cBhvr>
                                        <p:cTn id="57" dur="500"/>
                                        <p:tgtEl>
                                          <p:spTgt spid="21"/>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13"/>
                                        </p:tgtEl>
                                        <p:attrNameLst>
                                          <p:attrName>style.visibility</p:attrName>
                                        </p:attrNameLst>
                                      </p:cBhvr>
                                      <p:to>
                                        <p:strVal val="visible"/>
                                      </p:to>
                                    </p:set>
                                    <p:animEffect transition="in" filter="wipe(down)">
                                      <p:cBhvr>
                                        <p:cTn id="62" dur="500"/>
                                        <p:tgtEl>
                                          <p:spTgt spid="13"/>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nodeType="clickEffect">
                                  <p:stCondLst>
                                    <p:cond delay="0"/>
                                  </p:stCondLst>
                                  <p:childTnLst>
                                    <p:set>
                                      <p:cBhvr>
                                        <p:cTn id="66" dur="1" fill="hold">
                                          <p:stCondLst>
                                            <p:cond delay="0"/>
                                          </p:stCondLst>
                                        </p:cTn>
                                        <p:tgtEl>
                                          <p:spTgt spid="11"/>
                                        </p:tgtEl>
                                        <p:attrNameLst>
                                          <p:attrName>style.visibility</p:attrName>
                                        </p:attrNameLst>
                                      </p:cBhvr>
                                      <p:to>
                                        <p:strVal val="visible"/>
                                      </p:to>
                                    </p:set>
                                    <p:animEffect transition="in" filter="wipe(down)">
                                      <p:cBhvr>
                                        <p:cTn id="67" dur="500"/>
                                        <p:tgtEl>
                                          <p:spTgt spid="11"/>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1" fill="hold" nodeType="clickEffect">
                                  <p:stCondLst>
                                    <p:cond delay="0"/>
                                  </p:stCondLst>
                                  <p:childTnLst>
                                    <p:set>
                                      <p:cBhvr>
                                        <p:cTn id="71" dur="1" fill="hold">
                                          <p:stCondLst>
                                            <p:cond delay="0"/>
                                          </p:stCondLst>
                                        </p:cTn>
                                        <p:tgtEl>
                                          <p:spTgt spid="22"/>
                                        </p:tgtEl>
                                        <p:attrNameLst>
                                          <p:attrName>style.visibility</p:attrName>
                                        </p:attrNameLst>
                                      </p:cBhvr>
                                      <p:to>
                                        <p:strVal val="visible"/>
                                      </p:to>
                                    </p:set>
                                    <p:animEffect transition="in" filter="wipe(up)">
                                      <p:cBhvr>
                                        <p:cTn id="72" dur="500"/>
                                        <p:tgtEl>
                                          <p:spTgt spid="22"/>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1" fill="hold" nodeType="clickEffect">
                                  <p:stCondLst>
                                    <p:cond delay="0"/>
                                  </p:stCondLst>
                                  <p:childTnLst>
                                    <p:set>
                                      <p:cBhvr>
                                        <p:cTn id="76" dur="1" fill="hold">
                                          <p:stCondLst>
                                            <p:cond delay="0"/>
                                          </p:stCondLst>
                                        </p:cTn>
                                        <p:tgtEl>
                                          <p:spTgt spid="23"/>
                                        </p:tgtEl>
                                        <p:attrNameLst>
                                          <p:attrName>style.visibility</p:attrName>
                                        </p:attrNameLst>
                                      </p:cBhvr>
                                      <p:to>
                                        <p:strVal val="visible"/>
                                      </p:to>
                                    </p:set>
                                    <p:animEffect transition="in" filter="wipe(up)">
                                      <p:cBhvr>
                                        <p:cTn id="77" dur="500"/>
                                        <p:tgtEl>
                                          <p:spTgt spid="23"/>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4" fill="hold" nodeType="clickEffect">
                                  <p:stCondLst>
                                    <p:cond delay="0"/>
                                  </p:stCondLst>
                                  <p:childTnLst>
                                    <p:set>
                                      <p:cBhvr>
                                        <p:cTn id="81" dur="1" fill="hold">
                                          <p:stCondLst>
                                            <p:cond delay="0"/>
                                          </p:stCondLst>
                                        </p:cTn>
                                        <p:tgtEl>
                                          <p:spTgt spid="16"/>
                                        </p:tgtEl>
                                        <p:attrNameLst>
                                          <p:attrName>style.visibility</p:attrName>
                                        </p:attrNameLst>
                                      </p:cBhvr>
                                      <p:to>
                                        <p:strVal val="visible"/>
                                      </p:to>
                                    </p:set>
                                    <p:animEffect transition="in" filter="wipe(down)">
                                      <p:cBhvr>
                                        <p:cTn id="82" dur="500"/>
                                        <p:tgtEl>
                                          <p:spTgt spid="16"/>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4" fill="hold" nodeType="clickEffect">
                                  <p:stCondLst>
                                    <p:cond delay="0"/>
                                  </p:stCondLst>
                                  <p:childTnLst>
                                    <p:set>
                                      <p:cBhvr>
                                        <p:cTn id="86" dur="1" fill="hold">
                                          <p:stCondLst>
                                            <p:cond delay="0"/>
                                          </p:stCondLst>
                                        </p:cTn>
                                        <p:tgtEl>
                                          <p:spTgt spid="15"/>
                                        </p:tgtEl>
                                        <p:attrNameLst>
                                          <p:attrName>style.visibility</p:attrName>
                                        </p:attrNameLst>
                                      </p:cBhvr>
                                      <p:to>
                                        <p:strVal val="visible"/>
                                      </p:to>
                                    </p:set>
                                    <p:animEffect transition="in" filter="wipe(down)">
                                      <p:cBhvr>
                                        <p:cTn id="87" dur="500"/>
                                        <p:tgtEl>
                                          <p:spTgt spid="15"/>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1" fill="hold" nodeType="clickEffect">
                                  <p:stCondLst>
                                    <p:cond delay="0"/>
                                  </p:stCondLst>
                                  <p:childTnLst>
                                    <p:set>
                                      <p:cBhvr>
                                        <p:cTn id="91" dur="1" fill="hold">
                                          <p:stCondLst>
                                            <p:cond delay="0"/>
                                          </p:stCondLst>
                                        </p:cTn>
                                        <p:tgtEl>
                                          <p:spTgt spid="24"/>
                                        </p:tgtEl>
                                        <p:attrNameLst>
                                          <p:attrName>style.visibility</p:attrName>
                                        </p:attrNameLst>
                                      </p:cBhvr>
                                      <p:to>
                                        <p:strVal val="visible"/>
                                      </p:to>
                                    </p:set>
                                    <p:animEffect transition="in" filter="wipe(up)">
                                      <p:cBhvr>
                                        <p:cTn id="9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551CC830-02C0-476D-9DA9-29417F506001}"/>
              </a:ext>
            </a:extLst>
          </p:cNvPr>
          <p:cNvSpPr/>
          <p:nvPr/>
        </p:nvSpPr>
        <p:spPr>
          <a:xfrm rot="9447758">
            <a:off x="9019769" y="5893199"/>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5" name="Freeform: Shape 4">
            <a:extLst>
              <a:ext uri="{FF2B5EF4-FFF2-40B4-BE49-F238E27FC236}">
                <a16:creationId xmlns:a16="http://schemas.microsoft.com/office/drawing/2014/main" id="{1AF4B69C-15BF-49D6-BBCA-4CDF4370EF56}"/>
              </a:ext>
            </a:extLst>
          </p:cNvPr>
          <p:cNvSpPr/>
          <p:nvPr/>
        </p:nvSpPr>
        <p:spPr>
          <a:xfrm rot="14519481">
            <a:off x="10892318" y="-1473649"/>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sp>
        <p:nvSpPr>
          <p:cNvPr id="6" name="Freeform: Shape 5">
            <a:extLst>
              <a:ext uri="{FF2B5EF4-FFF2-40B4-BE49-F238E27FC236}">
                <a16:creationId xmlns:a16="http://schemas.microsoft.com/office/drawing/2014/main" id="{8DF7581D-0149-4D87-A5ED-8E74FC6DD518}"/>
              </a:ext>
            </a:extLst>
          </p:cNvPr>
          <p:cNvSpPr/>
          <p:nvPr/>
        </p:nvSpPr>
        <p:spPr>
          <a:xfrm rot="8297882" flipH="1">
            <a:off x="-1967846" y="-2611510"/>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4" name="Freeform: Shape 3">
            <a:extLst>
              <a:ext uri="{FF2B5EF4-FFF2-40B4-BE49-F238E27FC236}">
                <a16:creationId xmlns:a16="http://schemas.microsoft.com/office/drawing/2014/main" id="{ADDB502B-EEDA-4722-B278-7CA5E68F47A3}"/>
              </a:ext>
            </a:extLst>
          </p:cNvPr>
          <p:cNvSpPr/>
          <p:nvPr/>
        </p:nvSpPr>
        <p:spPr>
          <a:xfrm rot="13796761">
            <a:off x="-2003294" y="5204101"/>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pic>
        <p:nvPicPr>
          <p:cNvPr id="7" name="Picture 6">
            <a:extLst>
              <a:ext uri="{FF2B5EF4-FFF2-40B4-BE49-F238E27FC236}">
                <a16:creationId xmlns:a16="http://schemas.microsoft.com/office/drawing/2014/main" id="{FECC5D19-BC25-4967-8D4A-906A5FEE8C6E}"/>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703195" y="2027030"/>
            <a:ext cx="8785609" cy="4123746"/>
          </a:xfrm>
          <a:prstGeom prst="rect">
            <a:avLst/>
          </a:prstGeom>
        </p:spPr>
      </p:pic>
      <p:sp>
        <p:nvSpPr>
          <p:cNvPr id="9" name="TextBox 8">
            <a:extLst>
              <a:ext uri="{FF2B5EF4-FFF2-40B4-BE49-F238E27FC236}">
                <a16:creationId xmlns:a16="http://schemas.microsoft.com/office/drawing/2014/main" id="{1C94C4AA-3FB2-4D41-BAC2-A871C57B81FC}"/>
              </a:ext>
            </a:extLst>
          </p:cNvPr>
          <p:cNvSpPr txBox="1"/>
          <p:nvPr/>
        </p:nvSpPr>
        <p:spPr>
          <a:xfrm>
            <a:off x="1317099" y="888026"/>
            <a:ext cx="9984990" cy="830164"/>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pPr algn="ctr"/>
            <a:r>
              <a:rPr lang="en-US" sz="4400" b="1" dirty="0"/>
              <a:t>LUYỆN TẬP</a:t>
            </a:r>
          </a:p>
        </p:txBody>
      </p:sp>
    </p:spTree>
    <p:extLst>
      <p:ext uri="{BB962C8B-B14F-4D97-AF65-F5344CB8AC3E}">
        <p14:creationId xmlns:p14="http://schemas.microsoft.com/office/powerpoint/2010/main" val="1725357965"/>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5000"/>
                                  </p:iterate>
                                  <p:childTnLst>
                                    <p:set>
                                      <p:cBhvr>
                                        <p:cTn id="6" dur="1" fill="hold">
                                          <p:stCondLst>
                                            <p:cond delay="0"/>
                                          </p:stCondLst>
                                        </p:cTn>
                                        <p:tgtEl>
                                          <p:spTgt spid="9"/>
                                        </p:tgtEl>
                                        <p:attrNameLst>
                                          <p:attrName>style.visibility</p:attrName>
                                        </p:attrNameLst>
                                      </p:cBhvr>
                                      <p:to>
                                        <p:strVal val="visible"/>
                                      </p:to>
                                    </p:set>
                                    <p:animEffect transition="in" filter="wipe(left)">
                                      <p:cBhvr>
                                        <p:cTn id="7" dur="7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B539DFD6-9AAA-4F0A-9C68-10798354E022}"/>
              </a:ext>
            </a:extLst>
          </p:cNvPr>
          <p:cNvSpPr/>
          <p:nvPr/>
        </p:nvSpPr>
        <p:spPr>
          <a:xfrm>
            <a:off x="868124" y="1311702"/>
            <a:ext cx="3684668" cy="690702"/>
          </a:xfrm>
          <a:prstGeom prst="roundRect">
            <a:avLst>
              <a:gd name="adj" fmla="val 50000"/>
            </a:avLst>
          </a:prstGeom>
          <a:solidFill>
            <a:srgbClr val="D96098">
              <a:alpha val="4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Shape 2">
            <a:extLst>
              <a:ext uri="{FF2B5EF4-FFF2-40B4-BE49-F238E27FC236}">
                <a16:creationId xmlns:a16="http://schemas.microsoft.com/office/drawing/2014/main" id="{551CC830-02C0-476D-9DA9-29417F506001}"/>
              </a:ext>
            </a:extLst>
          </p:cNvPr>
          <p:cNvSpPr/>
          <p:nvPr/>
        </p:nvSpPr>
        <p:spPr>
          <a:xfrm rot="14622788">
            <a:off x="-2515540" y="4978591"/>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5" name="Freeform: Shape 4">
            <a:extLst>
              <a:ext uri="{FF2B5EF4-FFF2-40B4-BE49-F238E27FC236}">
                <a16:creationId xmlns:a16="http://schemas.microsoft.com/office/drawing/2014/main" id="{1AF4B69C-15BF-49D6-BBCA-4CDF4370EF56}"/>
              </a:ext>
            </a:extLst>
          </p:cNvPr>
          <p:cNvSpPr/>
          <p:nvPr/>
        </p:nvSpPr>
        <p:spPr>
          <a:xfrm rot="14519481">
            <a:off x="9909680" y="5771639"/>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sp>
        <p:nvSpPr>
          <p:cNvPr id="6" name="Freeform: Shape 5">
            <a:extLst>
              <a:ext uri="{FF2B5EF4-FFF2-40B4-BE49-F238E27FC236}">
                <a16:creationId xmlns:a16="http://schemas.microsoft.com/office/drawing/2014/main" id="{8DF7581D-0149-4D87-A5ED-8E74FC6DD518}"/>
              </a:ext>
            </a:extLst>
          </p:cNvPr>
          <p:cNvSpPr/>
          <p:nvPr/>
        </p:nvSpPr>
        <p:spPr>
          <a:xfrm rot="1805582" flipH="1">
            <a:off x="10394858" y="-2104276"/>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4" name="Freeform: Shape 3">
            <a:extLst>
              <a:ext uri="{FF2B5EF4-FFF2-40B4-BE49-F238E27FC236}">
                <a16:creationId xmlns:a16="http://schemas.microsoft.com/office/drawing/2014/main" id="{ADDB502B-EEDA-4722-B278-7CA5E68F47A3}"/>
              </a:ext>
            </a:extLst>
          </p:cNvPr>
          <p:cNvSpPr/>
          <p:nvPr/>
        </p:nvSpPr>
        <p:spPr>
          <a:xfrm rot="2236116">
            <a:off x="-2870380" y="-2324891"/>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sp>
        <p:nvSpPr>
          <p:cNvPr id="2" name="Oval 1">
            <a:extLst>
              <a:ext uri="{FF2B5EF4-FFF2-40B4-BE49-F238E27FC236}">
                <a16:creationId xmlns:a16="http://schemas.microsoft.com/office/drawing/2014/main" id="{BEB2C537-AFFF-48E3-9CAB-3B351560C790}"/>
              </a:ext>
            </a:extLst>
          </p:cNvPr>
          <p:cNvSpPr/>
          <p:nvPr/>
        </p:nvSpPr>
        <p:spPr>
          <a:xfrm>
            <a:off x="593016" y="1258824"/>
            <a:ext cx="773560" cy="743580"/>
          </a:xfrm>
          <a:prstGeom prst="ellipse">
            <a:avLst/>
          </a:prstGeom>
          <a:solidFill>
            <a:srgbClr val="D960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Arial" panose="020B0604020202020204" pitchFamily="34" charset="0"/>
                <a:cs typeface="Arial" panose="020B0604020202020204" pitchFamily="34" charset="0"/>
              </a:rPr>
              <a:t>1</a:t>
            </a:r>
          </a:p>
        </p:txBody>
      </p:sp>
      <p:sp>
        <p:nvSpPr>
          <p:cNvPr id="7" name="TextBox 6">
            <a:extLst>
              <a:ext uri="{FF2B5EF4-FFF2-40B4-BE49-F238E27FC236}">
                <a16:creationId xmlns:a16="http://schemas.microsoft.com/office/drawing/2014/main" id="{37231631-212C-4075-BBEA-28F673B38E8E}"/>
              </a:ext>
            </a:extLst>
          </p:cNvPr>
          <p:cNvSpPr txBox="1"/>
          <p:nvPr/>
        </p:nvSpPr>
        <p:spPr>
          <a:xfrm>
            <a:off x="1366577" y="1383238"/>
            <a:ext cx="2753248" cy="494751"/>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r>
              <a:rPr lang="en-US" dirty="0" err="1"/>
              <a:t>Điền</a:t>
            </a:r>
            <a:r>
              <a:rPr lang="en-US" dirty="0"/>
              <a:t> </a:t>
            </a:r>
            <a:r>
              <a:rPr lang="en-US" dirty="0" err="1"/>
              <a:t>vào</a:t>
            </a:r>
            <a:r>
              <a:rPr lang="en-US" dirty="0"/>
              <a:t> </a:t>
            </a:r>
            <a:r>
              <a:rPr lang="en-US" dirty="0" err="1"/>
              <a:t>chỗ</a:t>
            </a:r>
            <a:r>
              <a:rPr lang="en-US" dirty="0"/>
              <a:t> </a:t>
            </a:r>
            <a:r>
              <a:rPr lang="en-US" dirty="0" err="1"/>
              <a:t>trống</a:t>
            </a:r>
            <a:endParaRPr lang="vi-VN" dirty="0"/>
          </a:p>
        </p:txBody>
      </p:sp>
      <p:sp>
        <p:nvSpPr>
          <p:cNvPr id="9" name="TextBox 8">
            <a:extLst>
              <a:ext uri="{FF2B5EF4-FFF2-40B4-BE49-F238E27FC236}">
                <a16:creationId xmlns:a16="http://schemas.microsoft.com/office/drawing/2014/main" id="{7FAB71CB-0BC2-4751-8FE4-B8071B1D448A}"/>
              </a:ext>
            </a:extLst>
          </p:cNvPr>
          <p:cNvSpPr txBox="1"/>
          <p:nvPr/>
        </p:nvSpPr>
        <p:spPr>
          <a:xfrm>
            <a:off x="1135465" y="2390349"/>
            <a:ext cx="10450286" cy="1381147"/>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r>
              <a:rPr lang="en-US" dirty="0"/>
              <a:t>a) </a:t>
            </a:r>
            <a:r>
              <a:rPr lang="en-US" dirty="0" err="1"/>
              <a:t>Trong</a:t>
            </a:r>
            <a:r>
              <a:rPr lang="en-US" dirty="0"/>
              <a:t> </a:t>
            </a:r>
            <a:r>
              <a:rPr lang="en-US" dirty="0" err="1"/>
              <a:t>một</a:t>
            </a:r>
            <a:r>
              <a:rPr lang="en-US" dirty="0"/>
              <a:t> chu </a:t>
            </a:r>
            <a:r>
              <a:rPr lang="en-US" dirty="0" err="1"/>
              <a:t>kì</a:t>
            </a:r>
            <a:r>
              <a:rPr lang="en-US" dirty="0"/>
              <a:t>, </a:t>
            </a:r>
            <a:r>
              <a:rPr lang="en-US" dirty="0" err="1"/>
              <a:t>theo</a:t>
            </a:r>
            <a:r>
              <a:rPr lang="en-US" dirty="0"/>
              <a:t> </a:t>
            </a:r>
            <a:r>
              <a:rPr lang="en-US" dirty="0" err="1"/>
              <a:t>chiều</a:t>
            </a:r>
            <a:r>
              <a:rPr lang="en-US" dirty="0"/>
              <a:t> …………………… </a:t>
            </a:r>
            <a:r>
              <a:rPr lang="en-US" dirty="0" err="1"/>
              <a:t>điện</a:t>
            </a:r>
            <a:r>
              <a:rPr lang="en-US" dirty="0"/>
              <a:t> </a:t>
            </a:r>
            <a:r>
              <a:rPr lang="en-US" dirty="0" err="1"/>
              <a:t>tích</a:t>
            </a:r>
            <a:r>
              <a:rPr lang="en-US" dirty="0"/>
              <a:t> </a:t>
            </a:r>
            <a:r>
              <a:rPr lang="en-US" dirty="0" err="1"/>
              <a:t>hạt</a:t>
            </a:r>
            <a:r>
              <a:rPr lang="en-US" dirty="0"/>
              <a:t> </a:t>
            </a:r>
            <a:r>
              <a:rPr lang="en-US" dirty="0" err="1"/>
              <a:t>nhân</a:t>
            </a:r>
            <a:r>
              <a:rPr lang="en-US" dirty="0"/>
              <a:t>, </a:t>
            </a:r>
            <a:r>
              <a:rPr lang="en-US" dirty="0" err="1"/>
              <a:t>độ</a:t>
            </a:r>
            <a:r>
              <a:rPr lang="en-US" dirty="0"/>
              <a:t> </a:t>
            </a:r>
            <a:r>
              <a:rPr lang="en-US" dirty="0" err="1"/>
              <a:t>âm</a:t>
            </a:r>
            <a:r>
              <a:rPr lang="en-US" dirty="0"/>
              <a:t> </a:t>
            </a:r>
            <a:r>
              <a:rPr lang="en-US" dirty="0" err="1"/>
              <a:t>điện</a:t>
            </a:r>
            <a:r>
              <a:rPr lang="en-US" dirty="0"/>
              <a:t> </a:t>
            </a:r>
            <a:r>
              <a:rPr lang="en-US" dirty="0" err="1"/>
              <a:t>của</a:t>
            </a:r>
            <a:r>
              <a:rPr lang="en-US" dirty="0"/>
              <a:t> </a:t>
            </a:r>
            <a:r>
              <a:rPr lang="en-US" dirty="0" err="1"/>
              <a:t>các</a:t>
            </a:r>
            <a:r>
              <a:rPr lang="en-US" dirty="0"/>
              <a:t> </a:t>
            </a:r>
            <a:r>
              <a:rPr lang="en-US" dirty="0" err="1"/>
              <a:t>nguyên</a:t>
            </a:r>
            <a:r>
              <a:rPr lang="en-US" dirty="0"/>
              <a:t> </a:t>
            </a:r>
            <a:r>
              <a:rPr lang="en-US" dirty="0" err="1"/>
              <a:t>tố</a:t>
            </a:r>
            <a:r>
              <a:rPr lang="en-US" dirty="0"/>
              <a:t> có xu </a:t>
            </a:r>
            <a:r>
              <a:rPr lang="en-US" dirty="0" err="1"/>
              <a:t>hướng</a:t>
            </a:r>
            <a:r>
              <a:rPr lang="en-US" dirty="0"/>
              <a:t> </a:t>
            </a:r>
            <a:r>
              <a:rPr lang="en-US" dirty="0" err="1"/>
              <a:t>tăng</a:t>
            </a:r>
            <a:r>
              <a:rPr lang="en-US" dirty="0"/>
              <a:t> </a:t>
            </a:r>
            <a:r>
              <a:rPr lang="en-US" dirty="0" err="1"/>
              <a:t>dần</a:t>
            </a:r>
            <a:r>
              <a:rPr lang="en-US" dirty="0"/>
              <a:t>, </a:t>
            </a:r>
            <a:r>
              <a:rPr lang="en-US" dirty="0" err="1"/>
              <a:t>tính</a:t>
            </a:r>
            <a:r>
              <a:rPr lang="en-US" dirty="0"/>
              <a:t> base </a:t>
            </a:r>
            <a:r>
              <a:rPr lang="en-US" dirty="0" err="1"/>
              <a:t>của</a:t>
            </a:r>
            <a:r>
              <a:rPr lang="en-US" dirty="0"/>
              <a:t> </a:t>
            </a:r>
            <a:r>
              <a:rPr lang="en-US" dirty="0" err="1"/>
              <a:t>các</a:t>
            </a:r>
            <a:r>
              <a:rPr lang="en-US" dirty="0"/>
              <a:t> hydroxide ………………… </a:t>
            </a:r>
            <a:r>
              <a:rPr lang="en-US" dirty="0" err="1"/>
              <a:t>dần</a:t>
            </a:r>
            <a:endParaRPr lang="vi-VN" dirty="0"/>
          </a:p>
        </p:txBody>
      </p:sp>
      <p:sp>
        <p:nvSpPr>
          <p:cNvPr id="10" name="TextBox 9">
            <a:extLst>
              <a:ext uri="{FF2B5EF4-FFF2-40B4-BE49-F238E27FC236}">
                <a16:creationId xmlns:a16="http://schemas.microsoft.com/office/drawing/2014/main" id="{EF8687CC-F447-45B4-A808-E50E63AA91FE}"/>
              </a:ext>
            </a:extLst>
          </p:cNvPr>
          <p:cNvSpPr txBox="1"/>
          <p:nvPr/>
        </p:nvSpPr>
        <p:spPr>
          <a:xfrm>
            <a:off x="1135465" y="4308222"/>
            <a:ext cx="10450286" cy="1381147"/>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r>
              <a:rPr lang="en-US" dirty="0"/>
              <a:t>b) </a:t>
            </a:r>
            <a:r>
              <a:rPr lang="en-US" dirty="0" err="1"/>
              <a:t>Trong</a:t>
            </a:r>
            <a:r>
              <a:rPr lang="en-US" dirty="0"/>
              <a:t> </a:t>
            </a:r>
            <a:r>
              <a:rPr lang="en-US" dirty="0" err="1"/>
              <a:t>một</a:t>
            </a:r>
            <a:r>
              <a:rPr lang="en-US" dirty="0"/>
              <a:t> </a:t>
            </a:r>
            <a:r>
              <a:rPr lang="en-US" dirty="0" err="1"/>
              <a:t>nhóm</a:t>
            </a:r>
            <a:r>
              <a:rPr lang="en-US" dirty="0"/>
              <a:t>, </a:t>
            </a:r>
            <a:r>
              <a:rPr lang="en-US" dirty="0" err="1"/>
              <a:t>theo</a:t>
            </a:r>
            <a:r>
              <a:rPr lang="en-US" dirty="0"/>
              <a:t> </a:t>
            </a:r>
            <a:r>
              <a:rPr lang="en-US" dirty="0" err="1"/>
              <a:t>chiều</a:t>
            </a:r>
            <a:r>
              <a:rPr lang="en-US" dirty="0"/>
              <a:t> …………………… </a:t>
            </a:r>
            <a:r>
              <a:rPr lang="en-US" dirty="0" err="1"/>
              <a:t>điện</a:t>
            </a:r>
            <a:r>
              <a:rPr lang="en-US" dirty="0"/>
              <a:t> </a:t>
            </a:r>
            <a:r>
              <a:rPr lang="en-US" dirty="0" err="1"/>
              <a:t>tích</a:t>
            </a:r>
            <a:r>
              <a:rPr lang="en-US" dirty="0"/>
              <a:t> </a:t>
            </a:r>
            <a:r>
              <a:rPr lang="en-US" dirty="0" err="1"/>
              <a:t>hạt</a:t>
            </a:r>
            <a:r>
              <a:rPr lang="en-US" dirty="0"/>
              <a:t> </a:t>
            </a:r>
            <a:r>
              <a:rPr lang="en-US" dirty="0" err="1"/>
              <a:t>nhân</a:t>
            </a:r>
            <a:r>
              <a:rPr lang="en-US" dirty="0"/>
              <a:t>, </a:t>
            </a:r>
            <a:r>
              <a:rPr lang="en-US" dirty="0" err="1"/>
              <a:t>bán</a:t>
            </a:r>
            <a:r>
              <a:rPr lang="en-US" dirty="0"/>
              <a:t> </a:t>
            </a:r>
            <a:r>
              <a:rPr lang="en-US" dirty="0" err="1"/>
              <a:t>kính</a:t>
            </a:r>
            <a:r>
              <a:rPr lang="en-US" dirty="0"/>
              <a:t> </a:t>
            </a:r>
            <a:r>
              <a:rPr lang="en-US" dirty="0" err="1"/>
              <a:t>nguyên</a:t>
            </a:r>
            <a:r>
              <a:rPr lang="en-US" dirty="0"/>
              <a:t> </a:t>
            </a:r>
            <a:r>
              <a:rPr lang="en-US" dirty="0" err="1"/>
              <a:t>tử</a:t>
            </a:r>
            <a:r>
              <a:rPr lang="en-US" dirty="0"/>
              <a:t> có xu </a:t>
            </a:r>
            <a:r>
              <a:rPr lang="en-US" dirty="0" err="1"/>
              <a:t>hướng</a:t>
            </a:r>
            <a:r>
              <a:rPr lang="en-US" dirty="0"/>
              <a:t> </a:t>
            </a:r>
            <a:r>
              <a:rPr lang="en-US" dirty="0" err="1"/>
              <a:t>giảm</a:t>
            </a:r>
            <a:r>
              <a:rPr lang="en-US" dirty="0"/>
              <a:t> </a:t>
            </a:r>
            <a:r>
              <a:rPr lang="en-US" dirty="0" err="1"/>
              <a:t>dần</a:t>
            </a:r>
            <a:r>
              <a:rPr lang="en-US" dirty="0"/>
              <a:t>, </a:t>
            </a:r>
            <a:r>
              <a:rPr lang="en-US" dirty="0" err="1"/>
              <a:t>tính</a:t>
            </a:r>
            <a:r>
              <a:rPr lang="en-US" dirty="0"/>
              <a:t> acid </a:t>
            </a:r>
            <a:r>
              <a:rPr lang="en-US" dirty="0" err="1"/>
              <a:t>của</a:t>
            </a:r>
            <a:r>
              <a:rPr lang="en-US" dirty="0"/>
              <a:t> </a:t>
            </a:r>
            <a:r>
              <a:rPr lang="en-US" dirty="0" err="1"/>
              <a:t>các</a:t>
            </a:r>
            <a:r>
              <a:rPr lang="en-US" dirty="0"/>
              <a:t> oxide </a:t>
            </a:r>
            <a:r>
              <a:rPr lang="en-US" dirty="0" err="1"/>
              <a:t>cao</a:t>
            </a:r>
            <a:r>
              <a:rPr lang="en-US" dirty="0"/>
              <a:t> </a:t>
            </a:r>
            <a:r>
              <a:rPr lang="en-US" dirty="0" err="1"/>
              <a:t>nhất</a:t>
            </a:r>
            <a:r>
              <a:rPr lang="en-US" dirty="0"/>
              <a:t> ………………… </a:t>
            </a:r>
            <a:r>
              <a:rPr lang="en-US" dirty="0" err="1"/>
              <a:t>dần</a:t>
            </a:r>
            <a:endParaRPr lang="vi-VN" dirty="0"/>
          </a:p>
        </p:txBody>
      </p:sp>
      <p:sp>
        <p:nvSpPr>
          <p:cNvPr id="12" name="TextBox 11">
            <a:extLst>
              <a:ext uri="{FF2B5EF4-FFF2-40B4-BE49-F238E27FC236}">
                <a16:creationId xmlns:a16="http://schemas.microsoft.com/office/drawing/2014/main" id="{2E95E730-AAB9-499E-B50F-20B626FB094B}"/>
              </a:ext>
            </a:extLst>
          </p:cNvPr>
          <p:cNvSpPr txBox="1"/>
          <p:nvPr/>
        </p:nvSpPr>
        <p:spPr>
          <a:xfrm>
            <a:off x="6114517" y="2334446"/>
            <a:ext cx="1069780" cy="494751"/>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pPr algn="ctr"/>
            <a:r>
              <a:rPr lang="en-US" b="1" dirty="0" err="1">
                <a:solidFill>
                  <a:srgbClr val="24A19C"/>
                </a:solidFill>
              </a:rPr>
              <a:t>tăng</a:t>
            </a:r>
            <a:endParaRPr lang="vi-VN" b="1" dirty="0">
              <a:solidFill>
                <a:srgbClr val="24A19C"/>
              </a:solidFill>
            </a:endParaRPr>
          </a:p>
        </p:txBody>
      </p:sp>
      <p:sp>
        <p:nvSpPr>
          <p:cNvPr id="13" name="TextBox 12">
            <a:extLst>
              <a:ext uri="{FF2B5EF4-FFF2-40B4-BE49-F238E27FC236}">
                <a16:creationId xmlns:a16="http://schemas.microsoft.com/office/drawing/2014/main" id="{9C461E08-DE14-4C91-B83D-67C60B7AD292}"/>
              </a:ext>
            </a:extLst>
          </p:cNvPr>
          <p:cNvSpPr txBox="1"/>
          <p:nvPr/>
        </p:nvSpPr>
        <p:spPr>
          <a:xfrm>
            <a:off x="1748602" y="3242949"/>
            <a:ext cx="1069780" cy="494751"/>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pPr algn="ctr"/>
            <a:r>
              <a:rPr lang="en-US" b="1" dirty="0" err="1">
                <a:solidFill>
                  <a:srgbClr val="24A19C"/>
                </a:solidFill>
              </a:rPr>
              <a:t>giảm</a:t>
            </a:r>
            <a:endParaRPr lang="vi-VN" b="1" dirty="0">
              <a:solidFill>
                <a:srgbClr val="24A19C"/>
              </a:solidFill>
            </a:endParaRPr>
          </a:p>
        </p:txBody>
      </p:sp>
      <p:sp>
        <p:nvSpPr>
          <p:cNvPr id="14" name="TextBox 13">
            <a:extLst>
              <a:ext uri="{FF2B5EF4-FFF2-40B4-BE49-F238E27FC236}">
                <a16:creationId xmlns:a16="http://schemas.microsoft.com/office/drawing/2014/main" id="{BEDB42C4-64A8-43F6-952A-B25DA9E461A0}"/>
              </a:ext>
            </a:extLst>
          </p:cNvPr>
          <p:cNvSpPr txBox="1"/>
          <p:nvPr/>
        </p:nvSpPr>
        <p:spPr>
          <a:xfrm>
            <a:off x="6094421" y="4297916"/>
            <a:ext cx="1069780" cy="494751"/>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pPr algn="ctr"/>
            <a:r>
              <a:rPr lang="en-US" b="1" dirty="0" err="1">
                <a:solidFill>
                  <a:srgbClr val="24A19C"/>
                </a:solidFill>
              </a:rPr>
              <a:t>giảm</a:t>
            </a:r>
            <a:endParaRPr lang="vi-VN" b="1" dirty="0">
              <a:solidFill>
                <a:srgbClr val="24A19C"/>
              </a:solidFill>
            </a:endParaRPr>
          </a:p>
        </p:txBody>
      </p:sp>
      <p:sp>
        <p:nvSpPr>
          <p:cNvPr id="15" name="TextBox 14">
            <a:extLst>
              <a:ext uri="{FF2B5EF4-FFF2-40B4-BE49-F238E27FC236}">
                <a16:creationId xmlns:a16="http://schemas.microsoft.com/office/drawing/2014/main" id="{86195305-68A0-4F31-B7EA-C19548E44C34}"/>
              </a:ext>
            </a:extLst>
          </p:cNvPr>
          <p:cNvSpPr txBox="1"/>
          <p:nvPr/>
        </p:nvSpPr>
        <p:spPr>
          <a:xfrm>
            <a:off x="1748328" y="5141553"/>
            <a:ext cx="1069780" cy="494751"/>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pPr algn="ctr"/>
            <a:r>
              <a:rPr lang="en-US" b="1" dirty="0" err="1">
                <a:solidFill>
                  <a:srgbClr val="24A19C"/>
                </a:solidFill>
              </a:rPr>
              <a:t>tăng</a:t>
            </a:r>
            <a:endParaRPr lang="vi-VN" b="1" dirty="0">
              <a:solidFill>
                <a:srgbClr val="24A19C"/>
              </a:solidFill>
            </a:endParaRPr>
          </a:p>
        </p:txBody>
      </p:sp>
    </p:spTree>
    <p:extLst>
      <p:ext uri="{BB962C8B-B14F-4D97-AF65-F5344CB8AC3E}">
        <p14:creationId xmlns:p14="http://schemas.microsoft.com/office/powerpoint/2010/main" val="1472476244"/>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left)">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left)">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left)">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ipe(left)">
                                      <p:cBhvr>
                                        <p:cTn id="31" dur="500"/>
                                        <p:tgtEl>
                                          <p:spTgt spid="12"/>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wipe(left)">
                                      <p:cBhvr>
                                        <p:cTn id="36" dur="500"/>
                                        <p:tgtEl>
                                          <p:spTgt spid="13"/>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wipe(left)">
                                      <p:cBhvr>
                                        <p:cTn id="41" dur="500"/>
                                        <p:tgtEl>
                                          <p:spTgt spid="14"/>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wipe(left)">
                                      <p:cBhvr>
                                        <p:cTn id="4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 grpId="0" animBg="1"/>
      <p:bldP spid="7" grpId="0"/>
      <p:bldP spid="9" grpId="0"/>
      <p:bldP spid="10" grpId="0"/>
      <p:bldP spid="12" grpId="0"/>
      <p:bldP spid="13" grpId="0"/>
      <p:bldP spid="14" grpId="0"/>
      <p:bldP spid="15"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551CC830-02C0-476D-9DA9-29417F506001}"/>
              </a:ext>
            </a:extLst>
          </p:cNvPr>
          <p:cNvSpPr/>
          <p:nvPr/>
        </p:nvSpPr>
        <p:spPr>
          <a:xfrm rot="14622788">
            <a:off x="4283994" y="5838609"/>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5" name="Freeform: Shape 4">
            <a:extLst>
              <a:ext uri="{FF2B5EF4-FFF2-40B4-BE49-F238E27FC236}">
                <a16:creationId xmlns:a16="http://schemas.microsoft.com/office/drawing/2014/main" id="{1AF4B69C-15BF-49D6-BBCA-4CDF4370EF56}"/>
              </a:ext>
            </a:extLst>
          </p:cNvPr>
          <p:cNvSpPr/>
          <p:nvPr/>
        </p:nvSpPr>
        <p:spPr>
          <a:xfrm rot="14519481">
            <a:off x="11247160" y="1581775"/>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sp>
        <p:nvSpPr>
          <p:cNvPr id="6" name="Freeform: Shape 5">
            <a:extLst>
              <a:ext uri="{FF2B5EF4-FFF2-40B4-BE49-F238E27FC236}">
                <a16:creationId xmlns:a16="http://schemas.microsoft.com/office/drawing/2014/main" id="{8DF7581D-0149-4D87-A5ED-8E74FC6DD518}"/>
              </a:ext>
            </a:extLst>
          </p:cNvPr>
          <p:cNvSpPr/>
          <p:nvPr/>
        </p:nvSpPr>
        <p:spPr>
          <a:xfrm rot="20842103" flipH="1">
            <a:off x="3813679" y="-2486839"/>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4" name="Freeform: Shape 3">
            <a:extLst>
              <a:ext uri="{FF2B5EF4-FFF2-40B4-BE49-F238E27FC236}">
                <a16:creationId xmlns:a16="http://schemas.microsoft.com/office/drawing/2014/main" id="{ADDB502B-EEDA-4722-B278-7CA5E68F47A3}"/>
              </a:ext>
            </a:extLst>
          </p:cNvPr>
          <p:cNvSpPr/>
          <p:nvPr/>
        </p:nvSpPr>
        <p:spPr>
          <a:xfrm rot="5185691">
            <a:off x="-3447561" y="1581775"/>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sp>
        <p:nvSpPr>
          <p:cNvPr id="7" name="Rectangle: Rounded Corners 6">
            <a:extLst>
              <a:ext uri="{FF2B5EF4-FFF2-40B4-BE49-F238E27FC236}">
                <a16:creationId xmlns:a16="http://schemas.microsoft.com/office/drawing/2014/main" id="{962C07FD-4F5D-4C43-AD58-D8A6849FD648}"/>
              </a:ext>
            </a:extLst>
          </p:cNvPr>
          <p:cNvSpPr/>
          <p:nvPr/>
        </p:nvSpPr>
        <p:spPr>
          <a:xfrm>
            <a:off x="787737" y="1227565"/>
            <a:ext cx="3684668" cy="690702"/>
          </a:xfrm>
          <a:prstGeom prst="roundRect">
            <a:avLst>
              <a:gd name="adj" fmla="val 50000"/>
            </a:avLst>
          </a:prstGeom>
          <a:solidFill>
            <a:srgbClr val="24A19C">
              <a:alpha val="4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DE21232-99D1-4C68-AD59-DEE527BCE9C3}"/>
              </a:ext>
            </a:extLst>
          </p:cNvPr>
          <p:cNvSpPr/>
          <p:nvPr/>
        </p:nvSpPr>
        <p:spPr>
          <a:xfrm>
            <a:off x="512629" y="1174687"/>
            <a:ext cx="773560" cy="743580"/>
          </a:xfrm>
          <a:prstGeom prst="ellipse">
            <a:avLst/>
          </a:prstGeom>
          <a:solidFill>
            <a:srgbClr val="24A1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Arial" panose="020B0604020202020204" pitchFamily="34" charset="0"/>
                <a:cs typeface="Arial" panose="020B0604020202020204" pitchFamily="34" charset="0"/>
              </a:rPr>
              <a:t>2</a:t>
            </a:r>
          </a:p>
        </p:txBody>
      </p:sp>
      <p:sp>
        <p:nvSpPr>
          <p:cNvPr id="9" name="TextBox 8">
            <a:extLst>
              <a:ext uri="{FF2B5EF4-FFF2-40B4-BE49-F238E27FC236}">
                <a16:creationId xmlns:a16="http://schemas.microsoft.com/office/drawing/2014/main" id="{CB3219F5-AB9A-4021-9D67-72401D1323B2}"/>
              </a:ext>
            </a:extLst>
          </p:cNvPr>
          <p:cNvSpPr txBox="1"/>
          <p:nvPr/>
        </p:nvSpPr>
        <p:spPr>
          <a:xfrm>
            <a:off x="1286190" y="1299101"/>
            <a:ext cx="2753248" cy="494751"/>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r>
              <a:rPr lang="en-US" dirty="0" err="1"/>
              <a:t>Điền</a:t>
            </a:r>
            <a:r>
              <a:rPr lang="en-US" dirty="0"/>
              <a:t> </a:t>
            </a:r>
            <a:r>
              <a:rPr lang="en-US" dirty="0" err="1"/>
              <a:t>vào</a:t>
            </a:r>
            <a:r>
              <a:rPr lang="en-US" dirty="0"/>
              <a:t> </a:t>
            </a:r>
            <a:r>
              <a:rPr lang="en-US" dirty="0" err="1"/>
              <a:t>chỗ</a:t>
            </a:r>
            <a:r>
              <a:rPr lang="en-US" dirty="0"/>
              <a:t> </a:t>
            </a:r>
            <a:r>
              <a:rPr lang="en-US" dirty="0" err="1"/>
              <a:t>trống</a:t>
            </a:r>
            <a:endParaRPr lang="vi-VN" dirty="0"/>
          </a:p>
        </p:txBody>
      </p:sp>
      <p:sp>
        <p:nvSpPr>
          <p:cNvPr id="10" name="TextBox 9">
            <a:extLst>
              <a:ext uri="{FF2B5EF4-FFF2-40B4-BE49-F238E27FC236}">
                <a16:creationId xmlns:a16="http://schemas.microsoft.com/office/drawing/2014/main" id="{141C44D6-AA64-49EB-9F5F-1ED708C3403D}"/>
              </a:ext>
            </a:extLst>
          </p:cNvPr>
          <p:cNvSpPr txBox="1"/>
          <p:nvPr/>
        </p:nvSpPr>
        <p:spPr>
          <a:xfrm>
            <a:off x="1075175" y="2218768"/>
            <a:ext cx="10450286" cy="937949"/>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r>
              <a:rPr lang="en-US" dirty="0" err="1"/>
              <a:t>Những</a:t>
            </a:r>
            <a:r>
              <a:rPr lang="en-US" dirty="0"/>
              <a:t> </a:t>
            </a:r>
            <a:r>
              <a:rPr lang="en-US" dirty="0" err="1"/>
              <a:t>đặc</a:t>
            </a:r>
            <a:r>
              <a:rPr lang="en-US" dirty="0"/>
              <a:t> </a:t>
            </a:r>
            <a:r>
              <a:rPr lang="en-US" dirty="0" err="1"/>
              <a:t>trưng</a:t>
            </a:r>
            <a:r>
              <a:rPr lang="en-US" dirty="0"/>
              <a:t> nào </a:t>
            </a:r>
            <a:r>
              <a:rPr lang="en-US" dirty="0" err="1"/>
              <a:t>sau</a:t>
            </a:r>
            <a:r>
              <a:rPr lang="en-US" dirty="0"/>
              <a:t> </a:t>
            </a:r>
            <a:r>
              <a:rPr lang="en-US" dirty="0" err="1"/>
              <a:t>đây</a:t>
            </a:r>
            <a:r>
              <a:rPr lang="en-US" dirty="0"/>
              <a:t> </a:t>
            </a:r>
            <a:r>
              <a:rPr lang="en-US" dirty="0" err="1"/>
              <a:t>thuộc</a:t>
            </a:r>
            <a:r>
              <a:rPr lang="en-US" dirty="0"/>
              <a:t> </a:t>
            </a:r>
            <a:r>
              <a:rPr lang="en-US" dirty="0" err="1"/>
              <a:t>về</a:t>
            </a:r>
            <a:r>
              <a:rPr lang="en-US" dirty="0"/>
              <a:t> </a:t>
            </a:r>
            <a:r>
              <a:rPr lang="en-US" dirty="0" err="1"/>
              <a:t>kim</a:t>
            </a:r>
            <a:r>
              <a:rPr lang="en-US" dirty="0"/>
              <a:t> </a:t>
            </a:r>
            <a:r>
              <a:rPr lang="en-US" dirty="0" err="1"/>
              <a:t>loại</a:t>
            </a:r>
            <a:r>
              <a:rPr lang="en-US" dirty="0"/>
              <a:t> </a:t>
            </a:r>
            <a:r>
              <a:rPr lang="en-US" dirty="0" err="1"/>
              <a:t>nhóm</a:t>
            </a:r>
            <a:r>
              <a:rPr lang="en-US" dirty="0"/>
              <a:t> A, </a:t>
            </a:r>
            <a:r>
              <a:rPr lang="en-US" dirty="0" err="1"/>
              <a:t>những</a:t>
            </a:r>
            <a:r>
              <a:rPr lang="en-US" dirty="0"/>
              <a:t> </a:t>
            </a:r>
            <a:r>
              <a:rPr lang="en-US" dirty="0" err="1"/>
              <a:t>đặc</a:t>
            </a:r>
            <a:r>
              <a:rPr lang="en-US" dirty="0"/>
              <a:t> </a:t>
            </a:r>
            <a:r>
              <a:rPr lang="en-US" dirty="0" err="1"/>
              <a:t>trưng</a:t>
            </a:r>
            <a:r>
              <a:rPr lang="en-US" dirty="0"/>
              <a:t> nào </a:t>
            </a:r>
            <a:r>
              <a:rPr lang="en-US" dirty="0" err="1"/>
              <a:t>thuộc</a:t>
            </a:r>
            <a:r>
              <a:rPr lang="en-US" dirty="0"/>
              <a:t> </a:t>
            </a:r>
            <a:r>
              <a:rPr lang="en-US" dirty="0" err="1"/>
              <a:t>về</a:t>
            </a:r>
            <a:r>
              <a:rPr lang="en-US" dirty="0"/>
              <a:t> phi </a:t>
            </a:r>
            <a:r>
              <a:rPr lang="en-US" dirty="0" err="1"/>
              <a:t>kim</a:t>
            </a:r>
            <a:endParaRPr lang="vi-VN" dirty="0"/>
          </a:p>
        </p:txBody>
      </p:sp>
      <p:sp>
        <p:nvSpPr>
          <p:cNvPr id="14" name="TextBox 13">
            <a:extLst>
              <a:ext uri="{FF2B5EF4-FFF2-40B4-BE49-F238E27FC236}">
                <a16:creationId xmlns:a16="http://schemas.microsoft.com/office/drawing/2014/main" id="{EAD7DD5D-C0AC-4021-B5AD-08BFDFF1A65C}"/>
              </a:ext>
            </a:extLst>
          </p:cNvPr>
          <p:cNvSpPr txBox="1"/>
          <p:nvPr/>
        </p:nvSpPr>
        <p:spPr>
          <a:xfrm>
            <a:off x="1868993" y="3478469"/>
            <a:ext cx="3436536" cy="494751"/>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r>
              <a:rPr lang="en-US" dirty="0"/>
              <a:t>(1) </a:t>
            </a:r>
            <a:r>
              <a:rPr lang="en-US" dirty="0" err="1"/>
              <a:t>Dễ</a:t>
            </a:r>
            <a:r>
              <a:rPr lang="en-US" dirty="0"/>
              <a:t> </a:t>
            </a:r>
            <a:r>
              <a:rPr lang="en-US" dirty="0" err="1"/>
              <a:t>nhường</a:t>
            </a:r>
            <a:r>
              <a:rPr lang="en-US" dirty="0"/>
              <a:t> electron</a:t>
            </a:r>
            <a:endParaRPr lang="vi-VN" dirty="0"/>
          </a:p>
        </p:txBody>
      </p:sp>
      <p:sp>
        <p:nvSpPr>
          <p:cNvPr id="15" name="TextBox 14">
            <a:extLst>
              <a:ext uri="{FF2B5EF4-FFF2-40B4-BE49-F238E27FC236}">
                <a16:creationId xmlns:a16="http://schemas.microsoft.com/office/drawing/2014/main" id="{10E99DE4-A790-451C-A928-513925035DF0}"/>
              </a:ext>
            </a:extLst>
          </p:cNvPr>
          <p:cNvSpPr txBox="1"/>
          <p:nvPr/>
        </p:nvSpPr>
        <p:spPr>
          <a:xfrm>
            <a:off x="7053941" y="3478468"/>
            <a:ext cx="3436536" cy="494751"/>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r>
              <a:rPr lang="en-US" dirty="0"/>
              <a:t>(2) </a:t>
            </a:r>
            <a:r>
              <a:rPr lang="en-US" dirty="0" err="1"/>
              <a:t>Dễ</a:t>
            </a:r>
            <a:r>
              <a:rPr lang="en-US" dirty="0"/>
              <a:t> </a:t>
            </a:r>
            <a:r>
              <a:rPr lang="en-US" dirty="0" err="1"/>
              <a:t>nhận</a:t>
            </a:r>
            <a:r>
              <a:rPr lang="en-US" dirty="0"/>
              <a:t> electron</a:t>
            </a:r>
            <a:endParaRPr lang="vi-VN" dirty="0"/>
          </a:p>
        </p:txBody>
      </p:sp>
      <p:sp>
        <p:nvSpPr>
          <p:cNvPr id="16" name="TextBox 15">
            <a:extLst>
              <a:ext uri="{FF2B5EF4-FFF2-40B4-BE49-F238E27FC236}">
                <a16:creationId xmlns:a16="http://schemas.microsoft.com/office/drawing/2014/main" id="{B5251DE5-AB92-4507-80F1-8BD4F8BE24C1}"/>
              </a:ext>
            </a:extLst>
          </p:cNvPr>
          <p:cNvSpPr txBox="1"/>
          <p:nvPr/>
        </p:nvSpPr>
        <p:spPr>
          <a:xfrm>
            <a:off x="1856152" y="4252691"/>
            <a:ext cx="4655179" cy="494751"/>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r>
              <a:rPr lang="en-US" dirty="0"/>
              <a:t>(3) Oxide </a:t>
            </a:r>
            <a:r>
              <a:rPr lang="en-US" dirty="0" err="1"/>
              <a:t>cao</a:t>
            </a:r>
            <a:r>
              <a:rPr lang="en-US" dirty="0"/>
              <a:t> </a:t>
            </a:r>
            <a:r>
              <a:rPr lang="en-US" dirty="0" err="1"/>
              <a:t>nhất</a:t>
            </a:r>
            <a:r>
              <a:rPr lang="en-US" dirty="0"/>
              <a:t> có </a:t>
            </a:r>
            <a:r>
              <a:rPr lang="en-US" dirty="0" err="1"/>
              <a:t>tính</a:t>
            </a:r>
            <a:r>
              <a:rPr lang="en-US" dirty="0"/>
              <a:t> base</a:t>
            </a:r>
            <a:endParaRPr lang="vi-VN" dirty="0"/>
          </a:p>
        </p:txBody>
      </p:sp>
      <p:sp>
        <p:nvSpPr>
          <p:cNvPr id="17" name="TextBox 16">
            <a:extLst>
              <a:ext uri="{FF2B5EF4-FFF2-40B4-BE49-F238E27FC236}">
                <a16:creationId xmlns:a16="http://schemas.microsoft.com/office/drawing/2014/main" id="{9766A997-681F-489B-AD4A-3C422FF21AA5}"/>
              </a:ext>
            </a:extLst>
          </p:cNvPr>
          <p:cNvSpPr txBox="1"/>
          <p:nvPr/>
        </p:nvSpPr>
        <p:spPr>
          <a:xfrm>
            <a:off x="7041101" y="4252690"/>
            <a:ext cx="4363778" cy="494751"/>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r>
              <a:rPr lang="en-US" dirty="0"/>
              <a:t>(4) Oxide </a:t>
            </a:r>
            <a:r>
              <a:rPr lang="en-US" dirty="0" err="1"/>
              <a:t>cao</a:t>
            </a:r>
            <a:r>
              <a:rPr lang="en-US" dirty="0"/>
              <a:t> </a:t>
            </a:r>
            <a:r>
              <a:rPr lang="en-US" dirty="0" err="1"/>
              <a:t>nhất</a:t>
            </a:r>
            <a:r>
              <a:rPr lang="en-US" dirty="0"/>
              <a:t> có </a:t>
            </a:r>
            <a:r>
              <a:rPr lang="en-US" dirty="0" err="1"/>
              <a:t>tính</a:t>
            </a:r>
            <a:r>
              <a:rPr lang="en-US" dirty="0"/>
              <a:t> acid</a:t>
            </a:r>
            <a:endParaRPr lang="vi-VN" dirty="0"/>
          </a:p>
        </p:txBody>
      </p:sp>
      <p:sp>
        <p:nvSpPr>
          <p:cNvPr id="18" name="Rectangle: Rounded Corners 17">
            <a:extLst>
              <a:ext uri="{FF2B5EF4-FFF2-40B4-BE49-F238E27FC236}">
                <a16:creationId xmlns:a16="http://schemas.microsoft.com/office/drawing/2014/main" id="{13C27D8F-FF76-46A4-ACAD-08868343424C}"/>
              </a:ext>
            </a:extLst>
          </p:cNvPr>
          <p:cNvSpPr/>
          <p:nvPr/>
        </p:nvSpPr>
        <p:spPr>
          <a:xfrm>
            <a:off x="2558407" y="5341626"/>
            <a:ext cx="1748444" cy="583053"/>
          </a:xfrm>
          <a:prstGeom prst="roundRect">
            <a:avLst>
              <a:gd name="adj" fmla="val 50000"/>
            </a:avLst>
          </a:prstGeom>
          <a:solidFill>
            <a:srgbClr val="24A1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Arial" panose="020B0604020202020204" pitchFamily="34" charset="0"/>
                <a:cs typeface="Arial" panose="020B0604020202020204" pitchFamily="34" charset="0"/>
              </a:rPr>
              <a:t>Kim </a:t>
            </a:r>
            <a:r>
              <a:rPr lang="en-US" sz="2400" b="1" dirty="0" err="1">
                <a:solidFill>
                  <a:schemeClr val="bg1"/>
                </a:solidFill>
                <a:latin typeface="Arial" panose="020B0604020202020204" pitchFamily="34" charset="0"/>
                <a:cs typeface="Arial" panose="020B0604020202020204" pitchFamily="34" charset="0"/>
              </a:rPr>
              <a:t>loại</a:t>
            </a:r>
            <a:endParaRPr lang="en-US" sz="2400" b="1" dirty="0">
              <a:solidFill>
                <a:schemeClr val="bg1"/>
              </a:solidFill>
              <a:latin typeface="Arial" panose="020B0604020202020204" pitchFamily="34" charset="0"/>
              <a:cs typeface="Arial" panose="020B0604020202020204" pitchFamily="34" charset="0"/>
            </a:endParaRPr>
          </a:p>
        </p:txBody>
      </p:sp>
      <p:sp>
        <p:nvSpPr>
          <p:cNvPr id="19" name="Rectangle: Rounded Corners 18">
            <a:extLst>
              <a:ext uri="{FF2B5EF4-FFF2-40B4-BE49-F238E27FC236}">
                <a16:creationId xmlns:a16="http://schemas.microsoft.com/office/drawing/2014/main" id="{97FDD8B3-C443-4965-A767-84DAB765476B}"/>
              </a:ext>
            </a:extLst>
          </p:cNvPr>
          <p:cNvSpPr/>
          <p:nvPr/>
        </p:nvSpPr>
        <p:spPr>
          <a:xfrm>
            <a:off x="8089826" y="5341626"/>
            <a:ext cx="1748444" cy="583053"/>
          </a:xfrm>
          <a:prstGeom prst="roundRect">
            <a:avLst>
              <a:gd name="adj" fmla="val 50000"/>
            </a:avLst>
          </a:prstGeom>
          <a:solidFill>
            <a:srgbClr val="D960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Arial" panose="020B0604020202020204" pitchFamily="34" charset="0"/>
                <a:cs typeface="Arial" panose="020B0604020202020204" pitchFamily="34" charset="0"/>
              </a:rPr>
              <a:t>Phi </a:t>
            </a:r>
            <a:r>
              <a:rPr lang="en-US" sz="2400" b="1" dirty="0" err="1">
                <a:solidFill>
                  <a:schemeClr val="bg1"/>
                </a:solidFill>
                <a:latin typeface="Arial" panose="020B0604020202020204" pitchFamily="34" charset="0"/>
                <a:cs typeface="Arial" panose="020B0604020202020204" pitchFamily="34" charset="0"/>
              </a:rPr>
              <a:t>kim</a:t>
            </a:r>
            <a:endParaRPr lang="en-US"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80571988"/>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left)">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left)">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wipe(left)">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wipe(left)">
                                      <p:cBhvr>
                                        <p:cTn id="31" dur="500"/>
                                        <p:tgtEl>
                                          <p:spTgt spid="15"/>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wipe(left)">
                                      <p:cBhvr>
                                        <p:cTn id="36" dur="500"/>
                                        <p:tgtEl>
                                          <p:spTgt spid="16"/>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wipe(left)">
                                      <p:cBhvr>
                                        <p:cTn id="41" dur="500"/>
                                        <p:tgtEl>
                                          <p:spTgt spid="17"/>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wipe(left)">
                                      <p:cBhvr>
                                        <p:cTn id="46" dur="500"/>
                                        <p:tgtEl>
                                          <p:spTgt spid="18"/>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wipe(left)">
                                      <p:cBhvr>
                                        <p:cTn id="51" dur="500"/>
                                        <p:tgtEl>
                                          <p:spTgt spid="19"/>
                                        </p:tgtEl>
                                      </p:cBhvr>
                                    </p:animEffect>
                                  </p:childTnLst>
                                </p:cTn>
                              </p:par>
                            </p:childTnLst>
                          </p:cTn>
                        </p:par>
                      </p:childTnLst>
                    </p:cTn>
                  </p:par>
                  <p:par>
                    <p:cTn id="52" fill="hold">
                      <p:stCondLst>
                        <p:cond delay="indefinite"/>
                      </p:stCondLst>
                      <p:childTnLst>
                        <p:par>
                          <p:cTn id="53" fill="hold">
                            <p:stCondLst>
                              <p:cond delay="0"/>
                            </p:stCondLst>
                            <p:childTnLst>
                              <p:par>
                                <p:cTn id="54" presetID="1" presetClass="emph" presetSubtype="2" fill="hold" nodeType="clickEffect">
                                  <p:stCondLst>
                                    <p:cond delay="0"/>
                                  </p:stCondLst>
                                  <p:childTnLst>
                                    <p:animClr clrSpc="rgb" dir="cw">
                                      <p:cBhvr>
                                        <p:cTn id="55" dur="2000" fill="hold"/>
                                        <p:tgtEl>
                                          <p:spTgt spid="14"/>
                                        </p:tgtEl>
                                        <p:attrNameLst>
                                          <p:attrName>fillcolor</p:attrName>
                                        </p:attrNameLst>
                                      </p:cBhvr>
                                      <p:to>
                                        <a:srgbClr val="24A19C"/>
                                      </p:to>
                                    </p:animClr>
                                    <p:set>
                                      <p:cBhvr>
                                        <p:cTn id="56" dur="2000" fill="hold"/>
                                        <p:tgtEl>
                                          <p:spTgt spid="14"/>
                                        </p:tgtEl>
                                        <p:attrNameLst>
                                          <p:attrName>fill.type</p:attrName>
                                        </p:attrNameLst>
                                      </p:cBhvr>
                                      <p:to>
                                        <p:strVal val="solid"/>
                                      </p:to>
                                    </p:set>
                                    <p:set>
                                      <p:cBhvr>
                                        <p:cTn id="57" dur="2000" fill="hold"/>
                                        <p:tgtEl>
                                          <p:spTgt spid="14"/>
                                        </p:tgtEl>
                                        <p:attrNameLst>
                                          <p:attrName>fill.on</p:attrName>
                                        </p:attrNameLst>
                                      </p:cBhvr>
                                      <p:to>
                                        <p:strVal val="true"/>
                                      </p:to>
                                    </p:set>
                                  </p:childTnLst>
                                </p:cTn>
                              </p:par>
                            </p:childTnLst>
                          </p:cTn>
                        </p:par>
                      </p:childTnLst>
                    </p:cTn>
                  </p:par>
                  <p:par>
                    <p:cTn id="58" fill="hold">
                      <p:stCondLst>
                        <p:cond delay="indefinite"/>
                      </p:stCondLst>
                      <p:childTnLst>
                        <p:par>
                          <p:cTn id="59" fill="hold">
                            <p:stCondLst>
                              <p:cond delay="0"/>
                            </p:stCondLst>
                            <p:childTnLst>
                              <p:par>
                                <p:cTn id="60" presetID="1" presetClass="emph" presetSubtype="2" fill="hold" nodeType="clickEffect">
                                  <p:stCondLst>
                                    <p:cond delay="0"/>
                                  </p:stCondLst>
                                  <p:childTnLst>
                                    <p:animClr clrSpc="rgb" dir="cw">
                                      <p:cBhvr>
                                        <p:cTn id="61" dur="2000" fill="hold"/>
                                        <p:tgtEl>
                                          <p:spTgt spid="15"/>
                                        </p:tgtEl>
                                        <p:attrNameLst>
                                          <p:attrName>fillcolor</p:attrName>
                                        </p:attrNameLst>
                                      </p:cBhvr>
                                      <p:to>
                                        <a:srgbClr val="D96098"/>
                                      </p:to>
                                    </p:animClr>
                                    <p:set>
                                      <p:cBhvr>
                                        <p:cTn id="62" dur="2000" fill="hold"/>
                                        <p:tgtEl>
                                          <p:spTgt spid="15"/>
                                        </p:tgtEl>
                                        <p:attrNameLst>
                                          <p:attrName>fill.type</p:attrName>
                                        </p:attrNameLst>
                                      </p:cBhvr>
                                      <p:to>
                                        <p:strVal val="solid"/>
                                      </p:to>
                                    </p:set>
                                    <p:set>
                                      <p:cBhvr>
                                        <p:cTn id="63" dur="2000" fill="hold"/>
                                        <p:tgtEl>
                                          <p:spTgt spid="15"/>
                                        </p:tgtEl>
                                        <p:attrNameLst>
                                          <p:attrName>fill.on</p:attrName>
                                        </p:attrNameLst>
                                      </p:cBhvr>
                                      <p:to>
                                        <p:strVal val="true"/>
                                      </p:to>
                                    </p:set>
                                  </p:childTnLst>
                                </p:cTn>
                              </p:par>
                            </p:childTnLst>
                          </p:cTn>
                        </p:par>
                      </p:childTnLst>
                    </p:cTn>
                  </p:par>
                  <p:par>
                    <p:cTn id="64" fill="hold">
                      <p:stCondLst>
                        <p:cond delay="indefinite"/>
                      </p:stCondLst>
                      <p:childTnLst>
                        <p:par>
                          <p:cTn id="65" fill="hold">
                            <p:stCondLst>
                              <p:cond delay="0"/>
                            </p:stCondLst>
                            <p:childTnLst>
                              <p:par>
                                <p:cTn id="66" presetID="1" presetClass="emph" presetSubtype="2" fill="hold" nodeType="clickEffect">
                                  <p:stCondLst>
                                    <p:cond delay="0"/>
                                  </p:stCondLst>
                                  <p:childTnLst>
                                    <p:animClr clrSpc="rgb" dir="cw">
                                      <p:cBhvr>
                                        <p:cTn id="67" dur="2000" fill="hold"/>
                                        <p:tgtEl>
                                          <p:spTgt spid="16"/>
                                        </p:tgtEl>
                                        <p:attrNameLst>
                                          <p:attrName>fillcolor</p:attrName>
                                        </p:attrNameLst>
                                      </p:cBhvr>
                                      <p:to>
                                        <a:srgbClr val="24A19C"/>
                                      </p:to>
                                    </p:animClr>
                                    <p:set>
                                      <p:cBhvr>
                                        <p:cTn id="68" dur="2000" fill="hold"/>
                                        <p:tgtEl>
                                          <p:spTgt spid="16"/>
                                        </p:tgtEl>
                                        <p:attrNameLst>
                                          <p:attrName>fill.type</p:attrName>
                                        </p:attrNameLst>
                                      </p:cBhvr>
                                      <p:to>
                                        <p:strVal val="solid"/>
                                      </p:to>
                                    </p:set>
                                    <p:set>
                                      <p:cBhvr>
                                        <p:cTn id="69" dur="2000" fill="hold"/>
                                        <p:tgtEl>
                                          <p:spTgt spid="16"/>
                                        </p:tgtEl>
                                        <p:attrNameLst>
                                          <p:attrName>fill.on</p:attrName>
                                        </p:attrNameLst>
                                      </p:cBhvr>
                                      <p:to>
                                        <p:strVal val="true"/>
                                      </p:to>
                                    </p:set>
                                  </p:childTnLst>
                                </p:cTn>
                              </p:par>
                            </p:childTnLst>
                          </p:cTn>
                        </p:par>
                      </p:childTnLst>
                    </p:cTn>
                  </p:par>
                  <p:par>
                    <p:cTn id="70" fill="hold">
                      <p:stCondLst>
                        <p:cond delay="indefinite"/>
                      </p:stCondLst>
                      <p:childTnLst>
                        <p:par>
                          <p:cTn id="71" fill="hold">
                            <p:stCondLst>
                              <p:cond delay="0"/>
                            </p:stCondLst>
                            <p:childTnLst>
                              <p:par>
                                <p:cTn id="72" presetID="1" presetClass="emph" presetSubtype="2" fill="hold" nodeType="clickEffect">
                                  <p:stCondLst>
                                    <p:cond delay="0"/>
                                  </p:stCondLst>
                                  <p:childTnLst>
                                    <p:animClr clrSpc="rgb" dir="cw">
                                      <p:cBhvr>
                                        <p:cTn id="73" dur="2000" fill="hold"/>
                                        <p:tgtEl>
                                          <p:spTgt spid="17"/>
                                        </p:tgtEl>
                                        <p:attrNameLst>
                                          <p:attrName>fillcolor</p:attrName>
                                        </p:attrNameLst>
                                      </p:cBhvr>
                                      <p:to>
                                        <a:srgbClr val="D96098"/>
                                      </p:to>
                                    </p:animClr>
                                    <p:set>
                                      <p:cBhvr>
                                        <p:cTn id="74" dur="2000" fill="hold"/>
                                        <p:tgtEl>
                                          <p:spTgt spid="17"/>
                                        </p:tgtEl>
                                        <p:attrNameLst>
                                          <p:attrName>fill.type</p:attrName>
                                        </p:attrNameLst>
                                      </p:cBhvr>
                                      <p:to>
                                        <p:strVal val="solid"/>
                                      </p:to>
                                    </p:set>
                                    <p:set>
                                      <p:cBhvr>
                                        <p:cTn id="75" dur="2000" fill="hold"/>
                                        <p:tgtEl>
                                          <p:spTgt spid="17"/>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p:bldP spid="10" grpId="0"/>
      <p:bldP spid="14" grpId="0"/>
      <p:bldP spid="15" grpId="0"/>
      <p:bldP spid="16" grpId="0"/>
      <p:bldP spid="17" grpId="0"/>
      <p:bldP spid="18" grpId="0" animBg="1"/>
      <p:bldP spid="19"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551CC830-02C0-476D-9DA9-29417F506001}"/>
              </a:ext>
            </a:extLst>
          </p:cNvPr>
          <p:cNvSpPr/>
          <p:nvPr/>
        </p:nvSpPr>
        <p:spPr>
          <a:xfrm rot="9447758">
            <a:off x="9019769" y="5893199"/>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5" name="Freeform: Shape 4">
            <a:extLst>
              <a:ext uri="{FF2B5EF4-FFF2-40B4-BE49-F238E27FC236}">
                <a16:creationId xmlns:a16="http://schemas.microsoft.com/office/drawing/2014/main" id="{1AF4B69C-15BF-49D6-BBCA-4CDF4370EF56}"/>
              </a:ext>
            </a:extLst>
          </p:cNvPr>
          <p:cNvSpPr/>
          <p:nvPr/>
        </p:nvSpPr>
        <p:spPr>
          <a:xfrm rot="14519481">
            <a:off x="10892318" y="-1473649"/>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sp>
        <p:nvSpPr>
          <p:cNvPr id="6" name="Freeform: Shape 5">
            <a:extLst>
              <a:ext uri="{FF2B5EF4-FFF2-40B4-BE49-F238E27FC236}">
                <a16:creationId xmlns:a16="http://schemas.microsoft.com/office/drawing/2014/main" id="{8DF7581D-0149-4D87-A5ED-8E74FC6DD518}"/>
              </a:ext>
            </a:extLst>
          </p:cNvPr>
          <p:cNvSpPr/>
          <p:nvPr/>
        </p:nvSpPr>
        <p:spPr>
          <a:xfrm rot="8297882" flipH="1">
            <a:off x="-1967846" y="-2611510"/>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4" name="Freeform: Shape 3">
            <a:extLst>
              <a:ext uri="{FF2B5EF4-FFF2-40B4-BE49-F238E27FC236}">
                <a16:creationId xmlns:a16="http://schemas.microsoft.com/office/drawing/2014/main" id="{ADDB502B-EEDA-4722-B278-7CA5E68F47A3}"/>
              </a:ext>
            </a:extLst>
          </p:cNvPr>
          <p:cNvSpPr/>
          <p:nvPr/>
        </p:nvSpPr>
        <p:spPr>
          <a:xfrm rot="13796761">
            <a:off x="-2003294" y="5204101"/>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sp>
        <p:nvSpPr>
          <p:cNvPr id="7" name="Rectangle: Rounded Corners 6">
            <a:extLst>
              <a:ext uri="{FF2B5EF4-FFF2-40B4-BE49-F238E27FC236}">
                <a16:creationId xmlns:a16="http://schemas.microsoft.com/office/drawing/2014/main" id="{79879411-E158-419F-BD38-FF51ED76CAE9}"/>
              </a:ext>
            </a:extLst>
          </p:cNvPr>
          <p:cNvSpPr/>
          <p:nvPr/>
        </p:nvSpPr>
        <p:spPr>
          <a:xfrm>
            <a:off x="868124" y="1090639"/>
            <a:ext cx="8949116" cy="690702"/>
          </a:xfrm>
          <a:prstGeom prst="roundRect">
            <a:avLst>
              <a:gd name="adj" fmla="val 50000"/>
            </a:avLst>
          </a:prstGeom>
          <a:solidFill>
            <a:srgbClr val="D96098">
              <a:alpha val="4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31AA49B5-F372-4659-93B1-04A4F32E20C0}"/>
              </a:ext>
            </a:extLst>
          </p:cNvPr>
          <p:cNvSpPr/>
          <p:nvPr/>
        </p:nvSpPr>
        <p:spPr>
          <a:xfrm>
            <a:off x="593016" y="1037761"/>
            <a:ext cx="773560" cy="743580"/>
          </a:xfrm>
          <a:prstGeom prst="ellipse">
            <a:avLst/>
          </a:prstGeom>
          <a:solidFill>
            <a:srgbClr val="D960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Arial" panose="020B0604020202020204" pitchFamily="34" charset="0"/>
                <a:cs typeface="Arial" panose="020B0604020202020204" pitchFamily="34" charset="0"/>
              </a:rPr>
              <a:t>3</a:t>
            </a:r>
          </a:p>
        </p:txBody>
      </p:sp>
      <p:sp>
        <p:nvSpPr>
          <p:cNvPr id="9" name="TextBox 8">
            <a:extLst>
              <a:ext uri="{FF2B5EF4-FFF2-40B4-BE49-F238E27FC236}">
                <a16:creationId xmlns:a16="http://schemas.microsoft.com/office/drawing/2014/main" id="{DBB64C20-F577-4D0E-8DF6-6C82C6BE2DF6}"/>
              </a:ext>
            </a:extLst>
          </p:cNvPr>
          <p:cNvSpPr txBox="1"/>
          <p:nvPr/>
        </p:nvSpPr>
        <p:spPr>
          <a:xfrm>
            <a:off x="1366576" y="1162175"/>
            <a:ext cx="8450663" cy="494751"/>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r>
              <a:rPr lang="en-US" dirty="0"/>
              <a:t>So </a:t>
            </a:r>
            <a:r>
              <a:rPr lang="en-US" dirty="0" err="1"/>
              <a:t>sánh</a:t>
            </a:r>
            <a:r>
              <a:rPr lang="en-US" dirty="0"/>
              <a:t> </a:t>
            </a:r>
            <a:r>
              <a:rPr lang="en-US" dirty="0" err="1"/>
              <a:t>tính</a:t>
            </a:r>
            <a:r>
              <a:rPr lang="en-US" dirty="0"/>
              <a:t> </a:t>
            </a:r>
            <a:r>
              <a:rPr lang="en-US" dirty="0" err="1"/>
              <a:t>kim</a:t>
            </a:r>
            <a:r>
              <a:rPr lang="en-US" dirty="0"/>
              <a:t> </a:t>
            </a:r>
            <a:r>
              <a:rPr lang="en-US" dirty="0" err="1"/>
              <a:t>loại</a:t>
            </a:r>
            <a:r>
              <a:rPr lang="en-US" dirty="0"/>
              <a:t> </a:t>
            </a:r>
            <a:r>
              <a:rPr lang="en-US" dirty="0" err="1"/>
              <a:t>của</a:t>
            </a:r>
            <a:r>
              <a:rPr lang="en-US" dirty="0"/>
              <a:t> </a:t>
            </a:r>
            <a:r>
              <a:rPr lang="en-US" dirty="0" err="1"/>
              <a:t>các</a:t>
            </a:r>
            <a:r>
              <a:rPr lang="en-US" dirty="0"/>
              <a:t> </a:t>
            </a:r>
            <a:r>
              <a:rPr lang="en-US" dirty="0" err="1"/>
              <a:t>nguyên</a:t>
            </a:r>
            <a:r>
              <a:rPr lang="en-US" dirty="0"/>
              <a:t> </a:t>
            </a:r>
            <a:r>
              <a:rPr lang="en-US" dirty="0" err="1"/>
              <a:t>tố</a:t>
            </a:r>
            <a:r>
              <a:rPr lang="en-US" dirty="0"/>
              <a:t> </a:t>
            </a:r>
            <a:r>
              <a:rPr lang="en-US" dirty="0" err="1"/>
              <a:t>sau</a:t>
            </a:r>
            <a:r>
              <a:rPr lang="en-US" dirty="0"/>
              <a:t>: K, Al, Mg, Na</a:t>
            </a:r>
            <a:endParaRPr lang="vi-VN" dirty="0"/>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E903CB6E-E3F1-4BEA-83F2-0C677614A69F}"/>
                  </a:ext>
                </a:extLst>
              </p:cNvPr>
              <p:cNvSpPr txBox="1"/>
              <p:nvPr/>
            </p:nvSpPr>
            <p:spPr>
              <a:xfrm>
                <a:off x="1446964" y="2914771"/>
                <a:ext cx="10745036" cy="1381147"/>
              </a:xfrm>
              <a:prstGeom prst="rect">
                <a:avLst/>
              </a:prstGeom>
              <a:noFill/>
            </p:spPr>
            <p:txBody>
              <a:bodyPr wrap="square" rtlCol="0">
                <a:spAutoFit/>
              </a:bodyPr>
              <a:lstStyle/>
              <a:p>
                <a:pPr>
                  <a:lnSpc>
                    <a:spcPct val="120000"/>
                  </a:lnSpc>
                </a:pPr>
                <a:r>
                  <a:rPr lang="en-US" sz="2400" dirty="0">
                    <a:latin typeface="Arial" panose="020B0604020202020204" pitchFamily="34" charset="0"/>
                    <a:cs typeface="Arial" panose="020B0604020202020204" pitchFamily="34" charset="0"/>
                  </a:rPr>
                  <a:t>Na </a:t>
                </a:r>
                <a:r>
                  <a:rPr lang="en-US" sz="2400" dirty="0" err="1">
                    <a:latin typeface="Arial" panose="020B0604020202020204" pitchFamily="34" charset="0"/>
                    <a:cs typeface="Arial" panose="020B0604020202020204" pitchFamily="34" charset="0"/>
                  </a:rPr>
                  <a:t>và</a:t>
                </a:r>
                <a:r>
                  <a:rPr lang="en-US" sz="2400" dirty="0">
                    <a:latin typeface="Arial" panose="020B0604020202020204" pitchFamily="34" charset="0"/>
                    <a:cs typeface="Arial" panose="020B0604020202020204" pitchFamily="34" charset="0"/>
                  </a:rPr>
                  <a:t> K </a:t>
                </a:r>
                <a:r>
                  <a:rPr lang="en-US" sz="2400" dirty="0" err="1">
                    <a:latin typeface="Arial" panose="020B0604020202020204" pitchFamily="34" charset="0"/>
                    <a:cs typeface="Arial" panose="020B0604020202020204" pitchFamily="34" charset="0"/>
                  </a:rPr>
                  <a:t>thuộc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cùng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nhóm</a:t>
                </a:r>
                <a:r>
                  <a:rPr lang="en-US" sz="2400" dirty="0">
                    <a:latin typeface="Arial" panose="020B0604020202020204" pitchFamily="34" charset="0"/>
                    <a:cs typeface="Arial" panose="020B0604020202020204" pitchFamily="34" charset="0"/>
                  </a:rPr>
                  <a:t> </a:t>
                </a:r>
              </a:p>
              <a:p>
                <a:pPr>
                  <a:lnSpc>
                    <a:spcPct val="120000"/>
                  </a:lnSpc>
                </a:pPr>
                <a:r>
                  <a:rPr lang="en-US" sz="2400" dirty="0" err="1">
                    <a:latin typeface="Arial" panose="020B0604020202020204" pitchFamily="34" charset="0"/>
                    <a:cs typeface="Arial" panose="020B0604020202020204" pitchFamily="34" charset="0"/>
                  </a:rPr>
                  <a:t>Trong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một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nhóm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theo</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chiều</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tăng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điện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tích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hạt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nhân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tính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kim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loại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tăng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dần</a:t>
                </a:r>
                <a:endParaRPr lang="en-US" sz="2400" dirty="0">
                  <a:latin typeface="Arial" panose="020B0604020202020204" pitchFamily="34" charset="0"/>
                  <a:cs typeface="Arial" panose="020B0604020202020204" pitchFamily="34" charset="0"/>
                </a:endParaRPr>
              </a:p>
              <a:p>
                <a:pPr>
                  <a:lnSpc>
                    <a:spcPct val="120000"/>
                  </a:lnSpc>
                </a:pPr>
                <a14:m>
                  <m:oMath xmlns:m="http://schemas.openxmlformats.org/officeDocument/2006/math">
                    <m:groupChr>
                      <m:groupChrPr>
                        <m:chr m:val="⇒"/>
                        <m:vertJc m:val="bot"/>
                        <m:ctrlPr>
                          <a:rPr lang="en-US" sz="2400" i="1" smtClean="0">
                            <a:latin typeface="Cambria Math" panose="02040503050406030204" pitchFamily="18" charset="0"/>
                            <a:cs typeface="Arial" panose="020B0604020202020204" pitchFamily="34" charset="0"/>
                          </a:rPr>
                        </m:ctrlPr>
                      </m:groupChrPr>
                      <m:e>
                        <m:r>
                          <m:rPr>
                            <m:brk m:alnAt="2"/>
                          </m:rPr>
                          <a:rPr lang="en-US" sz="2400" b="0" i="1" smtClean="0">
                            <a:latin typeface="Cambria Math" panose="02040503050406030204" pitchFamily="18" charset="0"/>
                            <a:cs typeface="Arial" panose="020B0604020202020204" pitchFamily="34" charset="0"/>
                          </a:rPr>
                          <m:t> </m:t>
                        </m:r>
                        <m:r>
                          <a:rPr lang="en-US" sz="2400" b="0" i="1" smtClean="0">
                            <a:latin typeface="Cambria Math" panose="02040503050406030204" pitchFamily="18" charset="0"/>
                            <a:cs typeface="Arial" panose="020B0604020202020204" pitchFamily="34" charset="0"/>
                          </a:rPr>
                          <m:t>          </m:t>
                        </m:r>
                      </m:e>
                    </m:groupChr>
                  </m:oMath>
                </a14:m>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Tính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kim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loại</a:t>
                </a:r>
                <a:r>
                  <a:rPr lang="en-US" sz="2400" dirty="0">
                    <a:latin typeface="Arial" panose="020B0604020202020204" pitchFamily="34" charset="0"/>
                    <a:cs typeface="Arial" panose="020B0604020202020204" pitchFamily="34" charset="0"/>
                  </a:rPr>
                  <a:t>: K &gt; Na</a:t>
                </a:r>
              </a:p>
            </p:txBody>
          </p:sp>
        </mc:Choice>
        <mc:Fallback xmlns="">
          <p:sp>
            <p:nvSpPr>
              <p:cNvPr id="15" name="TextBox 14">
                <a:extLst>
                  <a:ext uri="{FF2B5EF4-FFF2-40B4-BE49-F238E27FC236}">
                    <a16:creationId xmlns:a16="http://schemas.microsoft.com/office/drawing/2014/main" id="{E903CB6E-E3F1-4BEA-83F2-0C677614A69F}"/>
                  </a:ext>
                </a:extLst>
              </p:cNvPr>
              <p:cNvSpPr txBox="1">
                <a:spLocks noRot="1" noChangeAspect="1" noMove="1" noResize="1" noEditPoints="1" noAdjustHandles="1" noChangeArrowheads="1" noChangeShapeType="1" noTextEdit="1"/>
              </p:cNvSpPr>
              <p:nvPr/>
            </p:nvSpPr>
            <p:spPr>
              <a:xfrm>
                <a:off x="1446964" y="2914771"/>
                <a:ext cx="10745036" cy="1381147"/>
              </a:xfrm>
              <a:prstGeom prst="rect">
                <a:avLst/>
              </a:prstGeom>
              <a:blipFill>
                <a:blip r:embed="rId2"/>
                <a:stretch>
                  <a:fillRect l="-851" t="-881" b="-9251"/>
                </a:stretch>
              </a:blipFill>
            </p:spPr>
            <p:txBody>
              <a:bodyPr/>
              <a:lstStyle/>
              <a:p>
                <a:r>
                  <a:rPr lang="en-US">
                    <a:noFill/>
                  </a:rPr>
                  <a:t> </a:t>
                </a:r>
              </a:p>
            </p:txBody>
          </p:sp>
        </mc:Fallback>
      </mc:AlternateContent>
      <p:grpSp>
        <p:nvGrpSpPr>
          <p:cNvPr id="16" name="Group 15">
            <a:extLst>
              <a:ext uri="{FF2B5EF4-FFF2-40B4-BE49-F238E27FC236}">
                <a16:creationId xmlns:a16="http://schemas.microsoft.com/office/drawing/2014/main" id="{E4080B19-428C-420E-A94E-5E034F6F07E4}"/>
              </a:ext>
            </a:extLst>
          </p:cNvPr>
          <p:cNvGrpSpPr/>
          <p:nvPr/>
        </p:nvGrpSpPr>
        <p:grpSpPr>
          <a:xfrm>
            <a:off x="7322926" y="1859202"/>
            <a:ext cx="2809900" cy="1444121"/>
            <a:chOff x="6096000" y="1490801"/>
            <a:chExt cx="3025911" cy="1444121"/>
          </a:xfrm>
        </p:grpSpPr>
        <p:sp>
          <p:nvSpPr>
            <p:cNvPr id="17" name="TextBox 16">
              <a:extLst>
                <a:ext uri="{FF2B5EF4-FFF2-40B4-BE49-F238E27FC236}">
                  <a16:creationId xmlns:a16="http://schemas.microsoft.com/office/drawing/2014/main" id="{A3F8CC5F-DDCD-4D9B-8A24-FA9FF0226B7C}"/>
                </a:ext>
              </a:extLst>
            </p:cNvPr>
            <p:cNvSpPr txBox="1"/>
            <p:nvPr/>
          </p:nvSpPr>
          <p:spPr>
            <a:xfrm>
              <a:off x="6096000" y="1490801"/>
              <a:ext cx="831580" cy="696024"/>
            </a:xfrm>
            <a:prstGeom prst="rect">
              <a:avLst/>
            </a:prstGeom>
            <a:noFill/>
          </p:spPr>
          <p:txBody>
            <a:bodyPr wrap="square" rtlCol="0">
              <a:spAutoFit/>
            </a:bodyPr>
            <a:lstStyle/>
            <a:p>
              <a:pPr>
                <a:lnSpc>
                  <a:spcPct val="120000"/>
                </a:lnSpc>
              </a:pPr>
              <a:r>
                <a:rPr lang="en-US" sz="3600" b="1" dirty="0">
                  <a:latin typeface="Arial" panose="020B0604020202020204" pitchFamily="34" charset="0"/>
                  <a:cs typeface="Arial" panose="020B0604020202020204" pitchFamily="34" charset="0"/>
                </a:rPr>
                <a:t>Na</a:t>
              </a:r>
            </a:p>
          </p:txBody>
        </p:sp>
        <p:sp>
          <p:nvSpPr>
            <p:cNvPr id="18" name="TextBox 17">
              <a:extLst>
                <a:ext uri="{FF2B5EF4-FFF2-40B4-BE49-F238E27FC236}">
                  <a16:creationId xmlns:a16="http://schemas.microsoft.com/office/drawing/2014/main" id="{667F0816-A5C7-4AB9-9052-361FD1884541}"/>
                </a:ext>
              </a:extLst>
            </p:cNvPr>
            <p:cNvSpPr txBox="1"/>
            <p:nvPr/>
          </p:nvSpPr>
          <p:spPr>
            <a:xfrm>
              <a:off x="6096000" y="2238898"/>
              <a:ext cx="638121" cy="696024"/>
            </a:xfrm>
            <a:prstGeom prst="rect">
              <a:avLst/>
            </a:prstGeom>
            <a:noFill/>
          </p:spPr>
          <p:txBody>
            <a:bodyPr wrap="square" rtlCol="0">
              <a:spAutoFit/>
            </a:bodyPr>
            <a:lstStyle/>
            <a:p>
              <a:pPr>
                <a:lnSpc>
                  <a:spcPct val="120000"/>
                </a:lnSpc>
              </a:pPr>
              <a:r>
                <a:rPr lang="en-US" sz="3600" b="1" dirty="0">
                  <a:latin typeface="Arial" panose="020B0604020202020204" pitchFamily="34" charset="0"/>
                  <a:cs typeface="Arial" panose="020B0604020202020204" pitchFamily="34" charset="0"/>
                </a:rPr>
                <a:t>K</a:t>
              </a:r>
            </a:p>
          </p:txBody>
        </p:sp>
        <p:sp>
          <p:nvSpPr>
            <p:cNvPr id="19" name="TextBox 18">
              <a:extLst>
                <a:ext uri="{FF2B5EF4-FFF2-40B4-BE49-F238E27FC236}">
                  <a16:creationId xmlns:a16="http://schemas.microsoft.com/office/drawing/2014/main" id="{E0F6A9AB-805B-4A80-AF95-F7C787F52132}"/>
                </a:ext>
              </a:extLst>
            </p:cNvPr>
            <p:cNvSpPr txBox="1"/>
            <p:nvPr/>
          </p:nvSpPr>
          <p:spPr>
            <a:xfrm>
              <a:off x="7107990" y="1490801"/>
              <a:ext cx="966290" cy="696024"/>
            </a:xfrm>
            <a:prstGeom prst="rect">
              <a:avLst/>
            </a:prstGeom>
            <a:noFill/>
          </p:spPr>
          <p:txBody>
            <a:bodyPr wrap="square" rtlCol="0">
              <a:spAutoFit/>
            </a:bodyPr>
            <a:lstStyle/>
            <a:p>
              <a:pPr>
                <a:lnSpc>
                  <a:spcPct val="120000"/>
                </a:lnSpc>
              </a:pPr>
              <a:r>
                <a:rPr lang="en-US" sz="3600" b="1" dirty="0">
                  <a:latin typeface="Arial" panose="020B0604020202020204" pitchFamily="34" charset="0"/>
                  <a:cs typeface="Arial" panose="020B0604020202020204" pitchFamily="34" charset="0"/>
                </a:rPr>
                <a:t>Mg</a:t>
              </a:r>
            </a:p>
          </p:txBody>
        </p:sp>
        <p:sp>
          <p:nvSpPr>
            <p:cNvPr id="23" name="TextBox 22">
              <a:extLst>
                <a:ext uri="{FF2B5EF4-FFF2-40B4-BE49-F238E27FC236}">
                  <a16:creationId xmlns:a16="http://schemas.microsoft.com/office/drawing/2014/main" id="{835A3D21-0113-4548-BC69-96923F2B0A29}"/>
                </a:ext>
              </a:extLst>
            </p:cNvPr>
            <p:cNvSpPr txBox="1"/>
            <p:nvPr/>
          </p:nvSpPr>
          <p:spPr>
            <a:xfrm>
              <a:off x="8155620" y="1490801"/>
              <a:ext cx="966291" cy="696024"/>
            </a:xfrm>
            <a:prstGeom prst="rect">
              <a:avLst/>
            </a:prstGeom>
            <a:noFill/>
          </p:spPr>
          <p:txBody>
            <a:bodyPr wrap="square" rtlCol="0">
              <a:spAutoFit/>
            </a:bodyPr>
            <a:lstStyle/>
            <a:p>
              <a:pPr>
                <a:lnSpc>
                  <a:spcPct val="120000"/>
                </a:lnSpc>
              </a:pPr>
              <a:r>
                <a:rPr lang="en-US" sz="3600" b="1" dirty="0">
                  <a:latin typeface="Arial" panose="020B0604020202020204" pitchFamily="34" charset="0"/>
                  <a:cs typeface="Arial" panose="020B0604020202020204" pitchFamily="34" charset="0"/>
                </a:rPr>
                <a:t>Al</a:t>
              </a:r>
            </a:p>
          </p:txBody>
        </p:sp>
      </p:grpSp>
      <p:sp>
        <p:nvSpPr>
          <p:cNvPr id="20" name="TextBox 19">
            <a:extLst>
              <a:ext uri="{FF2B5EF4-FFF2-40B4-BE49-F238E27FC236}">
                <a16:creationId xmlns:a16="http://schemas.microsoft.com/office/drawing/2014/main" id="{6071340B-D5FD-41DC-BB24-4CAACAE6DE09}"/>
              </a:ext>
            </a:extLst>
          </p:cNvPr>
          <p:cNvSpPr txBox="1"/>
          <p:nvPr/>
        </p:nvSpPr>
        <p:spPr>
          <a:xfrm>
            <a:off x="1446964" y="2194698"/>
            <a:ext cx="6061400" cy="494751"/>
          </a:xfrm>
          <a:prstGeom prst="rect">
            <a:avLst/>
          </a:prstGeom>
          <a:noFill/>
        </p:spPr>
        <p:txBody>
          <a:bodyPr wrap="square" rtlCol="0">
            <a:spAutoFit/>
          </a:bodyPr>
          <a:lstStyle/>
          <a:p>
            <a:pPr>
              <a:lnSpc>
                <a:spcPct val="120000"/>
              </a:lnSpc>
            </a:pPr>
            <a:r>
              <a:rPr lang="en-US" sz="2400" dirty="0" err="1">
                <a:latin typeface="Arial" panose="020B0604020202020204" pitchFamily="34" charset="0"/>
                <a:cs typeface="Arial" panose="020B0604020202020204" pitchFamily="34" charset="0"/>
              </a:rPr>
              <a:t>Sắp</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xếp</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các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nguyên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tố</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theo</a:t>
            </a:r>
            <a:r>
              <a:rPr lang="en-US" sz="2400" dirty="0">
                <a:latin typeface="Arial" panose="020B0604020202020204" pitchFamily="34" charset="0"/>
                <a:cs typeface="Arial" panose="020B0604020202020204" pitchFamily="34" charset="0"/>
              </a:rPr>
              <a:t> chu </a:t>
            </a:r>
            <a:r>
              <a:rPr lang="en-US" sz="2400" dirty="0" err="1">
                <a:latin typeface="Arial" panose="020B0604020202020204" pitchFamily="34" charset="0"/>
                <a:cs typeface="Arial" panose="020B0604020202020204" pitchFamily="34" charset="0"/>
              </a:rPr>
              <a:t>kì</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nhóm</a:t>
            </a:r>
            <a:endParaRPr lang="en-US" sz="2400"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582904A3-DEB3-493A-BC5B-ADB861B0A8B6}"/>
                  </a:ext>
                </a:extLst>
              </p:cNvPr>
              <p:cNvSpPr txBox="1"/>
              <p:nvPr/>
            </p:nvSpPr>
            <p:spPr>
              <a:xfrm>
                <a:off x="1427090" y="4340605"/>
                <a:ext cx="10500303" cy="1381147"/>
              </a:xfrm>
              <a:prstGeom prst="rect">
                <a:avLst/>
              </a:prstGeom>
              <a:noFill/>
            </p:spPr>
            <p:txBody>
              <a:bodyPr wrap="square" rtlCol="0">
                <a:spAutoFit/>
              </a:bodyPr>
              <a:lstStyle/>
              <a:p>
                <a:pPr>
                  <a:lnSpc>
                    <a:spcPct val="120000"/>
                  </a:lnSpc>
                </a:pPr>
                <a:r>
                  <a:rPr lang="en-US" sz="2400" dirty="0">
                    <a:latin typeface="Arial" panose="020B0604020202020204" pitchFamily="34" charset="0"/>
                    <a:cs typeface="Arial" panose="020B0604020202020204" pitchFamily="34" charset="0"/>
                  </a:rPr>
                  <a:t>Na, Mg </a:t>
                </a:r>
                <a:r>
                  <a:rPr lang="en-US" sz="2400" dirty="0" err="1">
                    <a:latin typeface="Arial" panose="020B0604020202020204" pitchFamily="34" charset="0"/>
                    <a:cs typeface="Arial" panose="020B0604020202020204" pitchFamily="34" charset="0"/>
                  </a:rPr>
                  <a:t>và</a:t>
                </a:r>
                <a:r>
                  <a:rPr lang="en-US" sz="2400" dirty="0">
                    <a:latin typeface="Arial" panose="020B0604020202020204" pitchFamily="34" charset="0"/>
                    <a:cs typeface="Arial" panose="020B0604020202020204" pitchFamily="34" charset="0"/>
                  </a:rPr>
                  <a:t> Al </a:t>
                </a:r>
                <a:r>
                  <a:rPr lang="en-US" sz="2400" dirty="0" err="1">
                    <a:latin typeface="Arial" panose="020B0604020202020204" pitchFamily="34" charset="0"/>
                    <a:cs typeface="Arial" panose="020B0604020202020204" pitchFamily="34" charset="0"/>
                  </a:rPr>
                  <a:t>thuộc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cùng</a:t>
                </a:r>
                <a:r>
                  <a:rPr lang="en-US" sz="2400" dirty="0">
                    <a:latin typeface="Arial" panose="020B0604020202020204" pitchFamily="34" charset="0"/>
                    <a:cs typeface="Arial" panose="020B0604020202020204" pitchFamily="34" charset="0"/>
                  </a:rPr>
                  <a:t> chu </a:t>
                </a:r>
                <a:r>
                  <a:rPr lang="en-US" sz="2400" dirty="0" err="1">
                    <a:latin typeface="Arial" panose="020B0604020202020204" pitchFamily="34" charset="0"/>
                    <a:cs typeface="Arial" panose="020B0604020202020204" pitchFamily="34" charset="0"/>
                  </a:rPr>
                  <a:t>kì</a:t>
                </a:r>
                <a:r>
                  <a:rPr lang="en-US" sz="2400" dirty="0">
                    <a:latin typeface="Arial" panose="020B0604020202020204" pitchFamily="34" charset="0"/>
                    <a:cs typeface="Arial" panose="020B0604020202020204" pitchFamily="34" charset="0"/>
                  </a:rPr>
                  <a:t> </a:t>
                </a:r>
              </a:p>
              <a:p>
                <a:pPr>
                  <a:lnSpc>
                    <a:spcPct val="120000"/>
                  </a:lnSpc>
                </a:pPr>
                <a:r>
                  <a:rPr lang="en-US" sz="2400" dirty="0" err="1">
                    <a:latin typeface="Arial" panose="020B0604020202020204" pitchFamily="34" charset="0"/>
                    <a:cs typeface="Arial" panose="020B0604020202020204" pitchFamily="34" charset="0"/>
                  </a:rPr>
                  <a:t>Trong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một</a:t>
                </a:r>
                <a:r>
                  <a:rPr lang="en-US" sz="2400" dirty="0">
                    <a:latin typeface="Arial" panose="020B0604020202020204" pitchFamily="34" charset="0"/>
                    <a:cs typeface="Arial" panose="020B0604020202020204" pitchFamily="34" charset="0"/>
                  </a:rPr>
                  <a:t> chu </a:t>
                </a:r>
                <a:r>
                  <a:rPr lang="en-US" sz="2400" dirty="0" err="1">
                    <a:latin typeface="Arial" panose="020B0604020202020204" pitchFamily="34" charset="0"/>
                    <a:cs typeface="Arial" panose="020B0604020202020204" pitchFamily="34" charset="0"/>
                  </a:rPr>
                  <a:t>kì</a:t>
                </a:r>
                <a:r>
                  <a:rPr lang="en-US" sz="2400" dirty="0">
                    <a:latin typeface="Arial" panose="020B0604020202020204" pitchFamily="34" charset="0"/>
                    <a:cs typeface="Arial" panose="020B0604020202020204" pitchFamily="34" charset="0"/>
                  </a:rPr>
                  <a:t> theo </a:t>
                </a:r>
                <a:r>
                  <a:rPr lang="en-US" sz="2400" dirty="0" err="1">
                    <a:latin typeface="Arial" panose="020B0604020202020204" pitchFamily="34" charset="0"/>
                    <a:cs typeface="Arial" panose="020B0604020202020204" pitchFamily="34" charset="0"/>
                  </a:rPr>
                  <a:t>chiều</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tăng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điện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tích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hạt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nhân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tính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kim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loại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giảm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dần</a:t>
                </a:r>
                <a:endParaRPr lang="en-US" sz="2400" dirty="0">
                  <a:latin typeface="Arial" panose="020B0604020202020204" pitchFamily="34" charset="0"/>
                  <a:cs typeface="Arial" panose="020B0604020202020204" pitchFamily="34" charset="0"/>
                </a:endParaRPr>
              </a:p>
              <a:p>
                <a:pPr>
                  <a:lnSpc>
                    <a:spcPct val="120000"/>
                  </a:lnSpc>
                </a:pPr>
                <a:r>
                  <a:rPr lang="en-US" sz="2400" dirty="0">
                    <a:latin typeface="Arial" panose="020B0604020202020204" pitchFamily="34" charset="0"/>
                    <a:cs typeface="Arial" panose="020B0604020202020204" pitchFamily="34" charset="0"/>
                  </a:rPr>
                  <a:t> </a:t>
                </a:r>
                <a14:m>
                  <m:oMath xmlns:m="http://schemas.openxmlformats.org/officeDocument/2006/math">
                    <m:groupChr>
                      <m:groupChrPr>
                        <m:chr m:val="⇒"/>
                        <m:vertJc m:val="bot"/>
                        <m:ctrlPr>
                          <a:rPr lang="en-US" sz="2400" i="1" smtClean="0">
                            <a:latin typeface="Cambria Math" panose="02040503050406030204" pitchFamily="18" charset="0"/>
                            <a:cs typeface="Arial" panose="020B0604020202020204" pitchFamily="34" charset="0"/>
                          </a:rPr>
                        </m:ctrlPr>
                      </m:groupChrPr>
                      <m:e>
                        <m:r>
                          <m:rPr>
                            <m:brk m:alnAt="2"/>
                          </m:rPr>
                          <a:rPr lang="en-US" sz="2400" b="0" i="1" smtClean="0">
                            <a:latin typeface="Cambria Math" panose="02040503050406030204" pitchFamily="18" charset="0"/>
                            <a:cs typeface="Arial" panose="020B0604020202020204" pitchFamily="34" charset="0"/>
                          </a:rPr>
                          <m:t> </m:t>
                        </m:r>
                        <m:r>
                          <a:rPr lang="en-US" sz="2400" b="0" i="1" smtClean="0">
                            <a:latin typeface="Cambria Math" panose="02040503050406030204" pitchFamily="18" charset="0"/>
                            <a:cs typeface="Arial" panose="020B0604020202020204" pitchFamily="34" charset="0"/>
                          </a:rPr>
                          <m:t>          </m:t>
                        </m:r>
                      </m:e>
                    </m:groupChr>
                  </m:oMath>
                </a14:m>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Tính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kim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loại</a:t>
                </a:r>
                <a:r>
                  <a:rPr lang="en-US" sz="2400" dirty="0">
                    <a:latin typeface="Arial" panose="020B0604020202020204" pitchFamily="34" charset="0"/>
                    <a:cs typeface="Arial" panose="020B0604020202020204" pitchFamily="34" charset="0"/>
                  </a:rPr>
                  <a:t> Na &gt; Mg &gt; Al</a:t>
                </a:r>
              </a:p>
            </p:txBody>
          </p:sp>
        </mc:Choice>
        <mc:Fallback xmlns="">
          <p:sp>
            <p:nvSpPr>
              <p:cNvPr id="21" name="TextBox 20">
                <a:extLst>
                  <a:ext uri="{FF2B5EF4-FFF2-40B4-BE49-F238E27FC236}">
                    <a16:creationId xmlns:a16="http://schemas.microsoft.com/office/drawing/2014/main" id="{582904A3-DEB3-493A-BC5B-ADB861B0A8B6}"/>
                  </a:ext>
                </a:extLst>
              </p:cNvPr>
              <p:cNvSpPr txBox="1">
                <a:spLocks noRot="1" noChangeAspect="1" noMove="1" noResize="1" noEditPoints="1" noAdjustHandles="1" noChangeArrowheads="1" noChangeShapeType="1" noTextEdit="1"/>
              </p:cNvSpPr>
              <p:nvPr/>
            </p:nvSpPr>
            <p:spPr>
              <a:xfrm>
                <a:off x="1427090" y="4340605"/>
                <a:ext cx="10500303" cy="1381147"/>
              </a:xfrm>
              <a:prstGeom prst="rect">
                <a:avLst/>
              </a:prstGeom>
              <a:blipFill>
                <a:blip r:embed="rId3"/>
                <a:stretch>
                  <a:fillRect l="-871" t="-881" b="-925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6AF67579-95E6-4DEE-B560-45346D397DFA}"/>
                  </a:ext>
                </a:extLst>
              </p:cNvPr>
              <p:cNvSpPr txBox="1"/>
              <p:nvPr/>
            </p:nvSpPr>
            <p:spPr>
              <a:xfrm>
                <a:off x="2502519" y="5867687"/>
                <a:ext cx="5592623" cy="494751"/>
              </a:xfrm>
              <a:prstGeom prst="rect">
                <a:avLst/>
              </a:prstGeom>
              <a:noFill/>
            </p:spPr>
            <p:txBody>
              <a:bodyPr wrap="square" rtlCol="0">
                <a:spAutoFit/>
              </a:bodyPr>
              <a:lstStyle/>
              <a:p>
                <a:pPr>
                  <a:lnSpc>
                    <a:spcPct val="120000"/>
                  </a:lnSpc>
                </a:pPr>
                <a14:m>
                  <m:oMath xmlns:m="http://schemas.openxmlformats.org/officeDocument/2006/math">
                    <m:groupChr>
                      <m:groupChrPr>
                        <m:chr m:val="⇒"/>
                        <m:vertJc m:val="bot"/>
                        <m:ctrlPr>
                          <a:rPr lang="en-US" sz="2400" i="1" smtClean="0">
                            <a:latin typeface="Cambria Math" panose="02040503050406030204" pitchFamily="18" charset="0"/>
                            <a:cs typeface="Arial" panose="020B0604020202020204" pitchFamily="34" charset="0"/>
                          </a:rPr>
                        </m:ctrlPr>
                      </m:groupChrPr>
                      <m:e>
                        <m:r>
                          <m:rPr>
                            <m:brk m:alnAt="2"/>
                          </m:rPr>
                          <a:rPr lang="en-US" sz="2400" b="0" i="1" smtClean="0">
                            <a:latin typeface="Cambria Math" panose="02040503050406030204" pitchFamily="18" charset="0"/>
                            <a:cs typeface="Arial" panose="020B0604020202020204" pitchFamily="34" charset="0"/>
                          </a:rPr>
                          <m:t> </m:t>
                        </m:r>
                        <m:r>
                          <a:rPr lang="en-US" sz="2400" b="0" i="1" smtClean="0">
                            <a:latin typeface="Cambria Math" panose="02040503050406030204" pitchFamily="18" charset="0"/>
                            <a:cs typeface="Arial" panose="020B0604020202020204" pitchFamily="34" charset="0"/>
                          </a:rPr>
                          <m:t>          </m:t>
                        </m:r>
                      </m:e>
                    </m:groupChr>
                  </m:oMath>
                </a14:m>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Tính</a:t>
                </a:r>
                <a:r>
                  <a:rPr lang="en-US" sz="2400" dirty="0">
                    <a:latin typeface="Arial" panose="020B0604020202020204" pitchFamily="34" charset="0"/>
                    <a:cs typeface="Arial" panose="020B0604020202020204" pitchFamily="34" charset="0"/>
                  </a:rPr>
                  <a:t> phi </a:t>
                </a:r>
                <a:r>
                  <a:rPr lang="en-US" sz="2400" dirty="0" err="1">
                    <a:latin typeface="Arial" panose="020B0604020202020204" pitchFamily="34" charset="0"/>
                    <a:cs typeface="Arial" panose="020B0604020202020204" pitchFamily="34" charset="0"/>
                  </a:rPr>
                  <a:t>kim</a:t>
                </a:r>
                <a:r>
                  <a:rPr lang="en-US" sz="2400" dirty="0">
                    <a:latin typeface="Arial" panose="020B0604020202020204" pitchFamily="34" charset="0"/>
                    <a:cs typeface="Arial" panose="020B0604020202020204" pitchFamily="34" charset="0"/>
                  </a:rPr>
                  <a:t> K &gt; Na &gt; Mg &gt; Al</a:t>
                </a:r>
              </a:p>
            </p:txBody>
          </p:sp>
        </mc:Choice>
        <mc:Fallback xmlns="">
          <p:sp>
            <p:nvSpPr>
              <p:cNvPr id="22" name="TextBox 21">
                <a:extLst>
                  <a:ext uri="{FF2B5EF4-FFF2-40B4-BE49-F238E27FC236}">
                    <a16:creationId xmlns:a16="http://schemas.microsoft.com/office/drawing/2014/main" id="{6AF67579-95E6-4DEE-B560-45346D397DFA}"/>
                  </a:ext>
                </a:extLst>
              </p:cNvPr>
              <p:cNvSpPr txBox="1">
                <a:spLocks noRot="1" noChangeAspect="1" noMove="1" noResize="1" noEditPoints="1" noAdjustHandles="1" noChangeArrowheads="1" noChangeShapeType="1" noTextEdit="1"/>
              </p:cNvSpPr>
              <p:nvPr/>
            </p:nvSpPr>
            <p:spPr>
              <a:xfrm>
                <a:off x="2502519" y="5867687"/>
                <a:ext cx="5592623" cy="494751"/>
              </a:xfrm>
              <a:prstGeom prst="rect">
                <a:avLst/>
              </a:prstGeom>
              <a:blipFill>
                <a:blip r:embed="rId4"/>
                <a:stretch>
                  <a:fillRect t="-2469" b="-28395"/>
                </a:stretch>
              </a:blipFill>
            </p:spPr>
            <p:txBody>
              <a:bodyPr/>
              <a:lstStyle/>
              <a:p>
                <a:r>
                  <a:rPr lang="en-US">
                    <a:noFill/>
                  </a:rPr>
                  <a:t> </a:t>
                </a:r>
              </a:p>
            </p:txBody>
          </p:sp>
        </mc:Fallback>
      </mc:AlternateContent>
    </p:spTree>
    <p:extLst>
      <p:ext uri="{BB962C8B-B14F-4D97-AF65-F5344CB8AC3E}">
        <p14:creationId xmlns:p14="http://schemas.microsoft.com/office/powerpoint/2010/main" val="774969662"/>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left)">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wipe(left)">
                                      <p:cBhvr>
                                        <p:cTn id="21" dur="500"/>
                                        <p:tgtEl>
                                          <p:spTgt spid="20"/>
                                        </p:tgtEl>
                                      </p:cBhvr>
                                    </p:animEffect>
                                  </p:childTnLst>
                                </p:cTn>
                              </p:par>
                            </p:childTnLst>
                          </p:cTn>
                        </p:par>
                        <p:par>
                          <p:cTn id="22" fill="hold">
                            <p:stCondLst>
                              <p:cond delay="500"/>
                            </p:stCondLst>
                            <p:childTnLst>
                              <p:par>
                                <p:cTn id="23" presetID="6" presetClass="entr" presetSubtype="16" fill="hold" nodeType="after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circle(in)">
                                      <p:cBhvr>
                                        <p:cTn id="25" dur="500"/>
                                        <p:tgtEl>
                                          <p:spTgt spid="16"/>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wipe(left)">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wipe(left)">
                                      <p:cBhvr>
                                        <p:cTn id="35" dur="500"/>
                                        <p:tgtEl>
                                          <p:spTgt spid="21"/>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wipe(left)">
                                      <p:cBhvr>
                                        <p:cTn id="40"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p:bldP spid="15" grpId="0"/>
      <p:bldP spid="20" grpId="0"/>
      <p:bldP spid="21" grpId="0"/>
      <p:bldP spid="22"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551CC830-02C0-476D-9DA9-29417F506001}"/>
              </a:ext>
            </a:extLst>
          </p:cNvPr>
          <p:cNvSpPr/>
          <p:nvPr/>
        </p:nvSpPr>
        <p:spPr>
          <a:xfrm>
            <a:off x="-2448535" y="-2186243"/>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5" name="Freeform: Shape 4">
            <a:extLst>
              <a:ext uri="{FF2B5EF4-FFF2-40B4-BE49-F238E27FC236}">
                <a16:creationId xmlns:a16="http://schemas.microsoft.com/office/drawing/2014/main" id="{1AF4B69C-15BF-49D6-BBCA-4CDF4370EF56}"/>
              </a:ext>
            </a:extLst>
          </p:cNvPr>
          <p:cNvSpPr/>
          <p:nvPr/>
        </p:nvSpPr>
        <p:spPr>
          <a:xfrm rot="14519481">
            <a:off x="-2448535" y="5212080"/>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sp>
        <p:nvSpPr>
          <p:cNvPr id="6" name="Freeform: Shape 5">
            <a:extLst>
              <a:ext uri="{FF2B5EF4-FFF2-40B4-BE49-F238E27FC236}">
                <a16:creationId xmlns:a16="http://schemas.microsoft.com/office/drawing/2014/main" id="{8DF7581D-0149-4D87-A5ED-8E74FC6DD518}"/>
              </a:ext>
            </a:extLst>
          </p:cNvPr>
          <p:cNvSpPr/>
          <p:nvPr/>
        </p:nvSpPr>
        <p:spPr>
          <a:xfrm rot="7987039" flipH="1">
            <a:off x="8675238" y="5791583"/>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4" name="Freeform: Shape 3">
            <a:extLst>
              <a:ext uri="{FF2B5EF4-FFF2-40B4-BE49-F238E27FC236}">
                <a16:creationId xmlns:a16="http://schemas.microsoft.com/office/drawing/2014/main" id="{ADDB502B-EEDA-4722-B278-7CA5E68F47A3}"/>
              </a:ext>
            </a:extLst>
          </p:cNvPr>
          <p:cNvSpPr/>
          <p:nvPr/>
        </p:nvSpPr>
        <p:spPr>
          <a:xfrm rot="2236116">
            <a:off x="11018520" y="-2186243"/>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sp>
        <p:nvSpPr>
          <p:cNvPr id="7" name="Rectangle: Rounded Corners 6">
            <a:extLst>
              <a:ext uri="{FF2B5EF4-FFF2-40B4-BE49-F238E27FC236}">
                <a16:creationId xmlns:a16="http://schemas.microsoft.com/office/drawing/2014/main" id="{1F5C1F7F-6C43-4D45-93A8-162CB434C4B0}"/>
              </a:ext>
            </a:extLst>
          </p:cNvPr>
          <p:cNvSpPr/>
          <p:nvPr/>
        </p:nvSpPr>
        <p:spPr>
          <a:xfrm>
            <a:off x="757592" y="1006913"/>
            <a:ext cx="8949116" cy="690702"/>
          </a:xfrm>
          <a:prstGeom prst="roundRect">
            <a:avLst>
              <a:gd name="adj" fmla="val 50000"/>
            </a:avLst>
          </a:prstGeom>
          <a:solidFill>
            <a:srgbClr val="24A19C">
              <a:alpha val="4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3C5F7031-0F33-4B9E-8CAA-6E5783D970E5}"/>
              </a:ext>
            </a:extLst>
          </p:cNvPr>
          <p:cNvSpPr/>
          <p:nvPr/>
        </p:nvSpPr>
        <p:spPr>
          <a:xfrm>
            <a:off x="482484" y="954035"/>
            <a:ext cx="773560" cy="743580"/>
          </a:xfrm>
          <a:prstGeom prst="ellipse">
            <a:avLst/>
          </a:prstGeom>
          <a:solidFill>
            <a:srgbClr val="24A1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Arial" panose="020B0604020202020204" pitchFamily="34" charset="0"/>
                <a:cs typeface="Arial" panose="020B0604020202020204" pitchFamily="34" charset="0"/>
              </a:rPr>
              <a:t>4</a:t>
            </a:r>
          </a:p>
        </p:txBody>
      </p:sp>
      <p:sp>
        <p:nvSpPr>
          <p:cNvPr id="9" name="TextBox 8">
            <a:extLst>
              <a:ext uri="{FF2B5EF4-FFF2-40B4-BE49-F238E27FC236}">
                <a16:creationId xmlns:a16="http://schemas.microsoft.com/office/drawing/2014/main" id="{1337F3AA-9770-43F8-B554-751D5FE3BD6B}"/>
              </a:ext>
            </a:extLst>
          </p:cNvPr>
          <p:cNvSpPr txBox="1"/>
          <p:nvPr/>
        </p:nvSpPr>
        <p:spPr>
          <a:xfrm>
            <a:off x="1256044" y="1078449"/>
            <a:ext cx="8450663" cy="494751"/>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r>
              <a:rPr lang="en-US" dirty="0"/>
              <a:t>So </a:t>
            </a:r>
            <a:r>
              <a:rPr lang="en-US" dirty="0" err="1"/>
              <a:t>sánh</a:t>
            </a:r>
            <a:r>
              <a:rPr lang="en-US" dirty="0"/>
              <a:t> </a:t>
            </a:r>
            <a:r>
              <a:rPr lang="en-US" dirty="0" err="1"/>
              <a:t>tính</a:t>
            </a:r>
            <a:r>
              <a:rPr lang="en-US" dirty="0"/>
              <a:t> phi </a:t>
            </a:r>
            <a:r>
              <a:rPr lang="en-US" dirty="0" err="1"/>
              <a:t>kim</a:t>
            </a:r>
            <a:r>
              <a:rPr lang="en-US" dirty="0"/>
              <a:t> </a:t>
            </a:r>
            <a:r>
              <a:rPr lang="en-US" dirty="0" err="1"/>
              <a:t>của</a:t>
            </a:r>
            <a:r>
              <a:rPr lang="en-US" dirty="0"/>
              <a:t> </a:t>
            </a:r>
            <a:r>
              <a:rPr lang="en-US" dirty="0" err="1"/>
              <a:t>các</a:t>
            </a:r>
            <a:r>
              <a:rPr lang="en-US" dirty="0"/>
              <a:t> </a:t>
            </a:r>
            <a:r>
              <a:rPr lang="en-US" dirty="0" err="1"/>
              <a:t>nguyên</a:t>
            </a:r>
            <a:r>
              <a:rPr lang="en-US" dirty="0"/>
              <a:t> </a:t>
            </a:r>
            <a:r>
              <a:rPr lang="en-US" dirty="0" err="1"/>
              <a:t>tố</a:t>
            </a:r>
            <a:r>
              <a:rPr lang="en-US" dirty="0"/>
              <a:t> </a:t>
            </a:r>
            <a:r>
              <a:rPr lang="en-US" dirty="0" err="1"/>
              <a:t>sau</a:t>
            </a:r>
            <a:r>
              <a:rPr lang="en-US" dirty="0"/>
              <a:t>: F, S, O, P</a:t>
            </a:r>
            <a:endParaRPr lang="vi-VN" dirty="0"/>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38308D64-B0B3-4EED-A86B-47E3D39B0B94}"/>
                  </a:ext>
                </a:extLst>
              </p:cNvPr>
              <p:cNvSpPr txBox="1"/>
              <p:nvPr/>
            </p:nvSpPr>
            <p:spPr>
              <a:xfrm>
                <a:off x="1144078" y="2626537"/>
                <a:ext cx="10745036" cy="1381147"/>
              </a:xfrm>
              <a:prstGeom prst="rect">
                <a:avLst/>
              </a:prstGeom>
              <a:noFill/>
            </p:spPr>
            <p:txBody>
              <a:bodyPr wrap="square" rtlCol="0">
                <a:spAutoFit/>
              </a:bodyPr>
              <a:lstStyle/>
              <a:p>
                <a:pPr>
                  <a:lnSpc>
                    <a:spcPct val="120000"/>
                  </a:lnSpc>
                </a:pPr>
                <a:r>
                  <a:rPr lang="en-US" sz="2400" dirty="0">
                    <a:latin typeface="Arial" panose="020B0604020202020204" pitchFamily="34" charset="0"/>
                    <a:cs typeface="Arial" panose="020B0604020202020204" pitchFamily="34" charset="0"/>
                  </a:rPr>
                  <a:t>O </a:t>
                </a:r>
                <a:r>
                  <a:rPr lang="en-US" sz="2400" dirty="0" err="1">
                    <a:latin typeface="Arial" panose="020B0604020202020204" pitchFamily="34" charset="0"/>
                    <a:cs typeface="Arial" panose="020B0604020202020204" pitchFamily="34" charset="0"/>
                  </a:rPr>
                  <a:t>và</a:t>
                </a:r>
                <a:r>
                  <a:rPr lang="en-US" sz="2400" dirty="0">
                    <a:latin typeface="Arial" panose="020B0604020202020204" pitchFamily="34" charset="0"/>
                    <a:cs typeface="Arial" panose="020B0604020202020204" pitchFamily="34" charset="0"/>
                  </a:rPr>
                  <a:t> S </a:t>
                </a:r>
                <a:r>
                  <a:rPr lang="en-US" sz="2400" dirty="0" err="1">
                    <a:latin typeface="Arial" panose="020B0604020202020204" pitchFamily="34" charset="0"/>
                    <a:cs typeface="Arial" panose="020B0604020202020204" pitchFamily="34" charset="0"/>
                  </a:rPr>
                  <a:t>thuộc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cùng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nhóm</a:t>
                </a:r>
                <a:r>
                  <a:rPr lang="en-US" sz="2400" dirty="0">
                    <a:latin typeface="Arial" panose="020B0604020202020204" pitchFamily="34" charset="0"/>
                    <a:cs typeface="Arial" panose="020B0604020202020204" pitchFamily="34" charset="0"/>
                  </a:rPr>
                  <a:t> </a:t>
                </a:r>
              </a:p>
              <a:p>
                <a:pPr>
                  <a:lnSpc>
                    <a:spcPct val="120000"/>
                  </a:lnSpc>
                </a:pPr>
                <a:r>
                  <a:rPr lang="en-US" sz="2400" dirty="0" err="1">
                    <a:latin typeface="Arial" panose="020B0604020202020204" pitchFamily="34" charset="0"/>
                    <a:cs typeface="Arial" panose="020B0604020202020204" pitchFamily="34" charset="0"/>
                  </a:rPr>
                  <a:t>Trong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một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nhóm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theo</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chiều</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tăng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điện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tích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hạt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nhân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tính</a:t>
                </a:r>
                <a:r>
                  <a:rPr lang="en-US" sz="2400" dirty="0">
                    <a:latin typeface="Arial" panose="020B0604020202020204" pitchFamily="34" charset="0"/>
                    <a:cs typeface="Arial" panose="020B0604020202020204" pitchFamily="34" charset="0"/>
                  </a:rPr>
                  <a:t> phi </a:t>
                </a:r>
                <a:r>
                  <a:rPr lang="en-US" sz="2400" dirty="0" err="1">
                    <a:latin typeface="Arial" panose="020B0604020202020204" pitchFamily="34" charset="0"/>
                    <a:cs typeface="Arial" panose="020B0604020202020204" pitchFamily="34" charset="0"/>
                  </a:rPr>
                  <a:t>kim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giảm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dần</a:t>
                </a:r>
                <a:endParaRPr lang="en-US" sz="2400" dirty="0">
                  <a:latin typeface="Arial" panose="020B0604020202020204" pitchFamily="34" charset="0"/>
                  <a:cs typeface="Arial" panose="020B0604020202020204" pitchFamily="34" charset="0"/>
                </a:endParaRPr>
              </a:p>
              <a:p>
                <a:pPr>
                  <a:lnSpc>
                    <a:spcPct val="120000"/>
                  </a:lnSpc>
                </a:pPr>
                <a14:m>
                  <m:oMath xmlns:m="http://schemas.openxmlformats.org/officeDocument/2006/math">
                    <m:groupChr>
                      <m:groupChrPr>
                        <m:chr m:val="⇒"/>
                        <m:vertJc m:val="bot"/>
                        <m:ctrlPr>
                          <a:rPr lang="en-US" sz="2400" i="1" smtClean="0">
                            <a:latin typeface="Cambria Math" panose="02040503050406030204" pitchFamily="18" charset="0"/>
                            <a:cs typeface="Arial" panose="020B0604020202020204" pitchFamily="34" charset="0"/>
                          </a:rPr>
                        </m:ctrlPr>
                      </m:groupChrPr>
                      <m:e>
                        <m:r>
                          <m:rPr>
                            <m:brk m:alnAt="2"/>
                          </m:rPr>
                          <a:rPr lang="en-US" sz="2400" b="0" i="1" smtClean="0">
                            <a:latin typeface="Cambria Math" panose="02040503050406030204" pitchFamily="18" charset="0"/>
                            <a:cs typeface="Arial" panose="020B0604020202020204" pitchFamily="34" charset="0"/>
                          </a:rPr>
                          <m:t> </m:t>
                        </m:r>
                        <m:r>
                          <a:rPr lang="en-US" sz="2400" b="0" i="1" smtClean="0">
                            <a:latin typeface="Cambria Math" panose="02040503050406030204" pitchFamily="18" charset="0"/>
                            <a:cs typeface="Arial" panose="020B0604020202020204" pitchFamily="34" charset="0"/>
                          </a:rPr>
                          <m:t>          </m:t>
                        </m:r>
                      </m:e>
                    </m:groupChr>
                  </m:oMath>
                </a14:m>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Tính</a:t>
                </a:r>
                <a:r>
                  <a:rPr lang="en-US" sz="2400" dirty="0">
                    <a:latin typeface="Arial" panose="020B0604020202020204" pitchFamily="34" charset="0"/>
                    <a:cs typeface="Arial" panose="020B0604020202020204" pitchFamily="34" charset="0"/>
                  </a:rPr>
                  <a:t> phi </a:t>
                </a:r>
                <a:r>
                  <a:rPr lang="en-US" sz="2400" dirty="0" err="1">
                    <a:latin typeface="Arial" panose="020B0604020202020204" pitchFamily="34" charset="0"/>
                    <a:cs typeface="Arial" panose="020B0604020202020204" pitchFamily="34" charset="0"/>
                  </a:rPr>
                  <a:t>kim</a:t>
                </a:r>
                <a:r>
                  <a:rPr lang="en-US" sz="2400" dirty="0">
                    <a:latin typeface="Arial" panose="020B0604020202020204" pitchFamily="34" charset="0"/>
                    <a:cs typeface="Arial" panose="020B0604020202020204" pitchFamily="34" charset="0"/>
                  </a:rPr>
                  <a:t>: O &gt; S</a:t>
                </a:r>
              </a:p>
            </p:txBody>
          </p:sp>
        </mc:Choice>
        <mc:Fallback xmlns="">
          <p:sp>
            <p:nvSpPr>
              <p:cNvPr id="10" name="TextBox 9">
                <a:extLst>
                  <a:ext uri="{FF2B5EF4-FFF2-40B4-BE49-F238E27FC236}">
                    <a16:creationId xmlns:a16="http://schemas.microsoft.com/office/drawing/2014/main" id="{38308D64-B0B3-4EED-A86B-47E3D39B0B94}"/>
                  </a:ext>
                </a:extLst>
              </p:cNvPr>
              <p:cNvSpPr txBox="1">
                <a:spLocks noRot="1" noChangeAspect="1" noMove="1" noResize="1" noEditPoints="1" noAdjustHandles="1" noChangeArrowheads="1" noChangeShapeType="1" noTextEdit="1"/>
              </p:cNvSpPr>
              <p:nvPr/>
            </p:nvSpPr>
            <p:spPr>
              <a:xfrm>
                <a:off x="1144078" y="2626537"/>
                <a:ext cx="10745036" cy="1381147"/>
              </a:xfrm>
              <a:prstGeom prst="rect">
                <a:avLst/>
              </a:prstGeom>
              <a:blipFill>
                <a:blip r:embed="rId2"/>
                <a:stretch>
                  <a:fillRect l="-908" t="-885" b="-9735"/>
                </a:stretch>
              </a:blipFill>
            </p:spPr>
            <p:txBody>
              <a:bodyPr/>
              <a:lstStyle/>
              <a:p>
                <a:r>
                  <a:rPr lang="en-US">
                    <a:noFill/>
                  </a:rPr>
                  <a:t> </a:t>
                </a:r>
              </a:p>
            </p:txBody>
          </p:sp>
        </mc:Fallback>
      </mc:AlternateContent>
      <p:grpSp>
        <p:nvGrpSpPr>
          <p:cNvPr id="11" name="Group 10">
            <a:extLst>
              <a:ext uri="{FF2B5EF4-FFF2-40B4-BE49-F238E27FC236}">
                <a16:creationId xmlns:a16="http://schemas.microsoft.com/office/drawing/2014/main" id="{B4E85EDB-AFC2-4E04-A7CB-87A5BB9BDF7D}"/>
              </a:ext>
            </a:extLst>
          </p:cNvPr>
          <p:cNvGrpSpPr/>
          <p:nvPr/>
        </p:nvGrpSpPr>
        <p:grpSpPr>
          <a:xfrm>
            <a:off x="7205478" y="1593717"/>
            <a:ext cx="1895766" cy="1466659"/>
            <a:chOff x="5380559" y="1479991"/>
            <a:chExt cx="2041504" cy="1466659"/>
          </a:xfrm>
        </p:grpSpPr>
        <p:sp>
          <p:nvSpPr>
            <p:cNvPr id="12" name="TextBox 11">
              <a:extLst>
                <a:ext uri="{FF2B5EF4-FFF2-40B4-BE49-F238E27FC236}">
                  <a16:creationId xmlns:a16="http://schemas.microsoft.com/office/drawing/2014/main" id="{DC980BA5-7AAF-4E05-873E-D9E21E223938}"/>
                </a:ext>
              </a:extLst>
            </p:cNvPr>
            <p:cNvSpPr txBox="1"/>
            <p:nvPr/>
          </p:nvSpPr>
          <p:spPr>
            <a:xfrm>
              <a:off x="6096000" y="1490801"/>
              <a:ext cx="831580" cy="696024"/>
            </a:xfrm>
            <a:prstGeom prst="rect">
              <a:avLst/>
            </a:prstGeom>
            <a:noFill/>
          </p:spPr>
          <p:txBody>
            <a:bodyPr wrap="square" rtlCol="0">
              <a:spAutoFit/>
            </a:bodyPr>
            <a:lstStyle/>
            <a:p>
              <a:pPr>
                <a:lnSpc>
                  <a:spcPct val="120000"/>
                </a:lnSpc>
              </a:pPr>
              <a:r>
                <a:rPr lang="en-US" sz="3600" b="1" dirty="0">
                  <a:latin typeface="Arial" panose="020B0604020202020204" pitchFamily="34" charset="0"/>
                  <a:cs typeface="Arial" panose="020B0604020202020204" pitchFamily="34" charset="0"/>
                </a:rPr>
                <a:t>O</a:t>
              </a:r>
            </a:p>
          </p:txBody>
        </p:sp>
        <p:sp>
          <p:nvSpPr>
            <p:cNvPr id="13" name="TextBox 12">
              <a:extLst>
                <a:ext uri="{FF2B5EF4-FFF2-40B4-BE49-F238E27FC236}">
                  <a16:creationId xmlns:a16="http://schemas.microsoft.com/office/drawing/2014/main" id="{F818017F-8AE8-460B-A362-89979D1D2DC2}"/>
                </a:ext>
              </a:extLst>
            </p:cNvPr>
            <p:cNvSpPr txBox="1"/>
            <p:nvPr/>
          </p:nvSpPr>
          <p:spPr>
            <a:xfrm>
              <a:off x="6096000" y="2238898"/>
              <a:ext cx="638121" cy="696024"/>
            </a:xfrm>
            <a:prstGeom prst="rect">
              <a:avLst/>
            </a:prstGeom>
            <a:noFill/>
          </p:spPr>
          <p:txBody>
            <a:bodyPr wrap="square" rtlCol="0">
              <a:spAutoFit/>
            </a:bodyPr>
            <a:lstStyle/>
            <a:p>
              <a:pPr>
                <a:lnSpc>
                  <a:spcPct val="120000"/>
                </a:lnSpc>
              </a:pPr>
              <a:r>
                <a:rPr lang="en-US" sz="3600" b="1" dirty="0">
                  <a:latin typeface="Arial" panose="020B0604020202020204" pitchFamily="34" charset="0"/>
                  <a:cs typeface="Arial" panose="020B0604020202020204" pitchFamily="34" charset="0"/>
                </a:rPr>
                <a:t>S</a:t>
              </a:r>
            </a:p>
          </p:txBody>
        </p:sp>
        <p:sp>
          <p:nvSpPr>
            <p:cNvPr id="14" name="TextBox 13">
              <a:extLst>
                <a:ext uri="{FF2B5EF4-FFF2-40B4-BE49-F238E27FC236}">
                  <a16:creationId xmlns:a16="http://schemas.microsoft.com/office/drawing/2014/main" id="{838D959F-C08E-4DB8-A97A-A9261788245F}"/>
                </a:ext>
              </a:extLst>
            </p:cNvPr>
            <p:cNvSpPr txBox="1"/>
            <p:nvPr/>
          </p:nvSpPr>
          <p:spPr>
            <a:xfrm>
              <a:off x="6927580" y="1479991"/>
              <a:ext cx="494483" cy="696024"/>
            </a:xfrm>
            <a:prstGeom prst="rect">
              <a:avLst/>
            </a:prstGeom>
            <a:noFill/>
          </p:spPr>
          <p:txBody>
            <a:bodyPr wrap="square" rtlCol="0">
              <a:spAutoFit/>
            </a:bodyPr>
            <a:lstStyle/>
            <a:p>
              <a:pPr>
                <a:lnSpc>
                  <a:spcPct val="120000"/>
                </a:lnSpc>
              </a:pPr>
              <a:r>
                <a:rPr lang="en-US" sz="3600" b="1" dirty="0">
                  <a:latin typeface="Arial" panose="020B0604020202020204" pitchFamily="34" charset="0"/>
                  <a:cs typeface="Arial" panose="020B0604020202020204" pitchFamily="34" charset="0"/>
                </a:rPr>
                <a:t>F</a:t>
              </a:r>
            </a:p>
          </p:txBody>
        </p:sp>
        <p:sp>
          <p:nvSpPr>
            <p:cNvPr id="19" name="TextBox 18">
              <a:extLst>
                <a:ext uri="{FF2B5EF4-FFF2-40B4-BE49-F238E27FC236}">
                  <a16:creationId xmlns:a16="http://schemas.microsoft.com/office/drawing/2014/main" id="{03EB61CD-CBE6-475E-8545-C0F62BFF0E09}"/>
                </a:ext>
              </a:extLst>
            </p:cNvPr>
            <p:cNvSpPr txBox="1"/>
            <p:nvPr/>
          </p:nvSpPr>
          <p:spPr>
            <a:xfrm>
              <a:off x="5380559" y="2250626"/>
              <a:ext cx="638121" cy="696024"/>
            </a:xfrm>
            <a:prstGeom prst="rect">
              <a:avLst/>
            </a:prstGeom>
            <a:noFill/>
          </p:spPr>
          <p:txBody>
            <a:bodyPr wrap="square" rtlCol="0">
              <a:spAutoFit/>
            </a:bodyPr>
            <a:lstStyle/>
            <a:p>
              <a:pPr>
                <a:lnSpc>
                  <a:spcPct val="120000"/>
                </a:lnSpc>
              </a:pPr>
              <a:r>
                <a:rPr lang="en-US" sz="3600" b="1" dirty="0">
                  <a:latin typeface="Arial" panose="020B0604020202020204" pitchFamily="34" charset="0"/>
                  <a:cs typeface="Arial" panose="020B0604020202020204" pitchFamily="34" charset="0"/>
                </a:rPr>
                <a:t>P</a:t>
              </a:r>
            </a:p>
          </p:txBody>
        </p:sp>
      </p:grpSp>
      <p:sp>
        <p:nvSpPr>
          <p:cNvPr id="16" name="TextBox 15">
            <a:extLst>
              <a:ext uri="{FF2B5EF4-FFF2-40B4-BE49-F238E27FC236}">
                <a16:creationId xmlns:a16="http://schemas.microsoft.com/office/drawing/2014/main" id="{9322AC47-21BA-46F8-A978-7C7C2C645B33}"/>
              </a:ext>
            </a:extLst>
          </p:cNvPr>
          <p:cNvSpPr txBox="1"/>
          <p:nvPr/>
        </p:nvSpPr>
        <p:spPr>
          <a:xfrm>
            <a:off x="1144078" y="1899074"/>
            <a:ext cx="6061400" cy="494751"/>
          </a:xfrm>
          <a:prstGeom prst="rect">
            <a:avLst/>
          </a:prstGeom>
          <a:noFill/>
        </p:spPr>
        <p:txBody>
          <a:bodyPr wrap="square" rtlCol="0">
            <a:spAutoFit/>
          </a:bodyPr>
          <a:lstStyle/>
          <a:p>
            <a:pPr>
              <a:lnSpc>
                <a:spcPct val="120000"/>
              </a:lnSpc>
            </a:pPr>
            <a:r>
              <a:rPr lang="en-US" sz="2400" dirty="0" err="1">
                <a:latin typeface="Arial" panose="020B0604020202020204" pitchFamily="34" charset="0"/>
                <a:cs typeface="Arial" panose="020B0604020202020204" pitchFamily="34" charset="0"/>
              </a:rPr>
              <a:t>Sắp</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xếp</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các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nguyên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tố</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theo</a:t>
            </a:r>
            <a:r>
              <a:rPr lang="en-US" sz="2400" dirty="0">
                <a:latin typeface="Arial" panose="020B0604020202020204" pitchFamily="34" charset="0"/>
                <a:cs typeface="Arial" panose="020B0604020202020204" pitchFamily="34" charset="0"/>
              </a:rPr>
              <a:t> chu </a:t>
            </a:r>
            <a:r>
              <a:rPr lang="en-US" sz="2400" dirty="0" err="1">
                <a:latin typeface="Arial" panose="020B0604020202020204" pitchFamily="34" charset="0"/>
                <a:cs typeface="Arial" panose="020B0604020202020204" pitchFamily="34" charset="0"/>
              </a:rPr>
              <a:t>kì</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nhóm</a:t>
            </a:r>
            <a:endParaRPr lang="en-US" sz="2400"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36E634B5-CCD0-49AB-8FC2-3961969E8D95}"/>
                  </a:ext>
                </a:extLst>
              </p:cNvPr>
              <p:cNvSpPr txBox="1"/>
              <p:nvPr/>
            </p:nvSpPr>
            <p:spPr>
              <a:xfrm>
                <a:off x="1144078" y="4161985"/>
                <a:ext cx="10500303" cy="1381147"/>
              </a:xfrm>
              <a:prstGeom prst="rect">
                <a:avLst/>
              </a:prstGeom>
              <a:noFill/>
            </p:spPr>
            <p:txBody>
              <a:bodyPr wrap="square" rtlCol="0">
                <a:spAutoFit/>
              </a:bodyPr>
              <a:lstStyle/>
              <a:p>
                <a:pPr>
                  <a:lnSpc>
                    <a:spcPct val="120000"/>
                  </a:lnSpc>
                </a:pPr>
                <a:r>
                  <a:rPr lang="en-US" sz="2400" dirty="0">
                    <a:latin typeface="Arial" panose="020B0604020202020204" pitchFamily="34" charset="0"/>
                    <a:cs typeface="Arial" panose="020B0604020202020204" pitchFamily="34" charset="0"/>
                  </a:rPr>
                  <a:t>P </a:t>
                </a:r>
                <a:r>
                  <a:rPr lang="en-US" sz="2400" dirty="0" err="1">
                    <a:latin typeface="Arial" panose="020B0604020202020204" pitchFamily="34" charset="0"/>
                    <a:cs typeface="Arial" panose="020B0604020202020204" pitchFamily="34" charset="0"/>
                  </a:rPr>
                  <a:t>và</a:t>
                </a:r>
                <a:r>
                  <a:rPr lang="en-US" sz="2400" dirty="0">
                    <a:latin typeface="Arial" panose="020B0604020202020204" pitchFamily="34" charset="0"/>
                    <a:cs typeface="Arial" panose="020B0604020202020204" pitchFamily="34" charset="0"/>
                  </a:rPr>
                  <a:t> S </a:t>
                </a:r>
                <a:r>
                  <a:rPr lang="en-US" sz="2400" dirty="0" err="1">
                    <a:latin typeface="Arial" panose="020B0604020202020204" pitchFamily="34" charset="0"/>
                    <a:cs typeface="Arial" panose="020B0604020202020204" pitchFamily="34" charset="0"/>
                  </a:rPr>
                  <a:t>thuộc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cùng</a:t>
                </a:r>
                <a:r>
                  <a:rPr lang="en-US" sz="2400" dirty="0">
                    <a:latin typeface="Arial" panose="020B0604020202020204" pitchFamily="34" charset="0"/>
                    <a:cs typeface="Arial" panose="020B0604020202020204" pitchFamily="34" charset="0"/>
                  </a:rPr>
                  <a:t> chu </a:t>
                </a:r>
                <a:r>
                  <a:rPr lang="en-US" sz="2400" dirty="0" err="1">
                    <a:latin typeface="Arial" panose="020B0604020202020204" pitchFamily="34" charset="0"/>
                    <a:cs typeface="Arial" panose="020B0604020202020204" pitchFamily="34" charset="0"/>
                  </a:rPr>
                  <a:t>kì</a:t>
                </a:r>
                <a:r>
                  <a:rPr lang="en-US" sz="2400" dirty="0">
                    <a:latin typeface="Arial" panose="020B0604020202020204" pitchFamily="34" charset="0"/>
                    <a:cs typeface="Arial" panose="020B0604020202020204" pitchFamily="34" charset="0"/>
                  </a:rPr>
                  <a:t>, O </a:t>
                </a:r>
                <a:r>
                  <a:rPr lang="en-US" sz="2400" dirty="0" err="1">
                    <a:latin typeface="Arial" panose="020B0604020202020204" pitchFamily="34" charset="0"/>
                    <a:cs typeface="Arial" panose="020B0604020202020204" pitchFamily="34" charset="0"/>
                  </a:rPr>
                  <a:t>và</a:t>
                </a:r>
                <a:r>
                  <a:rPr lang="en-US" sz="2400" dirty="0">
                    <a:latin typeface="Arial" panose="020B0604020202020204" pitchFamily="34" charset="0"/>
                    <a:cs typeface="Arial" panose="020B0604020202020204" pitchFamily="34" charset="0"/>
                  </a:rPr>
                  <a:t> F </a:t>
                </a:r>
                <a:r>
                  <a:rPr lang="en-US" sz="2400" dirty="0" err="1">
                    <a:latin typeface="Arial" panose="020B0604020202020204" pitchFamily="34" charset="0"/>
                    <a:cs typeface="Arial" panose="020B0604020202020204" pitchFamily="34" charset="0"/>
                  </a:rPr>
                  <a:t>thuộc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cùng</a:t>
                </a:r>
                <a:r>
                  <a:rPr lang="en-US" sz="2400" dirty="0">
                    <a:latin typeface="Arial" panose="020B0604020202020204" pitchFamily="34" charset="0"/>
                    <a:cs typeface="Arial" panose="020B0604020202020204" pitchFamily="34" charset="0"/>
                  </a:rPr>
                  <a:t> chu </a:t>
                </a:r>
                <a:r>
                  <a:rPr lang="en-US" sz="2400" dirty="0" err="1">
                    <a:latin typeface="Arial" panose="020B0604020202020204" pitchFamily="34" charset="0"/>
                    <a:cs typeface="Arial" panose="020B0604020202020204" pitchFamily="34" charset="0"/>
                  </a:rPr>
                  <a:t>kì</a:t>
                </a:r>
                <a:r>
                  <a:rPr lang="en-US" sz="2400" dirty="0">
                    <a:latin typeface="Arial" panose="020B0604020202020204" pitchFamily="34" charset="0"/>
                    <a:cs typeface="Arial" panose="020B0604020202020204" pitchFamily="34" charset="0"/>
                  </a:rPr>
                  <a:t>  </a:t>
                </a:r>
              </a:p>
              <a:p>
                <a:pPr>
                  <a:lnSpc>
                    <a:spcPct val="120000"/>
                  </a:lnSpc>
                </a:pPr>
                <a:r>
                  <a:rPr lang="en-US" sz="2400" dirty="0" err="1">
                    <a:latin typeface="Arial" panose="020B0604020202020204" pitchFamily="34" charset="0"/>
                    <a:cs typeface="Arial" panose="020B0604020202020204" pitchFamily="34" charset="0"/>
                  </a:rPr>
                  <a:t>Trong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một</a:t>
                </a:r>
                <a:r>
                  <a:rPr lang="en-US" sz="2400" dirty="0">
                    <a:latin typeface="Arial" panose="020B0604020202020204" pitchFamily="34" charset="0"/>
                    <a:cs typeface="Arial" panose="020B0604020202020204" pitchFamily="34" charset="0"/>
                  </a:rPr>
                  <a:t> chu </a:t>
                </a:r>
                <a:r>
                  <a:rPr lang="en-US" sz="2400" dirty="0" err="1">
                    <a:latin typeface="Arial" panose="020B0604020202020204" pitchFamily="34" charset="0"/>
                    <a:cs typeface="Arial" panose="020B0604020202020204" pitchFamily="34" charset="0"/>
                  </a:rPr>
                  <a:t>kì</a:t>
                </a:r>
                <a:r>
                  <a:rPr lang="en-US" sz="2400" dirty="0">
                    <a:latin typeface="Arial" panose="020B0604020202020204" pitchFamily="34" charset="0"/>
                    <a:cs typeface="Arial" panose="020B0604020202020204" pitchFamily="34" charset="0"/>
                  </a:rPr>
                  <a:t> theo </a:t>
                </a:r>
                <a:r>
                  <a:rPr lang="en-US" sz="2400" dirty="0" err="1">
                    <a:latin typeface="Arial" panose="020B0604020202020204" pitchFamily="34" charset="0"/>
                    <a:cs typeface="Arial" panose="020B0604020202020204" pitchFamily="34" charset="0"/>
                  </a:rPr>
                  <a:t>chiều</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tăng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điện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tích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hạt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nhân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tính</a:t>
                </a:r>
                <a:r>
                  <a:rPr lang="en-US" sz="2400" dirty="0">
                    <a:latin typeface="Arial" panose="020B0604020202020204" pitchFamily="34" charset="0"/>
                    <a:cs typeface="Arial" panose="020B0604020202020204" pitchFamily="34" charset="0"/>
                  </a:rPr>
                  <a:t> phi </a:t>
                </a:r>
                <a:r>
                  <a:rPr lang="en-US" sz="2400" dirty="0" err="1">
                    <a:latin typeface="Arial" panose="020B0604020202020204" pitchFamily="34" charset="0"/>
                    <a:cs typeface="Arial" panose="020B0604020202020204" pitchFamily="34" charset="0"/>
                  </a:rPr>
                  <a:t>kim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tăng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dần</a:t>
                </a:r>
                <a:endParaRPr lang="en-US" sz="2400" dirty="0">
                  <a:latin typeface="Arial" panose="020B0604020202020204" pitchFamily="34" charset="0"/>
                  <a:cs typeface="Arial" panose="020B0604020202020204" pitchFamily="34" charset="0"/>
                </a:endParaRPr>
              </a:p>
              <a:p>
                <a:pPr>
                  <a:lnSpc>
                    <a:spcPct val="120000"/>
                  </a:lnSpc>
                </a:pPr>
                <a:r>
                  <a:rPr lang="en-US" sz="2400" dirty="0">
                    <a:latin typeface="Arial" panose="020B0604020202020204" pitchFamily="34" charset="0"/>
                    <a:cs typeface="Arial" panose="020B0604020202020204" pitchFamily="34" charset="0"/>
                  </a:rPr>
                  <a:t> </a:t>
                </a:r>
                <a14:m>
                  <m:oMath xmlns:m="http://schemas.openxmlformats.org/officeDocument/2006/math">
                    <m:groupChr>
                      <m:groupChrPr>
                        <m:chr m:val="⇒"/>
                        <m:vertJc m:val="bot"/>
                        <m:ctrlPr>
                          <a:rPr lang="en-US" sz="2400" i="1" smtClean="0">
                            <a:latin typeface="Cambria Math" panose="02040503050406030204" pitchFamily="18" charset="0"/>
                            <a:cs typeface="Arial" panose="020B0604020202020204" pitchFamily="34" charset="0"/>
                          </a:rPr>
                        </m:ctrlPr>
                      </m:groupChrPr>
                      <m:e>
                        <m:r>
                          <m:rPr>
                            <m:brk m:alnAt="2"/>
                          </m:rPr>
                          <a:rPr lang="en-US" sz="2400" b="0" i="1" smtClean="0">
                            <a:latin typeface="Cambria Math" panose="02040503050406030204" pitchFamily="18" charset="0"/>
                            <a:cs typeface="Arial" panose="020B0604020202020204" pitchFamily="34" charset="0"/>
                          </a:rPr>
                          <m:t> </m:t>
                        </m:r>
                        <m:r>
                          <a:rPr lang="en-US" sz="2400" b="0" i="1" smtClean="0">
                            <a:latin typeface="Cambria Math" panose="02040503050406030204" pitchFamily="18" charset="0"/>
                            <a:cs typeface="Arial" panose="020B0604020202020204" pitchFamily="34" charset="0"/>
                          </a:rPr>
                          <m:t>          </m:t>
                        </m:r>
                      </m:e>
                    </m:groupChr>
                  </m:oMath>
                </a14:m>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Tính</a:t>
                </a:r>
                <a:r>
                  <a:rPr lang="en-US" sz="2400" dirty="0">
                    <a:latin typeface="Arial" panose="020B0604020202020204" pitchFamily="34" charset="0"/>
                    <a:cs typeface="Arial" panose="020B0604020202020204" pitchFamily="34" charset="0"/>
                  </a:rPr>
                  <a:t> phi </a:t>
                </a:r>
                <a:r>
                  <a:rPr lang="en-US" sz="2400" dirty="0" err="1">
                    <a:latin typeface="Arial" panose="020B0604020202020204" pitchFamily="34" charset="0"/>
                    <a:cs typeface="Arial" panose="020B0604020202020204" pitchFamily="34" charset="0"/>
                  </a:rPr>
                  <a:t>kim</a:t>
                </a:r>
                <a:r>
                  <a:rPr lang="en-US" sz="2400" dirty="0">
                    <a:latin typeface="Arial" panose="020B0604020202020204" pitchFamily="34" charset="0"/>
                    <a:cs typeface="Arial" panose="020B0604020202020204" pitchFamily="34" charset="0"/>
                  </a:rPr>
                  <a:t> S &gt; P; F &gt; O</a:t>
                </a:r>
              </a:p>
            </p:txBody>
          </p:sp>
        </mc:Choice>
        <mc:Fallback xmlns="">
          <p:sp>
            <p:nvSpPr>
              <p:cNvPr id="17" name="TextBox 16">
                <a:extLst>
                  <a:ext uri="{FF2B5EF4-FFF2-40B4-BE49-F238E27FC236}">
                    <a16:creationId xmlns:a16="http://schemas.microsoft.com/office/drawing/2014/main" id="{36E634B5-CCD0-49AB-8FC2-3961969E8D95}"/>
                  </a:ext>
                </a:extLst>
              </p:cNvPr>
              <p:cNvSpPr txBox="1">
                <a:spLocks noRot="1" noChangeAspect="1" noMove="1" noResize="1" noEditPoints="1" noAdjustHandles="1" noChangeArrowheads="1" noChangeShapeType="1" noTextEdit="1"/>
              </p:cNvSpPr>
              <p:nvPr/>
            </p:nvSpPr>
            <p:spPr>
              <a:xfrm>
                <a:off x="1144078" y="4161985"/>
                <a:ext cx="10500303" cy="1381147"/>
              </a:xfrm>
              <a:prstGeom prst="rect">
                <a:avLst/>
              </a:prstGeom>
              <a:blipFill>
                <a:blip r:embed="rId3"/>
                <a:stretch>
                  <a:fillRect l="-929" t="-885" b="-973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A626163A-34A1-4FE6-A1F2-8696C8EA3722}"/>
                  </a:ext>
                </a:extLst>
              </p:cNvPr>
              <p:cNvSpPr txBox="1"/>
              <p:nvPr/>
            </p:nvSpPr>
            <p:spPr>
              <a:xfrm>
                <a:off x="1256044" y="5779551"/>
                <a:ext cx="5592623" cy="494751"/>
              </a:xfrm>
              <a:prstGeom prst="rect">
                <a:avLst/>
              </a:prstGeom>
              <a:noFill/>
            </p:spPr>
            <p:txBody>
              <a:bodyPr wrap="square" rtlCol="0">
                <a:spAutoFit/>
              </a:bodyPr>
              <a:lstStyle/>
              <a:p>
                <a:pPr>
                  <a:lnSpc>
                    <a:spcPct val="120000"/>
                  </a:lnSpc>
                </a:pPr>
                <a14:m>
                  <m:oMath xmlns:m="http://schemas.openxmlformats.org/officeDocument/2006/math">
                    <m:groupChr>
                      <m:groupChrPr>
                        <m:chr m:val="⇒"/>
                        <m:vertJc m:val="bot"/>
                        <m:ctrlPr>
                          <a:rPr lang="en-US" sz="2400" i="1" smtClean="0">
                            <a:latin typeface="Cambria Math" panose="02040503050406030204" pitchFamily="18" charset="0"/>
                            <a:cs typeface="Arial" panose="020B0604020202020204" pitchFamily="34" charset="0"/>
                          </a:rPr>
                        </m:ctrlPr>
                      </m:groupChrPr>
                      <m:e>
                        <m:r>
                          <m:rPr>
                            <m:brk m:alnAt="2"/>
                          </m:rPr>
                          <a:rPr lang="en-US" sz="2400" b="0" i="1" smtClean="0">
                            <a:latin typeface="Cambria Math" panose="02040503050406030204" pitchFamily="18" charset="0"/>
                            <a:cs typeface="Arial" panose="020B0604020202020204" pitchFamily="34" charset="0"/>
                          </a:rPr>
                          <m:t> </m:t>
                        </m:r>
                        <m:r>
                          <a:rPr lang="en-US" sz="2400" b="0" i="1" smtClean="0">
                            <a:latin typeface="Cambria Math" panose="02040503050406030204" pitchFamily="18" charset="0"/>
                            <a:cs typeface="Arial" panose="020B0604020202020204" pitchFamily="34" charset="0"/>
                          </a:rPr>
                          <m:t>          </m:t>
                        </m:r>
                      </m:e>
                    </m:groupChr>
                  </m:oMath>
                </a14:m>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Tính</a:t>
                </a:r>
                <a:r>
                  <a:rPr lang="en-US" sz="2400" dirty="0">
                    <a:latin typeface="Arial" panose="020B0604020202020204" pitchFamily="34" charset="0"/>
                    <a:cs typeface="Arial" panose="020B0604020202020204" pitchFamily="34" charset="0"/>
                  </a:rPr>
                  <a:t> phi </a:t>
                </a:r>
                <a:r>
                  <a:rPr lang="en-US" sz="2400" dirty="0" err="1">
                    <a:latin typeface="Arial" panose="020B0604020202020204" pitchFamily="34" charset="0"/>
                    <a:cs typeface="Arial" panose="020B0604020202020204" pitchFamily="34" charset="0"/>
                  </a:rPr>
                  <a:t>kim</a:t>
                </a:r>
                <a:r>
                  <a:rPr lang="en-US" sz="2400" dirty="0">
                    <a:latin typeface="Arial" panose="020B0604020202020204" pitchFamily="34" charset="0"/>
                    <a:cs typeface="Arial" panose="020B0604020202020204" pitchFamily="34" charset="0"/>
                  </a:rPr>
                  <a:t> F &gt; O &gt; S &gt; P</a:t>
                </a:r>
              </a:p>
            </p:txBody>
          </p:sp>
        </mc:Choice>
        <mc:Fallback xmlns="">
          <p:sp>
            <p:nvSpPr>
              <p:cNvPr id="18" name="TextBox 17">
                <a:extLst>
                  <a:ext uri="{FF2B5EF4-FFF2-40B4-BE49-F238E27FC236}">
                    <a16:creationId xmlns:a16="http://schemas.microsoft.com/office/drawing/2014/main" id="{A626163A-34A1-4FE6-A1F2-8696C8EA3722}"/>
                  </a:ext>
                </a:extLst>
              </p:cNvPr>
              <p:cNvSpPr txBox="1">
                <a:spLocks noRot="1" noChangeAspect="1" noMove="1" noResize="1" noEditPoints="1" noAdjustHandles="1" noChangeArrowheads="1" noChangeShapeType="1" noTextEdit="1"/>
              </p:cNvSpPr>
              <p:nvPr/>
            </p:nvSpPr>
            <p:spPr>
              <a:xfrm>
                <a:off x="1256044" y="5779551"/>
                <a:ext cx="5592623" cy="494751"/>
              </a:xfrm>
              <a:prstGeom prst="rect">
                <a:avLst/>
              </a:prstGeom>
              <a:blipFill>
                <a:blip r:embed="rId4"/>
                <a:stretch>
                  <a:fillRect t="-2469" b="-28395"/>
                </a:stretch>
              </a:blipFill>
            </p:spPr>
            <p:txBody>
              <a:bodyPr/>
              <a:lstStyle/>
              <a:p>
                <a:r>
                  <a:rPr lang="en-US">
                    <a:noFill/>
                  </a:rPr>
                  <a:t> </a:t>
                </a:r>
              </a:p>
            </p:txBody>
          </p:sp>
        </mc:Fallback>
      </mc:AlternateContent>
    </p:spTree>
    <p:extLst>
      <p:ext uri="{BB962C8B-B14F-4D97-AF65-F5344CB8AC3E}">
        <p14:creationId xmlns:p14="http://schemas.microsoft.com/office/powerpoint/2010/main" val="3847381587"/>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left)">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left)">
                                      <p:cBhvr>
                                        <p:cTn id="21" dur="500"/>
                                        <p:tgtEl>
                                          <p:spTgt spid="16"/>
                                        </p:tgtEl>
                                      </p:cBhvr>
                                    </p:animEffect>
                                  </p:childTnLst>
                                </p:cTn>
                              </p:par>
                            </p:childTnLst>
                          </p:cTn>
                        </p:par>
                        <p:par>
                          <p:cTn id="22" fill="hold">
                            <p:stCondLst>
                              <p:cond delay="500"/>
                            </p:stCondLst>
                            <p:childTnLst>
                              <p:par>
                                <p:cTn id="23" presetID="6" presetClass="entr" presetSubtype="16" fill="hold"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circle(in)">
                                      <p:cBhvr>
                                        <p:cTn id="25" dur="5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wipe(left)">
                                      <p:cBhvr>
                                        <p:cTn id="30" dur="5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wipe(left)">
                                      <p:cBhvr>
                                        <p:cTn id="35" dur="500"/>
                                        <p:tgtEl>
                                          <p:spTgt spid="17"/>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wipe(left)">
                                      <p:cBhvr>
                                        <p:cTn id="4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p:bldP spid="10" grpId="0"/>
      <p:bldP spid="16" grpId="0"/>
      <p:bldP spid="17" grpId="0"/>
      <p:bldP spid="18"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551CC830-02C0-476D-9DA9-29417F506001}"/>
              </a:ext>
            </a:extLst>
          </p:cNvPr>
          <p:cNvSpPr/>
          <p:nvPr/>
        </p:nvSpPr>
        <p:spPr>
          <a:xfrm>
            <a:off x="-3706273" y="1332308"/>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5" name="Freeform: Shape 4">
            <a:extLst>
              <a:ext uri="{FF2B5EF4-FFF2-40B4-BE49-F238E27FC236}">
                <a16:creationId xmlns:a16="http://schemas.microsoft.com/office/drawing/2014/main" id="{1AF4B69C-15BF-49D6-BBCA-4CDF4370EF56}"/>
              </a:ext>
            </a:extLst>
          </p:cNvPr>
          <p:cNvSpPr/>
          <p:nvPr/>
        </p:nvSpPr>
        <p:spPr>
          <a:xfrm rot="14519481">
            <a:off x="2666994" y="6085536"/>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sp>
        <p:nvSpPr>
          <p:cNvPr id="6" name="Freeform: Shape 5">
            <a:extLst>
              <a:ext uri="{FF2B5EF4-FFF2-40B4-BE49-F238E27FC236}">
                <a16:creationId xmlns:a16="http://schemas.microsoft.com/office/drawing/2014/main" id="{8DF7581D-0149-4D87-A5ED-8E74FC6DD518}"/>
              </a:ext>
            </a:extLst>
          </p:cNvPr>
          <p:cNvSpPr/>
          <p:nvPr/>
        </p:nvSpPr>
        <p:spPr>
          <a:xfrm rot="5771450" flipH="1">
            <a:off x="10858880" y="2855347"/>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4" name="Freeform: Shape 3">
            <a:extLst>
              <a:ext uri="{FF2B5EF4-FFF2-40B4-BE49-F238E27FC236}">
                <a16:creationId xmlns:a16="http://schemas.microsoft.com/office/drawing/2014/main" id="{ADDB502B-EEDA-4722-B278-7CA5E68F47A3}"/>
              </a:ext>
            </a:extLst>
          </p:cNvPr>
          <p:cNvSpPr/>
          <p:nvPr/>
        </p:nvSpPr>
        <p:spPr>
          <a:xfrm rot="2236116">
            <a:off x="5604880" y="-2829860"/>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sp>
        <p:nvSpPr>
          <p:cNvPr id="7" name="Rectangle: Rounded Corners 6">
            <a:extLst>
              <a:ext uri="{FF2B5EF4-FFF2-40B4-BE49-F238E27FC236}">
                <a16:creationId xmlns:a16="http://schemas.microsoft.com/office/drawing/2014/main" id="{41ED7B37-EE3C-4701-A09C-B91CD183C9CD}"/>
              </a:ext>
            </a:extLst>
          </p:cNvPr>
          <p:cNvSpPr/>
          <p:nvPr/>
        </p:nvSpPr>
        <p:spPr>
          <a:xfrm>
            <a:off x="1007272" y="1588386"/>
            <a:ext cx="8949116" cy="690702"/>
          </a:xfrm>
          <a:prstGeom prst="roundRect">
            <a:avLst>
              <a:gd name="adj" fmla="val 50000"/>
            </a:avLst>
          </a:prstGeom>
          <a:solidFill>
            <a:srgbClr val="D96098">
              <a:alpha val="4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DF63811E-D5DF-4B4B-BF01-068F03C7C591}"/>
              </a:ext>
            </a:extLst>
          </p:cNvPr>
          <p:cNvSpPr/>
          <p:nvPr/>
        </p:nvSpPr>
        <p:spPr>
          <a:xfrm>
            <a:off x="732164" y="1535508"/>
            <a:ext cx="773560" cy="743580"/>
          </a:xfrm>
          <a:prstGeom prst="ellipse">
            <a:avLst/>
          </a:prstGeom>
          <a:solidFill>
            <a:srgbClr val="D960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Arial" panose="020B0604020202020204" pitchFamily="34" charset="0"/>
                <a:cs typeface="Arial" panose="020B0604020202020204" pitchFamily="34" charset="0"/>
              </a:rPr>
              <a:t>5</a:t>
            </a:r>
          </a:p>
        </p:txBody>
      </p:sp>
      <p:sp>
        <p:nvSpPr>
          <p:cNvPr id="9" name="TextBox 8">
            <a:extLst>
              <a:ext uri="{FF2B5EF4-FFF2-40B4-BE49-F238E27FC236}">
                <a16:creationId xmlns:a16="http://schemas.microsoft.com/office/drawing/2014/main" id="{8E8EE95A-E388-495C-9E7E-E4D1E3CACBCD}"/>
              </a:ext>
            </a:extLst>
          </p:cNvPr>
          <p:cNvSpPr txBox="1"/>
          <p:nvPr/>
        </p:nvSpPr>
        <p:spPr>
          <a:xfrm>
            <a:off x="1505724" y="1649623"/>
            <a:ext cx="8450663" cy="494751"/>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r>
              <a:rPr lang="en-US" dirty="0" err="1"/>
              <a:t>Phản</a:t>
            </a:r>
            <a:r>
              <a:rPr lang="en-US" dirty="0"/>
              <a:t> </a:t>
            </a:r>
            <a:r>
              <a:rPr lang="en-US" dirty="0" err="1"/>
              <a:t>ứng</a:t>
            </a:r>
            <a:r>
              <a:rPr lang="en-US" dirty="0"/>
              <a:t> nào </a:t>
            </a:r>
            <a:r>
              <a:rPr lang="en-US" dirty="0" err="1"/>
              <a:t>xảy</a:t>
            </a:r>
            <a:r>
              <a:rPr lang="en-US" dirty="0"/>
              <a:t> ra, </a:t>
            </a:r>
            <a:r>
              <a:rPr lang="en-US" dirty="0" err="1"/>
              <a:t>phản</a:t>
            </a:r>
            <a:r>
              <a:rPr lang="en-US" dirty="0"/>
              <a:t> </a:t>
            </a:r>
            <a:r>
              <a:rPr lang="en-US" dirty="0" err="1"/>
              <a:t>ứng</a:t>
            </a:r>
            <a:r>
              <a:rPr lang="en-US" dirty="0"/>
              <a:t> nào </a:t>
            </a:r>
            <a:r>
              <a:rPr lang="en-US" dirty="0" err="1"/>
              <a:t>không</a:t>
            </a:r>
            <a:r>
              <a:rPr lang="en-US" dirty="0"/>
              <a:t> </a:t>
            </a:r>
            <a:r>
              <a:rPr lang="en-US" dirty="0" err="1"/>
              <a:t>xảy</a:t>
            </a:r>
            <a:r>
              <a:rPr lang="en-US" dirty="0"/>
              <a:t> ra. </a:t>
            </a:r>
            <a:r>
              <a:rPr lang="en-US" dirty="0" err="1"/>
              <a:t>Giải</a:t>
            </a:r>
            <a:r>
              <a:rPr lang="en-US" dirty="0"/>
              <a:t> </a:t>
            </a:r>
            <a:r>
              <a:rPr lang="en-US" dirty="0" err="1"/>
              <a:t>thích</a:t>
            </a:r>
            <a:endParaRPr lang="vi-VN" dirty="0"/>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5932C3D2-196C-498B-99F9-6606E75AB185}"/>
                  </a:ext>
                </a:extLst>
              </p:cNvPr>
              <p:cNvSpPr txBox="1"/>
              <p:nvPr/>
            </p:nvSpPr>
            <p:spPr>
              <a:xfrm>
                <a:off x="1586112" y="3713775"/>
                <a:ext cx="4317732" cy="494751"/>
              </a:xfrm>
              <a:prstGeom prst="rect">
                <a:avLst/>
              </a:prstGeom>
              <a:noFill/>
            </p:spPr>
            <p:txBody>
              <a:bodyPr wrap="square" rtlCol="0">
                <a:spAutoFit/>
              </a:bodyPr>
              <a:lstStyle/>
              <a:p>
                <a:pPr>
                  <a:lnSpc>
                    <a:spcPct val="120000"/>
                  </a:lnSpc>
                </a:pPr>
                <a:r>
                  <a:rPr lang="en-US" sz="2400" dirty="0">
                    <a:latin typeface="Arial" panose="020B0604020202020204" pitchFamily="34" charset="0"/>
                    <a:cs typeface="Arial" panose="020B0604020202020204" pitchFamily="34" charset="0"/>
                  </a:rPr>
                  <a:t>b)    HNO</a:t>
                </a:r>
                <a:r>
                  <a:rPr lang="en-US" sz="2400" baseline="-25000" dirty="0">
                    <a:latin typeface="Arial" panose="020B0604020202020204" pitchFamily="34" charset="0"/>
                    <a:cs typeface="Arial" panose="020B0604020202020204" pitchFamily="34" charset="0"/>
                  </a:rPr>
                  <a:t>3</a:t>
                </a:r>
                <a:r>
                  <a:rPr lang="en-US" sz="2400" dirty="0">
                    <a:latin typeface="Arial" panose="020B0604020202020204" pitchFamily="34" charset="0"/>
                    <a:cs typeface="Arial" panose="020B0604020202020204" pitchFamily="34" charset="0"/>
                  </a:rPr>
                  <a:t> + Na</a:t>
                </a:r>
                <a:r>
                  <a:rPr lang="en-US" sz="2400" baseline="-25000" dirty="0">
                    <a:latin typeface="Arial" panose="020B0604020202020204" pitchFamily="34" charset="0"/>
                    <a:cs typeface="Arial" panose="020B0604020202020204" pitchFamily="34" charset="0"/>
                  </a:rPr>
                  <a:t>2</a:t>
                </a:r>
                <a:r>
                  <a:rPr lang="en-US" sz="2400" dirty="0">
                    <a:latin typeface="Arial" panose="020B0604020202020204" pitchFamily="34" charset="0"/>
                    <a:cs typeface="Arial" panose="020B0604020202020204" pitchFamily="34" charset="0"/>
                  </a:rPr>
                  <a:t>CO</a:t>
                </a:r>
                <a:r>
                  <a:rPr lang="en-US" sz="2400" baseline="-25000" dirty="0">
                    <a:latin typeface="Arial" panose="020B0604020202020204" pitchFamily="34" charset="0"/>
                    <a:cs typeface="Arial" panose="020B0604020202020204" pitchFamily="34" charset="0"/>
                  </a:rPr>
                  <a:t>3</a:t>
                </a:r>
                <a:r>
                  <a:rPr lang="en-US" sz="2400" dirty="0">
                    <a:latin typeface="Arial" panose="020B0604020202020204" pitchFamily="34" charset="0"/>
                    <a:cs typeface="Arial" panose="020B0604020202020204" pitchFamily="34" charset="0"/>
                  </a:rPr>
                  <a:t> </a:t>
                </a:r>
                <a14:m>
                  <m:oMath xmlns:m="http://schemas.openxmlformats.org/officeDocument/2006/math">
                    <m:groupChr>
                      <m:groupChrPr>
                        <m:chr m:val="→"/>
                        <m:vertJc m:val="bot"/>
                        <m:ctrlPr>
                          <a:rPr lang="en-US" sz="2400" i="1">
                            <a:latin typeface="Cambria Math" panose="02040503050406030204" pitchFamily="18" charset="0"/>
                            <a:cs typeface="Arial" panose="020B0604020202020204" pitchFamily="34" charset="0"/>
                          </a:rPr>
                        </m:ctrlPr>
                      </m:groupChrPr>
                      <m:e>
                        <m:r>
                          <m:rPr>
                            <m:brk m:alnAt="2"/>
                          </m:rPr>
                          <a:rPr lang="en-US" sz="2400" i="1">
                            <a:latin typeface="Cambria Math" panose="02040503050406030204" pitchFamily="18" charset="0"/>
                            <a:cs typeface="Arial" panose="020B0604020202020204" pitchFamily="34" charset="0"/>
                          </a:rPr>
                          <m:t> </m:t>
                        </m:r>
                        <m:r>
                          <a:rPr lang="en-US" sz="2400" i="1">
                            <a:latin typeface="Cambria Math" panose="02040503050406030204" pitchFamily="18" charset="0"/>
                            <a:cs typeface="Arial" panose="020B0604020202020204" pitchFamily="34" charset="0"/>
                          </a:rPr>
                          <m:t>                  </m:t>
                        </m:r>
                      </m:e>
                    </m:groupChr>
                  </m:oMath>
                </a14:m>
                <a:endParaRPr lang="en-US" sz="2400" dirty="0">
                  <a:latin typeface="Arial" panose="020B0604020202020204" pitchFamily="34" charset="0"/>
                  <a:cs typeface="Arial" panose="020B0604020202020204" pitchFamily="34" charset="0"/>
                </a:endParaRPr>
              </a:p>
            </p:txBody>
          </p:sp>
        </mc:Choice>
        <mc:Fallback xmlns="">
          <p:sp>
            <p:nvSpPr>
              <p:cNvPr id="10" name="TextBox 9">
                <a:extLst>
                  <a:ext uri="{FF2B5EF4-FFF2-40B4-BE49-F238E27FC236}">
                    <a16:creationId xmlns:a16="http://schemas.microsoft.com/office/drawing/2014/main" id="{5932C3D2-196C-498B-99F9-6606E75AB185}"/>
                  </a:ext>
                </a:extLst>
              </p:cNvPr>
              <p:cNvSpPr txBox="1">
                <a:spLocks noRot="1" noChangeAspect="1" noMove="1" noResize="1" noEditPoints="1" noAdjustHandles="1" noChangeArrowheads="1" noChangeShapeType="1" noTextEdit="1"/>
              </p:cNvSpPr>
              <p:nvPr/>
            </p:nvSpPr>
            <p:spPr>
              <a:xfrm>
                <a:off x="1586112" y="3713775"/>
                <a:ext cx="4317732" cy="494751"/>
              </a:xfrm>
              <a:prstGeom prst="rect">
                <a:avLst/>
              </a:prstGeom>
              <a:blipFill>
                <a:blip r:embed="rId2"/>
                <a:stretch>
                  <a:fillRect l="-2119" t="-2469" b="-2839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9A252F02-A2E6-4491-8CBE-1296479984B8}"/>
                  </a:ext>
                </a:extLst>
              </p:cNvPr>
              <p:cNvSpPr txBox="1"/>
              <p:nvPr/>
            </p:nvSpPr>
            <p:spPr>
              <a:xfrm>
                <a:off x="1586112" y="2692445"/>
                <a:ext cx="4317732" cy="494751"/>
              </a:xfrm>
              <a:prstGeom prst="rect">
                <a:avLst/>
              </a:prstGeom>
              <a:noFill/>
            </p:spPr>
            <p:txBody>
              <a:bodyPr wrap="square" rtlCol="0">
                <a:spAutoFit/>
              </a:bodyPr>
              <a:lstStyle/>
              <a:p>
                <a:pPr>
                  <a:lnSpc>
                    <a:spcPct val="120000"/>
                  </a:lnSpc>
                </a:pPr>
                <a:r>
                  <a:rPr lang="en-US" sz="2400" dirty="0">
                    <a:latin typeface="Arial" panose="020B0604020202020204" pitchFamily="34" charset="0"/>
                    <a:cs typeface="Arial" panose="020B0604020202020204" pitchFamily="34" charset="0"/>
                  </a:rPr>
                  <a:t>a)     H</a:t>
                </a:r>
                <a:r>
                  <a:rPr lang="en-US" sz="2400" baseline="-25000" dirty="0">
                    <a:latin typeface="Arial" panose="020B0604020202020204" pitchFamily="34" charset="0"/>
                    <a:cs typeface="Arial" panose="020B0604020202020204" pitchFamily="34" charset="0"/>
                  </a:rPr>
                  <a:t>3</a:t>
                </a:r>
                <a:r>
                  <a:rPr lang="en-US" sz="2400" dirty="0">
                    <a:latin typeface="Arial" panose="020B0604020202020204" pitchFamily="34" charset="0"/>
                    <a:cs typeface="Arial" panose="020B0604020202020204" pitchFamily="34" charset="0"/>
                  </a:rPr>
                  <a:t>PO</a:t>
                </a:r>
                <a:r>
                  <a:rPr lang="en-US" sz="2400" baseline="-25000" dirty="0">
                    <a:latin typeface="Arial" panose="020B0604020202020204" pitchFamily="34" charset="0"/>
                    <a:cs typeface="Arial" panose="020B0604020202020204" pitchFamily="34" charset="0"/>
                  </a:rPr>
                  <a:t>4</a:t>
                </a:r>
                <a:r>
                  <a:rPr lang="en-US" sz="2400" dirty="0">
                    <a:latin typeface="Arial" panose="020B0604020202020204" pitchFamily="34" charset="0"/>
                    <a:cs typeface="Arial" panose="020B0604020202020204" pitchFamily="34" charset="0"/>
                  </a:rPr>
                  <a:t> + Na</a:t>
                </a:r>
                <a:r>
                  <a:rPr lang="en-US" sz="2400" baseline="-25000" dirty="0">
                    <a:latin typeface="Arial" panose="020B0604020202020204" pitchFamily="34" charset="0"/>
                    <a:cs typeface="Arial" panose="020B0604020202020204" pitchFamily="34" charset="0"/>
                  </a:rPr>
                  <a:t>2</a:t>
                </a:r>
                <a:r>
                  <a:rPr lang="en-US" sz="2400" dirty="0">
                    <a:latin typeface="Arial" panose="020B0604020202020204" pitchFamily="34" charset="0"/>
                    <a:cs typeface="Arial" panose="020B0604020202020204" pitchFamily="34" charset="0"/>
                  </a:rPr>
                  <a:t>SO</a:t>
                </a:r>
                <a:r>
                  <a:rPr lang="en-US" sz="2400" baseline="-25000" dirty="0">
                    <a:latin typeface="Arial" panose="020B0604020202020204" pitchFamily="34" charset="0"/>
                    <a:cs typeface="Arial" panose="020B0604020202020204" pitchFamily="34" charset="0"/>
                  </a:rPr>
                  <a:t>4</a:t>
                </a:r>
                <a:r>
                  <a:rPr lang="en-US" sz="2400" dirty="0">
                    <a:latin typeface="Arial" panose="020B0604020202020204" pitchFamily="34" charset="0"/>
                    <a:cs typeface="Arial" panose="020B0604020202020204" pitchFamily="34" charset="0"/>
                  </a:rPr>
                  <a:t> </a:t>
                </a:r>
                <a14:m>
                  <m:oMath xmlns:m="http://schemas.openxmlformats.org/officeDocument/2006/math">
                    <m:groupChr>
                      <m:groupChrPr>
                        <m:chr m:val="→"/>
                        <m:vertJc m:val="bot"/>
                        <m:ctrlPr>
                          <a:rPr lang="en-US" sz="2400" i="1" smtClean="0">
                            <a:latin typeface="Cambria Math" panose="02040503050406030204" pitchFamily="18" charset="0"/>
                            <a:cs typeface="Arial" panose="020B0604020202020204" pitchFamily="34" charset="0"/>
                          </a:rPr>
                        </m:ctrlPr>
                      </m:groupChrPr>
                      <m:e>
                        <m:r>
                          <m:rPr>
                            <m:brk m:alnAt="2"/>
                          </m:rPr>
                          <a:rPr lang="en-US" sz="2400" b="0" i="1" smtClean="0">
                            <a:latin typeface="Cambria Math" panose="02040503050406030204" pitchFamily="18" charset="0"/>
                            <a:cs typeface="Arial" panose="020B0604020202020204" pitchFamily="34" charset="0"/>
                          </a:rPr>
                          <m:t> </m:t>
                        </m:r>
                        <m:r>
                          <a:rPr lang="en-US" sz="2400" b="0" i="1" smtClean="0">
                            <a:latin typeface="Cambria Math" panose="02040503050406030204" pitchFamily="18" charset="0"/>
                            <a:cs typeface="Arial" panose="020B0604020202020204" pitchFamily="34" charset="0"/>
                          </a:rPr>
                          <m:t>                  </m:t>
                        </m:r>
                      </m:e>
                    </m:groupChr>
                  </m:oMath>
                </a14:m>
                <a:endParaRPr lang="en-US" sz="2400" dirty="0">
                  <a:latin typeface="Arial" panose="020B0604020202020204" pitchFamily="34" charset="0"/>
                  <a:cs typeface="Arial" panose="020B0604020202020204" pitchFamily="34" charset="0"/>
                </a:endParaRPr>
              </a:p>
            </p:txBody>
          </p:sp>
        </mc:Choice>
        <mc:Fallback xmlns="">
          <p:sp>
            <p:nvSpPr>
              <p:cNvPr id="11" name="TextBox 10">
                <a:extLst>
                  <a:ext uri="{FF2B5EF4-FFF2-40B4-BE49-F238E27FC236}">
                    <a16:creationId xmlns:a16="http://schemas.microsoft.com/office/drawing/2014/main" id="{9A252F02-A2E6-4491-8CBE-1296479984B8}"/>
                  </a:ext>
                </a:extLst>
              </p:cNvPr>
              <p:cNvSpPr txBox="1">
                <a:spLocks noRot="1" noChangeAspect="1" noMove="1" noResize="1" noEditPoints="1" noAdjustHandles="1" noChangeArrowheads="1" noChangeShapeType="1" noTextEdit="1"/>
              </p:cNvSpPr>
              <p:nvPr/>
            </p:nvSpPr>
            <p:spPr>
              <a:xfrm>
                <a:off x="1586112" y="2692445"/>
                <a:ext cx="4317732" cy="494751"/>
              </a:xfrm>
              <a:prstGeom prst="rect">
                <a:avLst/>
              </a:prstGeom>
              <a:blipFill>
                <a:blip r:embed="rId3"/>
                <a:stretch>
                  <a:fillRect l="-2119" t="-2469" b="-28395"/>
                </a:stretch>
              </a:blipFill>
            </p:spPr>
            <p:txBody>
              <a:bodyPr/>
              <a:lstStyle/>
              <a:p>
                <a:r>
                  <a:rPr lang="en-US">
                    <a:noFill/>
                  </a:rPr>
                  <a:t> </a:t>
                </a:r>
              </a:p>
            </p:txBody>
          </p:sp>
        </mc:Fallback>
      </mc:AlternateContent>
      <p:sp>
        <p:nvSpPr>
          <p:cNvPr id="12" name="TextBox 11">
            <a:extLst>
              <a:ext uri="{FF2B5EF4-FFF2-40B4-BE49-F238E27FC236}">
                <a16:creationId xmlns:a16="http://schemas.microsoft.com/office/drawing/2014/main" id="{9D23ADCD-D487-4AB7-AF62-F0DDBB6E148D}"/>
              </a:ext>
            </a:extLst>
          </p:cNvPr>
          <p:cNvSpPr txBox="1"/>
          <p:nvPr/>
        </p:nvSpPr>
        <p:spPr>
          <a:xfrm>
            <a:off x="1005520" y="4578913"/>
            <a:ext cx="10180960" cy="937949"/>
          </a:xfrm>
          <a:prstGeom prst="rect">
            <a:avLst/>
          </a:prstGeom>
          <a:noFill/>
        </p:spPr>
        <p:txBody>
          <a:bodyPr wrap="square" rtlCol="0">
            <a:spAutoFit/>
          </a:bodyPr>
          <a:lstStyle/>
          <a:p>
            <a:pPr>
              <a:lnSpc>
                <a:spcPct val="120000"/>
              </a:lnSpc>
            </a:pPr>
            <a:r>
              <a:rPr lang="en-US" sz="2400" dirty="0" err="1">
                <a:latin typeface="Arial" panose="020B0604020202020204" pitchFamily="34" charset="0"/>
                <a:cs typeface="Arial" panose="020B0604020202020204" pitchFamily="34" charset="0"/>
              </a:rPr>
              <a:t>Phản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ứng</a:t>
            </a:r>
            <a:r>
              <a:rPr lang="en-US" sz="2400" dirty="0">
                <a:latin typeface="Arial" panose="020B0604020202020204" pitchFamily="34" charset="0"/>
                <a:cs typeface="Arial" panose="020B0604020202020204" pitchFamily="34" charset="0"/>
              </a:rPr>
              <a:t> b </a:t>
            </a:r>
            <a:r>
              <a:rPr lang="en-US" sz="2400" dirty="0" err="1">
                <a:latin typeface="Arial" panose="020B0604020202020204" pitchFamily="34" charset="0"/>
                <a:cs typeface="Arial" panose="020B0604020202020204" pitchFamily="34" charset="0"/>
              </a:rPr>
              <a:t>xảy</a:t>
            </a:r>
            <a:r>
              <a:rPr lang="en-US" sz="2400" dirty="0">
                <a:latin typeface="Arial" panose="020B0604020202020204" pitchFamily="34" charset="0"/>
                <a:cs typeface="Arial" panose="020B0604020202020204" pitchFamily="34" charset="0"/>
              </a:rPr>
              <a:t> ra, a </a:t>
            </a:r>
            <a:r>
              <a:rPr lang="en-US" sz="2400" dirty="0" err="1">
                <a:latin typeface="Arial" panose="020B0604020202020204" pitchFamily="34" charset="0"/>
                <a:cs typeface="Arial" panose="020B0604020202020204" pitchFamily="34" charset="0"/>
              </a:rPr>
              <a:t>không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xảy</a:t>
            </a:r>
            <a:r>
              <a:rPr lang="en-US" sz="2400" dirty="0">
                <a:latin typeface="Arial" panose="020B0604020202020204" pitchFamily="34" charset="0"/>
                <a:cs typeface="Arial" panose="020B0604020202020204" pitchFamily="34" charset="0"/>
              </a:rPr>
              <a:t> ra </a:t>
            </a:r>
            <a:r>
              <a:rPr lang="en-US" sz="2400" dirty="0" err="1">
                <a:latin typeface="Arial" panose="020B0604020202020204" pitchFamily="34" charset="0"/>
                <a:cs typeface="Arial" panose="020B0604020202020204" pitchFamily="34" charset="0"/>
              </a:rPr>
              <a:t>vì</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không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đảm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bảo</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điều</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kiện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của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phản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ứng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ứng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trao</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đổi</a:t>
            </a:r>
            <a:endParaRPr lang="en-US" sz="2400" dirty="0">
              <a:latin typeface="Arial" panose="020B0604020202020204" pitchFamily="34" charset="0"/>
              <a:cs typeface="Arial" panose="020B0604020202020204" pitchFamily="34" charset="0"/>
            </a:endParaRPr>
          </a:p>
        </p:txBody>
      </p:sp>
      <p:pic>
        <p:nvPicPr>
          <p:cNvPr id="4098" name="Picture 2" descr="Đóng biểu tượng miễn phí">
            <a:extLst>
              <a:ext uri="{FF2B5EF4-FFF2-40B4-BE49-F238E27FC236}">
                <a16:creationId xmlns:a16="http://schemas.microsoft.com/office/drawing/2014/main" id="{472DF118-D916-41E9-9905-7A70F98BDE8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61802" y="2746224"/>
            <a:ext cx="417444" cy="417444"/>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6489337E-B3F7-407A-AAC8-68C27CB1A225}"/>
              </a:ext>
            </a:extLst>
          </p:cNvPr>
          <p:cNvSpPr txBox="1"/>
          <p:nvPr/>
        </p:nvSpPr>
        <p:spPr>
          <a:xfrm>
            <a:off x="5623657" y="3736998"/>
            <a:ext cx="4317732" cy="494751"/>
          </a:xfrm>
          <a:prstGeom prst="rect">
            <a:avLst/>
          </a:prstGeom>
          <a:noFill/>
        </p:spPr>
        <p:txBody>
          <a:bodyPr wrap="square" rtlCol="0">
            <a:spAutoFit/>
          </a:bodyPr>
          <a:lstStyle/>
          <a:p>
            <a:pPr>
              <a:lnSpc>
                <a:spcPct val="120000"/>
              </a:lnSpc>
            </a:pPr>
            <a:r>
              <a:rPr lang="en-US" sz="2400" dirty="0">
                <a:latin typeface="Arial" panose="020B0604020202020204" pitchFamily="34" charset="0"/>
                <a:cs typeface="Arial" panose="020B0604020202020204" pitchFamily="34" charset="0"/>
              </a:rPr>
              <a:t>2NaNO</a:t>
            </a:r>
            <a:r>
              <a:rPr lang="en-US" sz="2400" baseline="-25000" dirty="0">
                <a:latin typeface="Arial" panose="020B0604020202020204" pitchFamily="34" charset="0"/>
                <a:cs typeface="Arial" panose="020B0604020202020204" pitchFamily="34" charset="0"/>
              </a:rPr>
              <a:t>3</a:t>
            </a:r>
            <a:r>
              <a:rPr lang="en-US" sz="2400" dirty="0">
                <a:latin typeface="Arial" panose="020B0604020202020204" pitchFamily="34" charset="0"/>
                <a:cs typeface="Arial" panose="020B0604020202020204" pitchFamily="34" charset="0"/>
              </a:rPr>
              <a:t> + CO</a:t>
            </a:r>
            <a:r>
              <a:rPr lang="en-US" sz="2400" baseline="-25000" dirty="0">
                <a:latin typeface="Arial" panose="020B0604020202020204" pitchFamily="34" charset="0"/>
                <a:cs typeface="Arial" panose="020B0604020202020204" pitchFamily="34" charset="0"/>
              </a:rPr>
              <a:t>2 </a:t>
            </a:r>
            <a:r>
              <a:rPr lang="en-US" sz="2400" dirty="0">
                <a:latin typeface="Arial" panose="020B0604020202020204" pitchFamily="34" charset="0"/>
                <a:cs typeface="Arial" panose="020B0604020202020204" pitchFamily="34" charset="0"/>
              </a:rPr>
              <a:t>+ H</a:t>
            </a:r>
            <a:r>
              <a:rPr lang="en-US" sz="2400" baseline="-25000" dirty="0">
                <a:latin typeface="Arial" panose="020B0604020202020204" pitchFamily="34" charset="0"/>
                <a:cs typeface="Arial" panose="020B0604020202020204" pitchFamily="34" charset="0"/>
              </a:rPr>
              <a:t>2</a:t>
            </a:r>
            <a:r>
              <a:rPr lang="en-US" sz="2400" dirty="0">
                <a:latin typeface="Arial" panose="020B0604020202020204" pitchFamily="34" charset="0"/>
                <a:cs typeface="Arial" panose="020B0604020202020204" pitchFamily="34" charset="0"/>
              </a:rPr>
              <a:t>O</a:t>
            </a:r>
          </a:p>
        </p:txBody>
      </p:sp>
      <p:sp>
        <p:nvSpPr>
          <p:cNvPr id="14" name="TextBox 13">
            <a:extLst>
              <a:ext uri="{FF2B5EF4-FFF2-40B4-BE49-F238E27FC236}">
                <a16:creationId xmlns:a16="http://schemas.microsoft.com/office/drawing/2014/main" id="{EAF81D2F-3F64-4DE1-8857-D98C1753509D}"/>
              </a:ext>
            </a:extLst>
          </p:cNvPr>
          <p:cNvSpPr txBox="1"/>
          <p:nvPr/>
        </p:nvSpPr>
        <p:spPr>
          <a:xfrm>
            <a:off x="1997874" y="3713774"/>
            <a:ext cx="505473" cy="494751"/>
          </a:xfrm>
          <a:prstGeom prst="rect">
            <a:avLst/>
          </a:prstGeom>
          <a:noFill/>
        </p:spPr>
        <p:txBody>
          <a:bodyPr wrap="square" rtlCol="0">
            <a:spAutoFit/>
          </a:bodyPr>
          <a:lstStyle/>
          <a:p>
            <a:pPr>
              <a:lnSpc>
                <a:spcPct val="120000"/>
              </a:lnSpc>
            </a:pPr>
            <a:r>
              <a:rPr lang="en-US" sz="2400" dirty="0">
                <a:latin typeface="Arial" panose="020B0604020202020204" pitchFamily="34" charset="0"/>
                <a:cs typeface="Arial" panose="020B0604020202020204" pitchFamily="34" charset="0"/>
              </a:rPr>
              <a:t>2</a:t>
            </a:r>
          </a:p>
        </p:txBody>
      </p:sp>
    </p:spTree>
    <p:extLst>
      <p:ext uri="{BB962C8B-B14F-4D97-AF65-F5344CB8AC3E}">
        <p14:creationId xmlns:p14="http://schemas.microsoft.com/office/powerpoint/2010/main" val="1021207883"/>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left)">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ipe(left)">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left)">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ipe(left)">
                                      <p:cBhvr>
                                        <p:cTn id="31" dur="500"/>
                                        <p:tgtEl>
                                          <p:spTgt spid="12"/>
                                        </p:tgtEl>
                                      </p:cBhvr>
                                    </p:animEffect>
                                  </p:childTnLst>
                                </p:cTn>
                              </p:par>
                            </p:childTnLst>
                          </p:cTn>
                        </p:par>
                      </p:childTnLst>
                    </p:cTn>
                  </p:par>
                  <p:par>
                    <p:cTn id="32" fill="hold">
                      <p:stCondLst>
                        <p:cond delay="indefinite"/>
                      </p:stCondLst>
                      <p:childTnLst>
                        <p:par>
                          <p:cTn id="33" fill="hold">
                            <p:stCondLst>
                              <p:cond delay="0"/>
                            </p:stCondLst>
                            <p:childTnLst>
                              <p:par>
                                <p:cTn id="34" presetID="21" presetClass="entr" presetSubtype="8" fill="hold" nodeType="clickEffect">
                                  <p:stCondLst>
                                    <p:cond delay="0"/>
                                  </p:stCondLst>
                                  <p:childTnLst>
                                    <p:set>
                                      <p:cBhvr>
                                        <p:cTn id="35" dur="1" fill="hold">
                                          <p:stCondLst>
                                            <p:cond delay="0"/>
                                          </p:stCondLst>
                                        </p:cTn>
                                        <p:tgtEl>
                                          <p:spTgt spid="4098"/>
                                        </p:tgtEl>
                                        <p:attrNameLst>
                                          <p:attrName>style.visibility</p:attrName>
                                        </p:attrNameLst>
                                      </p:cBhvr>
                                      <p:to>
                                        <p:strVal val="visible"/>
                                      </p:to>
                                    </p:set>
                                    <p:animEffect transition="in" filter="wheel(8)">
                                      <p:cBhvr>
                                        <p:cTn id="36" dur="500"/>
                                        <p:tgtEl>
                                          <p:spTgt spid="4098"/>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wipe(left)">
                                      <p:cBhvr>
                                        <p:cTn id="41" dur="500"/>
                                        <p:tgtEl>
                                          <p:spTgt spid="13"/>
                                        </p:tgtEl>
                                      </p:cBhvr>
                                    </p:animEffect>
                                  </p:childTnLst>
                                </p:cTn>
                              </p:par>
                              <p:par>
                                <p:cTn id="42" presetID="22" presetClass="entr" presetSubtype="8" fill="hold" grpId="0" nodeType="with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wipe(left)">
                                      <p:cBhvr>
                                        <p:cTn id="4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p:bldP spid="10" grpId="0"/>
      <p:bldP spid="11" grpId="0"/>
      <p:bldP spid="12" grpId="0"/>
      <p:bldP spid="13" grpId="0"/>
      <p:bldP spid="14"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551CC830-02C0-476D-9DA9-29417F506001}"/>
              </a:ext>
            </a:extLst>
          </p:cNvPr>
          <p:cNvSpPr/>
          <p:nvPr/>
        </p:nvSpPr>
        <p:spPr>
          <a:xfrm>
            <a:off x="-3310488" y="3429000"/>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5" name="Freeform: Shape 4">
            <a:extLst>
              <a:ext uri="{FF2B5EF4-FFF2-40B4-BE49-F238E27FC236}">
                <a16:creationId xmlns:a16="http://schemas.microsoft.com/office/drawing/2014/main" id="{1AF4B69C-15BF-49D6-BBCA-4CDF4370EF56}"/>
              </a:ext>
            </a:extLst>
          </p:cNvPr>
          <p:cNvSpPr/>
          <p:nvPr/>
        </p:nvSpPr>
        <p:spPr>
          <a:xfrm rot="14519481">
            <a:off x="6646890" y="5771639"/>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sp>
        <p:nvSpPr>
          <p:cNvPr id="6" name="Freeform: Shape 5">
            <a:extLst>
              <a:ext uri="{FF2B5EF4-FFF2-40B4-BE49-F238E27FC236}">
                <a16:creationId xmlns:a16="http://schemas.microsoft.com/office/drawing/2014/main" id="{8DF7581D-0149-4D87-A5ED-8E74FC6DD518}"/>
              </a:ext>
            </a:extLst>
          </p:cNvPr>
          <p:cNvSpPr/>
          <p:nvPr/>
        </p:nvSpPr>
        <p:spPr>
          <a:xfrm rot="1805582" flipH="1">
            <a:off x="10913472" y="679867"/>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FFCCD2">
              <a:alpha val="78000"/>
            </a:srgbClr>
          </a:solidFill>
          <a:ln w="10839" cap="flat">
            <a:noFill/>
            <a:prstDash val="solid"/>
            <a:miter/>
          </a:ln>
        </p:spPr>
        <p:txBody>
          <a:bodyPr rtlCol="0" anchor="ctr"/>
          <a:lstStyle/>
          <a:p>
            <a:endParaRPr lang="en-US" dirty="0"/>
          </a:p>
        </p:txBody>
      </p:sp>
      <p:sp>
        <p:nvSpPr>
          <p:cNvPr id="4" name="Freeform: Shape 3">
            <a:extLst>
              <a:ext uri="{FF2B5EF4-FFF2-40B4-BE49-F238E27FC236}">
                <a16:creationId xmlns:a16="http://schemas.microsoft.com/office/drawing/2014/main" id="{ADDB502B-EEDA-4722-B278-7CA5E68F47A3}"/>
              </a:ext>
            </a:extLst>
          </p:cNvPr>
          <p:cNvSpPr/>
          <p:nvPr/>
        </p:nvSpPr>
        <p:spPr>
          <a:xfrm rot="2236116">
            <a:off x="-189198" y="-2986809"/>
            <a:ext cx="4564640" cy="3990184"/>
          </a:xfrm>
          <a:custGeom>
            <a:avLst/>
            <a:gdLst>
              <a:gd name="connsiteX0" fmla="*/ 469236 w 4564640"/>
              <a:gd name="connsiteY0" fmla="*/ 1171546 h 3990184"/>
              <a:gd name="connsiteX1" fmla="*/ 8956 w 4564640"/>
              <a:gd name="connsiteY1" fmla="*/ 2691339 h 3990184"/>
              <a:gd name="connsiteX2" fmla="*/ 1444401 w 4564640"/>
              <a:gd name="connsiteY2" fmla="*/ 3961452 h 3990184"/>
              <a:gd name="connsiteX3" fmla="*/ 2608996 w 4564640"/>
              <a:gd name="connsiteY3" fmla="*/ 3340073 h 3990184"/>
              <a:gd name="connsiteX4" fmla="*/ 4371630 w 4564640"/>
              <a:gd name="connsiteY4" fmla="*/ 2779704 h 3990184"/>
              <a:gd name="connsiteX5" fmla="*/ 3746778 w 4564640"/>
              <a:gd name="connsiteY5" fmla="*/ 384077 h 3990184"/>
              <a:gd name="connsiteX6" fmla="*/ 469236 w 4564640"/>
              <a:gd name="connsiteY6" fmla="*/ 1171546 h 399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640" h="3990184">
                <a:moveTo>
                  <a:pt x="469236" y="1171546"/>
                </a:moveTo>
                <a:cubicBezTo>
                  <a:pt x="469236" y="1171546"/>
                  <a:pt x="-75826" y="1697503"/>
                  <a:pt x="8956" y="2691339"/>
                </a:cubicBezTo>
                <a:cubicBezTo>
                  <a:pt x="93739" y="3685175"/>
                  <a:pt x="885985" y="4109523"/>
                  <a:pt x="1444401" y="3961452"/>
                </a:cubicBezTo>
                <a:cubicBezTo>
                  <a:pt x="2002816" y="3813380"/>
                  <a:pt x="2150019" y="3494658"/>
                  <a:pt x="2608996" y="3340073"/>
                </a:cubicBezTo>
                <a:cubicBezTo>
                  <a:pt x="3067973" y="3185489"/>
                  <a:pt x="3901471" y="3379371"/>
                  <a:pt x="4371630" y="2779704"/>
                </a:cubicBezTo>
                <a:cubicBezTo>
                  <a:pt x="4841789" y="2180037"/>
                  <a:pt x="4382920" y="1092843"/>
                  <a:pt x="3746778" y="384077"/>
                </a:cubicBezTo>
                <a:cubicBezTo>
                  <a:pt x="3110636" y="-324690"/>
                  <a:pt x="1329113" y="-47002"/>
                  <a:pt x="469236" y="1171546"/>
                </a:cubicBezTo>
                <a:close/>
              </a:path>
            </a:pathLst>
          </a:custGeom>
          <a:solidFill>
            <a:srgbClr val="24A19C">
              <a:alpha val="78000"/>
            </a:srgbClr>
          </a:solidFill>
          <a:ln w="10839" cap="flat">
            <a:noFill/>
            <a:prstDash val="solid"/>
            <a:miter/>
          </a:ln>
        </p:spPr>
        <p:txBody>
          <a:bodyPr rtlCol="0" anchor="ctr"/>
          <a:lstStyle/>
          <a:p>
            <a:endParaRPr lang="en-US" dirty="0"/>
          </a:p>
        </p:txBody>
      </p:sp>
      <p:pic>
        <p:nvPicPr>
          <p:cNvPr id="7" name="Graphic 6">
            <a:extLst>
              <a:ext uri="{FF2B5EF4-FFF2-40B4-BE49-F238E27FC236}">
                <a16:creationId xmlns:a16="http://schemas.microsoft.com/office/drawing/2014/main" id="{7232C010-5DFB-4678-9B33-0136CAA387E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885745" y="1144520"/>
            <a:ext cx="8570220" cy="5713480"/>
          </a:xfrm>
          <a:prstGeom prst="rect">
            <a:avLst/>
          </a:prstGeom>
        </p:spPr>
      </p:pic>
      <p:sp>
        <p:nvSpPr>
          <p:cNvPr id="8" name="TextBox 7">
            <a:extLst>
              <a:ext uri="{FF2B5EF4-FFF2-40B4-BE49-F238E27FC236}">
                <a16:creationId xmlns:a16="http://schemas.microsoft.com/office/drawing/2014/main" id="{FFB40B40-E0E6-4045-810F-D4CF8E126F38}"/>
              </a:ext>
            </a:extLst>
          </p:cNvPr>
          <p:cNvSpPr txBox="1"/>
          <p:nvPr/>
        </p:nvSpPr>
        <p:spPr>
          <a:xfrm>
            <a:off x="1060753" y="897412"/>
            <a:ext cx="9984990" cy="830164"/>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pPr algn="ctr"/>
            <a:r>
              <a:rPr lang="en-US" sz="4400" b="1" dirty="0"/>
              <a:t>CHÚC CÁC EM HỌC TỐT!!!</a:t>
            </a:r>
          </a:p>
        </p:txBody>
      </p:sp>
    </p:spTree>
    <p:extLst>
      <p:ext uri="{BB962C8B-B14F-4D97-AF65-F5344CB8AC3E}">
        <p14:creationId xmlns:p14="http://schemas.microsoft.com/office/powerpoint/2010/main" val="2026934842"/>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1000"/>
                                        <p:tgtEl>
                                          <p:spTgt spid="7"/>
                                        </p:tgtEl>
                                      </p:cBhvr>
                                    </p:animEffect>
                                  </p:childTnLst>
                                </p:cTn>
                              </p:par>
                              <p:par>
                                <p:cTn id="8" presetID="53" presetClass="entr" presetSubtype="16"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p:cTn id="10" dur="1000" fill="hold"/>
                                        <p:tgtEl>
                                          <p:spTgt spid="7"/>
                                        </p:tgtEl>
                                        <p:attrNameLst>
                                          <p:attrName>ppt_w</p:attrName>
                                        </p:attrNameLst>
                                      </p:cBhvr>
                                      <p:tavLst>
                                        <p:tav tm="0">
                                          <p:val>
                                            <p:fltVal val="0"/>
                                          </p:val>
                                        </p:tav>
                                        <p:tav tm="100000">
                                          <p:val>
                                            <p:strVal val="#ppt_w"/>
                                          </p:val>
                                        </p:tav>
                                      </p:tavLst>
                                    </p:anim>
                                    <p:anim calcmode="lin" valueType="num">
                                      <p:cBhvr>
                                        <p:cTn id="11" dur="1000" fill="hold"/>
                                        <p:tgtEl>
                                          <p:spTgt spid="7"/>
                                        </p:tgtEl>
                                        <p:attrNameLst>
                                          <p:attrName>ppt_h</p:attrName>
                                        </p:attrNameLst>
                                      </p:cBhvr>
                                      <p:tavLst>
                                        <p:tav tm="0">
                                          <p:val>
                                            <p:fltVal val="0"/>
                                          </p:val>
                                        </p:tav>
                                        <p:tav tm="100000">
                                          <p:val>
                                            <p:strVal val="#ppt_h"/>
                                          </p:val>
                                        </p:tav>
                                      </p:tavLst>
                                    </p:anim>
                                    <p:animEffect transition="in" filter="fade">
                                      <p:cBhvr>
                                        <p:cTn id="12" dur="1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iterate type="lt">
                                    <p:tmPct val="5000"/>
                                  </p:iterate>
                                  <p:childTnLst>
                                    <p:set>
                                      <p:cBhvr>
                                        <p:cTn id="16" dur="1" fill="hold">
                                          <p:stCondLst>
                                            <p:cond delay="0"/>
                                          </p:stCondLst>
                                        </p:cTn>
                                        <p:tgtEl>
                                          <p:spTgt spid="8"/>
                                        </p:tgtEl>
                                        <p:attrNameLst>
                                          <p:attrName>style.visibility</p:attrName>
                                        </p:attrNameLst>
                                      </p:cBhvr>
                                      <p:to>
                                        <p:strVal val="visible"/>
                                      </p:to>
                                    </p:set>
                                    <p:animEffect transition="in" filter="wipe(left)">
                                      <p:cBhvr>
                                        <p:cTn id="17" dur="7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9" name="Group 108">
            <a:extLst>
              <a:ext uri="{FF2B5EF4-FFF2-40B4-BE49-F238E27FC236}">
                <a16:creationId xmlns:a16="http://schemas.microsoft.com/office/drawing/2014/main" id="{9ADC0B5A-6353-4F54-9D2B-BB4306FD0EF4}"/>
              </a:ext>
            </a:extLst>
          </p:cNvPr>
          <p:cNvGrpSpPr/>
          <p:nvPr/>
        </p:nvGrpSpPr>
        <p:grpSpPr>
          <a:xfrm>
            <a:off x="5883620" y="1717437"/>
            <a:ext cx="1515170" cy="1437808"/>
            <a:chOff x="5339897" y="4134473"/>
            <a:chExt cx="1787581" cy="1696310"/>
          </a:xfrm>
        </p:grpSpPr>
        <p:sp>
          <p:nvSpPr>
            <p:cNvPr id="110" name="Oval 109">
              <a:extLst>
                <a:ext uri="{FF2B5EF4-FFF2-40B4-BE49-F238E27FC236}">
                  <a16:creationId xmlns:a16="http://schemas.microsoft.com/office/drawing/2014/main" id="{88A2A7D4-9333-4126-8FB6-6F72C904EC70}"/>
                </a:ext>
              </a:extLst>
            </p:cNvPr>
            <p:cNvSpPr/>
            <p:nvPr/>
          </p:nvSpPr>
          <p:spPr>
            <a:xfrm>
              <a:off x="5401486" y="4166380"/>
              <a:ext cx="1664403" cy="166440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11" name="Oval 110">
              <a:extLst>
                <a:ext uri="{FF2B5EF4-FFF2-40B4-BE49-F238E27FC236}">
                  <a16:creationId xmlns:a16="http://schemas.microsoft.com/office/drawing/2014/main" id="{C2A3A12D-3E94-4237-8825-FFF221B9AB48}"/>
                </a:ext>
              </a:extLst>
            </p:cNvPr>
            <p:cNvSpPr/>
            <p:nvPr/>
          </p:nvSpPr>
          <p:spPr>
            <a:xfrm rot="10800000" flipV="1">
              <a:off x="6032811" y="4768015"/>
              <a:ext cx="573517" cy="431444"/>
            </a:xfrm>
            <a:prstGeom prst="ellipse">
              <a:avLst/>
            </a:prstGeom>
            <a:solidFill>
              <a:srgbClr val="F6D8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Rockwell" panose="02060603020205020403"/>
                  <a:ea typeface="+mn-ea"/>
                  <a:cs typeface="+mn-cs"/>
                </a:rPr>
                <a:t>+9</a:t>
              </a:r>
              <a:endParaRPr kumimoji="0" lang="vi-VN" sz="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12" name="Oval 111">
              <a:extLst>
                <a:ext uri="{FF2B5EF4-FFF2-40B4-BE49-F238E27FC236}">
                  <a16:creationId xmlns:a16="http://schemas.microsoft.com/office/drawing/2014/main" id="{4A4BC624-44C3-469C-BE12-9CC0C0A641CF}"/>
                </a:ext>
              </a:extLst>
            </p:cNvPr>
            <p:cNvSpPr/>
            <p:nvPr/>
          </p:nvSpPr>
          <p:spPr>
            <a:xfrm>
              <a:off x="5602363" y="4367256"/>
              <a:ext cx="1262651" cy="126265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13" name="Oval 112">
              <a:extLst>
                <a:ext uri="{FF2B5EF4-FFF2-40B4-BE49-F238E27FC236}">
                  <a16:creationId xmlns:a16="http://schemas.microsoft.com/office/drawing/2014/main" id="{B7D06D0A-90ED-4B74-9FAA-DA5B576650C9}"/>
                </a:ext>
              </a:extLst>
            </p:cNvPr>
            <p:cNvSpPr/>
            <p:nvPr/>
          </p:nvSpPr>
          <p:spPr>
            <a:xfrm>
              <a:off x="6172098" y="4332139"/>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14" name="Oval 113">
              <a:extLst>
                <a:ext uri="{FF2B5EF4-FFF2-40B4-BE49-F238E27FC236}">
                  <a16:creationId xmlns:a16="http://schemas.microsoft.com/office/drawing/2014/main" id="{06CA64A9-8925-49BD-8650-07AEE013E5CA}"/>
                </a:ext>
              </a:extLst>
            </p:cNvPr>
            <p:cNvSpPr/>
            <p:nvPr/>
          </p:nvSpPr>
          <p:spPr>
            <a:xfrm>
              <a:off x="6172098" y="5553191"/>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15" name="Oval 114">
              <a:extLst>
                <a:ext uri="{FF2B5EF4-FFF2-40B4-BE49-F238E27FC236}">
                  <a16:creationId xmlns:a16="http://schemas.microsoft.com/office/drawing/2014/main" id="{3AC954DB-CB14-46C6-A8EA-114D1A5C422F}"/>
                </a:ext>
              </a:extLst>
            </p:cNvPr>
            <p:cNvSpPr/>
            <p:nvPr/>
          </p:nvSpPr>
          <p:spPr>
            <a:xfrm>
              <a:off x="5339897" y="4936992"/>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16" name="Oval 115">
              <a:extLst>
                <a:ext uri="{FF2B5EF4-FFF2-40B4-BE49-F238E27FC236}">
                  <a16:creationId xmlns:a16="http://schemas.microsoft.com/office/drawing/2014/main" id="{57A15CC9-25F1-4C01-A86C-D0A9E415F486}"/>
                </a:ext>
              </a:extLst>
            </p:cNvPr>
            <p:cNvSpPr/>
            <p:nvPr/>
          </p:nvSpPr>
          <p:spPr>
            <a:xfrm>
              <a:off x="7004299" y="4998581"/>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17" name="Oval 116">
              <a:extLst>
                <a:ext uri="{FF2B5EF4-FFF2-40B4-BE49-F238E27FC236}">
                  <a16:creationId xmlns:a16="http://schemas.microsoft.com/office/drawing/2014/main" id="{6141509A-DA4D-4720-9773-E6D79B18F395}"/>
                </a:ext>
              </a:extLst>
            </p:cNvPr>
            <p:cNvSpPr/>
            <p:nvPr/>
          </p:nvSpPr>
          <p:spPr>
            <a:xfrm>
              <a:off x="6174058" y="4134473"/>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18" name="Oval 117">
              <a:extLst>
                <a:ext uri="{FF2B5EF4-FFF2-40B4-BE49-F238E27FC236}">
                  <a16:creationId xmlns:a16="http://schemas.microsoft.com/office/drawing/2014/main" id="{7BD022FE-C7D9-4603-9E44-761E3958DFB1}"/>
                </a:ext>
              </a:extLst>
            </p:cNvPr>
            <p:cNvSpPr/>
            <p:nvPr/>
          </p:nvSpPr>
          <p:spPr>
            <a:xfrm>
              <a:off x="6772629" y="4369417"/>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19" name="Oval 118">
              <a:extLst>
                <a:ext uri="{FF2B5EF4-FFF2-40B4-BE49-F238E27FC236}">
                  <a16:creationId xmlns:a16="http://schemas.microsoft.com/office/drawing/2014/main" id="{285642EE-8D4A-4513-88E8-5A42B19C2768}"/>
                </a:ext>
              </a:extLst>
            </p:cNvPr>
            <p:cNvSpPr/>
            <p:nvPr/>
          </p:nvSpPr>
          <p:spPr>
            <a:xfrm>
              <a:off x="6798561" y="5534400"/>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20" name="Oval 119">
              <a:extLst>
                <a:ext uri="{FF2B5EF4-FFF2-40B4-BE49-F238E27FC236}">
                  <a16:creationId xmlns:a16="http://schemas.microsoft.com/office/drawing/2014/main" id="{F11994F7-B440-4879-8F06-3A48F67A7F87}"/>
                </a:ext>
              </a:extLst>
            </p:cNvPr>
            <p:cNvSpPr/>
            <p:nvPr/>
          </p:nvSpPr>
          <p:spPr>
            <a:xfrm>
              <a:off x="5573489" y="5531580"/>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21" name="Oval 120">
              <a:extLst>
                <a:ext uri="{FF2B5EF4-FFF2-40B4-BE49-F238E27FC236}">
                  <a16:creationId xmlns:a16="http://schemas.microsoft.com/office/drawing/2014/main" id="{55044EA5-D513-41F7-AAFC-E7FE82405DA8}"/>
                </a:ext>
              </a:extLst>
            </p:cNvPr>
            <p:cNvSpPr/>
            <p:nvPr/>
          </p:nvSpPr>
          <p:spPr>
            <a:xfrm>
              <a:off x="5571567" y="4348447"/>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grpSp>
        <p:nvGrpSpPr>
          <p:cNvPr id="134" name="Group 133">
            <a:extLst>
              <a:ext uri="{FF2B5EF4-FFF2-40B4-BE49-F238E27FC236}">
                <a16:creationId xmlns:a16="http://schemas.microsoft.com/office/drawing/2014/main" id="{9526FA27-2DD0-496F-8A9D-954F8F4AEC35}"/>
              </a:ext>
            </a:extLst>
          </p:cNvPr>
          <p:cNvGrpSpPr/>
          <p:nvPr/>
        </p:nvGrpSpPr>
        <p:grpSpPr>
          <a:xfrm>
            <a:off x="3230269" y="1730960"/>
            <a:ext cx="1462967" cy="1410764"/>
            <a:chOff x="4589855" y="1087981"/>
            <a:chExt cx="1725992" cy="1664403"/>
          </a:xfrm>
        </p:grpSpPr>
        <p:sp>
          <p:nvSpPr>
            <p:cNvPr id="135" name="Oval 134">
              <a:extLst>
                <a:ext uri="{FF2B5EF4-FFF2-40B4-BE49-F238E27FC236}">
                  <a16:creationId xmlns:a16="http://schemas.microsoft.com/office/drawing/2014/main" id="{510D21D6-7219-4494-8C73-CA73CCC497BD}"/>
                </a:ext>
              </a:extLst>
            </p:cNvPr>
            <p:cNvSpPr/>
            <p:nvPr/>
          </p:nvSpPr>
          <p:spPr>
            <a:xfrm>
              <a:off x="4651444" y="1087981"/>
              <a:ext cx="1664403" cy="166440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36" name="Oval 135">
              <a:extLst>
                <a:ext uri="{FF2B5EF4-FFF2-40B4-BE49-F238E27FC236}">
                  <a16:creationId xmlns:a16="http://schemas.microsoft.com/office/drawing/2014/main" id="{D182D05A-02AA-4F0E-96C3-B2B5C500EC0E}"/>
                </a:ext>
              </a:extLst>
            </p:cNvPr>
            <p:cNvSpPr/>
            <p:nvPr/>
          </p:nvSpPr>
          <p:spPr>
            <a:xfrm rot="10800000" flipV="1">
              <a:off x="5282767" y="1719306"/>
              <a:ext cx="523969" cy="401753"/>
            </a:xfrm>
            <a:prstGeom prst="ellipse">
              <a:avLst/>
            </a:prstGeom>
            <a:solidFill>
              <a:srgbClr val="F6D8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Rockwell" panose="02060603020205020403"/>
                  <a:ea typeface="+mn-ea"/>
                  <a:cs typeface="+mn-cs"/>
                </a:rPr>
                <a:t>+7</a:t>
              </a:r>
              <a:endParaRPr kumimoji="0" lang="vi-VN" sz="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37" name="Oval 136">
              <a:extLst>
                <a:ext uri="{FF2B5EF4-FFF2-40B4-BE49-F238E27FC236}">
                  <a16:creationId xmlns:a16="http://schemas.microsoft.com/office/drawing/2014/main" id="{AD8D95E2-768C-48F3-BDC4-D40C4DE366AB}"/>
                </a:ext>
              </a:extLst>
            </p:cNvPr>
            <p:cNvSpPr/>
            <p:nvPr/>
          </p:nvSpPr>
          <p:spPr>
            <a:xfrm>
              <a:off x="4852321" y="1288857"/>
              <a:ext cx="1262651" cy="126265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38" name="Oval 137">
              <a:extLst>
                <a:ext uri="{FF2B5EF4-FFF2-40B4-BE49-F238E27FC236}">
                  <a16:creationId xmlns:a16="http://schemas.microsoft.com/office/drawing/2014/main" id="{147975E7-E272-4808-9833-2E96CE9454E2}"/>
                </a:ext>
              </a:extLst>
            </p:cNvPr>
            <p:cNvSpPr/>
            <p:nvPr/>
          </p:nvSpPr>
          <p:spPr>
            <a:xfrm>
              <a:off x="5422056" y="1253740"/>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39" name="Oval 138">
              <a:extLst>
                <a:ext uri="{FF2B5EF4-FFF2-40B4-BE49-F238E27FC236}">
                  <a16:creationId xmlns:a16="http://schemas.microsoft.com/office/drawing/2014/main" id="{CAFD8476-1406-4D82-A0B5-408733D49E90}"/>
                </a:ext>
              </a:extLst>
            </p:cNvPr>
            <p:cNvSpPr/>
            <p:nvPr/>
          </p:nvSpPr>
          <p:spPr>
            <a:xfrm>
              <a:off x="5422056" y="2474792"/>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40" name="Oval 139">
              <a:extLst>
                <a:ext uri="{FF2B5EF4-FFF2-40B4-BE49-F238E27FC236}">
                  <a16:creationId xmlns:a16="http://schemas.microsoft.com/office/drawing/2014/main" id="{5EC6C8CD-27F9-4888-96EC-5BDBAD22B2F3}"/>
                </a:ext>
              </a:extLst>
            </p:cNvPr>
            <p:cNvSpPr/>
            <p:nvPr/>
          </p:nvSpPr>
          <p:spPr>
            <a:xfrm>
              <a:off x="4589855" y="1858593"/>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41" name="Oval 140">
              <a:extLst>
                <a:ext uri="{FF2B5EF4-FFF2-40B4-BE49-F238E27FC236}">
                  <a16:creationId xmlns:a16="http://schemas.microsoft.com/office/drawing/2014/main" id="{6BE57A49-46FE-4DD5-8991-FDAA431C135D}"/>
                </a:ext>
              </a:extLst>
            </p:cNvPr>
            <p:cNvSpPr/>
            <p:nvPr/>
          </p:nvSpPr>
          <p:spPr>
            <a:xfrm>
              <a:off x="6022587" y="1291018"/>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42" name="Oval 141">
              <a:extLst>
                <a:ext uri="{FF2B5EF4-FFF2-40B4-BE49-F238E27FC236}">
                  <a16:creationId xmlns:a16="http://schemas.microsoft.com/office/drawing/2014/main" id="{777AE327-BDC8-4212-803F-2D369D07B531}"/>
                </a:ext>
              </a:extLst>
            </p:cNvPr>
            <p:cNvSpPr/>
            <p:nvPr/>
          </p:nvSpPr>
          <p:spPr>
            <a:xfrm>
              <a:off x="6048519" y="2456001"/>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43" name="Oval 142">
              <a:extLst>
                <a:ext uri="{FF2B5EF4-FFF2-40B4-BE49-F238E27FC236}">
                  <a16:creationId xmlns:a16="http://schemas.microsoft.com/office/drawing/2014/main" id="{15B4119C-45DB-4CF5-BF3F-49EFDFD57220}"/>
                </a:ext>
              </a:extLst>
            </p:cNvPr>
            <p:cNvSpPr/>
            <p:nvPr/>
          </p:nvSpPr>
          <p:spPr>
            <a:xfrm>
              <a:off x="4823447" y="2453181"/>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44" name="Oval 143">
              <a:extLst>
                <a:ext uri="{FF2B5EF4-FFF2-40B4-BE49-F238E27FC236}">
                  <a16:creationId xmlns:a16="http://schemas.microsoft.com/office/drawing/2014/main" id="{A32EAE4D-2AA6-4F2B-A6E7-1559AAC714A8}"/>
                </a:ext>
              </a:extLst>
            </p:cNvPr>
            <p:cNvSpPr/>
            <p:nvPr/>
          </p:nvSpPr>
          <p:spPr>
            <a:xfrm>
              <a:off x="4821525" y="1270048"/>
              <a:ext cx="123179" cy="123179"/>
            </a:xfrm>
            <a:prstGeom prst="ellipse">
              <a:avLst/>
            </a:prstGeom>
            <a:gradFill flip="none" rotWithShape="1">
              <a:gsLst>
                <a:gs pos="0">
                  <a:schemeClr val="accent1">
                    <a:lumMod val="5000"/>
                    <a:lumOff val="95000"/>
                  </a:schemeClr>
                </a:gs>
                <a:gs pos="63000">
                  <a:schemeClr val="accent1">
                    <a:lumMod val="60000"/>
                    <a:lumOff val="40000"/>
                  </a:schemeClr>
                </a:gs>
                <a:gs pos="100000">
                  <a:schemeClr val="accent1">
                    <a:lumMod val="60000"/>
                    <a:lumOff val="4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grpSp>
        <p:nvGrpSpPr>
          <p:cNvPr id="184" name="Group 183">
            <a:extLst>
              <a:ext uri="{FF2B5EF4-FFF2-40B4-BE49-F238E27FC236}">
                <a16:creationId xmlns:a16="http://schemas.microsoft.com/office/drawing/2014/main" id="{FDEE255D-01B1-4582-B83F-0DDE75592504}"/>
              </a:ext>
            </a:extLst>
          </p:cNvPr>
          <p:cNvGrpSpPr/>
          <p:nvPr/>
        </p:nvGrpSpPr>
        <p:grpSpPr>
          <a:xfrm>
            <a:off x="3597263" y="3305450"/>
            <a:ext cx="845907" cy="480531"/>
            <a:chOff x="548845" y="2942251"/>
            <a:chExt cx="845907" cy="480531"/>
          </a:xfrm>
        </p:grpSpPr>
        <p:pic>
          <p:nvPicPr>
            <p:cNvPr id="185" name="Picture 31">
              <a:extLst>
                <a:ext uri="{FF2B5EF4-FFF2-40B4-BE49-F238E27FC236}">
                  <a16:creationId xmlns:a16="http://schemas.microsoft.com/office/drawing/2014/main" id="{26A030F8-7BED-483C-8E87-67924CC1CCAA}"/>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548845" y="2942251"/>
              <a:ext cx="845907" cy="480531"/>
            </a:xfrm>
            <a:prstGeom prst="rect">
              <a:avLst/>
            </a:prstGeom>
          </p:spPr>
        </p:pic>
        <p:sp>
          <p:nvSpPr>
            <p:cNvPr id="186" name="TextBox 185">
              <a:extLst>
                <a:ext uri="{FF2B5EF4-FFF2-40B4-BE49-F238E27FC236}">
                  <a16:creationId xmlns:a16="http://schemas.microsoft.com/office/drawing/2014/main" id="{38FB3CFC-54B7-4563-ADF1-F925962B3974}"/>
                </a:ext>
              </a:extLst>
            </p:cNvPr>
            <p:cNvSpPr txBox="1"/>
            <p:nvPr/>
          </p:nvSpPr>
          <p:spPr>
            <a:xfrm>
              <a:off x="612090" y="2942251"/>
              <a:ext cx="782662" cy="427746"/>
            </a:xfrm>
            <a:prstGeom prst="rect">
              <a:avLst/>
            </a:prstGeom>
            <a:noFill/>
          </p:spPr>
          <p:txBody>
            <a:bodyPr wrap="square" rtlCol="0">
              <a:spAutoFit/>
            </a:bodyPr>
            <a:lstStyle/>
            <a:p>
              <a:pPr marL="0" marR="0" lvl="0" indent="0" algn="ctr" defTabSz="457200" rtl="0" eaLnBrk="1" fontAlgn="auto" latinLnBrk="0" hangingPunct="1">
                <a:lnSpc>
                  <a:spcPct val="12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a:t>
              </a:r>
              <a:endParaRPr kumimoji="0" lang="vi-VN"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grpSp>
        <p:nvGrpSpPr>
          <p:cNvPr id="190" name="Group 189">
            <a:extLst>
              <a:ext uri="{FF2B5EF4-FFF2-40B4-BE49-F238E27FC236}">
                <a16:creationId xmlns:a16="http://schemas.microsoft.com/office/drawing/2014/main" id="{4AFF1739-404F-4B85-8341-2DC551C47734}"/>
              </a:ext>
            </a:extLst>
          </p:cNvPr>
          <p:cNvGrpSpPr/>
          <p:nvPr/>
        </p:nvGrpSpPr>
        <p:grpSpPr>
          <a:xfrm>
            <a:off x="6186629" y="3401055"/>
            <a:ext cx="845907" cy="480531"/>
            <a:chOff x="548845" y="2942251"/>
            <a:chExt cx="845907" cy="480531"/>
          </a:xfrm>
        </p:grpSpPr>
        <p:pic>
          <p:nvPicPr>
            <p:cNvPr id="191" name="Picture 31">
              <a:extLst>
                <a:ext uri="{FF2B5EF4-FFF2-40B4-BE49-F238E27FC236}">
                  <a16:creationId xmlns:a16="http://schemas.microsoft.com/office/drawing/2014/main" id="{EC3B838E-4EE5-45D7-A65D-33083BAFC84D}"/>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548845" y="2942251"/>
              <a:ext cx="845907" cy="480531"/>
            </a:xfrm>
            <a:prstGeom prst="rect">
              <a:avLst/>
            </a:prstGeom>
          </p:spPr>
        </p:pic>
        <p:sp>
          <p:nvSpPr>
            <p:cNvPr id="192" name="TextBox 191">
              <a:extLst>
                <a:ext uri="{FF2B5EF4-FFF2-40B4-BE49-F238E27FC236}">
                  <a16:creationId xmlns:a16="http://schemas.microsoft.com/office/drawing/2014/main" id="{DDCCA939-2148-4A98-A6CC-1EDBFB1F8AB4}"/>
                </a:ext>
              </a:extLst>
            </p:cNvPr>
            <p:cNvSpPr txBox="1"/>
            <p:nvPr/>
          </p:nvSpPr>
          <p:spPr>
            <a:xfrm>
              <a:off x="612090" y="2942251"/>
              <a:ext cx="782662" cy="427746"/>
            </a:xfrm>
            <a:prstGeom prst="rect">
              <a:avLst/>
            </a:prstGeom>
            <a:noFill/>
          </p:spPr>
          <p:txBody>
            <a:bodyPr wrap="square" rtlCol="0">
              <a:spAutoFit/>
            </a:bodyPr>
            <a:lstStyle/>
            <a:p>
              <a:pPr marL="0" marR="0" lvl="0" indent="0" algn="ctr" defTabSz="457200" rtl="0" eaLnBrk="1" fontAlgn="auto" latinLnBrk="0" hangingPunct="1">
                <a:lnSpc>
                  <a:spcPct val="12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a:t>
              </a:r>
              <a:endParaRPr kumimoji="0" lang="vi-VN"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195" name="TextBox 194">
            <a:extLst>
              <a:ext uri="{FF2B5EF4-FFF2-40B4-BE49-F238E27FC236}">
                <a16:creationId xmlns:a16="http://schemas.microsoft.com/office/drawing/2014/main" id="{7D6A36AC-F113-4888-8E71-5E991AA51A38}"/>
              </a:ext>
            </a:extLst>
          </p:cNvPr>
          <p:cNvSpPr txBox="1"/>
          <p:nvPr/>
        </p:nvSpPr>
        <p:spPr>
          <a:xfrm>
            <a:off x="192220" y="3857248"/>
            <a:ext cx="8501901" cy="2677656"/>
          </a:xfrm>
          <a:prstGeom prst="rect">
            <a:avLst/>
          </a:prstGeom>
          <a:noFill/>
        </p:spPr>
        <p:txBody>
          <a:bodyPr wrap="square" rtlCol="0">
            <a:spAutoFit/>
          </a:bodyPr>
          <a:lstStyle/>
          <a:p>
            <a:pPr lvl="0">
              <a:defRPr/>
            </a:pP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b,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Trong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một</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chu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kì</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lang="en-US" sz="2800" dirty="0">
                <a:solidFill>
                  <a:prstClr val="black"/>
                </a:solidFill>
                <a:latin typeface="Times New Roman" panose="02020603050405020304" pitchFamily="18" charset="0"/>
                <a:cs typeface="Times New Roman" panose="02020603050405020304" pitchFamily="18" charset="0"/>
              </a:rPr>
              <a:t>+Z </a:t>
            </a:r>
            <a:r>
              <a:rPr lang="en-US" sz="2800" dirty="0" err="1">
                <a:solidFill>
                  <a:prstClr val="black"/>
                </a:solidFill>
                <a:latin typeface="Times New Roman" panose="02020603050405020304" pitchFamily="18" charset="0"/>
                <a:cs typeface="Times New Roman" panose="02020603050405020304" pitchFamily="18" charset="0"/>
              </a:rPr>
              <a:t>tăng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lang="en-US" sz="2800" noProof="0" dirty="0" err="1" smtClean="0">
                <a:solidFill>
                  <a:srgbClr val="FF0000"/>
                </a:solidFill>
                <a:latin typeface="Times New Roman" panose="02020603050405020304" pitchFamily="18" charset="0"/>
                <a:cs typeface="Times New Roman" panose="02020603050405020304" pitchFamily="18" charset="0"/>
              </a:rPr>
              <a:t>bán</a:t>
            </a:r>
            <a:r>
              <a:rPr lang="en-US" sz="2800" noProof="0" dirty="0" smtClean="0">
                <a:solidFill>
                  <a:srgbClr val="FF0000"/>
                </a:solidFill>
                <a:latin typeface="Times New Roman" panose="02020603050405020304" pitchFamily="18" charset="0"/>
                <a:cs typeface="Times New Roman" panose="02020603050405020304" pitchFamily="18" charset="0"/>
              </a:rPr>
              <a:t> </a:t>
            </a:r>
            <a:r>
              <a:rPr lang="en-US" sz="2800" noProof="0" dirty="0" err="1" smtClean="0">
                <a:solidFill>
                  <a:srgbClr val="FF0000"/>
                </a:solidFill>
                <a:latin typeface="Times New Roman" panose="02020603050405020304" pitchFamily="18" charset="0"/>
                <a:cs typeface="Times New Roman" panose="02020603050405020304" pitchFamily="18" charset="0"/>
              </a:rPr>
              <a:t>kính</a:t>
            </a:r>
            <a:r>
              <a:rPr lang="en-US" sz="2800" noProof="0" dirty="0" smtClean="0">
                <a:solidFill>
                  <a:srgbClr val="FF0000"/>
                </a:solidFill>
                <a:latin typeface="Times New Roman" panose="02020603050405020304" pitchFamily="18" charset="0"/>
                <a:cs typeface="Times New Roman" panose="02020603050405020304" pitchFamily="18" charset="0"/>
              </a:rPr>
              <a:t> </a:t>
            </a:r>
            <a:r>
              <a:rPr lang="en-US" sz="2800" noProof="0" dirty="0" err="1" smtClean="0">
                <a:solidFill>
                  <a:srgbClr val="FF0000"/>
                </a:solidFill>
                <a:latin typeface="Times New Roman" panose="02020603050405020304" pitchFamily="18" charset="0"/>
                <a:cs typeface="Times New Roman" panose="02020603050405020304" pitchFamily="18" charset="0"/>
              </a:rPr>
              <a:t>nguyên</a:t>
            </a:r>
            <a:r>
              <a:rPr lang="en-US" sz="2800" noProof="0" dirty="0" smtClean="0">
                <a:solidFill>
                  <a:srgbClr val="FF0000"/>
                </a:solidFill>
                <a:latin typeface="Times New Roman" panose="02020603050405020304" pitchFamily="18" charset="0"/>
                <a:cs typeface="Times New Roman" panose="02020603050405020304" pitchFamily="18" charset="0"/>
              </a:rPr>
              <a:t> </a:t>
            </a:r>
            <a:r>
              <a:rPr lang="en-US" sz="2800" noProof="0" dirty="0" err="1" smtClean="0">
                <a:solidFill>
                  <a:srgbClr val="FF0000"/>
                </a:solidFill>
                <a:latin typeface="Times New Roman" panose="02020603050405020304" pitchFamily="18" charset="0"/>
                <a:cs typeface="Times New Roman" panose="02020603050405020304" pitchFamily="18" charset="0"/>
              </a:rPr>
              <a:t>tử</a:t>
            </a:r>
            <a:r>
              <a:rPr lang="en-US" sz="2800" noProof="0" dirty="0" smtClean="0">
                <a:solidFill>
                  <a:srgbClr val="FF0000"/>
                </a:solidFill>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smtClean="0">
                <a:ln>
                  <a:noFill/>
                </a:ln>
                <a:solidFill>
                  <a:srgbClr val="FF0000"/>
                </a:solidFill>
                <a:effectLst/>
                <a:uLnTx/>
                <a:uFillTx/>
                <a:latin typeface="Times New Roman" panose="02020603050405020304" pitchFamily="18" charset="0"/>
                <a:cs typeface="Times New Roman" panose="02020603050405020304" pitchFamily="18" charset="0"/>
              </a:rPr>
              <a:t>giảm</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cs typeface="Times New Roman" panose="02020603050405020304" pitchFamily="18" charset="0"/>
              </a:rPr>
              <a:t>Giải</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cs typeface="Times New Roman" panose="02020603050405020304" pitchFamily="18" charset="0"/>
              </a:rPr>
              <a:t>thích</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Trong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một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chu </a:t>
            </a:r>
            <a:r>
              <a:rPr kumimoji="0" lang="en-US" sz="2800" b="0"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kì</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 +Z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cs typeface="Times New Roman" panose="02020603050405020304" pitchFamily="18" charset="0"/>
              </a:rPr>
              <a:t>tăng</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              +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cs typeface="Times New Roman" panose="02020603050405020304" pitchFamily="18" charset="0"/>
              </a:rPr>
              <a:t>Số</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cs typeface="Times New Roman" panose="02020603050405020304" pitchFamily="18" charset="0"/>
              </a:rPr>
              <a:t>lớp</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 e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cs typeface="Times New Roman" panose="02020603050405020304" pitchFamily="18" charset="0"/>
              </a:rPr>
              <a:t>bằng</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cs typeface="Times New Roman" panose="02020603050405020304" pitchFamily="18" charset="0"/>
              </a:rPr>
              <a:t>nhau</a:t>
            </a:r>
            <a:endPar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2800" dirty="0">
                <a:solidFill>
                  <a:srgbClr val="0070C0"/>
                </a:solidFill>
                <a:latin typeface="Times New Roman" panose="02020603050405020304" pitchFamily="18" charset="0"/>
                <a:cs typeface="Times New Roman" panose="02020603050405020304" pitchFamily="18" charset="0"/>
              </a:rPr>
              <a:t>              + </a:t>
            </a:r>
            <a:r>
              <a:rPr lang="en-US" sz="2800" dirty="0" err="1">
                <a:solidFill>
                  <a:srgbClr val="0070C0"/>
                </a:solidFill>
                <a:latin typeface="Times New Roman" panose="02020603050405020304" pitchFamily="18" charset="0"/>
                <a:cs typeface="Times New Roman" panose="02020603050405020304" pitchFamily="18" charset="0"/>
              </a:rPr>
              <a:t>Số</a:t>
            </a:r>
            <a:r>
              <a:rPr lang="en-US" sz="2800" dirty="0">
                <a:solidFill>
                  <a:srgbClr val="0070C0"/>
                </a:solidFill>
                <a:latin typeface="Times New Roman" panose="02020603050405020304" pitchFamily="18" charset="0"/>
                <a:cs typeface="Times New Roman" panose="02020603050405020304" pitchFamily="18" charset="0"/>
              </a:rPr>
              <a:t> e </a:t>
            </a:r>
            <a:r>
              <a:rPr lang="en-US" sz="2800" dirty="0" err="1" smtClean="0">
                <a:solidFill>
                  <a:srgbClr val="0070C0"/>
                </a:solidFill>
                <a:latin typeface="Times New Roman" panose="02020603050405020304" pitchFamily="18" charset="0"/>
                <a:cs typeface="Times New Roman" panose="02020603050405020304" pitchFamily="18" charset="0"/>
              </a:rPr>
              <a:t>lớp</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ngoài</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cùng</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tăng</a:t>
            </a:r>
            <a:endPar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endParaRPr>
          </a:p>
        </p:txBody>
      </p:sp>
      <p:sp>
        <p:nvSpPr>
          <p:cNvPr id="196" name="TextBox 195">
            <a:extLst>
              <a:ext uri="{FF2B5EF4-FFF2-40B4-BE49-F238E27FC236}">
                <a16:creationId xmlns:a16="http://schemas.microsoft.com/office/drawing/2014/main" id="{B3B6D0BE-2E92-499D-B176-7DD7C1EA3E94}"/>
              </a:ext>
            </a:extLst>
          </p:cNvPr>
          <p:cNvSpPr txBox="1"/>
          <p:nvPr/>
        </p:nvSpPr>
        <p:spPr>
          <a:xfrm>
            <a:off x="6357263" y="4998531"/>
            <a:ext cx="4331101" cy="1081322"/>
          </a:xfrm>
          <a:prstGeom prst="rect">
            <a:avLst/>
          </a:prstGeom>
          <a:noFill/>
        </p:spPr>
        <p:txBody>
          <a:bodyPr wrap="square" rtlCol="0">
            <a:spAutoFit/>
          </a:bodyPr>
          <a:lstStyle>
            <a:defPPr>
              <a:defRPr lang="en-US"/>
            </a:defPPr>
            <a:lvl1pPr>
              <a:lnSpc>
                <a:spcPct val="120000"/>
              </a:lnSpc>
              <a:defRPr sz="2400">
                <a:latin typeface="Arial" panose="020B0604020202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Tx/>
              <a:buSzTx/>
              <a:buFontTx/>
              <a:buNone/>
              <a:tabLst/>
              <a:defRPr/>
            </a:pPr>
            <a:r>
              <a:rPr lang="en-US" sz="2800" dirty="0" err="1" smtClean="0">
                <a:solidFill>
                  <a:srgbClr val="FF0000"/>
                </a:solidFill>
                <a:latin typeface="Times New Roman" panose="02020603050405020304" pitchFamily="18" charset="0"/>
                <a:cs typeface="Times New Roman" panose="02020603050405020304" pitchFamily="18" charset="0"/>
              </a:rPr>
              <a:t>Lực</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hút</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tăng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l" defTabSz="457200" rtl="0" eaLnBrk="1" fontAlgn="auto" latinLnBrk="0" hangingPunct="1">
              <a:lnSpc>
                <a:spcPct val="120000"/>
              </a:lnSpc>
              <a:spcBef>
                <a:spcPts val="0"/>
              </a:spcBef>
              <a:spcAft>
                <a:spcPts val="0"/>
              </a:spcAft>
              <a:buClrTx/>
              <a:buSzTx/>
              <a:buFontTx/>
              <a:buNone/>
              <a:tabLst/>
              <a:defRPr/>
            </a:pPr>
            <a:r>
              <a:rPr lang="en-US" sz="2800" dirty="0" err="1">
                <a:solidFill>
                  <a:srgbClr val="FF0000"/>
                </a:solidFill>
                <a:latin typeface="Times New Roman" panose="02020603050405020304" pitchFamily="18" charset="0"/>
                <a:cs typeface="Times New Roman" panose="02020603050405020304" pitchFamily="18" charset="0"/>
              </a:rPr>
              <a:t>B</a:t>
            </a:r>
            <a:r>
              <a:rPr lang="en-US" sz="2800" dirty="0" err="1" smtClean="0">
                <a:solidFill>
                  <a:srgbClr val="FF0000"/>
                </a:solidFill>
                <a:latin typeface="Times New Roman" panose="02020603050405020304" pitchFamily="18" charset="0"/>
                <a:cs typeface="Times New Roman" panose="02020603050405020304" pitchFamily="18" charset="0"/>
              </a:rPr>
              <a:t>án</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kính</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nguyên</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tử</a:t>
            </a:r>
            <a:r>
              <a:rPr lang="en-US" sz="2800" dirty="0" smtClean="0">
                <a:solidFill>
                  <a:srgbClr val="FF0000"/>
                </a:solidFill>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smtClean="0">
                <a:ln>
                  <a:noFill/>
                </a:ln>
                <a:solidFill>
                  <a:srgbClr val="FF0000"/>
                </a:solidFill>
                <a:effectLst/>
                <a:uLnTx/>
                <a:uFillTx/>
                <a:latin typeface="Times New Roman" panose="02020603050405020304" pitchFamily="18" charset="0"/>
                <a:cs typeface="Times New Roman" panose="02020603050405020304" pitchFamily="18" charset="0"/>
              </a:rPr>
              <a:t>giảm</a:t>
            </a:r>
            <a:r>
              <a:rPr kumimoji="0" lang="en-US" sz="2800" b="0" i="0" u="none" strike="noStrike" kern="1200" cap="none" spc="0" normalizeH="0" baseline="0" noProof="0" dirty="0" smtClean="0">
                <a:ln>
                  <a:noFill/>
                </a:ln>
                <a:solidFill>
                  <a:srgbClr val="FF0000"/>
                </a:solidFill>
                <a:effectLst/>
                <a:uLnTx/>
                <a:uFillTx/>
                <a:latin typeface="Times New Roman" panose="02020603050405020304" pitchFamily="18" charset="0"/>
                <a:cs typeface="Times New Roman" panose="02020603050405020304" pitchFamily="18" charset="0"/>
              </a:rPr>
              <a:t> </a:t>
            </a:r>
            <a:endPar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id="{B64D0041-541E-4033-93A4-9C3256E1EC2D}"/>
              </a:ext>
            </a:extLst>
          </p:cNvPr>
          <p:cNvSpPr/>
          <p:nvPr/>
        </p:nvSpPr>
        <p:spPr>
          <a:xfrm>
            <a:off x="301411" y="54943"/>
            <a:ext cx="7951411" cy="1077218"/>
          </a:xfrm>
          <a:prstGeom prst="rect">
            <a:avLst/>
          </a:prstGeom>
        </p:spPr>
        <p:txBody>
          <a:bodyPr wrap="square">
            <a:spAutoFit/>
          </a:bodyPr>
          <a:lstStyle/>
          <a:p>
            <a:pPr marR="0" lvl="0" defTabSz="457200" rtl="0" eaLnBrk="1" fontAlgn="auto" latinLnBrk="0" hangingPunct="1">
              <a:lnSpc>
                <a:spcPct val="100000"/>
              </a:lnSpc>
              <a:spcBef>
                <a:spcPts val="0"/>
              </a:spcBef>
              <a:spcAft>
                <a:spcPts val="0"/>
              </a:spcAft>
              <a:buClrTx/>
              <a:buSzTx/>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I. Xu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hướng</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biến</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đổi</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bán</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kính</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nguyên</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tử</a:t>
            </a:r>
            <a:endParaRPr lang="en-US" sz="3200" b="1" noProof="0" dirty="0">
              <a:solidFill>
                <a:srgbClr val="FF0000"/>
              </a:solidFill>
              <a:latin typeface="Times New Roman" panose="02020603050405020304" pitchFamily="18" charset="0"/>
              <a:cs typeface="Times New Roman" panose="02020603050405020304" pitchFamily="18" charset="0"/>
            </a:endParaRPr>
          </a:p>
          <a:p>
            <a:pPr marR="0" lvl="0" defTabSz="457200" rtl="0" eaLnBrk="1" fontAlgn="auto" latinLnBrk="0" hangingPunct="1">
              <a:lnSpc>
                <a:spcPct val="100000"/>
              </a:lnSpc>
              <a:spcBef>
                <a:spcPts val="0"/>
              </a:spcBef>
              <a:spcAft>
                <a:spcPts val="0"/>
              </a:spcAft>
              <a:buClrTx/>
              <a:buSzTx/>
              <a:tabLst/>
              <a:defRPr/>
            </a:pPr>
            <a:r>
              <a:rPr lang="en-US" sz="3200" b="1" dirty="0">
                <a:solidFill>
                  <a:srgbClr val="FF0000"/>
                </a:solidFill>
                <a:latin typeface="Times New Roman" panose="02020603050405020304" pitchFamily="18" charset="0"/>
                <a:cs typeface="Times New Roman" panose="02020603050405020304" pitchFamily="18" charset="0"/>
              </a:rPr>
              <a:t>1. </a:t>
            </a:r>
            <a:r>
              <a:rPr lang="en-US" sz="3200" b="1" dirty="0" err="1">
                <a:solidFill>
                  <a:srgbClr val="FF0000"/>
                </a:solidFill>
                <a:latin typeface="Times New Roman" panose="02020603050405020304" pitchFamily="18" charset="0"/>
                <a:cs typeface="Times New Roman" panose="02020603050405020304" pitchFamily="18" charset="0"/>
              </a:rPr>
              <a:t>Trong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một</a:t>
            </a:r>
            <a:r>
              <a:rPr lang="en-US" sz="3200" b="1" dirty="0">
                <a:solidFill>
                  <a:srgbClr val="FF0000"/>
                </a:solidFill>
                <a:latin typeface="Times New Roman" panose="02020603050405020304" pitchFamily="18" charset="0"/>
                <a:cs typeface="Times New Roman" panose="02020603050405020304" pitchFamily="18" charset="0"/>
              </a:rPr>
              <a:t> chu </a:t>
            </a:r>
            <a:r>
              <a:rPr lang="en-US" sz="3200" b="1" dirty="0" err="1">
                <a:solidFill>
                  <a:srgbClr val="FF0000"/>
                </a:solidFill>
                <a:latin typeface="Times New Roman" panose="02020603050405020304" pitchFamily="18" charset="0"/>
                <a:cs typeface="Times New Roman" panose="02020603050405020304" pitchFamily="18" charset="0"/>
              </a:rPr>
              <a:t>kì</a:t>
            </a:r>
            <a:endPar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2" name="Right Brace 1">
            <a:extLst>
              <a:ext uri="{FF2B5EF4-FFF2-40B4-BE49-F238E27FC236}">
                <a16:creationId xmlns:a16="http://schemas.microsoft.com/office/drawing/2014/main" id="{88A03979-15AA-4332-8075-C56FDC7207A1}"/>
              </a:ext>
            </a:extLst>
          </p:cNvPr>
          <p:cNvSpPr/>
          <p:nvPr/>
        </p:nvSpPr>
        <p:spPr>
          <a:xfrm>
            <a:off x="5530071" y="5225603"/>
            <a:ext cx="144367" cy="1061867"/>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ckwell" panose="02060603020205020403"/>
              <a:ea typeface="+mn-ea"/>
              <a:cs typeface="+mn-cs"/>
            </a:endParaRPr>
          </a:p>
        </p:txBody>
      </p:sp>
      <p:sp>
        <p:nvSpPr>
          <p:cNvPr id="3" name="Arrow: Right 2">
            <a:extLst>
              <a:ext uri="{FF2B5EF4-FFF2-40B4-BE49-F238E27FC236}">
                <a16:creationId xmlns:a16="http://schemas.microsoft.com/office/drawing/2014/main" id="{176A334C-F797-4440-B3E3-EC0AFEE037EB}"/>
              </a:ext>
            </a:extLst>
          </p:cNvPr>
          <p:cNvSpPr/>
          <p:nvPr/>
        </p:nvSpPr>
        <p:spPr>
          <a:xfrm>
            <a:off x="5827029" y="5228712"/>
            <a:ext cx="530234" cy="19263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Rockwell" panose="02060603020205020403"/>
              <a:ea typeface="+mn-ea"/>
              <a:cs typeface="+mn-cs"/>
            </a:endParaRPr>
          </a:p>
        </p:txBody>
      </p:sp>
      <p:sp>
        <p:nvSpPr>
          <p:cNvPr id="12" name="TextBox 11">
            <a:extLst>
              <a:ext uri="{FF2B5EF4-FFF2-40B4-BE49-F238E27FC236}">
                <a16:creationId xmlns:a16="http://schemas.microsoft.com/office/drawing/2014/main" id="{F97EC12A-DDA9-4167-BFD0-0807011DA6F4}"/>
              </a:ext>
            </a:extLst>
          </p:cNvPr>
          <p:cNvSpPr txBox="1"/>
          <p:nvPr/>
        </p:nvSpPr>
        <p:spPr>
          <a:xfrm>
            <a:off x="427965" y="6329471"/>
            <a:ext cx="6580648" cy="52322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800" dirty="0" smtClean="0">
                <a:solidFill>
                  <a:srgbClr val="FF0000"/>
                </a:solidFill>
                <a:latin typeface="Times New Roman" panose="02020603050405020304" pitchFamily="18" charset="0"/>
                <a:cs typeface="Times New Roman" panose="02020603050405020304" pitchFamily="18" charset="0"/>
              </a:rPr>
              <a:t>c,</a:t>
            </a:r>
            <a:r>
              <a:rPr kumimoji="0" lang="en-US" sz="2800" b="0" i="0" u="none" strike="noStrike" kern="1200" cap="none" spc="0" normalizeH="0" baseline="0" noProof="0" dirty="0" smtClean="0">
                <a:ln>
                  <a:noFill/>
                </a:ln>
                <a:solidFill>
                  <a:srgbClr val="FF0000"/>
                </a:solidFill>
                <a:effectLst/>
                <a:uLnTx/>
                <a:uFillTx/>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Bán</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kính</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nguyên</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tử</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giảm</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dần</a:t>
            </a:r>
            <a:r>
              <a:rPr kumimoji="0" lang="en-US" sz="2800" b="0" i="0" u="none" strike="noStrike" kern="1200" cap="none" spc="0" normalizeH="0" baseline="0" noProof="0" dirty="0" smtClean="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Be &gt; N &gt; F</a:t>
            </a:r>
          </a:p>
        </p:txBody>
      </p:sp>
      <p:pic>
        <p:nvPicPr>
          <p:cNvPr id="5" name="Picture 4">
            <a:extLst>
              <a:ext uri="{FF2B5EF4-FFF2-40B4-BE49-F238E27FC236}">
                <a16:creationId xmlns:a16="http://schemas.microsoft.com/office/drawing/2014/main" id="{7ABFC4AB-981B-4EAF-9269-0A55445D423C}"/>
              </a:ext>
            </a:extLst>
          </p:cNvPr>
          <p:cNvPicPr>
            <a:picLocks noChangeAspect="1"/>
          </p:cNvPicPr>
          <p:nvPr/>
        </p:nvPicPr>
        <p:blipFill>
          <a:blip r:embed="rId4"/>
          <a:stretch>
            <a:fillRect/>
          </a:stretch>
        </p:blipFill>
        <p:spPr>
          <a:xfrm>
            <a:off x="596171" y="1635586"/>
            <a:ext cx="1518036" cy="1426588"/>
          </a:xfrm>
          <a:prstGeom prst="rect">
            <a:avLst/>
          </a:prstGeom>
        </p:spPr>
      </p:pic>
      <p:pic>
        <p:nvPicPr>
          <p:cNvPr id="13" name="Picture 12">
            <a:extLst>
              <a:ext uri="{FF2B5EF4-FFF2-40B4-BE49-F238E27FC236}">
                <a16:creationId xmlns:a16="http://schemas.microsoft.com/office/drawing/2014/main" id="{DF9FB4C1-F694-46E7-9227-67CEF9C20117}"/>
              </a:ext>
            </a:extLst>
          </p:cNvPr>
          <p:cNvPicPr>
            <a:picLocks noChangeAspect="1"/>
          </p:cNvPicPr>
          <p:nvPr/>
        </p:nvPicPr>
        <p:blipFill>
          <a:blip r:embed="rId5"/>
          <a:stretch>
            <a:fillRect/>
          </a:stretch>
        </p:blipFill>
        <p:spPr>
          <a:xfrm>
            <a:off x="850795" y="3285121"/>
            <a:ext cx="847417" cy="536494"/>
          </a:xfrm>
          <a:prstGeom prst="rect">
            <a:avLst/>
          </a:prstGeom>
        </p:spPr>
      </p:pic>
      <p:sp>
        <p:nvSpPr>
          <p:cNvPr id="47" name="TextBox 46">
            <a:extLst>
              <a:ext uri="{FF2B5EF4-FFF2-40B4-BE49-F238E27FC236}">
                <a16:creationId xmlns:a16="http://schemas.microsoft.com/office/drawing/2014/main" id="{6858C721-5C92-462D-A45C-3927D08A2462}"/>
              </a:ext>
            </a:extLst>
          </p:cNvPr>
          <p:cNvSpPr txBox="1"/>
          <p:nvPr/>
        </p:nvSpPr>
        <p:spPr>
          <a:xfrm>
            <a:off x="526745" y="1102591"/>
            <a:ext cx="3377848" cy="523220"/>
          </a:xfrm>
          <a:prstGeom prst="rect">
            <a:avLst/>
          </a:prstGeom>
          <a:noFill/>
        </p:spPr>
        <p:txBody>
          <a:bodyPr wrap="none" rtlCol="0">
            <a:spAutoFit/>
          </a:bodyPr>
          <a:lstStyle/>
          <a:p>
            <a:r>
              <a:rPr lang="en-US" sz="2800" dirty="0" smtClean="0">
                <a:latin typeface="Times New Roman" panose="02020603050405020304" pitchFamily="18" charset="0"/>
                <a:cs typeface="Times New Roman" panose="02020603050405020304" pitchFamily="18" charset="0"/>
              </a:rPr>
              <a:t>a, </a:t>
            </a:r>
            <a:r>
              <a:rPr lang="en-US" sz="2800" dirty="0" err="1" smtClean="0">
                <a:latin typeface="Times New Roman" panose="02020603050405020304" pitchFamily="18" charset="0"/>
                <a:cs typeface="Times New Roman" panose="02020603050405020304" pitchFamily="18" charset="0"/>
              </a:rPr>
              <a:t>Mô</a:t>
            </a:r>
            <a:r>
              <a:rPr lang="en-US" sz="2800" dirty="0" smtClean="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nguyên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tử</a:t>
            </a:r>
            <a:r>
              <a:rPr lang="en-US" sz="2800" dirty="0">
                <a:latin typeface="Times New Roman" panose="02020603050405020304" pitchFamily="18" charset="0"/>
                <a:cs typeface="Times New Roman" panose="02020603050405020304" pitchFamily="18" charset="0"/>
              </a:rPr>
              <a:t>:</a:t>
            </a:r>
          </a:p>
        </p:txBody>
      </p:sp>
      <p:sp>
        <p:nvSpPr>
          <p:cNvPr id="6" name="TextBox 5"/>
          <p:cNvSpPr txBox="1"/>
          <p:nvPr/>
        </p:nvSpPr>
        <p:spPr>
          <a:xfrm>
            <a:off x="7988740" y="205452"/>
            <a:ext cx="4135851" cy="584775"/>
          </a:xfrm>
          <a:prstGeom prst="rect">
            <a:avLst/>
          </a:prstGeom>
          <a:noFill/>
        </p:spPr>
        <p:txBody>
          <a:bodyPr wrap="square" rtlCol="0">
            <a:spAutoFit/>
          </a:bodyPr>
          <a:lstStyle/>
          <a:p>
            <a:r>
              <a:rPr lang="en-US" sz="3200" dirty="0" err="1" smtClean="0">
                <a:solidFill>
                  <a:srgbClr val="0070C0"/>
                </a:solidFill>
                <a:latin typeface="Times New Roman" panose="02020603050405020304" pitchFamily="18" charset="0"/>
                <a:cs typeface="Times New Roman" panose="02020603050405020304" pitchFamily="18" charset="0"/>
              </a:rPr>
              <a:t>Nội</a:t>
            </a:r>
            <a:r>
              <a:rPr lang="en-US" sz="3200" dirty="0" smtClean="0">
                <a:solidFill>
                  <a:srgbClr val="0070C0"/>
                </a:solidFill>
                <a:latin typeface="Times New Roman" panose="02020603050405020304" pitchFamily="18" charset="0"/>
                <a:cs typeface="Times New Roman" panose="02020603050405020304" pitchFamily="18" charset="0"/>
              </a:rPr>
              <a:t> dung 1 (</a:t>
            </a:r>
            <a:r>
              <a:rPr lang="en-US" sz="3200" dirty="0" err="1" smtClean="0">
                <a:solidFill>
                  <a:srgbClr val="0070C0"/>
                </a:solidFill>
                <a:latin typeface="Times New Roman" panose="02020603050405020304" pitchFamily="18" charset="0"/>
                <a:cs typeface="Times New Roman" panose="02020603050405020304" pitchFamily="18" charset="0"/>
              </a:rPr>
              <a:t>nhóm</a:t>
            </a:r>
            <a:r>
              <a:rPr lang="en-US" sz="3200" dirty="0" smtClean="0">
                <a:solidFill>
                  <a:srgbClr val="0070C0"/>
                </a:solidFill>
                <a:latin typeface="Times New Roman" panose="02020603050405020304" pitchFamily="18" charset="0"/>
                <a:cs typeface="Times New Roman" panose="02020603050405020304" pitchFamily="18" charset="0"/>
              </a:rPr>
              <a:t> 1,3)</a:t>
            </a:r>
            <a:endParaRPr lang="en-US" sz="3200" dirty="0">
              <a:solidFill>
                <a:srgbClr val="0070C0"/>
              </a:solidFill>
              <a:latin typeface="Times New Roman" panose="02020603050405020304" pitchFamily="18" charset="0"/>
              <a:cs typeface="Times New Roman" panose="02020603050405020304" pitchFamily="18" charset="0"/>
            </a:endParaRPr>
          </a:p>
        </p:txBody>
      </p:sp>
      <p:sp>
        <p:nvSpPr>
          <p:cNvPr id="46" name="Arrow: Right 2">
            <a:extLst>
              <a:ext uri="{FF2B5EF4-FFF2-40B4-BE49-F238E27FC236}">
                <a16:creationId xmlns:a16="http://schemas.microsoft.com/office/drawing/2014/main" id="{176A334C-F797-4440-B3E3-EC0AFEE037EB}"/>
              </a:ext>
            </a:extLst>
          </p:cNvPr>
          <p:cNvSpPr/>
          <p:nvPr/>
        </p:nvSpPr>
        <p:spPr>
          <a:xfrm>
            <a:off x="5840972" y="5781222"/>
            <a:ext cx="530234" cy="19263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Rockwell" panose="02060603020205020403"/>
              <a:ea typeface="+mn-ea"/>
              <a:cs typeface="+mn-cs"/>
            </a:endParaRPr>
          </a:p>
        </p:txBody>
      </p:sp>
    </p:spTree>
    <p:extLst>
      <p:ext uri="{BB962C8B-B14F-4D97-AF65-F5344CB8AC3E}">
        <p14:creationId xmlns:p14="http://schemas.microsoft.com/office/powerpoint/2010/main" val="2907223259"/>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2023DEF-53B5-4099-9985-81C98C8DC68C}"/>
              </a:ext>
            </a:extLst>
          </p:cNvPr>
          <p:cNvSpPr/>
          <p:nvPr/>
        </p:nvSpPr>
        <p:spPr>
          <a:xfrm>
            <a:off x="9879" y="151296"/>
            <a:ext cx="7662579" cy="1077218"/>
          </a:xfrm>
          <a:prstGeom prst="rect">
            <a:avLst/>
          </a:prstGeom>
        </p:spPr>
        <p:txBody>
          <a:bodyPr wrap="square">
            <a:spAutoFit/>
          </a:bodyPr>
          <a:lstStyle/>
          <a:p>
            <a:pPr lvl="0"/>
            <a:r>
              <a:rPr lang="en-US" sz="3200" b="1" dirty="0">
                <a:solidFill>
                  <a:srgbClr val="FF0000"/>
                </a:solidFill>
                <a:latin typeface="Times New Roman" panose="02020603050405020304" pitchFamily="18" charset="0"/>
                <a:cs typeface="Times New Roman" panose="02020603050405020304" pitchFamily="18" charset="0"/>
              </a:rPr>
              <a:t>I. Xu </a:t>
            </a:r>
            <a:r>
              <a:rPr lang="en-US" sz="3200" b="1" dirty="0" err="1">
                <a:solidFill>
                  <a:srgbClr val="FF0000"/>
                </a:solidFill>
                <a:latin typeface="Times New Roman" panose="02020603050405020304" pitchFamily="18" charset="0"/>
                <a:cs typeface="Times New Roman" panose="02020603050405020304" pitchFamily="18" charset="0"/>
              </a:rPr>
              <a:t>hướng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biến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đổi</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bán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kính</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nguyên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tử</a:t>
            </a:r>
            <a:endParaRPr lang="en-US" sz="3200" b="1" dirty="0">
              <a:solidFill>
                <a:srgbClr val="FF0000"/>
              </a:solidFill>
              <a:latin typeface="Times New Roman" panose="02020603050405020304" pitchFamily="18" charset="0"/>
              <a:cs typeface="Times New Roman" panose="02020603050405020304" pitchFamily="18" charset="0"/>
            </a:endParaRPr>
          </a:p>
          <a:p>
            <a:pPr lvl="0"/>
            <a:r>
              <a:rPr lang="en-US" sz="3200" b="1" dirty="0">
                <a:solidFill>
                  <a:srgbClr val="FF0000"/>
                </a:solidFill>
                <a:latin typeface="Times New Roman" panose="02020603050405020304" pitchFamily="18" charset="0"/>
                <a:cs typeface="Times New Roman" panose="02020603050405020304" pitchFamily="18" charset="0"/>
              </a:rPr>
              <a:t>2. </a:t>
            </a:r>
            <a:r>
              <a:rPr lang="en-US" sz="3200" b="1" dirty="0" err="1">
                <a:solidFill>
                  <a:srgbClr val="FF0000"/>
                </a:solidFill>
                <a:latin typeface="Times New Roman" panose="02020603050405020304" pitchFamily="18" charset="0"/>
                <a:cs typeface="Times New Roman" panose="02020603050405020304" pitchFamily="18" charset="0"/>
              </a:rPr>
              <a:t>Trong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một</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nhóm</a:t>
            </a:r>
            <a:endParaRPr lang="en-US" sz="3200" b="1" dirty="0">
              <a:solidFill>
                <a:srgbClr val="FF0000"/>
              </a:solidFill>
              <a:latin typeface="Times New Roman" panose="02020603050405020304" pitchFamily="18" charset="0"/>
              <a:cs typeface="Times New Roman" panose="02020603050405020304" pitchFamily="18" charset="0"/>
            </a:endParaRPr>
          </a:p>
        </p:txBody>
      </p:sp>
      <p:sp>
        <p:nvSpPr>
          <p:cNvPr id="9" name="Rectangle 8">
            <a:extLst>
              <a:ext uri="{FF2B5EF4-FFF2-40B4-BE49-F238E27FC236}">
                <a16:creationId xmlns:a16="http://schemas.microsoft.com/office/drawing/2014/main" id="{FB679663-C1CE-456E-B306-B0035A74116E}"/>
              </a:ext>
            </a:extLst>
          </p:cNvPr>
          <p:cNvSpPr/>
          <p:nvPr/>
        </p:nvSpPr>
        <p:spPr>
          <a:xfrm>
            <a:off x="2970827" y="2767441"/>
            <a:ext cx="7513740" cy="2862322"/>
          </a:xfrm>
          <a:prstGeom prst="rect">
            <a:avLst/>
          </a:prstGeom>
        </p:spPr>
        <p:txBody>
          <a:bodyPr wrap="square">
            <a:spAutoFit/>
          </a:bodyPr>
          <a:lstStyle/>
          <a:p>
            <a:pPr lvl="0"/>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Giải</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thích</a:t>
            </a:r>
            <a:r>
              <a:rPr lang="en-US" sz="3000" dirty="0">
                <a:latin typeface="Times New Roman" panose="02020603050405020304" pitchFamily="18" charset="0"/>
                <a:cs typeface="Times New Roman" panose="02020603050405020304" pitchFamily="18" charset="0"/>
              </a:rPr>
              <a:t>: </a:t>
            </a:r>
          </a:p>
          <a:p>
            <a:pPr lvl="0"/>
            <a:r>
              <a:rPr lang="en-US" sz="3000" dirty="0" err="1">
                <a:latin typeface="Times New Roman" panose="02020603050405020304" pitchFamily="18" charset="0"/>
                <a:cs typeface="Times New Roman" panose="02020603050405020304" pitchFamily="18" charset="0"/>
              </a:rPr>
              <a:t>Trong</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một</a:t>
            </a:r>
            <a:r>
              <a:rPr lang="en-US" sz="3000" dirty="0">
                <a:latin typeface="Times New Roman" panose="02020603050405020304" pitchFamily="18" charset="0"/>
                <a:cs typeface="Times New Roman" panose="02020603050405020304" pitchFamily="18" charset="0"/>
              </a:rPr>
              <a:t> </a:t>
            </a:r>
            <a:r>
              <a:rPr lang="en-US" sz="3000" dirty="0" err="1">
                <a:solidFill>
                  <a:srgbClr val="FF0000"/>
                </a:solidFill>
                <a:latin typeface="Times New Roman" panose="02020603050405020304" pitchFamily="18" charset="0"/>
                <a:cs typeface="Times New Roman" panose="02020603050405020304" pitchFamily="18" charset="0"/>
              </a:rPr>
              <a:t>nhóm</a:t>
            </a:r>
            <a:r>
              <a:rPr lang="en-US" sz="3000" dirty="0">
                <a:solidFill>
                  <a:srgbClr val="000000"/>
                </a:solidFill>
                <a:latin typeface="Times New Roman" panose="02020603050405020304" pitchFamily="18" charset="0"/>
                <a:cs typeface="Times New Roman" panose="02020603050405020304" pitchFamily="18" charset="0"/>
              </a:rPr>
              <a:t>: </a:t>
            </a:r>
          </a:p>
          <a:p>
            <a:pPr lvl="0"/>
            <a:r>
              <a:rPr lang="en-US" sz="3000" dirty="0">
                <a:solidFill>
                  <a:srgbClr val="0070C0"/>
                </a:solidFill>
                <a:latin typeface="Times New Roman" panose="02020603050405020304" pitchFamily="18" charset="0"/>
                <a:cs typeface="Times New Roman" panose="02020603050405020304" pitchFamily="18" charset="0"/>
              </a:rPr>
              <a:t>+ +Z </a:t>
            </a:r>
            <a:r>
              <a:rPr lang="en-US" sz="3000" dirty="0" err="1">
                <a:solidFill>
                  <a:srgbClr val="0070C0"/>
                </a:solidFill>
                <a:latin typeface="Times New Roman" panose="02020603050405020304" pitchFamily="18" charset="0"/>
                <a:cs typeface="Times New Roman" panose="02020603050405020304" pitchFamily="18" charset="0"/>
              </a:rPr>
              <a:t>tăng</a:t>
            </a:r>
            <a:r>
              <a:rPr lang="en-US" sz="3000" dirty="0">
                <a:solidFill>
                  <a:srgbClr val="0070C0"/>
                </a:solidFill>
                <a:latin typeface="Times New Roman" panose="02020603050405020304" pitchFamily="18" charset="0"/>
                <a:cs typeface="Times New Roman" panose="02020603050405020304" pitchFamily="18" charset="0"/>
              </a:rPr>
              <a:t> </a:t>
            </a:r>
          </a:p>
          <a:p>
            <a:pPr lvl="0"/>
            <a:r>
              <a:rPr lang="en-US" sz="3000" dirty="0">
                <a:solidFill>
                  <a:srgbClr val="0070C0"/>
                </a:solidFill>
                <a:latin typeface="Times New Roman" panose="02020603050405020304" pitchFamily="18" charset="0"/>
                <a:cs typeface="Times New Roman" panose="02020603050405020304" pitchFamily="18" charset="0"/>
              </a:rPr>
              <a:t>+ </a:t>
            </a:r>
            <a:r>
              <a:rPr lang="en-US" sz="3000" dirty="0" err="1">
                <a:solidFill>
                  <a:srgbClr val="0070C0"/>
                </a:solidFill>
                <a:latin typeface="Times New Roman" panose="02020603050405020304" pitchFamily="18" charset="0"/>
                <a:cs typeface="Times New Roman" panose="02020603050405020304" pitchFamily="18" charset="0"/>
              </a:rPr>
              <a:t>Số</a:t>
            </a:r>
            <a:r>
              <a:rPr lang="en-US" sz="3000" dirty="0">
                <a:solidFill>
                  <a:srgbClr val="0070C0"/>
                </a:solidFill>
                <a:latin typeface="Times New Roman" panose="02020603050405020304" pitchFamily="18" charset="0"/>
                <a:cs typeface="Times New Roman" panose="02020603050405020304" pitchFamily="18" charset="0"/>
              </a:rPr>
              <a:t> </a:t>
            </a:r>
            <a:r>
              <a:rPr lang="en-US" sz="3000" dirty="0" err="1">
                <a:solidFill>
                  <a:srgbClr val="0070C0"/>
                </a:solidFill>
                <a:latin typeface="Times New Roman" panose="02020603050405020304" pitchFamily="18" charset="0"/>
                <a:cs typeface="Times New Roman" panose="02020603050405020304" pitchFamily="18" charset="0"/>
              </a:rPr>
              <a:t>lớp</a:t>
            </a:r>
            <a:r>
              <a:rPr lang="en-US" sz="3000" dirty="0">
                <a:solidFill>
                  <a:srgbClr val="0070C0"/>
                </a:solidFill>
                <a:latin typeface="Times New Roman" panose="02020603050405020304" pitchFamily="18" charset="0"/>
                <a:cs typeface="Times New Roman" panose="02020603050405020304" pitchFamily="18" charset="0"/>
              </a:rPr>
              <a:t> e </a:t>
            </a:r>
            <a:r>
              <a:rPr lang="en-US" sz="3000" dirty="0" err="1">
                <a:solidFill>
                  <a:srgbClr val="0070C0"/>
                </a:solidFill>
                <a:latin typeface="Times New Roman" panose="02020603050405020304" pitchFamily="18" charset="0"/>
                <a:cs typeface="Times New Roman" panose="02020603050405020304" pitchFamily="18" charset="0"/>
              </a:rPr>
              <a:t>tăng</a:t>
            </a:r>
            <a:r>
              <a:rPr lang="en-US" sz="3000" dirty="0">
                <a:solidFill>
                  <a:srgbClr val="0070C0"/>
                </a:solidFill>
                <a:latin typeface="Times New Roman" panose="02020603050405020304" pitchFamily="18" charset="0"/>
                <a:cs typeface="Times New Roman" panose="02020603050405020304" pitchFamily="18" charset="0"/>
              </a:rPr>
              <a:t> </a:t>
            </a:r>
          </a:p>
          <a:p>
            <a:pPr lvl="0"/>
            <a:r>
              <a:rPr lang="en-US" sz="3000" dirty="0">
                <a:solidFill>
                  <a:srgbClr val="0070C0"/>
                </a:solidFill>
                <a:latin typeface="Times New Roman" panose="02020603050405020304" pitchFamily="18" charset="0"/>
                <a:cs typeface="Times New Roman" panose="02020603050405020304" pitchFamily="18" charset="0"/>
              </a:rPr>
              <a:t>+</a:t>
            </a:r>
            <a:r>
              <a:rPr lang="en-US" sz="3000" dirty="0">
                <a:solidFill>
                  <a:srgbClr val="000000"/>
                </a:solidFill>
                <a:latin typeface="Times New Roman" panose="02020603050405020304" pitchFamily="18" charset="0"/>
                <a:cs typeface="Times New Roman" panose="02020603050405020304" pitchFamily="18" charset="0"/>
              </a:rPr>
              <a:t> </a:t>
            </a:r>
            <a:r>
              <a:rPr lang="en-US" sz="3000" dirty="0" err="1">
                <a:solidFill>
                  <a:srgbClr val="0070C0"/>
                </a:solidFill>
                <a:latin typeface="Times New Roman" panose="02020603050405020304" pitchFamily="18" charset="0"/>
                <a:cs typeface="Times New Roman" panose="02020603050405020304" pitchFamily="18" charset="0"/>
              </a:rPr>
              <a:t>Số</a:t>
            </a:r>
            <a:r>
              <a:rPr lang="en-US" sz="3000" dirty="0">
                <a:solidFill>
                  <a:srgbClr val="0070C0"/>
                </a:solidFill>
                <a:latin typeface="Times New Roman" panose="02020603050405020304" pitchFamily="18" charset="0"/>
                <a:cs typeface="Times New Roman" panose="02020603050405020304" pitchFamily="18" charset="0"/>
              </a:rPr>
              <a:t> </a:t>
            </a:r>
            <a:r>
              <a:rPr lang="en-US" sz="3000" dirty="0" smtClean="0">
                <a:solidFill>
                  <a:srgbClr val="0070C0"/>
                </a:solidFill>
                <a:latin typeface="Times New Roman" panose="02020603050405020304" pitchFamily="18" charset="0"/>
                <a:cs typeface="Times New Roman" panose="02020603050405020304" pitchFamily="18" charset="0"/>
              </a:rPr>
              <a:t>electron </a:t>
            </a:r>
            <a:r>
              <a:rPr lang="en-US" sz="3000" dirty="0" err="1" smtClean="0">
                <a:solidFill>
                  <a:srgbClr val="0070C0"/>
                </a:solidFill>
                <a:latin typeface="Times New Roman" panose="02020603050405020304" pitchFamily="18" charset="0"/>
                <a:cs typeface="Times New Roman" panose="02020603050405020304" pitchFamily="18" charset="0"/>
              </a:rPr>
              <a:t>lớp</a:t>
            </a:r>
            <a:r>
              <a:rPr lang="en-US" sz="3000" dirty="0" smtClean="0">
                <a:solidFill>
                  <a:srgbClr val="0070C0"/>
                </a:solidFill>
                <a:latin typeface="Times New Roman" panose="02020603050405020304" pitchFamily="18" charset="0"/>
                <a:cs typeface="Times New Roman" panose="02020603050405020304" pitchFamily="18" charset="0"/>
              </a:rPr>
              <a:t> </a:t>
            </a:r>
            <a:r>
              <a:rPr lang="en-US" sz="3000" dirty="0" err="1" smtClean="0">
                <a:solidFill>
                  <a:srgbClr val="0070C0"/>
                </a:solidFill>
                <a:latin typeface="Times New Roman" panose="02020603050405020304" pitchFamily="18" charset="0"/>
                <a:cs typeface="Times New Roman" panose="02020603050405020304" pitchFamily="18" charset="0"/>
              </a:rPr>
              <a:t>ngoài</a:t>
            </a:r>
            <a:r>
              <a:rPr lang="en-US" sz="3000" dirty="0" smtClean="0">
                <a:solidFill>
                  <a:srgbClr val="0070C0"/>
                </a:solidFill>
                <a:latin typeface="Times New Roman" panose="02020603050405020304" pitchFamily="18" charset="0"/>
                <a:cs typeface="Times New Roman" panose="02020603050405020304" pitchFamily="18" charset="0"/>
              </a:rPr>
              <a:t> </a:t>
            </a:r>
            <a:r>
              <a:rPr lang="en-US" sz="3000" dirty="0" err="1" smtClean="0">
                <a:solidFill>
                  <a:srgbClr val="0070C0"/>
                </a:solidFill>
                <a:latin typeface="Times New Roman" panose="02020603050405020304" pitchFamily="18" charset="0"/>
                <a:cs typeface="Times New Roman" panose="02020603050405020304" pitchFamily="18" charset="0"/>
              </a:rPr>
              <a:t>cùng</a:t>
            </a:r>
            <a:r>
              <a:rPr lang="en-US" sz="3000" dirty="0" smtClean="0">
                <a:solidFill>
                  <a:srgbClr val="0070C0"/>
                </a:solidFill>
                <a:latin typeface="Times New Roman" panose="02020603050405020304" pitchFamily="18" charset="0"/>
                <a:cs typeface="Times New Roman" panose="02020603050405020304" pitchFamily="18" charset="0"/>
              </a:rPr>
              <a:t> </a:t>
            </a:r>
            <a:r>
              <a:rPr lang="en-US" sz="3000" dirty="0" err="1">
                <a:solidFill>
                  <a:srgbClr val="0070C0"/>
                </a:solidFill>
                <a:latin typeface="Times New Roman" panose="02020603050405020304" pitchFamily="18" charset="0"/>
                <a:cs typeface="Times New Roman" panose="02020603050405020304" pitchFamily="18" charset="0"/>
              </a:rPr>
              <a:t>bằng</a:t>
            </a:r>
            <a:r>
              <a:rPr lang="en-US" sz="3000" dirty="0">
                <a:solidFill>
                  <a:srgbClr val="0070C0"/>
                </a:solidFill>
                <a:latin typeface="Times New Roman" panose="02020603050405020304" pitchFamily="18" charset="0"/>
                <a:cs typeface="Times New Roman" panose="02020603050405020304" pitchFamily="18" charset="0"/>
              </a:rPr>
              <a:t> </a:t>
            </a:r>
            <a:r>
              <a:rPr lang="en-US" sz="3000" dirty="0" err="1" smtClean="0">
                <a:solidFill>
                  <a:srgbClr val="0070C0"/>
                </a:solidFill>
                <a:latin typeface="Times New Roman" panose="02020603050405020304" pitchFamily="18" charset="0"/>
                <a:cs typeface="Times New Roman" panose="02020603050405020304" pitchFamily="18" charset="0"/>
              </a:rPr>
              <a:t>nhau</a:t>
            </a:r>
            <a:endParaRPr lang="en-US" sz="3000" dirty="0" smtClean="0">
              <a:latin typeface="Times New Roman" panose="02020603050405020304" pitchFamily="18" charset="0"/>
              <a:cs typeface="Times New Roman" panose="02020603050405020304" pitchFamily="18" charset="0"/>
            </a:endParaRPr>
          </a:p>
          <a:p>
            <a:pPr lvl="0"/>
            <a:r>
              <a:rPr lang="en-US" sz="3000" dirty="0" smtClean="0">
                <a:latin typeface="Times New Roman" panose="02020603050405020304" pitchFamily="18" charset="0"/>
                <a:cs typeface="Times New Roman" panose="02020603050405020304" pitchFamily="18" charset="0"/>
              </a:rPr>
              <a:t>c, </a:t>
            </a:r>
            <a:r>
              <a:rPr lang="en-US" sz="3000" dirty="0" err="1" smtClean="0">
                <a:solidFill>
                  <a:srgbClr val="FF0000"/>
                </a:solidFill>
                <a:latin typeface="Times New Roman" panose="02020603050405020304" pitchFamily="18" charset="0"/>
                <a:cs typeface="Times New Roman" panose="02020603050405020304" pitchFamily="18" charset="0"/>
              </a:rPr>
              <a:t>Bán</a:t>
            </a:r>
            <a:r>
              <a:rPr lang="en-US" sz="3000" dirty="0" smtClean="0">
                <a:solidFill>
                  <a:srgbClr val="FF0000"/>
                </a:solidFill>
                <a:latin typeface="Times New Roman" panose="02020603050405020304" pitchFamily="18" charset="0"/>
                <a:cs typeface="Times New Roman" panose="02020603050405020304" pitchFamily="18" charset="0"/>
              </a:rPr>
              <a:t> </a:t>
            </a:r>
            <a:r>
              <a:rPr lang="en-US" sz="3000" dirty="0" err="1" smtClean="0">
                <a:solidFill>
                  <a:srgbClr val="FF0000"/>
                </a:solidFill>
                <a:latin typeface="Times New Roman" panose="02020603050405020304" pitchFamily="18" charset="0"/>
                <a:cs typeface="Times New Roman" panose="02020603050405020304" pitchFamily="18" charset="0"/>
              </a:rPr>
              <a:t>kính</a:t>
            </a:r>
            <a:r>
              <a:rPr lang="en-US" sz="3000" dirty="0" smtClean="0">
                <a:solidFill>
                  <a:srgbClr val="FF0000"/>
                </a:solidFill>
                <a:latin typeface="Times New Roman" panose="02020603050405020304" pitchFamily="18" charset="0"/>
                <a:cs typeface="Times New Roman" panose="02020603050405020304" pitchFamily="18" charset="0"/>
              </a:rPr>
              <a:t> </a:t>
            </a:r>
            <a:r>
              <a:rPr lang="en-US" sz="3000" dirty="0" err="1" smtClean="0">
                <a:solidFill>
                  <a:srgbClr val="FF0000"/>
                </a:solidFill>
                <a:latin typeface="Times New Roman" panose="02020603050405020304" pitchFamily="18" charset="0"/>
                <a:cs typeface="Times New Roman" panose="02020603050405020304" pitchFamily="18" charset="0"/>
              </a:rPr>
              <a:t>nguyên</a:t>
            </a:r>
            <a:r>
              <a:rPr lang="en-US" sz="3000" dirty="0" smtClean="0">
                <a:solidFill>
                  <a:srgbClr val="FF0000"/>
                </a:solidFill>
                <a:latin typeface="Times New Roman" panose="02020603050405020304" pitchFamily="18" charset="0"/>
                <a:cs typeface="Times New Roman" panose="02020603050405020304" pitchFamily="18" charset="0"/>
              </a:rPr>
              <a:t> </a:t>
            </a:r>
            <a:r>
              <a:rPr lang="en-US" sz="3000" dirty="0" err="1" smtClean="0">
                <a:solidFill>
                  <a:srgbClr val="FF0000"/>
                </a:solidFill>
                <a:latin typeface="Times New Roman" panose="02020603050405020304" pitchFamily="18" charset="0"/>
                <a:cs typeface="Times New Roman" panose="02020603050405020304" pitchFamily="18" charset="0"/>
              </a:rPr>
              <a:t>tử</a:t>
            </a:r>
            <a:r>
              <a:rPr lang="en-US" sz="3000" dirty="0" smtClean="0">
                <a:solidFill>
                  <a:srgbClr val="FF0000"/>
                </a:solidFill>
                <a:latin typeface="Times New Roman" panose="02020603050405020304" pitchFamily="18" charset="0"/>
                <a:cs typeface="Times New Roman" panose="02020603050405020304" pitchFamily="18" charset="0"/>
              </a:rPr>
              <a:t> </a:t>
            </a:r>
            <a:r>
              <a:rPr lang="en-US" sz="3000" dirty="0" err="1" smtClean="0">
                <a:solidFill>
                  <a:srgbClr val="FF0000"/>
                </a:solidFill>
                <a:latin typeface="Times New Roman" panose="02020603050405020304" pitchFamily="18" charset="0"/>
                <a:cs typeface="Times New Roman" panose="02020603050405020304" pitchFamily="18" charset="0"/>
              </a:rPr>
              <a:t>tăng</a:t>
            </a:r>
            <a:r>
              <a:rPr lang="en-US" sz="3000" dirty="0" smtClean="0">
                <a:solidFill>
                  <a:srgbClr val="FF0000"/>
                </a:solidFill>
                <a:latin typeface="Times New Roman" panose="02020603050405020304" pitchFamily="18" charset="0"/>
                <a:cs typeface="Times New Roman" panose="02020603050405020304" pitchFamily="18" charset="0"/>
              </a:rPr>
              <a:t> </a:t>
            </a:r>
            <a:r>
              <a:rPr lang="en-US" sz="3000" dirty="0">
                <a:solidFill>
                  <a:srgbClr val="FF0000"/>
                </a:solidFill>
                <a:latin typeface="Times New Roman" panose="02020603050405020304" pitchFamily="18" charset="0"/>
                <a:cs typeface="Times New Roman" panose="02020603050405020304" pitchFamily="18" charset="0"/>
              </a:rPr>
              <a:t>: Li &lt; Na &lt; K </a:t>
            </a:r>
          </a:p>
        </p:txBody>
      </p:sp>
      <p:sp>
        <p:nvSpPr>
          <p:cNvPr id="10" name="Rectangle 9">
            <a:extLst>
              <a:ext uri="{FF2B5EF4-FFF2-40B4-BE49-F238E27FC236}">
                <a16:creationId xmlns:a16="http://schemas.microsoft.com/office/drawing/2014/main" id="{A5B99F52-3CF6-48DE-AD6E-8EA78CF30690}"/>
              </a:ext>
            </a:extLst>
          </p:cNvPr>
          <p:cNvSpPr/>
          <p:nvPr/>
        </p:nvSpPr>
        <p:spPr>
          <a:xfrm>
            <a:off x="9787615" y="4124369"/>
            <a:ext cx="2828718" cy="1015663"/>
          </a:xfrm>
          <a:prstGeom prst="rect">
            <a:avLst/>
          </a:prstGeom>
        </p:spPr>
        <p:txBody>
          <a:bodyPr wrap="square">
            <a:spAutoFit/>
          </a:bodyPr>
          <a:lstStyle/>
          <a:p>
            <a:pPr lvl="0"/>
            <a:r>
              <a:rPr lang="en-US" sz="3000" dirty="0">
                <a:solidFill>
                  <a:srgbClr val="FF0000"/>
                </a:solidFill>
                <a:latin typeface="Times New Roman" panose="02020603050405020304" pitchFamily="18" charset="0"/>
                <a:cs typeface="Times New Roman" panose="02020603050405020304" pitchFamily="18" charset="0"/>
              </a:rPr>
              <a:t> </a:t>
            </a:r>
            <a:r>
              <a:rPr lang="en-US" sz="3000" dirty="0" err="1" smtClean="0">
                <a:solidFill>
                  <a:srgbClr val="FF0000"/>
                </a:solidFill>
                <a:latin typeface="Times New Roman" panose="02020603050405020304" pitchFamily="18" charset="0"/>
                <a:cs typeface="Times New Roman" panose="02020603050405020304" pitchFamily="18" charset="0"/>
              </a:rPr>
              <a:t>Lực</a:t>
            </a:r>
            <a:r>
              <a:rPr lang="en-US" sz="3000" dirty="0" smtClean="0">
                <a:solidFill>
                  <a:srgbClr val="FF0000"/>
                </a:solidFill>
                <a:latin typeface="Times New Roman" panose="02020603050405020304" pitchFamily="18" charset="0"/>
                <a:cs typeface="Times New Roman" panose="02020603050405020304" pitchFamily="18" charset="0"/>
              </a:rPr>
              <a:t> </a:t>
            </a:r>
            <a:r>
              <a:rPr lang="en-US" sz="3000" dirty="0" err="1" smtClean="0">
                <a:solidFill>
                  <a:srgbClr val="FF0000"/>
                </a:solidFill>
                <a:latin typeface="Times New Roman" panose="02020603050405020304" pitchFamily="18" charset="0"/>
                <a:cs typeface="Times New Roman" panose="02020603050405020304" pitchFamily="18" charset="0"/>
              </a:rPr>
              <a:t>hút</a:t>
            </a:r>
            <a:r>
              <a:rPr lang="en-US" sz="3000" dirty="0" smtClean="0">
                <a:solidFill>
                  <a:prstClr val="black"/>
                </a:solidFill>
                <a:latin typeface="Times New Roman" panose="02020603050405020304" pitchFamily="18" charset="0"/>
                <a:cs typeface="Times New Roman" panose="02020603050405020304" pitchFamily="18" charset="0"/>
              </a:rPr>
              <a:t> </a:t>
            </a:r>
            <a:r>
              <a:rPr lang="en-US" sz="3000" dirty="0" err="1">
                <a:solidFill>
                  <a:srgbClr val="FF0000"/>
                </a:solidFill>
                <a:latin typeface="Times New Roman" panose="02020603050405020304" pitchFamily="18" charset="0"/>
                <a:cs typeface="Times New Roman" panose="02020603050405020304" pitchFamily="18" charset="0"/>
              </a:rPr>
              <a:t>giảm</a:t>
            </a:r>
            <a:endParaRPr lang="en-US" sz="3000" dirty="0">
              <a:solidFill>
                <a:srgbClr val="FF0000"/>
              </a:solidFill>
              <a:latin typeface="Times New Roman" panose="02020603050405020304" pitchFamily="18" charset="0"/>
              <a:cs typeface="Times New Roman" panose="02020603050405020304" pitchFamily="18" charset="0"/>
            </a:endParaRPr>
          </a:p>
          <a:p>
            <a:pPr lvl="0"/>
            <a:r>
              <a:rPr lang="en-US" sz="3000" dirty="0" err="1" smtClean="0">
                <a:solidFill>
                  <a:srgbClr val="FF0000"/>
                </a:solidFill>
                <a:latin typeface="Times New Roman" panose="02020603050405020304" pitchFamily="18" charset="0"/>
                <a:cs typeface="Times New Roman" panose="02020603050405020304" pitchFamily="18" charset="0"/>
              </a:rPr>
              <a:t>Bán</a:t>
            </a:r>
            <a:r>
              <a:rPr lang="en-US" sz="3000" dirty="0" smtClean="0">
                <a:solidFill>
                  <a:srgbClr val="FF0000"/>
                </a:solidFill>
                <a:latin typeface="Times New Roman" panose="02020603050405020304" pitchFamily="18" charset="0"/>
                <a:cs typeface="Times New Roman" panose="02020603050405020304" pitchFamily="18" charset="0"/>
              </a:rPr>
              <a:t> </a:t>
            </a:r>
            <a:r>
              <a:rPr lang="en-US" sz="3000" dirty="0" err="1" smtClean="0">
                <a:solidFill>
                  <a:srgbClr val="FF0000"/>
                </a:solidFill>
                <a:latin typeface="Times New Roman" panose="02020603050405020304" pitchFamily="18" charset="0"/>
                <a:cs typeface="Times New Roman" panose="02020603050405020304" pitchFamily="18" charset="0"/>
              </a:rPr>
              <a:t>kính</a:t>
            </a:r>
            <a:r>
              <a:rPr lang="en-US" sz="3000" dirty="0">
                <a:solidFill>
                  <a:srgbClr val="FF0000"/>
                </a:solidFill>
                <a:latin typeface="Times New Roman" panose="02020603050405020304" pitchFamily="18" charset="0"/>
                <a:cs typeface="Times New Roman" panose="02020603050405020304" pitchFamily="18" charset="0"/>
              </a:rPr>
              <a:t> </a:t>
            </a:r>
            <a:r>
              <a:rPr lang="en-US" sz="3000" dirty="0" err="1" smtClean="0">
                <a:solidFill>
                  <a:srgbClr val="FF0000"/>
                </a:solidFill>
                <a:latin typeface="Times New Roman" panose="02020603050405020304" pitchFamily="18" charset="0"/>
                <a:cs typeface="Times New Roman" panose="02020603050405020304" pitchFamily="18" charset="0"/>
              </a:rPr>
              <a:t>tăng</a:t>
            </a:r>
            <a:r>
              <a:rPr lang="en-US" sz="3000" dirty="0" smtClean="0">
                <a:solidFill>
                  <a:srgbClr val="FF0000"/>
                </a:solidFill>
                <a:latin typeface="Times New Roman" panose="02020603050405020304" pitchFamily="18" charset="0"/>
                <a:cs typeface="Times New Roman" panose="02020603050405020304" pitchFamily="18" charset="0"/>
              </a:rPr>
              <a:t> </a:t>
            </a:r>
            <a:endParaRPr lang="en-US" sz="3000" dirty="0">
              <a:solidFill>
                <a:srgbClr val="FF0000"/>
              </a:solidFill>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14A8F8D3-CF61-43C7-B652-A0C4FB15660D}"/>
              </a:ext>
            </a:extLst>
          </p:cNvPr>
          <p:cNvSpPr/>
          <p:nvPr/>
        </p:nvSpPr>
        <p:spPr>
          <a:xfrm>
            <a:off x="2940126" y="1666737"/>
            <a:ext cx="8116642" cy="1015663"/>
          </a:xfrm>
          <a:prstGeom prst="rect">
            <a:avLst/>
          </a:prstGeom>
        </p:spPr>
        <p:txBody>
          <a:bodyPr wrap="square">
            <a:spAutoFit/>
          </a:bodyPr>
          <a:lstStyle/>
          <a:p>
            <a:r>
              <a:rPr lang="en-US" sz="3000" dirty="0" smtClean="0">
                <a:solidFill>
                  <a:prstClr val="black"/>
                </a:solidFill>
                <a:latin typeface="Times New Roman" panose="02020603050405020304" pitchFamily="18" charset="0"/>
                <a:cs typeface="Times New Roman" panose="02020603050405020304" pitchFamily="18" charset="0"/>
              </a:rPr>
              <a:t>b, </a:t>
            </a:r>
            <a:r>
              <a:rPr lang="en-US" sz="3000" dirty="0" err="1">
                <a:solidFill>
                  <a:prstClr val="black"/>
                </a:solidFill>
                <a:latin typeface="Times New Roman" panose="02020603050405020304" pitchFamily="18" charset="0"/>
                <a:cs typeface="Times New Roman" panose="02020603050405020304" pitchFamily="18" charset="0"/>
              </a:rPr>
              <a:t>Trong</a:t>
            </a:r>
            <a:r>
              <a:rPr lang="en-US" sz="3000" dirty="0">
                <a:solidFill>
                  <a:prstClr val="black"/>
                </a:solidFill>
                <a:latin typeface="Times New Roman" panose="02020603050405020304" pitchFamily="18" charset="0"/>
                <a:cs typeface="Times New Roman" panose="02020603050405020304" pitchFamily="18" charset="0"/>
              </a:rPr>
              <a:t> </a:t>
            </a:r>
            <a:r>
              <a:rPr lang="en-US" sz="3000" dirty="0" err="1">
                <a:solidFill>
                  <a:prstClr val="black"/>
                </a:solidFill>
                <a:latin typeface="Times New Roman" panose="02020603050405020304" pitchFamily="18" charset="0"/>
                <a:cs typeface="Times New Roman" panose="02020603050405020304" pitchFamily="18" charset="0"/>
              </a:rPr>
              <a:t>một</a:t>
            </a:r>
            <a:r>
              <a:rPr lang="en-US" sz="3000" dirty="0">
                <a:solidFill>
                  <a:prstClr val="black"/>
                </a:solidFill>
                <a:latin typeface="Times New Roman" panose="02020603050405020304" pitchFamily="18" charset="0"/>
                <a:cs typeface="Times New Roman" panose="02020603050405020304" pitchFamily="18" charset="0"/>
              </a:rPr>
              <a:t> </a:t>
            </a:r>
            <a:r>
              <a:rPr lang="en-US" sz="3000" dirty="0" err="1">
                <a:solidFill>
                  <a:srgbClr val="FF0000"/>
                </a:solidFill>
                <a:latin typeface="Times New Roman" panose="02020603050405020304" pitchFamily="18" charset="0"/>
                <a:cs typeface="Times New Roman" panose="02020603050405020304" pitchFamily="18" charset="0"/>
              </a:rPr>
              <a:t>nhóm</a:t>
            </a:r>
            <a:r>
              <a:rPr lang="en-US" sz="3000" b="1" dirty="0">
                <a:solidFill>
                  <a:prstClr val="black"/>
                </a:solidFill>
                <a:latin typeface="Times New Roman" panose="02020603050405020304" pitchFamily="18" charset="0"/>
                <a:cs typeface="Times New Roman" panose="02020603050405020304" pitchFamily="18" charset="0"/>
              </a:rPr>
              <a:t>,</a:t>
            </a:r>
            <a:r>
              <a:rPr lang="en-US" sz="3000" dirty="0">
                <a:solidFill>
                  <a:srgbClr val="000000"/>
                </a:solidFill>
                <a:latin typeface="Times New Roman" panose="02020603050405020304" pitchFamily="18" charset="0"/>
                <a:cs typeface="Times New Roman" panose="02020603050405020304" pitchFamily="18" charset="0"/>
              </a:rPr>
              <a:t> +Z </a:t>
            </a:r>
            <a:r>
              <a:rPr lang="en-US" sz="3000" dirty="0" err="1">
                <a:solidFill>
                  <a:srgbClr val="000000"/>
                </a:solidFill>
                <a:latin typeface="Times New Roman" panose="02020603050405020304" pitchFamily="18" charset="0"/>
                <a:cs typeface="Times New Roman" panose="02020603050405020304" pitchFamily="18" charset="0"/>
              </a:rPr>
              <a:t>tăng</a:t>
            </a:r>
            <a:r>
              <a:rPr lang="en-US" sz="3000" dirty="0">
                <a:solidFill>
                  <a:srgbClr val="000000"/>
                </a:solidFill>
                <a:latin typeface="Times New Roman" panose="02020603050405020304" pitchFamily="18" charset="0"/>
                <a:cs typeface="Times New Roman" panose="02020603050405020304" pitchFamily="18" charset="0"/>
              </a:rPr>
              <a:t>,</a:t>
            </a:r>
            <a:r>
              <a:rPr lang="en-US" sz="3000" dirty="0">
                <a:solidFill>
                  <a:srgbClr val="FF0000"/>
                </a:solidFill>
                <a:latin typeface="Times New Roman" panose="02020603050405020304" pitchFamily="18" charset="0"/>
                <a:cs typeface="Times New Roman" panose="02020603050405020304" pitchFamily="18" charset="0"/>
              </a:rPr>
              <a:t> </a:t>
            </a:r>
            <a:r>
              <a:rPr lang="en-US" sz="3000" dirty="0" err="1" smtClean="0">
                <a:solidFill>
                  <a:srgbClr val="FF0000"/>
                </a:solidFill>
                <a:latin typeface="Times New Roman" panose="02020603050405020304" pitchFamily="18" charset="0"/>
                <a:cs typeface="Times New Roman" panose="02020603050405020304" pitchFamily="18" charset="0"/>
              </a:rPr>
              <a:t>bán</a:t>
            </a:r>
            <a:r>
              <a:rPr lang="en-US" sz="3000" dirty="0" smtClean="0">
                <a:solidFill>
                  <a:srgbClr val="FF0000"/>
                </a:solidFill>
                <a:latin typeface="Times New Roman" panose="02020603050405020304" pitchFamily="18" charset="0"/>
                <a:cs typeface="Times New Roman" panose="02020603050405020304" pitchFamily="18" charset="0"/>
              </a:rPr>
              <a:t> </a:t>
            </a:r>
            <a:r>
              <a:rPr lang="en-US" sz="3000" dirty="0" err="1" smtClean="0">
                <a:solidFill>
                  <a:srgbClr val="FF0000"/>
                </a:solidFill>
                <a:latin typeface="Times New Roman" panose="02020603050405020304" pitchFamily="18" charset="0"/>
                <a:cs typeface="Times New Roman" panose="02020603050405020304" pitchFamily="18" charset="0"/>
              </a:rPr>
              <a:t>kính</a:t>
            </a:r>
            <a:r>
              <a:rPr lang="en-US" sz="3000" dirty="0" smtClean="0">
                <a:solidFill>
                  <a:srgbClr val="FF0000"/>
                </a:solidFill>
                <a:latin typeface="Times New Roman" panose="02020603050405020304" pitchFamily="18" charset="0"/>
                <a:cs typeface="Times New Roman" panose="02020603050405020304" pitchFamily="18" charset="0"/>
              </a:rPr>
              <a:t> </a:t>
            </a:r>
            <a:r>
              <a:rPr lang="en-US" sz="3000" dirty="0" err="1" smtClean="0">
                <a:solidFill>
                  <a:srgbClr val="FF0000"/>
                </a:solidFill>
                <a:latin typeface="Times New Roman" panose="02020603050405020304" pitchFamily="18" charset="0"/>
                <a:cs typeface="Times New Roman" panose="02020603050405020304" pitchFamily="18" charset="0"/>
              </a:rPr>
              <a:t>nguyên</a:t>
            </a:r>
            <a:r>
              <a:rPr lang="en-US" sz="3000" dirty="0" smtClean="0">
                <a:solidFill>
                  <a:srgbClr val="FF0000"/>
                </a:solidFill>
                <a:latin typeface="Times New Roman" panose="02020603050405020304" pitchFamily="18" charset="0"/>
                <a:cs typeface="Times New Roman" panose="02020603050405020304" pitchFamily="18" charset="0"/>
              </a:rPr>
              <a:t> </a:t>
            </a:r>
            <a:r>
              <a:rPr lang="en-US" sz="3000" dirty="0" err="1" smtClean="0">
                <a:solidFill>
                  <a:srgbClr val="FF0000"/>
                </a:solidFill>
                <a:latin typeface="Times New Roman" panose="02020603050405020304" pitchFamily="18" charset="0"/>
                <a:cs typeface="Times New Roman" panose="02020603050405020304" pitchFamily="18" charset="0"/>
              </a:rPr>
              <a:t>tử</a:t>
            </a:r>
            <a:r>
              <a:rPr lang="en-US" sz="3000" dirty="0" smtClean="0">
                <a:solidFill>
                  <a:srgbClr val="FF0000"/>
                </a:solidFill>
                <a:latin typeface="Times New Roman" panose="02020603050405020304" pitchFamily="18" charset="0"/>
                <a:cs typeface="Times New Roman" panose="02020603050405020304" pitchFamily="18" charset="0"/>
              </a:rPr>
              <a:t> </a:t>
            </a:r>
            <a:r>
              <a:rPr lang="en-US" sz="3000" dirty="0" err="1" smtClean="0">
                <a:solidFill>
                  <a:srgbClr val="FF0000"/>
                </a:solidFill>
                <a:latin typeface="Times New Roman" panose="02020603050405020304" pitchFamily="18" charset="0"/>
                <a:cs typeface="Times New Roman" panose="02020603050405020304" pitchFamily="18" charset="0"/>
              </a:rPr>
              <a:t>tăng</a:t>
            </a:r>
            <a:r>
              <a:rPr lang="en-US" sz="3000" dirty="0">
                <a:solidFill>
                  <a:srgbClr val="000000"/>
                </a:solidFill>
                <a:latin typeface="Times New Roman" panose="02020603050405020304" pitchFamily="18" charset="0"/>
                <a:cs typeface="Times New Roman" panose="02020603050405020304" pitchFamily="18" charset="0"/>
              </a:rPr>
              <a:t>.</a:t>
            </a:r>
            <a:r>
              <a:rPr lang="en-US" sz="3000" b="1" dirty="0">
                <a:solidFill>
                  <a:prstClr val="black"/>
                </a:solidFill>
                <a:latin typeface="Times New Roman" panose="02020603050405020304" pitchFamily="18" charset="0"/>
                <a:cs typeface="Times New Roman" panose="02020603050405020304" pitchFamily="18" charset="0"/>
              </a:rPr>
              <a:t> </a:t>
            </a:r>
            <a:endParaRPr lang="en-US" sz="3000" dirty="0"/>
          </a:p>
        </p:txBody>
      </p:sp>
      <p:sp>
        <p:nvSpPr>
          <p:cNvPr id="11" name="Right Brace 10">
            <a:extLst>
              <a:ext uri="{FF2B5EF4-FFF2-40B4-BE49-F238E27FC236}">
                <a16:creationId xmlns:a16="http://schemas.microsoft.com/office/drawing/2014/main" id="{FF1353D3-A2AA-4CB1-966C-C3B541310B2C}"/>
              </a:ext>
            </a:extLst>
          </p:cNvPr>
          <p:cNvSpPr/>
          <p:nvPr/>
        </p:nvSpPr>
        <p:spPr>
          <a:xfrm>
            <a:off x="9168447" y="3841130"/>
            <a:ext cx="234892" cy="1181105"/>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Arrow: Right 11">
            <a:extLst>
              <a:ext uri="{FF2B5EF4-FFF2-40B4-BE49-F238E27FC236}">
                <a16:creationId xmlns:a16="http://schemas.microsoft.com/office/drawing/2014/main" id="{CBDA37AE-B7EC-4E4F-B2E3-139705B011B4}"/>
              </a:ext>
            </a:extLst>
          </p:cNvPr>
          <p:cNvSpPr/>
          <p:nvPr/>
        </p:nvSpPr>
        <p:spPr>
          <a:xfrm>
            <a:off x="9468663" y="4391242"/>
            <a:ext cx="367724" cy="14621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Right 12">
            <a:extLst>
              <a:ext uri="{FF2B5EF4-FFF2-40B4-BE49-F238E27FC236}">
                <a16:creationId xmlns:a16="http://schemas.microsoft.com/office/drawing/2014/main" id="{77E8C13E-C535-4D2E-9879-E6011E19DAB3}"/>
              </a:ext>
            </a:extLst>
          </p:cNvPr>
          <p:cNvSpPr/>
          <p:nvPr/>
        </p:nvSpPr>
        <p:spPr>
          <a:xfrm>
            <a:off x="9497917" y="4835254"/>
            <a:ext cx="355832" cy="15468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a:extLst>
              <a:ext uri="{FF2B5EF4-FFF2-40B4-BE49-F238E27FC236}">
                <a16:creationId xmlns:a16="http://schemas.microsoft.com/office/drawing/2014/main" id="{0ABA65FE-2FFC-4137-AA07-D39BAE86B3C6}"/>
              </a:ext>
            </a:extLst>
          </p:cNvPr>
          <p:cNvPicPr>
            <a:picLocks noChangeAspect="1"/>
          </p:cNvPicPr>
          <p:nvPr/>
        </p:nvPicPr>
        <p:blipFill>
          <a:blip r:embed="rId2"/>
          <a:stretch>
            <a:fillRect/>
          </a:stretch>
        </p:blipFill>
        <p:spPr>
          <a:xfrm>
            <a:off x="1071109" y="3048932"/>
            <a:ext cx="1588668" cy="1455859"/>
          </a:xfrm>
          <a:prstGeom prst="rect">
            <a:avLst/>
          </a:prstGeom>
        </p:spPr>
      </p:pic>
      <p:pic>
        <p:nvPicPr>
          <p:cNvPr id="16" name="Picture 15">
            <a:extLst>
              <a:ext uri="{FF2B5EF4-FFF2-40B4-BE49-F238E27FC236}">
                <a16:creationId xmlns:a16="http://schemas.microsoft.com/office/drawing/2014/main" id="{AE51B243-FE04-4FDD-A226-53A6172A1220}"/>
              </a:ext>
            </a:extLst>
          </p:cNvPr>
          <p:cNvPicPr>
            <a:picLocks noChangeAspect="1"/>
          </p:cNvPicPr>
          <p:nvPr/>
        </p:nvPicPr>
        <p:blipFill>
          <a:blip r:embed="rId3"/>
          <a:stretch>
            <a:fillRect/>
          </a:stretch>
        </p:blipFill>
        <p:spPr>
          <a:xfrm>
            <a:off x="1210027" y="1774770"/>
            <a:ext cx="1241005" cy="1182031"/>
          </a:xfrm>
          <a:prstGeom prst="rect">
            <a:avLst/>
          </a:prstGeom>
        </p:spPr>
      </p:pic>
      <p:pic>
        <p:nvPicPr>
          <p:cNvPr id="17" name="Picture 16">
            <a:extLst>
              <a:ext uri="{FF2B5EF4-FFF2-40B4-BE49-F238E27FC236}">
                <a16:creationId xmlns:a16="http://schemas.microsoft.com/office/drawing/2014/main" id="{5C7DFFAC-CF55-4D78-9C51-9D77F3FF2958}"/>
              </a:ext>
            </a:extLst>
          </p:cNvPr>
          <p:cNvPicPr>
            <a:picLocks noChangeAspect="1"/>
          </p:cNvPicPr>
          <p:nvPr/>
        </p:nvPicPr>
        <p:blipFill>
          <a:blip r:embed="rId4"/>
          <a:stretch>
            <a:fillRect/>
          </a:stretch>
        </p:blipFill>
        <p:spPr>
          <a:xfrm>
            <a:off x="787080" y="4611035"/>
            <a:ext cx="2153046" cy="2230379"/>
          </a:xfrm>
          <a:prstGeom prst="rect">
            <a:avLst/>
          </a:prstGeom>
        </p:spPr>
      </p:pic>
      <p:sp>
        <p:nvSpPr>
          <p:cNvPr id="18" name="TextBox 17">
            <a:extLst>
              <a:ext uri="{FF2B5EF4-FFF2-40B4-BE49-F238E27FC236}">
                <a16:creationId xmlns:a16="http://schemas.microsoft.com/office/drawing/2014/main" id="{3CE604CD-037B-409A-A8BE-5F86F6DEF646}"/>
              </a:ext>
            </a:extLst>
          </p:cNvPr>
          <p:cNvSpPr txBox="1"/>
          <p:nvPr/>
        </p:nvSpPr>
        <p:spPr>
          <a:xfrm>
            <a:off x="307674" y="1216347"/>
            <a:ext cx="2922595" cy="461665"/>
          </a:xfrm>
          <a:prstGeom prst="rect">
            <a:avLst/>
          </a:prstGeom>
          <a:noFill/>
        </p:spPr>
        <p:txBody>
          <a:bodyPr wrap="none" rtlCol="0">
            <a:spAutoFit/>
          </a:bodyPr>
          <a:lstStyle/>
          <a:p>
            <a:r>
              <a:rPr lang="en-US" sz="2400" dirty="0" smtClean="0">
                <a:latin typeface="Times New Roman" panose="02020603050405020304" pitchFamily="18" charset="0"/>
                <a:cs typeface="Times New Roman" panose="02020603050405020304" pitchFamily="18" charset="0"/>
              </a:rPr>
              <a:t>a, </a:t>
            </a:r>
            <a:r>
              <a:rPr lang="en-US" sz="2400" dirty="0" err="1" smtClean="0">
                <a:latin typeface="Times New Roman" panose="02020603050405020304" pitchFamily="18" charset="0"/>
                <a:cs typeface="Times New Roman" panose="02020603050405020304" pitchFamily="18" charset="0"/>
              </a:rPr>
              <a:t>Mô</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nguyên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tử</a:t>
            </a:r>
            <a:r>
              <a:rPr lang="en-US" sz="2400" dirty="0">
                <a:latin typeface="Times New Roman" panose="02020603050405020304" pitchFamily="18" charset="0"/>
                <a:cs typeface="Times New Roman" panose="02020603050405020304" pitchFamily="18" charset="0"/>
              </a:rPr>
              <a:t>:</a:t>
            </a:r>
          </a:p>
        </p:txBody>
      </p:sp>
      <p:pic>
        <p:nvPicPr>
          <p:cNvPr id="19" name="Picture 18">
            <a:extLst>
              <a:ext uri="{FF2B5EF4-FFF2-40B4-BE49-F238E27FC236}">
                <a16:creationId xmlns:a16="http://schemas.microsoft.com/office/drawing/2014/main" id="{70C0BB00-0D18-441A-80F4-07F9B6813E87}"/>
              </a:ext>
            </a:extLst>
          </p:cNvPr>
          <p:cNvPicPr>
            <a:picLocks noChangeAspect="1"/>
          </p:cNvPicPr>
          <p:nvPr/>
        </p:nvPicPr>
        <p:blipFill>
          <a:blip r:embed="rId5"/>
          <a:stretch>
            <a:fillRect/>
          </a:stretch>
        </p:blipFill>
        <p:spPr>
          <a:xfrm>
            <a:off x="223692" y="2080369"/>
            <a:ext cx="847417" cy="542591"/>
          </a:xfrm>
          <a:prstGeom prst="rect">
            <a:avLst/>
          </a:prstGeom>
        </p:spPr>
      </p:pic>
      <p:pic>
        <p:nvPicPr>
          <p:cNvPr id="22" name="Picture 21">
            <a:extLst>
              <a:ext uri="{FF2B5EF4-FFF2-40B4-BE49-F238E27FC236}">
                <a16:creationId xmlns:a16="http://schemas.microsoft.com/office/drawing/2014/main" id="{85F02F3A-5CA3-43E9-810F-9A6F8299A68C}"/>
              </a:ext>
            </a:extLst>
          </p:cNvPr>
          <p:cNvPicPr>
            <a:picLocks noChangeAspect="1"/>
          </p:cNvPicPr>
          <p:nvPr/>
        </p:nvPicPr>
        <p:blipFill>
          <a:blip r:embed="rId6"/>
          <a:stretch>
            <a:fillRect/>
          </a:stretch>
        </p:blipFill>
        <p:spPr>
          <a:xfrm>
            <a:off x="192991" y="3524760"/>
            <a:ext cx="847417" cy="536494"/>
          </a:xfrm>
          <a:prstGeom prst="rect">
            <a:avLst/>
          </a:prstGeom>
        </p:spPr>
      </p:pic>
      <p:pic>
        <p:nvPicPr>
          <p:cNvPr id="23" name="Picture 22">
            <a:extLst>
              <a:ext uri="{FF2B5EF4-FFF2-40B4-BE49-F238E27FC236}">
                <a16:creationId xmlns:a16="http://schemas.microsoft.com/office/drawing/2014/main" id="{3B3AE54C-536D-4147-AA1E-E03A50039F19}"/>
              </a:ext>
            </a:extLst>
          </p:cNvPr>
          <p:cNvPicPr>
            <a:picLocks noChangeAspect="1"/>
          </p:cNvPicPr>
          <p:nvPr/>
        </p:nvPicPr>
        <p:blipFill>
          <a:blip r:embed="rId7"/>
          <a:stretch>
            <a:fillRect/>
          </a:stretch>
        </p:blipFill>
        <p:spPr>
          <a:xfrm>
            <a:off x="9879" y="5134455"/>
            <a:ext cx="847417" cy="536494"/>
          </a:xfrm>
          <a:prstGeom prst="rect">
            <a:avLst/>
          </a:prstGeom>
        </p:spPr>
      </p:pic>
      <p:sp>
        <p:nvSpPr>
          <p:cNvPr id="24" name="Rectangle 23">
            <a:extLst>
              <a:ext uri="{FF2B5EF4-FFF2-40B4-BE49-F238E27FC236}">
                <a16:creationId xmlns:a16="http://schemas.microsoft.com/office/drawing/2014/main" id="{3E77A7AD-EA03-4C7E-88F9-7A539D434028}"/>
              </a:ext>
            </a:extLst>
          </p:cNvPr>
          <p:cNvSpPr/>
          <p:nvPr/>
        </p:nvSpPr>
        <p:spPr>
          <a:xfrm>
            <a:off x="8000474" y="166685"/>
            <a:ext cx="3701654" cy="523220"/>
          </a:xfrm>
          <a:prstGeom prst="rect">
            <a:avLst/>
          </a:prstGeom>
        </p:spPr>
        <p:txBody>
          <a:bodyPr wrap="none">
            <a:spAutoFit/>
          </a:bodyPr>
          <a:lstStyle/>
          <a:p>
            <a:r>
              <a:rPr lang="en-US" sz="2800" b="1" dirty="0" err="1">
                <a:solidFill>
                  <a:srgbClr val="0070C0"/>
                </a:solidFill>
                <a:latin typeface="Times New Roman" panose="02020603050405020304" pitchFamily="18" charset="0"/>
                <a:ea typeface="Calibri" panose="020F0502020204030204" pitchFamily="34" charset="0"/>
                <a:cs typeface="Arial" panose="020B0604020202020204" pitchFamily="34" charset="0"/>
              </a:rPr>
              <a:t>Nội</a:t>
            </a:r>
            <a:r>
              <a:rPr lang="en-US" sz="2800" b="1" dirty="0">
                <a:solidFill>
                  <a:srgbClr val="0070C0"/>
                </a:solidFill>
                <a:latin typeface="Times New Roman" panose="02020603050405020304" pitchFamily="18" charset="0"/>
                <a:ea typeface="Calibri" panose="020F0502020204030204" pitchFamily="34" charset="0"/>
                <a:cs typeface="Arial" panose="020B0604020202020204" pitchFamily="34" charset="0"/>
              </a:rPr>
              <a:t> dung 2 (</a:t>
            </a:r>
            <a:r>
              <a:rPr lang="en-US" sz="2800" b="1" dirty="0" err="1">
                <a:solidFill>
                  <a:srgbClr val="0070C0"/>
                </a:solidFill>
                <a:latin typeface="Times New Roman" panose="02020603050405020304" pitchFamily="18" charset="0"/>
                <a:ea typeface="Calibri" panose="020F0502020204030204" pitchFamily="34" charset="0"/>
                <a:cs typeface="Arial" panose="020B0604020202020204" pitchFamily="34" charset="0"/>
              </a:rPr>
              <a:t>nhóm</a:t>
            </a:r>
            <a:r>
              <a:rPr lang="en-US" sz="2800" b="1" dirty="0">
                <a:solidFill>
                  <a:srgbClr val="0070C0"/>
                </a:solidFill>
                <a:latin typeface="Times New Roman" panose="02020603050405020304" pitchFamily="18" charset="0"/>
                <a:ea typeface="Calibri" panose="020F0502020204030204" pitchFamily="34" charset="0"/>
                <a:cs typeface="Arial" panose="020B0604020202020204" pitchFamily="34" charset="0"/>
              </a:rPr>
              <a:t> </a:t>
            </a:r>
            <a:r>
              <a:rPr lang="en-US" sz="2800" b="1" dirty="0" smtClean="0">
                <a:solidFill>
                  <a:srgbClr val="0070C0"/>
                </a:solidFill>
                <a:latin typeface="Times New Roman" panose="02020603050405020304" pitchFamily="18" charset="0"/>
                <a:ea typeface="Calibri" panose="020F0502020204030204" pitchFamily="34" charset="0"/>
                <a:cs typeface="Arial" panose="020B0604020202020204" pitchFamily="34" charset="0"/>
              </a:rPr>
              <a:t>2,4)</a:t>
            </a:r>
            <a:endParaRPr lang="en-US" dirty="0"/>
          </a:p>
        </p:txBody>
      </p:sp>
    </p:spTree>
    <p:extLst>
      <p:ext uri="{BB962C8B-B14F-4D97-AF65-F5344CB8AC3E}">
        <p14:creationId xmlns:p14="http://schemas.microsoft.com/office/powerpoint/2010/main" val="4124904150"/>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PRESENTER_SHAPEINFO" val="&lt;ThreeDShapeInfo&gt;&lt;uuid val=&quot;{4A50F03E-1B56-434A-B901-6219CA0B9A1F}&quot;/&gt;&lt;isInvalidForFieldText val=&quot;0&quot;/&gt;&lt;Image&gt;&lt;filename val=&quot;C:\Users\Dell\AppData\Local\Temp\~Ca7E0\data\asimages\{4A50F03E-1B56-434A-B901-6219CA0B9A1F}_3.png&quot;/&gt;&lt;left val=&quot;152&quot;/&gt;&lt;top val=&quot;147&quot;/&gt;&lt;width val=&quot;416&quot;/&gt;&lt;height val=&quot;65&quot;/&gt;&lt;hasText val=&quot;1&quot;/&gt;&lt;/Image&gt;&lt;/ThreeDShapeInfo&gt;"/>
</p:tagLst>
</file>

<file path=ppt/tags/tag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3C747B45-D170-4E80-9927-6E4816266BD2}&quot;/&gt;&lt;isInvalidForFieldText val=&quot;0&quot;/&gt;&lt;Image&gt;&lt;filename val=&quot;C:\Users\Dell\AppData\Local\Temp\~Ca7E0\data\asimages\{3C747B45-D170-4E80-9927-6E4816266BD2}_3.png&quot;/&gt;&lt;left val=&quot;152&quot;/&gt;&lt;top val=&quot;290&quot;/&gt;&lt;width val=&quot;416&quot;/&gt;&lt;height val=&quot;65&quot;/&gt;&lt;hasText val=&quot;1&quot;/&gt;&lt;/Image&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D855192E-44F3-4B26-89C5-0A455B3D3E4D}&quot;/&gt;&lt;isInvalidForFieldText val=&quot;0&quot;/&gt;&lt;Image&gt;&lt;filename val=&quot;C:\Users\Dell\AppData\Local\Temp\~Ca7E0\data\asimages\{D855192E-44F3-4B26-89C5-0A455B3D3E4D}_3.png&quot;/&gt;&lt;left val=&quot;152&quot;/&gt;&lt;top val=&quot;219&quot;/&gt;&lt;width val=&quot;417&quot;/&gt;&lt;height val=&quot;65&quot;/&gt;&lt;hasText val=&quot;1&quot;/&gt;&lt;/Image&gt;&lt;/ThreeDShapeInfo&gt;"/>
</p:tagLst>
</file>

<file path=ppt/tags/tag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tlas">
  <a:themeElements>
    <a:clrScheme name="Atlas">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508F7963-D0B5-43F7-BB2C-FCE3009C08EC}"/>
    </a:ext>
  </a:extLst>
</a:theme>
</file>

<file path=ppt/theme/theme3.xml><?xml version="1.0" encoding="utf-8"?>
<a:theme xmlns:a="http://schemas.openxmlformats.org/drawingml/2006/main" name="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TM03090430[[fn=Banded]]</Template>
  <TotalTime>5153</TotalTime>
  <Words>4899</Words>
  <Application>Microsoft Office PowerPoint</Application>
  <PresentationFormat>Widescreen</PresentationFormat>
  <Paragraphs>574</Paragraphs>
  <Slides>79</Slides>
  <Notes>1</Notes>
  <HiddenSlides>0</HiddenSlides>
  <MMClips>0</MMClips>
  <ScaleCrop>false</ScaleCrop>
  <HeadingPairs>
    <vt:vector size="6" baseType="variant">
      <vt:variant>
        <vt:lpstr>Fonts Used</vt:lpstr>
      </vt:variant>
      <vt:variant>
        <vt:i4>10</vt:i4>
      </vt:variant>
      <vt:variant>
        <vt:lpstr>Theme</vt:lpstr>
      </vt:variant>
      <vt:variant>
        <vt:i4>5</vt:i4>
      </vt:variant>
      <vt:variant>
        <vt:lpstr>Slide Titles</vt:lpstr>
      </vt:variant>
      <vt:variant>
        <vt:i4>79</vt:i4>
      </vt:variant>
    </vt:vector>
  </HeadingPairs>
  <TitlesOfParts>
    <vt:vector size="94" baseType="lpstr">
      <vt:lpstr>宋体</vt:lpstr>
      <vt:lpstr>Arial</vt:lpstr>
      <vt:lpstr>Calibri</vt:lpstr>
      <vt:lpstr>Calibri Light</vt:lpstr>
      <vt:lpstr>Cambria Math</vt:lpstr>
      <vt:lpstr>Century Gothic</vt:lpstr>
      <vt:lpstr>等线</vt:lpstr>
      <vt:lpstr>Rockwell</vt:lpstr>
      <vt:lpstr>Times New Roman</vt:lpstr>
      <vt:lpstr>Wingdings</vt:lpstr>
      <vt:lpstr>Office Theme</vt:lpstr>
      <vt:lpstr>Atlas</vt:lpstr>
      <vt:lpstr>自定义设计方案</vt:lpstr>
      <vt:lpstr>1_Office Theme</vt:lpstr>
      <vt:lpstr>5_Default Design</vt:lpstr>
      <vt:lpstr>Nhiệt liệt  chào mừng các thầy cô về dự giờ môn Hoá học  lớp 10A6</vt:lpstr>
      <vt:lpstr>PowerPoint Presentation</vt:lpstr>
      <vt:lpstr>PowerPoint Presentation</vt:lpstr>
      <vt:lpstr>Tiết 17. Bài 7: XU HƯỚNG BIẾN ĐỔI MỘT SỐ TÍNH CHẤT CỦA ĐƠN CHẤT, BIẾN ĐỔI THÀNH PHẦN VÀ TÍNH CHẤT CỦA HỢP CHẤT TRONG MỘT CHU KÌ VÀ TRONG MỘT NHÓM (tiết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Oanh Phạm</dc:creator>
  <cp:lastModifiedBy>DELL</cp:lastModifiedBy>
  <cp:revision>171</cp:revision>
  <cp:lastPrinted>2023-10-17T10:18:06Z</cp:lastPrinted>
  <dcterms:created xsi:type="dcterms:W3CDTF">2022-01-17T08:08:28Z</dcterms:created>
  <dcterms:modified xsi:type="dcterms:W3CDTF">2023-10-25T02:20:05Z</dcterms:modified>
</cp:coreProperties>
</file>