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6"/>
  </p:notesMasterIdLst>
  <p:sldIdLst>
    <p:sldId id="256" r:id="rId2"/>
    <p:sldId id="257" r:id="rId3"/>
    <p:sldId id="258" r:id="rId4"/>
    <p:sldId id="268" r:id="rId5"/>
    <p:sldId id="264" r:id="rId6"/>
    <p:sldId id="266" r:id="rId7"/>
    <p:sldId id="267" r:id="rId8"/>
    <p:sldId id="259" r:id="rId9"/>
    <p:sldId id="260" r:id="rId10"/>
    <p:sldId id="261" r:id="rId11"/>
    <p:sldId id="269" r:id="rId12"/>
    <p:sldId id="262" r:id="rId13"/>
    <p:sldId id="263" r:id="rId14"/>
    <p:sldId id="26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3333CC"/>
    <a:srgbClr val="E1F692"/>
    <a:srgbClr val="8FA9F1"/>
    <a:srgbClr val="00FF00"/>
    <a:srgbClr val="3366FF"/>
    <a:srgbClr val="33CCFF"/>
    <a:srgbClr val="00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6" autoAdjust="0"/>
    <p:restoredTop sz="93740" autoAdjust="0"/>
  </p:normalViewPr>
  <p:slideViewPr>
    <p:cSldViewPr>
      <p:cViewPr>
        <p:scale>
          <a:sx n="50" d="100"/>
          <a:sy n="50" d="100"/>
        </p:scale>
        <p:origin x="-103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00447B7-32CD-4FAF-A7DF-3E9FE6B602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3D7EE-AC14-4807-987C-A39A4B9FC3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134C9-348F-4ADC-ADC5-24E788EC5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C8E75-A98C-4260-8265-7AB74328F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22C93-F691-4796-A276-3F839EC3A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11E18-EB0F-425D-AA96-F1E82F232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33906-FD38-493B-9E24-5022AE6DF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3DE3A-88AE-4501-94D6-D4FF1FC2A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A956C-2B05-4673-9E8A-E3E853DD3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C313E-A52C-4730-A138-334207649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DF87D-F0DB-4AFA-A27E-DCF338073B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5FCB7B-8E81-4064-BBBF-10B94EF315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F2DC0-0412-42E7-A65E-40E26F0C9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B9F91E2-0E0A-4B0D-B471-AC5BF71AF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vuan\Desktop\con%20chim%20hay%20hot\03-Track03.mp3" TargetMode="Externa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C:\Documents%20and%20Settings\vuan\Desktop\con%20chim%20hay%20hot\03-Track03.mp3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6" descr="12246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43" name="WordArt 31"/>
          <p:cNvSpPr>
            <a:spLocks noChangeArrowheads="1" noChangeShapeType="1" noTextEdit="1"/>
          </p:cNvSpPr>
          <p:nvPr/>
        </p:nvSpPr>
        <p:spPr bwMode="auto">
          <a:xfrm>
            <a:off x="1143000" y="304800"/>
            <a:ext cx="6934200" cy="32940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1600" kern="10">
                <a:ln w="9525" cap="rnd">
                  <a:solidFill>
                    <a:srgbClr val="CCFFFF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KÍNH CHÀO THẦY, CÔ VÀ CÁC EM THÂN MẾN </a:t>
            </a:r>
          </a:p>
        </p:txBody>
      </p:sp>
      <p:sp>
        <p:nvSpPr>
          <p:cNvPr id="3076" name="Text Box 30"/>
          <p:cNvSpPr txBox="1">
            <a:spLocks noChangeArrowheads="1"/>
          </p:cNvSpPr>
          <p:nvPr/>
        </p:nvSpPr>
        <p:spPr bwMode="auto">
          <a:xfrm>
            <a:off x="1219200" y="1143000"/>
            <a:ext cx="678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41349" name="WordArt 37"/>
          <p:cNvSpPr>
            <a:spLocks noChangeArrowheads="1" noChangeShapeType="1" noTextEdit="1"/>
          </p:cNvSpPr>
          <p:nvPr/>
        </p:nvSpPr>
        <p:spPr bwMode="auto">
          <a:xfrm>
            <a:off x="1524000" y="3657600"/>
            <a:ext cx="50292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kern="10">
                <a:ln w="12700" cap="rnd">
                  <a:solidFill>
                    <a:srgbClr val="FF00FF"/>
                  </a:solidFill>
                  <a:prstDash val="sysDot"/>
                  <a:round/>
                  <a:headEnd/>
                  <a:tailEnd/>
                </a:ln>
                <a:solidFill>
                  <a:srgbClr val="E1F692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MÔN ÂM NHẠC LỚP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1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43" grpId="0" animBg="1"/>
      <p:bldP spid="14134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0" descr="39337_poster2000858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353800" cy="1135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838200" y="1676400"/>
            <a:ext cx="4343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15045" name="Text Box 5"/>
          <p:cNvSpPr txBox="1">
            <a:spLocks noChangeArrowheads="1"/>
          </p:cNvSpPr>
          <p:nvPr/>
        </p:nvSpPr>
        <p:spPr bwMode="auto">
          <a:xfrm>
            <a:off x="990600" y="228600"/>
            <a:ext cx="609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2, Ôn tập TĐN số 2</a:t>
            </a:r>
          </a:p>
        </p:txBody>
      </p:sp>
      <p:sp>
        <p:nvSpPr>
          <p:cNvPr id="215053" name="Text Box 13"/>
          <p:cNvSpPr txBox="1">
            <a:spLocks noChangeArrowheads="1"/>
          </p:cNvSpPr>
          <p:nvPr/>
        </p:nvSpPr>
        <p:spPr bwMode="auto">
          <a:xfrm>
            <a:off x="1143000" y="838200"/>
            <a:ext cx="381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 Luyện tập cao độ:</a:t>
            </a:r>
          </a:p>
        </p:txBody>
      </p:sp>
      <p:sp>
        <p:nvSpPr>
          <p:cNvPr id="215055" name="Text Box 15"/>
          <p:cNvSpPr txBox="1">
            <a:spLocks noChangeArrowheads="1"/>
          </p:cNvSpPr>
          <p:nvPr/>
        </p:nvSpPr>
        <p:spPr bwMode="auto">
          <a:xfrm>
            <a:off x="838200" y="2209800"/>
            <a:ext cx="7467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 Đàn cao độ: HS đồng thanh theo nhóm, cá nhân.</a:t>
            </a:r>
          </a:p>
        </p:txBody>
      </p:sp>
      <p:sp>
        <p:nvSpPr>
          <p:cNvPr id="215056" name="Text Box 16"/>
          <p:cNvSpPr txBox="1">
            <a:spLocks noChangeArrowheads="1"/>
          </p:cNvSpPr>
          <p:nvPr/>
        </p:nvSpPr>
        <p:spPr bwMode="auto">
          <a:xfrm>
            <a:off x="762000" y="3062288"/>
            <a:ext cx="7391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 Làm quen với cách đánh nhịp 3/4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15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5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-571500"/>
            <a:ext cx="10058400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1668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1295400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000" smtClean="0"/>
              <a:t>		</a:t>
            </a:r>
            <a:r>
              <a:rPr lang="en-US" sz="4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TĐN số 2: Mặt trời lên</a:t>
            </a:r>
            <a:r>
              <a:rPr lang="en-US" sz="4000" smtClean="0"/>
              <a:t/>
            </a:r>
            <a:br>
              <a:rPr lang="en-US" sz="4000" smtClean="0"/>
            </a:br>
            <a:r>
              <a:rPr lang="en-US" sz="2400" i="1" smtClean="0"/>
              <a:t>Vừa phải – nhịp nhàng</a:t>
            </a:r>
            <a:endParaRPr lang="en-US" sz="4000" i="1" smtClean="0"/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1219200" y="1295400"/>
            <a:ext cx="5562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/>
          </a:p>
        </p:txBody>
      </p:sp>
      <p:sp>
        <p:nvSpPr>
          <p:cNvPr id="241671" name="Text Box 7"/>
          <p:cNvSpPr txBox="1">
            <a:spLocks noChangeArrowheads="1"/>
          </p:cNvSpPr>
          <p:nvPr/>
        </p:nvSpPr>
        <p:spPr bwMode="auto">
          <a:xfrm>
            <a:off x="1219200" y="3886200"/>
            <a:ext cx="7315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latin typeface="Arial"/>
              </a:rPr>
              <a:t>     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Mặt      trời     vừa     lên     chim     ca    hót      khắp      nơi.</a:t>
            </a:r>
          </a:p>
        </p:txBody>
      </p:sp>
      <p:sp>
        <p:nvSpPr>
          <p:cNvPr id="241673" name="Text Box 9"/>
          <p:cNvSpPr txBox="1">
            <a:spLocks noChangeArrowheads="1"/>
          </p:cNvSpPr>
          <p:nvPr/>
        </p:nvSpPr>
        <p:spPr bwMode="auto">
          <a:xfrm>
            <a:off x="1295400" y="5486400"/>
            <a:ext cx="6858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Cất    bước   tới     trường  tiếng    hát     vang    yêu              đời</a:t>
            </a: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1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1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16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1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16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1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1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1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1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1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1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41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1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1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1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9" descr="photos_of_People_and_Nat118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953000" y="0"/>
            <a:ext cx="1409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6069" name="Rectangle 5"/>
          <p:cNvSpPr>
            <a:spLocks noChangeArrowheads="1"/>
          </p:cNvSpPr>
          <p:nvPr/>
        </p:nvSpPr>
        <p:spPr bwMode="auto">
          <a:xfrm>
            <a:off x="3048000" y="12954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>
                <a:solidFill>
                  <a:srgbClr val="6600FF"/>
                </a:solidFill>
              </a:rPr>
              <a:t>Âm nhạc: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1447800" y="2057400"/>
            <a:ext cx="518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>
              <a:solidFill>
                <a:srgbClr val="FF3300"/>
              </a:solidFill>
            </a:endParaRPr>
          </a:p>
        </p:txBody>
      </p:sp>
      <p:pic>
        <p:nvPicPr>
          <p:cNvPr id="216078" name="Picture 14" descr="M_ROCKRL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4343400"/>
            <a:ext cx="2438400" cy="2514600"/>
          </a:xfrm>
          <a:noFill/>
        </p:spPr>
      </p:pic>
      <p:sp>
        <p:nvSpPr>
          <p:cNvPr id="216079" name="Rectangle 15"/>
          <p:cNvSpPr>
            <a:spLocks noChangeArrowheads="1"/>
          </p:cNvSpPr>
          <p:nvPr/>
        </p:nvSpPr>
        <p:spPr bwMode="auto">
          <a:xfrm>
            <a:off x="1524000" y="2133600"/>
            <a:ext cx="4111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- GV đàn TĐN số 2</a:t>
            </a:r>
          </a:p>
        </p:txBody>
      </p:sp>
      <p:sp>
        <p:nvSpPr>
          <p:cNvPr id="216080" name="Text Box 16"/>
          <p:cNvSpPr txBox="1">
            <a:spLocks noChangeArrowheads="1"/>
          </p:cNvSpPr>
          <p:nvPr/>
        </p:nvSpPr>
        <p:spPr bwMode="auto">
          <a:xfrm>
            <a:off x="1524000" y="2667000"/>
            <a:ext cx="4876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 Cả lớp đọc nhạc, ghép lời ca.</a:t>
            </a:r>
          </a:p>
        </p:txBody>
      </p:sp>
      <p:sp>
        <p:nvSpPr>
          <p:cNvPr id="216081" name="Text Box 17"/>
          <p:cNvSpPr txBox="1">
            <a:spLocks noChangeArrowheads="1"/>
          </p:cNvSpPr>
          <p:nvPr/>
        </p:nvSpPr>
        <p:spPr bwMode="auto">
          <a:xfrm>
            <a:off x="1828800" y="3276600"/>
            <a:ext cx="7543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* Đội A đọc nhạc, đội B ghép lời ca và ngược lại.</a:t>
            </a:r>
          </a:p>
        </p:txBody>
      </p:sp>
      <p:sp>
        <p:nvSpPr>
          <p:cNvPr id="216082" name="Text Box 18"/>
          <p:cNvSpPr txBox="1">
            <a:spLocks noChangeArrowheads="1"/>
          </p:cNvSpPr>
          <p:nvPr/>
        </p:nvSpPr>
        <p:spPr bwMode="auto">
          <a:xfrm>
            <a:off x="1828800" y="3962400"/>
            <a:ext cx="3962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* Trình bày trước lớp.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6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6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6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6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6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6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6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6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16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160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160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2" descr="dsc56295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1371600" y="609600"/>
            <a:ext cx="510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III, </a:t>
            </a:r>
            <a:r>
              <a:rPr lang="en-US" sz="2800" u="sng">
                <a:solidFill>
                  <a:srgbClr val="0000FF"/>
                </a:solidFill>
              </a:rPr>
              <a:t>Củng cố - dặn dò:</a:t>
            </a:r>
            <a:endParaRPr lang="en-US" sz="2800">
              <a:solidFill>
                <a:srgbClr val="0000FF"/>
              </a:solidFill>
            </a:endParaRPr>
          </a:p>
        </p:txBody>
      </p:sp>
      <p:sp>
        <p:nvSpPr>
          <p:cNvPr id="217093" name="Text Box 5"/>
          <p:cNvSpPr txBox="1">
            <a:spLocks noChangeArrowheads="1"/>
          </p:cNvSpPr>
          <p:nvPr/>
        </p:nvSpPr>
        <p:spPr bwMode="auto">
          <a:xfrm>
            <a:off x="1905000" y="1219200"/>
            <a:ext cx="46482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800">
                <a:solidFill>
                  <a:srgbClr val="FFFF00"/>
                </a:solidFill>
              </a:rPr>
              <a:t>Các em vừa học bài gì ?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>
                <a:solidFill>
                  <a:srgbClr val="FFFF00"/>
                </a:solidFill>
              </a:rPr>
              <a:t> Nhạc và lời của ai ?</a:t>
            </a:r>
          </a:p>
        </p:txBody>
      </p:sp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1447800" y="2514600"/>
            <a:ext cx="716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H?. Qua bài hát, em có cảm nghĩ điều gì ?</a:t>
            </a:r>
          </a:p>
        </p:txBody>
      </p:sp>
      <p:sp>
        <p:nvSpPr>
          <p:cNvPr id="217095" name="Text Box 7"/>
          <p:cNvSpPr txBox="1">
            <a:spLocks noChangeArrowheads="1"/>
          </p:cNvSpPr>
          <p:nvPr/>
        </p:nvSpPr>
        <p:spPr bwMode="auto">
          <a:xfrm>
            <a:off x="1600200" y="3124200"/>
            <a:ext cx="601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- Lớp hát lại bài hát kết hợp gõ nhịp.</a:t>
            </a:r>
          </a:p>
        </p:txBody>
      </p:sp>
      <p:sp>
        <p:nvSpPr>
          <p:cNvPr id="217096" name="Text Box 8"/>
          <p:cNvSpPr txBox="1">
            <a:spLocks noChangeArrowheads="1"/>
          </p:cNvSpPr>
          <p:nvPr/>
        </p:nvSpPr>
        <p:spPr bwMode="auto">
          <a:xfrm>
            <a:off x="1447800" y="3792538"/>
            <a:ext cx="685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800">
                <a:solidFill>
                  <a:srgbClr val="0000FF"/>
                </a:solidFill>
              </a:rPr>
              <a:t>Dặn dò: Các em đọc bài đọc thêm : 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</a:rPr>
              <a:t>CHIẾC CỒNG CỦA NỮ THẦN A-TÊ-NA</a:t>
            </a:r>
          </a:p>
        </p:txBody>
      </p:sp>
      <p:sp>
        <p:nvSpPr>
          <p:cNvPr id="217097" name="AutoShape 9"/>
          <p:cNvSpPr>
            <a:spLocks noEditPoints="1" noChangeArrowheads="1"/>
          </p:cNvSpPr>
          <p:nvPr/>
        </p:nvSpPr>
        <p:spPr bwMode="auto">
          <a:xfrm rot="1215287">
            <a:off x="7708900" y="512763"/>
            <a:ext cx="614363" cy="658812"/>
          </a:xfrm>
          <a:custGeom>
            <a:avLst/>
            <a:gdLst>
              <a:gd name="T0" fmla="*/ 209111 w 21600"/>
              <a:gd name="T1" fmla="*/ 1403 h 21600"/>
              <a:gd name="T2" fmla="*/ 209708 w 21600"/>
              <a:gd name="T3" fmla="*/ 301956 h 21600"/>
              <a:gd name="T4" fmla="*/ 616724 w 21600"/>
              <a:gd name="T5" fmla="*/ 306866 h 21600"/>
              <a:gd name="T6" fmla="*/ 209111 w 21600"/>
              <a:gd name="T7" fmla="*/ 1403 h 21600"/>
              <a:gd name="T8" fmla="*/ 614363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098" name="AutoShape 10"/>
          <p:cNvSpPr>
            <a:spLocks noEditPoints="1" noChangeArrowheads="1"/>
          </p:cNvSpPr>
          <p:nvPr/>
        </p:nvSpPr>
        <p:spPr bwMode="auto">
          <a:xfrm rot="1215287">
            <a:off x="304800" y="304800"/>
            <a:ext cx="614363" cy="658813"/>
          </a:xfrm>
          <a:custGeom>
            <a:avLst/>
            <a:gdLst>
              <a:gd name="T0" fmla="*/ 209111 w 21600"/>
              <a:gd name="T1" fmla="*/ 1403 h 21600"/>
              <a:gd name="T2" fmla="*/ 209708 w 21600"/>
              <a:gd name="T3" fmla="*/ 301956 h 21600"/>
              <a:gd name="T4" fmla="*/ 616724 w 21600"/>
              <a:gd name="T5" fmla="*/ 306867 h 21600"/>
              <a:gd name="T6" fmla="*/ 209111 w 21600"/>
              <a:gd name="T7" fmla="*/ 1403 h 21600"/>
              <a:gd name="T8" fmla="*/ 614363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099" name="AutoShape 11"/>
          <p:cNvSpPr>
            <a:spLocks noEditPoints="1" noChangeArrowheads="1"/>
          </p:cNvSpPr>
          <p:nvPr/>
        </p:nvSpPr>
        <p:spPr bwMode="auto">
          <a:xfrm rot="1215287">
            <a:off x="8001000" y="838200"/>
            <a:ext cx="614363" cy="658813"/>
          </a:xfrm>
          <a:custGeom>
            <a:avLst/>
            <a:gdLst>
              <a:gd name="T0" fmla="*/ 209111 w 21600"/>
              <a:gd name="T1" fmla="*/ 1403 h 21600"/>
              <a:gd name="T2" fmla="*/ 209708 w 21600"/>
              <a:gd name="T3" fmla="*/ 301956 h 21600"/>
              <a:gd name="T4" fmla="*/ 616724 w 21600"/>
              <a:gd name="T5" fmla="*/ 306867 h 21600"/>
              <a:gd name="T6" fmla="*/ 209111 w 21600"/>
              <a:gd name="T7" fmla="*/ 1403 h 21600"/>
              <a:gd name="T8" fmla="*/ 614363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0" name="AutoShape 12"/>
          <p:cNvSpPr>
            <a:spLocks noEditPoints="1" noChangeArrowheads="1"/>
          </p:cNvSpPr>
          <p:nvPr/>
        </p:nvSpPr>
        <p:spPr bwMode="auto">
          <a:xfrm rot="1215287">
            <a:off x="8077200" y="6199188"/>
            <a:ext cx="614363" cy="658812"/>
          </a:xfrm>
          <a:custGeom>
            <a:avLst/>
            <a:gdLst>
              <a:gd name="T0" fmla="*/ 209111 w 21600"/>
              <a:gd name="T1" fmla="*/ 1403 h 21600"/>
              <a:gd name="T2" fmla="*/ 209708 w 21600"/>
              <a:gd name="T3" fmla="*/ 301956 h 21600"/>
              <a:gd name="T4" fmla="*/ 616724 w 21600"/>
              <a:gd name="T5" fmla="*/ 306866 h 21600"/>
              <a:gd name="T6" fmla="*/ 209111 w 21600"/>
              <a:gd name="T7" fmla="*/ 1403 h 21600"/>
              <a:gd name="T8" fmla="*/ 614363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1" name="AutoShape 13"/>
          <p:cNvSpPr>
            <a:spLocks noEditPoints="1" noChangeArrowheads="1"/>
          </p:cNvSpPr>
          <p:nvPr/>
        </p:nvSpPr>
        <p:spPr bwMode="auto">
          <a:xfrm rot="1215287">
            <a:off x="7924800" y="762000"/>
            <a:ext cx="614363" cy="658813"/>
          </a:xfrm>
          <a:custGeom>
            <a:avLst/>
            <a:gdLst>
              <a:gd name="T0" fmla="*/ 209111 w 21600"/>
              <a:gd name="T1" fmla="*/ 1403 h 21600"/>
              <a:gd name="T2" fmla="*/ 209708 w 21600"/>
              <a:gd name="T3" fmla="*/ 301956 h 21600"/>
              <a:gd name="T4" fmla="*/ 616724 w 21600"/>
              <a:gd name="T5" fmla="*/ 306867 h 21600"/>
              <a:gd name="T6" fmla="*/ 209111 w 21600"/>
              <a:gd name="T7" fmla="*/ 1403 h 21600"/>
              <a:gd name="T8" fmla="*/ 614363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2" name="AutoShape 14"/>
          <p:cNvSpPr>
            <a:spLocks noEditPoints="1" noChangeArrowheads="1"/>
          </p:cNvSpPr>
          <p:nvPr/>
        </p:nvSpPr>
        <p:spPr bwMode="auto">
          <a:xfrm rot="-3170365">
            <a:off x="352425" y="257175"/>
            <a:ext cx="625475" cy="720725"/>
          </a:xfrm>
          <a:custGeom>
            <a:avLst/>
            <a:gdLst>
              <a:gd name="T0" fmla="*/ 212893 w 21600"/>
              <a:gd name="T1" fmla="*/ 1535 h 21600"/>
              <a:gd name="T2" fmla="*/ 213501 w 21600"/>
              <a:gd name="T3" fmla="*/ 330332 h 21600"/>
              <a:gd name="T4" fmla="*/ 627878 w 21600"/>
              <a:gd name="T5" fmla="*/ 335704 h 21600"/>
              <a:gd name="T6" fmla="*/ 212893 w 21600"/>
              <a:gd name="T7" fmla="*/ 1535 h 21600"/>
              <a:gd name="T8" fmla="*/ 625475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00FF00">
              <a:alpha val="20000"/>
            </a:srgbClr>
          </a:solidFill>
          <a:ln w="0">
            <a:solidFill>
              <a:srgbClr val="FFFF00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3" name="AutoShape 15"/>
          <p:cNvSpPr>
            <a:spLocks noEditPoints="1" noChangeArrowheads="1"/>
          </p:cNvSpPr>
          <p:nvPr/>
        </p:nvSpPr>
        <p:spPr bwMode="auto">
          <a:xfrm rot="-3170365">
            <a:off x="47625" y="4524375"/>
            <a:ext cx="625475" cy="720725"/>
          </a:xfrm>
          <a:custGeom>
            <a:avLst/>
            <a:gdLst>
              <a:gd name="T0" fmla="*/ 212893 w 21600"/>
              <a:gd name="T1" fmla="*/ 1535 h 21600"/>
              <a:gd name="T2" fmla="*/ 213501 w 21600"/>
              <a:gd name="T3" fmla="*/ 330332 h 21600"/>
              <a:gd name="T4" fmla="*/ 627878 w 21600"/>
              <a:gd name="T5" fmla="*/ 335704 h 21600"/>
              <a:gd name="T6" fmla="*/ 212893 w 21600"/>
              <a:gd name="T7" fmla="*/ 1535 h 21600"/>
              <a:gd name="T8" fmla="*/ 625475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00FF00">
              <a:alpha val="20000"/>
            </a:srgbClr>
          </a:solidFill>
          <a:ln w="0">
            <a:solidFill>
              <a:srgbClr val="FFFF00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4" name="AutoShape 16"/>
          <p:cNvSpPr>
            <a:spLocks noEditPoints="1" noChangeArrowheads="1"/>
          </p:cNvSpPr>
          <p:nvPr/>
        </p:nvSpPr>
        <p:spPr bwMode="auto">
          <a:xfrm rot="-3170365">
            <a:off x="504825" y="5819775"/>
            <a:ext cx="625475" cy="720725"/>
          </a:xfrm>
          <a:custGeom>
            <a:avLst/>
            <a:gdLst>
              <a:gd name="T0" fmla="*/ 212893 w 21600"/>
              <a:gd name="T1" fmla="*/ 1535 h 21600"/>
              <a:gd name="T2" fmla="*/ 213501 w 21600"/>
              <a:gd name="T3" fmla="*/ 330332 h 21600"/>
              <a:gd name="T4" fmla="*/ 627878 w 21600"/>
              <a:gd name="T5" fmla="*/ 335704 h 21600"/>
              <a:gd name="T6" fmla="*/ 212893 w 21600"/>
              <a:gd name="T7" fmla="*/ 1535 h 21600"/>
              <a:gd name="T8" fmla="*/ 625475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00FF00">
              <a:alpha val="20000"/>
            </a:srgbClr>
          </a:solidFill>
          <a:ln w="0">
            <a:solidFill>
              <a:srgbClr val="FFFF00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5" name="AutoShape 17"/>
          <p:cNvSpPr>
            <a:spLocks noEditPoints="1" noChangeArrowheads="1"/>
          </p:cNvSpPr>
          <p:nvPr/>
        </p:nvSpPr>
        <p:spPr bwMode="auto">
          <a:xfrm rot="-3170365">
            <a:off x="504825" y="5895975"/>
            <a:ext cx="625475" cy="720725"/>
          </a:xfrm>
          <a:custGeom>
            <a:avLst/>
            <a:gdLst>
              <a:gd name="T0" fmla="*/ 212893 w 21600"/>
              <a:gd name="T1" fmla="*/ 1535 h 21600"/>
              <a:gd name="T2" fmla="*/ 213501 w 21600"/>
              <a:gd name="T3" fmla="*/ 330332 h 21600"/>
              <a:gd name="T4" fmla="*/ 627878 w 21600"/>
              <a:gd name="T5" fmla="*/ 335704 h 21600"/>
              <a:gd name="T6" fmla="*/ 212893 w 21600"/>
              <a:gd name="T7" fmla="*/ 1535 h 21600"/>
              <a:gd name="T8" fmla="*/ 625475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00FF00">
              <a:alpha val="20000"/>
            </a:srgbClr>
          </a:solidFill>
          <a:ln w="0">
            <a:solidFill>
              <a:srgbClr val="FFFF00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6" name="AutoShape 18"/>
          <p:cNvSpPr>
            <a:spLocks noEditPoints="1" noChangeArrowheads="1"/>
          </p:cNvSpPr>
          <p:nvPr/>
        </p:nvSpPr>
        <p:spPr bwMode="auto">
          <a:xfrm rot="-1353267">
            <a:off x="1066800" y="0"/>
            <a:ext cx="457200" cy="457200"/>
          </a:xfrm>
          <a:custGeom>
            <a:avLst/>
            <a:gdLst>
              <a:gd name="T0" fmla="*/ 155617 w 21600"/>
              <a:gd name="T1" fmla="*/ 974 h 21600"/>
              <a:gd name="T2" fmla="*/ 156062 w 21600"/>
              <a:gd name="T3" fmla="*/ 209550 h 21600"/>
              <a:gd name="T4" fmla="*/ 458957 w 21600"/>
              <a:gd name="T5" fmla="*/ 212958 h 21600"/>
              <a:gd name="T6" fmla="*/ 155617 w 21600"/>
              <a:gd name="T7" fmla="*/ 974 h 21600"/>
              <a:gd name="T8" fmla="*/ 45720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FF00"/>
          </a:solidFill>
          <a:ln w="9525" cap="rnd">
            <a:solidFill>
              <a:srgbClr val="FF00FF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7" name="AutoShape 19"/>
          <p:cNvSpPr>
            <a:spLocks noEditPoints="1" noChangeArrowheads="1"/>
          </p:cNvSpPr>
          <p:nvPr/>
        </p:nvSpPr>
        <p:spPr bwMode="auto">
          <a:xfrm rot="-1353267">
            <a:off x="7543800" y="0"/>
            <a:ext cx="457200" cy="457200"/>
          </a:xfrm>
          <a:custGeom>
            <a:avLst/>
            <a:gdLst>
              <a:gd name="T0" fmla="*/ 155617 w 21600"/>
              <a:gd name="T1" fmla="*/ 974 h 21600"/>
              <a:gd name="T2" fmla="*/ 156062 w 21600"/>
              <a:gd name="T3" fmla="*/ 209550 h 21600"/>
              <a:gd name="T4" fmla="*/ 458957 w 21600"/>
              <a:gd name="T5" fmla="*/ 212958 h 21600"/>
              <a:gd name="T6" fmla="*/ 155617 w 21600"/>
              <a:gd name="T7" fmla="*/ 974 h 21600"/>
              <a:gd name="T8" fmla="*/ 45720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FF00"/>
          </a:solidFill>
          <a:ln w="9525" cap="rnd">
            <a:solidFill>
              <a:srgbClr val="FF00FF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8" name="AutoShape 20"/>
          <p:cNvSpPr>
            <a:spLocks noEditPoints="1" noChangeArrowheads="1"/>
          </p:cNvSpPr>
          <p:nvPr/>
        </p:nvSpPr>
        <p:spPr bwMode="auto">
          <a:xfrm rot="-1353267">
            <a:off x="7543800" y="6400800"/>
            <a:ext cx="457200" cy="457200"/>
          </a:xfrm>
          <a:custGeom>
            <a:avLst/>
            <a:gdLst>
              <a:gd name="T0" fmla="*/ 155617 w 21600"/>
              <a:gd name="T1" fmla="*/ 974 h 21600"/>
              <a:gd name="T2" fmla="*/ 156062 w 21600"/>
              <a:gd name="T3" fmla="*/ 209550 h 21600"/>
              <a:gd name="T4" fmla="*/ 458957 w 21600"/>
              <a:gd name="T5" fmla="*/ 212958 h 21600"/>
              <a:gd name="T6" fmla="*/ 155617 w 21600"/>
              <a:gd name="T7" fmla="*/ 974 h 21600"/>
              <a:gd name="T8" fmla="*/ 45720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FF00"/>
          </a:solidFill>
          <a:ln w="9525" cap="rnd">
            <a:solidFill>
              <a:srgbClr val="FF00FF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09" name="AutoShape 21"/>
          <p:cNvSpPr>
            <a:spLocks noEditPoints="1" noChangeArrowheads="1"/>
          </p:cNvSpPr>
          <p:nvPr/>
        </p:nvSpPr>
        <p:spPr bwMode="auto">
          <a:xfrm rot="-1353267">
            <a:off x="8305800" y="1676400"/>
            <a:ext cx="457200" cy="457200"/>
          </a:xfrm>
          <a:custGeom>
            <a:avLst/>
            <a:gdLst>
              <a:gd name="T0" fmla="*/ 155617 w 21600"/>
              <a:gd name="T1" fmla="*/ 974 h 21600"/>
              <a:gd name="T2" fmla="*/ 156062 w 21600"/>
              <a:gd name="T3" fmla="*/ 209550 h 21600"/>
              <a:gd name="T4" fmla="*/ 458957 w 21600"/>
              <a:gd name="T5" fmla="*/ 212958 h 21600"/>
              <a:gd name="T6" fmla="*/ 155617 w 21600"/>
              <a:gd name="T7" fmla="*/ 974 h 21600"/>
              <a:gd name="T8" fmla="*/ 457200 w 21600"/>
              <a:gd name="T9" fmla="*/ 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7975 w 21600"/>
              <a:gd name="T16" fmla="*/ 923 h 21600"/>
              <a:gd name="T17" fmla="*/ 20935 w 21600"/>
              <a:gd name="T18" fmla="*/ 5354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7352" y="46"/>
                </a:moveTo>
                <a:lnTo>
                  <a:pt x="7373" y="9900"/>
                </a:lnTo>
                <a:lnTo>
                  <a:pt x="7352" y="16107"/>
                </a:lnTo>
                <a:lnTo>
                  <a:pt x="7103" y="15969"/>
                </a:lnTo>
                <a:lnTo>
                  <a:pt x="6729" y="15692"/>
                </a:lnTo>
                <a:lnTo>
                  <a:pt x="6355" y="15553"/>
                </a:lnTo>
                <a:lnTo>
                  <a:pt x="5981" y="15415"/>
                </a:lnTo>
                <a:lnTo>
                  <a:pt x="5607" y="15276"/>
                </a:lnTo>
                <a:lnTo>
                  <a:pt x="5109" y="15138"/>
                </a:lnTo>
                <a:lnTo>
                  <a:pt x="4735" y="15138"/>
                </a:lnTo>
                <a:lnTo>
                  <a:pt x="4236" y="15138"/>
                </a:lnTo>
                <a:lnTo>
                  <a:pt x="3364" y="15138"/>
                </a:lnTo>
                <a:lnTo>
                  <a:pt x="2616" y="15276"/>
                </a:lnTo>
                <a:lnTo>
                  <a:pt x="1869" y="15692"/>
                </a:lnTo>
                <a:lnTo>
                  <a:pt x="1246" y="15969"/>
                </a:lnTo>
                <a:lnTo>
                  <a:pt x="747" y="16523"/>
                </a:lnTo>
                <a:lnTo>
                  <a:pt x="373" y="17076"/>
                </a:lnTo>
                <a:lnTo>
                  <a:pt x="124" y="17630"/>
                </a:lnTo>
                <a:lnTo>
                  <a:pt x="0" y="18323"/>
                </a:lnTo>
                <a:lnTo>
                  <a:pt x="124" y="19015"/>
                </a:lnTo>
                <a:lnTo>
                  <a:pt x="373" y="19569"/>
                </a:lnTo>
                <a:lnTo>
                  <a:pt x="747" y="20123"/>
                </a:lnTo>
                <a:lnTo>
                  <a:pt x="1246" y="20676"/>
                </a:lnTo>
                <a:lnTo>
                  <a:pt x="1869" y="21092"/>
                </a:lnTo>
                <a:lnTo>
                  <a:pt x="2616" y="21369"/>
                </a:lnTo>
                <a:lnTo>
                  <a:pt x="3364" y="21507"/>
                </a:lnTo>
                <a:lnTo>
                  <a:pt x="4236" y="21646"/>
                </a:lnTo>
                <a:lnTo>
                  <a:pt x="5109" y="21507"/>
                </a:lnTo>
                <a:lnTo>
                  <a:pt x="5856" y="21369"/>
                </a:lnTo>
                <a:lnTo>
                  <a:pt x="6604" y="21092"/>
                </a:lnTo>
                <a:lnTo>
                  <a:pt x="7227" y="20676"/>
                </a:lnTo>
                <a:lnTo>
                  <a:pt x="7726" y="20123"/>
                </a:lnTo>
                <a:lnTo>
                  <a:pt x="8100" y="19569"/>
                </a:lnTo>
                <a:lnTo>
                  <a:pt x="8349" y="19015"/>
                </a:lnTo>
                <a:lnTo>
                  <a:pt x="8473" y="18323"/>
                </a:lnTo>
                <a:lnTo>
                  <a:pt x="8473" y="6276"/>
                </a:lnTo>
                <a:lnTo>
                  <a:pt x="20561" y="6276"/>
                </a:lnTo>
                <a:lnTo>
                  <a:pt x="20561" y="16107"/>
                </a:lnTo>
                <a:lnTo>
                  <a:pt x="20187" y="15830"/>
                </a:lnTo>
                <a:lnTo>
                  <a:pt x="19938" y="15692"/>
                </a:lnTo>
                <a:lnTo>
                  <a:pt x="19564" y="15553"/>
                </a:lnTo>
                <a:lnTo>
                  <a:pt x="19190" y="15415"/>
                </a:lnTo>
                <a:lnTo>
                  <a:pt x="18692" y="15276"/>
                </a:lnTo>
                <a:lnTo>
                  <a:pt x="18318" y="15138"/>
                </a:lnTo>
                <a:lnTo>
                  <a:pt x="17944" y="15138"/>
                </a:lnTo>
                <a:lnTo>
                  <a:pt x="17446" y="15138"/>
                </a:lnTo>
                <a:lnTo>
                  <a:pt x="16573" y="15138"/>
                </a:lnTo>
                <a:lnTo>
                  <a:pt x="15826" y="15276"/>
                </a:lnTo>
                <a:lnTo>
                  <a:pt x="15078" y="15692"/>
                </a:lnTo>
                <a:lnTo>
                  <a:pt x="14455" y="15969"/>
                </a:lnTo>
                <a:lnTo>
                  <a:pt x="13956" y="16523"/>
                </a:lnTo>
                <a:lnTo>
                  <a:pt x="13583" y="17076"/>
                </a:lnTo>
                <a:lnTo>
                  <a:pt x="13333" y="17630"/>
                </a:lnTo>
                <a:lnTo>
                  <a:pt x="13209" y="18323"/>
                </a:lnTo>
                <a:lnTo>
                  <a:pt x="13333" y="19015"/>
                </a:lnTo>
                <a:lnTo>
                  <a:pt x="13583" y="19569"/>
                </a:lnTo>
                <a:lnTo>
                  <a:pt x="13956" y="20123"/>
                </a:lnTo>
                <a:lnTo>
                  <a:pt x="14455" y="20676"/>
                </a:lnTo>
                <a:lnTo>
                  <a:pt x="15078" y="21092"/>
                </a:lnTo>
                <a:lnTo>
                  <a:pt x="15826" y="21369"/>
                </a:lnTo>
                <a:lnTo>
                  <a:pt x="16573" y="21507"/>
                </a:lnTo>
                <a:lnTo>
                  <a:pt x="17446" y="21646"/>
                </a:lnTo>
                <a:lnTo>
                  <a:pt x="18318" y="21507"/>
                </a:lnTo>
                <a:lnTo>
                  <a:pt x="19066" y="21369"/>
                </a:lnTo>
                <a:lnTo>
                  <a:pt x="19813" y="21092"/>
                </a:lnTo>
                <a:lnTo>
                  <a:pt x="20436" y="20676"/>
                </a:lnTo>
                <a:lnTo>
                  <a:pt x="20935" y="20123"/>
                </a:lnTo>
                <a:lnTo>
                  <a:pt x="21309" y="19569"/>
                </a:lnTo>
                <a:lnTo>
                  <a:pt x="21558" y="19015"/>
                </a:lnTo>
                <a:lnTo>
                  <a:pt x="21683" y="18323"/>
                </a:lnTo>
                <a:lnTo>
                  <a:pt x="21683" y="10061"/>
                </a:lnTo>
                <a:lnTo>
                  <a:pt x="21683" y="46"/>
                </a:lnTo>
                <a:lnTo>
                  <a:pt x="7352" y="46"/>
                </a:lnTo>
                <a:close/>
              </a:path>
            </a:pathLst>
          </a:custGeom>
          <a:solidFill>
            <a:srgbClr val="FFFF00"/>
          </a:solidFill>
          <a:ln w="9525" cap="rnd">
            <a:solidFill>
              <a:srgbClr val="FF00FF"/>
            </a:solidFill>
            <a:prstDash val="sysDot"/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9" presetClass="entr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217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217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17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217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9" presetClass="entr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0" fill="hold"/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9" presetClass="entr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9" presetClass="entr" presetSubtype="5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7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1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217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770" decel="100000"/>
                                        <p:tgtEl>
                                          <p:spTgt spid="2170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770" decel="100000"/>
                                        <p:tgtEl>
                                          <p:spTgt spid="2170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7" dur="770" fill="hold"/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9" dur="770" fill="hold"/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3" grpId="0"/>
      <p:bldP spid="217094" grpId="0"/>
      <p:bldP spid="217095" grpId="0"/>
      <p:bldP spid="217096" grpId="0"/>
      <p:bldP spid="217097" grpId="0" animBg="1"/>
      <p:bldP spid="217098" grpId="0" animBg="1"/>
      <p:bldP spid="217099" grpId="0" animBg="1"/>
      <p:bldP spid="217100" grpId="0" animBg="1"/>
      <p:bldP spid="217101" grpId="0" animBg="1"/>
      <p:bldP spid="217102" grpId="0" animBg="1"/>
      <p:bldP spid="217103" grpId="0" animBg="1"/>
      <p:bldP spid="217104" grpId="0" animBg="1"/>
      <p:bldP spid="217105" grpId="0" animBg="1"/>
      <p:bldP spid="217106" grpId="0" animBg="1"/>
      <p:bldP spid="217106" grpId="1" animBg="1"/>
      <p:bldP spid="217107" grpId="0" animBg="1"/>
      <p:bldP spid="217107" grpId="1" animBg="1"/>
      <p:bldP spid="217108" grpId="0" animBg="1"/>
      <p:bldP spid="217108" grpId="1" animBg="1"/>
      <p:bldP spid="217109" grpId="0" animBg="1"/>
      <p:bldP spid="21710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flower10"/>
          <p:cNvPicPr>
            <a:picLocks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8915400" cy="7086600"/>
          </a:xfrm>
          <a:noFill/>
        </p:spPr>
      </p:pic>
      <p:sp>
        <p:nvSpPr>
          <p:cNvPr id="230405" name="WordArt 5"/>
          <p:cNvSpPr>
            <a:spLocks noChangeArrowheads="1" noChangeShapeType="1" noTextEdit="1"/>
          </p:cNvSpPr>
          <p:nvPr/>
        </p:nvSpPr>
        <p:spPr bwMode="auto">
          <a:xfrm>
            <a:off x="609600" y="304800"/>
            <a:ext cx="7467600" cy="281940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Chúc thầy, cô và các em mạnh khỏe</a:t>
            </a:r>
          </a:p>
        </p:txBody>
      </p:sp>
      <p:pic>
        <p:nvPicPr>
          <p:cNvPr id="15364" name="Picture 6" descr="2007091001314791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0"/>
            <a:ext cx="129698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2007091001301432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0" y="2286000"/>
            <a:ext cx="117951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04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1" descr="13649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9" descr="natfl48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 flipV="1">
            <a:off x="0" y="0"/>
            <a:ext cx="6191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0" descr="natfl48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 flipV="1">
            <a:off x="8458200" y="5486400"/>
            <a:ext cx="685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11" descr="natfl48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 flipV="1">
            <a:off x="8382000" y="0"/>
            <a:ext cx="76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2" descr="natfl48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 flipV="1">
            <a:off x="0" y="5638800"/>
            <a:ext cx="6191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405" name="Text Box 13"/>
          <p:cNvSpPr txBox="1">
            <a:spLocks noChangeArrowheads="1"/>
          </p:cNvSpPr>
          <p:nvPr/>
        </p:nvSpPr>
        <p:spPr bwMode="auto">
          <a:xfrm>
            <a:off x="2819400" y="1295400"/>
            <a:ext cx="3429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chemeClr val="bg1"/>
                </a:solidFill>
              </a:rPr>
              <a:t>Môn</a:t>
            </a:r>
            <a:r>
              <a:rPr lang="en-US" sz="2800">
                <a:solidFill>
                  <a:schemeClr val="bg1"/>
                </a:solidFill>
              </a:rPr>
              <a:t> : Âm nhạc</a:t>
            </a:r>
          </a:p>
        </p:txBody>
      </p:sp>
      <p:sp>
        <p:nvSpPr>
          <p:cNvPr id="187406" name="Text Box 14"/>
          <p:cNvSpPr txBox="1">
            <a:spLocks noChangeArrowheads="1"/>
          </p:cNvSpPr>
          <p:nvPr/>
        </p:nvSpPr>
        <p:spPr bwMode="auto">
          <a:xfrm>
            <a:off x="1066800" y="2057400"/>
            <a:ext cx="4495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I, </a:t>
            </a:r>
            <a:r>
              <a:rPr lang="en-US" sz="2800" u="sng">
                <a:solidFill>
                  <a:srgbClr val="FFFF00"/>
                </a:solidFill>
              </a:rPr>
              <a:t>Kiểm tra bài cũ:</a:t>
            </a:r>
          </a:p>
        </p:txBody>
      </p:sp>
      <p:sp>
        <p:nvSpPr>
          <p:cNvPr id="187407" name="Text Box 15"/>
          <p:cNvSpPr txBox="1">
            <a:spLocks noChangeArrowheads="1"/>
          </p:cNvSpPr>
          <p:nvPr/>
        </p:nvSpPr>
        <p:spPr bwMode="auto">
          <a:xfrm>
            <a:off x="1295400" y="2590800"/>
            <a:ext cx="60198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Bài: Con chim hay hót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                  Nhạc :  Phan Huỳnh Điểu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                     Lời : Theo đồng dao</a:t>
            </a:r>
          </a:p>
        </p:txBody>
      </p:sp>
      <p:graphicFrame>
        <p:nvGraphicFramePr>
          <p:cNvPr id="1026" name="Object 19"/>
          <p:cNvGraphicFramePr>
            <a:graphicFrameLocks noChangeAspect="1"/>
          </p:cNvGraphicFramePr>
          <p:nvPr>
            <p:ph/>
          </p:nvPr>
        </p:nvGraphicFramePr>
        <p:xfrm>
          <a:off x="1143000" y="4648200"/>
          <a:ext cx="6324600" cy="1752600"/>
        </p:xfrm>
        <a:graphic>
          <a:graphicData uri="http://schemas.openxmlformats.org/presentationml/2006/ole">
            <p:oleObj spid="_x0000_s1026" name="CorelDRAW" r:id="rId5" imgW="3177479" imgH="2387194" progId="CorelDRAW.Graphic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7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7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05" grpId="0"/>
      <p:bldP spid="187406" grpId="0"/>
      <p:bldP spid="18740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0" descr="photos_of_People_and_Nat8239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5" name="Text Box 7"/>
          <p:cNvSpPr txBox="1">
            <a:spLocks noChangeArrowheads="1"/>
          </p:cNvSpPr>
          <p:nvPr/>
        </p:nvSpPr>
        <p:spPr bwMode="auto">
          <a:xfrm>
            <a:off x="3200400" y="914400"/>
            <a:ext cx="236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>
                <a:solidFill>
                  <a:srgbClr val="0000FF"/>
                </a:solidFill>
              </a:rPr>
              <a:t>Âm nhạc:</a:t>
            </a:r>
          </a:p>
        </p:txBody>
      </p:sp>
      <p:sp>
        <p:nvSpPr>
          <p:cNvPr id="211976" name="Text Box 8"/>
          <p:cNvSpPr txBox="1">
            <a:spLocks noChangeArrowheads="1"/>
          </p:cNvSpPr>
          <p:nvPr/>
        </p:nvSpPr>
        <p:spPr bwMode="auto">
          <a:xfrm>
            <a:off x="838200" y="1752600"/>
            <a:ext cx="71628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rgbClr val="0000FF"/>
                </a:solidFill>
              </a:rPr>
              <a:t>Tiết7</a:t>
            </a:r>
            <a:r>
              <a:rPr lang="en-US" sz="2800">
                <a:solidFill>
                  <a:srgbClr val="0000FF"/>
                </a:solidFill>
              </a:rPr>
              <a:t>  Ôn tập bài hát : Con chim hay hót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           Ôn tập TĐN số 1,số2</a:t>
            </a: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838200" y="3048000"/>
            <a:ext cx="7086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rgbClr val="33CCFF"/>
                </a:solidFill>
              </a:rPr>
              <a:t>Nội dung 1</a:t>
            </a:r>
            <a:r>
              <a:rPr lang="en-US" sz="2800">
                <a:solidFill>
                  <a:srgbClr val="33CCFF"/>
                </a:solidFill>
              </a:rPr>
              <a:t>: Ôn tập bài hát Con chim hay hót.</a:t>
            </a:r>
            <a:r>
              <a:rPr lang="en-US" sz="2800"/>
              <a:t> </a:t>
            </a: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1066800" y="3657600"/>
            <a:ext cx="365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chemeClr val="hlink"/>
                </a:solidFill>
              </a:rPr>
              <a:t>a. HS nghe lại bài hát</a:t>
            </a:r>
          </a:p>
        </p:txBody>
      </p:sp>
      <p:sp>
        <p:nvSpPr>
          <p:cNvPr id="211983" name="Text Box 15"/>
          <p:cNvSpPr txBox="1">
            <a:spLocks noChangeArrowheads="1"/>
          </p:cNvSpPr>
          <p:nvPr/>
        </p:nvSpPr>
        <p:spPr bwMode="auto">
          <a:xfrm>
            <a:off x="914400" y="4191000"/>
            <a:ext cx="7772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- Cả lớp ôn lại bài hát kết hợp vỗ tay đệm theo nhịp.</a:t>
            </a:r>
          </a:p>
        </p:txBody>
      </p:sp>
      <p:pic>
        <p:nvPicPr>
          <p:cNvPr id="211987" name="03-Track03.mp3">
            <a:hlinkClick r:id="" action="ppaction://media"/>
          </p:cNvPr>
          <p:cNvPicPr>
            <a:picLocks noGrp="1" noRot="1" noChangeAspect="1" noChangeArrowheads="1"/>
          </p:cNvPicPr>
          <p:nvPr>
            <p:ph/>
            <a:audi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3657600" y="62484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8971" fill="hold"/>
                                        <p:tgtEl>
                                          <p:spTgt spid="2119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1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19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28971" fill="hold"/>
                                        <p:tgtEl>
                                          <p:spTgt spid="2119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987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1987"/>
                </p:tgtEl>
              </p:cMediaNode>
            </p:audio>
          </p:childTnLst>
        </p:cTn>
      </p:par>
    </p:tnLst>
    <p:bldLst>
      <p:bldP spid="211975" grpId="0"/>
      <p:bldP spid="211976" grpId="0"/>
      <p:bldP spid="211981" grpId="0"/>
      <p:bldP spid="211982" grpId="0"/>
      <p:bldP spid="2119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0" descr="dsc0008692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0646" name="Picture 6" descr="conchimhayhot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85800"/>
            <a:ext cx="9144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0648" name="Text Box 8"/>
          <p:cNvSpPr txBox="1">
            <a:spLocks noChangeArrowheads="1"/>
          </p:cNvSpPr>
          <p:nvPr/>
        </p:nvSpPr>
        <p:spPr bwMode="auto">
          <a:xfrm>
            <a:off x="685800" y="0"/>
            <a:ext cx="7391400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32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Con chim hay hót          </a:t>
            </a: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Nhạc: PHAN HUỲNH ĐIỂU</a:t>
            </a:r>
          </a:p>
          <a:p>
            <a:pPr>
              <a:spcBef>
                <a:spcPct val="50000"/>
              </a:spcBef>
              <a:defRPr/>
            </a:pP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                                                             Lời: Theo đồng dao</a:t>
            </a:r>
          </a:p>
          <a:p>
            <a:pPr>
              <a:spcBef>
                <a:spcPct val="50000"/>
              </a:spcBef>
              <a:defRPr/>
            </a:pPr>
            <a:endParaRPr lang="en-US" sz="3200" b="1" i="1">
              <a:effectLst>
                <a:outerShdw blurRad="38100" dist="38100" dir="2700000" algn="tl">
                  <a:srgbClr val="FFFFFF"/>
                </a:outerShdw>
              </a:effectLst>
              <a:latin typeface="Arial"/>
            </a:endParaRPr>
          </a:p>
        </p:txBody>
      </p:sp>
      <p:sp>
        <p:nvSpPr>
          <p:cNvPr id="240649" name="Text Box 9"/>
          <p:cNvSpPr txBox="1">
            <a:spLocks noChangeArrowheads="1"/>
          </p:cNvSpPr>
          <p:nvPr/>
        </p:nvSpPr>
        <p:spPr bwMode="auto">
          <a:xfrm>
            <a:off x="2590800" y="1295400"/>
            <a:ext cx="624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Con      chim      hay         hót. Nó đứng nó    hót      cành</a:t>
            </a:r>
          </a:p>
        </p:txBody>
      </p:sp>
      <p:sp>
        <p:nvSpPr>
          <p:cNvPr id="240650" name="Text Box 10"/>
          <p:cNvSpPr txBox="1">
            <a:spLocks noChangeArrowheads="1"/>
          </p:cNvSpPr>
          <p:nvPr/>
        </p:nvSpPr>
        <p:spPr bwMode="auto">
          <a:xfrm>
            <a:off x="685800" y="2209800"/>
            <a:ext cx="807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đa.                Nó          ra          cành          trúc.  Nó  rúc   nó       rúc     cành</a:t>
            </a:r>
          </a:p>
        </p:txBody>
      </p:sp>
      <p:sp>
        <p:nvSpPr>
          <p:cNvPr id="240651" name="Text Box 11"/>
          <p:cNvSpPr txBox="1">
            <a:spLocks noChangeArrowheads="1"/>
          </p:cNvSpPr>
          <p:nvPr/>
        </p:nvSpPr>
        <p:spPr bwMode="auto">
          <a:xfrm>
            <a:off x="685800" y="3048000"/>
            <a:ext cx="845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  tre.                                  Nó       hót          le        te.         Nó       hót            la</a:t>
            </a:r>
          </a:p>
        </p:txBody>
      </p:sp>
      <p:sp>
        <p:nvSpPr>
          <p:cNvPr id="240652" name="Text Box 12"/>
          <p:cNvSpPr txBox="1">
            <a:spLocks noChangeArrowheads="1"/>
          </p:cNvSpPr>
          <p:nvPr/>
        </p:nvSpPr>
        <p:spPr bwMode="auto">
          <a:xfrm>
            <a:off x="609600" y="3886200"/>
            <a:ext cx="853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latin typeface="Arial"/>
              </a:rPr>
              <a:t>  </a:t>
            </a: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ta.         Nó               hót    le     te    la         ta  (mà)  nó            bay       vô</a:t>
            </a:r>
          </a:p>
        </p:txBody>
      </p:sp>
      <p:sp>
        <p:nvSpPr>
          <p:cNvPr id="240653" name="Text Box 13"/>
          <p:cNvSpPr txBox="1">
            <a:spLocks noChangeArrowheads="1"/>
          </p:cNvSpPr>
          <p:nvPr/>
        </p:nvSpPr>
        <p:spPr bwMode="auto">
          <a:xfrm>
            <a:off x="685800" y="4800600"/>
            <a:ext cx="845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nhà.      Ấy      nó        ra       ruộng           lúa.             Nó       múa,              nó</a:t>
            </a:r>
          </a:p>
        </p:txBody>
      </p:sp>
      <p:sp>
        <p:nvSpPr>
          <p:cNvPr id="240654" name="Text Box 14"/>
          <p:cNvSpPr txBox="1">
            <a:spLocks noChangeArrowheads="1"/>
          </p:cNvSpPr>
          <p:nvPr/>
        </p:nvSpPr>
        <p:spPr bwMode="auto">
          <a:xfrm>
            <a:off x="533400" y="5638800"/>
            <a:ext cx="861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latin typeface="Arial"/>
              </a:rPr>
              <a:t>  </a:t>
            </a: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chơi.     Ơi    chim      ơi,       chim            ơi    là   ới    chim      ơi,       chim</a:t>
            </a:r>
          </a:p>
        </p:txBody>
      </p:sp>
      <p:sp>
        <p:nvSpPr>
          <p:cNvPr id="240655" name="Text Box 15"/>
          <p:cNvSpPr txBox="1">
            <a:spLocks noChangeArrowheads="1"/>
          </p:cNvSpPr>
          <p:nvPr/>
        </p:nvSpPr>
        <p:spPr bwMode="auto">
          <a:xfrm>
            <a:off x="762000" y="6553200"/>
            <a:ext cx="838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ơi     là    ới  chim     ơi,       ơi    chim      ơi.</a:t>
            </a:r>
          </a:p>
        </p:txBody>
      </p:sp>
      <p:pic>
        <p:nvPicPr>
          <p:cNvPr id="240658" name="03-Track03.mp3">
            <a:hlinkClick r:id="" action="ppaction://media"/>
          </p:cNvPr>
          <p:cNvPicPr>
            <a:picLocks noRot="1" noChangeAspect="1" noChangeArrowheads="1"/>
          </p:cNvPicPr>
          <p:nvPr>
            <p:ph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8839200" y="6553200"/>
            <a:ext cx="304800" cy="30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0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0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0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06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06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06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40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40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40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4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4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40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40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406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28971" fill="hold"/>
                                        <p:tgtEl>
                                          <p:spTgt spid="2406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406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28971" fill="hold"/>
                                        <p:tgtEl>
                                          <p:spTgt spid="2406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0658"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0658"/>
                </p:tgtEl>
              </p:cMediaNode>
            </p:audio>
          </p:childTnLst>
        </p:cTn>
      </p:par>
    </p:tnLst>
    <p:bldLst>
      <p:bldP spid="240651" grpId="0"/>
      <p:bldP spid="240652" grpId="0"/>
      <p:bldP spid="240653" grpId="0"/>
      <p:bldP spid="2406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0" descr="photos_of_People_and_Nat823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15800" cy="922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13"/>
          <p:cNvSpPr>
            <a:spLocks noChangeArrowheads="1"/>
          </p:cNvSpPr>
          <p:nvPr/>
        </p:nvSpPr>
        <p:spPr bwMode="auto">
          <a:xfrm>
            <a:off x="1406525" y="4738688"/>
            <a:ext cx="24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</a:t>
            </a:r>
          </a:p>
        </p:txBody>
      </p:sp>
      <p:sp>
        <p:nvSpPr>
          <p:cNvPr id="229396" name="Text Box 20"/>
          <p:cNvSpPr txBox="1">
            <a:spLocks noChangeArrowheads="1"/>
          </p:cNvSpPr>
          <p:nvPr/>
        </p:nvSpPr>
        <p:spPr bwMode="auto">
          <a:xfrm>
            <a:off x="762000" y="2573338"/>
            <a:ext cx="7010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* Phân lớp thành 2 đội : A và B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/>
              <a:t> Đội A hát kết hợp đội B gõ đệm theo phách.</a:t>
            </a:r>
          </a:p>
        </p:txBody>
      </p:sp>
      <p:sp>
        <p:nvSpPr>
          <p:cNvPr id="229397" name="Text Box 21"/>
          <p:cNvSpPr txBox="1">
            <a:spLocks noChangeArrowheads="1"/>
          </p:cNvSpPr>
          <p:nvPr/>
        </p:nvSpPr>
        <p:spPr bwMode="auto">
          <a:xfrm>
            <a:off x="762000" y="4038600"/>
            <a:ext cx="701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 Đội B hát kết hợp đội A gõ đệm theo nhịp.</a:t>
            </a:r>
          </a:p>
        </p:txBody>
      </p:sp>
      <p:sp>
        <p:nvSpPr>
          <p:cNvPr id="229398" name="Text Box 22"/>
          <p:cNvSpPr txBox="1">
            <a:spLocks noChangeArrowheads="1"/>
          </p:cNvSpPr>
          <p:nvPr/>
        </p:nvSpPr>
        <p:spPr bwMode="auto">
          <a:xfrm>
            <a:off x="685800" y="4608513"/>
            <a:ext cx="6629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b, Hát lĩnh xướng và đồng ca</a:t>
            </a:r>
          </a:p>
        </p:txBody>
      </p:sp>
      <p:sp>
        <p:nvSpPr>
          <p:cNvPr id="229399" name="Text Box 23"/>
          <p:cNvSpPr txBox="1">
            <a:spLocks noChangeArrowheads="1"/>
          </p:cNvSpPr>
          <p:nvPr/>
        </p:nvSpPr>
        <p:spPr bwMode="auto">
          <a:xfrm>
            <a:off x="990600" y="5051425"/>
            <a:ext cx="632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Đồng ca : Con chim đến cành tre.</a:t>
            </a:r>
          </a:p>
        </p:txBody>
      </p:sp>
      <p:sp>
        <p:nvSpPr>
          <p:cNvPr id="229400" name="Text Box 24"/>
          <p:cNvSpPr txBox="1">
            <a:spLocks noChangeArrowheads="1"/>
          </p:cNvSpPr>
          <p:nvPr/>
        </p:nvSpPr>
        <p:spPr bwMode="auto">
          <a:xfrm>
            <a:off x="990600" y="5522913"/>
            <a:ext cx="5943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Lĩnh xướng : Nó hót le te đến vô nhà.</a:t>
            </a:r>
          </a:p>
        </p:txBody>
      </p:sp>
      <p:sp>
        <p:nvSpPr>
          <p:cNvPr id="229401" name="Text Box 25"/>
          <p:cNvSpPr txBox="1">
            <a:spLocks noChangeArrowheads="1"/>
          </p:cNvSpPr>
          <p:nvPr/>
        </p:nvSpPr>
        <p:spPr bwMode="auto">
          <a:xfrm>
            <a:off x="990600" y="6338888"/>
            <a:ext cx="5638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Đồng ca : Âý nó ra đến ơi chim ơi.</a:t>
            </a:r>
          </a:p>
        </p:txBody>
      </p:sp>
      <p:sp>
        <p:nvSpPr>
          <p:cNvPr id="229403" name="Rectangle 27"/>
          <p:cNvSpPr>
            <a:spLocks noChangeArrowheads="1"/>
          </p:cNvSpPr>
          <p:nvPr/>
        </p:nvSpPr>
        <p:spPr bwMode="auto">
          <a:xfrm>
            <a:off x="2590800" y="762000"/>
            <a:ext cx="2743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>
                <a:solidFill>
                  <a:srgbClr val="0000FF"/>
                </a:solidFill>
              </a:rPr>
              <a:t>Âm nhạc:</a:t>
            </a:r>
          </a:p>
        </p:txBody>
      </p:sp>
      <p:sp>
        <p:nvSpPr>
          <p:cNvPr id="229404" name="Rectangle 28"/>
          <p:cNvSpPr>
            <a:spLocks noChangeArrowheads="1"/>
          </p:cNvSpPr>
          <p:nvPr/>
        </p:nvSpPr>
        <p:spPr bwMode="auto">
          <a:xfrm>
            <a:off x="1066800" y="1447800"/>
            <a:ext cx="6858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>
                <a:solidFill>
                  <a:srgbClr val="0000FF"/>
                </a:solidFill>
              </a:rPr>
              <a:t>Tiết7</a:t>
            </a:r>
            <a:r>
              <a:rPr lang="en-US" sz="2800">
                <a:solidFill>
                  <a:srgbClr val="0000FF"/>
                </a:solidFill>
              </a:rPr>
              <a:t>  Ôn tập bài hát : Con chim hay hót</a:t>
            </a:r>
          </a:p>
          <a:p>
            <a:r>
              <a:rPr lang="en-US" sz="2800">
                <a:solidFill>
                  <a:srgbClr val="0000FF"/>
                </a:solidFill>
              </a:rPr>
              <a:t>           Ôn tập TĐN số 1,số2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2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2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229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22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96" grpId="0"/>
      <p:bldP spid="229397" grpId="0"/>
      <p:bldP spid="229398" grpId="0"/>
      <p:bldP spid="229399" grpId="0"/>
      <p:bldP spid="229401" grpId="0"/>
      <p:bldP spid="229403" grpId="0"/>
      <p:bldP spid="2294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5" descr="13649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0"/>
            <a:ext cx="91440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8596" name="Rectangle 4"/>
          <p:cNvSpPr>
            <a:spLocks noChangeArrowheads="1"/>
          </p:cNvSpPr>
          <p:nvPr/>
        </p:nvSpPr>
        <p:spPr bwMode="auto">
          <a:xfrm>
            <a:off x="2819400" y="7620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>
                <a:solidFill>
                  <a:srgbClr val="0000FF"/>
                </a:solidFill>
              </a:rPr>
              <a:t>Âm nhạc:</a:t>
            </a:r>
          </a:p>
        </p:txBody>
      </p:sp>
      <p:sp>
        <p:nvSpPr>
          <p:cNvPr id="238599" name="Rectangle 7"/>
          <p:cNvSpPr>
            <a:spLocks noChangeArrowheads="1"/>
          </p:cNvSpPr>
          <p:nvPr/>
        </p:nvSpPr>
        <p:spPr bwMode="auto">
          <a:xfrm>
            <a:off x="990600" y="1447800"/>
            <a:ext cx="7086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>
                <a:solidFill>
                  <a:schemeClr val="accent1"/>
                </a:solidFill>
              </a:rPr>
              <a:t>Tiết7</a:t>
            </a:r>
            <a:r>
              <a:rPr lang="en-US" sz="2800">
                <a:solidFill>
                  <a:schemeClr val="accent1"/>
                </a:solidFill>
              </a:rPr>
              <a:t>  Ôn tập bài hát : Con chim hay hót</a:t>
            </a:r>
          </a:p>
          <a:p>
            <a:r>
              <a:rPr lang="en-US" sz="2800">
                <a:solidFill>
                  <a:schemeClr val="accent1"/>
                </a:solidFill>
              </a:rPr>
              <a:t>           Ôn tập TĐN số 1,số2</a:t>
            </a:r>
          </a:p>
        </p:txBody>
      </p:sp>
      <p:sp>
        <p:nvSpPr>
          <p:cNvPr id="238600" name="Text Box 8"/>
          <p:cNvSpPr txBox="1">
            <a:spLocks noChangeArrowheads="1"/>
          </p:cNvSpPr>
          <p:nvPr/>
        </p:nvSpPr>
        <p:spPr bwMode="auto">
          <a:xfrm>
            <a:off x="685800" y="2743200"/>
            <a:ext cx="6705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C, Hát kết hợp động tác phụ họa</a:t>
            </a:r>
          </a:p>
        </p:txBody>
      </p:sp>
      <p:sp>
        <p:nvSpPr>
          <p:cNvPr id="238603" name="Text Box 11"/>
          <p:cNvSpPr txBox="1">
            <a:spLocks noChangeArrowheads="1"/>
          </p:cNvSpPr>
          <p:nvPr/>
        </p:nvSpPr>
        <p:spPr bwMode="auto">
          <a:xfrm>
            <a:off x="762000" y="4114800"/>
            <a:ext cx="6400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- Đại diện một số em trình bày trước lớp.</a:t>
            </a:r>
          </a:p>
        </p:txBody>
      </p:sp>
      <p:sp>
        <p:nvSpPr>
          <p:cNvPr id="238605" name="Text Box 13"/>
          <p:cNvSpPr txBox="1">
            <a:spLocks noChangeArrowheads="1"/>
          </p:cNvSpPr>
          <p:nvPr/>
        </p:nvSpPr>
        <p:spPr bwMode="auto">
          <a:xfrm>
            <a:off x="762000" y="3429000"/>
            <a:ext cx="5943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- Hướng dẫn phụ họa.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38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86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8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/>
      <p:bldP spid="238599" grpId="0"/>
      <p:bldP spid="238600" grpId="0"/>
      <p:bldP spid="238603" grpId="0"/>
      <p:bldP spid="2386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8" descr="dsc00086928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88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21" name="Rectangle 5"/>
          <p:cNvSpPr>
            <a:spLocks noChangeArrowheads="1"/>
          </p:cNvSpPr>
          <p:nvPr/>
        </p:nvSpPr>
        <p:spPr bwMode="auto">
          <a:xfrm>
            <a:off x="2743200" y="9144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>
                <a:solidFill>
                  <a:srgbClr val="0000FF"/>
                </a:solidFill>
              </a:rPr>
              <a:t>Âm nhạc:</a:t>
            </a:r>
          </a:p>
        </p:txBody>
      </p:sp>
      <p:sp>
        <p:nvSpPr>
          <p:cNvPr id="239622" name="Rectangle 6"/>
          <p:cNvSpPr>
            <a:spLocks noChangeArrowheads="1"/>
          </p:cNvSpPr>
          <p:nvPr/>
        </p:nvSpPr>
        <p:spPr bwMode="auto">
          <a:xfrm>
            <a:off x="1447800" y="1524000"/>
            <a:ext cx="6248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u="sng">
                <a:solidFill>
                  <a:srgbClr val="0000FF"/>
                </a:solidFill>
              </a:rPr>
              <a:t>Tiết7</a:t>
            </a:r>
            <a:r>
              <a:rPr lang="en-US" sz="2800">
                <a:solidFill>
                  <a:srgbClr val="0000FF"/>
                </a:solidFill>
              </a:rPr>
              <a:t>  Ôn tập bài hát : Con chim hay hót</a:t>
            </a:r>
          </a:p>
          <a:p>
            <a:r>
              <a:rPr lang="en-US" sz="2800">
                <a:solidFill>
                  <a:srgbClr val="0000FF"/>
                </a:solidFill>
              </a:rPr>
              <a:t>           Ôn tập TĐN số 1,số2</a:t>
            </a:r>
          </a:p>
        </p:txBody>
      </p:sp>
      <p:sp>
        <p:nvSpPr>
          <p:cNvPr id="239623" name="Text Box 7"/>
          <p:cNvSpPr txBox="1">
            <a:spLocks noChangeArrowheads="1"/>
          </p:cNvSpPr>
          <p:nvPr/>
        </p:nvSpPr>
        <p:spPr bwMode="auto">
          <a:xfrm>
            <a:off x="914400" y="2514600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B, Nội dung 2: Ôn tập TĐN số1, số2</a:t>
            </a:r>
          </a:p>
        </p:txBody>
      </p:sp>
      <p:sp>
        <p:nvSpPr>
          <p:cNvPr id="239624" name="Text Box 8"/>
          <p:cNvSpPr txBox="1">
            <a:spLocks noChangeArrowheads="1"/>
          </p:cNvSpPr>
          <p:nvPr/>
        </p:nvSpPr>
        <p:spPr bwMode="auto">
          <a:xfrm>
            <a:off x="990600" y="3048000"/>
            <a:ext cx="487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1. Ôn tập TĐN số 1:</a:t>
            </a:r>
          </a:p>
        </p:txBody>
      </p:sp>
      <p:sp>
        <p:nvSpPr>
          <p:cNvPr id="239625" name="Text Box 9"/>
          <p:cNvSpPr txBox="1">
            <a:spLocks noChangeArrowheads="1"/>
          </p:cNvSpPr>
          <p:nvPr/>
        </p:nvSpPr>
        <p:spPr bwMode="auto">
          <a:xfrm>
            <a:off x="1219200" y="3581400"/>
            <a:ext cx="327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800"/>
              <a:t>Luyện tập cao độ: </a:t>
            </a:r>
          </a:p>
        </p:txBody>
      </p:sp>
      <p:sp>
        <p:nvSpPr>
          <p:cNvPr id="239627" name="Text Box 11"/>
          <p:cNvSpPr txBox="1">
            <a:spLocks noChangeArrowheads="1"/>
          </p:cNvSpPr>
          <p:nvPr/>
        </p:nvSpPr>
        <p:spPr bwMode="auto">
          <a:xfrm>
            <a:off x="1295400" y="4572000"/>
            <a:ext cx="6553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H? Thang âm trên có những nốt nhạc nào?</a:t>
            </a:r>
          </a:p>
        </p:txBody>
      </p:sp>
      <p:sp>
        <p:nvSpPr>
          <p:cNvPr id="239628" name="Text Box 12"/>
          <p:cNvSpPr txBox="1">
            <a:spLocks noChangeArrowheads="1"/>
          </p:cNvSpPr>
          <p:nvPr/>
        </p:nvSpPr>
        <p:spPr bwMode="auto">
          <a:xfrm>
            <a:off x="990600" y="5105400"/>
            <a:ext cx="7467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sz="2800"/>
              <a:t> GV đàn cao độ: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800"/>
              <a:t> Cả lớp đọc cao độ – đọc theo dãy – cá nhân.</a:t>
            </a:r>
          </a:p>
        </p:txBody>
      </p:sp>
      <p:sp>
        <p:nvSpPr>
          <p:cNvPr id="8202" name="Text Box 17"/>
          <p:cNvSpPr txBox="1">
            <a:spLocks noChangeArrowheads="1"/>
          </p:cNvSpPr>
          <p:nvPr/>
        </p:nvSpPr>
        <p:spPr bwMode="auto">
          <a:xfrm>
            <a:off x="1447800" y="4259263"/>
            <a:ext cx="3352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***********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9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9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9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9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39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39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1" grpId="0"/>
      <p:bldP spid="239622" grpId="0"/>
      <p:bldP spid="239623" grpId="0"/>
      <p:bldP spid="239624" grpId="0"/>
      <p:bldP spid="239625" grpId="0"/>
      <p:bldP spid="239627" grpId="0"/>
      <p:bldP spid="2396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010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-457200"/>
            <a:ext cx="99060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2998" name="Text Box 6"/>
          <p:cNvSpPr txBox="1">
            <a:spLocks noChangeArrowheads="1"/>
          </p:cNvSpPr>
          <p:nvPr/>
        </p:nvSpPr>
        <p:spPr bwMode="auto">
          <a:xfrm>
            <a:off x="2743200" y="685800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u="sng">
                <a:solidFill>
                  <a:srgbClr val="0000FF"/>
                </a:solidFill>
              </a:rPr>
              <a:t>Âm nhạc:</a:t>
            </a:r>
          </a:p>
        </p:txBody>
      </p:sp>
      <p:sp>
        <p:nvSpPr>
          <p:cNvPr id="213006" name="Text Box 14"/>
          <p:cNvSpPr txBox="1">
            <a:spLocks noChangeArrowheads="1"/>
          </p:cNvSpPr>
          <p:nvPr/>
        </p:nvSpPr>
        <p:spPr bwMode="auto">
          <a:xfrm>
            <a:off x="1219200" y="1690688"/>
            <a:ext cx="6324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FF3300"/>
                </a:solidFill>
              </a:rPr>
              <a:t>- Làm quen với cách đánh nhịp 2/4</a:t>
            </a:r>
          </a:p>
        </p:txBody>
      </p:sp>
      <p:sp>
        <p:nvSpPr>
          <p:cNvPr id="213007" name="Text Box 15"/>
          <p:cNvSpPr txBox="1">
            <a:spLocks noChangeArrowheads="1"/>
          </p:cNvSpPr>
          <p:nvPr/>
        </p:nvSpPr>
        <p:spPr bwMode="auto">
          <a:xfrm>
            <a:off x="1371600" y="2376488"/>
            <a:ext cx="5029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33CC"/>
                </a:solidFill>
              </a:rPr>
              <a:t>TĐN số 1: Cùng vui chơi</a:t>
            </a:r>
          </a:p>
        </p:txBody>
      </p:sp>
      <p:sp>
        <p:nvSpPr>
          <p:cNvPr id="213011" name="Text Box 19"/>
          <p:cNvSpPr txBox="1">
            <a:spLocks noChangeArrowheads="1"/>
          </p:cNvSpPr>
          <p:nvPr/>
        </p:nvSpPr>
        <p:spPr bwMode="auto">
          <a:xfrm>
            <a:off x="1295400" y="4038600"/>
            <a:ext cx="7086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Cầm  tay  nhau   ta     đi    chơi,   đàn    ai  đang  ngân        nga.</a:t>
            </a:r>
          </a:p>
        </p:txBody>
      </p:sp>
      <p:sp>
        <p:nvSpPr>
          <p:cNvPr id="213012" name="Text Box 20"/>
          <p:cNvSpPr txBox="1">
            <a:spLocks noChangeArrowheads="1"/>
          </p:cNvSpPr>
          <p:nvPr/>
        </p:nvSpPr>
        <p:spPr bwMode="auto">
          <a:xfrm>
            <a:off x="1066800" y="5867400"/>
            <a:ext cx="7467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</a:rPr>
              <a:t>Cầm tay  nhau  ta      vui   hát,     ngàn  tia  nắng chan         hòa.</a:t>
            </a:r>
          </a:p>
        </p:txBody>
      </p:sp>
      <p:sp>
        <p:nvSpPr>
          <p:cNvPr id="9224" name="Text Box 22"/>
          <p:cNvSpPr txBox="1">
            <a:spLocks noChangeArrowheads="1"/>
          </p:cNvSpPr>
          <p:nvPr/>
        </p:nvSpPr>
        <p:spPr bwMode="auto">
          <a:xfrm>
            <a:off x="1219200" y="32004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Vui tươi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3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3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30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130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1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21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7" descr="62d6cee666c1b7fa5f6c3926d01ea8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4021" name="Rectangle 5"/>
          <p:cNvSpPr>
            <a:spLocks noChangeArrowheads="1"/>
          </p:cNvSpPr>
          <p:nvPr/>
        </p:nvSpPr>
        <p:spPr bwMode="auto">
          <a:xfrm>
            <a:off x="2590800" y="914400"/>
            <a:ext cx="2133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>
                <a:solidFill>
                  <a:srgbClr val="6600FF"/>
                </a:solidFill>
              </a:rPr>
              <a:t>Âm nhạc:</a:t>
            </a:r>
          </a:p>
        </p:txBody>
      </p:sp>
      <p:pic>
        <p:nvPicPr>
          <p:cNvPr id="10244" name="Picture 9" descr="FLOWER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38200" y="4953000"/>
            <a:ext cx="7696200" cy="1219200"/>
          </a:xfrm>
          <a:noFill/>
        </p:spPr>
      </p:pic>
      <p:sp>
        <p:nvSpPr>
          <p:cNvPr id="10245" name="Text Box 10"/>
          <p:cNvSpPr txBox="1">
            <a:spLocks noChangeArrowheads="1"/>
          </p:cNvSpPr>
          <p:nvPr/>
        </p:nvSpPr>
        <p:spPr bwMode="auto">
          <a:xfrm>
            <a:off x="1905000" y="1752600"/>
            <a:ext cx="4038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/>
          </a:p>
        </p:txBody>
      </p:sp>
      <p:sp>
        <p:nvSpPr>
          <p:cNvPr id="214027" name="Text Box 11"/>
          <p:cNvSpPr txBox="1">
            <a:spLocks noChangeArrowheads="1"/>
          </p:cNvSpPr>
          <p:nvPr/>
        </p:nvSpPr>
        <p:spPr bwMode="auto">
          <a:xfrm>
            <a:off x="762000" y="2057400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- Cả lớp đọc nhạc kết hợp ghép lời ca.</a:t>
            </a:r>
          </a:p>
        </p:txBody>
      </p:sp>
      <p:sp>
        <p:nvSpPr>
          <p:cNvPr id="214028" name="Text Box 12"/>
          <p:cNvSpPr txBox="1">
            <a:spLocks noChangeArrowheads="1"/>
          </p:cNvSpPr>
          <p:nvPr/>
        </p:nvSpPr>
        <p:spPr bwMode="auto">
          <a:xfrm>
            <a:off x="609600" y="3748088"/>
            <a:ext cx="7543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* Đội A đọc nhạc, đội B ghép lời và ngược lại.</a:t>
            </a:r>
          </a:p>
        </p:txBody>
      </p:sp>
      <p:sp>
        <p:nvSpPr>
          <p:cNvPr id="214029" name="Text Box 13"/>
          <p:cNvSpPr txBox="1">
            <a:spLocks noChangeArrowheads="1"/>
          </p:cNvSpPr>
          <p:nvPr/>
        </p:nvSpPr>
        <p:spPr bwMode="auto">
          <a:xfrm>
            <a:off x="609600" y="4205288"/>
            <a:ext cx="5181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* 2 hs trình bày trước lớp</a:t>
            </a:r>
          </a:p>
        </p:txBody>
      </p:sp>
      <p:sp>
        <p:nvSpPr>
          <p:cNvPr id="214030" name="Text Box 14"/>
          <p:cNvSpPr txBox="1">
            <a:spLocks noChangeArrowheads="1"/>
          </p:cNvSpPr>
          <p:nvPr/>
        </p:nvSpPr>
        <p:spPr bwMode="auto">
          <a:xfrm>
            <a:off x="762000" y="1447800"/>
            <a:ext cx="464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FF"/>
                </a:solidFill>
              </a:rPr>
              <a:t>- GV đàn TĐN số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4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4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4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4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4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4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14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14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2265</TotalTime>
  <Words>668</Words>
  <Application>Microsoft Office PowerPoint</Application>
  <PresentationFormat>On-screen Show (4:3)</PresentationFormat>
  <Paragraphs>80</Paragraphs>
  <Slides>14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Default Design</vt:lpstr>
      <vt:lpstr>CorelDRAW 12.0 Graphic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  TĐN số 2: Mặt trời lên Vừa phải – nhịp nhàng</vt:lpstr>
      <vt:lpstr>Slide 12</vt:lpstr>
      <vt:lpstr>Slide 13</vt:lpstr>
      <vt:lpstr>Slide 14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Trường TH Hoàng Hoa Thám</dc:title>
  <dc:creator>Cao Minh Man</dc:creator>
  <cp:lastModifiedBy>CSTeam</cp:lastModifiedBy>
  <cp:revision>326</cp:revision>
  <dcterms:created xsi:type="dcterms:W3CDTF">2008-11-05T02:38:02Z</dcterms:created>
  <dcterms:modified xsi:type="dcterms:W3CDTF">2016-06-30T02:19:08Z</dcterms:modified>
</cp:coreProperties>
</file>