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6" r:id="rId4"/>
    <p:sldId id="267" r:id="rId5"/>
    <p:sldId id="268" r:id="rId6"/>
    <p:sldId id="270" r:id="rId7"/>
    <p:sldId id="271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1" r:id="rId16"/>
    <p:sldId id="283" r:id="rId17"/>
    <p:sldId id="282" r:id="rId18"/>
    <p:sldId id="280" r:id="rId19"/>
    <p:sldId id="285" r:id="rId20"/>
    <p:sldId id="284" r:id="rId21"/>
    <p:sldId id="294" r:id="rId22"/>
    <p:sldId id="272" r:id="rId23"/>
    <p:sldId id="287" r:id="rId24"/>
    <p:sldId id="288" r:id="rId25"/>
    <p:sldId id="289" r:id="rId26"/>
    <p:sldId id="290" r:id="rId27"/>
    <p:sldId id="291" r:id="rId28"/>
    <p:sldId id="292" r:id="rId29"/>
    <p:sldId id="29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68" d="100"/>
          <a:sy n="68" d="100"/>
        </p:scale>
        <p:origin x="600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86365-28E7-4E8F-A04A-D4345AE2B1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576ACE-9563-45BE-8EF1-5227958941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7C6DE-0ED7-4533-B246-74CF78ECB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64DB1-06C8-41F4-8E0C-77A182FA4D5E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743D8-55E0-4FFA-9133-1E3A2C6BC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A9AAAA-84CA-4CBD-A708-4187B52BD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D28A-863F-4E31-BBC5-9D6342A0E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23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560B8-AAEB-4A56-809F-B00EE1F6C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78E59B-9839-4356-9843-8451A65F5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D7572-0FA8-4C48-98F6-417E557F5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64DB1-06C8-41F4-8E0C-77A182FA4D5E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93BED7-B20C-46AE-99C1-BFB9AB5BA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8F735-D1D5-4931-AF18-878AFE371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D28A-863F-4E31-BBC5-9D6342A0E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0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68D00A-D5E5-40BF-8742-0B8CCD377A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305E86-7C6A-4953-AE57-145EB83D0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1D466-DF44-4647-9785-4193E9D0F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64DB1-06C8-41F4-8E0C-77A182FA4D5E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D560B-D990-44E5-9390-C8C0D08E8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CFEFE6-9ADE-4FAA-8113-8481D1285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D28A-863F-4E31-BBC5-9D6342A0E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4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60E3-EB88-4223-91E8-6E75E9945EB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E4400-D1FB-422F-874E-267932C386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522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60E3-EB88-4223-91E8-6E75E9945EB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E4400-D1FB-422F-874E-267932C386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059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60E3-EB88-4223-91E8-6E75E9945EB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E4400-D1FB-422F-874E-267932C386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15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60E3-EB88-4223-91E8-6E75E9945EB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E4400-D1FB-422F-874E-267932C386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148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60E3-EB88-4223-91E8-6E75E9945EB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E4400-D1FB-422F-874E-267932C386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210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60E3-EB88-4223-91E8-6E75E9945EB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E4400-D1FB-422F-874E-267932C386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69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60E3-EB88-4223-91E8-6E75E9945EB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E4400-D1FB-422F-874E-267932C386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017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60E3-EB88-4223-91E8-6E75E9945EB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E4400-D1FB-422F-874E-267932C386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0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B2C5D-BE6B-4090-AE5B-D9E2DD278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584EC-EE1B-46A5-B15F-603E0084E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8B960-BD73-4927-93C0-6E66BC830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64DB1-06C8-41F4-8E0C-77A182FA4D5E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799AC0-AE48-4790-BD42-ABF205496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CB7FB-E1C2-4620-A6F9-565B50DC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D28A-863F-4E31-BBC5-9D6342A0E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924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60E3-EB88-4223-91E8-6E75E9945EB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E4400-D1FB-422F-874E-267932C386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293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60E3-EB88-4223-91E8-6E75E9945EB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E4400-D1FB-422F-874E-267932C386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304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60E3-EB88-4223-91E8-6E75E9945EB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E4400-D1FB-422F-874E-267932C386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06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700BF-A58F-4B7E-B9D9-ADF8309ED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7A8E3-767E-46F3-B5EB-41CB63749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7539E-5EED-411F-97CB-B2209BD9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64DB1-06C8-41F4-8E0C-77A182FA4D5E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2F4C9A-391A-4572-A913-1F04D0ADC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1DE31-D571-4D4C-BD16-9CCC880C4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D28A-863F-4E31-BBC5-9D6342A0E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38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F9B9C-D1E8-4AE2-A13D-31022D6C1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AA4C4-C790-4EFD-B9CE-DE5E2A9A22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9085FA-4CE3-48D8-A40A-58DC4A6BC6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BFF40-F90B-46F5-B084-603E863D7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64DB1-06C8-41F4-8E0C-77A182FA4D5E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E8F125-552A-4C0A-9599-58586B3A9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DA2B12-A516-4744-8A54-69B55832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D28A-863F-4E31-BBC5-9D6342A0E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829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C8734-0D43-414F-9EEF-13CD8BDB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3ADE3-8D15-439D-926A-67FA33FB8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B095F1-D1AB-4557-A2AF-AEC5C0863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E055AB-F43E-482F-A359-AFE201FE29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F3C115-E153-4A31-9C40-B97BC50334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DABF75-3D99-41CD-9479-70BD9946D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64DB1-06C8-41F4-8E0C-77A182FA4D5E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B4A55B-90A5-4305-AD91-4877D020D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18D779-2E24-4172-87CC-775542DB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D28A-863F-4E31-BBC5-9D6342A0E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853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C7F87-2796-47F0-BB58-F593846CD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01DE41-3C95-41CC-95ED-4C320EF5E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64DB1-06C8-41F4-8E0C-77A182FA4D5E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E17125-D7FA-4C91-B13E-28B986FD1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F1B8FF-6FEC-401F-B72B-47AF92E50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D28A-863F-4E31-BBC5-9D6342A0E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122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551943-BC69-43D9-AA31-51845B8F7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64DB1-06C8-41F4-8E0C-77A182FA4D5E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DBF689-40D7-4221-9AC6-A0D1A852E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51381-628F-4777-A283-E794A1BB5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D28A-863F-4E31-BBC5-9D6342A0E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95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AE9BE-EE03-4562-A8A4-CB4530449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6CA37-DA34-4EAB-9DCF-4E765619A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A1926-4AF7-4A09-87CB-F455232DC0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024DC4-48C0-4336-BC75-737D743FD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64DB1-06C8-41F4-8E0C-77A182FA4D5E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5D890D-4C50-4021-9BA7-4B49283EB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5632F3-929D-4EDB-B72E-07C5D1C3C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D28A-863F-4E31-BBC5-9D6342A0E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83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5A31B-804D-4F83-8F7B-D48331A01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5389B5-2327-4FD4-88E8-F5CF8B8AA2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C21129-BEC0-4675-943C-2D1AE93595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265707-7CBE-4AB8-942D-0DF7429AB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64DB1-06C8-41F4-8E0C-77A182FA4D5E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9C92A4-1310-4F10-8A47-24305B65C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459821-3588-4B57-882E-BCE02BAF1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D28A-863F-4E31-BBC5-9D6342A0E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83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FD50F3-8D9B-4CE6-989C-8CDE8790C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96992-CF50-4C73-AF24-09819CC6F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31C3B-9FB7-496E-B131-D036DA4F33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64DB1-06C8-41F4-8E0C-77A182FA4D5E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BB306-2769-4BBC-87D6-8683DF1B42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BB3A1-024F-4E2E-A43E-5BFB61510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8D28A-863F-4E31-BBC5-9D6342A0E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34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760E3-EB88-4223-91E8-6E75E9945EB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E4400-D1FB-422F-874E-267932C386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108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slideLayout" Target="../slideLayouts/slideLayout13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gif"/><Relationship Id="rId18" Type="http://schemas.openxmlformats.org/officeDocument/2006/relationships/slide" Target="slide15.xml"/><Relationship Id="rId26" Type="http://schemas.openxmlformats.org/officeDocument/2006/relationships/image" Target="../media/image48.png"/><Relationship Id="rId3" Type="http://schemas.openxmlformats.org/officeDocument/2006/relationships/slideLayout" Target="../slideLayouts/slideLayout13.xml"/><Relationship Id="rId21" Type="http://schemas.openxmlformats.org/officeDocument/2006/relationships/slide" Target="slide22.xml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gif"/><Relationship Id="rId25" Type="http://schemas.openxmlformats.org/officeDocument/2006/relationships/slide" Target="slide24.xml"/><Relationship Id="rId2" Type="http://schemas.openxmlformats.org/officeDocument/2006/relationships/audio" Target="../media/media1.wma"/><Relationship Id="rId16" Type="http://schemas.openxmlformats.org/officeDocument/2006/relationships/image" Target="../media/image42.png"/><Relationship Id="rId20" Type="http://schemas.openxmlformats.org/officeDocument/2006/relationships/image" Target="../media/image45.png"/><Relationship Id="rId29" Type="http://schemas.openxmlformats.org/officeDocument/2006/relationships/slide" Target="slide26.xml"/><Relationship Id="rId1" Type="http://schemas.microsoft.com/office/2007/relationships/media" Target="../media/media1.wma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47.png"/><Relationship Id="rId32" Type="http://schemas.openxmlformats.org/officeDocument/2006/relationships/image" Target="../media/image51.png"/><Relationship Id="rId5" Type="http://schemas.openxmlformats.org/officeDocument/2006/relationships/image" Target="../media/image31.png"/><Relationship Id="rId15" Type="http://schemas.openxmlformats.org/officeDocument/2006/relationships/image" Target="../media/image41.gif"/><Relationship Id="rId23" Type="http://schemas.openxmlformats.org/officeDocument/2006/relationships/slide" Target="slide23.xml"/><Relationship Id="rId28" Type="http://schemas.openxmlformats.org/officeDocument/2006/relationships/image" Target="../media/image49.png"/><Relationship Id="rId10" Type="http://schemas.openxmlformats.org/officeDocument/2006/relationships/image" Target="../media/image36.png"/><Relationship Id="rId19" Type="http://schemas.openxmlformats.org/officeDocument/2006/relationships/image" Target="../media/image44.png"/><Relationship Id="rId31" Type="http://schemas.openxmlformats.org/officeDocument/2006/relationships/slide" Target="slide27.xml"/><Relationship Id="rId4" Type="http://schemas.openxmlformats.org/officeDocument/2006/relationships/audio" Target="../media/audio1.wav"/><Relationship Id="rId9" Type="http://schemas.openxmlformats.org/officeDocument/2006/relationships/image" Target="../media/image35.png"/><Relationship Id="rId14" Type="http://schemas.openxmlformats.org/officeDocument/2006/relationships/image" Target="../media/image40.gif"/><Relationship Id="rId22" Type="http://schemas.openxmlformats.org/officeDocument/2006/relationships/image" Target="../media/image46.png"/><Relationship Id="rId27" Type="http://schemas.openxmlformats.org/officeDocument/2006/relationships/slide" Target="slide25.xml"/><Relationship Id="rId30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298D4-FD80-4655-A19E-3BDF84C34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0577" y="50488"/>
            <a:ext cx="10856864" cy="1395062"/>
          </a:xfrm>
        </p:spPr>
        <p:txBody>
          <a:bodyPr>
            <a:normAutofit fontScale="90000"/>
          </a:bodyPr>
          <a:lstStyle/>
          <a:p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IV: HỖN HỢP – </a:t>
            </a:r>
            <a:b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TÁCH CHẤT RA KHỎI HỖN HỢP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B032C0-F81F-4D0B-99A3-15758BFBED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6682" y="1684693"/>
            <a:ext cx="9144000" cy="517885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16: HỖN HỢP CÁC CHẤT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9E2DC8-A15D-4F8E-B07B-3188F0525B7C}"/>
              </a:ext>
            </a:extLst>
          </p:cNvPr>
          <p:cNvSpPr txBox="1"/>
          <p:nvPr/>
        </p:nvSpPr>
        <p:spPr>
          <a:xfrm>
            <a:off x="807815" y="2959607"/>
            <a:ext cx="110513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dung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dung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tan.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dung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nhũ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529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id="{76AA9978-F285-41A1-AE84-160AF358CE87}"/>
              </a:ext>
            </a:extLst>
          </p:cNvPr>
          <p:cNvSpPr/>
          <p:nvPr/>
        </p:nvSpPr>
        <p:spPr>
          <a:xfrm>
            <a:off x="1226595" y="56101"/>
            <a:ext cx="10085281" cy="317515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THẢO LUẬN:</a:t>
            </a:r>
          </a:p>
          <a:p>
            <a:pPr marL="457200" marR="0" lvl="0" indent="-45720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Khi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hòa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tan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đường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vào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nước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,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đường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có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bị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biến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đổi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thành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chất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khác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không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?</a:t>
            </a:r>
          </a:p>
          <a:p>
            <a:pPr marL="457200" marR="0" lvl="0" indent="-45720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Nước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muối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,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giấm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ăn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,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nước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giải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khát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có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gas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là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các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dung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dịch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.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Em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hãy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chỉ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ra dung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môi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và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chất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tan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trong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các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trường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hợp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đó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.</a:t>
            </a:r>
          </a:p>
          <a:p>
            <a:pPr marL="457200" marR="0" lvl="0" indent="-45720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altLang="en-US" sz="2400" b="1" kern="0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Chỉ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ra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loại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nước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nào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là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hỗn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hợp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đồng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nhất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?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không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đồng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nhất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?</a:t>
            </a:r>
            <a:endParaRPr kumimoji="0" lang="en-US" alt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  <a:sym typeface="Wingdings 2" panose="05020102010507070707" pitchFamily="18" charset="2"/>
            </a:endParaRPr>
          </a:p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66EE12-3470-4558-AF35-D0B0B1FCAB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292" t="62986" r="11457" b="16483"/>
          <a:stretch/>
        </p:blipFill>
        <p:spPr>
          <a:xfrm>
            <a:off x="5250038" y="3231254"/>
            <a:ext cx="1958361" cy="26458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19721E-5412-4A7E-8FCF-7F3901F240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90" t="19338" r="6928" b="9846"/>
          <a:stretch/>
        </p:blipFill>
        <p:spPr>
          <a:xfrm>
            <a:off x="7365689" y="3231254"/>
            <a:ext cx="4010383" cy="26927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25E08E-441A-4F29-B665-5D4AEBAA05CA}"/>
              </a:ext>
            </a:extLst>
          </p:cNvPr>
          <p:cNvSpPr txBox="1"/>
          <p:nvPr/>
        </p:nvSpPr>
        <p:spPr>
          <a:xfrm>
            <a:off x="2316853" y="5955133"/>
            <a:ext cx="2129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E3F494-8296-4C4D-9590-D0E160B6591D}"/>
              </a:ext>
            </a:extLst>
          </p:cNvPr>
          <p:cNvSpPr txBox="1"/>
          <p:nvPr/>
        </p:nvSpPr>
        <p:spPr>
          <a:xfrm>
            <a:off x="8311661" y="6006451"/>
            <a:ext cx="1742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84796B-7140-430D-9B01-E707BAAFD3C2}"/>
              </a:ext>
            </a:extLst>
          </p:cNvPr>
          <p:cNvSpPr txBox="1"/>
          <p:nvPr/>
        </p:nvSpPr>
        <p:spPr>
          <a:xfrm>
            <a:off x="5454610" y="6024112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2C3F98-E910-4B9D-9C9B-AB2807F37E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3058" y="3311785"/>
            <a:ext cx="3048264" cy="26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id="{C126D53E-77BA-4D01-A50C-0C2C6942FE33}"/>
              </a:ext>
            </a:extLst>
          </p:cNvPr>
          <p:cNvSpPr/>
          <p:nvPr/>
        </p:nvSpPr>
        <p:spPr>
          <a:xfrm>
            <a:off x="1000248" y="314150"/>
            <a:ext cx="10085281" cy="142769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THẢO LUẬN:</a:t>
            </a:r>
          </a:p>
          <a:p>
            <a:pPr marR="0" lvl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1. Khi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hòa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tan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đường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vào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nước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,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đường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có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bị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biến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đổi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thành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chất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khác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không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?</a:t>
            </a:r>
          </a:p>
          <a:p>
            <a:pPr marR="0" lvl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en-US" sz="2400" b="1" kern="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                </a:t>
            </a:r>
            <a:r>
              <a:rPr lang="en-US" altLang="en-US" sz="2400" b="1" kern="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Nước</a:t>
            </a:r>
            <a:r>
              <a:rPr lang="en-US" altLang="en-US" sz="2400" b="1" kern="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không</a:t>
            </a:r>
            <a:r>
              <a:rPr lang="en-US" altLang="en-US" sz="2400" b="1" kern="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bị</a:t>
            </a:r>
            <a:r>
              <a:rPr lang="en-US" altLang="en-US" sz="2400" b="1" kern="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biến</a:t>
            </a:r>
            <a:r>
              <a:rPr lang="en-US" altLang="en-US" sz="2400" b="1" kern="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đổi</a:t>
            </a:r>
            <a:r>
              <a:rPr lang="en-US" altLang="en-US" sz="2400" b="1" kern="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thành</a:t>
            </a:r>
            <a:r>
              <a:rPr lang="en-US" altLang="en-US" sz="2400" b="1" kern="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chất</a:t>
            </a:r>
            <a:r>
              <a:rPr lang="en-US" altLang="en-US" sz="2400" b="1" kern="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khác</a:t>
            </a:r>
            <a:endParaRPr lang="en-US" altLang="en-US" sz="2400" b="1" kern="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Arial" panose="020B0604020202020204" pitchFamily="34" charset="0"/>
              <a:sym typeface="Wingdings 2" panose="05020102010507070707" pitchFamily="18" charset="2"/>
            </a:endParaRPr>
          </a:p>
          <a:p>
            <a:pPr algn="ctr"/>
            <a:endParaRPr lang="en-US" dirty="0"/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id="{8BA20D4C-D63D-4640-8271-7639210F5BD2}"/>
              </a:ext>
            </a:extLst>
          </p:cNvPr>
          <p:cNvSpPr/>
          <p:nvPr/>
        </p:nvSpPr>
        <p:spPr>
          <a:xfrm>
            <a:off x="988139" y="1252391"/>
            <a:ext cx="10085281" cy="97891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sz="2400" b="1" kern="0" dirty="0">
              <a:solidFill>
                <a:schemeClr val="tx1"/>
              </a:solidFill>
              <a:latin typeface="Times New Roman" panose="02020603050405020304" pitchFamily="18" charset="0"/>
              <a:cs typeface="Arial" panose="020B0604020202020204" pitchFamily="34" charset="0"/>
              <a:sym typeface="Wingdings 2" panose="05020102010507070707" pitchFamily="18" charset="2"/>
            </a:endParaRPr>
          </a:p>
          <a:p>
            <a:pPr marR="0" lvl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2.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Nước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muối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,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giấm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ăn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,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nước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giải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khát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có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gas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là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các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dung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dịch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.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Em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hãy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chỉ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ra dung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môi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và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chất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tan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trong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các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trường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hợp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đó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.</a:t>
            </a:r>
          </a:p>
          <a:p>
            <a:pPr marR="0" lvl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alt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  <a:sym typeface="Wingdings 2" panose="05020102010507070707" pitchFamily="18" charset="2"/>
            </a:endParaRPr>
          </a:p>
          <a:p>
            <a:pPr algn="ctr"/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BBF5A5C-CFE0-4E11-9887-E630DB82B6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254863"/>
              </p:ext>
            </p:extLst>
          </p:nvPr>
        </p:nvGraphicFramePr>
        <p:xfrm>
          <a:off x="1000248" y="1989368"/>
          <a:ext cx="10091336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2834">
                  <a:extLst>
                    <a:ext uri="{9D8B030D-6E8A-4147-A177-3AD203B41FA5}">
                      <a16:colId xmlns:a16="http://schemas.microsoft.com/office/drawing/2014/main" val="1988930622"/>
                    </a:ext>
                  </a:extLst>
                </a:gridCol>
                <a:gridCol w="2522834">
                  <a:extLst>
                    <a:ext uri="{9D8B030D-6E8A-4147-A177-3AD203B41FA5}">
                      <a16:colId xmlns:a16="http://schemas.microsoft.com/office/drawing/2014/main" val="1380567464"/>
                    </a:ext>
                  </a:extLst>
                </a:gridCol>
                <a:gridCol w="2522834">
                  <a:extLst>
                    <a:ext uri="{9D8B030D-6E8A-4147-A177-3AD203B41FA5}">
                      <a16:colId xmlns:a16="http://schemas.microsoft.com/office/drawing/2014/main" val="2139274701"/>
                    </a:ext>
                  </a:extLst>
                </a:gridCol>
                <a:gridCol w="2522834">
                  <a:extLst>
                    <a:ext uri="{9D8B030D-6E8A-4147-A177-3AD203B41FA5}">
                      <a16:colId xmlns:a16="http://schemas.microsoft.com/office/drawing/2014/main" val="33762941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 </a:t>
                      </a:r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dịch</a:t>
                      </a:r>
                      <a:endParaRPr lang="en-US" sz="18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muối</a:t>
                      </a:r>
                      <a:endParaRPr lang="en-US" sz="18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Dấm</a:t>
                      </a:r>
                      <a:r>
                        <a:rPr 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en-US" sz="18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khát</a:t>
                      </a:r>
                      <a:r>
                        <a:rPr 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222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 </a:t>
                      </a:r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endParaRPr lang="en-US" sz="18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18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18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18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561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Muối</a:t>
                      </a:r>
                      <a:endParaRPr lang="en-US" sz="18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Dấm</a:t>
                      </a:r>
                      <a:endParaRPr lang="en-US" sz="18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</a:t>
                      </a:r>
                      <a:r>
                        <a:rPr lang="en-US" sz="1800" baseline="-250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1800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hương</a:t>
                      </a:r>
                      <a:r>
                        <a:rPr lang="en-US" sz="1800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1800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8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567728"/>
                  </a:ext>
                </a:extLst>
              </a:tr>
            </a:tbl>
          </a:graphicData>
        </a:graphic>
      </p:graphicFrame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D3BD65DA-37BF-4DE8-AC12-B2C1FD97100C}"/>
              </a:ext>
            </a:extLst>
          </p:cNvPr>
          <p:cNvSpPr/>
          <p:nvPr/>
        </p:nvSpPr>
        <p:spPr>
          <a:xfrm>
            <a:off x="969975" y="2032282"/>
            <a:ext cx="10085281" cy="111286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en-US" sz="2400" b="1" kern="0" baseline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3.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Chỉ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ra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loại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nước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nào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là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hỗn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hợp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đồng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nhất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?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không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đồng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nhất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?</a:t>
            </a:r>
            <a:endParaRPr kumimoji="0" lang="en-US" alt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  <a:sym typeface="Wingdings 2" panose="05020102010507070707" pitchFamily="18" charset="2"/>
            </a:endParaRPr>
          </a:p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BE623A-0F84-41C9-A164-5DC8140CB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4674" y="2738023"/>
            <a:ext cx="3018082" cy="25591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96E2C6-40F4-4B14-AF24-2134995E9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177" y="2714457"/>
            <a:ext cx="4011516" cy="26946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C21ADA0-7B9B-43DA-917F-7B7E102F23C7}"/>
              </a:ext>
            </a:extLst>
          </p:cNvPr>
          <p:cNvSpPr txBox="1"/>
          <p:nvPr/>
        </p:nvSpPr>
        <p:spPr>
          <a:xfrm>
            <a:off x="1150012" y="5430610"/>
            <a:ext cx="2990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óa học 8 cách tách hỗn hợp nước và dầu ăn - YouTube">
            <a:extLst>
              <a:ext uri="{FF2B5EF4-FFF2-40B4-BE49-F238E27FC236}">
                <a16:creationId xmlns:a16="http://schemas.microsoft.com/office/drawing/2014/main" id="{C41890BA-87F6-4026-8AA0-66B2CC5BC7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81" t="12851" b="30694"/>
          <a:stretch/>
        </p:blipFill>
        <p:spPr bwMode="auto">
          <a:xfrm>
            <a:off x="769355" y="2697110"/>
            <a:ext cx="3045319" cy="269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15EEF3F-AECE-4D34-8EE7-5FBEA4B3D88D}"/>
              </a:ext>
            </a:extLst>
          </p:cNvPr>
          <p:cNvSpPr txBox="1"/>
          <p:nvPr/>
        </p:nvSpPr>
        <p:spPr>
          <a:xfrm>
            <a:off x="4033458" y="5548684"/>
            <a:ext cx="2990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47F07C-FDF5-4199-ACD0-73893AF3E950}"/>
              </a:ext>
            </a:extLst>
          </p:cNvPr>
          <p:cNvSpPr txBox="1"/>
          <p:nvPr/>
        </p:nvSpPr>
        <p:spPr>
          <a:xfrm>
            <a:off x="7227062" y="5569110"/>
            <a:ext cx="2990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35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9" grpId="0" animBg="1"/>
      <p:bldP spid="15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28EFEF66-0FEF-4434-BBAB-134AE1D62BB8}"/>
              </a:ext>
            </a:extLst>
          </p:cNvPr>
          <p:cNvSpPr/>
          <p:nvPr/>
        </p:nvSpPr>
        <p:spPr>
          <a:xfrm>
            <a:off x="1049036" y="122154"/>
            <a:ext cx="6956172" cy="1643676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14DEA2-6352-491E-B946-B54621035DC7}"/>
              </a:ext>
            </a:extLst>
          </p:cNvPr>
          <p:cNvSpPr txBox="1"/>
          <p:nvPr/>
        </p:nvSpPr>
        <p:spPr>
          <a:xfrm>
            <a:off x="1267819" y="2030753"/>
            <a:ext cx="100415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– 5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ml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khuấy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Nếm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inox,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nguội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nếm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047A6D-3E34-43C3-98C6-5A823A236C9B}"/>
              </a:ext>
            </a:extLst>
          </p:cNvPr>
          <p:cNvSpPr txBox="1"/>
          <p:nvPr/>
        </p:nvSpPr>
        <p:spPr>
          <a:xfrm>
            <a:off x="1312697" y="3690170"/>
            <a:ext cx="43412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AA26FD-FC5E-4B23-84E2-13D85AFF4C60}"/>
              </a:ext>
            </a:extLst>
          </p:cNvPr>
          <p:cNvSpPr txBox="1"/>
          <p:nvPr/>
        </p:nvSpPr>
        <p:spPr>
          <a:xfrm>
            <a:off x="1312697" y="5060055"/>
            <a:ext cx="9044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494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5220A-16FC-4CC0-904D-97D7DE2CDD5B}"/>
              </a:ext>
            </a:extLst>
          </p:cNvPr>
          <p:cNvSpPr txBox="1">
            <a:spLocks/>
          </p:cNvSpPr>
          <p:nvPr/>
        </p:nvSpPr>
        <p:spPr>
          <a:xfrm>
            <a:off x="1281376" y="179514"/>
            <a:ext cx="8266251" cy="4653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HUYỀN PHÙ VÀ NHŨ TƯƠNG:</a:t>
            </a:r>
          </a:p>
        </p:txBody>
      </p:sp>
      <p:pic>
        <p:nvPicPr>
          <p:cNvPr id="1026" name="Picture 2" descr="Sông Hồng – Wikipedia tiếng Việt">
            <a:extLst>
              <a:ext uri="{FF2B5EF4-FFF2-40B4-BE49-F238E27FC236}">
                <a16:creationId xmlns:a16="http://schemas.microsoft.com/office/drawing/2014/main" id="{41267A4D-8208-45D5-A0D8-832762A68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470" y="1352471"/>
            <a:ext cx="3183571" cy="284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ướng dẫn uống bột sắn dây đúng cách để tốt cho sức khoẻ">
            <a:extLst>
              <a:ext uri="{FF2B5EF4-FFF2-40B4-BE49-F238E27FC236}">
                <a16:creationId xmlns:a16="http://schemas.microsoft.com/office/drawing/2014/main" id="{4133F8AF-AA59-41D4-8F12-FFE73C6C7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539" y="1229479"/>
            <a:ext cx="2844175" cy="299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ước cam tại nhiều nước tăng giá vì dịch COVID-19 | Ăn sạch sống khỏe | PLO">
            <a:extLst>
              <a:ext uri="{FF2B5EF4-FFF2-40B4-BE49-F238E27FC236}">
                <a16:creationId xmlns:a16="http://schemas.microsoft.com/office/drawing/2014/main" id="{5FB34FE1-4EEB-4F6A-AB3E-87E144C4F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833" y="1261067"/>
            <a:ext cx="3183571" cy="309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BFC5DF-AAFA-492C-BEA7-0F94AFBF575B}"/>
              </a:ext>
            </a:extLst>
          </p:cNvPr>
          <p:cNvSpPr txBox="1"/>
          <p:nvPr/>
        </p:nvSpPr>
        <p:spPr>
          <a:xfrm>
            <a:off x="1525870" y="767814"/>
            <a:ext cx="7319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lơ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0AF723-B1B1-4943-8675-BFE08A1AEF10}"/>
              </a:ext>
            </a:extLst>
          </p:cNvPr>
          <p:cNvSpPr txBox="1"/>
          <p:nvPr/>
        </p:nvSpPr>
        <p:spPr>
          <a:xfrm>
            <a:off x="1578228" y="4494408"/>
            <a:ext cx="3049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D6B268-217B-4C60-96C3-F8F17A14B008}"/>
              </a:ext>
            </a:extLst>
          </p:cNvPr>
          <p:cNvSpPr txBox="1"/>
          <p:nvPr/>
        </p:nvSpPr>
        <p:spPr>
          <a:xfrm>
            <a:off x="5211224" y="4396604"/>
            <a:ext cx="2628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vitamin…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218E38-C906-48C4-9A7B-1F18FD7ACDE6}"/>
              </a:ext>
            </a:extLst>
          </p:cNvPr>
          <p:cNvSpPr txBox="1"/>
          <p:nvPr/>
        </p:nvSpPr>
        <p:spPr>
          <a:xfrm>
            <a:off x="8713912" y="4507793"/>
            <a:ext cx="2169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4F3ECD-AA85-43D7-A2BC-07416EB99373}"/>
              </a:ext>
            </a:extLst>
          </p:cNvPr>
          <p:cNvSpPr txBox="1"/>
          <p:nvPr/>
        </p:nvSpPr>
        <p:spPr>
          <a:xfrm>
            <a:off x="1281376" y="5750061"/>
            <a:ext cx="6987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0189CEC-027F-4FCF-AC9A-CA6E8220EA11}"/>
              </a:ext>
            </a:extLst>
          </p:cNvPr>
          <p:cNvSpPr/>
          <p:nvPr/>
        </p:nvSpPr>
        <p:spPr>
          <a:xfrm>
            <a:off x="1197228" y="5772924"/>
            <a:ext cx="9097251" cy="7645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ngũ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377936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6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3CB964-F5D1-4828-BE3E-4B36CD641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149" y="12802"/>
            <a:ext cx="2225233" cy="16277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3B2D63-85CF-4343-9D21-2CCB24F5537D}"/>
              </a:ext>
            </a:extLst>
          </p:cNvPr>
          <p:cNvSpPr txBox="1"/>
          <p:nvPr/>
        </p:nvSpPr>
        <p:spPr>
          <a:xfrm>
            <a:off x="3764188" y="-47388"/>
            <a:ext cx="7954718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37553A-06D7-45DD-9006-AE07A2E7ABBE}"/>
              </a:ext>
            </a:extLst>
          </p:cNvPr>
          <p:cNvSpPr txBox="1"/>
          <p:nvPr/>
        </p:nvSpPr>
        <p:spPr>
          <a:xfrm>
            <a:off x="1338876" y="1840020"/>
            <a:ext cx="9749860" cy="390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Cho 1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Khuấy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– 3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Quan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2- 3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6038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C0790E-9A53-44DF-9B14-93924C6B8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043" y="0"/>
            <a:ext cx="3678670" cy="24728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B40A23-D416-428B-98ED-01A05CFA9C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54" r="14647" b="2913"/>
          <a:stretch/>
        </p:blipFill>
        <p:spPr>
          <a:xfrm>
            <a:off x="6389586" y="1"/>
            <a:ext cx="3427593" cy="24728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A96D24-B7A5-478B-A4FA-2B82E692F83E}"/>
              </a:ext>
            </a:extLst>
          </p:cNvPr>
          <p:cNvSpPr txBox="1"/>
          <p:nvPr/>
        </p:nvSpPr>
        <p:spPr>
          <a:xfrm>
            <a:off x="6275516" y="2472830"/>
            <a:ext cx="4590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6869F5-65B1-497D-9555-215EF5080FA1}"/>
              </a:ext>
            </a:extLst>
          </p:cNvPr>
          <p:cNvSpPr txBox="1"/>
          <p:nvPr/>
        </p:nvSpPr>
        <p:spPr>
          <a:xfrm>
            <a:off x="1415043" y="2472830"/>
            <a:ext cx="4056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F1250F-0B8D-44F0-ABAB-CE7E6E9D2751}"/>
              </a:ext>
            </a:extLst>
          </p:cNvPr>
          <p:cNvSpPr txBox="1"/>
          <p:nvPr/>
        </p:nvSpPr>
        <p:spPr>
          <a:xfrm>
            <a:off x="1245380" y="2891411"/>
            <a:ext cx="98283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=&gt; dung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Sau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CDEE9571-EEC1-4617-AA45-EE740EBB96C6}"/>
              </a:ext>
            </a:extLst>
          </p:cNvPr>
          <p:cNvSpPr/>
          <p:nvPr/>
        </p:nvSpPr>
        <p:spPr>
          <a:xfrm>
            <a:off x="774154" y="4830403"/>
            <a:ext cx="10243525" cy="166050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Qua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1B08E8F9-1FFC-4A43-B1E6-BC3C93033754}"/>
              </a:ext>
            </a:extLst>
          </p:cNvPr>
          <p:cNvSpPr/>
          <p:nvPr/>
        </p:nvSpPr>
        <p:spPr>
          <a:xfrm>
            <a:off x="774154" y="4830403"/>
            <a:ext cx="10243525" cy="1660506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Dung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ctr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059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D30FA3-A12C-4F0D-875A-A6C03F3F2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631" y="5038888"/>
            <a:ext cx="8907028" cy="12680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39BC27-B5F8-4D01-BA97-187D7938C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484" y="1488664"/>
            <a:ext cx="6901270" cy="32860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458DE2-7AD9-4147-B36E-A98918266B37}"/>
              </a:ext>
            </a:extLst>
          </p:cNvPr>
          <p:cNvSpPr txBox="1"/>
          <p:nvPr/>
        </p:nvSpPr>
        <p:spPr>
          <a:xfrm>
            <a:off x="1212655" y="336589"/>
            <a:ext cx="9766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Khi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9218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D62134-36A4-475C-993A-93393CAEC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458" y="1549158"/>
            <a:ext cx="3974937" cy="30238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3D0107-A45F-4031-AC3A-2B99A5D0E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077" y="1528121"/>
            <a:ext cx="3743268" cy="3145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95F42D-F40C-4FAA-AA5F-3BD04FD8D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649" y="93413"/>
            <a:ext cx="8358340" cy="646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57FE49-CD93-4050-BBB0-C799C798CCCC}"/>
              </a:ext>
            </a:extLst>
          </p:cNvPr>
          <p:cNvSpPr txBox="1"/>
          <p:nvPr/>
        </p:nvSpPr>
        <p:spPr>
          <a:xfrm>
            <a:off x="1525870" y="767814"/>
            <a:ext cx="8759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Nhũ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lơ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A4DA99-9552-44C0-B665-8A17559F08C3}"/>
              </a:ext>
            </a:extLst>
          </p:cNvPr>
          <p:cNvSpPr txBox="1"/>
          <p:nvPr/>
        </p:nvSpPr>
        <p:spPr>
          <a:xfrm>
            <a:off x="1623106" y="4789023"/>
            <a:ext cx="42559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4498BC-D364-4AAE-875F-6AA2039EDCCA}"/>
              </a:ext>
            </a:extLst>
          </p:cNvPr>
          <p:cNvSpPr txBox="1"/>
          <p:nvPr/>
        </p:nvSpPr>
        <p:spPr>
          <a:xfrm>
            <a:off x="6851456" y="4841786"/>
            <a:ext cx="38088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A2A136-C742-4A2D-8613-346201392BF1}"/>
              </a:ext>
            </a:extLst>
          </p:cNvPr>
          <p:cNvSpPr txBox="1"/>
          <p:nvPr/>
        </p:nvSpPr>
        <p:spPr>
          <a:xfrm>
            <a:off x="1525870" y="5974506"/>
            <a:ext cx="6965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nhũ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060344F-0B69-45B0-929D-3B558F6EF276}"/>
              </a:ext>
            </a:extLst>
          </p:cNvPr>
          <p:cNvSpPr/>
          <p:nvPr/>
        </p:nvSpPr>
        <p:spPr>
          <a:xfrm>
            <a:off x="1356808" y="5999989"/>
            <a:ext cx="9097251" cy="7645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nhũ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mayonnaise,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tẩy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87768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630A37-EF67-48AB-BC3C-A58EDC7FE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781" y="51427"/>
            <a:ext cx="2225233" cy="16277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5ADE88-66FE-4E44-A27B-C126ECB45261}"/>
              </a:ext>
            </a:extLst>
          </p:cNvPr>
          <p:cNvSpPr txBox="1"/>
          <p:nvPr/>
        </p:nvSpPr>
        <p:spPr>
          <a:xfrm>
            <a:off x="3646382" y="325369"/>
            <a:ext cx="7662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nhũ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mayonnaise,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(5 -10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4919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37557D-0A75-435E-BE8B-EBF37B94F06F}"/>
              </a:ext>
            </a:extLst>
          </p:cNvPr>
          <p:cNvSpPr txBox="1"/>
          <p:nvPr/>
        </p:nvSpPr>
        <p:spPr>
          <a:xfrm>
            <a:off x="5052284" y="186707"/>
            <a:ext cx="20874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KẾT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6C7D877-8E89-4AB5-8524-866C81B0DF36}"/>
              </a:ext>
            </a:extLst>
          </p:cNvPr>
          <p:cNvGrpSpPr/>
          <p:nvPr/>
        </p:nvGrpSpPr>
        <p:grpSpPr>
          <a:xfrm>
            <a:off x="786650" y="448317"/>
            <a:ext cx="8943109" cy="6648817"/>
            <a:chOff x="124691" y="132983"/>
            <a:chExt cx="8943109" cy="6648817"/>
          </a:xfrm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AE08E2CE-18EA-4269-8E43-377CD0D7C5CE}"/>
                </a:ext>
              </a:extLst>
            </p:cNvPr>
            <p:cNvSpPr/>
            <p:nvPr/>
          </p:nvSpPr>
          <p:spPr>
            <a:xfrm>
              <a:off x="124691" y="1674681"/>
              <a:ext cx="1447800" cy="1955107"/>
            </a:xfrm>
            <a:prstGeom prst="roundRect">
              <a:avLst/>
            </a:prstGeom>
            <a:ln w="38100"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HỒN HỢP CÁC CHẤT</a:t>
              </a:r>
            </a:p>
          </p:txBody>
        </p:sp>
        <p:sp>
          <p:nvSpPr>
            <p:cNvPr id="26" name="Rounded Rectangle 6">
              <a:extLst>
                <a:ext uri="{FF2B5EF4-FFF2-40B4-BE49-F238E27FC236}">
                  <a16:creationId xmlns:a16="http://schemas.microsoft.com/office/drawing/2014/main" id="{E329DF26-1162-472A-A8C9-32C294219BA0}"/>
                </a:ext>
              </a:extLst>
            </p:cNvPr>
            <p:cNvSpPr/>
            <p:nvPr/>
          </p:nvSpPr>
          <p:spPr>
            <a:xfrm>
              <a:off x="2057400" y="132983"/>
              <a:ext cx="2057400" cy="1068589"/>
            </a:xfrm>
            <a:prstGeom prst="roundRect">
              <a:avLst/>
            </a:prstGeom>
            <a:ln w="38100"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tinh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khiết</a:t>
              </a:r>
              <a:endPara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ounded Rectangle 16">
              <a:extLst>
                <a:ext uri="{FF2B5EF4-FFF2-40B4-BE49-F238E27FC236}">
                  <a16:creationId xmlns:a16="http://schemas.microsoft.com/office/drawing/2014/main" id="{DF6BF24C-9293-4A01-99F6-820C550B8B27}"/>
                </a:ext>
              </a:extLst>
            </p:cNvPr>
            <p:cNvSpPr/>
            <p:nvPr/>
          </p:nvSpPr>
          <p:spPr>
            <a:xfrm>
              <a:off x="4042064" y="2435995"/>
              <a:ext cx="1981200" cy="1374005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Hỗn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đồng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endPara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ounded Rectangle 20">
              <a:extLst>
                <a:ext uri="{FF2B5EF4-FFF2-40B4-BE49-F238E27FC236}">
                  <a16:creationId xmlns:a16="http://schemas.microsoft.com/office/drawing/2014/main" id="{B0157B36-FF93-47B8-AD70-134F9B47E8D2}"/>
                </a:ext>
              </a:extLst>
            </p:cNvPr>
            <p:cNvSpPr/>
            <p:nvPr/>
          </p:nvSpPr>
          <p:spPr>
            <a:xfrm>
              <a:off x="4267200" y="5646259"/>
              <a:ext cx="1905000" cy="1135541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Hỗn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đồng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endPara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ounded Rectangle 21">
              <a:extLst>
                <a:ext uri="{FF2B5EF4-FFF2-40B4-BE49-F238E27FC236}">
                  <a16:creationId xmlns:a16="http://schemas.microsoft.com/office/drawing/2014/main" id="{F1F3D074-57F0-48AB-A562-D683911F6AF8}"/>
                </a:ext>
              </a:extLst>
            </p:cNvPr>
            <p:cNvSpPr/>
            <p:nvPr/>
          </p:nvSpPr>
          <p:spPr>
            <a:xfrm>
              <a:off x="1991591" y="4114800"/>
              <a:ext cx="2057400" cy="1068589"/>
            </a:xfrm>
            <a:prstGeom prst="roundRect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Hỗn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endPara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0C12106D-0787-457E-907D-BFBBF28FFE16}"/>
                </a:ext>
              </a:extLst>
            </p:cNvPr>
            <p:cNvCxnSpPr>
              <a:endCxn id="26" idx="1"/>
            </p:cNvCxnSpPr>
            <p:nvPr/>
          </p:nvCxnSpPr>
          <p:spPr>
            <a:xfrm>
              <a:off x="848591" y="667277"/>
              <a:ext cx="1208809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ounded Rectangle 39">
              <a:extLst>
                <a:ext uri="{FF2B5EF4-FFF2-40B4-BE49-F238E27FC236}">
                  <a16:creationId xmlns:a16="http://schemas.microsoft.com/office/drawing/2014/main" id="{C4E5BDA8-0DEF-41F8-AAE4-35BFF490AC11}"/>
                </a:ext>
              </a:extLst>
            </p:cNvPr>
            <p:cNvSpPr/>
            <p:nvPr/>
          </p:nvSpPr>
          <p:spPr>
            <a:xfrm>
              <a:off x="7010400" y="1545904"/>
              <a:ext cx="2057400" cy="587696"/>
            </a:xfrm>
            <a:prstGeom prst="roundRect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Huyền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phù</a:t>
              </a:r>
              <a:endPara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ounded Rectangle 45">
              <a:extLst>
                <a:ext uri="{FF2B5EF4-FFF2-40B4-BE49-F238E27FC236}">
                  <a16:creationId xmlns:a16="http://schemas.microsoft.com/office/drawing/2014/main" id="{49DB85C0-1359-428B-8443-AAA03BE9993B}"/>
                </a:ext>
              </a:extLst>
            </p:cNvPr>
            <p:cNvSpPr/>
            <p:nvPr/>
          </p:nvSpPr>
          <p:spPr>
            <a:xfrm>
              <a:off x="7010400" y="4049551"/>
              <a:ext cx="2057400" cy="587696"/>
            </a:xfrm>
            <a:prstGeom prst="roundRect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Nhũ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tương</a:t>
              </a:r>
              <a:endPara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E68D269-8823-4743-9F32-74C18DCAACD7}"/>
                </a:ext>
              </a:extLst>
            </p:cNvPr>
            <p:cNvCxnSpPr>
              <a:endCxn id="25" idx="0"/>
            </p:cNvCxnSpPr>
            <p:nvPr/>
          </p:nvCxnSpPr>
          <p:spPr>
            <a:xfrm>
              <a:off x="848591" y="667278"/>
              <a:ext cx="0" cy="1007403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ABFA9CE-B342-43F3-BAFD-8B5EAC20B8B4}"/>
                </a:ext>
              </a:extLst>
            </p:cNvPr>
            <p:cNvCxnSpPr/>
            <p:nvPr/>
          </p:nvCxnSpPr>
          <p:spPr>
            <a:xfrm>
              <a:off x="838200" y="3629845"/>
              <a:ext cx="0" cy="1007403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B908665-C2FD-41AF-942B-90A12E11DE28}"/>
                </a:ext>
              </a:extLst>
            </p:cNvPr>
            <p:cNvCxnSpPr/>
            <p:nvPr/>
          </p:nvCxnSpPr>
          <p:spPr>
            <a:xfrm>
              <a:off x="838200" y="4637247"/>
              <a:ext cx="1208809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895D663-A9B8-43E4-8E10-C1566E7416CB}"/>
                </a:ext>
              </a:extLst>
            </p:cNvPr>
            <p:cNvCxnSpPr/>
            <p:nvPr/>
          </p:nvCxnSpPr>
          <p:spPr>
            <a:xfrm>
              <a:off x="4804064" y="1828799"/>
              <a:ext cx="0" cy="607195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3350A2A-C073-40BA-BC0D-BFCEF84CEB3B}"/>
                </a:ext>
              </a:extLst>
            </p:cNvPr>
            <p:cNvCxnSpPr/>
            <p:nvPr/>
          </p:nvCxnSpPr>
          <p:spPr>
            <a:xfrm>
              <a:off x="3020291" y="5183389"/>
              <a:ext cx="0" cy="1007403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50F964FB-9E64-427B-B59A-C66D9C765286}"/>
                </a:ext>
              </a:extLst>
            </p:cNvPr>
            <p:cNvCxnSpPr/>
            <p:nvPr/>
          </p:nvCxnSpPr>
          <p:spPr>
            <a:xfrm>
              <a:off x="3020291" y="3084397"/>
              <a:ext cx="1028700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A83F218-036C-4BA2-BB9D-3F8B0FAA859C}"/>
                </a:ext>
              </a:extLst>
            </p:cNvPr>
            <p:cNvCxnSpPr/>
            <p:nvPr/>
          </p:nvCxnSpPr>
          <p:spPr>
            <a:xfrm>
              <a:off x="3020291" y="6190791"/>
              <a:ext cx="1208809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8E8D991-4778-49A2-8DBD-1D0C8DA4B8A4}"/>
                </a:ext>
              </a:extLst>
            </p:cNvPr>
            <p:cNvCxnSpPr/>
            <p:nvPr/>
          </p:nvCxnSpPr>
          <p:spPr>
            <a:xfrm>
              <a:off x="3020291" y="3107397"/>
              <a:ext cx="0" cy="1007403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8F879CAE-1A28-4E5C-8C70-5C5866362D99}"/>
                </a:ext>
              </a:extLst>
            </p:cNvPr>
            <p:cNvCxnSpPr/>
            <p:nvPr/>
          </p:nvCxnSpPr>
          <p:spPr>
            <a:xfrm>
              <a:off x="4800600" y="4417195"/>
              <a:ext cx="2209800" cy="10952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D6AC85E-4AA4-4DCE-8848-AD01E821E892}"/>
                </a:ext>
              </a:extLst>
            </p:cNvPr>
            <p:cNvCxnSpPr/>
            <p:nvPr/>
          </p:nvCxnSpPr>
          <p:spPr>
            <a:xfrm>
              <a:off x="4800600" y="3785623"/>
              <a:ext cx="0" cy="607195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D9D20ABB-F1FA-491A-B7B1-347D3CABD819}"/>
                </a:ext>
              </a:extLst>
            </p:cNvPr>
            <p:cNvCxnSpPr/>
            <p:nvPr/>
          </p:nvCxnSpPr>
          <p:spPr>
            <a:xfrm>
              <a:off x="4800600" y="1828799"/>
              <a:ext cx="2209800" cy="4156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CDEC1AB-7AC3-4BE5-8DD3-17427B38A4A1}"/>
                </a:ext>
              </a:extLst>
            </p:cNvPr>
            <p:cNvSpPr txBox="1"/>
            <p:nvPr/>
          </p:nvSpPr>
          <p:spPr>
            <a:xfrm>
              <a:off x="4821382" y="1331893"/>
              <a:ext cx="22098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rắn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lỏng</a:t>
              </a:r>
              <a:endPara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1FBE238-7AF6-45FB-8743-23E23C54337E}"/>
                </a:ext>
              </a:extLst>
            </p:cNvPr>
            <p:cNvSpPr txBox="1"/>
            <p:nvPr/>
          </p:nvSpPr>
          <p:spPr>
            <a:xfrm>
              <a:off x="4856018" y="3940141"/>
              <a:ext cx="225136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lỏng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lỏng</a:t>
              </a:r>
              <a:endPara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639AA1A5-CB2D-4F7A-99A9-D231CDFFA29A}"/>
                </a:ext>
              </a:extLst>
            </p:cNvPr>
            <p:cNvCxnSpPr/>
            <p:nvPr/>
          </p:nvCxnSpPr>
          <p:spPr>
            <a:xfrm>
              <a:off x="6172200" y="6190790"/>
              <a:ext cx="1028700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ounded Rectangle 72">
              <a:extLst>
                <a:ext uri="{FF2B5EF4-FFF2-40B4-BE49-F238E27FC236}">
                  <a16:creationId xmlns:a16="http://schemas.microsoft.com/office/drawing/2014/main" id="{3B7F1648-8AE3-46F7-A777-B63C8BD7B58C}"/>
                </a:ext>
              </a:extLst>
            </p:cNvPr>
            <p:cNvSpPr/>
            <p:nvPr/>
          </p:nvSpPr>
          <p:spPr>
            <a:xfrm>
              <a:off x="7239000" y="5896942"/>
              <a:ext cx="1828800" cy="587696"/>
            </a:xfrm>
            <a:prstGeom prst="roundRect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Dung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dịch</a:t>
              </a:r>
              <a:endPara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763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86100" y="80387"/>
            <a:ext cx="11651587" cy="6692202"/>
          </a:xfrm>
          <a:prstGeom prst="rect">
            <a:avLst/>
          </a:prstGeom>
          <a:noFill/>
          <a:ln>
            <a:solidFill>
              <a:srgbClr val="FFA9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zh-CN" altLang="en-US">
              <a:solidFill>
                <a:prstClr val="white"/>
              </a:solidFill>
              <a:latin typeface="Calibri"/>
              <a:ea typeface="等线" panose="02010600030101010101" pitchFamily="2" charset="-122"/>
            </a:endParaRPr>
          </a:p>
        </p:txBody>
      </p:sp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3358887" y="668356"/>
            <a:ext cx="5353157" cy="498614"/>
          </a:xfrm>
          <a:prstGeom prst="rect">
            <a:avLst/>
          </a:prstGeom>
          <a:noFill/>
          <a:ln>
            <a:solidFill>
              <a:srgbClr val="FFA9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200"/>
            <a:r>
              <a:rPr lang="en-US" altLang="zh-CN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NỘI DUNG CHÍNH CỦA BÀI</a:t>
            </a:r>
            <a:endParaRPr lang="zh-CN" altLang="en-US" sz="28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MH_Other_1"/>
          <p:cNvSpPr/>
          <p:nvPr>
            <p:custDataLst>
              <p:tags r:id="rId2"/>
            </p:custDataLst>
          </p:nvPr>
        </p:nvSpPr>
        <p:spPr>
          <a:xfrm rot="16200000">
            <a:off x="2569912" y="3496007"/>
            <a:ext cx="3297990" cy="514350"/>
          </a:xfrm>
          <a:prstGeom prst="parallelogram">
            <a:avLst>
              <a:gd name="adj" fmla="val 156667"/>
            </a:avLst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57200">
              <a:defRPr/>
            </a:pPr>
            <a:endParaRPr lang="zh-CN" altLang="en-US" sz="2400" b="1">
              <a:solidFill>
                <a:prstClr val="white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MH_Other_2"/>
          <p:cNvSpPr/>
          <p:nvPr>
            <p:custDataLst>
              <p:tags r:id="rId3"/>
            </p:custDataLst>
          </p:nvPr>
        </p:nvSpPr>
        <p:spPr>
          <a:xfrm>
            <a:off x="3132138" y="1929563"/>
            <a:ext cx="184150" cy="174625"/>
          </a:xfrm>
          <a:prstGeom prst="rtTriangle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57200">
              <a:defRPr/>
            </a:pPr>
            <a:endParaRPr lang="zh-CN" altLang="en-US" sz="2400" b="1">
              <a:solidFill>
                <a:prstClr val="white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MH_SubTitle_1"/>
          <p:cNvSpPr/>
          <p:nvPr>
            <p:custDataLst>
              <p:tags r:id="rId4"/>
            </p:custDataLst>
          </p:nvPr>
        </p:nvSpPr>
        <p:spPr>
          <a:xfrm>
            <a:off x="2591720" y="2104188"/>
            <a:ext cx="1377950" cy="3297989"/>
          </a:xfrm>
          <a:prstGeom prst="rect">
            <a:avLst/>
          </a:prstGeom>
          <a:solidFill>
            <a:srgbClr val="FEFFFF"/>
          </a:solidFill>
          <a:ln w="3175">
            <a:solidFill>
              <a:schemeClr val="accent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44000" rIns="72000" bIns="0" anchor="ctr">
            <a:normAutofit/>
          </a:bodyPr>
          <a:lstStyle/>
          <a:p>
            <a:pPr algn="ctr" defTabSz="457200">
              <a:lnSpc>
                <a:spcPct val="120000"/>
              </a:lnSpc>
              <a:defRPr/>
            </a:pPr>
            <a:endParaRPr lang="zh-CN" altLang="en-US" sz="2400" b="1" dirty="0">
              <a:solidFill>
                <a:srgbClr val="FFA91B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MH_Other_3"/>
          <p:cNvSpPr/>
          <p:nvPr>
            <p:custDataLst>
              <p:tags r:id="rId5"/>
            </p:custDataLst>
          </p:nvPr>
        </p:nvSpPr>
        <p:spPr>
          <a:xfrm>
            <a:off x="2658395" y="1929563"/>
            <a:ext cx="476250" cy="542925"/>
          </a:xfrm>
          <a:custGeom>
            <a:avLst/>
            <a:gdLst>
              <a:gd name="connsiteX0" fmla="*/ 0 w 466725"/>
              <a:gd name="connsiteY0" fmla="*/ 0 h 533401"/>
              <a:gd name="connsiteX1" fmla="*/ 466725 w 466725"/>
              <a:gd name="connsiteY1" fmla="*/ 0 h 533401"/>
              <a:gd name="connsiteX2" fmla="*/ 466725 w 466725"/>
              <a:gd name="connsiteY2" fmla="*/ 300038 h 533401"/>
              <a:gd name="connsiteX3" fmla="*/ 233362 w 466725"/>
              <a:gd name="connsiteY3" fmla="*/ 533401 h 533401"/>
              <a:gd name="connsiteX4" fmla="*/ 233363 w 466725"/>
              <a:gd name="connsiteY4" fmla="*/ 533400 h 533401"/>
              <a:gd name="connsiteX5" fmla="*/ 0 w 466725"/>
              <a:gd name="connsiteY5" fmla="*/ 300037 h 53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6725" h="533401">
                <a:moveTo>
                  <a:pt x="0" y="0"/>
                </a:moveTo>
                <a:lnTo>
                  <a:pt x="466725" y="0"/>
                </a:lnTo>
                <a:lnTo>
                  <a:pt x="466725" y="300038"/>
                </a:lnTo>
                <a:cubicBezTo>
                  <a:pt x="466725" y="428921"/>
                  <a:pt x="362245" y="533401"/>
                  <a:pt x="233362" y="533401"/>
                </a:cubicBezTo>
                <a:lnTo>
                  <a:pt x="233363" y="533400"/>
                </a:lnTo>
                <a:cubicBezTo>
                  <a:pt x="104480" y="533400"/>
                  <a:pt x="0" y="428920"/>
                  <a:pt x="0" y="30003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25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defTabSz="457200">
              <a:defRPr/>
            </a:pPr>
            <a:r>
              <a:rPr lang="en-US" altLang="zh-CN" sz="2400" b="1" dirty="0">
                <a:solidFill>
                  <a:srgbClr val="FEFFFF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</a:t>
            </a:r>
            <a:endParaRPr lang="zh-CN" altLang="en-US" sz="2400" b="1" dirty="0">
              <a:solidFill>
                <a:srgbClr val="FEFFFF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MH_Other_4"/>
          <p:cNvSpPr/>
          <p:nvPr>
            <p:custDataLst>
              <p:tags r:id="rId6"/>
            </p:custDataLst>
          </p:nvPr>
        </p:nvSpPr>
        <p:spPr>
          <a:xfrm rot="16200000">
            <a:off x="4455863" y="3496006"/>
            <a:ext cx="3297988" cy="514350"/>
          </a:xfrm>
          <a:prstGeom prst="parallelogram">
            <a:avLst>
              <a:gd name="adj" fmla="val 156667"/>
            </a:avLst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57200">
              <a:defRPr/>
            </a:pPr>
            <a:endParaRPr lang="zh-CN" altLang="en-US" sz="2400" b="1">
              <a:solidFill>
                <a:prstClr val="white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MH_Other_5"/>
          <p:cNvSpPr/>
          <p:nvPr>
            <p:custDataLst>
              <p:tags r:id="rId7"/>
            </p:custDataLst>
          </p:nvPr>
        </p:nvSpPr>
        <p:spPr>
          <a:xfrm>
            <a:off x="5019487" y="1929563"/>
            <a:ext cx="184150" cy="174625"/>
          </a:xfrm>
          <a:prstGeom prst="rtTriangle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57200">
              <a:defRPr/>
            </a:pPr>
            <a:endParaRPr lang="zh-CN" altLang="en-US" sz="2400" b="1">
              <a:solidFill>
                <a:prstClr val="white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MH_SubTitle_2"/>
          <p:cNvSpPr/>
          <p:nvPr>
            <p:custDataLst>
              <p:tags r:id="rId8"/>
            </p:custDataLst>
          </p:nvPr>
        </p:nvSpPr>
        <p:spPr>
          <a:xfrm>
            <a:off x="4476082" y="2104188"/>
            <a:ext cx="1377950" cy="3297989"/>
          </a:xfrm>
          <a:prstGeom prst="rect">
            <a:avLst/>
          </a:prstGeom>
          <a:solidFill>
            <a:srgbClr val="FEFFFF"/>
          </a:solidFill>
          <a:ln w="3175">
            <a:solidFill>
              <a:schemeClr val="accent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44000" rIns="72000" bIns="0" anchor="ctr">
            <a:normAutofit/>
          </a:bodyPr>
          <a:lstStyle/>
          <a:p>
            <a:pPr algn="ctr" defTabSz="457200">
              <a:lnSpc>
                <a:spcPct val="120000"/>
              </a:lnSpc>
              <a:defRPr/>
            </a:pPr>
            <a:endParaRPr lang="zh-CN" altLang="en-US" sz="2400" b="1" dirty="0">
              <a:solidFill>
                <a:srgbClr val="2E3E52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MH_Other_6"/>
          <p:cNvSpPr/>
          <p:nvPr>
            <p:custDataLst>
              <p:tags r:id="rId9"/>
            </p:custDataLst>
          </p:nvPr>
        </p:nvSpPr>
        <p:spPr>
          <a:xfrm>
            <a:off x="4544345" y="1929563"/>
            <a:ext cx="476250" cy="542925"/>
          </a:xfrm>
          <a:custGeom>
            <a:avLst/>
            <a:gdLst>
              <a:gd name="connsiteX0" fmla="*/ 0 w 466725"/>
              <a:gd name="connsiteY0" fmla="*/ 0 h 533401"/>
              <a:gd name="connsiteX1" fmla="*/ 466725 w 466725"/>
              <a:gd name="connsiteY1" fmla="*/ 0 h 533401"/>
              <a:gd name="connsiteX2" fmla="*/ 466725 w 466725"/>
              <a:gd name="connsiteY2" fmla="*/ 300038 h 533401"/>
              <a:gd name="connsiteX3" fmla="*/ 233362 w 466725"/>
              <a:gd name="connsiteY3" fmla="*/ 533401 h 533401"/>
              <a:gd name="connsiteX4" fmla="*/ 233363 w 466725"/>
              <a:gd name="connsiteY4" fmla="*/ 533400 h 533401"/>
              <a:gd name="connsiteX5" fmla="*/ 0 w 466725"/>
              <a:gd name="connsiteY5" fmla="*/ 300037 h 53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6725" h="533401">
                <a:moveTo>
                  <a:pt x="0" y="0"/>
                </a:moveTo>
                <a:lnTo>
                  <a:pt x="466725" y="0"/>
                </a:lnTo>
                <a:lnTo>
                  <a:pt x="466725" y="300038"/>
                </a:lnTo>
                <a:cubicBezTo>
                  <a:pt x="466725" y="428921"/>
                  <a:pt x="362245" y="533401"/>
                  <a:pt x="233362" y="533401"/>
                </a:cubicBezTo>
                <a:lnTo>
                  <a:pt x="233363" y="533400"/>
                </a:lnTo>
                <a:cubicBezTo>
                  <a:pt x="104480" y="533400"/>
                  <a:pt x="0" y="428920"/>
                  <a:pt x="0" y="3000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r>
              <a:rPr lang="en-US" altLang="zh-CN" sz="2400" b="1" dirty="0">
                <a:solidFill>
                  <a:srgbClr val="FFFFFF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II</a:t>
            </a:r>
            <a:endParaRPr lang="zh-CN" altLang="en-US" sz="2400" b="1" dirty="0">
              <a:solidFill>
                <a:srgbClr val="FFFFFF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MH_Other_7"/>
          <p:cNvSpPr/>
          <p:nvPr>
            <p:custDataLst>
              <p:tags r:id="rId10"/>
            </p:custDataLst>
          </p:nvPr>
        </p:nvSpPr>
        <p:spPr>
          <a:xfrm rot="16200000">
            <a:off x="6340226" y="3496006"/>
            <a:ext cx="3297988" cy="514350"/>
          </a:xfrm>
          <a:prstGeom prst="parallelogram">
            <a:avLst>
              <a:gd name="adj" fmla="val 156667"/>
            </a:avLst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57200">
              <a:defRPr/>
            </a:pPr>
            <a:endParaRPr lang="zh-CN" altLang="en-US" sz="2400" b="1">
              <a:solidFill>
                <a:prstClr val="white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MH_Other_8"/>
          <p:cNvSpPr/>
          <p:nvPr>
            <p:custDataLst>
              <p:tags r:id="rId11"/>
            </p:custDataLst>
          </p:nvPr>
        </p:nvSpPr>
        <p:spPr>
          <a:xfrm>
            <a:off x="6902450" y="1929563"/>
            <a:ext cx="184150" cy="174625"/>
          </a:xfrm>
          <a:prstGeom prst="rtTriangle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57200">
              <a:defRPr/>
            </a:pPr>
            <a:endParaRPr lang="zh-CN" altLang="en-US" sz="2400" b="1">
              <a:solidFill>
                <a:prstClr val="white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MH_SubTitle_3"/>
          <p:cNvSpPr/>
          <p:nvPr>
            <p:custDataLst>
              <p:tags r:id="rId12"/>
            </p:custDataLst>
          </p:nvPr>
        </p:nvSpPr>
        <p:spPr>
          <a:xfrm>
            <a:off x="6362032" y="2104188"/>
            <a:ext cx="1377950" cy="3297989"/>
          </a:xfrm>
          <a:prstGeom prst="rect">
            <a:avLst/>
          </a:prstGeom>
          <a:solidFill>
            <a:srgbClr val="FEFFFF"/>
          </a:solidFill>
          <a:ln w="3175">
            <a:solidFill>
              <a:schemeClr val="accent3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44000" rIns="72000" bIns="0" anchor="ctr">
            <a:normAutofit/>
          </a:bodyPr>
          <a:lstStyle/>
          <a:p>
            <a:pPr algn="ctr" defTabSz="457200">
              <a:lnSpc>
                <a:spcPct val="120000"/>
              </a:lnSpc>
              <a:defRPr/>
            </a:pPr>
            <a:endParaRPr lang="zh-CN" altLang="en-US" sz="2400" b="1" dirty="0">
              <a:solidFill>
                <a:srgbClr val="FF7C55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MH_Other_9"/>
          <p:cNvSpPr/>
          <p:nvPr>
            <p:custDataLst>
              <p:tags r:id="rId13"/>
            </p:custDataLst>
          </p:nvPr>
        </p:nvSpPr>
        <p:spPr>
          <a:xfrm>
            <a:off x="6430295" y="1929563"/>
            <a:ext cx="575782" cy="542925"/>
          </a:xfrm>
          <a:custGeom>
            <a:avLst/>
            <a:gdLst>
              <a:gd name="connsiteX0" fmla="*/ 0 w 466725"/>
              <a:gd name="connsiteY0" fmla="*/ 0 h 533401"/>
              <a:gd name="connsiteX1" fmla="*/ 466725 w 466725"/>
              <a:gd name="connsiteY1" fmla="*/ 0 h 533401"/>
              <a:gd name="connsiteX2" fmla="*/ 466725 w 466725"/>
              <a:gd name="connsiteY2" fmla="*/ 300038 h 533401"/>
              <a:gd name="connsiteX3" fmla="*/ 233362 w 466725"/>
              <a:gd name="connsiteY3" fmla="*/ 533401 h 533401"/>
              <a:gd name="connsiteX4" fmla="*/ 233363 w 466725"/>
              <a:gd name="connsiteY4" fmla="*/ 533400 h 533401"/>
              <a:gd name="connsiteX5" fmla="*/ 0 w 466725"/>
              <a:gd name="connsiteY5" fmla="*/ 300037 h 53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6725" h="533401">
                <a:moveTo>
                  <a:pt x="0" y="0"/>
                </a:moveTo>
                <a:lnTo>
                  <a:pt x="466725" y="0"/>
                </a:lnTo>
                <a:lnTo>
                  <a:pt x="466725" y="300038"/>
                </a:lnTo>
                <a:cubicBezTo>
                  <a:pt x="466725" y="428921"/>
                  <a:pt x="362245" y="533401"/>
                  <a:pt x="233362" y="533401"/>
                </a:cubicBezTo>
                <a:lnTo>
                  <a:pt x="233363" y="533400"/>
                </a:lnTo>
                <a:cubicBezTo>
                  <a:pt x="104480" y="533400"/>
                  <a:pt x="0" y="428920"/>
                  <a:pt x="0" y="30003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25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57200">
              <a:defRPr/>
            </a:pPr>
            <a:r>
              <a:rPr lang="en-US" altLang="zh-CN" sz="2400" b="1" dirty="0">
                <a:solidFill>
                  <a:srgbClr val="FEFFFF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III</a:t>
            </a:r>
            <a:endParaRPr lang="zh-CN" altLang="en-US" sz="2400" b="1" dirty="0">
              <a:solidFill>
                <a:srgbClr val="FEFFFF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MH_Other_10"/>
          <p:cNvSpPr/>
          <p:nvPr>
            <p:custDataLst>
              <p:tags r:id="rId14"/>
            </p:custDataLst>
          </p:nvPr>
        </p:nvSpPr>
        <p:spPr>
          <a:xfrm>
            <a:off x="8788400" y="1929563"/>
            <a:ext cx="184150" cy="174625"/>
          </a:xfrm>
          <a:prstGeom prst="rtTriangle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57200">
              <a:defRPr/>
            </a:pPr>
            <a:endParaRPr lang="zh-CN" altLang="en-US" sz="2400" b="1">
              <a:solidFill>
                <a:prstClr val="white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MH_SubTitle_4"/>
          <p:cNvSpPr/>
          <p:nvPr>
            <p:custDataLst>
              <p:tags r:id="rId15"/>
            </p:custDataLst>
          </p:nvPr>
        </p:nvSpPr>
        <p:spPr>
          <a:xfrm>
            <a:off x="8246395" y="2104188"/>
            <a:ext cx="1377950" cy="3297989"/>
          </a:xfrm>
          <a:prstGeom prst="rect">
            <a:avLst/>
          </a:prstGeom>
          <a:solidFill>
            <a:srgbClr val="FEFFFF"/>
          </a:solidFill>
          <a:ln w="3175">
            <a:solidFill>
              <a:schemeClr val="accent4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44000" rIns="72000" bIns="0" anchor="ctr">
            <a:normAutofit/>
          </a:bodyPr>
          <a:lstStyle/>
          <a:p>
            <a:pPr algn="ctr" defTabSz="457200">
              <a:lnSpc>
                <a:spcPct val="120000"/>
              </a:lnSpc>
              <a:defRPr/>
            </a:pPr>
            <a:endParaRPr lang="zh-CN" altLang="en-US" sz="2400" b="1" dirty="0">
              <a:solidFill>
                <a:srgbClr val="00CCCC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MH_Other_11"/>
          <p:cNvSpPr/>
          <p:nvPr>
            <p:custDataLst>
              <p:tags r:id="rId16"/>
            </p:custDataLst>
          </p:nvPr>
        </p:nvSpPr>
        <p:spPr>
          <a:xfrm>
            <a:off x="8314656" y="1929563"/>
            <a:ext cx="577183" cy="542925"/>
          </a:xfrm>
          <a:custGeom>
            <a:avLst/>
            <a:gdLst>
              <a:gd name="connsiteX0" fmla="*/ 0 w 466725"/>
              <a:gd name="connsiteY0" fmla="*/ 0 h 533401"/>
              <a:gd name="connsiteX1" fmla="*/ 466725 w 466725"/>
              <a:gd name="connsiteY1" fmla="*/ 0 h 533401"/>
              <a:gd name="connsiteX2" fmla="*/ 466725 w 466725"/>
              <a:gd name="connsiteY2" fmla="*/ 300038 h 533401"/>
              <a:gd name="connsiteX3" fmla="*/ 233362 w 466725"/>
              <a:gd name="connsiteY3" fmla="*/ 533401 h 533401"/>
              <a:gd name="connsiteX4" fmla="*/ 233363 w 466725"/>
              <a:gd name="connsiteY4" fmla="*/ 533400 h 533401"/>
              <a:gd name="connsiteX5" fmla="*/ 0 w 466725"/>
              <a:gd name="connsiteY5" fmla="*/ 300037 h 53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6725" h="533401">
                <a:moveTo>
                  <a:pt x="0" y="0"/>
                </a:moveTo>
                <a:lnTo>
                  <a:pt x="466725" y="0"/>
                </a:lnTo>
                <a:lnTo>
                  <a:pt x="466725" y="300038"/>
                </a:lnTo>
                <a:cubicBezTo>
                  <a:pt x="466725" y="428921"/>
                  <a:pt x="362245" y="533401"/>
                  <a:pt x="233362" y="533401"/>
                </a:cubicBezTo>
                <a:lnTo>
                  <a:pt x="233363" y="533400"/>
                </a:lnTo>
                <a:cubicBezTo>
                  <a:pt x="104480" y="533400"/>
                  <a:pt x="0" y="428920"/>
                  <a:pt x="0" y="30003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25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defTabSz="457200">
              <a:defRPr/>
            </a:pPr>
            <a:r>
              <a:rPr lang="en-US" altLang="zh-CN" sz="2400" b="1" dirty="0">
                <a:solidFill>
                  <a:srgbClr val="FEFFFF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IV</a:t>
            </a:r>
            <a:endParaRPr lang="zh-CN" altLang="en-US" sz="2400" b="1" dirty="0">
              <a:solidFill>
                <a:srgbClr val="FEFFFF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711824" y="2630820"/>
            <a:ext cx="1145548" cy="244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30000"/>
              </a:lnSpc>
              <a:defRPr/>
            </a:pP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Chất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tinh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khiết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hỗn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hợp</a:t>
            </a:r>
            <a:endParaRPr lang="zh-CN" altLang="en-US" sz="2400" b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588649" y="2630820"/>
            <a:ext cx="1145548" cy="100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30000"/>
              </a:lnSpc>
              <a:defRPr/>
            </a:pP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Dung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dịch</a:t>
            </a:r>
            <a:endParaRPr lang="zh-CN" altLang="en-US" sz="2400" b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478233" y="2630820"/>
            <a:ext cx="1145548" cy="1964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30000"/>
              </a:lnSpc>
              <a:defRPr/>
            </a:pP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Huyền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phù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nhũ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tương</a:t>
            </a:r>
            <a:endParaRPr lang="zh-CN" altLang="en-US" sz="2400" b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8385427" y="2630820"/>
            <a:ext cx="1145548" cy="14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30000"/>
              </a:lnSpc>
              <a:defRPr/>
            </a:pP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Sự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hòa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tan </a:t>
            </a: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chất</a:t>
            </a:r>
            <a:endParaRPr lang="zh-CN" altLang="en-US" sz="2400" b="1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A058F8-1B05-40B4-9F65-600E0822F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99" y="4480517"/>
            <a:ext cx="8303472" cy="1835055"/>
          </a:xfrm>
          <a:prstGeom prst="rect">
            <a:avLst/>
          </a:prstGeom>
        </p:spPr>
      </p:pic>
      <p:pic>
        <p:nvPicPr>
          <p:cNvPr id="1026" name="Picture 2" descr="Lốc 4 hộp sữa tiệt trùng socola Dutch Lady 180ml">
            <a:extLst>
              <a:ext uri="{FF2B5EF4-FFF2-40B4-BE49-F238E27FC236}">
                <a16:creationId xmlns:a16="http://schemas.microsoft.com/office/drawing/2014/main" id="{2557EC84-2BEA-4319-894D-6B7EF772C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50" y="1182268"/>
            <a:ext cx="4110125" cy="308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0795B42-0842-498A-94F2-FC0D6DE34A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289" t="4172" r="14963" b="4212"/>
          <a:stretch/>
        </p:blipFill>
        <p:spPr>
          <a:xfrm>
            <a:off x="7268451" y="270673"/>
            <a:ext cx="2910052" cy="399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6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43D66A-8F9A-49EE-94C5-D62FD1CF62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5959" y="718263"/>
            <a:ext cx="7677150" cy="5325495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" y="948"/>
            <a:ext cx="12187269" cy="6858767"/>
          </a:xfrm>
          <a:prstGeom prst="rect">
            <a:avLst/>
          </a:prstGeom>
        </p:spPr>
      </p:pic>
      <p:pic>
        <p:nvPicPr>
          <p:cNvPr id="124" name="den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25" name="den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9810" cy="2639810"/>
          </a:xfrm>
          <a:prstGeom prst="rect">
            <a:avLst/>
          </a:prstGeom>
        </p:spPr>
      </p:pic>
      <p:pic>
        <p:nvPicPr>
          <p:cNvPr id="126" name="den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45893"/>
          </a:xfrm>
          <a:prstGeom prst="rect">
            <a:avLst/>
          </a:prstGeom>
        </p:spPr>
      </p:pic>
      <p:pic>
        <p:nvPicPr>
          <p:cNvPr id="127" name="den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59" y="3020060"/>
            <a:ext cx="2651990" cy="2651990"/>
          </a:xfrm>
          <a:prstGeom prst="rect">
            <a:avLst/>
          </a:prstGeom>
        </p:spPr>
      </p:pic>
      <p:pic>
        <p:nvPicPr>
          <p:cNvPr id="128" name="den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92" y="3371485"/>
            <a:ext cx="2639810" cy="2639810"/>
          </a:xfrm>
          <a:prstGeom prst="rect">
            <a:avLst/>
          </a:prstGeom>
        </p:spPr>
      </p:pic>
      <p:pic>
        <p:nvPicPr>
          <p:cNvPr id="129" name="den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68" y="1101452"/>
            <a:ext cx="1168595" cy="1168595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3" y="883975"/>
            <a:ext cx="1061107" cy="1061107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50" y="1738168"/>
            <a:ext cx="1127571" cy="1127571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91" y="-974833"/>
            <a:ext cx="1761897" cy="6059949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39" y="5085116"/>
            <a:ext cx="647700" cy="904875"/>
          </a:xfrm>
          <a:prstGeom prst="rect">
            <a:avLst/>
          </a:prstGeom>
        </p:spPr>
      </p:pic>
      <p:pic>
        <p:nvPicPr>
          <p:cNvPr id="159" name="Picture 158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19" y="5852160"/>
            <a:ext cx="1180821" cy="998220"/>
          </a:xfrm>
          <a:prstGeom prst="rect">
            <a:avLst/>
          </a:prstGeom>
        </p:spPr>
      </p:pic>
      <p:pic>
        <p:nvPicPr>
          <p:cNvPr id="4" name="vuideh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703" y="-671549"/>
            <a:ext cx="609600" cy="609600"/>
          </a:xfrm>
          <a:prstGeom prst="rect">
            <a:avLst/>
          </a:prstGeom>
        </p:spPr>
      </p:pic>
      <p:pic>
        <p:nvPicPr>
          <p:cNvPr id="139" name="mau1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40" name="mau2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3741" cy="2639810"/>
          </a:xfrm>
          <a:prstGeom prst="rect">
            <a:avLst/>
          </a:prstGeom>
        </p:spPr>
      </p:pic>
      <p:pic>
        <p:nvPicPr>
          <p:cNvPr id="141" name="mau3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39810"/>
          </a:xfrm>
          <a:prstGeom prst="rect">
            <a:avLst/>
          </a:prstGeom>
        </p:spPr>
      </p:pic>
      <p:pic>
        <p:nvPicPr>
          <p:cNvPr id="142" name="mau4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59" y="3020060"/>
            <a:ext cx="2651990" cy="2651990"/>
          </a:xfrm>
          <a:prstGeom prst="rect">
            <a:avLst/>
          </a:prstGeom>
        </p:spPr>
      </p:pic>
      <p:pic>
        <p:nvPicPr>
          <p:cNvPr id="143" name="mau5">
            <a:hlinkClick r:id="rId29" action="ppaction://hlinksldjump"/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92" y="3381011"/>
            <a:ext cx="2633741" cy="2639810"/>
          </a:xfrm>
          <a:prstGeom prst="rect">
            <a:avLst/>
          </a:prstGeom>
        </p:spPr>
      </p:pic>
      <p:pic>
        <p:nvPicPr>
          <p:cNvPr id="144" name="mau6">
            <a:hlinkClick r:id="rId31" action="ppaction://hlinksldjump"/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7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</a:rPr>
              <a:t>Câu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hỏi</a:t>
            </a:r>
            <a:r>
              <a:rPr lang="en-US" sz="3200" b="1" dirty="0">
                <a:solidFill>
                  <a:schemeClr val="bg1"/>
                </a:solidFill>
              </a:rPr>
              <a:t> 1 : Oxy </a:t>
            </a:r>
            <a:r>
              <a:rPr lang="en-US" sz="3200" b="1" dirty="0" err="1">
                <a:solidFill>
                  <a:schemeClr val="bg1"/>
                </a:solidFill>
              </a:rPr>
              <a:t>là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chất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tinh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khiết</a:t>
            </a:r>
            <a:r>
              <a:rPr lang="en-US" sz="3200" b="1" dirty="0">
                <a:solidFill>
                  <a:schemeClr val="bg1"/>
                </a:solidFill>
              </a:rPr>
              <a:t> hay </a:t>
            </a:r>
            <a:r>
              <a:rPr lang="en-US" sz="3200" b="1" dirty="0" err="1">
                <a:solidFill>
                  <a:schemeClr val="bg1"/>
                </a:solidFill>
              </a:rPr>
              <a:t>hỗn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hợp</a:t>
            </a:r>
            <a:r>
              <a:rPr lang="en-US" sz="3200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Oxy </a:t>
            </a:r>
            <a:r>
              <a:rPr lang="en-US" sz="3200" b="1" dirty="0" err="1">
                <a:solidFill>
                  <a:schemeClr val="bg1"/>
                </a:solidFill>
              </a:rPr>
              <a:t>là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chất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tinh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khiết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4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1" y="253860"/>
            <a:ext cx="10522857" cy="3942282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: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Khi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ml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rượu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etylic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 ml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nước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Rượu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etylic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dung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môi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.			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Nước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dung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môi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.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Nước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hoặc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rượu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có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thể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chất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tan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hoặc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dung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môi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.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Cả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hai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chất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nước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và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rượu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etylic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vừa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chất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tan,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vừa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dung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môi</a:t>
            </a:r>
            <a:endParaRPr lang="en-US" sz="32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34570" y="4196142"/>
            <a:ext cx="10522857" cy="1185920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: B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3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3241055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3: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Dung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dịch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hỗn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hợp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chất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rắn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trong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chất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lỏng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.			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B.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chất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khí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trong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chất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lỏng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lang="en-US" sz="3200" b="1" noProof="0" dirty="0" err="1">
                <a:solidFill>
                  <a:prstClr val="white"/>
                </a:solidFill>
                <a:latin typeface="Calibri" panose="020F0502020204030204"/>
              </a:rPr>
              <a:t>đồng</a:t>
            </a:r>
            <a:r>
              <a:rPr lang="en-US" sz="3200" b="1" noProof="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Calibri" panose="020F0502020204030204"/>
              </a:rPr>
              <a:t>nhất</a:t>
            </a:r>
            <a:r>
              <a:rPr lang="en-US" sz="3200" b="1" noProof="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Calibri" panose="020F0502020204030204"/>
              </a:rPr>
              <a:t>của</a:t>
            </a:r>
            <a:r>
              <a:rPr lang="en-US" sz="3200" b="1" noProof="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Calibri" panose="020F0502020204030204"/>
              </a:rPr>
              <a:t>chất</a:t>
            </a:r>
            <a:r>
              <a:rPr lang="en-US" sz="3200" b="1" noProof="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Calibri" panose="020F0502020204030204"/>
              </a:rPr>
              <a:t>rắn</a:t>
            </a:r>
            <a:r>
              <a:rPr lang="en-US" sz="3200" b="1" noProof="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Calibri" panose="020F0502020204030204"/>
              </a:rPr>
              <a:t>và</a:t>
            </a:r>
            <a:r>
              <a:rPr lang="en-US" sz="3200" b="1" noProof="0" dirty="0">
                <a:solidFill>
                  <a:prstClr val="white"/>
                </a:solidFill>
                <a:latin typeface="Calibri" panose="020F0502020204030204"/>
              </a:rPr>
              <a:t> dung </a:t>
            </a:r>
            <a:r>
              <a:rPr lang="en-US" sz="3200" b="1" noProof="0" dirty="0" err="1">
                <a:solidFill>
                  <a:prstClr val="white"/>
                </a:solidFill>
                <a:latin typeface="Calibri" panose="020F0502020204030204"/>
              </a:rPr>
              <a:t>môi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		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nhất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dung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môi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chất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3825894"/>
            <a:ext cx="10522857" cy="1234672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: D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2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4: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Chất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huyền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phù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Nước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phù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sa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.		B.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Sữa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Kem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dưỡng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da.		D. Mayonnaise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: 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3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5: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Chất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tương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Nước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bột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sắn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. 	 	B.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Nước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cam.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Nước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muối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lý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	D. 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Kem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: D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2784390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6: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Đặc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điểm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tương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Trong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suốt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,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đồng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nhất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.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Không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trong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suốt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,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bị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phân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lớp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sau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1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thời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gian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ngắn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.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suốt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bị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phân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lớp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baseline="0" dirty="0" err="1">
                <a:solidFill>
                  <a:prstClr val="white"/>
                </a:solidFill>
                <a:latin typeface="Calibri" panose="020F0502020204030204"/>
              </a:rPr>
              <a:t>Trong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suốt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,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bị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phân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lớp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sau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1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thời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gian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ngắn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3522964"/>
            <a:ext cx="10522857" cy="1537602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Đáp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Calibri" panose="020F0502020204030204"/>
              </a:rPr>
              <a:t>án</a:t>
            </a:r>
            <a:r>
              <a:rPr lang="en-US" sz="3200" b="1" dirty="0">
                <a:solidFill>
                  <a:prstClr val="white"/>
                </a:solidFill>
                <a:latin typeface="Calibri" panose="020F0502020204030204"/>
              </a:rPr>
              <a:t>: C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1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9F7E8-B681-40F2-8528-B06C01BA7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Ở NHÀ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10CB56-832A-449C-9969-F6A05FC20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32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7B1D4-DAD7-40CF-B041-3A1D2C593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160" y="753598"/>
            <a:ext cx="8750845" cy="1325563"/>
          </a:xfrm>
        </p:spPr>
        <p:txBody>
          <a:bodyPr>
            <a:norm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28" name="Picture 4" descr="Nước cất pha tiêm 5 ml">
            <a:extLst>
              <a:ext uri="{FF2B5EF4-FFF2-40B4-BE49-F238E27FC236}">
                <a16:creationId xmlns:a16="http://schemas.microsoft.com/office/drawing/2014/main" id="{B5846950-5496-4E25-8455-CA0A6E7D3EB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05639"/>
            <a:ext cx="5645345" cy="375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ird seagull">
            <a:extLst>
              <a:ext uri="{FF2B5EF4-FFF2-40B4-BE49-F238E27FC236}">
                <a16:creationId xmlns:a16="http://schemas.microsoft.com/office/drawing/2014/main" id="{4B72B47F-8003-4CA6-9E63-33E059098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47" y="2805640"/>
            <a:ext cx="5571227" cy="375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ình Minh Họa Dấu Hỏi">
            <a:extLst>
              <a:ext uri="{FF2B5EF4-FFF2-40B4-BE49-F238E27FC236}">
                <a16:creationId xmlns:a16="http://schemas.microsoft.com/office/drawing/2014/main" id="{8B2858FE-9EE6-4D11-A268-85C7DD780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4" y="58323"/>
            <a:ext cx="2228441" cy="163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98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05C12-DA1F-4A62-828A-C672E8FC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48353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CHẤT TINH KHIẾT VÀ HỖN HỢP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510AE8-8010-42C5-8497-DFE675203897}"/>
              </a:ext>
            </a:extLst>
          </p:cNvPr>
          <p:cNvSpPr txBox="1"/>
          <p:nvPr/>
        </p:nvSpPr>
        <p:spPr>
          <a:xfrm>
            <a:off x="1434354" y="944844"/>
            <a:ext cx="6793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2DB3C3-EC20-43B5-989F-C84425BE3E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07" t="11574" r="16654" b="15597"/>
          <a:stretch/>
        </p:blipFill>
        <p:spPr>
          <a:xfrm>
            <a:off x="1434353" y="1759321"/>
            <a:ext cx="3663575" cy="2649164"/>
          </a:xfrm>
          <a:prstGeom prst="rect">
            <a:avLst/>
          </a:prstGeom>
        </p:spPr>
      </p:pic>
      <p:pic>
        <p:nvPicPr>
          <p:cNvPr id="2050" name="Picture 2" descr="Vùng Nước Gần Núi Xanh">
            <a:extLst>
              <a:ext uri="{FF2B5EF4-FFF2-40B4-BE49-F238E27FC236}">
                <a16:creationId xmlns:a16="http://schemas.microsoft.com/office/drawing/2014/main" id="{43A41B75-049A-442A-BE7B-5B6D7DE533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6" t="27838" r="6455"/>
          <a:stretch/>
        </p:blipFill>
        <p:spPr bwMode="auto">
          <a:xfrm>
            <a:off x="6741458" y="1759321"/>
            <a:ext cx="3830917" cy="264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17A743-4C60-4BF7-9D35-BED90CFC9183}"/>
              </a:ext>
            </a:extLst>
          </p:cNvPr>
          <p:cNvSpPr txBox="1"/>
          <p:nvPr/>
        </p:nvSpPr>
        <p:spPr>
          <a:xfrm>
            <a:off x="2486212" y="4643717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D6E971-45AF-4605-947E-38A633E82AB1}"/>
              </a:ext>
            </a:extLst>
          </p:cNvPr>
          <p:cNvSpPr txBox="1"/>
          <p:nvPr/>
        </p:nvSpPr>
        <p:spPr>
          <a:xfrm>
            <a:off x="7903882" y="4643717"/>
            <a:ext cx="13147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55C431-1614-421F-BD7F-E4D3F1CD06DA}"/>
              </a:ext>
            </a:extLst>
          </p:cNvPr>
          <p:cNvSpPr txBox="1"/>
          <p:nvPr/>
        </p:nvSpPr>
        <p:spPr>
          <a:xfrm>
            <a:off x="1295095" y="5043827"/>
            <a:ext cx="4478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EB67D2-F471-4C79-A9DA-51BA67101AE0}"/>
              </a:ext>
            </a:extLst>
          </p:cNvPr>
          <p:cNvSpPr txBox="1"/>
          <p:nvPr/>
        </p:nvSpPr>
        <p:spPr>
          <a:xfrm>
            <a:off x="6527495" y="5108739"/>
            <a:ext cx="4478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54722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8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05C12-DA1F-4A62-828A-C672E8FC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48353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CHẤT TINH KHIẾT VÀ HỖN HỢP</a:t>
            </a:r>
          </a:p>
        </p:txBody>
      </p:sp>
      <p:graphicFrame>
        <p:nvGraphicFramePr>
          <p:cNvPr id="4" name="Table 9">
            <a:extLst>
              <a:ext uri="{FF2B5EF4-FFF2-40B4-BE49-F238E27FC236}">
                <a16:creationId xmlns:a16="http://schemas.microsoft.com/office/drawing/2014/main" id="{4A07C067-A0CF-466D-92F8-024BF14B7E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766403"/>
              </p:ext>
            </p:extLst>
          </p:nvPr>
        </p:nvGraphicFramePr>
        <p:xfrm>
          <a:off x="1452282" y="884518"/>
          <a:ext cx="9185835" cy="2846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431">
                  <a:extLst>
                    <a:ext uri="{9D8B030D-6E8A-4147-A177-3AD203B41FA5}">
                      <a16:colId xmlns:a16="http://schemas.microsoft.com/office/drawing/2014/main" val="2588044020"/>
                    </a:ext>
                  </a:extLst>
                </a:gridCol>
                <a:gridCol w="3787908">
                  <a:extLst>
                    <a:ext uri="{9D8B030D-6E8A-4147-A177-3AD203B41FA5}">
                      <a16:colId xmlns:a16="http://schemas.microsoft.com/office/drawing/2014/main" val="2114028816"/>
                    </a:ext>
                  </a:extLst>
                </a:gridCol>
                <a:gridCol w="3569496">
                  <a:extLst>
                    <a:ext uri="{9D8B030D-6E8A-4147-A177-3AD203B41FA5}">
                      <a16:colId xmlns:a16="http://schemas.microsoft.com/office/drawing/2014/main" val="32462032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khiết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1627"/>
                  </a:ext>
                </a:extLst>
              </a:tr>
              <a:tr h="3444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cất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53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282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266465"/>
                  </a:ext>
                </a:extLst>
              </a:tr>
            </a:tbl>
          </a:graphicData>
        </a:graphic>
      </p:graphicFrame>
      <p:sp>
        <p:nvSpPr>
          <p:cNvPr id="10" name="Cloud 9">
            <a:extLst>
              <a:ext uri="{FF2B5EF4-FFF2-40B4-BE49-F238E27FC236}">
                <a16:creationId xmlns:a16="http://schemas.microsoft.com/office/drawing/2014/main" id="{F6CDB23F-EA97-40AC-A634-F38459CF7BD9}"/>
              </a:ext>
            </a:extLst>
          </p:cNvPr>
          <p:cNvSpPr/>
          <p:nvPr/>
        </p:nvSpPr>
        <p:spPr>
          <a:xfrm>
            <a:off x="2342776" y="4518212"/>
            <a:ext cx="5922683" cy="225312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EE617C98-53C1-4651-85B8-FC4565540EAF}"/>
              </a:ext>
            </a:extLst>
          </p:cNvPr>
          <p:cNvSpPr/>
          <p:nvPr/>
        </p:nvSpPr>
        <p:spPr>
          <a:xfrm>
            <a:off x="2277035" y="4239743"/>
            <a:ext cx="6078071" cy="261825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F4FED5-F7C2-411A-ADAC-0412C1FBDEDA}"/>
              </a:ext>
            </a:extLst>
          </p:cNvPr>
          <p:cNvSpPr txBox="1"/>
          <p:nvPr/>
        </p:nvSpPr>
        <p:spPr>
          <a:xfrm>
            <a:off x="3304988" y="2067859"/>
            <a:ext cx="2228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oxy….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D07CB6-ADA1-49A7-9BBE-4E8106D470C3}"/>
              </a:ext>
            </a:extLst>
          </p:cNvPr>
          <p:cNvSpPr txBox="1"/>
          <p:nvPr/>
        </p:nvSpPr>
        <p:spPr>
          <a:xfrm>
            <a:off x="7144870" y="2067858"/>
            <a:ext cx="2441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021752-408C-4674-B331-57E45733FF3C}"/>
              </a:ext>
            </a:extLst>
          </p:cNvPr>
          <p:cNvSpPr txBox="1"/>
          <p:nvPr/>
        </p:nvSpPr>
        <p:spPr>
          <a:xfrm>
            <a:off x="3304988" y="2692501"/>
            <a:ext cx="2262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E8AB08-5C18-41D6-868E-107BB1F1C07E}"/>
              </a:ext>
            </a:extLst>
          </p:cNvPr>
          <p:cNvSpPr txBox="1"/>
          <p:nvPr/>
        </p:nvSpPr>
        <p:spPr>
          <a:xfrm>
            <a:off x="7169763" y="2692501"/>
            <a:ext cx="2287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49AAB7-8733-4BD7-AC5E-CC9C052B8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2304" y="3730590"/>
            <a:ext cx="3346994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7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C9F6AC-1EEF-4B41-B842-513D2B9DE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028" y="455334"/>
            <a:ext cx="2225233" cy="1627773"/>
          </a:xfrm>
          <a:prstGeom prst="rect">
            <a:avLst/>
          </a:prstGeom>
        </p:spPr>
      </p:pic>
      <p:sp>
        <p:nvSpPr>
          <p:cNvPr id="5" name="Wave 4">
            <a:extLst>
              <a:ext uri="{FF2B5EF4-FFF2-40B4-BE49-F238E27FC236}">
                <a16:creationId xmlns:a16="http://schemas.microsoft.com/office/drawing/2014/main" id="{B5CBD0F1-4E54-45BB-B5DE-D59EC1AA0379}"/>
              </a:ext>
            </a:extLst>
          </p:cNvPr>
          <p:cNvSpPr/>
          <p:nvPr/>
        </p:nvSpPr>
        <p:spPr>
          <a:xfrm>
            <a:off x="3825894" y="678787"/>
            <a:ext cx="7309590" cy="15427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loãng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cam?</a:t>
            </a:r>
          </a:p>
          <a:p>
            <a:pPr algn="ctr"/>
            <a:endParaRPr lang="en-US" dirty="0"/>
          </a:p>
        </p:txBody>
      </p:sp>
      <p:sp>
        <p:nvSpPr>
          <p:cNvPr id="6" name="Wave 5">
            <a:extLst>
              <a:ext uri="{FF2B5EF4-FFF2-40B4-BE49-F238E27FC236}">
                <a16:creationId xmlns:a16="http://schemas.microsoft.com/office/drawing/2014/main" id="{16E4E3F1-8CF7-49D2-B0F1-B46F4692A40E}"/>
              </a:ext>
            </a:extLst>
          </p:cNvPr>
          <p:cNvSpPr/>
          <p:nvPr/>
        </p:nvSpPr>
        <p:spPr>
          <a:xfrm>
            <a:off x="3748292" y="2519742"/>
            <a:ext cx="7309590" cy="15427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dirty="0"/>
          </a:p>
        </p:txBody>
      </p:sp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586A7262-2EB9-4D26-A58C-23FE50161164}"/>
              </a:ext>
            </a:extLst>
          </p:cNvPr>
          <p:cNvSpPr/>
          <p:nvPr/>
        </p:nvSpPr>
        <p:spPr>
          <a:xfrm>
            <a:off x="3691261" y="4981517"/>
            <a:ext cx="7444223" cy="136318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Arrow: Curved Left 7">
            <a:extLst>
              <a:ext uri="{FF2B5EF4-FFF2-40B4-BE49-F238E27FC236}">
                <a16:creationId xmlns:a16="http://schemas.microsoft.com/office/drawing/2014/main" id="{089DC3D3-D7BE-4439-BC0B-F2530DAEF485}"/>
              </a:ext>
            </a:extLst>
          </p:cNvPr>
          <p:cNvSpPr/>
          <p:nvPr/>
        </p:nvSpPr>
        <p:spPr>
          <a:xfrm>
            <a:off x="7713497" y="2083107"/>
            <a:ext cx="263661" cy="64887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Arrow: Curved Left 8">
            <a:extLst>
              <a:ext uri="{FF2B5EF4-FFF2-40B4-BE49-F238E27FC236}">
                <a16:creationId xmlns:a16="http://schemas.microsoft.com/office/drawing/2014/main" id="{408AE062-C3E7-401E-AE85-3875A9892D80}"/>
              </a:ext>
            </a:extLst>
          </p:cNvPr>
          <p:cNvSpPr/>
          <p:nvPr/>
        </p:nvSpPr>
        <p:spPr>
          <a:xfrm>
            <a:off x="7842523" y="3915652"/>
            <a:ext cx="381467" cy="106586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CC7EBD-4321-4067-AB15-265F1197D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67" y="3082698"/>
            <a:ext cx="3346994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2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C9F6AC-1EEF-4B41-B842-513D2B9DE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028" y="455334"/>
            <a:ext cx="2225233" cy="1627773"/>
          </a:xfrm>
          <a:prstGeom prst="rect">
            <a:avLst/>
          </a:prstGeom>
        </p:spPr>
      </p:pic>
      <p:sp>
        <p:nvSpPr>
          <p:cNvPr id="5" name="Wave 4">
            <a:extLst>
              <a:ext uri="{FF2B5EF4-FFF2-40B4-BE49-F238E27FC236}">
                <a16:creationId xmlns:a16="http://schemas.microsoft.com/office/drawing/2014/main" id="{B5CBD0F1-4E54-45BB-B5DE-D59EC1AA0379}"/>
              </a:ext>
            </a:extLst>
          </p:cNvPr>
          <p:cNvSpPr/>
          <p:nvPr/>
        </p:nvSpPr>
        <p:spPr>
          <a:xfrm>
            <a:off x="3825894" y="678787"/>
            <a:ext cx="7309590" cy="15427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oxygen?</a:t>
            </a:r>
          </a:p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Wave 5">
                <a:extLst>
                  <a:ext uri="{FF2B5EF4-FFF2-40B4-BE49-F238E27FC236}">
                    <a16:creationId xmlns:a16="http://schemas.microsoft.com/office/drawing/2014/main" id="{16E4E3F1-8CF7-49D2-B0F1-B46F4692A40E}"/>
                  </a:ext>
                </a:extLst>
              </p:cNvPr>
              <p:cNvSpPr/>
              <p:nvPr/>
            </p:nvSpPr>
            <p:spPr>
              <a:xfrm>
                <a:off x="3748292" y="2519742"/>
                <a:ext cx="7309590" cy="1542700"/>
              </a:xfrm>
              <a:prstGeom prst="wav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Nước: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sôi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100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</m:oMath>
                </a14:m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nóng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chảy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ở 0</a:t>
                </a:r>
                <a:r>
                  <a:rPr lang="en-US" sz="2400" b="1" dirty="0">
                    <a:solidFill>
                      <a:schemeClr val="tx1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𝑪</m:t>
                    </m:r>
                  </m:oMath>
                </a14:m>
                <a:endPara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Oxygen: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hóa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lỏng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ở -183</a:t>
                </a:r>
                <a:r>
                  <a:rPr lang="en-US" sz="2400" b="1" dirty="0">
                    <a:solidFill>
                      <a:schemeClr val="tx1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𝑪</m:t>
                    </m:r>
                  </m:oMath>
                </a14:m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hóa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rắn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ở -218</a:t>
                </a:r>
                <a:r>
                  <a:rPr lang="en-US" sz="2400" b="1" dirty="0">
                    <a:solidFill>
                      <a:schemeClr val="tx1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𝑪</m:t>
                    </m:r>
                  </m:oMath>
                </a14:m>
                <a:endPara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dirty="0"/>
              </a:p>
            </p:txBody>
          </p:sp>
        </mc:Choice>
        <mc:Fallback xmlns="">
          <p:sp>
            <p:nvSpPr>
              <p:cNvPr id="6" name="Wave 5">
                <a:extLst>
                  <a:ext uri="{FF2B5EF4-FFF2-40B4-BE49-F238E27FC236}">
                    <a16:creationId xmlns:a16="http://schemas.microsoft.com/office/drawing/2014/main" id="{16E4E3F1-8CF7-49D2-B0F1-B46F4692A4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8292" y="2519742"/>
                <a:ext cx="7309590" cy="1542700"/>
              </a:xfrm>
              <a:prstGeom prst="wav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586A7262-2EB9-4D26-A58C-23FE50161164}"/>
              </a:ext>
            </a:extLst>
          </p:cNvPr>
          <p:cNvSpPr/>
          <p:nvPr/>
        </p:nvSpPr>
        <p:spPr>
          <a:xfrm>
            <a:off x="3691261" y="4981517"/>
            <a:ext cx="7444223" cy="136318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Arrow: Curved Left 7">
            <a:extLst>
              <a:ext uri="{FF2B5EF4-FFF2-40B4-BE49-F238E27FC236}">
                <a16:creationId xmlns:a16="http://schemas.microsoft.com/office/drawing/2014/main" id="{089DC3D3-D7BE-4439-BC0B-F2530DAEF485}"/>
              </a:ext>
            </a:extLst>
          </p:cNvPr>
          <p:cNvSpPr/>
          <p:nvPr/>
        </p:nvSpPr>
        <p:spPr>
          <a:xfrm>
            <a:off x="7713497" y="2083107"/>
            <a:ext cx="263661" cy="64887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Arrow: Curved Left 8">
            <a:extLst>
              <a:ext uri="{FF2B5EF4-FFF2-40B4-BE49-F238E27FC236}">
                <a16:creationId xmlns:a16="http://schemas.microsoft.com/office/drawing/2014/main" id="{408AE062-C3E7-401E-AE85-3875A9892D80}"/>
              </a:ext>
            </a:extLst>
          </p:cNvPr>
          <p:cNvSpPr/>
          <p:nvPr/>
        </p:nvSpPr>
        <p:spPr>
          <a:xfrm>
            <a:off x="7842523" y="3915652"/>
            <a:ext cx="381467" cy="106586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CC7EBD-4321-4067-AB15-265F1197D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267" y="3082698"/>
            <a:ext cx="3346994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47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05C12-DA1F-4A62-828A-C672E8FC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376" y="161290"/>
            <a:ext cx="10515600" cy="48353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CHẤT TINH KHIẾT VÀ HỖN HỢP</a:t>
            </a:r>
          </a:p>
        </p:txBody>
      </p:sp>
      <p:graphicFrame>
        <p:nvGraphicFramePr>
          <p:cNvPr id="4" name="Table 9">
            <a:extLst>
              <a:ext uri="{FF2B5EF4-FFF2-40B4-BE49-F238E27FC236}">
                <a16:creationId xmlns:a16="http://schemas.microsoft.com/office/drawing/2014/main" id="{4A07C067-A0CF-466D-92F8-024BF14B7E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370251"/>
              </p:ext>
            </p:extLst>
          </p:nvPr>
        </p:nvGraphicFramePr>
        <p:xfrm>
          <a:off x="1452282" y="884518"/>
          <a:ext cx="9185835" cy="3394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431">
                  <a:extLst>
                    <a:ext uri="{9D8B030D-6E8A-4147-A177-3AD203B41FA5}">
                      <a16:colId xmlns:a16="http://schemas.microsoft.com/office/drawing/2014/main" val="2588044020"/>
                    </a:ext>
                  </a:extLst>
                </a:gridCol>
                <a:gridCol w="3787908">
                  <a:extLst>
                    <a:ext uri="{9D8B030D-6E8A-4147-A177-3AD203B41FA5}">
                      <a16:colId xmlns:a16="http://schemas.microsoft.com/office/drawing/2014/main" val="2114028816"/>
                    </a:ext>
                  </a:extLst>
                </a:gridCol>
                <a:gridCol w="3569496">
                  <a:extLst>
                    <a:ext uri="{9D8B030D-6E8A-4147-A177-3AD203B41FA5}">
                      <a16:colId xmlns:a16="http://schemas.microsoft.com/office/drawing/2014/main" val="32462032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khiết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1627"/>
                  </a:ext>
                </a:extLst>
              </a:tr>
              <a:tr h="3444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cất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53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282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Thay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26646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EF4FED5-F7C2-411A-ADAC-0412C1FBDEDA}"/>
              </a:ext>
            </a:extLst>
          </p:cNvPr>
          <p:cNvSpPr txBox="1"/>
          <p:nvPr/>
        </p:nvSpPr>
        <p:spPr>
          <a:xfrm>
            <a:off x="3304988" y="2067859"/>
            <a:ext cx="2228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oxy….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D07CB6-ADA1-49A7-9BBE-4E8106D470C3}"/>
              </a:ext>
            </a:extLst>
          </p:cNvPr>
          <p:cNvSpPr txBox="1"/>
          <p:nvPr/>
        </p:nvSpPr>
        <p:spPr>
          <a:xfrm>
            <a:off x="7144870" y="2067858"/>
            <a:ext cx="2441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cam,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sữa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021752-408C-4674-B331-57E45733FF3C}"/>
              </a:ext>
            </a:extLst>
          </p:cNvPr>
          <p:cNvSpPr txBox="1"/>
          <p:nvPr/>
        </p:nvSpPr>
        <p:spPr>
          <a:xfrm>
            <a:off x="3304988" y="2692501"/>
            <a:ext cx="2262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một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E8AB08-5C18-41D6-868E-107BB1F1C07E}"/>
              </a:ext>
            </a:extLst>
          </p:cNvPr>
          <p:cNvSpPr txBox="1"/>
          <p:nvPr/>
        </p:nvSpPr>
        <p:spPr>
          <a:xfrm>
            <a:off x="7169763" y="2692501"/>
            <a:ext cx="2287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Gồm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chất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49AAB7-8733-4BD7-AC5E-CC9C052B8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2304" y="3730590"/>
            <a:ext cx="3346994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1">
            <a:extLst>
              <a:ext uri="{FF2B5EF4-FFF2-40B4-BE49-F238E27FC236}">
                <a16:creationId xmlns:a16="http://schemas.microsoft.com/office/drawing/2014/main" id="{C2833199-ABEB-410A-A87A-F411A43FF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770" y="5403655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 dirty="0" err="1">
                <a:solidFill>
                  <a:srgbClr val="FF0000"/>
                </a:solidFill>
                <a:latin typeface=".VnTime" pitchFamily="34" charset="0"/>
              </a:rPr>
              <a:t>Chất</a:t>
            </a:r>
            <a:r>
              <a:rPr lang="en-US" altLang="en-US" sz="2400" i="1" dirty="0">
                <a:solidFill>
                  <a:srgbClr val="FF0000"/>
                </a:solidFill>
                <a:latin typeface=".VnTime" pitchFamily="34" charset="0"/>
              </a:rPr>
              <a:t> tan</a:t>
            </a:r>
            <a:r>
              <a:rPr lang="en-US" altLang="en-US" sz="2400" b="0" dirty="0">
                <a:solidFill>
                  <a:srgbClr val="FF0000"/>
                </a:solidFill>
                <a:latin typeface=".VnTime" pitchFamily="34" charset="0"/>
              </a:rPr>
              <a:t> </a:t>
            </a:r>
            <a:endParaRPr lang="en-US" altLang="en-US" sz="2400" b="0" i="1" dirty="0">
              <a:solidFill>
                <a:srgbClr val="FF0000"/>
              </a:solidFill>
              <a:latin typeface=".VnTime" pitchFamily="34" charset="0"/>
            </a:endParaRP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D4D40FFD-6116-4BD5-85EB-C94BF6BFE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8845" y="5308168"/>
            <a:ext cx="1676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 dirty="0">
                <a:solidFill>
                  <a:srgbClr val="FF0000"/>
                </a:solidFill>
                <a:latin typeface=".VnTime" pitchFamily="34" charset="0"/>
              </a:rPr>
              <a:t>Dung </a:t>
            </a:r>
            <a:r>
              <a:rPr lang="en-US" altLang="en-US" sz="2400" i="1" dirty="0" err="1">
                <a:solidFill>
                  <a:srgbClr val="FF0000"/>
                </a:solidFill>
                <a:latin typeface=".VnTime" pitchFamily="34" charset="0"/>
              </a:rPr>
              <a:t>môi</a:t>
            </a:r>
            <a:r>
              <a:rPr lang="en-US" altLang="en-US" sz="2400" i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.VnTime" pitchFamily="34" charset="0"/>
              </a:rPr>
              <a:t>của</a:t>
            </a:r>
            <a:r>
              <a:rPr lang="en-US" altLang="en-US" sz="2400" i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.VnTime" pitchFamily="34" charset="0"/>
              </a:rPr>
              <a:t>đường</a:t>
            </a:r>
            <a:endParaRPr lang="en-US" altLang="en-US" sz="2400" b="0" i="1" dirty="0">
              <a:solidFill>
                <a:srgbClr val="FF0000"/>
              </a:solidFill>
              <a:latin typeface=".VnTime" pitchFamily="34" charset="0"/>
            </a:endParaRPr>
          </a:p>
        </p:txBody>
      </p:sp>
      <p:sp>
        <p:nvSpPr>
          <p:cNvPr id="7" name="Text Box 25">
            <a:extLst>
              <a:ext uri="{FF2B5EF4-FFF2-40B4-BE49-F238E27FC236}">
                <a16:creationId xmlns:a16="http://schemas.microsoft.com/office/drawing/2014/main" id="{E914C253-DB75-4F45-981F-6300826C4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8842" y="5403655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 dirty="0">
                <a:solidFill>
                  <a:srgbClr val="FF0000"/>
                </a:solidFill>
                <a:latin typeface=".VnTime" pitchFamily="34" charset="0"/>
              </a:rPr>
              <a:t>Dung </a:t>
            </a:r>
            <a:r>
              <a:rPr lang="en-US" altLang="en-US" sz="2400" i="1" dirty="0" err="1">
                <a:solidFill>
                  <a:srgbClr val="FF0000"/>
                </a:solidFill>
                <a:latin typeface=".VnTime" pitchFamily="34" charset="0"/>
              </a:rPr>
              <a:t>dịch</a:t>
            </a:r>
            <a:endParaRPr lang="en-US" altLang="en-US" sz="2400" b="0" i="1" dirty="0">
              <a:solidFill>
                <a:srgbClr val="FF0000"/>
              </a:solidFill>
              <a:latin typeface=".VnTime" pitchFamily="34" charset="0"/>
            </a:endParaRPr>
          </a:p>
        </p:txBody>
      </p:sp>
      <p:sp>
        <p:nvSpPr>
          <p:cNvPr id="8" name="Freeform 72">
            <a:extLst>
              <a:ext uri="{FF2B5EF4-FFF2-40B4-BE49-F238E27FC236}">
                <a16:creationId xmlns:a16="http://schemas.microsoft.com/office/drawing/2014/main" id="{B32217DE-FD19-49AD-AE69-5370F9F5A0A0}"/>
              </a:ext>
            </a:extLst>
          </p:cNvPr>
          <p:cNvSpPr>
            <a:spLocks/>
          </p:cNvSpPr>
          <p:nvPr/>
        </p:nvSpPr>
        <p:spPr bwMode="auto">
          <a:xfrm>
            <a:off x="3691610" y="3540126"/>
            <a:ext cx="685800" cy="838200"/>
          </a:xfrm>
          <a:custGeom>
            <a:avLst/>
            <a:gdLst/>
            <a:ahLst/>
            <a:cxnLst>
              <a:cxn ang="0">
                <a:pos x="0" y="48"/>
              </a:cxn>
              <a:cxn ang="0">
                <a:pos x="0" y="528"/>
              </a:cxn>
              <a:cxn ang="0">
                <a:pos x="384" y="528"/>
              </a:cxn>
              <a:cxn ang="0">
                <a:pos x="384" y="48"/>
              </a:cxn>
              <a:cxn ang="0">
                <a:pos x="432" y="0"/>
              </a:cxn>
            </a:cxnLst>
            <a:rect l="0" t="0" r="r" b="b"/>
            <a:pathLst>
              <a:path w="432" h="528">
                <a:moveTo>
                  <a:pt x="0" y="48"/>
                </a:moveTo>
                <a:lnTo>
                  <a:pt x="0" y="528"/>
                </a:lnTo>
                <a:lnTo>
                  <a:pt x="384" y="528"/>
                </a:lnTo>
                <a:lnTo>
                  <a:pt x="384" y="48"/>
                </a:lnTo>
                <a:lnTo>
                  <a:pt x="432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vi-VN" sz="2800" i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" name="Group 73">
            <a:extLst>
              <a:ext uri="{FF2B5EF4-FFF2-40B4-BE49-F238E27FC236}">
                <a16:creationId xmlns:a16="http://schemas.microsoft.com/office/drawing/2014/main" id="{C62D7269-9F42-47EC-A773-50A29DC64D99}"/>
              </a:ext>
            </a:extLst>
          </p:cNvPr>
          <p:cNvGrpSpPr>
            <a:grpSpLocks/>
          </p:cNvGrpSpPr>
          <p:nvPr/>
        </p:nvGrpSpPr>
        <p:grpSpPr bwMode="auto">
          <a:xfrm>
            <a:off x="6489037" y="3590555"/>
            <a:ext cx="685800" cy="838200"/>
            <a:chOff x="3120" y="2256"/>
            <a:chExt cx="432" cy="528"/>
          </a:xfrm>
        </p:grpSpPr>
        <p:sp>
          <p:nvSpPr>
            <p:cNvPr id="10" name="Freeform 74">
              <a:extLst>
                <a:ext uri="{FF2B5EF4-FFF2-40B4-BE49-F238E27FC236}">
                  <a16:creationId xmlns:a16="http://schemas.microsoft.com/office/drawing/2014/main" id="{3667538B-8488-4198-843A-AAADAC57C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0" y="2256"/>
              <a:ext cx="432" cy="528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528"/>
                </a:cxn>
                <a:cxn ang="0">
                  <a:pos x="384" y="528"/>
                </a:cxn>
                <a:cxn ang="0">
                  <a:pos x="384" y="48"/>
                </a:cxn>
                <a:cxn ang="0">
                  <a:pos x="432" y="0"/>
                </a:cxn>
              </a:cxnLst>
              <a:rect l="0" t="0" r="r" b="b"/>
              <a:pathLst>
                <a:path w="432" h="528">
                  <a:moveTo>
                    <a:pt x="0" y="48"/>
                  </a:moveTo>
                  <a:lnTo>
                    <a:pt x="0" y="528"/>
                  </a:lnTo>
                  <a:lnTo>
                    <a:pt x="384" y="528"/>
                  </a:lnTo>
                  <a:lnTo>
                    <a:pt x="384" y="48"/>
                  </a:lnTo>
                  <a:lnTo>
                    <a:pt x="432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Rectangle 75" descr="25%">
              <a:extLst>
                <a:ext uri="{FF2B5EF4-FFF2-40B4-BE49-F238E27FC236}">
                  <a16:creationId xmlns:a16="http://schemas.microsoft.com/office/drawing/2014/main" id="{0710AF15-DFB7-42BA-A93E-CE4BC692C0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448"/>
              <a:ext cx="378" cy="336"/>
            </a:xfrm>
            <a:prstGeom prst="rect">
              <a:avLst/>
            </a:prstGeom>
            <a:solidFill>
              <a:srgbClr val="EEF8A6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" name="Rectangle 76" descr="25%">
            <a:extLst>
              <a:ext uri="{FF2B5EF4-FFF2-40B4-BE49-F238E27FC236}">
                <a16:creationId xmlns:a16="http://schemas.microsoft.com/office/drawing/2014/main" id="{2696620B-E3A0-4B6B-B45A-403740CBC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1610" y="3824288"/>
            <a:ext cx="600075" cy="53340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vi-VN" sz="2800" i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Line 77">
            <a:extLst>
              <a:ext uri="{FF2B5EF4-FFF2-40B4-BE49-F238E27FC236}">
                <a16:creationId xmlns:a16="http://schemas.microsoft.com/office/drawing/2014/main" id="{30E15687-B54F-472F-87DA-83EEE4C4FCD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9794" y="4186238"/>
            <a:ext cx="68580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stealth" w="sm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vi-VN" sz="2800" i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Line 78">
            <a:extLst>
              <a:ext uri="{FF2B5EF4-FFF2-40B4-BE49-F238E27FC236}">
                <a16:creationId xmlns:a16="http://schemas.microsoft.com/office/drawing/2014/main" id="{514A4E7D-FCCF-48B1-955A-3F5734ADA8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77676" y="3349655"/>
            <a:ext cx="381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vi-VN" sz="2800" i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" name="Group 79">
            <a:extLst>
              <a:ext uri="{FF2B5EF4-FFF2-40B4-BE49-F238E27FC236}">
                <a16:creationId xmlns:a16="http://schemas.microsoft.com/office/drawing/2014/main" id="{F993D446-B744-4861-AF39-33348894378B}"/>
              </a:ext>
            </a:extLst>
          </p:cNvPr>
          <p:cNvGrpSpPr>
            <a:grpSpLocks/>
          </p:cNvGrpSpPr>
          <p:nvPr/>
        </p:nvGrpSpPr>
        <p:grpSpPr bwMode="auto">
          <a:xfrm>
            <a:off x="1918120" y="3894264"/>
            <a:ext cx="657225" cy="552450"/>
            <a:chOff x="864" y="2448"/>
            <a:chExt cx="414" cy="348"/>
          </a:xfrm>
        </p:grpSpPr>
        <p:sp>
          <p:nvSpPr>
            <p:cNvPr id="16" name="Arc 80">
              <a:extLst>
                <a:ext uri="{FF2B5EF4-FFF2-40B4-BE49-F238E27FC236}">
                  <a16:creationId xmlns:a16="http://schemas.microsoft.com/office/drawing/2014/main" id="{CB884C3E-F498-4F39-8E72-5439A7201B56}"/>
                </a:ext>
              </a:extLst>
            </p:cNvPr>
            <p:cNvSpPr>
              <a:spLocks/>
            </p:cNvSpPr>
            <p:nvPr/>
          </p:nvSpPr>
          <p:spPr bwMode="auto">
            <a:xfrm rot="8455164">
              <a:off x="864" y="2448"/>
              <a:ext cx="414" cy="348"/>
            </a:xfrm>
            <a:custGeom>
              <a:avLst/>
              <a:gdLst>
                <a:gd name="G0" fmla="+- 7036 0 0"/>
                <a:gd name="G1" fmla="+- 21600 0 0"/>
                <a:gd name="G2" fmla="+- 21600 0 0"/>
                <a:gd name="T0" fmla="*/ 0 w 28636"/>
                <a:gd name="T1" fmla="*/ 1178 h 25426"/>
                <a:gd name="T2" fmla="*/ 28294 w 28636"/>
                <a:gd name="T3" fmla="*/ 25426 h 25426"/>
                <a:gd name="T4" fmla="*/ 7036 w 28636"/>
                <a:gd name="T5" fmla="*/ 21600 h 25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636" h="25426" fill="none" extrusionOk="0">
                  <a:moveTo>
                    <a:pt x="0" y="1178"/>
                  </a:moveTo>
                  <a:cubicBezTo>
                    <a:pt x="2263" y="398"/>
                    <a:pt x="4641" y="-1"/>
                    <a:pt x="7036" y="0"/>
                  </a:cubicBezTo>
                  <a:cubicBezTo>
                    <a:pt x="18965" y="0"/>
                    <a:pt x="28636" y="9670"/>
                    <a:pt x="28636" y="21600"/>
                  </a:cubicBezTo>
                  <a:cubicBezTo>
                    <a:pt x="28636" y="22882"/>
                    <a:pt x="28521" y="24163"/>
                    <a:pt x="28294" y="25426"/>
                  </a:cubicBezTo>
                </a:path>
                <a:path w="28636" h="25426" stroke="0" extrusionOk="0">
                  <a:moveTo>
                    <a:pt x="0" y="1178"/>
                  </a:moveTo>
                  <a:cubicBezTo>
                    <a:pt x="2263" y="398"/>
                    <a:pt x="4641" y="-1"/>
                    <a:pt x="7036" y="0"/>
                  </a:cubicBezTo>
                  <a:cubicBezTo>
                    <a:pt x="18965" y="0"/>
                    <a:pt x="28636" y="9670"/>
                    <a:pt x="28636" y="21600"/>
                  </a:cubicBezTo>
                  <a:cubicBezTo>
                    <a:pt x="28636" y="22882"/>
                    <a:pt x="28521" y="24163"/>
                    <a:pt x="28294" y="25426"/>
                  </a:cubicBezTo>
                  <a:lnTo>
                    <a:pt x="703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Line 81">
              <a:extLst>
                <a:ext uri="{FF2B5EF4-FFF2-40B4-BE49-F238E27FC236}">
                  <a16:creationId xmlns:a16="http://schemas.microsoft.com/office/drawing/2014/main" id="{3532DBB0-70E7-41B2-BDFD-CEADC5CB69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64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Line 82">
              <a:extLst>
                <a:ext uri="{FF2B5EF4-FFF2-40B4-BE49-F238E27FC236}">
                  <a16:creationId xmlns:a16="http://schemas.microsoft.com/office/drawing/2014/main" id="{7A3FF60D-8AB8-4823-855C-74826B639F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700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Line 83">
              <a:extLst>
                <a:ext uri="{FF2B5EF4-FFF2-40B4-BE49-F238E27FC236}">
                  <a16:creationId xmlns:a16="http://schemas.microsoft.com/office/drawing/2014/main" id="{B97BCC16-DB01-4225-9054-6C6FE4F22D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4" y="2724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Line 84">
              <a:extLst>
                <a:ext uri="{FF2B5EF4-FFF2-40B4-BE49-F238E27FC236}">
                  <a16:creationId xmlns:a16="http://schemas.microsoft.com/office/drawing/2014/main" id="{C2A3FBD7-6279-4DFF-9607-5C5CEB47A0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0" y="2742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Line 85">
              <a:extLst>
                <a:ext uri="{FF2B5EF4-FFF2-40B4-BE49-F238E27FC236}">
                  <a16:creationId xmlns:a16="http://schemas.microsoft.com/office/drawing/2014/main" id="{545023D1-7B7D-48C0-9956-2946A4E807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730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Line 86">
              <a:extLst>
                <a:ext uri="{FF2B5EF4-FFF2-40B4-BE49-F238E27FC236}">
                  <a16:creationId xmlns:a16="http://schemas.microsoft.com/office/drawing/2014/main" id="{91E9CCDB-1BC2-4563-ADFF-2642AFB450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4" y="2730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Line 87">
              <a:extLst>
                <a:ext uri="{FF2B5EF4-FFF2-40B4-BE49-F238E27FC236}">
                  <a16:creationId xmlns:a16="http://schemas.microsoft.com/office/drawing/2014/main" id="{9FA412F2-D86C-4DCE-A48B-D749DE0091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706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Line 88">
              <a:extLst>
                <a:ext uri="{FF2B5EF4-FFF2-40B4-BE49-F238E27FC236}">
                  <a16:creationId xmlns:a16="http://schemas.microsoft.com/office/drawing/2014/main" id="{A8A664F4-8A67-4F4F-A311-6A7119B027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0" y="2748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Line 89">
              <a:extLst>
                <a:ext uri="{FF2B5EF4-FFF2-40B4-BE49-F238E27FC236}">
                  <a16:creationId xmlns:a16="http://schemas.microsoft.com/office/drawing/2014/main" id="{4511B62F-4177-494D-9DEE-BF82927174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70" y="2724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Line 90">
              <a:extLst>
                <a:ext uri="{FF2B5EF4-FFF2-40B4-BE49-F238E27FC236}">
                  <a16:creationId xmlns:a16="http://schemas.microsoft.com/office/drawing/2014/main" id="{7B9A282C-0B36-4257-8BDF-AABB3EDB75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0" y="2712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Line 91">
              <a:extLst>
                <a:ext uri="{FF2B5EF4-FFF2-40B4-BE49-F238E27FC236}">
                  <a16:creationId xmlns:a16="http://schemas.microsoft.com/office/drawing/2014/main" id="{719D4B42-D9D6-418F-B8C1-AE42A37545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8" y="2712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Line 92">
              <a:extLst>
                <a:ext uri="{FF2B5EF4-FFF2-40B4-BE49-F238E27FC236}">
                  <a16:creationId xmlns:a16="http://schemas.microsoft.com/office/drawing/2014/main" id="{5C55057B-2796-4370-B1E8-4CFD736512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2" y="2712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Line 93">
              <a:extLst>
                <a:ext uri="{FF2B5EF4-FFF2-40B4-BE49-F238E27FC236}">
                  <a16:creationId xmlns:a16="http://schemas.microsoft.com/office/drawing/2014/main" id="{C8FEDE55-BB73-4294-BCC0-5E6C52068C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2" y="2682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" name="Line 94">
              <a:extLst>
                <a:ext uri="{FF2B5EF4-FFF2-40B4-BE49-F238E27FC236}">
                  <a16:creationId xmlns:a16="http://schemas.microsoft.com/office/drawing/2014/main" id="{7DF171E0-D242-4D43-9C75-6AA2833B61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736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1" name="Line 95">
              <a:extLst>
                <a:ext uri="{FF2B5EF4-FFF2-40B4-BE49-F238E27FC236}">
                  <a16:creationId xmlns:a16="http://schemas.microsoft.com/office/drawing/2014/main" id="{0E30EB56-4E47-43F4-A03D-6DB6FDD8E9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670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2" name="Line 96">
              <a:extLst>
                <a:ext uri="{FF2B5EF4-FFF2-40B4-BE49-F238E27FC236}">
                  <a16:creationId xmlns:a16="http://schemas.microsoft.com/office/drawing/2014/main" id="{4A3667A9-DAC3-4BC2-8783-FD26A38EB5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664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3" name="Line 97">
              <a:extLst>
                <a:ext uri="{FF2B5EF4-FFF2-40B4-BE49-F238E27FC236}">
                  <a16:creationId xmlns:a16="http://schemas.microsoft.com/office/drawing/2014/main" id="{76C722C8-00FB-4E72-9709-FD474B7FBF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688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4" name="Line 98">
              <a:extLst>
                <a:ext uri="{FF2B5EF4-FFF2-40B4-BE49-F238E27FC236}">
                  <a16:creationId xmlns:a16="http://schemas.microsoft.com/office/drawing/2014/main" id="{8B3ADD02-FDB4-4B2D-9813-2D12F1C23C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0" y="2718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5" name="Line 99">
              <a:extLst>
                <a:ext uri="{FF2B5EF4-FFF2-40B4-BE49-F238E27FC236}">
                  <a16:creationId xmlns:a16="http://schemas.microsoft.com/office/drawing/2014/main" id="{0B7EF0BF-0C82-428D-A3ED-2A861F0503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8" y="2694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6" name="Line 100">
              <a:extLst>
                <a:ext uri="{FF2B5EF4-FFF2-40B4-BE49-F238E27FC236}">
                  <a16:creationId xmlns:a16="http://schemas.microsoft.com/office/drawing/2014/main" id="{4C282F31-A96D-4214-A32A-3D9F3D826E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676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7" name="Line 101">
              <a:extLst>
                <a:ext uri="{FF2B5EF4-FFF2-40B4-BE49-F238E27FC236}">
                  <a16:creationId xmlns:a16="http://schemas.microsoft.com/office/drawing/2014/main" id="{54D02340-E9EC-4D44-9BC4-81173A9733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0" y="2718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8" name="Line 102">
              <a:extLst>
                <a:ext uri="{FF2B5EF4-FFF2-40B4-BE49-F238E27FC236}">
                  <a16:creationId xmlns:a16="http://schemas.microsoft.com/office/drawing/2014/main" id="{5C7886AE-C9F3-4EA3-A1F1-5E41F62C52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6" y="2694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9" name="Line 103">
              <a:extLst>
                <a:ext uri="{FF2B5EF4-FFF2-40B4-BE49-F238E27FC236}">
                  <a16:creationId xmlns:a16="http://schemas.microsoft.com/office/drawing/2014/main" id="{B29889AA-D760-4DCB-9E21-2E7F19F7FA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6" y="2682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0" name="Group 104">
            <a:extLst>
              <a:ext uri="{FF2B5EF4-FFF2-40B4-BE49-F238E27FC236}">
                <a16:creationId xmlns:a16="http://schemas.microsoft.com/office/drawing/2014/main" id="{7BEEA46E-401A-497C-9CB2-BE46871A390C}"/>
              </a:ext>
            </a:extLst>
          </p:cNvPr>
          <p:cNvGrpSpPr>
            <a:grpSpLocks/>
          </p:cNvGrpSpPr>
          <p:nvPr/>
        </p:nvGrpSpPr>
        <p:grpSpPr bwMode="auto">
          <a:xfrm>
            <a:off x="2433780" y="3400480"/>
            <a:ext cx="1255713" cy="609600"/>
            <a:chOff x="1104" y="900"/>
            <a:chExt cx="791" cy="384"/>
          </a:xfrm>
        </p:grpSpPr>
        <p:sp>
          <p:nvSpPr>
            <p:cNvPr id="41" name="Arc 105">
              <a:extLst>
                <a:ext uri="{FF2B5EF4-FFF2-40B4-BE49-F238E27FC236}">
                  <a16:creationId xmlns:a16="http://schemas.microsoft.com/office/drawing/2014/main" id="{CAEBA741-D3C0-44BB-9AA0-23A62522094D}"/>
                </a:ext>
              </a:extLst>
            </p:cNvPr>
            <p:cNvSpPr>
              <a:spLocks/>
            </p:cNvSpPr>
            <p:nvPr/>
          </p:nvSpPr>
          <p:spPr bwMode="auto">
            <a:xfrm rot="11316083" flipV="1">
              <a:off x="1104" y="900"/>
              <a:ext cx="769" cy="384"/>
            </a:xfrm>
            <a:custGeom>
              <a:avLst/>
              <a:gdLst>
                <a:gd name="G0" fmla="+- 4994 0 0"/>
                <a:gd name="G1" fmla="+- 21600 0 0"/>
                <a:gd name="G2" fmla="+- 21600 0 0"/>
                <a:gd name="T0" fmla="*/ 0 w 26594"/>
                <a:gd name="T1" fmla="*/ 585 h 21600"/>
                <a:gd name="T2" fmla="*/ 26594 w 26594"/>
                <a:gd name="T3" fmla="*/ 21600 h 21600"/>
                <a:gd name="T4" fmla="*/ 4994 w 265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594" h="21600" fill="none" extrusionOk="0">
                  <a:moveTo>
                    <a:pt x="0" y="585"/>
                  </a:moveTo>
                  <a:cubicBezTo>
                    <a:pt x="1636" y="196"/>
                    <a:pt x="3312" y="-1"/>
                    <a:pt x="4994" y="0"/>
                  </a:cubicBezTo>
                  <a:cubicBezTo>
                    <a:pt x="16923" y="0"/>
                    <a:pt x="26594" y="9670"/>
                    <a:pt x="26594" y="21600"/>
                  </a:cubicBezTo>
                </a:path>
                <a:path w="26594" h="21600" stroke="0" extrusionOk="0">
                  <a:moveTo>
                    <a:pt x="0" y="585"/>
                  </a:moveTo>
                  <a:cubicBezTo>
                    <a:pt x="1636" y="196"/>
                    <a:pt x="3312" y="-1"/>
                    <a:pt x="4994" y="0"/>
                  </a:cubicBezTo>
                  <a:cubicBezTo>
                    <a:pt x="16923" y="0"/>
                    <a:pt x="26594" y="9670"/>
                    <a:pt x="26594" y="21600"/>
                  </a:cubicBezTo>
                  <a:lnTo>
                    <a:pt x="4994" y="21600"/>
                  </a:lnTo>
                  <a:close/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2" name="Line 106">
              <a:extLst>
                <a:ext uri="{FF2B5EF4-FFF2-40B4-BE49-F238E27FC236}">
                  <a16:creationId xmlns:a16="http://schemas.microsoft.com/office/drawing/2014/main" id="{6F09D2A1-E342-4831-B626-B08BF177F2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847" y="935"/>
              <a:ext cx="48" cy="4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3" name="Line 107">
              <a:extLst>
                <a:ext uri="{FF2B5EF4-FFF2-40B4-BE49-F238E27FC236}">
                  <a16:creationId xmlns:a16="http://schemas.microsoft.com/office/drawing/2014/main" id="{2AC8C423-74D5-40E6-906D-88AC1A7920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45" y="983"/>
              <a:ext cx="48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4" name="Group 108">
            <a:extLst>
              <a:ext uri="{FF2B5EF4-FFF2-40B4-BE49-F238E27FC236}">
                <a16:creationId xmlns:a16="http://schemas.microsoft.com/office/drawing/2014/main" id="{2B428BB1-6021-435E-B280-74500A03D3A2}"/>
              </a:ext>
            </a:extLst>
          </p:cNvPr>
          <p:cNvGrpSpPr>
            <a:grpSpLocks/>
          </p:cNvGrpSpPr>
          <p:nvPr/>
        </p:nvGrpSpPr>
        <p:grpSpPr bwMode="auto">
          <a:xfrm>
            <a:off x="3877348" y="3853336"/>
            <a:ext cx="304800" cy="228600"/>
            <a:chOff x="3072" y="1104"/>
            <a:chExt cx="432" cy="193"/>
          </a:xfrm>
        </p:grpSpPr>
        <p:sp>
          <p:nvSpPr>
            <p:cNvPr id="45" name="Arc 109">
              <a:extLst>
                <a:ext uri="{FF2B5EF4-FFF2-40B4-BE49-F238E27FC236}">
                  <a16:creationId xmlns:a16="http://schemas.microsoft.com/office/drawing/2014/main" id="{6628D834-2B3B-4BE6-8975-5087B39CF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" y="1104"/>
              <a:ext cx="383" cy="19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1600 w 43200"/>
                <a:gd name="T1" fmla="*/ 0 h 43200"/>
                <a:gd name="T2" fmla="*/ 1643 w 43200"/>
                <a:gd name="T3" fmla="*/ 13337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8764"/>
                    <a:pt x="558" y="15956"/>
                    <a:pt x="1642" y="13336"/>
                  </a:cubicBezTo>
                </a:path>
                <a:path w="43200" h="43200" stroke="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8764"/>
                    <a:pt x="558" y="15956"/>
                    <a:pt x="1642" y="13336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6" name="Line 110">
              <a:extLst>
                <a:ext uri="{FF2B5EF4-FFF2-40B4-BE49-F238E27FC236}">
                  <a16:creationId xmlns:a16="http://schemas.microsoft.com/office/drawing/2014/main" id="{2E3F1C59-02B7-4114-9099-C999A559B4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72" y="1176"/>
              <a:ext cx="47" cy="4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" name="Line 111">
              <a:extLst>
                <a:ext uri="{FF2B5EF4-FFF2-40B4-BE49-F238E27FC236}">
                  <a16:creationId xmlns:a16="http://schemas.microsoft.com/office/drawing/2014/main" id="{5B1F1948-8AF7-4941-9166-E28DC0ADAB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9" y="1164"/>
              <a:ext cx="50" cy="4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8" name="Text Box 113">
            <a:extLst>
              <a:ext uri="{FF2B5EF4-FFF2-40B4-BE49-F238E27FC236}">
                <a16:creationId xmlns:a16="http://schemas.microsoft.com/office/drawing/2014/main" id="{D53ABEB8-F34D-40A7-94CC-29035D97A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2708" y="4435656"/>
            <a:ext cx="14478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2400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N­ước</a:t>
            </a:r>
            <a:endParaRPr lang="en-US" sz="2400" i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9" name="Text Box 114">
            <a:extLst>
              <a:ext uri="{FF2B5EF4-FFF2-40B4-BE49-F238E27FC236}">
                <a16:creationId xmlns:a16="http://schemas.microsoft.com/office/drawing/2014/main" id="{DFF2B5B9-D687-476D-9B80-550C73710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6483" y="4446714"/>
            <a:ext cx="20574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2400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Nước</a:t>
            </a:r>
            <a:r>
              <a:rPr lang="en-US" sz="2400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đường</a:t>
            </a:r>
            <a:r>
              <a:rPr lang="en-US" sz="2400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50" name="Line 118">
            <a:extLst>
              <a:ext uri="{FF2B5EF4-FFF2-40B4-BE49-F238E27FC236}">
                <a16:creationId xmlns:a16="http://schemas.microsoft.com/office/drawing/2014/main" id="{6D84D30A-1B76-4858-AF91-BFC0B30CF01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5697" y="4793821"/>
            <a:ext cx="0" cy="5334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stealth" w="sm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vi-VN" sz="2800" i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Line 119">
            <a:extLst>
              <a:ext uri="{FF2B5EF4-FFF2-40B4-BE49-F238E27FC236}">
                <a16:creationId xmlns:a16="http://schemas.microsoft.com/office/drawing/2014/main" id="{6A7C070E-233A-46B3-852B-5718C3B96A8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1647" y="4864879"/>
            <a:ext cx="0" cy="5334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stealth" w="sm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vi-VN" sz="2800" i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Line 120">
            <a:extLst>
              <a:ext uri="{FF2B5EF4-FFF2-40B4-BE49-F238E27FC236}">
                <a16:creationId xmlns:a16="http://schemas.microsoft.com/office/drawing/2014/main" id="{6D19DC45-F9D7-45A8-981B-0291028CE37E}"/>
              </a:ext>
            </a:extLst>
          </p:cNvPr>
          <p:cNvSpPr>
            <a:spLocks noChangeShapeType="1"/>
          </p:cNvSpPr>
          <p:nvPr/>
        </p:nvSpPr>
        <p:spPr bwMode="auto">
          <a:xfrm>
            <a:off x="6747907" y="4876800"/>
            <a:ext cx="0" cy="609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stealth" w="sm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vi-VN" sz="2800" i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8A16AF9B-81BB-4D1F-898A-84EF338AF647}"/>
              </a:ext>
            </a:extLst>
          </p:cNvPr>
          <p:cNvSpPr txBox="1">
            <a:spLocks/>
          </p:cNvSpPr>
          <p:nvPr/>
        </p:nvSpPr>
        <p:spPr>
          <a:xfrm>
            <a:off x="1281376" y="161290"/>
            <a:ext cx="10515600" cy="4835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DUNG DỊCH:</a:t>
            </a:r>
          </a:p>
        </p:txBody>
      </p:sp>
      <p:sp>
        <p:nvSpPr>
          <p:cNvPr id="54" name="Flowchart: Card 53">
            <a:extLst>
              <a:ext uri="{FF2B5EF4-FFF2-40B4-BE49-F238E27FC236}">
                <a16:creationId xmlns:a16="http://schemas.microsoft.com/office/drawing/2014/main" id="{DF0929A8-0110-41E7-833D-EF917C895CC4}"/>
              </a:ext>
            </a:extLst>
          </p:cNvPr>
          <p:cNvSpPr/>
          <p:nvPr/>
        </p:nvSpPr>
        <p:spPr>
          <a:xfrm>
            <a:off x="1328923" y="1682124"/>
            <a:ext cx="8005809" cy="744912"/>
          </a:xfrm>
          <a:prstGeom prst="flowChartPunchedCa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Cho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khuấy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5" name="Flowchart: Alternate Process 54">
            <a:extLst>
              <a:ext uri="{FF2B5EF4-FFF2-40B4-BE49-F238E27FC236}">
                <a16:creationId xmlns:a16="http://schemas.microsoft.com/office/drawing/2014/main" id="{65FCA4F3-371E-41D7-8CE3-F7D841FD4E1B}"/>
              </a:ext>
            </a:extLst>
          </p:cNvPr>
          <p:cNvSpPr/>
          <p:nvPr/>
        </p:nvSpPr>
        <p:spPr>
          <a:xfrm>
            <a:off x="1207279" y="577813"/>
            <a:ext cx="10085281" cy="247648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Nhận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xét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: </a:t>
            </a:r>
            <a:endParaRPr kumimoji="0" lang="en-US" alt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  <a:sym typeface="Wingdings 2" panose="05020102010507070707" pitchFamily="18" charset="2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-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Đường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tan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trong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nước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tạo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thành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nước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đường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-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Nước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đường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là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chất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lỏng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đồng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nhất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(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không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phân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biệt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được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đâu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là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đường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,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đâu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là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nước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).</a:t>
            </a:r>
          </a:p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623C6E2-402E-4434-8FC0-FFC3CC7CEBBE}"/>
              </a:ext>
            </a:extLst>
          </p:cNvPr>
          <p:cNvSpPr txBox="1"/>
          <p:nvPr/>
        </p:nvSpPr>
        <p:spPr>
          <a:xfrm>
            <a:off x="1403770" y="2585445"/>
            <a:ext cx="8595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=&gt; Dung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dịch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là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một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hỗn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hợp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</a:rPr>
              <a:t>đồng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</a:rPr>
              <a:t>nhất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của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 dung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môi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và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chất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 tan.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FEDFD86F-1C02-4502-B97E-DAB7CE951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2431" y="3507518"/>
            <a:ext cx="3353091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0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50" grpId="0" animBg="1"/>
      <p:bldP spid="51" grpId="0" animBg="1"/>
      <p:bldP spid="52" grpId="0" animBg="1"/>
      <p:bldP spid="55" grpId="0" animBg="1"/>
      <p:bldP spid="5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429225421"/>
  <p:tag name="MH_LIBRARY" val="CONTENTS"/>
  <p:tag name="MH_TYPE" val="ENTRY"/>
  <p:tag name="ID" val="547142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Other"/>
  <p:tag name="MH_ORDER" val="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Other"/>
  <p:tag name="MH_ORDER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SubTitle"/>
  <p:tag name="MH_ORDER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Other"/>
  <p:tag name="MH_ORDER" val="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Other"/>
  <p:tag name="MH_ORDER" val="1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SubTitle"/>
  <p:tag name="MH_ORDER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Other"/>
  <p:tag name="MH_ORDER" val="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Other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Other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Sub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Other"/>
  <p:tag name="MH_ORDER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Other"/>
  <p:tag name="MH_ORDER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Other"/>
  <p:tag name="MH_ORDER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SubTitle"/>
  <p:tag name="MH_ORDER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123182655"/>
  <p:tag name="MH_LIBRARY" val="GRAPHIC"/>
  <p:tag name="MH_TYPE" val="Other"/>
  <p:tag name="MH_ORDER" val="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教育讲座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A91B"/>
      </a:accent1>
      <a:accent2>
        <a:srgbClr val="2E3E52"/>
      </a:accent2>
      <a:accent3>
        <a:srgbClr val="FF7C55"/>
      </a:accent3>
      <a:accent4>
        <a:srgbClr val="00CCCC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1626</Words>
  <Application>Microsoft Office PowerPoint</Application>
  <PresentationFormat>Widescreen</PresentationFormat>
  <Paragraphs>184</Paragraphs>
  <Slides>28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.VnTime</vt:lpstr>
      <vt:lpstr>Arial</vt:lpstr>
      <vt:lpstr>Calibri</vt:lpstr>
      <vt:lpstr>Calibri Light</vt:lpstr>
      <vt:lpstr>Cambria Math</vt:lpstr>
      <vt:lpstr>Times New Roman</vt:lpstr>
      <vt:lpstr>Office Theme</vt:lpstr>
      <vt:lpstr>Office 主题​​</vt:lpstr>
      <vt:lpstr>CHƯƠNG IV: HỖN HỢP –  TÁCH CHẤT RA KHỎI HỖN HỢP</vt:lpstr>
      <vt:lpstr>PowerPoint Presentation</vt:lpstr>
      <vt:lpstr>Tại sao nước biển có vị mặn còn nước cất (nước tinh khiết) thì không?</vt:lpstr>
      <vt:lpstr>I. CHẤT TINH KHIẾT VÀ HỖN HỢP</vt:lpstr>
      <vt:lpstr>I. CHẤT TINH KHIẾT VÀ HỖN HỢP</vt:lpstr>
      <vt:lpstr>PowerPoint Presentation</vt:lpstr>
      <vt:lpstr>PowerPoint Presentation</vt:lpstr>
      <vt:lpstr>I. CHẤT TINH KHIẾT VÀ HỖN HỢP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NHIỆM VỤ Ở NHÀ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CHƯƠNG IV: HỖN HỢP –  TÁCH CHẤT RA KHỎI HỖN HỢP</dc:title>
  <dc:creator>Administrator</dc:creator>
  <cp:lastModifiedBy>Administrator</cp:lastModifiedBy>
  <cp:revision>6</cp:revision>
  <dcterms:created xsi:type="dcterms:W3CDTF">2021-08-06T03:39:01Z</dcterms:created>
  <dcterms:modified xsi:type="dcterms:W3CDTF">2021-08-09T12:51:20Z</dcterms:modified>
</cp:coreProperties>
</file>