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92" r:id="rId6"/>
    <p:sldId id="284" r:id="rId7"/>
    <p:sldId id="264" r:id="rId8"/>
    <p:sldId id="283" r:id="rId9"/>
    <p:sldId id="291" r:id="rId10"/>
    <p:sldId id="265" r:id="rId11"/>
    <p:sldId id="286" r:id="rId12"/>
    <p:sldId id="288" r:id="rId13"/>
    <p:sldId id="289" r:id="rId14"/>
    <p:sldId id="290" r:id="rId15"/>
    <p:sldId id="2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EEAD"/>
    <a:srgbClr val="A7FDFF"/>
    <a:srgbClr val="C3DBB9"/>
    <a:srgbClr val="A4F0D1"/>
    <a:srgbClr val="B1E3D0"/>
    <a:srgbClr val="000000"/>
    <a:srgbClr val="70AD47"/>
    <a:srgbClr val="FFD347"/>
    <a:srgbClr val="15142A"/>
    <a:srgbClr val="FAED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56" autoAdjust="0"/>
    <p:restoredTop sz="84954" autoAdjust="0"/>
  </p:normalViewPr>
  <p:slideViewPr>
    <p:cSldViewPr snapToGrid="0">
      <p:cViewPr varScale="1">
        <p:scale>
          <a:sx n="62" d="100"/>
          <a:sy n="62" d="100"/>
        </p:scale>
        <p:origin x="-121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9B0E6-B9BF-4E2D-AE08-8C7EBB196A2E}" type="datetimeFigureOut">
              <a:rPr lang="en-US" smtClean="0"/>
              <a:pPr/>
              <a:t>8/19/2021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3816F-A1CF-4485-B308-1B9F14B36E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39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24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3816F-A1CF-4485-B308-1B9F14B36EAD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079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24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80C5E7-B1A1-4648-89D2-17B0F1E7F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D140298-3E00-4E73-B947-697E69282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8/19/2021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751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CB509-E79B-4BBC-BC49-FCD76C1E61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AAE108-9C7F-4CDC-AD71-B576580A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A103746-779A-435F-995A-5BF82C86C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8/19/2021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74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E1D3E-E4B6-4EAA-BFB4-25A0557A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F7E0856-45A8-4EAD-A9D6-8A993968A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8/19/2021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25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BABEC0-6253-4360-B586-B9D20933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946E20B-8661-4C60-84FB-4892E8B486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132BE45-79E4-479B-BD2F-46CCB0BEE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8/19/2021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40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7FF641-A5CC-4263-A394-2112D623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24D6865-C632-473C-AEC8-8D3F7156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9FDBD19-4D33-4F6A-9938-6A04B3888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1697E46-CE4D-480E-A997-2B53B2DF5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B8B7E36-823F-4FD4-B826-E450A12480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8/19/2021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5408F1-BB29-4C6F-91C9-653A730B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8/19/2021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042A62B2-A6D1-4A6F-8B20-80606F4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8/19/2021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02E4958-7A46-4331-B2D8-2C31D8F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5C8548B-339B-46B2-BF01-1EE3DDC7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66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EF408F-8083-4F07-9628-074C7AFE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70477E0-A333-439D-A531-30B39A813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5D59501-D187-414C-AACE-F8387200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8/19/2021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956CFD-7F35-482C-A50F-B3D43ACB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7FD7F3EF-0FE9-46C4-A116-5DA6E26B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10B4041-0F17-42D8-AF16-AB099A39F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3F5E9-5DAC-4C4A-9DF5-C2B87276BCC8}" type="datetimeFigureOut">
              <a:rPr lang="en-US" smtClean="0"/>
              <a:pPr/>
              <a:t>8/19/2021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19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3F5E9-5DAC-4C4A-9DF5-C2B87276BCC8}" type="datetimeFigureOut">
              <a:rPr lang="en-US" smtClean="0"/>
              <a:pPr/>
              <a:t>8/19/2021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C5C30-0B3A-4B13-ADDD-7C63C8AA921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="" xmlns:a16="http://schemas.microsoft.com/office/drawing/2014/main" id="{C617D0E3-7879-4E51-9843-14E11D752E4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411307" y="5438588"/>
            <a:ext cx="2086303" cy="165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3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sc-online.com/assetrepository/viewasset?id=1508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llwhitebackground.com/colorful-background-images.html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6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hyperlink" Target="https://www.publicdomainpictures.net/en/view-image.php?image=317882&amp;picture=abstract-background" TargetMode="External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2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2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4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file:///D:\GIAO%20AN%202019\T&#432;%20li&#7879;u%20sinh%206\bai%2029%20cac%20loai%20hoa\a-DuongLenDinhOlympia-TopCa_rr3t(00h00m00s-00h02m02s).mp3" TargetMode="External"/><Relationship Id="rId1" Type="http://schemas.openxmlformats.org/officeDocument/2006/relationships/vmlDrawing" Target="../drawings/vmlDrawing2.v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openxmlformats.org/officeDocument/2006/relationships/image" Target="../media/image26.wmf"/><Relationship Id="rId4" Type="http://schemas.openxmlformats.org/officeDocument/2006/relationships/notesSlide" Target="../notesSlides/notesSlide2.xml"/><Relationship Id="rId9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image" Target="../media/image29.png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13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2">
            <a:extLst>
              <a:ext uri="{FF2B5EF4-FFF2-40B4-BE49-F238E27FC236}">
                <a16:creationId xmlns=""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628" y="2323835"/>
            <a:ext cx="11952372" cy="1417123"/>
          </a:xfrm>
        </p:spPr>
        <p:txBody>
          <a:bodyPr>
            <a:noAutofit/>
          </a:bodyPr>
          <a:lstStyle/>
          <a:p>
            <a:r>
              <a:rPr lang="en-US" sz="5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5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TẬP HỢP CÁC SỐ TỰ NHIÊN</a:t>
            </a:r>
            <a:endParaRPr lang="en-US" sz="5000" b="1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AA65E432-C1E6-4C36-BF8E-2DA25E65DC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79677" y="4747910"/>
            <a:ext cx="49149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5127" y="5177912"/>
            <a:ext cx="9144000" cy="1655762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:……………………………</a:t>
            </a:r>
          </a:p>
        </p:txBody>
      </p:sp>
      <p:pic>
        <p:nvPicPr>
          <p:cNvPr id="15" name="1" descr="Clipboard">
            <a:extLst>
              <a:ext uri="{FF2B5EF4-FFF2-40B4-BE49-F238E27FC236}">
                <a16:creationId xmlns=""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31394">
            <a:off x="-634327" y="3883012"/>
            <a:ext cx="3194131" cy="3194131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=""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=""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="" xmlns:a16="http://schemas.microsoft.com/office/drawing/2014/main" id="{CF2EB805-B981-47B9-9661-CF05DB551677}"/>
              </a:ext>
            </a:extLst>
          </p:cNvPr>
          <p:cNvSpPr txBox="1">
            <a:spLocks/>
          </p:cNvSpPr>
          <p:nvPr/>
        </p:nvSpPr>
        <p:spPr>
          <a:xfrm>
            <a:off x="262360" y="16089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PHÒNG GD&amp;ĐT………..</a:t>
            </a:r>
          </a:p>
          <a:p>
            <a:pPr algn="l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TRƯỜNG THCS ………….……</a:t>
            </a:r>
          </a:p>
        </p:txBody>
      </p:sp>
      <p:sp>
        <p:nvSpPr>
          <p:cNvPr id="14" name="!!1">
            <a:extLst>
              <a:ext uri="{FF2B5EF4-FFF2-40B4-BE49-F238E27FC236}">
                <a16:creationId xmlns="" xmlns:a16="http://schemas.microsoft.com/office/drawing/2014/main" id="{0E246211-C9C9-4B3E-9DDF-914AB989AE93}"/>
              </a:ext>
            </a:extLst>
          </p:cNvPr>
          <p:cNvSpPr txBox="1"/>
          <p:nvPr/>
        </p:nvSpPr>
        <p:spPr>
          <a:xfrm>
            <a:off x="4397104" y="2138683"/>
            <a:ext cx="676275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§ 2 </a:t>
            </a:r>
            <a:r>
              <a:rPr lang="en-US" sz="4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C1 – T4</a:t>
            </a:r>
            <a:endParaRPr lang="en-US" sz="4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3970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18834" y="1200100"/>
          <a:ext cx="9407470" cy="4394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3735"/>
                <a:gridCol w="4703735"/>
              </a:tblGrid>
              <a:tr h="73246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Số</a:t>
                      </a:r>
                      <a:r>
                        <a:rPr lang="en-US" sz="2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" pitchFamily="34" charset="0"/>
                          <a:cs typeface="Arial" pitchFamily="34" charset="0"/>
                        </a:rPr>
                        <a:t>lớn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Số</a:t>
                      </a:r>
                      <a:r>
                        <a:rPr lang="en-US" sz="2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" pitchFamily="34" charset="0"/>
                          <a:cs typeface="Arial" pitchFamily="34" charset="0"/>
                        </a:rPr>
                        <a:t>bé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3246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1 345 538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1 345 482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3246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2 445 893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698 998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3246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354 794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353 445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3246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r>
                        <a:rPr lang="en-US" sz="2800" baseline="0" dirty="0" smtClean="0">
                          <a:latin typeface="Arial" pitchFamily="34" charset="0"/>
                          <a:cs typeface="Arial" pitchFamily="34" charset="0"/>
                        </a:rPr>
                        <a:t> 243 892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22 243882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3246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1 000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999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4" name="Group 5">
            <a:extLst>
              <a:ext uri="{FF2B5EF4-FFF2-40B4-BE49-F238E27FC236}">
                <a16:creationId xmlns="" xmlns:a16="http://schemas.microsoft.com/office/drawing/2014/main" id="{CA5C00B0-B2B6-4792-8C67-F8C09471186E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5" name="Rectangle: Rounded Corners 28">
              <a:extLst>
                <a:ext uri="{FF2B5EF4-FFF2-40B4-BE49-F238E27FC236}">
                  <a16:creationId xmlns="" xmlns:a16="http://schemas.microsoft.com/office/drawing/2014/main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87458" y="201478"/>
            <a:ext cx="4928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29"/>
          <p:cNvSpPr txBox="1">
            <a:spLocks noChangeArrowheads="1"/>
          </p:cNvSpPr>
          <p:nvPr/>
        </p:nvSpPr>
        <p:spPr bwMode="auto">
          <a:xfrm>
            <a:off x="464841" y="387450"/>
            <a:ext cx="48672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KẾT QUẢ TRÒ CHƠI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5D60562-028E-4B92-BB2B-E55173015A53}"/>
              </a:ext>
            </a:extLst>
          </p:cNvPr>
          <p:cNvSpPr/>
          <p:nvPr/>
        </p:nvSpPr>
        <p:spPr>
          <a:xfrm>
            <a:off x="112542" y="99607"/>
            <a:ext cx="11943219" cy="6658786"/>
          </a:xfrm>
          <a:custGeom>
            <a:avLst/>
            <a:gdLst>
              <a:gd name="connsiteX0" fmla="*/ 0 w 11943219"/>
              <a:gd name="connsiteY0" fmla="*/ 0 h 6658786"/>
              <a:gd name="connsiteX1" fmla="*/ 11943219 w 11943219"/>
              <a:gd name="connsiteY1" fmla="*/ 0 h 6658786"/>
              <a:gd name="connsiteX2" fmla="*/ 11943219 w 11943219"/>
              <a:gd name="connsiteY2" fmla="*/ 6658786 h 6658786"/>
              <a:gd name="connsiteX3" fmla="*/ 0 w 11943219"/>
              <a:gd name="connsiteY3" fmla="*/ 6658786 h 6658786"/>
              <a:gd name="connsiteX4" fmla="*/ 0 w 11943219"/>
              <a:gd name="connsiteY4" fmla="*/ 0 h 66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43219" h="6658786" extrusionOk="0">
                <a:moveTo>
                  <a:pt x="0" y="0"/>
                </a:moveTo>
                <a:cubicBezTo>
                  <a:pt x="4310450" y="118645"/>
                  <a:pt x="8658619" y="116012"/>
                  <a:pt x="11943219" y="0"/>
                </a:cubicBezTo>
                <a:cubicBezTo>
                  <a:pt x="11810337" y="1360470"/>
                  <a:pt x="12028170" y="5310941"/>
                  <a:pt x="11943219" y="6658786"/>
                </a:cubicBezTo>
                <a:cubicBezTo>
                  <a:pt x="10454998" y="6793386"/>
                  <a:pt x="2886094" y="6501590"/>
                  <a:pt x="0" y="6658786"/>
                </a:cubicBezTo>
                <a:cubicBezTo>
                  <a:pt x="-20187" y="5944707"/>
                  <a:pt x="-152480" y="740150"/>
                  <a:pt x="0" y="0"/>
                </a:cubicBezTo>
                <a:close/>
              </a:path>
            </a:pathLst>
          </a:custGeom>
          <a:noFill/>
          <a:ln w="69850">
            <a:solidFill>
              <a:srgbClr val="1F4E79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!!4">
            <a:extLst>
              <a:ext uri="{FF2B5EF4-FFF2-40B4-BE49-F238E27FC236}">
                <a16:creationId xmlns="" xmlns:a16="http://schemas.microsoft.com/office/drawing/2014/main" id="{58E6D429-DC53-47C4-8036-1E9D12B8E28B}"/>
              </a:ext>
            </a:extLst>
          </p:cNvPr>
          <p:cNvSpPr/>
          <p:nvPr/>
        </p:nvSpPr>
        <p:spPr>
          <a:xfrm>
            <a:off x="3225504" y="328207"/>
            <a:ext cx="5717294" cy="956117"/>
          </a:xfrm>
          <a:prstGeom prst="roundRect">
            <a:avLst>
              <a:gd name="adj" fmla="val 50000"/>
            </a:avLst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TỰ HỌC Ở NHÀ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89315" y="1596325"/>
            <a:ext cx="9035512" cy="2217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 dirty="0" smtClean="0">
                <a:solidFill>
                  <a:schemeClr val="accent1"/>
                </a:solidFill>
              </a:rPr>
              <a:t>- </a:t>
            </a:r>
            <a:r>
              <a:rPr lang="en-US" sz="3200" b="1" dirty="0" err="1" smtClean="0">
                <a:solidFill>
                  <a:schemeClr val="accent1"/>
                </a:solidFill>
              </a:rPr>
              <a:t>Học</a:t>
            </a:r>
            <a:r>
              <a:rPr lang="en-US" sz="3200" b="1" dirty="0" smtClean="0">
                <a:solidFill>
                  <a:schemeClr val="accent1"/>
                </a:solidFill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</a:rPr>
              <a:t>bài</a:t>
            </a:r>
            <a:r>
              <a:rPr lang="en-US" sz="3200" b="1" dirty="0" smtClean="0">
                <a:solidFill>
                  <a:schemeClr val="accent1"/>
                </a:solidFill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</a:rPr>
              <a:t>theo</a:t>
            </a:r>
            <a:r>
              <a:rPr lang="en-US" sz="3200" b="1" dirty="0" smtClean="0">
                <a:solidFill>
                  <a:schemeClr val="accent1"/>
                </a:solidFill>
              </a:rPr>
              <a:t> SGK </a:t>
            </a:r>
            <a:r>
              <a:rPr lang="en-US" sz="3200" b="1" dirty="0" err="1" smtClean="0">
                <a:solidFill>
                  <a:schemeClr val="accent1"/>
                </a:solidFill>
              </a:rPr>
              <a:t>và</a:t>
            </a:r>
            <a:r>
              <a:rPr lang="en-US" sz="3200" b="1" dirty="0" smtClean="0">
                <a:solidFill>
                  <a:schemeClr val="accent1"/>
                </a:solidFill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</a:rPr>
              <a:t>vở</a:t>
            </a:r>
            <a:r>
              <a:rPr lang="en-US" sz="3200" b="1" dirty="0" smtClean="0">
                <a:solidFill>
                  <a:schemeClr val="accent1"/>
                </a:solidFill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</a:rPr>
              <a:t>ghi</a:t>
            </a:r>
            <a:r>
              <a:rPr lang="vi-VN" sz="3200" b="1" dirty="0" smtClean="0">
                <a:solidFill>
                  <a:schemeClr val="accent1"/>
                </a:solidFill>
              </a:rPr>
              <a:t>.</a:t>
            </a:r>
            <a:endParaRPr lang="en-US" sz="3200" b="1" dirty="0" smtClean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chemeClr val="accent1"/>
                </a:solidFill>
              </a:rPr>
              <a:t>- </a:t>
            </a:r>
            <a:r>
              <a:rPr lang="fr-FR" sz="3200" b="1" dirty="0" err="1" smtClean="0">
                <a:solidFill>
                  <a:schemeClr val="accent1"/>
                </a:solidFill>
              </a:rPr>
              <a:t>Làm</a:t>
            </a:r>
            <a:r>
              <a:rPr lang="fr-FR" sz="3200" b="1" dirty="0" smtClean="0">
                <a:solidFill>
                  <a:schemeClr val="accent1"/>
                </a:solidFill>
              </a:rPr>
              <a:t> </a:t>
            </a:r>
            <a:r>
              <a:rPr lang="fr-FR" sz="3200" b="1" dirty="0" err="1" smtClean="0">
                <a:solidFill>
                  <a:schemeClr val="accent1"/>
                </a:solidFill>
              </a:rPr>
              <a:t>bài</a:t>
            </a:r>
            <a:r>
              <a:rPr lang="fr-FR" sz="3200" b="1" dirty="0" smtClean="0">
                <a:solidFill>
                  <a:schemeClr val="accent1"/>
                </a:solidFill>
              </a:rPr>
              <a:t> </a:t>
            </a:r>
            <a:r>
              <a:rPr lang="fr-FR" sz="3200" b="1" dirty="0" err="1" smtClean="0">
                <a:solidFill>
                  <a:schemeClr val="accent1"/>
                </a:solidFill>
              </a:rPr>
              <a:t>tập</a:t>
            </a:r>
            <a:r>
              <a:rPr lang="fr-FR" sz="3200" b="1" dirty="0" smtClean="0">
                <a:solidFill>
                  <a:schemeClr val="accent1"/>
                </a:solidFill>
              </a:rPr>
              <a:t> </a:t>
            </a:r>
            <a:r>
              <a:rPr lang="en-US" sz="3200" b="1" dirty="0" err="1" smtClean="0">
                <a:solidFill>
                  <a:schemeClr val="accent1"/>
                </a:solidFill>
              </a:rPr>
              <a:t>từ</a:t>
            </a:r>
            <a:r>
              <a:rPr lang="en-US" sz="3200" b="1" dirty="0" smtClean="0">
                <a:solidFill>
                  <a:schemeClr val="accent1"/>
                </a:solidFill>
              </a:rPr>
              <a:t> 1 </a:t>
            </a:r>
            <a:r>
              <a:rPr lang="en-US" sz="3200" b="1" dirty="0" err="1" smtClean="0">
                <a:solidFill>
                  <a:schemeClr val="accent1"/>
                </a:solidFill>
              </a:rPr>
              <a:t>đến</a:t>
            </a:r>
            <a:r>
              <a:rPr lang="en-US" sz="3200" b="1" dirty="0" smtClean="0">
                <a:solidFill>
                  <a:schemeClr val="accent1"/>
                </a:solidFill>
              </a:rPr>
              <a:t> 5</a:t>
            </a:r>
            <a:r>
              <a:rPr lang="fr-FR" sz="3200" b="1" dirty="0" smtClean="0">
                <a:solidFill>
                  <a:schemeClr val="accent1"/>
                </a:solidFill>
              </a:rPr>
              <a:t> (SGK </a:t>
            </a:r>
            <a:r>
              <a:rPr lang="fr-FR" sz="3200" b="1" dirty="0" err="1" smtClean="0">
                <a:solidFill>
                  <a:schemeClr val="accent1"/>
                </a:solidFill>
              </a:rPr>
              <a:t>trang</a:t>
            </a:r>
            <a:r>
              <a:rPr lang="fr-FR" sz="3200" b="1" dirty="0" smtClean="0">
                <a:solidFill>
                  <a:schemeClr val="accent1"/>
                </a:solidFill>
              </a:rPr>
              <a:t> 30).</a:t>
            </a:r>
            <a:endParaRPr lang="en-US" sz="3200" b="1" dirty="0" smtClean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endParaRPr lang="en-US" sz="3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2759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52207"/>
            <a:ext cx="9144000" cy="2387600"/>
          </a:xfrm>
        </p:spPr>
        <p:txBody>
          <a:bodyPr>
            <a:norm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Remember…</a:t>
            </a:r>
            <a:b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</a:br>
            <a:r>
              <a:rPr lang="en-US" sz="8000" dirty="0">
                <a:solidFill>
                  <a:schemeClr val="bg1"/>
                </a:solidFill>
                <a:latin typeface="Rockwell" panose="02060603020205020403" pitchFamily="18" charset="0"/>
              </a:rPr>
              <a:t>Safety First!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AA65E432-C1E6-4C36-BF8E-2DA25E65DC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79677" y="3278339"/>
            <a:ext cx="49149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5127" y="3620366"/>
            <a:ext cx="9144000" cy="1655762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you!</a:t>
            </a:r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Graphic 14" descr="Clipboard">
            <a:extLst>
              <a:ext uri="{FF2B5EF4-FFF2-40B4-BE49-F238E27FC236}">
                <a16:creationId xmlns="" xmlns:a16="http://schemas.microsoft.com/office/drawing/2014/main" id="{2A123BD8-A09C-49C0-98E8-54B55610A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31394">
            <a:off x="-514584" y="4127150"/>
            <a:ext cx="3194131" cy="3194131"/>
          </a:xfrm>
          <a:prstGeom prst="rect">
            <a:avLst/>
          </a:prstGeom>
        </p:spPr>
      </p:pic>
      <p:pic>
        <p:nvPicPr>
          <p:cNvPr id="19" name="Graphic 18" descr="Ruler">
            <a:extLst>
              <a:ext uri="{FF2B5EF4-FFF2-40B4-BE49-F238E27FC236}">
                <a16:creationId xmlns="" xmlns:a16="http://schemas.microsoft.com/office/drawing/2014/main" id="{39130E3C-1E93-4315-AE76-13C55147D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889495">
            <a:off x="10171718" y="145767"/>
            <a:ext cx="1574403" cy="1574403"/>
          </a:xfrm>
          <a:prstGeom prst="rect">
            <a:avLst/>
          </a:prstGeom>
        </p:spPr>
      </p:pic>
      <p:pic>
        <p:nvPicPr>
          <p:cNvPr id="21" name="Graphic 20" descr="Pencil">
            <a:extLst>
              <a:ext uri="{FF2B5EF4-FFF2-40B4-BE49-F238E27FC236}">
                <a16:creationId xmlns="" xmlns:a16="http://schemas.microsoft.com/office/drawing/2014/main" id="{FFEC1660-205F-490E-800A-0D57D250B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520790">
            <a:off x="10917677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135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5D60562-028E-4B92-BB2B-E55173015A53}"/>
              </a:ext>
            </a:extLst>
          </p:cNvPr>
          <p:cNvSpPr/>
          <p:nvPr/>
        </p:nvSpPr>
        <p:spPr>
          <a:xfrm>
            <a:off x="112545" y="99608"/>
            <a:ext cx="11943219" cy="6658787"/>
          </a:xfrm>
          <a:custGeom>
            <a:avLst/>
            <a:gdLst>
              <a:gd name="connsiteX0" fmla="*/ 0 w 11943219"/>
              <a:gd name="connsiteY0" fmla="*/ 0 h 6658786"/>
              <a:gd name="connsiteX1" fmla="*/ 11943219 w 11943219"/>
              <a:gd name="connsiteY1" fmla="*/ 0 h 6658786"/>
              <a:gd name="connsiteX2" fmla="*/ 11943219 w 11943219"/>
              <a:gd name="connsiteY2" fmla="*/ 6658786 h 6658786"/>
              <a:gd name="connsiteX3" fmla="*/ 0 w 11943219"/>
              <a:gd name="connsiteY3" fmla="*/ 6658786 h 6658786"/>
              <a:gd name="connsiteX4" fmla="*/ 0 w 11943219"/>
              <a:gd name="connsiteY4" fmla="*/ 0 h 66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43219" h="6658786" extrusionOk="0">
                <a:moveTo>
                  <a:pt x="0" y="0"/>
                </a:moveTo>
                <a:cubicBezTo>
                  <a:pt x="4310450" y="118645"/>
                  <a:pt x="8658619" y="116012"/>
                  <a:pt x="11943219" y="0"/>
                </a:cubicBezTo>
                <a:cubicBezTo>
                  <a:pt x="11810337" y="1360470"/>
                  <a:pt x="12028170" y="5310941"/>
                  <a:pt x="11943219" y="6658786"/>
                </a:cubicBezTo>
                <a:cubicBezTo>
                  <a:pt x="10454998" y="6793386"/>
                  <a:pt x="2886094" y="6501590"/>
                  <a:pt x="0" y="6658786"/>
                </a:cubicBezTo>
                <a:cubicBezTo>
                  <a:pt x="-20187" y="5944707"/>
                  <a:pt x="-152480" y="740150"/>
                  <a:pt x="0" y="0"/>
                </a:cubicBezTo>
                <a:close/>
              </a:path>
            </a:pathLst>
          </a:custGeom>
          <a:noFill/>
          <a:ln w="69850">
            <a:solidFill>
              <a:srgbClr val="1F4E79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8" rIns="91430" bIns="4571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xmlns="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l="20349" r="20345" b="-4"/>
          <a:stretch/>
        </p:blipFill>
        <p:spPr>
          <a:xfrm>
            <a:off x="2048098" y="2724220"/>
            <a:ext cx="2050385" cy="310356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xmlns="" id="{65A14FCB-5569-4268-AF8B-502D9EF6E7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 l="17382" r="20120" b="2"/>
          <a:stretch/>
        </p:blipFill>
        <p:spPr>
          <a:xfrm>
            <a:off x="3776478" y="1844560"/>
            <a:ext cx="3433139" cy="4577519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xmlns="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rcRect l="36012" r="14448" b="2"/>
          <a:stretch/>
        </p:blipFill>
        <p:spPr>
          <a:xfrm>
            <a:off x="6853252" y="2391250"/>
            <a:ext cx="2455455" cy="3730712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7" name="Picture 6" descr="A picture containing toy, doll&#10;&#10;Description automatically generated">
            <a:extLst>
              <a:ext uri="{FF2B5EF4-FFF2-40B4-BE49-F238E27FC236}">
                <a16:creationId xmlns:a16="http://schemas.microsoft.com/office/drawing/2014/main" xmlns="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72" y="1982037"/>
            <a:ext cx="2327672" cy="31035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6783579" y="2581537"/>
            <a:ext cx="2327672" cy="31035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748" y="2922966"/>
            <a:ext cx="1561730" cy="2082307"/>
          </a:xfrm>
          <a:prstGeom prst="rect">
            <a:avLst/>
          </a:prstGeom>
        </p:spPr>
      </p:pic>
      <p:sp>
        <p:nvSpPr>
          <p:cNvPr id="10" name="Freeform: Shape 11">
            <a:extLst>
              <a:ext uri="{FF2B5EF4-FFF2-40B4-BE49-F238E27FC236}">
                <a16:creationId xmlns:a16="http://schemas.microsoft.com/office/drawing/2014/main" xmlns="" id="{8393A647-F1D0-4A88-8DF7-6E5578A89569}"/>
              </a:ext>
            </a:extLst>
          </p:cNvPr>
          <p:cNvSpPr/>
          <p:nvPr/>
        </p:nvSpPr>
        <p:spPr>
          <a:xfrm rot="5400000">
            <a:off x="-528876" y="526591"/>
            <a:ext cx="3103562" cy="2050384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B3C0A70-E41F-49EF-8AFE-0ADD98F3B8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264129">
            <a:off x="-435084" y="778884"/>
            <a:ext cx="2558712" cy="5204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51E4DC2-0B49-4FB2-B8C1-231C030CAE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17241" y="774862"/>
            <a:ext cx="2025572" cy="18472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5CBC910-51FE-44A7-A09E-097F9F5752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48851" y="20699"/>
            <a:ext cx="2025572" cy="18472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B4DEC2C-107C-4E99-A056-D6622B33624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69378" y="448859"/>
            <a:ext cx="2176461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834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SQ-06"/>
          <p:cNvPicPr>
            <a:picLocks noChangeAspect="1" noChangeArrowheads="1"/>
          </p:cNvPicPr>
          <p:nvPr/>
        </p:nvPicPr>
        <p:blipFill>
          <a:blip r:embed="rId2"/>
          <a:srcRect l="14668" t="22810" r="14246" b="26680"/>
          <a:stretch>
            <a:fillRect/>
          </a:stretch>
        </p:blipFill>
        <p:spPr bwMode="auto">
          <a:xfrm>
            <a:off x="0" y="0"/>
            <a:ext cx="5486400" cy="404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IMG_1823-500k"/>
          <p:cNvPicPr>
            <a:picLocks noChangeAspect="1" noChangeArrowheads="1"/>
          </p:cNvPicPr>
          <p:nvPr/>
        </p:nvPicPr>
        <p:blipFill>
          <a:blip r:embed="rId3"/>
          <a:srcRect l="6250" t="31250" r="18750" b="13281"/>
          <a:stretch>
            <a:fillRect/>
          </a:stretch>
        </p:blipFill>
        <p:spPr bwMode="auto">
          <a:xfrm>
            <a:off x="6252706" y="0"/>
            <a:ext cx="54864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7463" y="5021444"/>
            <a:ext cx="11158779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Hãy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đọc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mặt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đồng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hồ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Cho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biết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đồng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hồ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chỉ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mấy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giờ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89316" y="4029561"/>
            <a:ext cx="2216257" cy="523220"/>
          </a:xfrm>
          <a:prstGeom prst="rect">
            <a:avLst/>
          </a:prstGeom>
          <a:solidFill>
            <a:srgbClr val="A7FDFF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Đồng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hồ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83105" y="4029557"/>
            <a:ext cx="2293749" cy="523220"/>
          </a:xfrm>
          <a:prstGeom prst="rect">
            <a:avLst/>
          </a:prstGeom>
          <a:solidFill>
            <a:srgbClr val="A7FDFF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Đồng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hồ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2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3163"/>
            <a:ext cx="1782305" cy="157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 rot="8757556">
            <a:off x="-1052601" y="4821382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CA5C00B0-B2B6-4792-8C67-F8C09471186E}"/>
              </a:ext>
            </a:extLst>
          </p:cNvPr>
          <p:cNvGrpSpPr/>
          <p:nvPr/>
        </p:nvGrpSpPr>
        <p:grpSpPr>
          <a:xfrm rot="5400000">
            <a:off x="8351589" y="3150584"/>
            <a:ext cx="6990996" cy="689826"/>
            <a:chOff x="4762670" y="46987"/>
            <a:chExt cx="7610308" cy="689826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  <p:sp>
          <p:nvSpPr>
            <p:cNvPr id="48" name="Rectangle: Rounded Corners 28">
              <a:extLst>
                <a:ext uri="{FF2B5EF4-FFF2-40B4-BE49-F238E27FC236}">
                  <a16:creationId xmlns="" xmlns:a16="http://schemas.microsoft.com/office/drawing/2014/main" id="{8F343863-9DC9-48EE-8845-A5B504C915DF}"/>
                </a:ext>
              </a:extLst>
            </p:cNvPr>
            <p:cNvSpPr/>
            <p:nvPr/>
          </p:nvSpPr>
          <p:spPr>
            <a:xfrm>
              <a:off x="4762670" y="46987"/>
              <a:ext cx="7232071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051255" y="470136"/>
            <a:ext cx="32727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vi-VN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Mã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317356" y="1224368"/>
            <a:ext cx="9174995" cy="4832092"/>
          </a:xfrm>
          <a:prstGeom prst="rect">
            <a:avLst/>
          </a:prstGeom>
          <a:solidFill>
            <a:srgbClr val="A6EEAD"/>
          </a:solidFill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* </a:t>
            </a:r>
            <a:r>
              <a:rPr lang="en-US" sz="2800" b="1" i="1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latin typeface="Arial" pitchFamily="34" charset="0"/>
                <a:cs typeface="Arial" pitchFamily="34" charset="0"/>
              </a:rPr>
              <a:t>ghi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US" sz="2800" b="1" i="1" dirty="0" err="1" smtClean="0">
                <a:latin typeface="Arial" pitchFamily="34" charset="0"/>
                <a:cs typeface="Arial" pitchFamily="34" charset="0"/>
              </a:rPr>
              <a:t>Mã</a:t>
            </a:r>
            <a:r>
              <a:rPr lang="en-US" sz="2800" b="1" i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nb-NO" sz="2800" dirty="0" smtClean="0">
              <a:latin typeface="Arial" pitchFamily="34" charset="0"/>
              <a:cs typeface="Arial" pitchFamily="34" charset="0"/>
            </a:endParaRPr>
          </a:p>
          <a:p>
            <a:endParaRPr lang="nb-NO" sz="2800" dirty="0" smtClean="0">
              <a:latin typeface="Arial" pitchFamily="34" charset="0"/>
              <a:cs typeface="Arial" pitchFamily="34" charset="0"/>
            </a:endParaRPr>
          </a:p>
          <a:p>
            <a:endParaRPr lang="nb-NO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nb-NO" sz="2800" dirty="0" smtClean="0">
                <a:latin typeface="Arial" pitchFamily="34" charset="0"/>
                <a:cs typeface="Arial" pitchFamily="34" charset="0"/>
              </a:rPr>
              <a:t>- Viết       tương ứng   4 ;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Viết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tương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ứng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9</a:t>
            </a:r>
          </a:p>
          <a:p>
            <a:pPr>
              <a:buFontTx/>
              <a:buChar char="-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Viết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tương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ứng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11</a:t>
            </a:r>
          </a:p>
          <a:p>
            <a:pPr>
              <a:buFontTx/>
              <a:buChar char="-"/>
            </a:pPr>
            <a:r>
              <a:rPr lang="nb-NO" sz="2800" dirty="0" smtClean="0">
                <a:latin typeface="Arial" pitchFamily="34" charset="0"/>
                <a:cs typeface="Arial" pitchFamily="34" charset="0"/>
              </a:rPr>
              <a:t> Giá trị số La Mã là tổng các thành phần của nó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u="sng" dirty="0" err="1" smtClean="0">
                <a:latin typeface="Arial" pitchFamily="34" charset="0"/>
                <a:cs typeface="Arial" pitchFamily="34" charset="0"/>
              </a:rPr>
              <a:t>Ví</a:t>
            </a:r>
            <a:r>
              <a:rPr lang="en-US" sz="2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u="sng" dirty="0" err="1" smtClean="0">
                <a:latin typeface="Arial" pitchFamily="34" charset="0"/>
                <a:cs typeface="Arial" pitchFamily="34" charset="0"/>
              </a:rPr>
              <a:t>dụ</a:t>
            </a:r>
            <a:r>
              <a:rPr lang="en-US" sz="2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/>
        </p:nvGraphicFramePr>
        <p:xfrm>
          <a:off x="2346485" y="3042267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88" name="Equation" r:id="rId3" imgW="431640" imgH="304560" progId="Equation.DSMT4">
                  <p:embed/>
                </p:oleObj>
              </mc:Choice>
              <mc:Fallback>
                <p:oleObj name="Equation" r:id="rId3" imgW="431640" imgH="304560" progId="Equation.DSMT4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6485" y="3042267"/>
                        <a:ext cx="4318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/>
        </p:nvGraphicFramePr>
        <p:xfrm>
          <a:off x="2343688" y="3483113"/>
          <a:ext cx="4064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89" name="Equation" r:id="rId5" imgW="406080" imgH="291960" progId="Equation.DSMT4">
                  <p:embed/>
                </p:oleObj>
              </mc:Choice>
              <mc:Fallback>
                <p:oleObj name="Equation" r:id="rId5" imgW="406080" imgH="291960" progId="Equation.DSMT4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688" y="3483113"/>
                        <a:ext cx="4064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/>
        </p:nvGraphicFramePr>
        <p:xfrm>
          <a:off x="2293642" y="3899392"/>
          <a:ext cx="4445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90" name="Equation" r:id="rId7" imgW="444240" imgH="291960" progId="Equation.DSMT4">
                  <p:embed/>
                </p:oleObj>
              </mc:Choice>
              <mc:Fallback>
                <p:oleObj name="Equation" r:id="rId7" imgW="444240" imgH="291960" progId="Equation.DSMT4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3642" y="3899392"/>
                        <a:ext cx="4445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9"/>
          <p:cNvGraphicFramePr>
            <a:graphicFrameLocks noChangeAspect="1"/>
          </p:cNvGraphicFramePr>
          <p:nvPr/>
        </p:nvGraphicFramePr>
        <p:xfrm>
          <a:off x="3235826" y="4977231"/>
          <a:ext cx="4445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91" name="Equation" r:id="rId9" imgW="4444920" imgH="317160" progId="Equation.DSMT4">
                  <p:embed/>
                </p:oleObj>
              </mc:Choice>
              <mc:Fallback>
                <p:oleObj name="Equation" r:id="rId9" imgW="4444920" imgH="317160" progId="Equation.DSMT4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826" y="4977231"/>
                        <a:ext cx="44450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/>
        </p:nvGraphicFramePr>
        <p:xfrm>
          <a:off x="3218776" y="5502865"/>
          <a:ext cx="3403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92" name="Equation" r:id="rId11" imgW="3403440" imgH="317160" progId="Equation.DSMT4">
                  <p:embed/>
                </p:oleObj>
              </mc:Choice>
              <mc:Fallback>
                <p:oleObj name="Equation" r:id="rId11" imgW="3403440" imgH="317160" progId="Equation.DSMT4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8776" y="5502865"/>
                        <a:ext cx="34036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/>
        </p:nvGraphicFramePr>
        <p:xfrm>
          <a:off x="1518661" y="1746363"/>
          <a:ext cx="8128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Số</a:t>
                      </a:r>
                      <a:r>
                        <a:rPr lang="en-US" sz="2800" baseline="0" dirty="0" smtClean="0">
                          <a:latin typeface="Arial" pitchFamily="34" charset="0"/>
                          <a:cs typeface="Arial" pitchFamily="34" charset="0"/>
                        </a:rPr>
                        <a:t> La </a:t>
                      </a:r>
                      <a:r>
                        <a:rPr lang="en-US" sz="2800" baseline="0" dirty="0" err="1" smtClean="0">
                          <a:latin typeface="Arial" pitchFamily="34" charset="0"/>
                          <a:cs typeface="Arial" pitchFamily="34" charset="0"/>
                        </a:rPr>
                        <a:t>Mã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Tương</a:t>
                      </a:r>
                      <a:r>
                        <a:rPr lang="en-US" sz="28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" pitchFamily="34" charset="0"/>
                          <a:cs typeface="Arial" pitchFamily="34" charset="0"/>
                        </a:rPr>
                        <a:t>ứng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5" name="Object 44"/>
          <p:cNvGraphicFramePr>
            <a:graphicFrameLocks noChangeAspect="1"/>
          </p:cNvGraphicFramePr>
          <p:nvPr/>
        </p:nvGraphicFramePr>
        <p:xfrm>
          <a:off x="4470400" y="1869657"/>
          <a:ext cx="2032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93" name="Equation" r:id="rId13" imgW="203040" imgH="291960" progId="Equation.DSMT4">
                  <p:embed/>
                </p:oleObj>
              </mc:Choice>
              <mc:Fallback>
                <p:oleObj name="Equation" r:id="rId13" imgW="203040" imgH="291960" progId="Equation.DSMT4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0400" y="1869657"/>
                        <a:ext cx="2032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5"/>
          <p:cNvGraphicFramePr>
            <a:graphicFrameLocks noChangeAspect="1"/>
          </p:cNvGraphicFramePr>
          <p:nvPr/>
        </p:nvGraphicFramePr>
        <p:xfrm>
          <a:off x="6614026" y="1799139"/>
          <a:ext cx="279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94" name="Equation" r:id="rId15" imgW="279360" imgH="304560" progId="Equation.DSMT4">
                  <p:embed/>
                </p:oleObj>
              </mc:Choice>
              <mc:Fallback>
                <p:oleObj name="Equation" r:id="rId15" imgW="279360" imgH="304560" progId="Equation.DSMT4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4026" y="1799139"/>
                        <a:ext cx="2794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46"/>
          <p:cNvGraphicFramePr>
            <a:graphicFrameLocks noChangeAspect="1"/>
          </p:cNvGraphicFramePr>
          <p:nvPr/>
        </p:nvGraphicFramePr>
        <p:xfrm>
          <a:off x="8651707" y="1821531"/>
          <a:ext cx="3429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95" name="Equation" r:id="rId17" imgW="342720" imgH="291960" progId="Equation.DSMT4">
                  <p:embed/>
                </p:oleObj>
              </mc:Choice>
              <mc:Fallback>
                <p:oleObj name="Equation" r:id="rId17" imgW="342720" imgH="291960" progId="Equation.DSMT4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51707" y="1821531"/>
                        <a:ext cx="3429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4150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70" name="Rectangle 46"/>
          <p:cNvSpPr>
            <a:spLocks noChangeArrowheads="1"/>
          </p:cNvSpPr>
          <p:nvPr/>
        </p:nvSpPr>
        <p:spPr bwMode="auto">
          <a:xfrm>
            <a:off x="453038" y="961326"/>
            <a:ext cx="11074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-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Mã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đến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10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  I        II        III       IV      V       VI       VII      VIII       IX       X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  1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2         3         4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5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6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7  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8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9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10 </a:t>
            </a:r>
          </a:p>
        </p:txBody>
      </p:sp>
      <p:sp>
        <p:nvSpPr>
          <p:cNvPr id="103471" name="Rectangle 47"/>
          <p:cNvSpPr>
            <a:spLocks noChangeArrowheads="1"/>
          </p:cNvSpPr>
          <p:nvPr/>
        </p:nvSpPr>
        <p:spPr bwMode="auto">
          <a:xfrm>
            <a:off x="626824" y="5451830"/>
            <a:ext cx="113792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 I        II        III       IV      V       VI       VII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VIII       IX         X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 1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2         3         4        5        6          7           8          9         0</a:t>
            </a:r>
          </a:p>
        </p:txBody>
      </p:sp>
      <p:sp>
        <p:nvSpPr>
          <p:cNvPr id="103472" name="Text Box 48"/>
          <p:cNvSpPr txBox="1">
            <a:spLocks noChangeArrowheads="1"/>
          </p:cNvSpPr>
          <p:nvPr/>
        </p:nvSpPr>
        <p:spPr bwMode="auto">
          <a:xfrm>
            <a:off x="1443567" y="5450939"/>
            <a:ext cx="423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X</a:t>
            </a:r>
          </a:p>
        </p:txBody>
      </p:sp>
      <p:sp>
        <p:nvSpPr>
          <p:cNvPr id="103473" name="Text Box 49"/>
          <p:cNvSpPr txBox="1">
            <a:spLocks noChangeArrowheads="1"/>
          </p:cNvSpPr>
          <p:nvPr/>
        </p:nvSpPr>
        <p:spPr bwMode="auto">
          <a:xfrm>
            <a:off x="592594" y="5454114"/>
            <a:ext cx="423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X</a:t>
            </a:r>
          </a:p>
        </p:txBody>
      </p:sp>
      <p:sp>
        <p:nvSpPr>
          <p:cNvPr id="103474" name="Text Box 50"/>
          <p:cNvSpPr txBox="1">
            <a:spLocks noChangeArrowheads="1"/>
          </p:cNvSpPr>
          <p:nvPr/>
        </p:nvSpPr>
        <p:spPr bwMode="auto">
          <a:xfrm>
            <a:off x="609600" y="6115050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03475" name="Text Box 51"/>
          <p:cNvSpPr txBox="1">
            <a:spLocks noChangeArrowheads="1"/>
          </p:cNvSpPr>
          <p:nvPr/>
        </p:nvSpPr>
        <p:spPr bwMode="auto">
          <a:xfrm>
            <a:off x="1231046" y="6096377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03476" name="Text Box 52"/>
          <p:cNvSpPr txBox="1">
            <a:spLocks noChangeArrowheads="1"/>
          </p:cNvSpPr>
          <p:nvPr/>
        </p:nvSpPr>
        <p:spPr bwMode="auto">
          <a:xfrm>
            <a:off x="2431514" y="5457289"/>
            <a:ext cx="423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X</a:t>
            </a:r>
          </a:p>
        </p:txBody>
      </p:sp>
      <p:sp>
        <p:nvSpPr>
          <p:cNvPr id="103477" name="Text Box 53"/>
          <p:cNvSpPr txBox="1">
            <a:spLocks noChangeArrowheads="1"/>
          </p:cNvSpPr>
          <p:nvPr/>
        </p:nvSpPr>
        <p:spPr bwMode="auto">
          <a:xfrm>
            <a:off x="2305023" y="6096377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03478" name="Text Box 54"/>
          <p:cNvSpPr txBox="1">
            <a:spLocks noChangeArrowheads="1"/>
          </p:cNvSpPr>
          <p:nvPr/>
        </p:nvSpPr>
        <p:spPr bwMode="auto">
          <a:xfrm>
            <a:off x="3446297" y="5454114"/>
            <a:ext cx="423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X</a:t>
            </a:r>
          </a:p>
        </p:txBody>
      </p:sp>
      <p:sp>
        <p:nvSpPr>
          <p:cNvPr id="103479" name="Text Box 55"/>
          <p:cNvSpPr txBox="1">
            <a:spLocks noChangeArrowheads="1"/>
          </p:cNvSpPr>
          <p:nvPr/>
        </p:nvSpPr>
        <p:spPr bwMode="auto">
          <a:xfrm>
            <a:off x="3405690" y="6112252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03480" name="Text Box 56"/>
          <p:cNvSpPr txBox="1">
            <a:spLocks noChangeArrowheads="1"/>
          </p:cNvSpPr>
          <p:nvPr/>
        </p:nvSpPr>
        <p:spPr bwMode="auto">
          <a:xfrm>
            <a:off x="4359480" y="5454114"/>
            <a:ext cx="423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X</a:t>
            </a:r>
          </a:p>
        </p:txBody>
      </p:sp>
      <p:sp>
        <p:nvSpPr>
          <p:cNvPr id="103481" name="Text Box 57"/>
          <p:cNvSpPr txBox="1">
            <a:spLocks noChangeArrowheads="1"/>
          </p:cNvSpPr>
          <p:nvPr/>
        </p:nvSpPr>
        <p:spPr bwMode="auto">
          <a:xfrm>
            <a:off x="4390694" y="6096376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03482" name="Text Box 58"/>
          <p:cNvSpPr txBox="1">
            <a:spLocks noChangeArrowheads="1"/>
          </p:cNvSpPr>
          <p:nvPr/>
        </p:nvSpPr>
        <p:spPr bwMode="auto">
          <a:xfrm>
            <a:off x="5258600" y="5454114"/>
            <a:ext cx="423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X</a:t>
            </a:r>
          </a:p>
        </p:txBody>
      </p:sp>
      <p:sp>
        <p:nvSpPr>
          <p:cNvPr id="103483" name="Text Box 59"/>
          <p:cNvSpPr txBox="1">
            <a:spLocks noChangeArrowheads="1"/>
          </p:cNvSpPr>
          <p:nvPr/>
        </p:nvSpPr>
        <p:spPr bwMode="auto">
          <a:xfrm>
            <a:off x="5379931" y="6096377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03485" name="Text Box 61"/>
          <p:cNvSpPr txBox="1">
            <a:spLocks noChangeArrowheads="1"/>
          </p:cNvSpPr>
          <p:nvPr/>
        </p:nvSpPr>
        <p:spPr bwMode="auto">
          <a:xfrm>
            <a:off x="6298710" y="5454114"/>
            <a:ext cx="423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X</a:t>
            </a:r>
          </a:p>
        </p:txBody>
      </p:sp>
      <p:sp>
        <p:nvSpPr>
          <p:cNvPr id="103486" name="Text Box 62"/>
          <p:cNvSpPr txBox="1">
            <a:spLocks noChangeArrowheads="1"/>
          </p:cNvSpPr>
          <p:nvPr/>
        </p:nvSpPr>
        <p:spPr bwMode="auto">
          <a:xfrm>
            <a:off x="6538574" y="6096754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03487" name="Text Box 63"/>
          <p:cNvSpPr txBox="1">
            <a:spLocks noChangeArrowheads="1"/>
          </p:cNvSpPr>
          <p:nvPr/>
        </p:nvSpPr>
        <p:spPr bwMode="auto">
          <a:xfrm>
            <a:off x="7520635" y="5454114"/>
            <a:ext cx="423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X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488" name="Text Box 64"/>
          <p:cNvSpPr txBox="1">
            <a:spLocks noChangeArrowheads="1"/>
          </p:cNvSpPr>
          <p:nvPr/>
        </p:nvSpPr>
        <p:spPr bwMode="auto">
          <a:xfrm>
            <a:off x="7843876" y="6096377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03489" name="Text Box 65"/>
          <p:cNvSpPr txBox="1">
            <a:spLocks noChangeArrowheads="1"/>
          </p:cNvSpPr>
          <p:nvPr/>
        </p:nvSpPr>
        <p:spPr bwMode="auto">
          <a:xfrm>
            <a:off x="8735874" y="5454111"/>
            <a:ext cx="423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X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490" name="Text Box 66"/>
          <p:cNvSpPr txBox="1">
            <a:spLocks noChangeArrowheads="1"/>
          </p:cNvSpPr>
          <p:nvPr/>
        </p:nvSpPr>
        <p:spPr bwMode="auto">
          <a:xfrm>
            <a:off x="9016582" y="6096377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03491" name="Text Box 67"/>
          <p:cNvSpPr txBox="1">
            <a:spLocks noChangeArrowheads="1"/>
          </p:cNvSpPr>
          <p:nvPr/>
        </p:nvSpPr>
        <p:spPr bwMode="auto">
          <a:xfrm>
            <a:off x="9952147" y="5454111"/>
            <a:ext cx="423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X</a:t>
            </a:r>
          </a:p>
        </p:txBody>
      </p:sp>
      <p:sp>
        <p:nvSpPr>
          <p:cNvPr id="103492" name="Text Box 68"/>
          <p:cNvSpPr txBox="1">
            <a:spLocks noChangeArrowheads="1"/>
          </p:cNvSpPr>
          <p:nvPr/>
        </p:nvSpPr>
        <p:spPr bwMode="auto">
          <a:xfrm>
            <a:off x="10072190" y="6108700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03493" name="Text Box 69"/>
          <p:cNvSpPr txBox="1">
            <a:spLocks noChangeArrowheads="1"/>
          </p:cNvSpPr>
          <p:nvPr/>
        </p:nvSpPr>
        <p:spPr bwMode="auto">
          <a:xfrm>
            <a:off x="10072190" y="6111875"/>
            <a:ext cx="4487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03494" name="Text Box 70"/>
          <p:cNvSpPr txBox="1">
            <a:spLocks noChangeArrowheads="1"/>
          </p:cNvSpPr>
          <p:nvPr/>
        </p:nvSpPr>
        <p:spPr bwMode="auto">
          <a:xfrm>
            <a:off x="385234" y="5054600"/>
            <a:ext cx="50952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mã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11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đến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20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là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CA5C00B0-B2B6-4792-8C67-F8C09471186E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42" name="Rectangle: Rounded Corners 28">
              <a:extLst>
                <a:ext uri="{FF2B5EF4-FFF2-40B4-BE49-F238E27FC236}">
                  <a16:creationId xmlns="" xmlns:a16="http://schemas.microsoft.com/office/drawing/2014/main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34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4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3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4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0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10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03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9" dur="500"/>
                                        <p:tgtEl>
                                          <p:spTgt spid="103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1" dur="500"/>
                                        <p:tgtEl>
                                          <p:spTgt spid="103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3" dur="500"/>
                                        <p:tgtEl>
                                          <p:spTgt spid="103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5" dur="500"/>
                                        <p:tgtEl>
                                          <p:spTgt spid="103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7" dur="500"/>
                                        <p:tgtEl>
                                          <p:spTgt spid="103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9" dur="500"/>
                                        <p:tgtEl>
                                          <p:spTgt spid="10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1" dur="500"/>
                                        <p:tgtEl>
                                          <p:spTgt spid="10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500"/>
                            </p:stCondLst>
                            <p:childTnLst>
                              <p:par>
                                <p:cTn id="143" presetID="8" presetClass="exit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144" dur="2000"/>
                                        <p:tgtEl>
                                          <p:spTgt spid="1034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500"/>
                            </p:stCondLst>
                            <p:childTnLst>
                              <p:par>
                                <p:cTn id="147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770" decel="100000"/>
                                        <p:tgtEl>
                                          <p:spTgt spid="1034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770" decel="100000"/>
                                        <p:tgtEl>
                                          <p:spTgt spid="1034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4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2" dur="770" fill="hold"/>
                                        <p:tgtEl>
                                          <p:spTgt spid="103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4" dur="770" fill="hold"/>
                                        <p:tgtEl>
                                          <p:spTgt spid="103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70" grpId="0"/>
      <p:bldP spid="103471" grpId="0"/>
      <p:bldP spid="103472" grpId="0"/>
      <p:bldP spid="103473" grpId="0"/>
      <p:bldP spid="103474" grpId="0"/>
      <p:bldP spid="103475" grpId="0"/>
      <p:bldP spid="103476" grpId="0"/>
      <p:bldP spid="103477" grpId="0"/>
      <p:bldP spid="103478" grpId="0"/>
      <p:bldP spid="103479" grpId="0"/>
      <p:bldP spid="103480" grpId="0"/>
      <p:bldP spid="103481" grpId="0"/>
      <p:bldP spid="103482" grpId="0"/>
      <p:bldP spid="103483" grpId="0"/>
      <p:bldP spid="103485" grpId="0"/>
      <p:bldP spid="103486" grpId="0"/>
      <p:bldP spid="103487" grpId="0"/>
      <p:bldP spid="103488" grpId="0"/>
      <p:bldP spid="103489" grpId="0"/>
      <p:bldP spid="103490" grpId="0"/>
      <p:bldP spid="103491" grpId="0"/>
      <p:bldP spid="103492" grpId="0"/>
      <p:bldP spid="103493" grpId="0"/>
      <p:bldP spid="103493" grpId="1"/>
      <p:bldP spid="1034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 rot="8757556">
            <a:off x="-1052601" y="4821381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611726" y="5287969"/>
            <a:ext cx="1771649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01</a:t>
            </a:r>
          </a:p>
        </p:txBody>
      </p:sp>
      <p:sp>
        <p:nvSpPr>
          <p:cNvPr id="11" name="Oval 13"/>
          <p:cNvSpPr>
            <a:spLocks noChangeArrowheads="1"/>
          </p:cNvSpPr>
          <p:nvPr/>
        </p:nvSpPr>
        <p:spPr bwMode="auto">
          <a:xfrm>
            <a:off x="2180175" y="5599113"/>
            <a:ext cx="198967" cy="152400"/>
          </a:xfrm>
          <a:prstGeom prst="ellipse">
            <a:avLst/>
          </a:prstGeom>
          <a:solidFill>
            <a:srgbClr val="FF00FF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lIns="91430" tIns="45718" rIns="91430" bIns="45718" anchor="ctr"/>
          <a:lstStyle/>
          <a:p>
            <a:endParaRPr lang="en-US" altLang="en-US" sz="60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12" name="Oval 14"/>
          <p:cNvSpPr>
            <a:spLocks noChangeArrowheads="1"/>
          </p:cNvSpPr>
          <p:nvPr/>
        </p:nvSpPr>
        <p:spPr bwMode="auto">
          <a:xfrm>
            <a:off x="2180167" y="5827713"/>
            <a:ext cx="203200" cy="152400"/>
          </a:xfrm>
          <a:prstGeom prst="ellipse">
            <a:avLst/>
          </a:prstGeom>
          <a:solidFill>
            <a:srgbClr val="FF00FF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lIns="91430" tIns="45718" rIns="91430" bIns="45718" anchor="ctr"/>
          <a:lstStyle/>
          <a:p>
            <a:endParaRPr lang="en-US" altLang="en-US" sz="600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59</a:t>
            </a:r>
          </a:p>
        </p:txBody>
      </p:sp>
      <p:sp>
        <p:nvSpPr>
          <p:cNvPr id="14" name="Text Box 75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58</a:t>
            </a:r>
          </a:p>
        </p:txBody>
      </p:sp>
      <p:sp>
        <p:nvSpPr>
          <p:cNvPr id="15" name="Text Box 76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57</a:t>
            </a:r>
          </a:p>
        </p:txBody>
      </p:sp>
      <p:sp>
        <p:nvSpPr>
          <p:cNvPr id="16" name="Text Box 77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56</a:t>
            </a:r>
          </a:p>
        </p:txBody>
      </p:sp>
      <p:sp>
        <p:nvSpPr>
          <p:cNvPr id="17" name="Text Box 78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55</a:t>
            </a:r>
          </a:p>
        </p:txBody>
      </p:sp>
      <p:sp>
        <p:nvSpPr>
          <p:cNvPr id="18" name="Text Box 79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54</a:t>
            </a:r>
          </a:p>
        </p:txBody>
      </p:sp>
      <p:sp>
        <p:nvSpPr>
          <p:cNvPr id="19" name="Text Box 80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53</a:t>
            </a:r>
          </a:p>
        </p:txBody>
      </p:sp>
      <p:sp>
        <p:nvSpPr>
          <p:cNvPr id="20" name="Text Box 81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52</a:t>
            </a:r>
          </a:p>
        </p:txBody>
      </p:sp>
      <p:sp>
        <p:nvSpPr>
          <p:cNvPr id="21" name="Text Box 82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51</a:t>
            </a:r>
          </a:p>
        </p:txBody>
      </p:sp>
      <p:sp>
        <p:nvSpPr>
          <p:cNvPr id="22" name="Text Box 83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50</a:t>
            </a:r>
          </a:p>
        </p:txBody>
      </p:sp>
      <p:sp>
        <p:nvSpPr>
          <p:cNvPr id="23" name="Text Box 84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49</a:t>
            </a:r>
          </a:p>
        </p:txBody>
      </p:sp>
      <p:sp>
        <p:nvSpPr>
          <p:cNvPr id="24" name="Text Box 85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48</a:t>
            </a:r>
          </a:p>
        </p:txBody>
      </p:sp>
      <p:sp>
        <p:nvSpPr>
          <p:cNvPr id="25" name="Text Box 86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47</a:t>
            </a:r>
          </a:p>
        </p:txBody>
      </p:sp>
      <p:sp>
        <p:nvSpPr>
          <p:cNvPr id="26" name="Text Box 87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46</a:t>
            </a:r>
          </a:p>
        </p:txBody>
      </p:sp>
      <p:sp>
        <p:nvSpPr>
          <p:cNvPr id="27" name="Text Box 88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45</a:t>
            </a:r>
          </a:p>
        </p:txBody>
      </p:sp>
      <p:sp>
        <p:nvSpPr>
          <p:cNvPr id="28" name="Text Box 89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44</a:t>
            </a:r>
          </a:p>
        </p:txBody>
      </p:sp>
      <p:sp>
        <p:nvSpPr>
          <p:cNvPr id="29" name="Text Box 90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43</a:t>
            </a:r>
          </a:p>
        </p:txBody>
      </p:sp>
      <p:sp>
        <p:nvSpPr>
          <p:cNvPr id="30" name="Text Box 91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42</a:t>
            </a:r>
          </a:p>
        </p:txBody>
      </p:sp>
      <p:sp>
        <p:nvSpPr>
          <p:cNvPr id="31" name="Text Box 92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41</a:t>
            </a:r>
          </a:p>
        </p:txBody>
      </p:sp>
      <p:sp>
        <p:nvSpPr>
          <p:cNvPr id="32" name="Text Box 93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40</a:t>
            </a:r>
          </a:p>
        </p:txBody>
      </p:sp>
      <p:sp>
        <p:nvSpPr>
          <p:cNvPr id="33" name="Text Box 94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39</a:t>
            </a:r>
          </a:p>
        </p:txBody>
      </p:sp>
      <p:sp>
        <p:nvSpPr>
          <p:cNvPr id="34" name="Text Box 95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38</a:t>
            </a:r>
          </a:p>
        </p:txBody>
      </p:sp>
      <p:sp>
        <p:nvSpPr>
          <p:cNvPr id="35" name="Text Box 96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37</a:t>
            </a:r>
          </a:p>
        </p:txBody>
      </p:sp>
      <p:sp>
        <p:nvSpPr>
          <p:cNvPr id="36" name="Text Box 97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36</a:t>
            </a:r>
          </a:p>
        </p:txBody>
      </p:sp>
      <p:sp>
        <p:nvSpPr>
          <p:cNvPr id="37" name="Text Box 98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35</a:t>
            </a:r>
          </a:p>
        </p:txBody>
      </p:sp>
      <p:sp>
        <p:nvSpPr>
          <p:cNvPr id="38" name="Text Box 99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34</a:t>
            </a:r>
          </a:p>
        </p:txBody>
      </p:sp>
      <p:sp>
        <p:nvSpPr>
          <p:cNvPr id="39" name="Text Box 100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33</a:t>
            </a:r>
          </a:p>
        </p:txBody>
      </p:sp>
      <p:sp>
        <p:nvSpPr>
          <p:cNvPr id="40" name="Text Box 102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32</a:t>
            </a:r>
          </a:p>
        </p:txBody>
      </p:sp>
      <p:sp>
        <p:nvSpPr>
          <p:cNvPr id="41" name="Text Box 103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31</a:t>
            </a:r>
          </a:p>
        </p:txBody>
      </p:sp>
      <p:sp>
        <p:nvSpPr>
          <p:cNvPr id="42" name="Text Box 104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30</a:t>
            </a:r>
          </a:p>
        </p:txBody>
      </p:sp>
      <p:sp>
        <p:nvSpPr>
          <p:cNvPr id="43" name="Text Box 105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29</a:t>
            </a:r>
          </a:p>
        </p:txBody>
      </p:sp>
      <p:sp>
        <p:nvSpPr>
          <p:cNvPr id="44" name="Text Box 106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28</a:t>
            </a:r>
          </a:p>
        </p:txBody>
      </p:sp>
      <p:sp>
        <p:nvSpPr>
          <p:cNvPr id="45" name="Text Box 107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27</a:t>
            </a:r>
          </a:p>
        </p:txBody>
      </p:sp>
      <p:sp>
        <p:nvSpPr>
          <p:cNvPr id="46" name="Text Box 108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26</a:t>
            </a:r>
          </a:p>
        </p:txBody>
      </p:sp>
      <p:sp>
        <p:nvSpPr>
          <p:cNvPr id="47" name="Text Box 109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25</a:t>
            </a:r>
          </a:p>
        </p:txBody>
      </p:sp>
      <p:sp>
        <p:nvSpPr>
          <p:cNvPr id="48" name="Text Box 110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24</a:t>
            </a:r>
          </a:p>
        </p:txBody>
      </p:sp>
      <p:sp>
        <p:nvSpPr>
          <p:cNvPr id="49" name="Text Box 111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23</a:t>
            </a:r>
          </a:p>
        </p:txBody>
      </p:sp>
      <p:sp>
        <p:nvSpPr>
          <p:cNvPr id="50" name="Text Box 112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22</a:t>
            </a:r>
          </a:p>
        </p:txBody>
      </p:sp>
      <p:sp>
        <p:nvSpPr>
          <p:cNvPr id="51" name="Text Box 113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21</a:t>
            </a:r>
          </a:p>
        </p:txBody>
      </p:sp>
      <p:sp>
        <p:nvSpPr>
          <p:cNvPr id="52" name="Text Box 114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20</a:t>
            </a:r>
          </a:p>
        </p:txBody>
      </p:sp>
      <p:sp>
        <p:nvSpPr>
          <p:cNvPr id="53" name="Text Box 115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19</a:t>
            </a:r>
          </a:p>
        </p:txBody>
      </p:sp>
      <p:sp>
        <p:nvSpPr>
          <p:cNvPr id="54" name="Text Box 116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18</a:t>
            </a:r>
          </a:p>
        </p:txBody>
      </p:sp>
      <p:sp>
        <p:nvSpPr>
          <p:cNvPr id="55" name="Text Box 117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17</a:t>
            </a:r>
          </a:p>
        </p:txBody>
      </p:sp>
      <p:sp>
        <p:nvSpPr>
          <p:cNvPr id="56" name="Text Box 118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16</a:t>
            </a:r>
          </a:p>
        </p:txBody>
      </p:sp>
      <p:sp>
        <p:nvSpPr>
          <p:cNvPr id="57" name="Text Box 119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15</a:t>
            </a:r>
          </a:p>
        </p:txBody>
      </p:sp>
      <p:sp>
        <p:nvSpPr>
          <p:cNvPr id="58" name="Text Box 120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14</a:t>
            </a:r>
          </a:p>
        </p:txBody>
      </p:sp>
      <p:sp>
        <p:nvSpPr>
          <p:cNvPr id="59" name="Text Box 121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13</a:t>
            </a:r>
          </a:p>
        </p:txBody>
      </p:sp>
      <p:sp>
        <p:nvSpPr>
          <p:cNvPr id="60" name="Text Box 122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61" name="Text Box 123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11</a:t>
            </a:r>
          </a:p>
        </p:txBody>
      </p:sp>
      <p:sp>
        <p:nvSpPr>
          <p:cNvPr id="62" name="Text Box 124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10</a:t>
            </a:r>
          </a:p>
        </p:txBody>
      </p:sp>
      <p:sp>
        <p:nvSpPr>
          <p:cNvPr id="63" name="Text Box 125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09</a:t>
            </a:r>
          </a:p>
        </p:txBody>
      </p:sp>
      <p:sp>
        <p:nvSpPr>
          <p:cNvPr id="64" name="Text Box 126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08</a:t>
            </a:r>
          </a:p>
        </p:txBody>
      </p:sp>
      <p:sp>
        <p:nvSpPr>
          <p:cNvPr id="65" name="Text Box 127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07</a:t>
            </a:r>
          </a:p>
        </p:txBody>
      </p:sp>
      <p:sp>
        <p:nvSpPr>
          <p:cNvPr id="66" name="Text Box 128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06</a:t>
            </a:r>
          </a:p>
        </p:txBody>
      </p:sp>
      <p:sp>
        <p:nvSpPr>
          <p:cNvPr id="67" name="Text Box 129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05</a:t>
            </a:r>
          </a:p>
        </p:txBody>
      </p:sp>
      <p:sp>
        <p:nvSpPr>
          <p:cNvPr id="68" name="Text Box 130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04</a:t>
            </a:r>
          </a:p>
        </p:txBody>
      </p:sp>
      <p:sp>
        <p:nvSpPr>
          <p:cNvPr id="69" name="Text Box 131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03</a:t>
            </a:r>
          </a:p>
        </p:txBody>
      </p:sp>
      <p:sp>
        <p:nvSpPr>
          <p:cNvPr id="70" name="Text Box 132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02</a:t>
            </a:r>
          </a:p>
        </p:txBody>
      </p:sp>
      <p:sp>
        <p:nvSpPr>
          <p:cNvPr id="71" name="Text Box 133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01</a:t>
            </a:r>
          </a:p>
        </p:txBody>
      </p:sp>
      <p:sp>
        <p:nvSpPr>
          <p:cNvPr id="72" name="Text Box 137"/>
          <p:cNvSpPr txBox="1">
            <a:spLocks noChangeArrowheads="1"/>
          </p:cNvSpPr>
          <p:nvPr/>
        </p:nvSpPr>
        <p:spPr bwMode="auto">
          <a:xfrm>
            <a:off x="2281767" y="5294317"/>
            <a:ext cx="1828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00</a:t>
            </a:r>
          </a:p>
        </p:txBody>
      </p:sp>
      <p:sp>
        <p:nvSpPr>
          <p:cNvPr id="73" name="Text Box 12"/>
          <p:cNvSpPr txBox="1">
            <a:spLocks noChangeArrowheads="1"/>
          </p:cNvSpPr>
          <p:nvPr/>
        </p:nvSpPr>
        <p:spPr bwMode="auto">
          <a:xfrm>
            <a:off x="611726" y="5294317"/>
            <a:ext cx="1771649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8" rIns="91430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Verdana" pitchFamily="34" charset="0"/>
              </a:rPr>
              <a:t>00</a:t>
            </a:r>
          </a:p>
        </p:txBody>
      </p:sp>
      <p:pic>
        <p:nvPicPr>
          <p:cNvPr id="74" name="Picture 68" descr="Picture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" y="5105401"/>
            <a:ext cx="4811184" cy="1684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a-DuongLenDinhOlympia-TopCa_rr3t(00h00m00s-00h02m02s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8117" y="6192839"/>
            <a:ext cx="812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" name="Group 91">
            <a:extLst>
              <a:ext uri="{FF2B5EF4-FFF2-40B4-BE49-F238E27FC236}">
                <a16:creationId xmlns="" xmlns:a16="http://schemas.microsoft.com/office/drawing/2014/main" id="{CA5C00B0-B2B6-4792-8C67-F8C09471186E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93" name="Rectangle: Rounded Corners 28">
              <a:extLst>
                <a:ext uri="{FF2B5EF4-FFF2-40B4-BE49-F238E27FC236}">
                  <a16:creationId xmlns="" xmlns:a16="http://schemas.microsoft.com/office/drawing/2014/main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4" name="TextBox 93">
              <a:extLst>
                <a:ext uri="{FF2B5EF4-FFF2-40B4-BE49-F238E27FC236}">
                  <a16:creationId xmlns="" xmlns:a16="http://schemas.microsoft.com/office/drawing/2014/main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</p:grpSp>
      <p:sp>
        <p:nvSpPr>
          <p:cNvPr id="85" name="TextBox 84"/>
          <p:cNvSpPr txBox="1"/>
          <p:nvPr/>
        </p:nvSpPr>
        <p:spPr>
          <a:xfrm>
            <a:off x="3316638" y="294467"/>
            <a:ext cx="632330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Trò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“Ai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nhanh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en-US" sz="3600" b="1" i="1" dirty="0">
              <a:solidFill>
                <a:srgbClr val="00206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90566" y="942399"/>
            <a:ext cx="10647336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Luật</a:t>
            </a:r>
            <a:r>
              <a:rPr lang="en-US" sz="2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Lớp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4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đội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mỗi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đội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cử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chơi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Mỗi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đội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chơi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bốc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thăm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phiếu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sẵn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20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    30)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sắp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xếp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ngẫu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vòng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phút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chơi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lại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viết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Mã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đó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lên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bảng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Đội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nhiều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Mã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đúng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hơn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đội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giành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thắng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cuộc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142337" name="Object 1"/>
          <p:cNvGraphicFramePr>
            <a:graphicFrameLocks noChangeAspect="1"/>
          </p:cNvGraphicFramePr>
          <p:nvPr/>
        </p:nvGraphicFramePr>
        <p:xfrm>
          <a:off x="850315" y="2802272"/>
          <a:ext cx="2286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38" name="Equation" r:id="rId9" imgW="228600" imgH="279360" progId="Equation.DSMT4">
                  <p:embed/>
                </p:oleObj>
              </mc:Choice>
              <mc:Fallback>
                <p:oleObj name="Equation" r:id="rId9" imgW="228600" imgH="27936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315" y="2802272"/>
                        <a:ext cx="228600" cy="279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09307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0"/>
                            </p:stCondLst>
                            <p:childTnLst>
                              <p:par>
                                <p:cTn id="9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1000"/>
                            </p:stCondLst>
                            <p:childTnLst>
                              <p:par>
                                <p:cTn id="9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1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1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2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2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2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4000"/>
                            </p:stCondLst>
                            <p:childTnLst>
                              <p:par>
                                <p:cTn id="13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5000"/>
                            </p:stCondLst>
                            <p:childTnLst>
                              <p:par>
                                <p:cTn id="14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7000"/>
                            </p:stCondLst>
                            <p:childTnLst>
                              <p:par>
                                <p:cTn id="14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9000"/>
                            </p:stCondLst>
                            <p:childTnLst>
                              <p:par>
                                <p:cTn id="15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00"/>
                            </p:stCondLst>
                            <p:childTnLst>
                              <p:par>
                                <p:cTn id="155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1000"/>
                            </p:stCondLst>
                            <p:childTnLst>
                              <p:par>
                                <p:cTn id="158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2000"/>
                            </p:stCondLst>
                            <p:childTnLst>
                              <p:par>
                                <p:cTn id="161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3000"/>
                            </p:stCondLst>
                            <p:childTnLst>
                              <p:par>
                                <p:cTn id="164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4000"/>
                            </p:stCondLst>
                            <p:childTnLst>
                              <p:par>
                                <p:cTn id="167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5000"/>
                            </p:stCondLst>
                            <p:childTnLst>
                              <p:par>
                                <p:cTn id="170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6000"/>
                            </p:stCondLst>
                            <p:childTnLst>
                              <p:par>
                                <p:cTn id="173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7000"/>
                            </p:stCondLst>
                            <p:childTnLst>
                              <p:par>
                                <p:cTn id="176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8000"/>
                            </p:stCondLst>
                            <p:childTnLst>
                              <p:par>
                                <p:cTn id="179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9000"/>
                            </p:stCondLst>
                            <p:childTnLst>
                              <p:par>
                                <p:cTn id="182" presetID="1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6000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1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61000"/>
                            </p:stCondLst>
                            <p:childTnLst>
                              <p:par>
                                <p:cTn id="1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4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6200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7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63000"/>
                            </p:stCondLst>
                            <p:childTnLst>
                              <p:par>
                                <p:cTn id="2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0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4000"/>
                            </p:stCondLst>
                            <p:childTnLst>
                              <p:par>
                                <p:cTn id="2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3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5000"/>
                            </p:stCondLst>
                            <p:childTnLst>
                              <p:par>
                                <p:cTn id="2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6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6600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9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67000"/>
                            </p:stCondLst>
                            <p:childTnLst>
                              <p:par>
                                <p:cTn id="2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2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6800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5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69000"/>
                            </p:stCondLst>
                            <p:childTnLst>
                              <p:par>
                                <p:cTn id="2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8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7000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1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71000"/>
                            </p:stCondLst>
                            <p:childTnLst>
                              <p:par>
                                <p:cTn id="2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4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7200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7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73000"/>
                            </p:stCondLst>
                            <p:childTnLst>
                              <p:par>
                                <p:cTn id="2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0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7400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3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75000"/>
                            </p:stCondLst>
                            <p:childTnLst>
                              <p:par>
                                <p:cTn id="2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6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7600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9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77000"/>
                            </p:stCondLst>
                            <p:childTnLst>
                              <p:par>
                                <p:cTn id="2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2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7800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5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79000"/>
                            </p:stCondLst>
                            <p:childTnLst>
                              <p:par>
                                <p:cTn id="2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8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80000"/>
                            </p:stCondLst>
                            <p:childTnLst>
                              <p:par>
                                <p:cTn id="2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1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81000"/>
                            </p:stCondLst>
                            <p:childTnLst>
                              <p:par>
                                <p:cTn id="2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4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8200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7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83000"/>
                            </p:stCondLst>
                            <p:childTnLst>
                              <p:par>
                                <p:cTn id="2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0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8400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3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85000"/>
                            </p:stCondLst>
                            <p:childTnLst>
                              <p:par>
                                <p:cTn id="2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6"/>
                                            </p:cond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8600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9"/>
                                            </p:cond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87000"/>
                            </p:stCondLst>
                            <p:childTnLst>
                              <p:par>
                                <p:cTn id="2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2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8800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5"/>
                                            </p:cond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89000"/>
                            </p:stCondLst>
                            <p:childTnLst>
                              <p:par>
                                <p:cTn id="2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8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9000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1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91000"/>
                            </p:stCondLst>
                            <p:childTnLst>
                              <p:par>
                                <p:cTn id="2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4"/>
                                            </p:cond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9200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7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93000"/>
                            </p:stCondLst>
                            <p:childTnLst>
                              <p:par>
                                <p:cTn id="2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0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9400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3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6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9600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9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97000"/>
                            </p:stCondLst>
                            <p:childTnLst>
                              <p:par>
                                <p:cTn id="3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2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9800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5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9000"/>
                            </p:stCondLst>
                            <p:childTnLst>
                              <p:par>
                                <p:cTn id="3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8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1"/>
                                            </p:cond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4"/>
                                            </p:cond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7"/>
                                            </p:cond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0"/>
                                            </p:cond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3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6"/>
                                            </p:cond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9"/>
                                            </p:cond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2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5"/>
                                            </p:cond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8"/>
                                            </p:cond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1"/>
                                            </p:cond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4"/>
                                            </p:cond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7"/>
                                            </p:cond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0"/>
                                            </p:cond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3"/>
                                            </p:cond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15000"/>
                            </p:stCondLst>
                            <p:childTnLst>
                              <p:par>
                                <p:cTn id="3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6"/>
                                            </p:cond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1600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9"/>
                                            </p:cond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17000"/>
                            </p:stCondLst>
                            <p:childTnLst>
                              <p:par>
                                <p:cTn id="3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2"/>
                                            </p:cond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1800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5"/>
                                            </p:cond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119000"/>
                            </p:stCondLst>
                            <p:childTnLst>
                              <p:par>
                                <p:cTn id="3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ll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37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1" fill="hold">
                      <p:stCondLst>
                        <p:cond delay="0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4" dur="122935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audio>
              <p:cMediaNode vol="80000">
                <p:cTn id="3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</p:childTnLst>
        </p:cTn>
      </p:par>
    </p:tnLst>
    <p:bldLst>
      <p:bldP spid="9" grpId="0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0" grpId="0"/>
      <p:bldP spid="50" grpId="1"/>
      <p:bldP spid="51" grpId="0"/>
      <p:bldP spid="51" grpId="1"/>
      <p:bldP spid="52" grpId="0"/>
      <p:bldP spid="52" grpId="1"/>
      <p:bldP spid="53" grpId="0"/>
      <p:bldP spid="53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2" grpId="0"/>
      <p:bldP spid="62" grpId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2" grpId="0"/>
      <p:bldP spid="72" grpId="1"/>
      <p:bldP spid="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4EF09CF-3362-453A-9463-F6669A9D3E01}"/>
              </a:ext>
            </a:extLst>
          </p:cNvPr>
          <p:cNvGrpSpPr/>
          <p:nvPr/>
        </p:nvGrpSpPr>
        <p:grpSpPr>
          <a:xfrm rot="8757556">
            <a:off x="-1052601" y="4821382"/>
            <a:ext cx="3136324" cy="6858000"/>
            <a:chOff x="9055676" y="0"/>
            <a:chExt cx="3136324" cy="6858000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403AE892-EBD6-40F1-851B-FEADBD59429F}"/>
                </a:ext>
              </a:extLst>
            </p:cNvPr>
            <p:cNvSpPr/>
            <p:nvPr/>
          </p:nvSpPr>
          <p:spPr>
            <a:xfrm>
              <a:off x="9221932" y="0"/>
              <a:ext cx="2970068" cy="685800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4318653-1A38-442C-BA0F-F2C51149BCFF}"/>
                </a:ext>
              </a:extLst>
            </p:cNvPr>
            <p:cNvSpPr/>
            <p:nvPr/>
          </p:nvSpPr>
          <p:spPr>
            <a:xfrm>
              <a:off x="9055676" y="0"/>
              <a:ext cx="166255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C25D63D1-E9CE-42BF-BD4D-374FD0293155}"/>
                </a:ext>
              </a:extLst>
            </p:cNvPr>
            <p:cNvSpPr/>
            <p:nvPr/>
          </p:nvSpPr>
          <p:spPr>
            <a:xfrm>
              <a:off x="9221932" y="0"/>
              <a:ext cx="114301" cy="6858000"/>
            </a:xfrm>
            <a:prstGeom prst="rect">
              <a:avLst/>
            </a:prstGeom>
            <a:solidFill>
              <a:srgbClr val="FFD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BA4EE865-9F0D-4531-A737-E13A557C0277}"/>
                </a:ext>
              </a:extLst>
            </p:cNvPr>
            <p:cNvSpPr/>
            <p:nvPr/>
          </p:nvSpPr>
          <p:spPr>
            <a:xfrm>
              <a:off x="9336233" y="0"/>
              <a:ext cx="150667" cy="685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6A1183CB-C5B0-498A-A49C-4180134C74B0}"/>
                </a:ext>
              </a:extLst>
            </p:cNvPr>
            <p:cNvSpPr/>
            <p:nvPr/>
          </p:nvSpPr>
          <p:spPr>
            <a:xfrm>
              <a:off x="9336233" y="0"/>
              <a:ext cx="5715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CA5C00B0-B2B6-4792-8C67-F8C09471186E}"/>
              </a:ext>
            </a:extLst>
          </p:cNvPr>
          <p:cNvGrpSpPr/>
          <p:nvPr/>
        </p:nvGrpSpPr>
        <p:grpSpPr>
          <a:xfrm rot="5400000">
            <a:off x="8333518" y="3168655"/>
            <a:ext cx="6990996" cy="653685"/>
            <a:chOff x="4762671" y="83128"/>
            <a:chExt cx="7610308" cy="653685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CEF5EE85-C87E-4391-B9D7-C957829925F2}"/>
                </a:ext>
              </a:extLst>
            </p:cNvPr>
            <p:cNvSpPr txBox="1"/>
            <p:nvPr/>
          </p:nvSpPr>
          <p:spPr>
            <a:xfrm>
              <a:off x="4762671" y="182881"/>
              <a:ext cx="761030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HOẠT ĐỘNG HÌNH THÀNH KIẾN THỨC</a:t>
              </a:r>
              <a:endParaRPr lang="en-US" sz="28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64949" y="232474"/>
            <a:ext cx="7005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III. So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sánh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nhiên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8634" y="301538"/>
            <a:ext cx="10722924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HĐ 4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So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sánh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>
              <a:buAutoNum type="alphaLcParenR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9 998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10 000</a:t>
            </a:r>
          </a:p>
          <a:p>
            <a:pPr marL="342900" indent="-342900">
              <a:buAutoNum type="alphaLcParenR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524 697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524 687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7667" y="1768438"/>
            <a:ext cx="7842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9 998 &lt; 10 000 ;                   524 697 &gt; 524 687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6759" y="2452548"/>
            <a:ext cx="10510841" cy="3539430"/>
          </a:xfrm>
          <a:prstGeom prst="rect">
            <a:avLst/>
          </a:prstGeom>
          <a:solidFill>
            <a:srgbClr val="A6EEAD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Tổng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quát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: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nhiều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hơn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thì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lớn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hơn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ít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hơn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thì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hơn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- So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sánh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lần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lượt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so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sánh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cùng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hàng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trái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sang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phải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đến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xuất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hiện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cặp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đầu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lớn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hơn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thì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chứa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lớn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hơn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798" y="402383"/>
            <a:ext cx="1195916" cy="1199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26939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1926" y="759417"/>
            <a:ext cx="9236990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en-US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Lưu</a:t>
            </a:r>
            <a:r>
              <a:rPr lang="en-US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ý:</a:t>
            </a:r>
            <a:endParaRPr lang="en-US" sz="28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i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Nếu</a:t>
            </a:r>
            <a:r>
              <a:rPr lang="en-US" sz="2800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nhỏ</a:t>
            </a:r>
            <a:r>
              <a:rPr lang="en-US" sz="2800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2800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2800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2800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2800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         hay  </a:t>
            </a:r>
          </a:p>
          <a:p>
            <a:r>
              <a:rPr lang="en-US" sz="2800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i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Nếu</a:t>
            </a:r>
            <a:r>
              <a:rPr lang="en-US" sz="2800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en-US" sz="2800" i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800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800" i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sz="2800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946114" y="1268254"/>
          <a:ext cx="749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1" name="Equation" r:id="rId3" imgW="749160" imgH="317160" progId="Equation.DSMT4">
                  <p:embed/>
                </p:oleObj>
              </mc:Choice>
              <mc:Fallback>
                <p:oleObj name="Equation" r:id="rId3" imgW="749160" imgH="3171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6114" y="1268254"/>
                        <a:ext cx="7493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6681788" y="1300163"/>
          <a:ext cx="812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2" name="Equation" r:id="rId5" imgW="812520" imgH="317160" progId="Equation.DSMT4">
                  <p:embed/>
                </p:oleObj>
              </mc:Choice>
              <mc:Fallback>
                <p:oleObj name="Equation" r:id="rId5" imgW="812520" imgH="31716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1788" y="1300163"/>
                        <a:ext cx="8128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028" name="Object 4"/>
          <p:cNvGraphicFramePr>
            <a:graphicFrameLocks noChangeAspect="1"/>
          </p:cNvGraphicFramePr>
          <p:nvPr/>
        </p:nvGraphicFramePr>
        <p:xfrm>
          <a:off x="1813599" y="1747034"/>
          <a:ext cx="749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3" name="Equation" r:id="rId7" imgW="749160" imgH="317160" progId="Equation.DSMT4">
                  <p:embed/>
                </p:oleObj>
              </mc:Choice>
              <mc:Fallback>
                <p:oleObj name="Equation" r:id="rId7" imgW="749160" imgH="31716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3599" y="1747034"/>
                        <a:ext cx="7493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285328" y="1749831"/>
          <a:ext cx="723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4" name="Equation" r:id="rId9" imgW="723600" imgH="317160" progId="Equation.DSMT4">
                  <p:embed/>
                </p:oleObj>
              </mc:Choice>
              <mc:Fallback>
                <p:oleObj name="Equation" r:id="rId9" imgW="723600" imgH="31716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5328" y="1749831"/>
                        <a:ext cx="7239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4694238" y="1803400"/>
          <a:ext cx="7874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5" name="Equation" r:id="rId11" imgW="787320" imgH="241200" progId="Equation.DSMT4">
                  <p:embed/>
                </p:oleObj>
              </mc:Choice>
              <mc:Fallback>
                <p:oleObj name="Equation" r:id="rId11" imgW="787320" imgH="2412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4238" y="1803400"/>
                        <a:ext cx="787400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EF5EE85-C87E-4391-B9D7-C957829925F2}"/>
              </a:ext>
            </a:extLst>
          </p:cNvPr>
          <p:cNvSpPr txBox="1"/>
          <p:nvPr/>
        </p:nvSpPr>
        <p:spPr>
          <a:xfrm rot="5400000">
            <a:off x="8531437" y="3497104"/>
            <a:ext cx="65261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HÌNH THÀNH KIẾN THỨC</a:t>
            </a:r>
            <a:endParaRPr lang="en-US" sz="2400" dirty="0">
              <a:solidFill>
                <a:srgbClr val="FFFF00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CA5C00B0-B2B6-4792-8C67-F8C09471186E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12" name="Rectangle: Rounded Corners 28">
              <a:extLst>
                <a:ext uri="{FF2B5EF4-FFF2-40B4-BE49-F238E27FC236}">
                  <a16:creationId xmlns="" xmlns:a16="http://schemas.microsoft.com/office/drawing/2014/main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59416" y="542441"/>
            <a:ext cx="9515960" cy="31085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Luyện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tập</a:t>
            </a:r>
            <a:r>
              <a:rPr lang="en-US" sz="2800" b="1" dirty="0" smtClean="0"/>
              <a:t> 6</a:t>
            </a:r>
            <a:r>
              <a:rPr lang="en-US" sz="2800" dirty="0" smtClean="0"/>
              <a:t>. So </a:t>
            </a:r>
            <a:r>
              <a:rPr lang="en-US" sz="2800" dirty="0" err="1" smtClean="0"/>
              <a:t>sánh</a:t>
            </a:r>
            <a:endParaRPr lang="en-US" sz="2800" dirty="0" smtClean="0"/>
          </a:p>
          <a:p>
            <a:pPr marL="514350" indent="-514350">
              <a:buAutoNum type="alphaLcParenR"/>
            </a:pPr>
            <a:r>
              <a:rPr lang="en-US" sz="2800" dirty="0" smtClean="0"/>
              <a:t>35 216 098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</a:p>
          <a:p>
            <a:pPr marL="514350" indent="-514350"/>
            <a:r>
              <a:rPr lang="en-US" sz="2800" dirty="0" smtClean="0"/>
              <a:t>        8 935 789</a:t>
            </a:r>
          </a:p>
          <a:p>
            <a:pPr marL="514350" indent="-514350"/>
            <a:endParaRPr lang="en-US" sz="2800" dirty="0" smtClean="0"/>
          </a:p>
          <a:p>
            <a:pPr marL="514350" indent="-514350"/>
            <a:r>
              <a:rPr lang="en-US" sz="2800" dirty="0" smtClean="0"/>
              <a:t>b)  69 098 327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</a:p>
          <a:p>
            <a:pPr marL="514350" indent="-514350"/>
            <a:r>
              <a:rPr lang="en-US" sz="2800" dirty="0" smtClean="0"/>
              <a:t>     69 098 357</a:t>
            </a:r>
          </a:p>
          <a:p>
            <a:pPr marL="514350" indent="-514350"/>
            <a:endParaRPr lang="en-US" sz="28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898902" y="3890075"/>
            <a:ext cx="9438467" cy="95410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35 216 098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8 935 789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Vậy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35 216 098 &gt; 8 935 789</a:t>
            </a:r>
            <a:endParaRPr lang="en-US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3401" y="4850970"/>
            <a:ext cx="9453966" cy="181588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2800" dirty="0" smtClean="0">
                <a:latin typeface="Arial" pitchFamily="34" charset="0"/>
                <a:cs typeface="Arial" pitchFamily="34" charset="0"/>
              </a:rPr>
              <a:t>b) Do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69 098 327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69 098 357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cùng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chữ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so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sánh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trái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sang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phải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thấy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 &lt; 5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Vậy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69 098 327 &lt; 69 098 357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900" y="650356"/>
            <a:ext cx="1195916" cy="1199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2440" y="1859782"/>
            <a:ext cx="10647336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Luật</a:t>
            </a:r>
            <a:r>
              <a:rPr lang="en-US" sz="28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10 HS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gia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chơi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cặp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Mỗi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HS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phiếu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rồi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dán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trước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ngực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cặp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sẽ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so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sánh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với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Ai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lớn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sẽ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chạy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lớn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bé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sẽ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chạy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phía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bé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Mỗi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đội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định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vị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trí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Đội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lượng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đúng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đủ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viên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nhanh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hơn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đội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đó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thắng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cuộc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16638" y="294467"/>
            <a:ext cx="632330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Trò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chơi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: “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đồng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đội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”</a:t>
            </a:r>
            <a:endParaRPr lang="en-US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5">
            <a:extLst>
              <a:ext uri="{FF2B5EF4-FFF2-40B4-BE49-F238E27FC236}">
                <a16:creationId xmlns="" xmlns:a16="http://schemas.microsoft.com/office/drawing/2014/main" id="{CA5C00B0-B2B6-4792-8C67-F8C09471186E}"/>
              </a:ext>
            </a:extLst>
          </p:cNvPr>
          <p:cNvGrpSpPr/>
          <p:nvPr/>
        </p:nvGrpSpPr>
        <p:grpSpPr>
          <a:xfrm rot="5400000">
            <a:off x="8383393" y="3218530"/>
            <a:ext cx="6891246" cy="653685"/>
            <a:chOff x="4871257" y="83128"/>
            <a:chExt cx="7501721" cy="653685"/>
          </a:xfrm>
        </p:grpSpPr>
        <p:sp>
          <p:nvSpPr>
            <p:cNvPr id="7" name="Rectangle: Rounded Corners 28">
              <a:extLst>
                <a:ext uri="{FF2B5EF4-FFF2-40B4-BE49-F238E27FC236}">
                  <a16:creationId xmlns="" xmlns:a16="http://schemas.microsoft.com/office/drawing/2014/main" id="{8F343863-9DC9-48EE-8845-A5B504C915DF}"/>
                </a:ext>
              </a:extLst>
            </p:cNvPr>
            <p:cNvSpPr/>
            <p:nvPr/>
          </p:nvSpPr>
          <p:spPr>
            <a:xfrm>
              <a:off x="4871257" y="83128"/>
              <a:ext cx="7232072" cy="653685"/>
            </a:xfrm>
            <a:prstGeom prst="roundRect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CEF5EE85-C87E-4391-B9D7-C957829925F2}"/>
                </a:ext>
              </a:extLst>
            </p:cNvPr>
            <p:cNvSpPr txBox="1"/>
            <p:nvPr/>
          </p:nvSpPr>
          <p:spPr>
            <a:xfrm>
              <a:off x="5268730" y="213658"/>
              <a:ext cx="710424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 ĐỘNG HÌNH THÀNH KIẾN THỨC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5649"/>
            <a:ext cx="1930399" cy="1929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F33787325_Lab safety_AAS_v3" id="{898BC5E2-691B-4B41-A97D-F35AD4FFF20D}" vid="{295F60D3-032D-43CA-A300-E4752067AD5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04BA817-A03C-4EA3-86C4-6E42BD37F5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096A91-93C8-4C7A-BF68-944591874A6D}">
  <ds:schemaRefs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http://purl.org/dc/terms/"/>
    <ds:schemaRef ds:uri="16c05727-aa75-4e4a-9b5f-8a80a1165891"/>
    <ds:schemaRef ds:uri="71af3243-3dd4-4a8d-8c0d-dd76da1f02a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19E59094-1E6F-42D5-A62B-D0344AFFFA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Lab safety</Template>
  <TotalTime>2625</TotalTime>
  <Words>805</Words>
  <Application>Microsoft Office PowerPoint</Application>
  <PresentationFormat>Custom</PresentationFormat>
  <Paragraphs>176</Paragraphs>
  <Slides>12</Slides>
  <Notes>3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Equation</vt:lpstr>
      <vt:lpstr> TẬP HỢP CÁC SỐ TỰ NHIÊN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Remember… Safety First!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Safety</dc:title>
  <dc:creator>Lê Hải</dc:creator>
  <cp:lastModifiedBy>Asus</cp:lastModifiedBy>
  <cp:revision>99</cp:revision>
  <dcterms:created xsi:type="dcterms:W3CDTF">2021-06-07T13:44:30Z</dcterms:created>
  <dcterms:modified xsi:type="dcterms:W3CDTF">2021-08-19T11:22:31Z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