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  <p:sldMasterId id="2147483768" r:id="rId2"/>
    <p:sldMasterId id="2147483782" r:id="rId3"/>
    <p:sldMasterId id="2147483805" r:id="rId4"/>
    <p:sldMasterId id="2147483817" r:id="rId5"/>
    <p:sldMasterId id="2147483829" r:id="rId6"/>
    <p:sldMasterId id="2147483841" r:id="rId7"/>
    <p:sldMasterId id="2147483853" r:id="rId8"/>
    <p:sldMasterId id="2147483866" r:id="rId9"/>
    <p:sldMasterId id="2147483880" r:id="rId10"/>
  </p:sldMasterIdLst>
  <p:notesMasterIdLst>
    <p:notesMasterId r:id="rId43"/>
  </p:notesMasterIdLst>
  <p:sldIdLst>
    <p:sldId id="3277" r:id="rId11"/>
    <p:sldId id="3304" r:id="rId12"/>
    <p:sldId id="328" r:id="rId13"/>
    <p:sldId id="19126" r:id="rId14"/>
    <p:sldId id="319" r:id="rId15"/>
    <p:sldId id="3303" r:id="rId16"/>
    <p:sldId id="356" r:id="rId17"/>
    <p:sldId id="357" r:id="rId18"/>
    <p:sldId id="358" r:id="rId19"/>
    <p:sldId id="349" r:id="rId20"/>
    <p:sldId id="346" r:id="rId21"/>
    <p:sldId id="265" r:id="rId22"/>
    <p:sldId id="3300" r:id="rId23"/>
    <p:sldId id="3283" r:id="rId24"/>
    <p:sldId id="3275" r:id="rId25"/>
    <p:sldId id="3285" r:id="rId26"/>
    <p:sldId id="267" r:id="rId27"/>
    <p:sldId id="314" r:id="rId28"/>
    <p:sldId id="266" r:id="rId29"/>
    <p:sldId id="268" r:id="rId30"/>
    <p:sldId id="272" r:id="rId31"/>
    <p:sldId id="315" r:id="rId32"/>
    <p:sldId id="317" r:id="rId33"/>
    <p:sldId id="19122" r:id="rId34"/>
    <p:sldId id="19123" r:id="rId35"/>
    <p:sldId id="19124" r:id="rId36"/>
    <p:sldId id="375" r:id="rId37"/>
    <p:sldId id="19125" r:id="rId38"/>
    <p:sldId id="376" r:id="rId39"/>
    <p:sldId id="261" r:id="rId40"/>
    <p:sldId id="3286" r:id="rId41"/>
    <p:sldId id="3299" r:id="rId4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8EE5EE"/>
    <a:srgbClr val="F0677C"/>
    <a:srgbClr val="FF3399"/>
    <a:srgbClr val="0998D7"/>
    <a:srgbClr val="F18105"/>
    <a:srgbClr val="FCBB75"/>
    <a:srgbClr val="0C6D39"/>
    <a:srgbClr val="ED33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  <a:t>20/12/2023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77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739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3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E5DE44-FEEA-4BB7-90AF-76983EDA4C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5D22A-1C6D-4E1A-81B5-508BF94A902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08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381000"/>
            <a:ext cx="28448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6B42B0-53D7-4446-A270-193D63CCBBD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524057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381001"/>
            <a:ext cx="105664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295400"/>
            <a:ext cx="11277600" cy="5029200"/>
          </a:xfrm>
        </p:spPr>
        <p:txBody>
          <a:bodyPr/>
          <a:lstStyle/>
          <a:p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61126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791200" y="6473826"/>
            <a:ext cx="914400" cy="307975"/>
          </a:xfrm>
        </p:spPr>
        <p:txBody>
          <a:bodyPr/>
          <a:lstStyle>
            <a:lvl1pPr>
              <a:defRPr/>
            </a:lvl1pPr>
          </a:lstStyle>
          <a:p>
            <a:fld id="{B3E6A296-55AD-483E-8ED1-BEF7C6D712E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7112000" y="6461126"/>
            <a:ext cx="38608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709154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2400" y="381001"/>
            <a:ext cx="10566400" cy="7921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95400"/>
            <a:ext cx="11277600" cy="5029200"/>
          </a:xfrm>
        </p:spPr>
        <p:txBody>
          <a:bodyPr/>
          <a:lstStyle/>
          <a:p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61126"/>
            <a:ext cx="28448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791200" y="6473826"/>
            <a:ext cx="914400" cy="307975"/>
          </a:xfrm>
        </p:spPr>
        <p:txBody>
          <a:bodyPr/>
          <a:lstStyle>
            <a:lvl1pPr>
              <a:defRPr/>
            </a:lvl1pPr>
          </a:lstStyle>
          <a:p>
            <a:fld id="{130B0522-82BB-4933-9D97-6E4D2119F7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7112000" y="6461126"/>
            <a:ext cx="38608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378363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9E4B-0BDE-AE0A-462B-CA8B89B1B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BC587-EAF6-AFED-93D7-C6852BF48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26BFB-C186-EF68-BC0B-A892C552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BFCC0-4C10-00AC-B3F9-CA2711EB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1F616-8E17-E19C-2754-8D4A20631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860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64F8-AD79-CF8C-8E26-5A1C9A1CC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B69C6-2441-78A8-A227-1216DC11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6BCEA-EC0D-CBF9-CC23-4D922A62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CFE3C-AE5A-F4B2-11DC-802FB2BA0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7F873-302F-441D-B603-FC3F9226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3975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E33B-BCC6-62B5-FDB2-B9D5180FC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AB174-DBAC-4AB4-5273-D6993596B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EC915-7F91-3403-E536-1777AE69F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70352-5629-A3C6-FC10-90BE7714D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A7614-6493-8A8D-EC42-0413C8CA6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679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0C9EF-3FDD-AED2-2C36-BD703514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341AB-CDB1-660E-3E9C-DF63421E80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CD3AF2-0DD9-D90D-8714-4D6D2D17F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B18B2-FE3A-1501-6655-F9EA972B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C4A861-DC31-EBAB-93C1-A4ED65EAA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A6D3D-DD4E-3496-0B38-96DBAE703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450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84C49-B368-C3D9-3D91-36EFC8EC3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AB71B-6F3B-EE98-F2B3-9C953A999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FDEA7-1807-56F5-2374-08AA17D77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96811B-6A60-E00F-17BE-3C7F71165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D8DA74-10E2-7B84-A8ED-3619C9D70A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07EED6-D7A5-EC10-8C4B-198669996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2E61E2-04B0-0408-1F91-8EB931A5B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879B11-72F6-1CC1-A595-801513D1A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2477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7C3F1-F927-C3AD-AA0F-C1EE665B8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61E0F5-0E12-7808-9AB3-7D888B064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0C48E-59A9-A137-A9EE-4DBE4C9D8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08BAC-87B1-5206-663B-DDF9409EA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5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43AB17-19AA-EB21-3132-A6318598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FC92D-0DE4-3835-5A5B-4E2FE9ADB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321A5-A736-D304-48D1-7AC91E5E9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0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A84F92-B512-4F4F-A8CB-90A0B91EBD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9582D-11A3-4286-ACF8-AD148A7C087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525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5B145-DF0C-C9B5-6EB2-27941CC7B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42EE2-CFCE-7010-C15B-39C0F0DE4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F89F9-94BC-461B-6523-F6D432358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76588-93D3-1D0D-EEC5-63C619126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4DCF9-C436-59C4-CC05-719202AF7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172187-7EFB-A641-DE40-3FC04D97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3009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86D71-C6D6-4363-6612-B87887E15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5CD9F9-610A-5C74-B6C3-8C2E8B3157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0A3C5-B3EC-711C-1FFC-D2080BDBA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27860-3A04-6516-5658-F1158F198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97C3AE-AD63-C408-081D-0EFA3C76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CC791-388B-04D5-0DD1-17A16384D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477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DAF9-47B0-6788-06E6-6AD204D3D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84494-45BB-E780-44C3-6DAA3726A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77B8F-7F95-5ABD-AC75-C959F4BCC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2E0A0-41B4-7327-EFD1-E97CF692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74D1-D31F-C00B-83E3-2FFDB9DE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940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F123D-6146-9D24-9371-3563A74D6B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8617DB-341F-5B38-D6C7-4490A6DB11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B1CB6-4617-135E-B0E1-471852CD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71EE-5433-BF9F-B321-679F701EC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5A1AE-B194-AA67-66BA-ED86C367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51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33BFA-09BD-4D94-9D3B-95A628A4B76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9FB00-BCC1-4C52-A814-38107A200D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064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BE7B27-A5E9-48B1-9FB8-4A27D9752C8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52172-32E4-4103-9EDC-934F6097A8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3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843166-3CEB-4CCB-8F71-E86A8650C3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E6150-2D2D-485D-87E9-2A2D7DBDFBF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21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8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7178" indent="0">
              <a:buNone/>
              <a:defRPr sz="1200"/>
            </a:lvl2pPr>
            <a:lvl3pPr marL="914354" indent="0">
              <a:buNone/>
              <a:defRPr sz="11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C77DC2-5C47-465C-8605-20F24B3867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2527D7-3824-49B7-9A20-4C0759EA95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84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3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70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7178" indent="0">
              <a:buNone/>
              <a:defRPr sz="1200"/>
            </a:lvl2pPr>
            <a:lvl3pPr marL="914354" indent="0">
              <a:buNone/>
              <a:defRPr sz="11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ED338-7001-4073-8168-A40B5B867B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9DADDC-D1F1-4A6A-8482-F00924EA680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08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2F18D-3286-4655-A350-00E8E632759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2CFAD-3093-45D5-AC7B-8F3171D9A0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37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76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76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7658DA-4386-4085-8D44-27474602BD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D4F0A-83A5-4A7E-8CD5-8F7F6EC66F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77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692A-3184-463A-9DE3-83F02EF3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BEBE6-4123-4CA7-AEBC-C61978638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62F05-1B5D-4E86-911D-8005D7C4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BAB4D-351B-4B4B-942E-5B1001C319E5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2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7" y="283866"/>
            <a:ext cx="589731" cy="520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5" y="20434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9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75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5" y="283866"/>
            <a:ext cx="589731" cy="520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3" y="20407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6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71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48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62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07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72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783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867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2072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63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C32674-8B0B-4A16-BA70-6C2CD890B2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7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4615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03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1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 userDrawn="1"/>
        </p:nvSpPr>
        <p:spPr>
          <a:xfrm>
            <a:off x="2860594" y="495301"/>
            <a:ext cx="517607" cy="517607"/>
          </a:xfrm>
          <a:prstGeom prst="ellipse">
            <a:avLst/>
          </a:prstGeom>
          <a:solidFill>
            <a:srgbClr val="FAD19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1" name="椭圆 10"/>
          <p:cNvSpPr/>
          <p:nvPr userDrawn="1"/>
        </p:nvSpPr>
        <p:spPr>
          <a:xfrm>
            <a:off x="3227470" y="223878"/>
            <a:ext cx="622300" cy="622300"/>
          </a:xfrm>
          <a:prstGeom prst="ellipse">
            <a:avLst/>
          </a:prstGeom>
          <a:solidFill>
            <a:srgbClr val="AFCFBD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2" name="椭圆 11"/>
          <p:cNvSpPr/>
          <p:nvPr userDrawn="1"/>
        </p:nvSpPr>
        <p:spPr>
          <a:xfrm>
            <a:off x="4929339" y="293646"/>
            <a:ext cx="403307" cy="403307"/>
          </a:xfrm>
          <a:prstGeom prst="ellipse">
            <a:avLst/>
          </a:prstGeom>
          <a:solidFill>
            <a:srgbClr val="FAD1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3" name="椭圆 12"/>
          <p:cNvSpPr/>
          <p:nvPr userDrawn="1"/>
        </p:nvSpPr>
        <p:spPr>
          <a:xfrm>
            <a:off x="7040319" y="495300"/>
            <a:ext cx="292101" cy="292101"/>
          </a:xfrm>
          <a:prstGeom prst="ellipse">
            <a:avLst/>
          </a:prstGeom>
          <a:solidFill>
            <a:srgbClr val="AFC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3650091" y="641352"/>
            <a:ext cx="315952" cy="315952"/>
          </a:xfrm>
          <a:prstGeom prst="ellipse">
            <a:avLst/>
          </a:prstGeom>
          <a:solidFill>
            <a:srgbClr val="D2B297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5" name="椭圆 14"/>
          <p:cNvSpPr/>
          <p:nvPr userDrawn="1"/>
        </p:nvSpPr>
        <p:spPr>
          <a:xfrm>
            <a:off x="6674927" y="477795"/>
            <a:ext cx="517607" cy="517607"/>
          </a:xfrm>
          <a:prstGeom prst="ellipse">
            <a:avLst/>
          </a:prstGeom>
          <a:solidFill>
            <a:srgbClr val="CCE1D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6" name="椭圆 15"/>
          <p:cNvSpPr/>
          <p:nvPr userDrawn="1"/>
        </p:nvSpPr>
        <p:spPr>
          <a:xfrm>
            <a:off x="1084428" y="696953"/>
            <a:ext cx="298448" cy="298448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7" name="椭圆 16"/>
          <p:cNvSpPr/>
          <p:nvPr userDrawn="1"/>
        </p:nvSpPr>
        <p:spPr>
          <a:xfrm>
            <a:off x="10912394" y="439697"/>
            <a:ext cx="517607" cy="517607"/>
          </a:xfrm>
          <a:prstGeom prst="ellipse">
            <a:avLst/>
          </a:prstGeom>
          <a:solidFill>
            <a:srgbClr val="FAD1DC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8" name="椭圆 17"/>
          <p:cNvSpPr/>
          <p:nvPr userDrawn="1"/>
        </p:nvSpPr>
        <p:spPr>
          <a:xfrm>
            <a:off x="8629373" y="477795"/>
            <a:ext cx="219160" cy="219160"/>
          </a:xfrm>
          <a:prstGeom prst="ellipse">
            <a:avLst/>
          </a:prstGeom>
          <a:solidFill>
            <a:srgbClr val="FAD194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19" name="椭圆 18"/>
          <p:cNvSpPr/>
          <p:nvPr userDrawn="1"/>
        </p:nvSpPr>
        <p:spPr>
          <a:xfrm>
            <a:off x="8846135" y="413522"/>
            <a:ext cx="163556" cy="163556"/>
          </a:xfrm>
          <a:prstGeom prst="ellipse">
            <a:avLst/>
          </a:prstGeom>
          <a:solidFill>
            <a:srgbClr val="FCC6B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0" name="椭圆 19"/>
          <p:cNvSpPr/>
          <p:nvPr userDrawn="1"/>
        </p:nvSpPr>
        <p:spPr>
          <a:xfrm>
            <a:off x="8832573" y="680995"/>
            <a:ext cx="219160" cy="219160"/>
          </a:xfrm>
          <a:prstGeom prst="ellipse">
            <a:avLst/>
          </a:prstGeom>
          <a:solidFill>
            <a:srgbClr val="D1C9E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5561149" y="1216975"/>
            <a:ext cx="534852" cy="534852"/>
          </a:xfrm>
          <a:prstGeom prst="ellipse">
            <a:avLst/>
          </a:prstGeom>
          <a:solidFill>
            <a:srgbClr val="FCC6B7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1" b="10439"/>
          <a:stretch>
            <a:fillRect/>
          </a:stretch>
        </p:blipFill>
        <p:spPr>
          <a:xfrm>
            <a:off x="0" y="3314701"/>
            <a:ext cx="12192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502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B194A0-D00B-485A-B106-FD4D5710A9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0659F0-11FC-4FE3-879F-5284373045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ADA739-DADF-4EDB-9263-FD9F9C3FD3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A21BBB-602E-48DA-920B-C1C238CC3B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0217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B00D99-49C3-420A-9725-0521549EAB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2A69EF-AF00-4993-BDC2-0187EF4D5B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5E6704-9168-4424-9BB3-982F824A8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050E0-79B1-453A-BEA8-456709EA24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240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D45A75-A255-4170-9F60-BA7D7B9897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8421A7-2EC1-4667-AEAA-7AD974F6D5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8E9BEF-04F2-462F-B622-C31877A34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22D79F-7B63-4BB3-A28A-19B5F554E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4493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26BAED-67E2-47E8-80B4-4336BF1CF5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94B820-6C2C-4FA5-9241-E1D971CCF6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66AEBC-B5EB-47C4-A324-A0B8AC0BE1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6AEDA5-A066-4F48-9409-6F100D0E51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6941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B87AC2B-5895-479D-9C59-CCE303A3EB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3115402-498C-4BDC-BE78-BA1EFAA7F6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2A722E2-189E-4B84-BFA1-E68EAEEEBF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3A299A-0E79-478D-93A3-C9F7D09D1B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10761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C712AA-AFE4-41D0-9422-569D476035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E54784B-2C30-4E57-B84F-7958B2C907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319FB81-F56F-4D46-ADCF-F6150D0865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B5240D-1D98-4423-B521-84B92D9EDB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19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8A9C3291-6F02-4968-972D-98E51A26216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25" y="5289005"/>
            <a:ext cx="1256433" cy="1256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754DA5-A8B1-47C6-91BC-8EE486452E5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123B8BD-C2CD-4DFB-B896-D52EA7E8D2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912480E-7045-47FE-84C0-1184C1C9B1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F055C9-420D-4F39-B85A-BAE659E5D8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63534F-AD2B-4A2E-BF7C-B2DA996D37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1952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5231EF-06AD-4A21-81C9-2B5CE8ED7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0D433D-6039-46FF-9C4A-D241F2C455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428998-CB1A-4EC1-9ADC-9ECBDEF9A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D665A-BD49-4289-B660-22357B459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763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171ECD-ECA1-4DC8-992C-470F985C8E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DC8099-02D9-411C-9269-19B349F621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862CE8-E9BE-4421-97B4-E265E96C6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544404-F6A1-40E8-A93D-32A723FF81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7124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E7D0AA-5A31-42F4-8661-D5E9F3493A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C530C0-4DF2-42E4-9B73-F99DB0B2F1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C8FD0F-F1B2-4982-852D-00A2EAF6B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D2891D-F3C1-4BB7-9BFC-9A2AE40062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01907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96FCDD-B239-4592-91C4-771A8D2BD9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17903F-153F-487D-B724-33F28D6660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F0714D-AE49-4D6A-90AB-C663D3F3E2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940A8A-47A3-41AA-B932-3E8D7A363B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7899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016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046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430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662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6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D155AC7-76D6-4AFB-82EE-1ABA3168B0D1}"/>
              </a:ext>
            </a:extLst>
          </p:cNvPr>
          <p:cNvSpPr/>
          <p:nvPr userDrawn="1"/>
        </p:nvSpPr>
        <p:spPr>
          <a:xfrm>
            <a:off x="236397" y="228600"/>
            <a:ext cx="11719249" cy="6400800"/>
          </a:xfrm>
          <a:prstGeom prst="round2DiagRect">
            <a:avLst>
              <a:gd name="adj1" fmla="val 381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EACBA-99FD-4704-979B-F9A2F6D2D4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0477" y="299106"/>
            <a:ext cx="589731" cy="520623"/>
          </a:xfrm>
          <a:prstGeom prst="rect">
            <a:avLst/>
          </a:prstGeom>
        </p:spPr>
      </p:pic>
      <p:pic>
        <p:nvPicPr>
          <p:cNvPr id="9" name="Picture 8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9177DC3B-5747-449F-8020-0C394E86E2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718" y="4174917"/>
            <a:ext cx="2524991" cy="25249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3D1195-218E-4222-A5DA-70726D4831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525" y="6398089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8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52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667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078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907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730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29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980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850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172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8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A6472079-1034-47E2-8A04-42ECFACCA2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" y="1"/>
            <a:ext cx="12193709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C18A811-DE77-4C32-9E2D-64F132EA7AF0}"/>
              </a:ext>
            </a:extLst>
          </p:cNvPr>
          <p:cNvGrpSpPr/>
          <p:nvPr userDrawn="1"/>
        </p:nvGrpSpPr>
        <p:grpSpPr>
          <a:xfrm>
            <a:off x="135257" y="15230"/>
            <a:ext cx="11894187" cy="6825343"/>
            <a:chOff x="217756" y="65357"/>
            <a:chExt cx="11993313" cy="6473286"/>
          </a:xfrm>
          <a:noFill/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CB2999E-0BA1-4C89-A59F-8A54F4BE306E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57871C-7653-40D9-881B-8AD5E6D85701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411FB22-5166-4936-BC07-4E607039B275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E4A763F-F403-4B7C-80F8-8C9FFF0BCBD8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30B091-3795-4736-B507-FB3D584C99B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5B6E81-4FFA-414A-A5D4-38B9D77F9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2CA32BB-4998-4F83-9EBB-E2B72CA98F3D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2F78BA3-2706-4830-800A-6821A19AC792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638BB94-6CDF-4792-B0E7-56C600D94BD2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E173351-2319-4C54-A582-6CAD67FEC1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44480" y="657319"/>
            <a:ext cx="932605" cy="82331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8D1C36-56A8-43C3-B713-18F36105BA3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806844">
            <a:off x="693831" y="5450609"/>
            <a:ext cx="1111380" cy="10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4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886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444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429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995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020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9515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597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9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301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6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4131C36B-821E-4547-910E-D86ADA2A90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83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fld id="{92E2CEFA-6521-410A-AC51-E8ABE4E9CDB0}" type="datetimeFigureOut">
              <a:rPr lang="vi-VN" smtClean="0">
                <a:solidFill>
                  <a:prstClr val="black"/>
                </a:solidFill>
              </a:rPr>
              <a:pPr defTabSz="914354"/>
              <a:t>20/12/2023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73EC404-B338-4AB4-933B-6AA1ABBC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83"/>
            <a:ext cx="41148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endParaRPr lang="vi-VN">
              <a:solidFill>
                <a:prstClr val="black"/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45B7F9C-2C72-4B2F-94A8-7640308F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83"/>
            <a:ext cx="2743200" cy="365125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4"/>
            <a:fld id="{8D3F6ACA-6BA7-459F-AD44-D4E124DDBDE3}" type="slidenum">
              <a:rPr lang="vi-VN" smtClean="0">
                <a:solidFill>
                  <a:prstClr val="black"/>
                </a:solidFill>
              </a:rPr>
              <a:pPr defTabSz="914354"/>
              <a:t>‹#›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813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32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50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551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465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6678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489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642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436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109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4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145875-AE41-401D-A39B-C1D8B15E1A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30451-4FD5-41FA-8ECB-4CCC00644F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63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43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566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782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907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587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670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317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413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873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8D2E1-81FD-4254-B75A-A7FE8D916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271E19D-841E-469E-958F-AD5A7E90F8BB}"/>
              </a:ext>
            </a:extLst>
          </p:cNvPr>
          <p:cNvSpPr/>
          <p:nvPr userDrawn="1"/>
        </p:nvSpPr>
        <p:spPr>
          <a:xfrm>
            <a:off x="236376" y="228600"/>
            <a:ext cx="11719249" cy="6400800"/>
          </a:xfrm>
          <a:prstGeom prst="round2DiagRect">
            <a:avLst>
              <a:gd name="adj1" fmla="val 5476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FCD921-8FD6-4674-B47D-E6291CBA78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5236" y="283866"/>
            <a:ext cx="589731" cy="520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BA255E-1E6C-4596-8CAD-67CE4A1C5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08" b="93846" l="5066" r="98379">
                        <a14:foregroundMark x1="75279" y1="53538" x2="75279" y2="53538"/>
                        <a14:foregroundMark x1="79230" y1="27692" x2="79939" y2="67077"/>
                        <a14:foregroundMark x1="79939" y1="67077" x2="91692" y2="54154"/>
                        <a14:foregroundMark x1="91692" y1="54154" x2="83587" y2="29231"/>
                        <a14:foregroundMark x1="6180" y1="40923" x2="6180" y2="40923"/>
                        <a14:foregroundMark x1="5268" y1="32615" x2="5268" y2="32615"/>
                        <a14:foregroundMark x1="6586" y1="32615" x2="7295" y2="56308"/>
                        <a14:foregroundMark x1="13678" y1="30769" x2="14590" y2="57846"/>
                        <a14:foregroundMark x1="19250" y1="36308" x2="19250" y2="36308"/>
                        <a14:foregroundMark x1="33435" y1="39692" x2="33435" y2="39692"/>
                        <a14:foregroundMark x1="44174" y1="39692" x2="44174" y2="39692"/>
                        <a14:foregroundMark x1="48531" y1="68308" x2="48531" y2="68308"/>
                        <a14:foregroundMark x1="56332" y1="43692" x2="56332" y2="43692"/>
                        <a14:foregroundMark x1="73961" y1="56308" x2="73961" y2="56308"/>
                        <a14:foregroundMark x1="79230" y1="40308" x2="79230" y2="43692"/>
                        <a14:foregroundMark x1="79230" y1="43692" x2="79230" y2="43692"/>
                        <a14:foregroundMark x1="79230" y1="43692" x2="79230" y2="43692"/>
                        <a14:foregroundMark x1="96150" y1="53538" x2="96150" y2="53538"/>
                        <a14:foregroundMark x1="96150" y1="53538" x2="96150" y2="53538"/>
                        <a14:foregroundMark x1="74569" y1="86154" x2="74569" y2="86154"/>
                        <a14:foregroundMark x1="79433" y1="91077" x2="79433" y2="91077"/>
                        <a14:foregroundMark x1="84904" y1="93846" x2="84904" y2="93846"/>
                        <a14:foregroundMark x1="93414" y1="81231" x2="93414" y2="81231"/>
                        <a14:foregroundMark x1="96150" y1="72923" x2="96150" y2="72923"/>
                        <a14:foregroundMark x1="98176" y1="64000" x2="98176" y2="64000"/>
                        <a14:foregroundMark x1="97467" y1="52923" x2="97467" y2="52923"/>
                        <a14:foregroundMark x1="52381" y1="53538" x2="52381" y2="53538"/>
                        <a14:foregroundMark x1="83789" y1="8615" x2="83789" y2="8615"/>
                        <a14:foregroundMark x1="98480" y1="60923" x2="98480" y2="60923"/>
                        <a14:foregroundMark x1="93110" y1="87077" x2="93110" y2="87077"/>
                        <a14:foregroundMark x1="91489" y1="88923" x2="91489" y2="88923"/>
                        <a14:foregroundMark x1="83283" y1="93846" x2="83283" y2="93846"/>
                        <a14:foregroundMark x1="97670" y1="38154" x2="97670" y2="38154"/>
                        <a14:foregroundMark x1="14184" y1="42769" x2="14184" y2="4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523984" y="20408"/>
            <a:ext cx="632267" cy="20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8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F1DB96-2883-4E1F-91E2-18C685EACF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D010BE-4F38-4BD1-A269-2DAF0952A1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715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ChangeArrowheads="1"/>
          </p:cNvSpPr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 sz="1900"/>
          </a:p>
        </p:txBody>
      </p:sp>
      <p:pic>
        <p:nvPicPr>
          <p:cNvPr id="4116" name="Picture 20" descr="3a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700464"/>
            <a:ext cx="3659717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artplus1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6201"/>
            <a:ext cx="64008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artplus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3226"/>
            <a:ext cx="5588000" cy="241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 descr="artplus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69850"/>
            <a:ext cx="1752600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3a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95400"/>
            <a:ext cx="1117600" cy="8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971800"/>
            <a:ext cx="11074400" cy="838200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8331200" cy="5334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000" b="1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477001"/>
            <a:ext cx="2844800" cy="24447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8796867" y="196851"/>
            <a:ext cx="2235200" cy="24447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477001"/>
            <a:ext cx="2844800" cy="244475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21A14F-02C9-4E44-9A8C-483D1B96022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111" name="Picture 15" descr="artplus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69850"/>
            <a:ext cx="1752600" cy="122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Text Box 16"/>
          <p:cNvSpPr txBox="1">
            <a:spLocks noChangeArrowheads="1"/>
          </p:cNvSpPr>
          <p:nvPr userDrawn="1"/>
        </p:nvSpPr>
        <p:spPr bwMode="white">
          <a:xfrm>
            <a:off x="10845801" y="98426"/>
            <a:ext cx="901209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900" b="1" i="1">
                <a:solidFill>
                  <a:schemeClr val="bg1"/>
                </a:solidFill>
              </a:rPr>
              <a:t>LOGO</a:t>
            </a:r>
          </a:p>
        </p:txBody>
      </p:sp>
      <p:pic>
        <p:nvPicPr>
          <p:cNvPr id="4121" name="Picture 25" descr="3a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784" y="968376"/>
            <a:ext cx="609600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3033681">
            <a:off x="7380817" y="1585384"/>
            <a:ext cx="88900" cy="16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26" name="Picture 30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-3305600">
            <a:off x="5145617" y="1585384"/>
            <a:ext cx="88900" cy="16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27" name="Picture 31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17737474">
            <a:off x="4536017" y="1725084"/>
            <a:ext cx="88900" cy="16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28" name="Picture 32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13215263">
            <a:off x="4673600" y="4267200"/>
            <a:ext cx="118533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29" name="Picture 33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8613946">
            <a:off x="7315200" y="4038600"/>
            <a:ext cx="118533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30" name="Picture 34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-159301">
            <a:off x="6096000" y="1968500"/>
            <a:ext cx="118533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  <p:pic>
        <p:nvPicPr>
          <p:cNvPr id="4131" name="Picture 35" descr="light_shadow1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5"/>
          <a:stretch>
            <a:fillRect/>
          </a:stretch>
        </p:blipFill>
        <p:spPr bwMode="gray">
          <a:xfrm rot="7455626">
            <a:off x="7584017" y="3490384"/>
            <a:ext cx="88900" cy="16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01"/>
                  </a:srgb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55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48CE1B-B8A6-4C4B-B6F0-BB4C9F3BA5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760096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BC2F5B-0243-438F-83E4-AE1985DE293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8977685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55372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0000" y="1295400"/>
            <a:ext cx="55372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D0783C-A1A2-4500-923B-A8984AF9912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9447361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320BC8E-60AE-410E-AD22-39C60792AC6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012352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774E9D-E42B-4F0F-A6D3-CBDE917E62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573347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07C076-2516-4369-8895-0DA1EEFC80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03579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951FE4-2CC1-4C6F-8F49-DB1EFBE974B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501840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75AA4C-6B54-47F7-BD80-708744B8707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0149560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7CB376-F98A-4196-9914-36B87FB8332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7862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9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9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58" r:id="rId2"/>
    <p:sldLayoutId id="2147483759" r:id="rId3"/>
    <p:sldLayoutId id="2147483754" r:id="rId4"/>
    <p:sldLayoutId id="2147483757" r:id="rId5"/>
    <p:sldLayoutId id="2147483756" r:id="rId6"/>
    <p:sldLayoutId id="214748376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F6FAEA-4361-F79E-EADB-564B3981A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8BFD4-69D5-0BF3-ECA4-143CC39C2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777D9-0C89-FDFB-010E-AF68B0A79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01651-0AE3-4674-936C-C23E4744111C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2480C-594E-F436-9A50-8F49130DE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D2C0-221B-F44F-C38E-DA29193E2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0BCA7-85F7-47CF-866E-A4CDA646D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21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88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fld id="{D19184C0-1ABB-43CD-A147-D223CCF78412}" type="datetimeFigureOut">
              <a:rPr lang="en-US" smtClean="0">
                <a:solidFill>
                  <a:srgbClr val="000000"/>
                </a:solidFill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  <a:defRPr/>
              </a:pPr>
              <a:t>12/20/2023</a:t>
            </a:fld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88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88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fld id="{62FD6BDA-961B-456A-8EB0-583C7D204BC5}" type="slidenum">
              <a:rPr lang="vi-VN" smtClean="0">
                <a:solidFill>
                  <a:srgbClr val="000000"/>
                </a:solidFill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6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1" r:id="rId12"/>
    <p:sldLayoutId id="2147483796" r:id="rId13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3D16-1A11-400B-A8CC-34FD56FEFD5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2023/12/20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6AAB8-B394-4FEB-BF69-4B9302AFD4B2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8EABBCA-31DF-47C8-99CA-8F1280034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D46EEF-32FA-4E33-9219-9898E5167E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C61DB0B-00BF-44F5-84E0-C78F578852E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307B01B-335C-4A74-B198-0505474EE4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F47A81C-2A98-4B2B-8541-08AAB793C9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12BC3A7D-4FE3-447C-B162-8CB079613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593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11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3786-6C8B-4566-A93C-B604F348CDED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1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1BCF-9548-41EE-B1F9-A9330D584BE2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E1049-78AA-46B2-B9B5-BBB0ED82B6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8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Picture 19" descr="back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1277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461126"/>
            <a:ext cx="2844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91200" y="6473826"/>
            <a:ext cx="9144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22056950-898A-4C67-9546-6DB2B857320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5" name="Picture 11" descr="artplus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1"/>
            <a:ext cx="6400800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12000" y="6461126"/>
            <a:ext cx="38608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42" name="Text Box 18"/>
          <p:cNvSpPr txBox="1">
            <a:spLocks noChangeArrowheads="1"/>
          </p:cNvSpPr>
          <p:nvPr userDrawn="1"/>
        </p:nvSpPr>
        <p:spPr bwMode="auto">
          <a:xfrm>
            <a:off x="10871200" y="6432551"/>
            <a:ext cx="953146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900" i="1">
                <a:solidFill>
                  <a:srgbClr val="CC0000"/>
                </a:solidFill>
                <a:latin typeface="Arial Black" panose="020B0A04020102020204" pitchFamily="34" charset="0"/>
              </a:rPr>
              <a:t>LOGO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2400" y="381001"/>
            <a:ext cx="105664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47" name="Picture 23" descr="3a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6988"/>
            <a:ext cx="812800" cy="58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01_icon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7350"/>
            <a:ext cx="999067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00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2.xm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3.xml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slide" Target="slide26.xml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5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audio" Target="../media/audio2.wav"/><Relationship Id="rId7" Type="http://schemas.openxmlformats.org/officeDocument/2006/relationships/image" Target="../media/image71.jpeg"/><Relationship Id="rId12" Type="http://schemas.openxmlformats.org/officeDocument/2006/relationships/image" Target="../media/image7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9.png"/><Relationship Id="rId11" Type="http://schemas.openxmlformats.org/officeDocument/2006/relationships/slide" Target="slide27.xml"/><Relationship Id="rId5" Type="http://schemas.openxmlformats.org/officeDocument/2006/relationships/image" Target="../media/image65.gif"/><Relationship Id="rId10" Type="http://schemas.openxmlformats.org/officeDocument/2006/relationships/image" Target="../media/image74.png"/><Relationship Id="rId4" Type="http://schemas.openxmlformats.org/officeDocument/2006/relationships/image" Target="../media/image66.jpg"/><Relationship Id="rId9" Type="http://schemas.openxmlformats.org/officeDocument/2006/relationships/image" Target="../media/image73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audio" Target="../media/audio2.wav"/><Relationship Id="rId7" Type="http://schemas.openxmlformats.org/officeDocument/2006/relationships/image" Target="../media/image71.jpeg"/><Relationship Id="rId12" Type="http://schemas.openxmlformats.org/officeDocument/2006/relationships/image" Target="../media/image7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11" Type="http://schemas.openxmlformats.org/officeDocument/2006/relationships/slide" Target="slide28.xml"/><Relationship Id="rId5" Type="http://schemas.openxmlformats.org/officeDocument/2006/relationships/image" Target="../media/image65.gif"/><Relationship Id="rId10" Type="http://schemas.openxmlformats.org/officeDocument/2006/relationships/image" Target="../media/image77.png"/><Relationship Id="rId4" Type="http://schemas.openxmlformats.org/officeDocument/2006/relationships/image" Target="../media/image66.jpg"/><Relationship Id="rId9" Type="http://schemas.openxmlformats.org/officeDocument/2006/relationships/image" Target="../media/image73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audio" Target="../media/audio2.wav"/><Relationship Id="rId7" Type="http://schemas.openxmlformats.org/officeDocument/2006/relationships/image" Target="../media/image71.jpeg"/><Relationship Id="rId12" Type="http://schemas.openxmlformats.org/officeDocument/2006/relationships/image" Target="../media/image8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7.png"/><Relationship Id="rId11" Type="http://schemas.openxmlformats.org/officeDocument/2006/relationships/slide" Target="slide29.xml"/><Relationship Id="rId5" Type="http://schemas.openxmlformats.org/officeDocument/2006/relationships/image" Target="../media/image65.gif"/><Relationship Id="rId10" Type="http://schemas.openxmlformats.org/officeDocument/2006/relationships/image" Target="../media/image79.png"/><Relationship Id="rId4" Type="http://schemas.openxmlformats.org/officeDocument/2006/relationships/image" Target="../media/image66.jpg"/><Relationship Id="rId9" Type="http://schemas.openxmlformats.org/officeDocument/2006/relationships/image" Target="../media/image73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audio" Target="../media/audio2.wav"/><Relationship Id="rId7" Type="http://schemas.openxmlformats.org/officeDocument/2006/relationships/image" Target="../media/image71.jpeg"/><Relationship Id="rId12" Type="http://schemas.openxmlformats.org/officeDocument/2006/relationships/image" Target="../media/image8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9.png"/><Relationship Id="rId11" Type="http://schemas.openxmlformats.org/officeDocument/2006/relationships/slide" Target="slide30.xml"/><Relationship Id="rId5" Type="http://schemas.openxmlformats.org/officeDocument/2006/relationships/image" Target="../media/image65.gif"/><Relationship Id="rId10" Type="http://schemas.openxmlformats.org/officeDocument/2006/relationships/image" Target="../media/image81.png"/><Relationship Id="rId4" Type="http://schemas.openxmlformats.org/officeDocument/2006/relationships/image" Target="../media/image66.jpg"/><Relationship Id="rId9" Type="http://schemas.openxmlformats.org/officeDocument/2006/relationships/image" Target="../media/image7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9.xml"/><Relationship Id="rId4" Type="http://schemas.openxmlformats.org/officeDocument/2006/relationships/image" Target="../media/image28.gi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audio" Target="../media/audio2.wav"/><Relationship Id="rId7" Type="http://schemas.openxmlformats.org/officeDocument/2006/relationships/image" Target="../media/image65.gif"/><Relationship Id="rId12" Type="http://schemas.openxmlformats.org/officeDocument/2006/relationships/image" Target="../media/image8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83.png"/><Relationship Id="rId11" Type="http://schemas.openxmlformats.org/officeDocument/2006/relationships/image" Target="../media/image73.gif"/><Relationship Id="rId5" Type="http://schemas.openxmlformats.org/officeDocument/2006/relationships/image" Target="../media/image66.jpg"/><Relationship Id="rId10" Type="http://schemas.openxmlformats.org/officeDocument/2006/relationships/image" Target="../media/image72.jpeg"/><Relationship Id="rId4" Type="http://schemas.openxmlformats.org/officeDocument/2006/relationships/audio" Target="../media/audio3.wav"/><Relationship Id="rId9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>
            <a:extLst>
              <a:ext uri="{FF2B5EF4-FFF2-40B4-BE49-F238E27FC236}">
                <a16:creationId xmlns:a16="http://schemas.microsoft.com/office/drawing/2014/main" id="{67ABD392-80ED-40A7-BCA0-02D623CF2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127" y="5063610"/>
            <a:ext cx="6877879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4" tIns="45718" rIns="91434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32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GV: Lê </a:t>
            </a:r>
            <a:r>
              <a:rPr lang="en-US" altLang="en-US" sz="3200" b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Thị</a:t>
            </a:r>
            <a:r>
              <a:rPr lang="en-US" altLang="en-US" sz="32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Nghĩa</a:t>
            </a:r>
            <a:endParaRPr lang="en-US" altLang="en-US" sz="32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defTabSz="914332" eaLnBrk="1" hangingPunct="1">
              <a:spcBef>
                <a:spcPct val="50000"/>
              </a:spcBef>
              <a:defRPr/>
            </a:pPr>
            <a:endParaRPr lang="en-US" altLang="en-US" sz="3700" b="1" dirty="0">
              <a:solidFill>
                <a:srgbClr val="FF0000"/>
              </a:solidFill>
              <a:latin typeface="SVN-Pateglamt Script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5755" y="2575605"/>
            <a:ext cx="10871200" cy="3251200"/>
          </a:xfrm>
          <a:prstGeom prst="rect">
            <a:avLst/>
          </a:prstGeom>
          <a:noFill/>
        </p:spPr>
        <p:txBody>
          <a:bodyPr spcFirstLastPara="1" wrap="none" lIns="121912" tIns="60956" rIns="121912" bIns="60956">
            <a:prstTxWarp prst="textArchUp">
              <a:avLst>
                <a:gd name="adj" fmla="val 10595916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914332">
              <a:lnSpc>
                <a:spcPct val="120000"/>
              </a:lnSpc>
              <a:defRPr/>
            </a:pP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Chào</a:t>
            </a: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mừng</a:t>
            </a: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CÁC THẦY, CÔ GIÁO</a:t>
            </a:r>
          </a:p>
          <a:p>
            <a:pPr algn="ctr" defTabSz="914332">
              <a:lnSpc>
                <a:spcPct val="120000"/>
              </a:lnSpc>
              <a:defRPr/>
            </a:pP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VỀ DỰ </a:t>
            </a: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tiết</a:t>
            </a: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chuyên</a:t>
            </a: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đề</a:t>
            </a:r>
            <a:r>
              <a:rPr lang="en-US" sz="4000" b="1" cap="all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tin </a:t>
            </a:r>
            <a:r>
              <a:rPr lang="en-US" sz="4000" b="1" cap="all" dirty="0" err="1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học</a:t>
            </a:r>
            <a:endParaRPr lang="en-US" sz="4000" b="1" cap="all" dirty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82501" y="3761771"/>
            <a:ext cx="9075065" cy="615545"/>
          </a:xfrm>
          <a:prstGeom prst="rect">
            <a:avLst/>
          </a:prstGeom>
          <a:noFill/>
        </p:spPr>
        <p:txBody>
          <a:bodyPr wrap="square" lIns="121912" tIns="60956" rIns="121912" bIns="60956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14332"/>
            <a:r>
              <a:rPr lang="en-US" sz="3200" b="1" cap="all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cap="all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3200" b="1" cap="all" dirty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internet an </a:t>
            </a:r>
            <a:r>
              <a:rPr lang="en-US" sz="3200" b="1" cap="all" dirty="0" err="1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rgbClr val="4472C4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32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rgbClr val="4472C4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9">
            <a:extLst>
              <a:ext uri="{FF2B5EF4-FFF2-40B4-BE49-F238E27FC236}">
                <a16:creationId xmlns:a16="http://schemas.microsoft.com/office/drawing/2014/main" id="{BEBCD21F-6CBB-4108-9208-DE24762C9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50462" y="3621823"/>
            <a:ext cx="2609831" cy="3236177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58EADE47-76EC-4FF1-8D4C-D2A3F91AB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225659" y="4510808"/>
            <a:ext cx="3169484" cy="2434835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80970E0F-0ACA-413F-9BE3-116C96220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1096" y="5728628"/>
            <a:ext cx="68778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D99CE91D-0D1C-4F5F-A8D0-CFC3FC53B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501" y="202030"/>
            <a:ext cx="80287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HUYỆN PHÚ XUYÊN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PHÚ YÊN</a:t>
            </a:r>
          </a:p>
        </p:txBody>
      </p:sp>
    </p:spTree>
    <p:extLst>
      <p:ext uri="{BB962C8B-B14F-4D97-AF65-F5344CB8AC3E}">
        <p14:creationId xmlns:p14="http://schemas.microsoft.com/office/powerpoint/2010/main" val="2281035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304800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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Bắt nạt trên không gian mạng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098" name="Picture 2" descr="BẮT NẠT TRÊN MẠNG">
            <a:extLst>
              <a:ext uri="{FF2B5EF4-FFF2-40B4-BE49-F238E27FC236}">
                <a16:creationId xmlns:a16="http://schemas.microsoft.com/office/drawing/2014/main" id="{38F35165-B273-4875-BE55-18E8B632C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344" y="1143000"/>
            <a:ext cx="5476875" cy="320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ạo lực mạng (Cyber bullying) có thể nào dừng lại? | KILALA">
            <a:extLst>
              <a:ext uri="{FF2B5EF4-FFF2-40B4-BE49-F238E27FC236}">
                <a16:creationId xmlns:a16="http://schemas.microsoft.com/office/drawing/2014/main" id="{2CD1BE01-031F-4FF4-9BDE-A8A0FCA0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64" y="3093064"/>
            <a:ext cx="5320280" cy="355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125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1480" y="457200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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Nghiện Internet</a:t>
            </a:r>
          </a:p>
        </p:txBody>
      </p:sp>
      <p:pic>
        <p:nvPicPr>
          <p:cNvPr id="3074" name="Picture 2" descr="Chuyên đề “Nghiện Internet” kỳ 01: Những hậu quả của nghiện internet. -  Bệnh Viện Nhi Đồng Thành Phố">
            <a:extLst>
              <a:ext uri="{FF2B5EF4-FFF2-40B4-BE49-F238E27FC236}">
                <a16:creationId xmlns:a16="http://schemas.microsoft.com/office/drawing/2014/main" id="{1BF90D06-9BD7-4375-82DE-0D8C7359C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7124700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3019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981" y="2132146"/>
            <a:ext cx="9815843" cy="4598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virus hay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mã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lừa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nạt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1827005" y="910160"/>
            <a:ext cx="96948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73050" marR="0" lvl="0" indent="-2730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Internet?</a:t>
            </a:r>
            <a:endParaRPr kumimoji="0" lang="en-US" altLang="en-US" sz="40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60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4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45AB6D-7C24-4D42-B218-47BA83947FC6}"/>
              </a:ext>
            </a:extLst>
          </p:cNvPr>
          <p:cNvSpPr/>
          <p:nvPr/>
        </p:nvSpPr>
        <p:spPr>
          <a:xfrm>
            <a:off x="4448629" y="542486"/>
            <a:ext cx="4361542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50000"/>
              </a:lnSpc>
            </a:pPr>
            <a:r>
              <a:rPr lang="en-US" sz="2800" b="1" dirty="0">
                <a:solidFill>
                  <a:srgbClr val="F03C69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KHẢO SÁT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0A41DA-773F-4516-92FF-F784B2F57095}"/>
              </a:ext>
            </a:extLst>
          </p:cNvPr>
          <p:cNvSpPr txBox="1"/>
          <p:nvPr/>
        </p:nvSpPr>
        <p:spPr>
          <a:xfrm>
            <a:off x="1043651" y="1578383"/>
            <a:ext cx="101046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4988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940986" y="1415105"/>
            <a:ext cx="5917014" cy="378565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Bệnh nghiện Internet là: 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sử dụng Internet </a:t>
            </a:r>
            <a:r>
              <a:rPr lang="vi-VN" sz="3200">
                <a:latin typeface="UTM Avo" panose="02040603050506020204" pitchFamily="18" charset="0"/>
                <a:cs typeface="Times New Roman" panose="02020603050405020304" pitchFamily="18" charset="0"/>
              </a:rPr>
              <a:t>liên tục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 từ </a:t>
            </a:r>
            <a:r>
              <a:rPr lang="en-US" sz="3200" b="1">
                <a:latin typeface="UTM Avo" panose="02040603050506020204" pitchFamily="18" charset="0"/>
                <a:cs typeface="Times New Roman" panose="02020603050405020304" pitchFamily="18" charset="0"/>
              </a:rPr>
              <a:t>5-6 giờ/ngày (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hoặc từ </a:t>
            </a:r>
            <a:r>
              <a:rPr lang="en-US" sz="3200" b="1">
                <a:latin typeface="UTM Avo" panose="02040603050506020204" pitchFamily="18" charset="0"/>
                <a:cs typeface="Times New Roman" panose="02020603050405020304" pitchFamily="18" charset="0"/>
              </a:rPr>
              <a:t>38 giờ/tuần</a:t>
            </a:r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) không vì mục đích học tập hay công việc.</a:t>
            </a:r>
            <a:endParaRPr lang="en-US" sz="320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529" y="1262636"/>
            <a:ext cx="4806538" cy="2527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528" y="4102372"/>
            <a:ext cx="4806538" cy="2403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DC54E8-C95E-447A-8925-F15D281CD6B7}"/>
              </a:ext>
            </a:extLst>
          </p:cNvPr>
          <p:cNvCxnSpPr/>
          <p:nvPr/>
        </p:nvCxnSpPr>
        <p:spPr>
          <a:xfrm>
            <a:off x="1748049" y="734983"/>
            <a:ext cx="87414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748048" y="142996"/>
            <a:ext cx="9551325" cy="5799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defTabSz="342891">
              <a:lnSpc>
                <a:spcPct val="150000"/>
              </a:lnSpc>
            </a:pPr>
            <a:r>
              <a:rPr lang="en-US" sz="24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BỆNH </a:t>
            </a:r>
            <a:r>
              <a:rPr lang="vi-VN" sz="2400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NGHIỆN INTERNET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0" y="34760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0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1FA5B9A-C622-4103-870F-FB52B2A83D92}"/>
              </a:ext>
            </a:extLst>
          </p:cNvPr>
          <p:cNvSpPr/>
          <p:nvPr/>
        </p:nvSpPr>
        <p:spPr>
          <a:xfrm>
            <a:off x="1656608" y="142996"/>
            <a:ext cx="9551325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 defTabSz="342891">
              <a:lnSpc>
                <a:spcPct val="150000"/>
              </a:lnSpc>
            </a:pPr>
            <a:r>
              <a:rPr lang="vi-VN" sz="2400" b="1" dirty="0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MỘT SỐ TÁC HẠI ẢNH HƯỞNG TỚI NGƯỜI NGHIỆN INTERNET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DC54E8-C95E-447A-8925-F15D281CD6B7}"/>
              </a:ext>
            </a:extLst>
          </p:cNvPr>
          <p:cNvCxnSpPr/>
          <p:nvPr/>
        </p:nvCxnSpPr>
        <p:spPr>
          <a:xfrm>
            <a:off x="1748049" y="734983"/>
            <a:ext cx="874142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480270" y="1243656"/>
            <a:ext cx="5428942" cy="67184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algn="just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xấu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khỏe</a:t>
            </a:r>
            <a:endParaRPr lang="en-US" sz="2800" dirty="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113701"/>
            <a:ext cx="4434630" cy="248339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8362B0C-6EF0-473F-9B72-74760DD3E4EC}"/>
              </a:ext>
            </a:extLst>
          </p:cNvPr>
          <p:cNvSpPr/>
          <p:nvPr/>
        </p:nvSpPr>
        <p:spPr>
          <a:xfrm>
            <a:off x="494710" y="1961531"/>
            <a:ext cx="6587280" cy="67184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marL="342891" indent="-342891" algn="just" defTabSz="34289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quanh</a:t>
            </a:r>
            <a:endParaRPr lang="en-US" sz="2800" dirty="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50" y="1686329"/>
            <a:ext cx="4415580" cy="29377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0270" y="2605221"/>
            <a:ext cx="586250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tập</a:t>
            </a:r>
            <a:endParaRPr lang="vi-VN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370" y="2668998"/>
            <a:ext cx="5139480" cy="28881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0970" y="3205403"/>
            <a:ext cx="6610079" cy="1318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nạt</a:t>
            </a:r>
            <a:endParaRPr lang="en-US" sz="2800" dirty="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mạng</a:t>
            </a:r>
            <a:endParaRPr lang="vi-VN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20" y="1113701"/>
            <a:ext cx="4360593" cy="24113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9848" y="4358166"/>
            <a:ext cx="618310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dắt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xấu</a:t>
            </a:r>
            <a:endParaRPr lang="vi-VN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0" y="4643918"/>
            <a:ext cx="3724263" cy="221408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0270" y="5029015"/>
            <a:ext cx="53735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 defTabSz="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nghiện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tuyến</a:t>
            </a:r>
            <a:endParaRPr lang="vi-VN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455" y="4727498"/>
            <a:ext cx="2143125" cy="21431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0" y="25235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7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5" y="3551269"/>
            <a:ext cx="10112916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53" y="3484571"/>
            <a:ext cx="9810311" cy="81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2" y="2098707"/>
            <a:ext cx="10504397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51" y="465139"/>
            <a:ext cx="7645527" cy="36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2601913"/>
            <a:ext cx="4037548" cy="254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20" y="347602"/>
            <a:ext cx="965733" cy="92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0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r="6421" b="3676"/>
          <a:stretch/>
        </p:blipFill>
        <p:spPr bwMode="auto">
          <a:xfrm>
            <a:off x="0" y="2232213"/>
            <a:ext cx="7624482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89" y="1"/>
            <a:ext cx="674331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7247964" y="3684495"/>
            <a:ext cx="5042647" cy="2764215"/>
          </a:xfrm>
          <a:prstGeom prst="cloudCallout">
            <a:avLst>
              <a:gd name="adj1" fmla="val -50278"/>
              <a:gd name="adj2" fmla="val -45322"/>
            </a:avLst>
          </a:prstGeom>
          <a:solidFill>
            <a:srgbClr val="FF99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FF"/>
                </a:solidFill>
              </a:rPr>
              <a:t>I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nternet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-31645" y="-212690"/>
            <a:ext cx="5511979" cy="2951619"/>
          </a:xfrm>
          <a:prstGeom prst="cloudCallout">
            <a:avLst>
              <a:gd name="adj1" fmla="val 15361"/>
              <a:gd name="adj2" fmla="val 7505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50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rất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dịch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cung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cấp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Internet.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dịch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cơ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Internet?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36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11872" r="78765" b="60163"/>
          <a:stretch/>
        </p:blipFill>
        <p:spPr bwMode="auto">
          <a:xfrm>
            <a:off x="58016" y="1254803"/>
            <a:ext cx="203780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44584" y="232954"/>
            <a:ext cx="112993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 số quy tắc sử dụng Internet an toàn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11872" r="61266" b="60163"/>
          <a:stretch/>
        </p:blipFill>
        <p:spPr bwMode="auto">
          <a:xfrm>
            <a:off x="1891713" y="1307369"/>
            <a:ext cx="263562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11872" r="43355" b="60163"/>
          <a:stretch/>
        </p:blipFill>
        <p:spPr bwMode="auto">
          <a:xfrm>
            <a:off x="4596013" y="1307369"/>
            <a:ext cx="260872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3" t="11872" r="24023" b="60163"/>
          <a:stretch/>
        </p:blipFill>
        <p:spPr bwMode="auto">
          <a:xfrm>
            <a:off x="7027528" y="1254803"/>
            <a:ext cx="284770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2" t="11872" r="7229" b="60163"/>
          <a:stretch/>
        </p:blipFill>
        <p:spPr bwMode="auto">
          <a:xfrm>
            <a:off x="9704933" y="1307369"/>
            <a:ext cx="252113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6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634019" y="491670"/>
            <a:ext cx="86663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 tắc sử dụng Internet an toàn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4317" y="1691226"/>
            <a:ext cx="10089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phải giữ 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nên 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 GỠ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người bạn mới quen.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 NHẬN,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chớ có quên.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 độ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CẬY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điều nên giữ gìn.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RA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với người bạn tin.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 TẮC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đó nên in trong lòng.</a:t>
            </a:r>
          </a:p>
        </p:txBody>
      </p:sp>
    </p:spTree>
    <p:extLst>
      <p:ext uri="{BB962C8B-B14F-4D97-AF65-F5344CB8AC3E}">
        <p14:creationId xmlns:p14="http://schemas.microsoft.com/office/powerpoint/2010/main" val="237524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KI_ Bài học nhớ đời - Lợi ích, tác hại của Internet_ Kỹ năng sống tiểu học (online-video-cutter.com) (4)">
            <a:hlinkClick r:id="" action="ppaction://media"/>
            <a:extLst>
              <a:ext uri="{FF2B5EF4-FFF2-40B4-BE49-F238E27FC236}">
                <a16:creationId xmlns:a16="http://schemas.microsoft.com/office/drawing/2014/main" id="{10CDBDC3-F75E-4BB9-B7F4-052A666786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097280"/>
            <a:ext cx="12192000" cy="57607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B67CBF-A09D-4E01-ABA3-50E526F1022C}"/>
              </a:ext>
            </a:extLst>
          </p:cNvPr>
          <p:cNvSpPr txBox="1"/>
          <p:nvPr/>
        </p:nvSpPr>
        <p:spPr>
          <a:xfrm>
            <a:off x="0" y="80010"/>
            <a:ext cx="1185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xem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phim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cho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biết</a:t>
            </a:r>
            <a:r>
              <a:rPr lang="en-US" sz="2800" dirty="0">
                <a:solidFill>
                  <a:srgbClr val="FF0000"/>
                </a:solidFill>
              </a:rPr>
              <a:t> INTRENET </a:t>
            </a:r>
            <a:r>
              <a:rPr lang="en-US" sz="2800" dirty="0" err="1">
                <a:solidFill>
                  <a:srgbClr val="FF0000"/>
                </a:solidFill>
              </a:rPr>
              <a:t>có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lợi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ích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và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hại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gì</a:t>
            </a:r>
            <a:r>
              <a:rPr lang="en-US" sz="28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293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823" y="107577"/>
            <a:ext cx="96236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614646" y="107577"/>
            <a:ext cx="2577353" cy="3420130"/>
          </a:xfrm>
          <a:prstGeom prst="cloudCallout">
            <a:avLst>
              <a:gd name="adj1" fmla="val -136543"/>
              <a:gd name="adj2" fmla="val 24422"/>
            </a:avLst>
          </a:prstGeom>
          <a:solidFill>
            <a:srgbClr val="00B050"/>
          </a:solidFill>
          <a:ln w="9525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 sao được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 toàn thông tin cá nhân?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88" y="2583555"/>
            <a:ext cx="2149519" cy="1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93367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2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2" name="Rectangle 1"/>
          <p:cNvSpPr/>
          <p:nvPr/>
        </p:nvSpPr>
        <p:spPr>
          <a:xfrm>
            <a:off x="1098176" y="947786"/>
            <a:ext cx="10815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vệ thông tin cá nhân.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1941738"/>
            <a:ext cx="96908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Bảo vệ thông tin tài khoản cá nhân với sự giúp đỡ của người lớn.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1" y="3395025"/>
            <a:ext cx="96908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Nhận diện một số thông điệp lừa đảo hoặc mang nội dung xấu.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80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2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3. An toàn thông tin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6" y="947786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vệ thông tin cá nhân.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1247" y="2376483"/>
            <a:ext cx="10546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cá nhân chỉ chia sẻ cho người mình biết rõ và tin tưởng ở thế giới thực trong các trường hợp cần thiết.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246" y="4315475"/>
            <a:ext cx="105469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trên mạng đến từ nhiều nguồn khác nhau, không có ai kiểm chứng, cần tiếp nhận thông tin có chọn lọc.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8176" y="1655672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Chia sẻ thông tin an toàn.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1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6152" y="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An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toàn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tin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6152" y="1086737"/>
            <a:ext cx="11335871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Cài đặt và cập nhập phần mềm chống virus.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Đặt mật khẩu mạnh. Bảo vệ mật khẩu.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Đăng xuất các tài khoản khi đã dùng xong.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Tránh dùng mạng cộng đồng.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Không truy cập vào các liên kết lạ; không mở thư điện tử và các tệp đính kèm gửi từ những người không quen; không kết bạn nhắn tin với người lạ.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Không chia sẻ những thông tin cá nhân và những thông tin chua được kiểm chứng trên internet; không lan truyền tin giả làm tổn thương đến người khác.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168152" y="456687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nhớ</a:t>
            </a:r>
            <a:endParaRPr kumimoji="0" lang="en-US" altLang="en-US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4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1" y="3432272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2505" y="1530845"/>
            <a:ext cx="11201347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2732" y="1868535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 CHƯỚNG NGẠI VẬT</a:t>
            </a: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2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2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3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-18215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9"/>
            <a:ext cx="3524192" cy="163264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4" y="552710"/>
            <a:ext cx="10500851" cy="1220100"/>
          </a:xfrm>
          <a:prstGeom prst="rect">
            <a:avLst/>
          </a:prstGeom>
          <a:solidFill>
            <a:schemeClr val="bg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79729" y="2015820"/>
            <a:ext cx="5612271" cy="1627769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C.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Thay đổi mật khẩu thường xuyên và không cho bất cứ ai biết.</a:t>
            </a:r>
            <a:endParaRPr lang="en-US" sz="2800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70974" y="4224902"/>
            <a:ext cx="4683803" cy="1629547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mật khẩu dễ đoán cho khỏi quên.</a:t>
            </a:r>
          </a:p>
          <a:p>
            <a:pPr lvl="0"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37067" y="4224902"/>
            <a:ext cx="5454933" cy="1495411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cùng một mật khẩu cho mọi thứ.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5682" y="1922744"/>
            <a:ext cx="4683803" cy="1470607"/>
          </a:xfrm>
          <a:prstGeom prst="rect">
            <a:avLst/>
          </a:prstGeom>
          <a:solidFill>
            <a:schemeClr val="accent3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bạn bè biết mật khẩu để nếu quên còn hỏi bạn.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89770" y="24900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067439" y="48257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09596" y="461345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288802" y="2542679"/>
            <a:ext cx="1575790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0397" y="1117972"/>
            <a:ext cx="2142120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23912" y="214693"/>
            <a:ext cx="11468088" cy="1200329"/>
          </a:xfrm>
          <a:prstGeom prst="rect">
            <a:avLst/>
          </a:prstGeom>
          <a:solidFill>
            <a:schemeClr val="accent3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 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nên làm gì với các mật khẩu dùng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mạng của mình?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1 7.40741E-7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549295" y="4101287"/>
            <a:ext cx="6571525" cy="1769870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vi-VN" sz="4000" dirty="0">
                <a:solidFill>
                  <a:srgbClr val="000000"/>
                </a:solidFill>
              </a:rPr>
              <a:t> 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Không chấp nhận kết bạn và không </a:t>
            </a:r>
            <a:r>
              <a:rPr lang="vi-VN" sz="3200" b="1" dirty="0">
                <a:solidFill>
                  <a:srgbClr val="000000"/>
                </a:solidFill>
                <a:latin typeface="+mj-lt"/>
              </a:rPr>
              <a:t>Trả lời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 tin nhắn.</a:t>
            </a:r>
            <a:endParaRPr lang="en-US" sz="3200" dirty="0">
              <a:solidFill>
                <a:srgbClr val="000000"/>
              </a:solidFill>
              <a:latin typeface="+mj-lt"/>
            </a:endParaRPr>
          </a:p>
          <a:p>
            <a:pPr algn="ctr"/>
            <a:r>
              <a:rPr lang="pt-B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 rot="10800000" flipV="1">
            <a:off x="5571097" y="1901037"/>
            <a:ext cx="6549721" cy="2200249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vi-VN" sz="2800" dirty="0">
                <a:solidFill>
                  <a:srgbClr val="000000"/>
                </a:solidFill>
              </a:rPr>
              <a:t> Vào Facebook của họ đọc thông tin, </a:t>
            </a:r>
            <a:endParaRPr lang="en-US" sz="2800" dirty="0">
              <a:solidFill>
                <a:srgbClr val="000000"/>
              </a:solidFill>
            </a:endParaRPr>
          </a:p>
          <a:p>
            <a:pPr algn="ctr"/>
            <a:r>
              <a:rPr lang="vi-VN" sz="2800" dirty="0">
                <a:solidFill>
                  <a:srgbClr val="000000"/>
                </a:solidFill>
              </a:rPr>
              <a:t>xem ảnh xem có phải người quen không, nếu phải thi kết bạn, không </a:t>
            </a:r>
            <a:endParaRPr lang="en-US" sz="2800" dirty="0">
              <a:solidFill>
                <a:srgbClr val="000000"/>
              </a:solidFill>
            </a:endParaRPr>
          </a:p>
          <a:p>
            <a:pPr algn="ctr"/>
            <a:r>
              <a:rPr lang="vi-VN" sz="2800" dirty="0">
                <a:solidFill>
                  <a:srgbClr val="000000"/>
                </a:solidFill>
              </a:rPr>
              <a:t>phải thì thôi</a:t>
            </a:r>
            <a:r>
              <a:rPr lang="vi-VN" sz="4000" dirty="0">
                <a:solidFill>
                  <a:srgbClr val="000000"/>
                </a:solidFill>
              </a:rPr>
              <a:t>.</a:t>
            </a:r>
          </a:p>
          <a:p>
            <a:pPr lvl="0"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3850102"/>
            <a:ext cx="5549295" cy="1759336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4000" dirty="0">
                <a:solidFill>
                  <a:srgbClr val="000000"/>
                </a:solidFill>
              </a:rPr>
              <a:t> 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Nhắn tin hỏi người đó là ai, để xem mình có quen không, nếu quen mới kết bạn</a:t>
            </a:r>
            <a:r>
              <a:rPr lang="vi-VN" sz="4000" dirty="0">
                <a:solidFill>
                  <a:srgbClr val="000000"/>
                </a:solidFill>
              </a:rPr>
              <a:t>.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93876" y="1901037"/>
            <a:ext cx="5323555" cy="1893293"/>
          </a:xfrm>
          <a:prstGeom prst="rect">
            <a:avLst/>
          </a:prstGeom>
          <a:solidFill>
            <a:schemeClr val="accent3">
              <a:alpha val="71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A. 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Chấp nhận yêu cầu kết bạn và </a:t>
            </a:r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Trả lời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 tin nhắn ngay.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-39625" y="23221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31226" y="476429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205339" y="234064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394636" y="458609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0138" y="1578627"/>
            <a:ext cx="2807132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31226" y="311651"/>
            <a:ext cx="11848748" cy="2047355"/>
          </a:xfrm>
          <a:prstGeom prst="rect">
            <a:avLst/>
          </a:prstGeom>
          <a:solidFill>
            <a:schemeClr val="accent3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solidFill>
                  <a:srgbClr val="FF0000"/>
                </a:solidFill>
                <a:latin typeface="+mj-lt"/>
              </a:rPr>
              <a:t>Câu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: </a:t>
            </a:r>
            <a:r>
              <a:rPr lang="vi-VN" sz="2800" dirty="0">
                <a:solidFill>
                  <a:srgbClr val="FF0000"/>
                </a:solidFill>
                <a:latin typeface="+mj-lt"/>
              </a:rPr>
              <a:t>Em nhận được tin nhắn và lời mời kết bạn trên Facebook từ 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  <a:latin typeface="+mj-lt"/>
              </a:rPr>
              <a:t>một người mà em không biết. Em sẽ làm gì?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50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4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751439" y="2283127"/>
            <a:ext cx="5948561" cy="1882719"/>
          </a:xfrm>
          <a:prstGeom prst="rect">
            <a:avLst/>
          </a:prstGeom>
          <a:solidFill>
            <a:schemeClr val="accent3">
              <a:alpha val="7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vi-VN" sz="3200" dirty="0">
                <a:solidFill>
                  <a:srgbClr val="000000"/>
                </a:solidFill>
              </a:rPr>
              <a:t> Thông báo cho cha mẹ và thầy cô giáo về điều đó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2072" y="4165846"/>
            <a:ext cx="5899074" cy="1752354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4000" dirty="0">
                <a:solidFill>
                  <a:srgbClr val="000000"/>
                </a:solidFill>
              </a:rPr>
              <a:t> Đóng video lại và tiếp tục xem tin tức coi như không có chuyện gì.</a:t>
            </a:r>
          </a:p>
          <a:p>
            <a:pPr lvl="0"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751439" y="4513481"/>
            <a:ext cx="5948561" cy="1404718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vi-VN" sz="4000" dirty="0">
                <a:solidFill>
                  <a:srgbClr val="000000"/>
                </a:solidFill>
              </a:rPr>
              <a:t> Chia sẻ cho bạn bè </a:t>
            </a:r>
            <a:endParaRPr lang="en-US" sz="4000" dirty="0">
              <a:solidFill>
                <a:srgbClr val="000000"/>
              </a:solidFill>
            </a:endParaRPr>
          </a:p>
          <a:p>
            <a:pPr lvl="0" algn="ctr"/>
            <a:r>
              <a:rPr lang="vi-VN" sz="4000" dirty="0">
                <a:solidFill>
                  <a:srgbClr val="000000"/>
                </a:solidFill>
              </a:rPr>
              <a:t>để doạ các bạn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2072" y="2293149"/>
            <a:ext cx="5899075" cy="1519939"/>
          </a:xfrm>
          <a:prstGeom prst="rect">
            <a:avLst/>
          </a:prstGeom>
          <a:solidFill>
            <a:schemeClr val="accent3">
              <a:alpha val="77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vi-VN" sz="4000" dirty="0">
                <a:solidFill>
                  <a:srgbClr val="000000"/>
                </a:solidFill>
              </a:rPr>
              <a:t> Mở video đó và xem.</a:t>
            </a:r>
          </a:p>
          <a:p>
            <a:pPr lvl="0" algn="ctr"/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1169" y="286732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58823" y="521340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1169" y="541864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020855" y="281888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0280" y="1685491"/>
            <a:ext cx="2910743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2293" y="148352"/>
            <a:ext cx="11897123" cy="1938992"/>
          </a:xfrm>
          <a:prstGeom prst="rect">
            <a:avLst/>
          </a:prstGeom>
          <a:solidFill>
            <a:schemeClr val="accent3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solidFill>
                  <a:srgbClr val="FF0000"/>
                </a:solidFill>
                <a:latin typeface="+mj-lt"/>
              </a:rPr>
              <a:t>Câu 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3</a:t>
            </a:r>
            <a:r>
              <a:rPr lang="vi-VN" sz="4000" b="1" dirty="0">
                <a:solidFill>
                  <a:srgbClr val="FF0000"/>
                </a:solidFill>
                <a:latin typeface="+mj-lt"/>
              </a:rPr>
              <a:t>: </a:t>
            </a:r>
            <a:r>
              <a:rPr lang="vi-VN" sz="4000" dirty="0">
                <a:solidFill>
                  <a:srgbClr val="FF0000"/>
                </a:solidFill>
                <a:latin typeface="+mj-lt"/>
              </a:rPr>
              <a:t>Em truy cập mạng để xem tin tức thì ngẫu nhiên xem được một video có hình ảnh bạo lực mà em rất sợ. Em nên làm gì?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5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29782" y="6606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496673" y="4932572"/>
            <a:ext cx="6254127" cy="1627861"/>
          </a:xfrm>
          <a:prstGeom prst="rect">
            <a:avLst/>
          </a:prstGeom>
          <a:solidFill>
            <a:schemeClr val="accent3">
              <a:alpha val="6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6525" y="4597400"/>
            <a:ext cx="5091475" cy="1982960"/>
          </a:xfrm>
          <a:prstGeom prst="rect">
            <a:avLst/>
          </a:prstGeom>
          <a:solidFill>
            <a:schemeClr val="accent3">
              <a:alpha val="6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B.Không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ai.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09264" y="2357674"/>
            <a:ext cx="6179261" cy="1835529"/>
          </a:xfrm>
          <a:prstGeom prst="rect">
            <a:avLst/>
          </a:prstGeom>
          <a:solidFill>
            <a:schemeClr val="accent3">
              <a:alpha val="6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C.Phạm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vi-VN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6524" y="2333115"/>
            <a:ext cx="5091476" cy="1640093"/>
          </a:xfrm>
          <a:prstGeom prst="rect">
            <a:avLst/>
          </a:prstGeom>
          <a:solidFill>
            <a:schemeClr val="accent3">
              <a:alpha val="6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A.Có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9782" y="307566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128621" y="330714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551" y="57626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020334" y="52390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2768" y="1992343"/>
            <a:ext cx="2691983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96524" y="632768"/>
            <a:ext cx="11898677" cy="1323439"/>
          </a:xfrm>
          <a:prstGeom prst="rect">
            <a:avLst/>
          </a:prstGeom>
          <a:solidFill>
            <a:schemeClr val="accent3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Internet.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31D7B27-0A4F-B643-2C29-965F607883A2}"/>
              </a:ext>
            </a:extLst>
          </p:cNvPr>
          <p:cNvGrpSpPr/>
          <p:nvPr/>
        </p:nvGrpSpPr>
        <p:grpSpPr>
          <a:xfrm>
            <a:off x="0" y="-100845"/>
            <a:ext cx="12192000" cy="6958845"/>
            <a:chOff x="0" y="-85557"/>
            <a:chExt cx="12192000" cy="6958845"/>
          </a:xfrm>
        </p:grpSpPr>
        <p:pic>
          <p:nvPicPr>
            <p:cNvPr id="3" name="Picture 2" descr="88+ Background Đẹp, Đơn Giản, Ấn Tượng [TẢI NGAY] - THPT Kỳ Anh">
              <a:extLst>
                <a:ext uri="{FF2B5EF4-FFF2-40B4-BE49-F238E27FC236}">
                  <a16:creationId xmlns:a16="http://schemas.microsoft.com/office/drawing/2014/main" id="{2B87A7A3-1590-2B43-736E-52163FD4E6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288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16F22CE-9B5F-341A-3AB0-C75FC4BE04A0}"/>
                </a:ext>
              </a:extLst>
            </p:cNvPr>
            <p:cNvSpPr/>
            <p:nvPr/>
          </p:nvSpPr>
          <p:spPr>
            <a:xfrm>
              <a:off x="603151" y="-85557"/>
              <a:ext cx="3427540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I:</a:t>
              </a:r>
              <a:r>
                <a:rPr kumimoji="0" lang="en-US" sz="4400" b="0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INTERNET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205504D-FE9D-376F-90CD-3EC67DC4F4E6}"/>
              </a:ext>
            </a:extLst>
          </p:cNvPr>
          <p:cNvGrpSpPr/>
          <p:nvPr/>
        </p:nvGrpSpPr>
        <p:grpSpPr>
          <a:xfrm>
            <a:off x="356153" y="1393539"/>
            <a:ext cx="11620892" cy="3996608"/>
            <a:chOff x="-215789" y="3898090"/>
            <a:chExt cx="10280305" cy="312368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A0D05D7-CBDC-C737-8BD5-B8D28B423362}"/>
                </a:ext>
              </a:extLst>
            </p:cNvPr>
            <p:cNvSpPr/>
            <p:nvPr/>
          </p:nvSpPr>
          <p:spPr>
            <a:xfrm>
              <a:off x="-215789" y="3898090"/>
              <a:ext cx="10280305" cy="31236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7E3CE9A-EE50-BF18-B1B5-B15195CA65F2}"/>
                </a:ext>
              </a:extLst>
            </p:cNvPr>
            <p:cNvSpPr txBox="1"/>
            <p:nvPr/>
          </p:nvSpPr>
          <p:spPr>
            <a:xfrm>
              <a:off x="413584" y="4129016"/>
              <a:ext cx="9331992" cy="432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Internet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mạng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liên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kết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các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mạng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máy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tính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khắp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thế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giới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F87DE8-755D-5F4B-66F5-2098421468BB}"/>
                </a:ext>
              </a:extLst>
            </p:cNvPr>
            <p:cNvSpPr txBox="1"/>
            <p:nvPr/>
          </p:nvSpPr>
          <p:spPr>
            <a:xfrm>
              <a:off x="413584" y="4491283"/>
              <a:ext cx="9331992" cy="7938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Máy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tính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thể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kết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nối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với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Internet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thông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qua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cung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cấp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dịch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vụ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Internet.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058B70-48F9-5455-3BDF-9B6C5598F048}"/>
                </a:ext>
              </a:extLst>
            </p:cNvPr>
            <p:cNvSpPr txBox="1"/>
            <p:nvPr/>
          </p:nvSpPr>
          <p:spPr>
            <a:xfrm>
              <a:off x="413584" y="5223512"/>
              <a:ext cx="9331992" cy="7938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Người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sử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dụng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truy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cập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Internet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để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tìm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kiếm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chia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sẻ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lưu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trữ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trao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đổi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thông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tin.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D6CAA4-D814-B351-0FE8-B3E62E8116BA}"/>
                </a:ext>
              </a:extLst>
            </p:cNvPr>
            <p:cNvSpPr txBox="1"/>
            <p:nvPr/>
          </p:nvSpPr>
          <p:spPr>
            <a:xfrm>
              <a:off x="413584" y="5955741"/>
              <a:ext cx="9331992" cy="7938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Có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nhiều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dịch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vụ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thông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tin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khác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nhau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Internet: WWW,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tìm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kiếm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thư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điện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tử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,…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2DAB4C1-E360-40C5-97DE-EC2898A7B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56" y="1137258"/>
            <a:ext cx="914400" cy="914400"/>
          </a:xfrm>
          <a:prstGeom prst="rect">
            <a:avLst/>
          </a:prstGeom>
        </p:spPr>
      </p:pic>
      <p:pic>
        <p:nvPicPr>
          <p:cNvPr id="8" name="Picture 2" descr="Bộ sưu tập những hình ảnh động GIF đẹp mắt, độc đáo để chèn vào vào bài  trình chiếu Powerpoint | VFO.VN">
            <a:extLst>
              <a:ext uri="{FF2B5EF4-FFF2-40B4-BE49-F238E27FC236}">
                <a16:creationId xmlns:a16="http://schemas.microsoft.com/office/drawing/2014/main" id="{D3BF503D-D410-918D-3367-18D78E063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193" y="6031211"/>
            <a:ext cx="6181725" cy="7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3125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8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2" y="4308213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9" y="3916755"/>
            <a:ext cx="3078927" cy="290787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112706" y="2897754"/>
            <a:ext cx="6224948" cy="1141149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09630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6222" y="4648760"/>
            <a:ext cx="4411202" cy="1141149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12/24.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15859" y="4739942"/>
            <a:ext cx="5946664" cy="1141149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4000" dirty="0">
                <a:solidFill>
                  <a:schemeClr val="tx1"/>
                </a:solidFill>
              </a:rPr>
              <a:t> 7/24.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7175" y="2897754"/>
            <a:ext cx="4411202" cy="1141149"/>
          </a:xfrm>
          <a:prstGeom prst="rect">
            <a:avLst/>
          </a:prstGeom>
          <a:solidFill>
            <a:schemeClr val="accent3">
              <a:alpha val="73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20/24 . 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34893" y="33932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935447" y="509409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207615" y="512562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653997" y="331993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6965" y="1191552"/>
            <a:ext cx="4012560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87411" y="569038"/>
            <a:ext cx="12506722" cy="1200329"/>
          </a:xfrm>
          <a:prstGeom prst="rect">
            <a:avLst/>
          </a:prstGeom>
          <a:solidFill>
            <a:schemeClr val="accent3">
              <a:alpha val="72000"/>
            </a:schemeClr>
          </a:solidFill>
        </p:spPr>
        <p:txBody>
          <a:bodyPr wrap="square" rtlCol="0">
            <a:spAutoFit/>
          </a:bodyPr>
          <a:lstStyle/>
          <a:p>
            <a:pPr defTabSz="609630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ngày một học sinh cấp Trung học cơ sở nên truy cập Internet trong thời gian bao lâu</a:t>
            </a:r>
            <a:r>
              <a:rPr lang="vi-VN" dirty="0"/>
              <a:t>?</a:t>
            </a:r>
            <a:endParaRPr lang="en-US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275" y="-112401"/>
            <a:ext cx="5228243" cy="547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 animBg="1"/>
      <p:bldP spid="2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Pictur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7" y="-275772"/>
            <a:ext cx="12046595" cy="68580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64" name="Picture 9" descr="original_pencil_w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27" y="1133510"/>
            <a:ext cx="1066759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Picture 10" descr="original_pencil_w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17" y="1085851"/>
            <a:ext cx="1015961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1"/>
          <p:cNvSpPr>
            <a:spLocks noChangeArrowheads="1"/>
          </p:cNvSpPr>
          <p:nvPr/>
        </p:nvSpPr>
        <p:spPr bwMode="auto">
          <a:xfrm>
            <a:off x="2371469" y="1085852"/>
            <a:ext cx="7391115" cy="77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52" tIns="60926" rIns="121852" bIns="60926">
            <a:spAutoFit/>
          </a:bodyPr>
          <a:lstStyle/>
          <a:p>
            <a:pPr algn="ctr" defTabSz="914133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nl-NL" sz="40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 DẪN VỀ NHÀ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7487" y="2259411"/>
            <a:ext cx="9183898" cy="1467000"/>
          </a:xfrm>
          <a:prstGeom prst="rect">
            <a:avLst/>
          </a:prstGeom>
        </p:spPr>
        <p:txBody>
          <a:bodyPr wrap="square" lIns="121852" tIns="60926" rIns="121852" bIns="60926">
            <a:spAutoFit/>
          </a:bodyPr>
          <a:lstStyle/>
          <a:p>
            <a:pPr marL="571486" indent="-571486" algn="just" defTabSz="121852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r>
              <a:rPr lang="nb-NO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Xem lại nội dung bài học.</a:t>
            </a:r>
          </a:p>
          <a:p>
            <a:pPr marL="571486" indent="-571486" algn="just" defTabSz="1218520">
              <a:spcBef>
                <a:spcPts val="800"/>
              </a:spcBef>
              <a:spcAft>
                <a:spcPts val="800"/>
              </a:spcAft>
              <a:buFontTx/>
              <a:buChar char="-"/>
            </a:pPr>
            <a:endParaRPr lang="nb-NO" sz="37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CEE8C8-14B5-4215-94B1-7E0A76308AA7}"/>
              </a:ext>
            </a:extLst>
          </p:cNvPr>
          <p:cNvSpPr txBox="1"/>
          <p:nvPr/>
        </p:nvSpPr>
        <p:spPr>
          <a:xfrm>
            <a:off x="1856278" y="3132060"/>
            <a:ext cx="8829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1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43769"/>
            <a:ext cx="12325980" cy="69017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97069" y="2788448"/>
            <a:ext cx="12517669" cy="1785098"/>
          </a:xfrm>
          <a:prstGeom prst="rect">
            <a:avLst/>
          </a:prstGeom>
          <a:noFill/>
        </p:spPr>
        <p:txBody>
          <a:bodyPr wrap="square" lIns="121914" tIns="60957" rIns="121914" bIns="60957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THẦY CÔ GIÁO, </a:t>
            </a:r>
          </a:p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HỌC SINH!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68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36186"/>
            <a:ext cx="9090893" cy="42884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501" y="1547607"/>
            <a:ext cx="8762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 thường truy cập Internet để làm những việc gì?</a:t>
            </a:r>
          </a:p>
        </p:txBody>
      </p:sp>
      <p:pic>
        <p:nvPicPr>
          <p:cNvPr id="7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9" r="90026" b="48260"/>
          <a:stretch/>
        </p:blipFill>
        <p:spPr>
          <a:xfrm>
            <a:off x="1524001" y="857250"/>
            <a:ext cx="797321" cy="98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Thêm tiêu đề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4954589" y="4408489"/>
            <a:ext cx="1965325" cy="1908175"/>
            <a:chOff x="2457" y="2000"/>
            <a:chExt cx="901" cy="888"/>
          </a:xfrm>
        </p:grpSpPr>
        <p:pic>
          <p:nvPicPr>
            <p:cNvPr id="20484" name="Picture 4" descr="circuler_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2457" y="2000"/>
              <a:ext cx="901" cy="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5" name="Oval 5"/>
            <p:cNvSpPr>
              <a:spLocks noChangeArrowheads="1"/>
            </p:cNvSpPr>
            <p:nvPr/>
          </p:nvSpPr>
          <p:spPr bwMode="ltGray">
            <a:xfrm>
              <a:off x="2457" y="2000"/>
              <a:ext cx="895" cy="888"/>
            </a:xfrm>
            <a:prstGeom prst="ellipse">
              <a:avLst/>
            </a:prstGeom>
            <a:gradFill rotWithShape="1">
              <a:gsLst>
                <a:gs pos="0">
                  <a:srgbClr val="F8F8F8">
                    <a:gamma/>
                    <a:shade val="26275"/>
                    <a:invGamma/>
                    <a:alpha val="89999"/>
                  </a:srgbClr>
                </a:gs>
                <a:gs pos="50000">
                  <a:srgbClr val="F8F8F8">
                    <a:alpha val="45000"/>
                  </a:srgbClr>
                </a:gs>
                <a:gs pos="100000">
                  <a:srgbClr val="F8F8F8">
                    <a:gamma/>
                    <a:shade val="26275"/>
                    <a:invGamma/>
                    <a:alpha val="89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486" name="Freeform 6"/>
            <p:cNvSpPr>
              <a:spLocks/>
            </p:cNvSpPr>
            <p:nvPr/>
          </p:nvSpPr>
          <p:spPr bwMode="ltGray">
            <a:xfrm>
              <a:off x="2550" y="2018"/>
              <a:ext cx="703" cy="308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20487" name="Group 7"/>
            <p:cNvGrpSpPr>
              <a:grpSpLocks/>
            </p:cNvGrpSpPr>
            <p:nvPr/>
          </p:nvGrpSpPr>
          <p:grpSpPr bwMode="auto">
            <a:xfrm rot="-1297425" flipH="1" flipV="1">
              <a:off x="2525" y="2693"/>
              <a:ext cx="781" cy="188"/>
              <a:chOff x="2532" y="1051"/>
              <a:chExt cx="893" cy="246"/>
            </a:xfrm>
          </p:grpSpPr>
          <p:grpSp>
            <p:nvGrpSpPr>
              <p:cNvPr id="20488" name="Group 8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0489" name="AutoShape 9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0" name="AutoShape 10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1" name="AutoShape 11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2" name="AutoShape 12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20493" name="Group 13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0494" name="AutoShape 14"/>
                <p:cNvSpPr>
                  <a:spLocks noChangeArrowheads="1"/>
                </p:cNvSpPr>
                <p:nvPr/>
              </p:nvSpPr>
              <p:spPr bwMode="lt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5" name="AutoShape 15"/>
                <p:cNvSpPr>
                  <a:spLocks noChangeArrowheads="1"/>
                </p:cNvSpPr>
                <p:nvPr/>
              </p:nvSpPr>
              <p:spPr bwMode="lt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6" name="AutoShape 16"/>
                <p:cNvSpPr>
                  <a:spLocks noChangeArrowheads="1"/>
                </p:cNvSpPr>
                <p:nvPr/>
              </p:nvSpPr>
              <p:spPr bwMode="lt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497" name="AutoShape 17"/>
                <p:cNvSpPr>
                  <a:spLocks noChangeArrowheads="1"/>
                </p:cNvSpPr>
                <p:nvPr/>
              </p:nvSpPr>
              <p:spPr bwMode="lt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8F8F8">
                    <a:alpha val="3999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vi-VN" sz="1800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0498" name="Freeform 18"/>
          <p:cNvSpPr>
            <a:spLocks/>
          </p:cNvSpPr>
          <p:nvPr/>
        </p:nvSpPr>
        <p:spPr bwMode="invGray">
          <a:xfrm rot="21600000">
            <a:off x="3378201" y="2806700"/>
            <a:ext cx="1662113" cy="1690688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D3D3D3">
                  <a:gamma/>
                  <a:tint val="0"/>
                  <a:invGamma/>
                  <a:alpha val="0"/>
                </a:srgbClr>
              </a:gs>
              <a:gs pos="100000">
                <a:srgbClr val="D3D3D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vi-V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99" name="Freeform 19"/>
          <p:cNvSpPr>
            <a:spLocks/>
          </p:cNvSpPr>
          <p:nvPr/>
        </p:nvSpPr>
        <p:spPr bwMode="invGray">
          <a:xfrm flipH="1">
            <a:off x="6735764" y="2765426"/>
            <a:ext cx="1741487" cy="1736725"/>
          </a:xfrm>
          <a:custGeom>
            <a:avLst/>
            <a:gdLst>
              <a:gd name="T0" fmla="*/ 0 w 735"/>
              <a:gd name="T1" fmla="*/ 0 h 532"/>
              <a:gd name="T2" fmla="*/ 382 w 735"/>
              <a:gd name="T3" fmla="*/ 202 h 532"/>
              <a:gd name="T4" fmla="*/ 577 w 735"/>
              <a:gd name="T5" fmla="*/ 202 h 532"/>
              <a:gd name="T6" fmla="*/ 637 w 735"/>
              <a:gd name="T7" fmla="*/ 249 h 532"/>
              <a:gd name="T8" fmla="*/ 639 w 735"/>
              <a:gd name="T9" fmla="*/ 402 h 532"/>
              <a:gd name="T10" fmla="*/ 598 w 735"/>
              <a:gd name="T11" fmla="*/ 400 h 532"/>
              <a:gd name="T12" fmla="*/ 669 w 735"/>
              <a:gd name="T13" fmla="*/ 532 h 532"/>
              <a:gd name="T14" fmla="*/ 735 w 735"/>
              <a:gd name="T15" fmla="*/ 402 h 532"/>
              <a:gd name="T16" fmla="*/ 696 w 735"/>
              <a:gd name="T17" fmla="*/ 402 h 532"/>
              <a:gd name="T18" fmla="*/ 694 w 735"/>
              <a:gd name="T19" fmla="*/ 226 h 532"/>
              <a:gd name="T20" fmla="*/ 616 w 735"/>
              <a:gd name="T21" fmla="*/ 150 h 532"/>
              <a:gd name="T22" fmla="*/ 335 w 735"/>
              <a:gd name="T23" fmla="*/ 149 h 532"/>
              <a:gd name="T24" fmla="*/ 69 w 735"/>
              <a:gd name="T25" fmla="*/ 0 h 532"/>
              <a:gd name="T26" fmla="*/ 0 w 735"/>
              <a:gd name="T27" fmla="*/ 0 h 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D3D3D3">
                  <a:gamma/>
                  <a:tint val="0"/>
                  <a:invGamma/>
                  <a:alpha val="0"/>
                </a:srgbClr>
              </a:gs>
              <a:gs pos="100000">
                <a:srgbClr val="D3D3D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vi-V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gray">
          <a:xfrm>
            <a:off x="4976694" y="5086693"/>
            <a:ext cx="18598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i="1">
                <a:solidFill>
                  <a:srgbClr val="000000"/>
                </a:solidFill>
                <a:latin typeface="Arial Black" panose="020B0A04020102020204" pitchFamily="34" charset="0"/>
              </a:rPr>
              <a:t>LỢI ÍCH</a:t>
            </a: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gray">
          <a:xfrm>
            <a:off x="7116763" y="4983164"/>
            <a:ext cx="42862" cy="60007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vi-V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504" name="Freeform 24"/>
          <p:cNvSpPr>
            <a:spLocks/>
          </p:cNvSpPr>
          <p:nvPr/>
        </p:nvSpPr>
        <p:spPr bwMode="invGray">
          <a:xfrm>
            <a:off x="4922839" y="2662239"/>
            <a:ext cx="701675" cy="1538287"/>
          </a:xfrm>
          <a:custGeom>
            <a:avLst/>
            <a:gdLst>
              <a:gd name="T0" fmla="*/ 55 w 381"/>
              <a:gd name="T1" fmla="*/ 11 h 771"/>
              <a:gd name="T2" fmla="*/ 55 w 381"/>
              <a:gd name="T3" fmla="*/ 197 h 771"/>
              <a:gd name="T4" fmla="*/ 241 w 381"/>
              <a:gd name="T5" fmla="*/ 404 h 771"/>
              <a:gd name="T6" fmla="*/ 249 w 381"/>
              <a:gd name="T7" fmla="*/ 609 h 771"/>
              <a:gd name="T8" fmla="*/ 193 w 381"/>
              <a:gd name="T9" fmla="*/ 607 h 771"/>
              <a:gd name="T10" fmla="*/ 290 w 381"/>
              <a:gd name="T11" fmla="*/ 771 h 771"/>
              <a:gd name="T12" fmla="*/ 381 w 381"/>
              <a:gd name="T13" fmla="*/ 609 h 771"/>
              <a:gd name="T14" fmla="*/ 327 w 381"/>
              <a:gd name="T15" fmla="*/ 609 h 771"/>
              <a:gd name="T16" fmla="*/ 322 w 381"/>
              <a:gd name="T17" fmla="*/ 361 h 771"/>
              <a:gd name="T18" fmla="*/ 136 w 381"/>
              <a:gd name="T19" fmla="*/ 158 h 771"/>
              <a:gd name="T20" fmla="*/ 136 w 381"/>
              <a:gd name="T21" fmla="*/ 8 h 771"/>
              <a:gd name="T22" fmla="*/ 55 w 381"/>
              <a:gd name="T23" fmla="*/ 11 h 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1" h="771">
                <a:moveTo>
                  <a:pt x="55" y="11"/>
                </a:moveTo>
                <a:cubicBezTo>
                  <a:pt x="55" y="11"/>
                  <a:pt x="55" y="197"/>
                  <a:pt x="55" y="197"/>
                </a:cubicBezTo>
                <a:cubicBezTo>
                  <a:pt x="57" y="298"/>
                  <a:pt x="241" y="332"/>
                  <a:pt x="241" y="404"/>
                </a:cubicBezTo>
                <a:lnTo>
                  <a:pt x="249" y="609"/>
                </a:lnTo>
                <a:lnTo>
                  <a:pt x="193" y="607"/>
                </a:lnTo>
                <a:lnTo>
                  <a:pt x="290" y="771"/>
                </a:lnTo>
                <a:lnTo>
                  <a:pt x="381" y="609"/>
                </a:lnTo>
                <a:lnTo>
                  <a:pt x="327" y="609"/>
                </a:lnTo>
                <a:lnTo>
                  <a:pt x="322" y="361"/>
                </a:lnTo>
                <a:cubicBezTo>
                  <a:pt x="318" y="269"/>
                  <a:pt x="136" y="248"/>
                  <a:pt x="136" y="158"/>
                </a:cubicBezTo>
                <a:lnTo>
                  <a:pt x="136" y="8"/>
                </a:lnTo>
                <a:cubicBezTo>
                  <a:pt x="83" y="19"/>
                  <a:pt x="0" y="0"/>
                  <a:pt x="55" y="11"/>
                </a:cubicBezTo>
                <a:close/>
              </a:path>
            </a:pathLst>
          </a:custGeom>
          <a:gradFill rotWithShape="1">
            <a:gsLst>
              <a:gs pos="0">
                <a:srgbClr val="D3D3D3">
                  <a:gamma/>
                  <a:tint val="0"/>
                  <a:invGamma/>
                  <a:alpha val="0"/>
                </a:srgbClr>
              </a:gs>
              <a:gs pos="100000">
                <a:srgbClr val="D3D3D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vi-V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505" name="Freeform 25"/>
          <p:cNvSpPr>
            <a:spLocks/>
          </p:cNvSpPr>
          <p:nvPr/>
        </p:nvSpPr>
        <p:spPr bwMode="invGray">
          <a:xfrm flipH="1">
            <a:off x="6124575" y="2659064"/>
            <a:ext cx="641350" cy="1538287"/>
          </a:xfrm>
          <a:custGeom>
            <a:avLst/>
            <a:gdLst>
              <a:gd name="T0" fmla="*/ 55 w 381"/>
              <a:gd name="T1" fmla="*/ 11 h 771"/>
              <a:gd name="T2" fmla="*/ 55 w 381"/>
              <a:gd name="T3" fmla="*/ 197 h 771"/>
              <a:gd name="T4" fmla="*/ 241 w 381"/>
              <a:gd name="T5" fmla="*/ 404 h 771"/>
              <a:gd name="T6" fmla="*/ 249 w 381"/>
              <a:gd name="T7" fmla="*/ 609 h 771"/>
              <a:gd name="T8" fmla="*/ 193 w 381"/>
              <a:gd name="T9" fmla="*/ 607 h 771"/>
              <a:gd name="T10" fmla="*/ 290 w 381"/>
              <a:gd name="T11" fmla="*/ 771 h 771"/>
              <a:gd name="T12" fmla="*/ 381 w 381"/>
              <a:gd name="T13" fmla="*/ 609 h 771"/>
              <a:gd name="T14" fmla="*/ 327 w 381"/>
              <a:gd name="T15" fmla="*/ 609 h 771"/>
              <a:gd name="T16" fmla="*/ 322 w 381"/>
              <a:gd name="T17" fmla="*/ 361 h 771"/>
              <a:gd name="T18" fmla="*/ 136 w 381"/>
              <a:gd name="T19" fmla="*/ 158 h 771"/>
              <a:gd name="T20" fmla="*/ 136 w 381"/>
              <a:gd name="T21" fmla="*/ 8 h 771"/>
              <a:gd name="T22" fmla="*/ 55 w 381"/>
              <a:gd name="T23" fmla="*/ 11 h 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1" h="771">
                <a:moveTo>
                  <a:pt x="55" y="11"/>
                </a:moveTo>
                <a:cubicBezTo>
                  <a:pt x="55" y="11"/>
                  <a:pt x="55" y="197"/>
                  <a:pt x="55" y="197"/>
                </a:cubicBezTo>
                <a:cubicBezTo>
                  <a:pt x="57" y="298"/>
                  <a:pt x="241" y="332"/>
                  <a:pt x="241" y="404"/>
                </a:cubicBezTo>
                <a:lnTo>
                  <a:pt x="249" y="609"/>
                </a:lnTo>
                <a:lnTo>
                  <a:pt x="193" y="607"/>
                </a:lnTo>
                <a:lnTo>
                  <a:pt x="290" y="771"/>
                </a:lnTo>
                <a:lnTo>
                  <a:pt x="381" y="609"/>
                </a:lnTo>
                <a:lnTo>
                  <a:pt x="327" y="609"/>
                </a:lnTo>
                <a:lnTo>
                  <a:pt x="322" y="361"/>
                </a:lnTo>
                <a:cubicBezTo>
                  <a:pt x="318" y="269"/>
                  <a:pt x="136" y="248"/>
                  <a:pt x="136" y="158"/>
                </a:cubicBezTo>
                <a:lnTo>
                  <a:pt x="136" y="8"/>
                </a:lnTo>
                <a:cubicBezTo>
                  <a:pt x="83" y="19"/>
                  <a:pt x="0" y="0"/>
                  <a:pt x="55" y="11"/>
                </a:cubicBezTo>
                <a:close/>
              </a:path>
            </a:pathLst>
          </a:custGeom>
          <a:gradFill rotWithShape="1">
            <a:gsLst>
              <a:gs pos="0">
                <a:srgbClr val="D3D3D3">
                  <a:gamma/>
                  <a:tint val="0"/>
                  <a:invGamma/>
                  <a:alpha val="0"/>
                </a:srgbClr>
              </a:gs>
              <a:gs pos="100000">
                <a:srgbClr val="D3D3D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292929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vi-VN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0506" name="Group 26"/>
          <p:cNvGrpSpPr>
            <a:grpSpLocks/>
          </p:cNvGrpSpPr>
          <p:nvPr/>
        </p:nvGrpSpPr>
        <p:grpSpPr bwMode="auto">
          <a:xfrm>
            <a:off x="2026470" y="1348527"/>
            <a:ext cx="1346201" cy="2911202"/>
            <a:chOff x="998" y="990"/>
            <a:chExt cx="818" cy="796"/>
          </a:xfrm>
        </p:grpSpPr>
        <p:sp>
          <p:nvSpPr>
            <p:cNvPr id="20507" name="AutoShape 27"/>
            <p:cNvSpPr>
              <a:spLocks noChangeArrowheads="1"/>
            </p:cNvSpPr>
            <p:nvPr/>
          </p:nvSpPr>
          <p:spPr bwMode="gray">
            <a:xfrm>
              <a:off x="998" y="990"/>
              <a:ext cx="818" cy="79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08" name="Freeform 28"/>
            <p:cNvSpPr>
              <a:spLocks/>
            </p:cNvSpPr>
            <p:nvPr/>
          </p:nvSpPr>
          <p:spPr bwMode="gray">
            <a:xfrm>
              <a:off x="1029" y="1019"/>
              <a:ext cx="519" cy="399"/>
            </a:xfrm>
            <a:custGeom>
              <a:avLst/>
              <a:gdLst>
                <a:gd name="T0" fmla="*/ 88 w 671"/>
                <a:gd name="T1" fmla="*/ 0 h 312"/>
                <a:gd name="T2" fmla="*/ 1 w 671"/>
                <a:gd name="T3" fmla="*/ 69 h 312"/>
                <a:gd name="T4" fmla="*/ 1 w 671"/>
                <a:gd name="T5" fmla="*/ 307 h 312"/>
                <a:gd name="T6" fmla="*/ 182 w 671"/>
                <a:gd name="T7" fmla="*/ 91 h 312"/>
                <a:gd name="T8" fmla="*/ 663 w 671"/>
                <a:gd name="T9" fmla="*/ 1 h 312"/>
                <a:gd name="T10" fmla="*/ 88 w 671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1" h="312">
                  <a:moveTo>
                    <a:pt x="88" y="0"/>
                  </a:moveTo>
                  <a:cubicBezTo>
                    <a:pt x="15" y="0"/>
                    <a:pt x="0" y="18"/>
                    <a:pt x="1" y="69"/>
                  </a:cubicBezTo>
                  <a:cubicBezTo>
                    <a:pt x="1" y="188"/>
                    <a:pt x="1" y="307"/>
                    <a:pt x="1" y="307"/>
                  </a:cubicBezTo>
                  <a:cubicBezTo>
                    <a:pt x="31" y="312"/>
                    <a:pt x="14" y="162"/>
                    <a:pt x="182" y="91"/>
                  </a:cubicBezTo>
                  <a:cubicBezTo>
                    <a:pt x="349" y="21"/>
                    <a:pt x="671" y="16"/>
                    <a:pt x="663" y="1"/>
                  </a:cubicBezTo>
                  <a:lnTo>
                    <a:pt x="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48627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509" name="Group 29"/>
          <p:cNvGrpSpPr>
            <a:grpSpLocks/>
          </p:cNvGrpSpPr>
          <p:nvPr/>
        </p:nvGrpSpPr>
        <p:grpSpPr bwMode="auto">
          <a:xfrm>
            <a:off x="5247648" y="1365990"/>
            <a:ext cx="1314451" cy="2893739"/>
            <a:chOff x="2822" y="1001"/>
            <a:chExt cx="818" cy="796"/>
          </a:xfrm>
        </p:grpSpPr>
        <p:sp>
          <p:nvSpPr>
            <p:cNvPr id="20510" name="AutoShape 30"/>
            <p:cNvSpPr>
              <a:spLocks noChangeArrowheads="1"/>
            </p:cNvSpPr>
            <p:nvPr/>
          </p:nvSpPr>
          <p:spPr bwMode="gray">
            <a:xfrm>
              <a:off x="2822" y="1001"/>
              <a:ext cx="818" cy="79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11" name="Freeform 31"/>
            <p:cNvSpPr>
              <a:spLocks/>
            </p:cNvSpPr>
            <p:nvPr/>
          </p:nvSpPr>
          <p:spPr bwMode="gray">
            <a:xfrm>
              <a:off x="2856" y="1036"/>
              <a:ext cx="519" cy="399"/>
            </a:xfrm>
            <a:custGeom>
              <a:avLst/>
              <a:gdLst>
                <a:gd name="T0" fmla="*/ 88 w 671"/>
                <a:gd name="T1" fmla="*/ 0 h 312"/>
                <a:gd name="T2" fmla="*/ 1 w 671"/>
                <a:gd name="T3" fmla="*/ 69 h 312"/>
                <a:gd name="T4" fmla="*/ 1 w 671"/>
                <a:gd name="T5" fmla="*/ 307 h 312"/>
                <a:gd name="T6" fmla="*/ 182 w 671"/>
                <a:gd name="T7" fmla="*/ 91 h 312"/>
                <a:gd name="T8" fmla="*/ 663 w 671"/>
                <a:gd name="T9" fmla="*/ 1 h 312"/>
                <a:gd name="T10" fmla="*/ 88 w 671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1" h="312">
                  <a:moveTo>
                    <a:pt x="88" y="0"/>
                  </a:moveTo>
                  <a:cubicBezTo>
                    <a:pt x="15" y="0"/>
                    <a:pt x="0" y="18"/>
                    <a:pt x="1" y="69"/>
                  </a:cubicBezTo>
                  <a:cubicBezTo>
                    <a:pt x="1" y="188"/>
                    <a:pt x="1" y="307"/>
                    <a:pt x="1" y="307"/>
                  </a:cubicBezTo>
                  <a:cubicBezTo>
                    <a:pt x="31" y="312"/>
                    <a:pt x="14" y="162"/>
                    <a:pt x="182" y="91"/>
                  </a:cubicBezTo>
                  <a:cubicBezTo>
                    <a:pt x="349" y="21"/>
                    <a:pt x="671" y="16"/>
                    <a:pt x="663" y="1"/>
                  </a:cubicBezTo>
                  <a:lnTo>
                    <a:pt x="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0512" name="Group 32"/>
          <p:cNvGrpSpPr>
            <a:grpSpLocks/>
          </p:cNvGrpSpPr>
          <p:nvPr/>
        </p:nvGrpSpPr>
        <p:grpSpPr bwMode="auto">
          <a:xfrm>
            <a:off x="3654760" y="1357900"/>
            <a:ext cx="1314451" cy="2901829"/>
            <a:chOff x="1910" y="994"/>
            <a:chExt cx="818" cy="796"/>
          </a:xfrm>
        </p:grpSpPr>
        <p:sp>
          <p:nvSpPr>
            <p:cNvPr id="20513" name="AutoShape 33"/>
            <p:cNvSpPr>
              <a:spLocks noChangeArrowheads="1"/>
            </p:cNvSpPr>
            <p:nvPr/>
          </p:nvSpPr>
          <p:spPr bwMode="gray">
            <a:xfrm>
              <a:off x="1910" y="994"/>
              <a:ext cx="818" cy="79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14" name="Freeform 34"/>
            <p:cNvSpPr>
              <a:spLocks/>
            </p:cNvSpPr>
            <p:nvPr/>
          </p:nvSpPr>
          <p:spPr bwMode="gray">
            <a:xfrm>
              <a:off x="1939" y="1023"/>
              <a:ext cx="519" cy="399"/>
            </a:xfrm>
            <a:custGeom>
              <a:avLst/>
              <a:gdLst>
                <a:gd name="T0" fmla="*/ 88 w 671"/>
                <a:gd name="T1" fmla="*/ 0 h 312"/>
                <a:gd name="T2" fmla="*/ 1 w 671"/>
                <a:gd name="T3" fmla="*/ 69 h 312"/>
                <a:gd name="T4" fmla="*/ 1 w 671"/>
                <a:gd name="T5" fmla="*/ 307 h 312"/>
                <a:gd name="T6" fmla="*/ 182 w 671"/>
                <a:gd name="T7" fmla="*/ 91 h 312"/>
                <a:gd name="T8" fmla="*/ 663 w 671"/>
                <a:gd name="T9" fmla="*/ 1 h 312"/>
                <a:gd name="T10" fmla="*/ 88 w 671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1" h="312">
                  <a:moveTo>
                    <a:pt x="88" y="0"/>
                  </a:moveTo>
                  <a:cubicBezTo>
                    <a:pt x="15" y="0"/>
                    <a:pt x="0" y="18"/>
                    <a:pt x="1" y="69"/>
                  </a:cubicBezTo>
                  <a:cubicBezTo>
                    <a:pt x="1" y="188"/>
                    <a:pt x="1" y="307"/>
                    <a:pt x="1" y="307"/>
                  </a:cubicBezTo>
                  <a:cubicBezTo>
                    <a:pt x="31" y="312"/>
                    <a:pt x="14" y="162"/>
                    <a:pt x="182" y="91"/>
                  </a:cubicBezTo>
                  <a:cubicBezTo>
                    <a:pt x="349" y="21"/>
                    <a:pt x="671" y="16"/>
                    <a:pt x="663" y="1"/>
                  </a:cubicBezTo>
                  <a:lnTo>
                    <a:pt x="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0515" name="Rectangle 35"/>
          <p:cNvSpPr>
            <a:spLocks noChangeArrowheads="1"/>
          </p:cNvSpPr>
          <p:nvPr/>
        </p:nvSpPr>
        <p:spPr bwMode="gray">
          <a:xfrm>
            <a:off x="5149343" y="1412424"/>
            <a:ext cx="137877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 nguồn tài liệu phong phú</a:t>
            </a:r>
            <a:endParaRPr lang="en-US" sz="2700" b="1">
              <a:solidFill>
                <a:srgbClr val="FEFEFE"/>
              </a:solidFill>
              <a:latin typeface="Arial" panose="020B0604020202020204" pitchFamily="34" charset="0"/>
            </a:endParaRPr>
          </a:p>
        </p:txBody>
      </p:sp>
      <p:sp>
        <p:nvSpPr>
          <p:cNvPr id="20516" name="Rectangle 36"/>
          <p:cNvSpPr>
            <a:spLocks noChangeArrowheads="1"/>
          </p:cNvSpPr>
          <p:nvPr/>
        </p:nvSpPr>
        <p:spPr bwMode="gray">
          <a:xfrm>
            <a:off x="3552318" y="1428300"/>
            <a:ext cx="137877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tập và làm việc trực tuyến</a:t>
            </a:r>
            <a:endParaRPr lang="en-US" sz="2700" b="1">
              <a:solidFill>
                <a:srgbClr val="FEFEFE"/>
              </a:solidFill>
              <a:latin typeface="Arial" panose="020B0604020202020204" pitchFamily="34" charset="0"/>
            </a:endParaRPr>
          </a:p>
        </p:txBody>
      </p:sp>
      <p:sp>
        <p:nvSpPr>
          <p:cNvPr id="20517" name="Rectangle 37"/>
          <p:cNvSpPr>
            <a:spLocks noChangeArrowheads="1"/>
          </p:cNvSpPr>
          <p:nvPr/>
        </p:nvSpPr>
        <p:spPr bwMode="gray">
          <a:xfrm>
            <a:off x="2005013" y="1370816"/>
            <a:ext cx="1378770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sz="2700" b="1" dirty="0">
              <a:solidFill>
                <a:srgbClr val="FEFEFE"/>
              </a:solidFill>
              <a:latin typeface="Arial" panose="020B0604020202020204" pitchFamily="34" charset="0"/>
            </a:endParaRPr>
          </a:p>
        </p:txBody>
      </p:sp>
      <p:grpSp>
        <p:nvGrpSpPr>
          <p:cNvPr id="20518" name="Group 38"/>
          <p:cNvGrpSpPr>
            <a:grpSpLocks/>
          </p:cNvGrpSpPr>
          <p:nvPr/>
        </p:nvGrpSpPr>
        <p:grpSpPr bwMode="auto">
          <a:xfrm>
            <a:off x="6787382" y="1353290"/>
            <a:ext cx="1346201" cy="2910736"/>
            <a:chOff x="3733" y="993"/>
            <a:chExt cx="818" cy="796"/>
          </a:xfrm>
        </p:grpSpPr>
        <p:sp>
          <p:nvSpPr>
            <p:cNvPr id="20519" name="AutoShape 39"/>
            <p:cNvSpPr>
              <a:spLocks noChangeArrowheads="1"/>
            </p:cNvSpPr>
            <p:nvPr/>
          </p:nvSpPr>
          <p:spPr bwMode="gray">
            <a:xfrm>
              <a:off x="3733" y="993"/>
              <a:ext cx="818" cy="796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520" name="Freeform 40"/>
            <p:cNvSpPr>
              <a:spLocks/>
            </p:cNvSpPr>
            <p:nvPr/>
          </p:nvSpPr>
          <p:spPr bwMode="gray">
            <a:xfrm>
              <a:off x="3761" y="1028"/>
              <a:ext cx="519" cy="399"/>
            </a:xfrm>
            <a:custGeom>
              <a:avLst/>
              <a:gdLst>
                <a:gd name="T0" fmla="*/ 88 w 671"/>
                <a:gd name="T1" fmla="*/ 0 h 312"/>
                <a:gd name="T2" fmla="*/ 1 w 671"/>
                <a:gd name="T3" fmla="*/ 69 h 312"/>
                <a:gd name="T4" fmla="*/ 1 w 671"/>
                <a:gd name="T5" fmla="*/ 307 h 312"/>
                <a:gd name="T6" fmla="*/ 182 w 671"/>
                <a:gd name="T7" fmla="*/ 91 h 312"/>
                <a:gd name="T8" fmla="*/ 663 w 671"/>
                <a:gd name="T9" fmla="*/ 1 h 312"/>
                <a:gd name="T10" fmla="*/ 88 w 671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1" h="312">
                  <a:moveTo>
                    <a:pt x="88" y="0"/>
                  </a:moveTo>
                  <a:cubicBezTo>
                    <a:pt x="15" y="0"/>
                    <a:pt x="0" y="18"/>
                    <a:pt x="1" y="69"/>
                  </a:cubicBezTo>
                  <a:cubicBezTo>
                    <a:pt x="1" y="188"/>
                    <a:pt x="1" y="307"/>
                    <a:pt x="1" y="307"/>
                  </a:cubicBezTo>
                  <a:cubicBezTo>
                    <a:pt x="31" y="312"/>
                    <a:pt x="14" y="162"/>
                    <a:pt x="182" y="91"/>
                  </a:cubicBezTo>
                  <a:cubicBezTo>
                    <a:pt x="349" y="21"/>
                    <a:pt x="671" y="16"/>
                    <a:pt x="663" y="1"/>
                  </a:cubicBezTo>
                  <a:lnTo>
                    <a:pt x="8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48627"/>
                    <a:invGamma/>
                  </a:schemeClr>
                </a:gs>
                <a:gs pos="50000">
                  <a:schemeClr val="folHlink">
                    <a:alpha val="0"/>
                  </a:schemeClr>
                </a:gs>
                <a:gs pos="100000">
                  <a:schemeClr val="fol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0521" name="Rectangle 41"/>
          <p:cNvSpPr>
            <a:spLocks noChangeArrowheads="1"/>
          </p:cNvSpPr>
          <p:nvPr/>
        </p:nvSpPr>
        <p:spPr bwMode="gray">
          <a:xfrm>
            <a:off x="6730334" y="1330396"/>
            <a:ext cx="1378770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 các tiện ích phục vụ đời sống</a:t>
            </a:r>
            <a:endParaRPr lang="en-US" sz="2700" b="1">
              <a:solidFill>
                <a:srgbClr val="FEFEFE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38">
            <a:extLst>
              <a:ext uri="{FF2B5EF4-FFF2-40B4-BE49-F238E27FC236}">
                <a16:creationId xmlns:a16="http://schemas.microsoft.com/office/drawing/2014/main" id="{7DCBDA51-DDB5-B8EC-371D-655D7D5BF3B7}"/>
              </a:ext>
            </a:extLst>
          </p:cNvPr>
          <p:cNvGrpSpPr>
            <a:grpSpLocks/>
          </p:cNvGrpSpPr>
          <p:nvPr/>
        </p:nvGrpSpPr>
        <p:grpSpPr bwMode="auto">
          <a:xfrm>
            <a:off x="8488363" y="1351087"/>
            <a:ext cx="1265238" cy="2908641"/>
            <a:chOff x="3733" y="993"/>
            <a:chExt cx="818" cy="796"/>
          </a:xfrm>
          <a:solidFill>
            <a:srgbClr val="FF523D"/>
          </a:solidFill>
        </p:grpSpPr>
        <p:sp>
          <p:nvSpPr>
            <p:cNvPr id="3" name="AutoShape 39">
              <a:extLst>
                <a:ext uri="{FF2B5EF4-FFF2-40B4-BE49-F238E27FC236}">
                  <a16:creationId xmlns:a16="http://schemas.microsoft.com/office/drawing/2014/main" id="{287A7075-7838-35AB-CBCF-5DE373DDFF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733" y="993"/>
              <a:ext cx="818" cy="796"/>
            </a:xfrm>
            <a:prstGeom prst="roundRect">
              <a:avLst>
                <a:gd name="adj" fmla="val 11921"/>
              </a:avLst>
            </a:prstGeom>
            <a:grpFill/>
            <a:ln w="25400">
              <a:solidFill>
                <a:srgbClr val="FEFEFE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Freeform 40">
              <a:extLst>
                <a:ext uri="{FF2B5EF4-FFF2-40B4-BE49-F238E27FC236}">
                  <a16:creationId xmlns:a16="http://schemas.microsoft.com/office/drawing/2014/main" id="{C281219E-ACBE-0C82-4767-60CD5FE15905}"/>
                </a:ext>
              </a:extLst>
            </p:cNvPr>
            <p:cNvSpPr>
              <a:spLocks/>
            </p:cNvSpPr>
            <p:nvPr/>
          </p:nvSpPr>
          <p:spPr bwMode="gray">
            <a:xfrm>
              <a:off x="3761" y="1028"/>
              <a:ext cx="519" cy="399"/>
            </a:xfrm>
            <a:custGeom>
              <a:avLst/>
              <a:gdLst>
                <a:gd name="T0" fmla="*/ 88 w 671"/>
                <a:gd name="T1" fmla="*/ 0 h 312"/>
                <a:gd name="T2" fmla="*/ 1 w 671"/>
                <a:gd name="T3" fmla="*/ 69 h 312"/>
                <a:gd name="T4" fmla="*/ 1 w 671"/>
                <a:gd name="T5" fmla="*/ 307 h 312"/>
                <a:gd name="T6" fmla="*/ 182 w 671"/>
                <a:gd name="T7" fmla="*/ 91 h 312"/>
                <a:gd name="T8" fmla="*/ 663 w 671"/>
                <a:gd name="T9" fmla="*/ 1 h 312"/>
                <a:gd name="T10" fmla="*/ 88 w 671"/>
                <a:gd name="T1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1" h="312">
                  <a:moveTo>
                    <a:pt x="88" y="0"/>
                  </a:moveTo>
                  <a:cubicBezTo>
                    <a:pt x="15" y="0"/>
                    <a:pt x="0" y="18"/>
                    <a:pt x="1" y="69"/>
                  </a:cubicBezTo>
                  <a:cubicBezTo>
                    <a:pt x="1" y="188"/>
                    <a:pt x="1" y="307"/>
                    <a:pt x="1" y="307"/>
                  </a:cubicBezTo>
                  <a:cubicBezTo>
                    <a:pt x="31" y="312"/>
                    <a:pt x="14" y="162"/>
                    <a:pt x="182" y="91"/>
                  </a:cubicBezTo>
                  <a:cubicBezTo>
                    <a:pt x="349" y="21"/>
                    <a:pt x="671" y="16"/>
                    <a:pt x="663" y="1"/>
                  </a:cubicBezTo>
                  <a:lnTo>
                    <a:pt x="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vi-VN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" name="Rectangle 41">
            <a:extLst>
              <a:ext uri="{FF2B5EF4-FFF2-40B4-BE49-F238E27FC236}">
                <a16:creationId xmlns:a16="http://schemas.microsoft.com/office/drawing/2014/main" id="{A57756BE-D4D1-636E-0C0F-BECD89CAC3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429887" y="1397522"/>
            <a:ext cx="137877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shade val="72549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phương tiện vui chơi, giải trí</a:t>
            </a:r>
            <a:endParaRPr lang="en-US" sz="2700" b="1">
              <a:solidFill>
                <a:srgbClr val="FEFEFE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8CDB8B-C229-37BB-2A11-3A64D3CAA264}"/>
              </a:ext>
            </a:extLst>
          </p:cNvPr>
          <p:cNvSpPr txBox="1"/>
          <p:nvPr/>
        </p:nvSpPr>
        <p:spPr>
          <a:xfrm>
            <a:off x="2538964" y="469598"/>
            <a:ext cx="651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MỘT SỐ LỢI ÍCH CỦA INTERNET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7FE2E7-E851-70F8-3FAB-055BFD273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363" y="4366089"/>
            <a:ext cx="3130492" cy="2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94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0" grpId="0"/>
      <p:bldP spid="20515" grpId="0"/>
      <p:bldP spid="20516" grpId="0"/>
      <p:bldP spid="20517" grpId="0"/>
      <p:bldP spid="20521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nternet là gì? So sánh Internet với Network - TOTOLINK Việt Nam">
            <a:extLst>
              <a:ext uri="{FF2B5EF4-FFF2-40B4-BE49-F238E27FC236}">
                <a16:creationId xmlns:a16="http://schemas.microsoft.com/office/drawing/2014/main" id="{0D14F5B3-A74A-4A2F-8144-AF7F3655F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890658"/>
            <a:ext cx="44958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914400" y="917682"/>
            <a:ext cx="6096000" cy="5420672"/>
          </a:xfrm>
          <a:prstGeom prst="cloudCallout">
            <a:avLst>
              <a:gd name="adj1" fmla="val -52333"/>
              <a:gd name="adj2" fmla="val 5490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thảo luận và cho ví dụ minh hoạ về những nguy cơ có thể khi lên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nternet để: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 bạn.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 tin tức.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vi-VN" sz="2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Tải các phần mềm.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D6F3B4-37F7-4E64-9C5F-DBC63166F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60 giây đếm ngược  nhạc sôi động (1 minute countdown with music)">
            <a:hlinkClick r:id="" action="ppaction://media"/>
            <a:extLst>
              <a:ext uri="{FF2B5EF4-FFF2-40B4-BE49-F238E27FC236}">
                <a16:creationId xmlns:a16="http://schemas.microsoft.com/office/drawing/2014/main" id="{9C7C6A28-ADFA-443F-B101-93DB1B8313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16705" y="5319658"/>
            <a:ext cx="2702257" cy="15383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46857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Tin giả và tin phản văn hóa.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Tăng cường phòng, chống thông tin xấu độc trên mạng xã hội">
            <a:extLst>
              <a:ext uri="{FF2B5EF4-FFF2-40B4-BE49-F238E27FC236}">
                <a16:creationId xmlns:a16="http://schemas.microsoft.com/office/drawing/2014/main" id="{29470C10-53A5-4C11-93B6-2CAB4A95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38400"/>
            <a:ext cx="6096000" cy="404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guy hại khi trẻ học cách ứng xử từ bắt chước thói xấu trên mạng xã hội -  VietNamNet">
            <a:extLst>
              <a:ext uri="{FF2B5EF4-FFF2-40B4-BE49-F238E27FC236}">
                <a16:creationId xmlns:a16="http://schemas.microsoft.com/office/drawing/2014/main" id="{DF9B7B81-9DD4-4F5C-BA15-F022FBDF2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986" y="1219200"/>
            <a:ext cx="579467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7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6334" y="609600"/>
            <a:ext cx="3533340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Lừa đảo trên mạng.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2" descr="Cảnh giác với chiêu trò lừa đảo cho vay tiền trên mạng - YouTube">
            <a:extLst>
              <a:ext uri="{FF2B5EF4-FFF2-40B4-BE49-F238E27FC236}">
                <a16:creationId xmlns:a16="http://schemas.microsoft.com/office/drawing/2014/main" id="{71129615-F974-4D42-9258-9D3E56496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689756"/>
            <a:ext cx="6480043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ảnh giác với thủ đoạn của tội phạm lừa đảo, chiếm đoạt ...">
            <a:extLst>
              <a:ext uri="{FF2B5EF4-FFF2-40B4-BE49-F238E27FC236}">
                <a16:creationId xmlns:a16="http://schemas.microsoft.com/office/drawing/2014/main" id="{E2EE6210-31C3-493B-BCCC-52FF2B34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407" y="1312891"/>
            <a:ext cx="6485810" cy="3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35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609600"/>
            <a:ext cx="3770584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Lộ thông tin cá nhân. 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09800"/>
            <a:ext cx="6781800" cy="403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609600"/>
            <a:ext cx="523875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8.2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A3B"/>
      </a:accent1>
      <a:accent2>
        <a:srgbClr val="7DC8FF"/>
      </a:accent2>
      <a:accent3>
        <a:srgbClr val="56AF35"/>
      </a:accent3>
      <a:accent4>
        <a:srgbClr val="CDD500"/>
      </a:accent4>
      <a:accent5>
        <a:srgbClr val="4472C4"/>
      </a:accent5>
      <a:accent6>
        <a:srgbClr val="F95421"/>
      </a:accent6>
      <a:hlink>
        <a:srgbClr val="0563C1"/>
      </a:hlink>
      <a:folHlink>
        <a:srgbClr val="954F72"/>
      </a:folHlink>
    </a:clrScheme>
    <a:fontScheme name="zezbname">
      <a:majorFont>
        <a:latin typeface="Segoe Print"/>
        <a:ea typeface="方正黑体_GBK"/>
        <a:cs typeface=""/>
      </a:majorFont>
      <a:minorFont>
        <a:latin typeface="Segoe Print"/>
        <a:ea typeface="方正黑体_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Default Design">
  <a:themeElements>
    <a:clrScheme name="Default Design 3">
      <a:dk1>
        <a:srgbClr val="000000"/>
      </a:dk1>
      <a:lt1>
        <a:srgbClr val="FFFFFF"/>
      </a:lt1>
      <a:dk2>
        <a:srgbClr val="003366"/>
      </a:dk2>
      <a:lt2>
        <a:srgbClr val="C0C0C0"/>
      </a:lt2>
      <a:accent1>
        <a:srgbClr val="42BB39"/>
      </a:accent1>
      <a:accent2>
        <a:srgbClr val="4596CD"/>
      </a:accent2>
      <a:accent3>
        <a:srgbClr val="FFFFFF"/>
      </a:accent3>
      <a:accent4>
        <a:srgbClr val="000000"/>
      </a:accent4>
      <a:accent5>
        <a:srgbClr val="B0DAAE"/>
      </a:accent5>
      <a:accent6>
        <a:srgbClr val="3E87BA"/>
      </a:accent6>
      <a:hlink>
        <a:srgbClr val="EF965F"/>
      </a:hlink>
      <a:folHlink>
        <a:srgbClr val="855AD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F5913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F9C7AE"/>
        </a:accent5>
        <a:accent6>
          <a:srgbClr val="85AE49"/>
        </a:accent6>
        <a:hlink>
          <a:srgbClr val="9999FF"/>
        </a:hlink>
        <a:folHlink>
          <a:srgbClr val="4EA7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88B13D"/>
        </a:accent1>
        <a:accent2>
          <a:srgbClr val="FB9A19"/>
        </a:accent2>
        <a:accent3>
          <a:srgbClr val="FFFFFF"/>
        </a:accent3>
        <a:accent4>
          <a:srgbClr val="000000"/>
        </a:accent4>
        <a:accent5>
          <a:srgbClr val="C3D5AF"/>
        </a:accent5>
        <a:accent6>
          <a:srgbClr val="E38B16"/>
        </a:accent6>
        <a:hlink>
          <a:srgbClr val="3E88E2"/>
        </a:hlink>
        <a:folHlink>
          <a:srgbClr val="8C2D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3366"/>
        </a:dk2>
        <a:lt2>
          <a:srgbClr val="C0C0C0"/>
        </a:lt2>
        <a:accent1>
          <a:srgbClr val="42BB39"/>
        </a:accent1>
        <a:accent2>
          <a:srgbClr val="4596CD"/>
        </a:accent2>
        <a:accent3>
          <a:srgbClr val="FFFFFF"/>
        </a:accent3>
        <a:accent4>
          <a:srgbClr val="000000"/>
        </a:accent4>
        <a:accent5>
          <a:srgbClr val="B0DAAE"/>
        </a:accent5>
        <a:accent6>
          <a:srgbClr val="3E87BA"/>
        </a:accent6>
        <a:hlink>
          <a:srgbClr val="EF965F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13871</TotalTime>
  <Words>1282</Words>
  <Application>Microsoft Office PowerPoint</Application>
  <PresentationFormat>Widescreen</PresentationFormat>
  <Paragraphs>129</Paragraphs>
  <Slides>32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32</vt:i4>
      </vt:variant>
    </vt:vector>
  </HeadingPairs>
  <TitlesOfParts>
    <vt:vector size="55" baseType="lpstr">
      <vt:lpstr>等线</vt:lpstr>
      <vt:lpstr>Arial</vt:lpstr>
      <vt:lpstr>Arial Black</vt:lpstr>
      <vt:lpstr>Arial Narrow</vt:lpstr>
      <vt:lpstr>Calibri</vt:lpstr>
      <vt:lpstr>Calibri Light</vt:lpstr>
      <vt:lpstr>Segoe Print</vt:lpstr>
      <vt:lpstr>SVN-Pateglamt Script</vt:lpstr>
      <vt:lpstr>SVN-SAF</vt:lpstr>
      <vt:lpstr>Times New Roman</vt:lpstr>
      <vt:lpstr>UTM Avo</vt:lpstr>
      <vt:lpstr>VNI-Times</vt:lpstr>
      <vt:lpstr>Wingdings</vt:lpstr>
      <vt:lpstr>1_Office 主题</vt:lpstr>
      <vt:lpstr>1_Office Theme</vt:lpstr>
      <vt:lpstr>Office Theme</vt:lpstr>
      <vt:lpstr>Default Design</vt:lpstr>
      <vt:lpstr>2_Office Theme</vt:lpstr>
      <vt:lpstr>3_Office Theme</vt:lpstr>
      <vt:lpstr>4_Office Theme</vt:lpstr>
      <vt:lpstr>5_Office Theme</vt:lpstr>
      <vt:lpstr>1_Default Design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ASUS</cp:lastModifiedBy>
  <cp:revision>629</cp:revision>
  <cp:lastPrinted>2023-12-13T15:38:31Z</cp:lastPrinted>
  <dcterms:created xsi:type="dcterms:W3CDTF">2021-11-14T08:33:55Z</dcterms:created>
  <dcterms:modified xsi:type="dcterms:W3CDTF">2023-12-20T16:21:40Z</dcterms:modified>
</cp:coreProperties>
</file>