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81" r:id="rId12"/>
    <p:sldId id="269" r:id="rId13"/>
    <p:sldId id="267" r:id="rId14"/>
    <p:sldId id="270" r:id="rId15"/>
    <p:sldId id="271" r:id="rId16"/>
    <p:sldId id="272" r:id="rId17"/>
    <p:sldId id="273" r:id="rId18"/>
    <p:sldId id="274" r:id="rId19"/>
    <p:sldId id="278" r:id="rId20"/>
    <p:sldId id="276" r:id="rId21"/>
    <p:sldId id="277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EBF1F-8FD8-4DA6-AD14-78D7048AEF72}" type="datetimeFigureOut">
              <a:rPr lang="vi-VN" smtClean="0"/>
              <a:t>02/07/2024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598C7-5867-46D6-9473-FE7F4251411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9532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3598C7-5867-46D6-9473-FE7F42514116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41664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3598C7-5867-46D6-9473-FE7F42514116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1640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0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30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683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3914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295400"/>
            <a:ext cx="8229600" cy="4983163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54D7C-304A-4BE7-AB76-B33DAC2D682B}" type="datetime1">
              <a:rPr lang="en-US">
                <a:solidFill>
                  <a:srgbClr val="FFFFFF"/>
                </a:solidFill>
              </a:rPr>
              <a:pPr>
                <a:defRPr/>
              </a:pPr>
              <a:t>7/2/2024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39F35-C337-4ABF-9E33-D5A73589BAF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42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5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4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04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0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7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82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66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2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52004-8562-45E0-A04E-D577AFFDCA96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7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NON_UNICODE_BACKUP/NON_UNICODE_BACKUP/users/hp/desktop/AppData/Local/Microsoft/Windows/Temporary%20Internet%20Files/Content.IE5/QY1RQ5GB/wiki/Tr%C3%A1i_%C4%90%E1%BA%A5t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6952193" y="5299364"/>
            <a:ext cx="1018536" cy="835140"/>
            <a:chOff x="0" y="0"/>
            <a:chExt cx="488950" cy="349250"/>
          </a:xfrm>
        </p:grpSpPr>
        <p:sp>
          <p:nvSpPr>
            <p:cNvPr id="6" name="5-Point Star 5"/>
            <p:cNvSpPr>
              <a:spLocks/>
            </p:cNvSpPr>
            <p:nvPr/>
          </p:nvSpPr>
          <p:spPr>
            <a:xfrm>
              <a:off x="165100" y="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5-Point Star 6"/>
            <p:cNvSpPr>
              <a:spLocks/>
            </p:cNvSpPr>
            <p:nvPr/>
          </p:nvSpPr>
          <p:spPr>
            <a:xfrm>
              <a:off x="31750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5-Point Star 7"/>
            <p:cNvSpPr>
              <a:spLocks/>
            </p:cNvSpPr>
            <p:nvPr/>
          </p:nvSpPr>
          <p:spPr>
            <a:xfrm>
              <a:off x="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6200" y="1600200"/>
            <a:ext cx="8411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 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OXYGEN- KHÔNG KHÍ</a:t>
            </a:r>
          </a:p>
        </p:txBody>
      </p:sp>
    </p:spTree>
    <p:extLst>
      <p:ext uri="{BB962C8B-B14F-4D97-AF65-F5344CB8AC3E}">
        <p14:creationId xmlns:p14="http://schemas.microsoft.com/office/powerpoint/2010/main" val="2549427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1679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535074-5772-44EA-B00B-F5A840A91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57" y="1524000"/>
            <a:ext cx="7314286" cy="411428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54C423A-D690-4175-8D43-9BB4BF5C57CA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Dự đoán hiện tượng.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517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46237"/>
            <a:ext cx="9097170" cy="1020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tin SGK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29000" y="457200"/>
            <a:ext cx="502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3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4800" y="2644676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 Kể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algn="just">
              <a:buAutoNum type="arabicParenR"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 Nêu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7597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BÌNH DƯỠNG KHÍ MINI SỬ DỤNG CHẤT KHÍ NÀ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130" y="228600"/>
            <a:ext cx="402887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05375" y="2605206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lặn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khí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86" y="228600"/>
            <a:ext cx="3680981" cy="224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34" y="3413730"/>
            <a:ext cx="3775364" cy="224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7175" y="2558958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160" y="5994622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4" name="Picture 2" descr="Bình khí thở cho lính cứu hoả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73" y="3276600"/>
            <a:ext cx="3775364" cy="267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734130" y="5943600"/>
            <a:ext cx="398145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hỏa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khói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97201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6200"/>
            <a:ext cx="38290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5750" y="2667000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trụ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CẮT PHÔI BẰNG KHÍ OXY-AXETILEN - WELDT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0054"/>
            <a:ext cx="3657600" cy="227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00600" y="2667000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oxygen- axetile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81400"/>
            <a:ext cx="365442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14600" y="6040995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gang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</a:t>
            </a:r>
          </a:p>
        </p:txBody>
      </p:sp>
    </p:spTree>
    <p:extLst>
      <p:ext uri="{BB962C8B-B14F-4D97-AF65-F5344CB8AC3E}">
        <p14:creationId xmlns:p14="http://schemas.microsoft.com/office/powerpoint/2010/main" val="1175223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Không khí là gì? Những thành phần không khí - Aquali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534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3AECD4-5D91-4F62-A166-32B40DB4E213}"/>
              </a:ext>
            </a:extLst>
          </p:cNvPr>
          <p:cNvSpPr txBox="1"/>
          <p:nvPr/>
        </p:nvSpPr>
        <p:spPr>
          <a:xfrm>
            <a:off x="5203372" y="3058888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21%</a:t>
            </a:r>
            <a:endParaRPr lang="vi-VN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8F4B96-0B67-4BC7-B4A0-2B1E38856B4A}"/>
              </a:ext>
            </a:extLst>
          </p:cNvPr>
          <p:cNvSpPr txBox="1"/>
          <p:nvPr/>
        </p:nvSpPr>
        <p:spPr>
          <a:xfrm>
            <a:off x="3461658" y="4038600"/>
            <a:ext cx="957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78%</a:t>
            </a:r>
            <a:endParaRPr lang="vi-VN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EE117D-71B1-4CA9-8FF5-3B5370026D99}"/>
              </a:ext>
            </a:extLst>
          </p:cNvPr>
          <p:cNvSpPr txBox="1"/>
          <p:nvPr/>
        </p:nvSpPr>
        <p:spPr>
          <a:xfrm>
            <a:off x="4441372" y="2696681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1%</a:t>
            </a:r>
            <a:endParaRPr lang="vi-VN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230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20368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2024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Thí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nghiệm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Dụng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cụ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hóa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Cách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tiến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hành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sát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endParaRPr lang="en-US" sz="30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Giải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luận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1) </a:t>
                      </a:r>
                      <a:r>
                        <a:rPr lang="en-US" sz="2400" err="1">
                          <a:latin typeface="Times New Roman" pitchFamily="18" charset="0"/>
                          <a:cs typeface="Times New Roman" pitchFamily="18" charset="0"/>
                        </a:rPr>
                        <a:t>Chứng</a:t>
                      </a:r>
                      <a:r>
                        <a:rPr lang="en-US" sz="2400" baseline="0">
                          <a:latin typeface="Times New Roman" pitchFamily="18" charset="0"/>
                          <a:cs typeface="Times New Roman" pitchFamily="18" charset="0"/>
                        </a:rPr>
                        <a:t> minh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hơi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176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2)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Xác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thần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trăm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về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oxygen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089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ai trò cua khong khí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7709" y="813375"/>
            <a:ext cx="9144000" cy="51302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830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đối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904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Sự</a:t>
            </a:r>
            <a:r>
              <a:rPr lang="en-US" b="1" dirty="0">
                <a:solidFill>
                  <a:srgbClr val="FF0000"/>
                </a:solidFill>
              </a:rPr>
              <a:t> ô </a:t>
            </a:r>
            <a:r>
              <a:rPr lang="en-US" b="1" dirty="0" err="1">
                <a:solidFill>
                  <a:srgbClr val="FF0000"/>
                </a:solidFill>
              </a:rPr>
              <a:t>nhiễm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không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khí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2400" y="762000"/>
            <a:ext cx="8839200" cy="17526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ô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66254" y="2819400"/>
            <a:ext cx="8825345" cy="150321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do ô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66254" y="4572000"/>
            <a:ext cx="8977746" cy="17526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5056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239107"/>
              </p:ext>
            </p:extLst>
          </p:nvPr>
        </p:nvGraphicFramePr>
        <p:xfrm>
          <a:off x="457200" y="762000"/>
          <a:ext cx="8305799" cy="511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2720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gây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ô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nhiễm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môi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trường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quả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do</a:t>
                      </a:r>
                    </a:p>
                    <a:p>
                      <a:pPr algn="ctr"/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ô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nhiễm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môi</a:t>
                      </a:r>
                      <a:endParaRPr lang="en-US" sz="26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trường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>
                          <a:latin typeface="Times New Roman" pitchFamily="18" charset="0"/>
                          <a:cs typeface="Times New Roman" pitchFamily="18" charset="0"/>
                        </a:rPr>
                        <a:t>Biện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pháp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bao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vệ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môi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trường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617220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Thắc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mắc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cần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được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giải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đáp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46025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24064" y="5662612"/>
            <a:ext cx="977900" cy="890588"/>
            <a:chOff x="914464" y="1391443"/>
            <a:chExt cx="977900" cy="890588"/>
          </a:xfrm>
        </p:grpSpPr>
        <p:grpSp>
          <p:nvGrpSpPr>
            <p:cNvPr id="39943" name="Group 7"/>
            <p:cNvGrpSpPr>
              <a:grpSpLocks/>
            </p:cNvGrpSpPr>
            <p:nvPr/>
          </p:nvGrpSpPr>
          <p:grpSpPr bwMode="auto">
            <a:xfrm>
              <a:off x="914464" y="1391443"/>
              <a:ext cx="977900" cy="890588"/>
              <a:chOff x="720" y="1488"/>
              <a:chExt cx="806" cy="808"/>
            </a:xfrm>
          </p:grpSpPr>
          <p:sp>
            <p:nvSpPr>
              <p:cNvPr id="39944" name="Oval 8"/>
              <p:cNvSpPr>
                <a:spLocks noChangeArrowheads="1"/>
              </p:cNvSpPr>
              <p:nvPr/>
            </p:nvSpPr>
            <p:spPr bwMode="gray">
              <a:xfrm>
                <a:off x="720" y="1490"/>
                <a:ext cx="806" cy="8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9945" name="Picture 9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1" y="1488"/>
                <a:ext cx="800" cy="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9946" name="Text Box 10"/>
            <p:cNvSpPr txBox="1">
              <a:spLocks noChangeArrowheads="1"/>
            </p:cNvSpPr>
            <p:nvPr/>
          </p:nvSpPr>
          <p:spPr bwMode="gray">
            <a:xfrm>
              <a:off x="1071055" y="1487559"/>
              <a:ext cx="630238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9950" name="Text Box 14"/>
          <p:cNvSpPr txBox="1">
            <a:spLocks noChangeArrowheads="1"/>
          </p:cNvSpPr>
          <p:nvPr/>
        </p:nvSpPr>
        <p:spPr bwMode="gray">
          <a:xfrm>
            <a:off x="1135084" y="2710468"/>
            <a:ext cx="3190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gray">
          <a:xfrm>
            <a:off x="2387178" y="4808630"/>
            <a:ext cx="314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gray">
          <a:xfrm>
            <a:off x="1167904" y="4862759"/>
            <a:ext cx="327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Flowchart: Alternate Process 5"/>
          <p:cNvSpPr/>
          <p:nvPr/>
        </p:nvSpPr>
        <p:spPr>
          <a:xfrm>
            <a:off x="2622550" y="5758728"/>
            <a:ext cx="5226050" cy="79447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endParaRPr lang="en-US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3853" y="2286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24" name="Picture 4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5842"/>
            <a:ext cx="9144000" cy="441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19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1" y="1295399"/>
            <a:ext cx="4419600" cy="396016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876799" y="5255567"/>
            <a:ext cx="3087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81000" y="4975"/>
            <a:ext cx="8458200" cy="533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8100" y="538374"/>
            <a:ext cx="9105900" cy="99651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istrator\Desktop\tải xuống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71884"/>
            <a:ext cx="3657600" cy="421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00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1" grpId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9154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Administrator\Desktop\tải xuố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20123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4823384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itchFamily="18" charset="0"/>
              </a:rPr>
              <a:t>Nếu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như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chúng</a:t>
            </a:r>
            <a:r>
              <a:rPr lang="en-US" sz="2000" b="1" dirty="0">
                <a:latin typeface="Times New Roman" pitchFamily="18" charset="0"/>
              </a:rPr>
              <a:t> ta </a:t>
            </a:r>
            <a:r>
              <a:rPr lang="en-US" sz="2000" b="1" dirty="0" err="1">
                <a:latin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ngăn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chặn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hiện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tượng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hiệu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ứng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nhà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kính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thì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trong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vòng</a:t>
            </a:r>
            <a:r>
              <a:rPr lang="en-US" sz="2000" b="1" dirty="0">
                <a:latin typeface="Times New Roman" pitchFamily="18" charset="0"/>
              </a:rPr>
              <a:t> 30 </a:t>
            </a:r>
            <a:r>
              <a:rPr lang="en-US" sz="2000" b="1" dirty="0" err="1">
                <a:latin typeface="Times New Roman" pitchFamily="18" charset="0"/>
              </a:rPr>
              <a:t>năm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tới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mặt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biển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dâng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lên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từ</a:t>
            </a:r>
            <a:r>
              <a:rPr lang="en-US" sz="2000" b="1" dirty="0">
                <a:latin typeface="Times New Roman" pitchFamily="18" charset="0"/>
              </a:rPr>
              <a:t> 1,5 – 3,5 m. </a:t>
            </a:r>
            <a:r>
              <a:rPr lang="en-US" sz="2000" b="1" dirty="0" err="1">
                <a:latin typeface="Times New Roman" pitchFamily="18" charset="0"/>
              </a:rPr>
              <a:t>Điều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này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thúc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đẩy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quá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trình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u="sng" dirty="0" err="1">
                <a:solidFill>
                  <a:srgbClr val="00B050"/>
                </a:solidFill>
                <a:latin typeface="Times New Roman" pitchFamily="18" charset="0"/>
              </a:rPr>
              <a:t>nóng</a:t>
            </a:r>
            <a:r>
              <a:rPr lang="en-US" sz="2000" b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u="sng" dirty="0" err="1">
                <a:solidFill>
                  <a:srgbClr val="00B050"/>
                </a:solidFill>
                <a:latin typeface="Times New Roman" pitchFamily="18" charset="0"/>
              </a:rPr>
              <a:t>lên</a:t>
            </a:r>
            <a:r>
              <a:rPr lang="en-US" sz="2000" b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hlinkClick r:id="rId3" action="ppaction://hlinkfile"/>
              </a:rPr>
              <a:t>Trái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hlinkClick r:id="rId3" action="ppaction://hlinkfile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hlinkClick r:id="rId3" action="ppaction://hlinkfile"/>
              </a:rPr>
              <a:t>Đất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diễn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ra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nhanh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chóng</a:t>
            </a:r>
            <a:r>
              <a:rPr lang="en-US" sz="2000" b="1" dirty="0">
                <a:latin typeface="Times New Roman" pitchFamily="18" charset="0"/>
              </a:rPr>
              <a:t>. </a:t>
            </a:r>
            <a:r>
              <a:rPr lang="en-US" sz="2000" b="1" dirty="0" err="1">
                <a:latin typeface="Times New Roman" pitchFamily="18" charset="0"/>
              </a:rPr>
              <a:t>Nhiệt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độ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trung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bình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Trái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Đất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tăng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khoảng</a:t>
            </a:r>
            <a:r>
              <a:rPr lang="en-US" sz="2000" b="1" dirty="0">
                <a:latin typeface="Times New Roman" pitchFamily="18" charset="0"/>
              </a:rPr>
              <a:t> 3,60°C, </a:t>
            </a:r>
            <a:r>
              <a:rPr lang="en-US" sz="2000" b="1" dirty="0" err="1">
                <a:latin typeface="Times New Roman" pitchFamily="18" charset="0"/>
              </a:rPr>
              <a:t>và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mỗi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thập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kỷ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tăng</a:t>
            </a:r>
            <a:r>
              <a:rPr lang="en-US" sz="2000" b="1" dirty="0">
                <a:latin typeface="Times New Roman" pitchFamily="18" charset="0"/>
              </a:rPr>
              <a:t> 0,30°C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29783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83058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142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219200" y="5578250"/>
            <a:ext cx="944563" cy="867980"/>
            <a:chOff x="829725" y="2526421"/>
            <a:chExt cx="944563" cy="867980"/>
          </a:xfrm>
        </p:grpSpPr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829725" y="2526421"/>
              <a:ext cx="944563" cy="867980"/>
              <a:chOff x="1188" y="1705"/>
              <a:chExt cx="330" cy="332"/>
            </a:xfrm>
          </p:grpSpPr>
          <p:sp>
            <p:nvSpPr>
              <p:cNvPr id="10" name="Oval 12"/>
              <p:cNvSpPr>
                <a:spLocks noChangeArrowheads="1"/>
              </p:cNvSpPr>
              <p:nvPr/>
            </p:nvSpPr>
            <p:spPr bwMode="gray">
              <a:xfrm>
                <a:off x="1188" y="1706"/>
                <a:ext cx="330" cy="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1" name="Picture 13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1705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" name="Text Box 14"/>
            <p:cNvSpPr txBox="1">
              <a:spLocks noChangeArrowheads="1"/>
            </p:cNvSpPr>
            <p:nvPr/>
          </p:nvSpPr>
          <p:spPr bwMode="gray">
            <a:xfrm>
              <a:off x="1135084" y="2710468"/>
              <a:ext cx="31908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2" name="Flowchart: Alternate Process 11"/>
          <p:cNvSpPr/>
          <p:nvPr/>
        </p:nvSpPr>
        <p:spPr>
          <a:xfrm>
            <a:off x="2402425" y="5666271"/>
            <a:ext cx="5574393" cy="8107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73853" y="762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2052" name="Picture 4" descr="D:\moi truo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9531"/>
            <a:ext cx="7848599" cy="466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96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00338" y="5897563"/>
            <a:ext cx="905754" cy="808037"/>
            <a:chOff x="875796" y="3592999"/>
            <a:chExt cx="905754" cy="808037"/>
          </a:xfrm>
        </p:grpSpPr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875796" y="3592999"/>
              <a:ext cx="905754" cy="808037"/>
              <a:chOff x="1188" y="2112"/>
              <a:chExt cx="330" cy="332"/>
            </a:xfrm>
          </p:grpSpPr>
          <p:sp>
            <p:nvSpPr>
              <p:cNvPr id="7" name="Oval 16"/>
              <p:cNvSpPr>
                <a:spLocks noChangeArrowheads="1"/>
              </p:cNvSpPr>
              <p:nvPr/>
            </p:nvSpPr>
            <p:spPr bwMode="gray">
              <a:xfrm>
                <a:off x="1188" y="2113"/>
                <a:ext cx="330" cy="331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Picture 17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112"/>
                <a:ext cx="328" cy="3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 Box 18"/>
            <p:cNvSpPr txBox="1">
              <a:spLocks noChangeArrowheads="1"/>
            </p:cNvSpPr>
            <p:nvPr/>
          </p:nvSpPr>
          <p:spPr bwMode="gray">
            <a:xfrm>
              <a:off x="1135084" y="3652837"/>
              <a:ext cx="3143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9" name="Flowchart: Alternate Process 8"/>
          <p:cNvSpPr/>
          <p:nvPr/>
        </p:nvSpPr>
        <p:spPr>
          <a:xfrm>
            <a:off x="2426606" y="5833755"/>
            <a:ext cx="5498194" cy="8718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73853" y="2286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17" name="Picture 3" descr="C:\Users\Public\Documents\khong kh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1930"/>
            <a:ext cx="9144000" cy="431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3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5621337"/>
            <a:ext cx="867632" cy="855663"/>
            <a:chOff x="858430" y="4723358"/>
            <a:chExt cx="867632" cy="855663"/>
          </a:xfrm>
        </p:grpSpPr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858430" y="4723358"/>
              <a:ext cx="867632" cy="855663"/>
              <a:chOff x="1188" y="2532"/>
              <a:chExt cx="330" cy="332"/>
            </a:xfrm>
          </p:grpSpPr>
          <p:sp>
            <p:nvSpPr>
              <p:cNvPr id="7" name="Oval 20"/>
              <p:cNvSpPr>
                <a:spLocks noChangeArrowheads="1"/>
              </p:cNvSpPr>
              <p:nvPr/>
            </p:nvSpPr>
            <p:spPr bwMode="gray">
              <a:xfrm>
                <a:off x="1188" y="2533"/>
                <a:ext cx="330" cy="33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Picture 21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532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 Box 22"/>
            <p:cNvSpPr txBox="1">
              <a:spLocks noChangeArrowheads="1"/>
            </p:cNvSpPr>
            <p:nvPr/>
          </p:nvSpPr>
          <p:spPr bwMode="gray">
            <a:xfrm>
              <a:off x="1167904" y="4862759"/>
              <a:ext cx="3270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9" name="Flowchart: Alternate Process 8"/>
          <p:cNvSpPr/>
          <p:nvPr/>
        </p:nvSpPr>
        <p:spPr>
          <a:xfrm>
            <a:off x="2001626" y="5681765"/>
            <a:ext cx="6020156" cy="79523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95600" y="762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sp>
        <p:nvSpPr>
          <p:cNvPr id="11" name="AutoShape 2" descr="Liệu pháp oxy là gì? | Vinm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4" descr="Liệu pháp oxy là gì? | Vinme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999530"/>
            <a:ext cx="8302625" cy="448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58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esktop\1279_cr_542fd7f92d11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8130"/>
            <a:ext cx="9144000" cy="5584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5" name="Group 4"/>
          <p:cNvGrpSpPr/>
          <p:nvPr/>
        </p:nvGrpSpPr>
        <p:grpSpPr>
          <a:xfrm>
            <a:off x="457200" y="1447800"/>
            <a:ext cx="977900" cy="890588"/>
            <a:chOff x="914464" y="1391443"/>
            <a:chExt cx="977900" cy="890588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914464" y="1391443"/>
              <a:ext cx="977900" cy="890588"/>
              <a:chOff x="720" y="1488"/>
              <a:chExt cx="806" cy="808"/>
            </a:xfrm>
          </p:grpSpPr>
          <p:sp>
            <p:nvSpPr>
              <p:cNvPr id="8" name="Oval 8"/>
              <p:cNvSpPr>
                <a:spLocks noChangeArrowheads="1"/>
              </p:cNvSpPr>
              <p:nvPr/>
            </p:nvSpPr>
            <p:spPr bwMode="gray">
              <a:xfrm>
                <a:off x="720" y="1490"/>
                <a:ext cx="806" cy="8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9" name="Picture 9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1" y="1488"/>
                <a:ext cx="800" cy="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Text Box 10"/>
            <p:cNvSpPr txBox="1">
              <a:spLocks noChangeArrowheads="1"/>
            </p:cNvSpPr>
            <p:nvPr/>
          </p:nvSpPr>
          <p:spPr bwMode="gray">
            <a:xfrm>
              <a:off x="1071055" y="1487559"/>
              <a:ext cx="630238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0" name="Flowchart: Alternate Process 9"/>
          <p:cNvSpPr/>
          <p:nvPr/>
        </p:nvSpPr>
        <p:spPr>
          <a:xfrm>
            <a:off x="1555686" y="1543916"/>
            <a:ext cx="5226050" cy="79447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endParaRPr lang="en-US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33782" y="2682650"/>
            <a:ext cx="944563" cy="867980"/>
            <a:chOff x="829725" y="2526421"/>
            <a:chExt cx="944563" cy="867980"/>
          </a:xfrm>
        </p:grpSpPr>
        <p:grpSp>
          <p:nvGrpSpPr>
            <p:cNvPr id="12" name="Group 11"/>
            <p:cNvGrpSpPr>
              <a:grpSpLocks/>
            </p:cNvGrpSpPr>
            <p:nvPr/>
          </p:nvGrpSpPr>
          <p:grpSpPr bwMode="auto">
            <a:xfrm>
              <a:off x="829725" y="2526421"/>
              <a:ext cx="944563" cy="867980"/>
              <a:chOff x="1188" y="1705"/>
              <a:chExt cx="330" cy="332"/>
            </a:xfrm>
          </p:grpSpPr>
          <p:sp>
            <p:nvSpPr>
              <p:cNvPr id="14" name="Oval 12"/>
              <p:cNvSpPr>
                <a:spLocks noChangeArrowheads="1"/>
              </p:cNvSpPr>
              <p:nvPr/>
            </p:nvSpPr>
            <p:spPr bwMode="gray">
              <a:xfrm>
                <a:off x="1188" y="1706"/>
                <a:ext cx="330" cy="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5" name="Picture 13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1705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Text Box 14"/>
            <p:cNvSpPr txBox="1">
              <a:spLocks noChangeArrowheads="1"/>
            </p:cNvSpPr>
            <p:nvPr/>
          </p:nvSpPr>
          <p:spPr bwMode="gray">
            <a:xfrm>
              <a:off x="1135084" y="2710468"/>
              <a:ext cx="31908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6" name="Flowchart: Alternate Process 15"/>
          <p:cNvSpPr/>
          <p:nvPr/>
        </p:nvSpPr>
        <p:spPr>
          <a:xfrm>
            <a:off x="1817007" y="2770671"/>
            <a:ext cx="5574393" cy="8107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600200" y="4068763"/>
            <a:ext cx="905754" cy="808037"/>
            <a:chOff x="875796" y="3592999"/>
            <a:chExt cx="905754" cy="808037"/>
          </a:xfrm>
        </p:grpSpPr>
        <p:grpSp>
          <p:nvGrpSpPr>
            <p:cNvPr id="18" name="Group 15"/>
            <p:cNvGrpSpPr>
              <a:grpSpLocks/>
            </p:cNvGrpSpPr>
            <p:nvPr/>
          </p:nvGrpSpPr>
          <p:grpSpPr bwMode="auto">
            <a:xfrm>
              <a:off x="875796" y="3592999"/>
              <a:ext cx="905754" cy="808037"/>
              <a:chOff x="1188" y="2112"/>
              <a:chExt cx="330" cy="332"/>
            </a:xfrm>
          </p:grpSpPr>
          <p:sp>
            <p:nvSpPr>
              <p:cNvPr id="20" name="Oval 16"/>
              <p:cNvSpPr>
                <a:spLocks noChangeArrowheads="1"/>
              </p:cNvSpPr>
              <p:nvPr/>
            </p:nvSpPr>
            <p:spPr bwMode="gray">
              <a:xfrm>
                <a:off x="1188" y="2113"/>
                <a:ext cx="330" cy="331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1" name="Picture 17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112"/>
                <a:ext cx="328" cy="3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Text Box 18"/>
            <p:cNvSpPr txBox="1">
              <a:spLocks noChangeArrowheads="1"/>
            </p:cNvSpPr>
            <p:nvPr/>
          </p:nvSpPr>
          <p:spPr bwMode="gray">
            <a:xfrm>
              <a:off x="1135084" y="3652837"/>
              <a:ext cx="3143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2" name="Flowchart: Alternate Process 21"/>
          <p:cNvSpPr/>
          <p:nvPr/>
        </p:nvSpPr>
        <p:spPr>
          <a:xfrm>
            <a:off x="2726468" y="4004955"/>
            <a:ext cx="5498194" cy="8718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655618" y="5257800"/>
            <a:ext cx="867632" cy="855663"/>
            <a:chOff x="858430" y="4723358"/>
            <a:chExt cx="867632" cy="855663"/>
          </a:xfrm>
        </p:grpSpPr>
        <p:grpSp>
          <p:nvGrpSpPr>
            <p:cNvPr id="24" name="Group 19"/>
            <p:cNvGrpSpPr>
              <a:grpSpLocks/>
            </p:cNvGrpSpPr>
            <p:nvPr/>
          </p:nvGrpSpPr>
          <p:grpSpPr bwMode="auto">
            <a:xfrm>
              <a:off x="858430" y="4723358"/>
              <a:ext cx="867632" cy="855663"/>
              <a:chOff x="1188" y="2532"/>
              <a:chExt cx="330" cy="332"/>
            </a:xfrm>
          </p:grpSpPr>
          <p:sp>
            <p:nvSpPr>
              <p:cNvPr id="26" name="Oval 20"/>
              <p:cNvSpPr>
                <a:spLocks noChangeArrowheads="1"/>
              </p:cNvSpPr>
              <p:nvPr/>
            </p:nvSpPr>
            <p:spPr bwMode="gray">
              <a:xfrm>
                <a:off x="1188" y="2533"/>
                <a:ext cx="330" cy="33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7" name="Picture 21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532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5" name="Text Box 22"/>
            <p:cNvSpPr txBox="1">
              <a:spLocks noChangeArrowheads="1"/>
            </p:cNvSpPr>
            <p:nvPr/>
          </p:nvSpPr>
          <p:spPr bwMode="gray">
            <a:xfrm>
              <a:off x="1167904" y="4862759"/>
              <a:ext cx="3270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28" name="Flowchart: Alternate Process 27"/>
          <p:cNvSpPr/>
          <p:nvPr/>
        </p:nvSpPr>
        <p:spPr>
          <a:xfrm>
            <a:off x="2742844" y="5318228"/>
            <a:ext cx="6020156" cy="79523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64318" y="149940"/>
            <a:ext cx="2578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OXYGEN</a:t>
            </a:r>
            <a:endParaRPr lang="en-US" sz="5400" b="1" cap="none" spc="0" dirty="0">
              <a:ln w="11430"/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249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22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/>
              <a:t>Oxygen </a:t>
            </a:r>
            <a:r>
              <a:rPr lang="en-US" dirty="0" err="1"/>
              <a:t>có</a:t>
            </a:r>
            <a:r>
              <a:rPr lang="en-US" dirty="0"/>
              <a:t> ở </a:t>
            </a:r>
            <a:r>
              <a:rPr lang="en-US" dirty="0" err="1"/>
              <a:t>đâu</a:t>
            </a:r>
            <a:r>
              <a:rPr lang="en-US" dirty="0"/>
              <a:t>?</a:t>
            </a:r>
          </a:p>
        </p:txBody>
      </p:sp>
      <p:pic>
        <p:nvPicPr>
          <p:cNvPr id="4" name="Picture 3" descr="Những hình ảnh bầu trời xanh, mây trắng đẹp và thư thái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4120"/>
            <a:ext cx="3352800" cy="213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Vai Trò Của Giun Đất Trong Canh Tác Nông Nghiệ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2400"/>
            <a:ext cx="33528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Đến Nha Trang 'đi bộ' dưới đáy đại dương | Mytour.v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214120"/>
            <a:ext cx="3200400" cy="213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Bộ đồ du hành vũ trụ vĩ đại nhất lịch sử, nhưng ai cũng phải bất ngờ khi  biết nơi nó được chế tạo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164" y="3962400"/>
            <a:ext cx="308263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838200" y="3352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595378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5400" y="3352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3164" y="5898362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0555" y="3351174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586740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68983" y="336298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648200" y="587475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5414" y="3351174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7398" y="5867400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71160" y="3311659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27777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762000"/>
            <a:ext cx="6611938" cy="1020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HS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tin SGK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29000" y="76200"/>
            <a:ext cx="502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3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691" y="2072337"/>
            <a:ext cx="8534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……….; ...........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………….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FontTx/>
              <a:buChar char="-"/>
            </a:pP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ở ………</a:t>
            </a:r>
            <a:r>
              <a:rPr lang="en-US" sz="30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C;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ở………</a:t>
            </a:r>
            <a:r>
              <a:rPr lang="en-US" sz="3000" baseline="30000" dirty="0"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 marL="342900" indent="-342900">
              <a:buFontTx/>
              <a:buChar char="-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………….</a:t>
            </a:r>
          </a:p>
          <a:p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sục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86600" y="2362200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3008" y="2895600"/>
            <a:ext cx="1229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49286" y="2924024"/>
            <a:ext cx="9594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76500" y="3408727"/>
            <a:ext cx="9525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-183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62600" y="3364998"/>
            <a:ext cx="10321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-218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73089" y="3810000"/>
            <a:ext cx="17803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nhạt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C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r="27534"/>
          <a:stretch>
            <a:fillRect/>
          </a:stretch>
        </p:blipFill>
        <p:spPr bwMode="auto">
          <a:xfrm>
            <a:off x="141720" y="1378803"/>
            <a:ext cx="3286125" cy="34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3520" y="1378804"/>
            <a:ext cx="3200400" cy="3470562"/>
          </a:xfrm>
        </p:spPr>
      </p:pic>
      <p:sp>
        <p:nvSpPr>
          <p:cNvPr id="7" name="AutoShape 2" descr="Ôxy – Wikipedia tiếng Việ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Ôxy – Wikipedia tiếng Việ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Ôxy – Wikipedia tiếng Việ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97295" y="4960203"/>
            <a:ext cx="2816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Oxygen </a:t>
            </a:r>
          </a:p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5920" y="4960203"/>
            <a:ext cx="2816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(-183</a:t>
            </a:r>
            <a:r>
              <a:rPr lang="en-US" sz="2400" b="1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2145" y="4960202"/>
            <a:ext cx="2816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(- 218</a:t>
            </a:r>
            <a:r>
              <a:rPr lang="en-US" sz="2400" b="1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C)</a:t>
            </a:r>
          </a:p>
          <a:p>
            <a:pPr algn="ctr"/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60543" y="-8930"/>
            <a:ext cx="22229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oxygen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78803"/>
            <a:ext cx="2971800" cy="3402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25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715</Words>
  <Application>Microsoft Office PowerPoint</Application>
  <PresentationFormat>On-screen Show (4:3)</PresentationFormat>
  <Paragraphs>114</Paragraphs>
  <Slides>22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Oxygen có ở đâu?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Sự ô nhiễm không khí</vt:lpstr>
      <vt:lpstr>Phiếu học tập</vt:lpstr>
      <vt:lpstr>PowerPoint Presentation</vt:lpstr>
      <vt:lpstr>Hậu quả của việc ô nhiễm môi trường không khí</vt:lpstr>
      <vt:lpstr>Hãy lập kế hoạch các công việc mà em có thể làm để bảo vệ môi trường không khí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May01</dc:creator>
  <cp:lastModifiedBy>ASUS</cp:lastModifiedBy>
  <cp:revision>53</cp:revision>
  <dcterms:created xsi:type="dcterms:W3CDTF">2021-04-18T08:12:15Z</dcterms:created>
  <dcterms:modified xsi:type="dcterms:W3CDTF">2024-07-02T02:04:20Z</dcterms:modified>
</cp:coreProperties>
</file>