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71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2F321-6903-4A42-A775-E2F371E43DC0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48688-803D-4FCF-9138-38F41B91E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5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48688-803D-4FCF-9138-38F41B91E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1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C036-7DAD-4403-B758-68B53C35C53A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9F05E-7ECB-43EA-94A9-6A78698EC5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914651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REVISION GRAMMAR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ENGLISH 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i="1" dirty="0" smtClean="0">
                <a:solidFill>
                  <a:srgbClr val="002060"/>
                </a:solidFill>
              </a:rPr>
              <a:t>Teacher: </a:t>
            </a:r>
            <a:r>
              <a:rPr lang="en-US" b="1" i="1" dirty="0" err="1" smtClean="0">
                <a:solidFill>
                  <a:srgbClr val="002060"/>
                </a:solidFill>
              </a:rPr>
              <a:t>Nguyễn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Thị</a:t>
            </a:r>
            <a:r>
              <a:rPr lang="en-US" b="1" i="1" dirty="0" smtClean="0">
                <a:solidFill>
                  <a:srgbClr val="002060"/>
                </a:solidFill>
              </a:rPr>
              <a:t> Thu </a:t>
            </a:r>
            <a:r>
              <a:rPr lang="en-US" b="1" i="1" dirty="0" err="1" smtClean="0">
                <a:solidFill>
                  <a:srgbClr val="002060"/>
                </a:solidFill>
              </a:rPr>
              <a:t>Huyền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599" y="838200"/>
            <a:ext cx="8915401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i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II. Choose the underlined part in each sentence (A, B,C, or D ) that needs correcting.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After Mrs. Wang had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returned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 her house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from work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she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was cooking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dinner.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A	  B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C	   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Jimmy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threw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the ball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high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in the air, and Betty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catching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it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when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it came down.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A	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	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	      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 Linda has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worn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her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new yellow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dress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only once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since she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buys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it.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A	   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		   C	           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4. Last week Mark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me that 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got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very bored with his present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joband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is looking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for a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new one.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A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                                                              C               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5.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Having fed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the dog, 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was sat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down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his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own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meal.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A	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C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6. When I turned on my computer, I was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shocked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 find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some junk mail, and I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just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delete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it all.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        A	B                                         C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7. They are going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 have to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leave soon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and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so do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A	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                   C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8. The boss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laughed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when the secretary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has told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him that she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really needed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pay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rise.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A		                       B                             C	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9. The telephone had 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ru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ng several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times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and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stop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before I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could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answer it.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	</a:t>
            </a: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     C                   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10. Debbie,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whose father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is an excellent tennis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player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has been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playing tennis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since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ten years.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A			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	        C                                     D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599" y="838200"/>
            <a:ext cx="8534401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i="1" dirty="0" smtClean="0">
              <a:latin typeface="Arial" pitchFamily="34" charset="0"/>
              <a:ea typeface="Times New Roman" pitchFamily="18" charset="0"/>
            </a:endParaRPr>
          </a:p>
          <a:p>
            <a:r>
              <a:rPr lang="en-US" sz="1400" b="1" i="1" dirty="0" smtClean="0">
                <a:latin typeface="Time new roman"/>
              </a:rPr>
              <a:t>II. Choose the underlined part in each sentence (A, B,C, or D ) that needs correcting.</a:t>
            </a:r>
            <a:endParaRPr lang="en-US" sz="1400" dirty="0" smtClean="0">
              <a:latin typeface="Time new roman"/>
            </a:endParaRPr>
          </a:p>
          <a:p>
            <a:r>
              <a:rPr lang="en-US" sz="1400" dirty="0" smtClean="0">
                <a:latin typeface="Time new roman"/>
              </a:rPr>
              <a:t>1. After Mrs. Wang had </a:t>
            </a:r>
            <a:r>
              <a:rPr lang="en-US" sz="1400" u="sng" dirty="0" smtClean="0">
                <a:latin typeface="Time new roman"/>
              </a:rPr>
              <a:t>returned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to her house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from work</a:t>
            </a:r>
            <a:r>
              <a:rPr lang="en-US" sz="1400" dirty="0" smtClean="0">
                <a:latin typeface="Time new roman"/>
              </a:rPr>
              <a:t>, she </a:t>
            </a:r>
            <a:r>
              <a:rPr lang="en-US" sz="1400" u="sng" dirty="0" smtClean="0">
                <a:latin typeface="Time new roman"/>
              </a:rPr>
              <a:t>was cooking</a:t>
            </a:r>
            <a:r>
              <a:rPr lang="en-US" sz="1400" dirty="0" smtClean="0">
                <a:latin typeface="Time new roman"/>
              </a:rPr>
              <a:t> dinner. (cooked)</a:t>
            </a:r>
          </a:p>
          <a:p>
            <a:r>
              <a:rPr lang="en-US" sz="1400" dirty="0" smtClean="0">
                <a:latin typeface="Time new roman"/>
              </a:rPr>
              <a:t>                                            A	         B            C	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                   D</a:t>
            </a:r>
          </a:p>
          <a:p>
            <a:r>
              <a:rPr lang="en-US" sz="1400" dirty="0" smtClean="0">
                <a:latin typeface="Time new roman"/>
              </a:rPr>
              <a:t>2. Jimmy </a:t>
            </a:r>
            <a:r>
              <a:rPr lang="en-US" sz="1400" u="sng" dirty="0" smtClean="0">
                <a:latin typeface="Time new roman"/>
              </a:rPr>
              <a:t>threw</a:t>
            </a:r>
            <a:r>
              <a:rPr lang="en-US" sz="1400" dirty="0" smtClean="0">
                <a:latin typeface="Time new roman"/>
              </a:rPr>
              <a:t> the ball </a:t>
            </a:r>
            <a:r>
              <a:rPr lang="en-US" sz="1400" u="sng" dirty="0" smtClean="0">
                <a:latin typeface="Time new roman"/>
              </a:rPr>
              <a:t>high</a:t>
            </a:r>
            <a:r>
              <a:rPr lang="en-US" sz="1400" dirty="0" smtClean="0">
                <a:latin typeface="Time new roman"/>
              </a:rPr>
              <a:t> in the air, and Betty </a:t>
            </a:r>
            <a:r>
              <a:rPr lang="en-US" sz="1400" u="sng" dirty="0" smtClean="0">
                <a:latin typeface="Time new roman"/>
              </a:rPr>
              <a:t>catching</a:t>
            </a:r>
            <a:r>
              <a:rPr lang="en-US" sz="1400" dirty="0" smtClean="0">
                <a:latin typeface="Time new roman"/>
              </a:rPr>
              <a:t> it </a:t>
            </a:r>
            <a:r>
              <a:rPr lang="en-US" sz="1400" u="sng" dirty="0" smtClean="0">
                <a:latin typeface="Time new roman"/>
              </a:rPr>
              <a:t>when</a:t>
            </a:r>
            <a:r>
              <a:rPr lang="en-US" sz="1400" dirty="0" smtClean="0">
                <a:latin typeface="Time new roman"/>
              </a:rPr>
              <a:t> it came down. (caught)</a:t>
            </a:r>
          </a:p>
          <a:p>
            <a:r>
              <a:rPr lang="en-US" sz="1400" dirty="0" smtClean="0">
                <a:latin typeface="Time new roman"/>
              </a:rPr>
              <a:t>                 A                      B		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C</a:t>
            </a:r>
            <a:r>
              <a:rPr lang="en-US" sz="1400" dirty="0" smtClean="0">
                <a:latin typeface="Time new roman"/>
              </a:rPr>
              <a:t>	      D</a:t>
            </a:r>
          </a:p>
          <a:p>
            <a:r>
              <a:rPr lang="en-US" sz="1400" dirty="0" smtClean="0">
                <a:latin typeface="Time new roman"/>
              </a:rPr>
              <a:t>3. Linda has </a:t>
            </a:r>
            <a:r>
              <a:rPr lang="en-US" sz="1400" u="sng" dirty="0" smtClean="0">
                <a:latin typeface="Time new roman"/>
              </a:rPr>
              <a:t>worn</a:t>
            </a:r>
            <a:r>
              <a:rPr lang="en-US" sz="1400" dirty="0" smtClean="0">
                <a:latin typeface="Time new roman"/>
              </a:rPr>
              <a:t> her </a:t>
            </a:r>
            <a:r>
              <a:rPr lang="en-US" sz="1400" u="sng" dirty="0" smtClean="0">
                <a:latin typeface="Time new roman"/>
              </a:rPr>
              <a:t>new yellow</a:t>
            </a:r>
            <a:r>
              <a:rPr lang="en-US" sz="1400" dirty="0" smtClean="0">
                <a:latin typeface="Time new roman"/>
              </a:rPr>
              <a:t> dress </a:t>
            </a:r>
            <a:r>
              <a:rPr lang="en-US" sz="1400" u="sng" dirty="0" smtClean="0">
                <a:latin typeface="Time new roman"/>
              </a:rPr>
              <a:t>only once </a:t>
            </a:r>
            <a:r>
              <a:rPr lang="en-US" sz="1400" dirty="0" smtClean="0">
                <a:latin typeface="Time new roman"/>
              </a:rPr>
              <a:t>since she </a:t>
            </a:r>
            <a:r>
              <a:rPr lang="en-US" sz="1400" u="sng" dirty="0" smtClean="0">
                <a:latin typeface="Time new roman"/>
              </a:rPr>
              <a:t>buys</a:t>
            </a:r>
            <a:r>
              <a:rPr lang="en-US" sz="1400" dirty="0" smtClean="0">
                <a:latin typeface="Time new roman"/>
              </a:rPr>
              <a:t> it. (bought)</a:t>
            </a:r>
          </a:p>
          <a:p>
            <a:r>
              <a:rPr lang="en-US" sz="1400" dirty="0" smtClean="0">
                <a:latin typeface="Time new roman"/>
              </a:rPr>
              <a:t>                       A	      B	              C		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D</a:t>
            </a:r>
          </a:p>
          <a:p>
            <a:r>
              <a:rPr lang="en-US" sz="1400" dirty="0" smtClean="0">
                <a:latin typeface="Time new roman"/>
              </a:rPr>
              <a:t>4. Last week Mark </a:t>
            </a:r>
            <a:r>
              <a:rPr lang="en-US" sz="1400" u="sng" dirty="0" smtClean="0">
                <a:latin typeface="Time new roman"/>
              </a:rPr>
              <a:t>told</a:t>
            </a:r>
            <a:r>
              <a:rPr lang="en-US" sz="1400" dirty="0" smtClean="0">
                <a:latin typeface="Time new roman"/>
              </a:rPr>
              <a:t> me that he </a:t>
            </a:r>
            <a:r>
              <a:rPr lang="en-US" sz="1400" u="sng" dirty="0" smtClean="0">
                <a:latin typeface="Time new roman"/>
              </a:rPr>
              <a:t>got</a:t>
            </a:r>
            <a:r>
              <a:rPr lang="en-US" sz="1400" dirty="0" smtClean="0">
                <a:latin typeface="Time new roman"/>
              </a:rPr>
              <a:t> very bored with his present job and </a:t>
            </a:r>
            <a:r>
              <a:rPr lang="en-US" sz="1400" u="sng" dirty="0" smtClean="0">
                <a:latin typeface="Time new roman"/>
              </a:rPr>
              <a:t>is looking</a:t>
            </a:r>
            <a:r>
              <a:rPr lang="en-US" sz="1400" dirty="0" smtClean="0">
                <a:latin typeface="Time new roman"/>
              </a:rPr>
              <a:t> for a </a:t>
            </a:r>
            <a:r>
              <a:rPr lang="en-US" sz="1400" u="sng" dirty="0" smtClean="0">
                <a:latin typeface="Time new roman"/>
              </a:rPr>
              <a:t>new one</a:t>
            </a:r>
            <a:r>
              <a:rPr lang="en-US" sz="1400" dirty="0" smtClean="0">
                <a:latin typeface="Time new roman"/>
              </a:rPr>
              <a:t>. (was)</a:t>
            </a:r>
          </a:p>
          <a:p>
            <a:r>
              <a:rPr lang="en-US" sz="1400" dirty="0" smtClean="0">
                <a:latin typeface="Time new roman"/>
              </a:rPr>
              <a:t>                                 A		  B                                                      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C</a:t>
            </a:r>
            <a:r>
              <a:rPr lang="en-US" sz="1400" dirty="0" smtClean="0">
                <a:latin typeface="Time new roman"/>
              </a:rPr>
              <a:t>                     D</a:t>
            </a:r>
          </a:p>
          <a:p>
            <a:r>
              <a:rPr lang="en-US" sz="1400" dirty="0" smtClean="0">
                <a:latin typeface="Time new roman"/>
              </a:rPr>
              <a:t>5. </a:t>
            </a:r>
            <a:r>
              <a:rPr lang="en-US" sz="1400" u="sng" dirty="0" smtClean="0">
                <a:latin typeface="Time new roman"/>
              </a:rPr>
              <a:t>Having fed </a:t>
            </a:r>
            <a:r>
              <a:rPr lang="en-US" sz="1400" dirty="0" smtClean="0">
                <a:latin typeface="Time new roman"/>
              </a:rPr>
              <a:t>the dog, he </a:t>
            </a:r>
            <a:r>
              <a:rPr lang="en-US" sz="1400" u="sng" dirty="0" smtClean="0">
                <a:latin typeface="Time new roman"/>
              </a:rPr>
              <a:t>was sat </a:t>
            </a:r>
            <a:r>
              <a:rPr lang="en-US" sz="1400" dirty="0" smtClean="0">
                <a:latin typeface="Time new roman"/>
              </a:rPr>
              <a:t>down </a:t>
            </a:r>
            <a:r>
              <a:rPr lang="en-US" sz="1400" u="sng" dirty="0" smtClean="0">
                <a:latin typeface="Time new roman"/>
              </a:rPr>
              <a:t>to</a:t>
            </a:r>
            <a:r>
              <a:rPr lang="en-US" sz="1400" dirty="0" smtClean="0">
                <a:latin typeface="Time new roman"/>
              </a:rPr>
              <a:t> his </a:t>
            </a:r>
            <a:r>
              <a:rPr lang="en-US" sz="1400" u="sng" dirty="0" smtClean="0">
                <a:latin typeface="Time new roman"/>
              </a:rPr>
              <a:t>own</a:t>
            </a:r>
            <a:r>
              <a:rPr lang="en-US" sz="1400" dirty="0" smtClean="0">
                <a:latin typeface="Time new roman"/>
              </a:rPr>
              <a:t> meal. (sat)</a:t>
            </a:r>
          </a:p>
          <a:p>
            <a:r>
              <a:rPr lang="en-US" sz="1400" dirty="0" smtClean="0">
                <a:latin typeface="Time new roman"/>
              </a:rPr>
              <a:t>           A	      	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B</a:t>
            </a:r>
            <a:r>
              <a:rPr lang="en-US" sz="1400" dirty="0" smtClean="0">
                <a:latin typeface="Time new roman"/>
              </a:rPr>
              <a:t>	         C	  D</a:t>
            </a:r>
          </a:p>
          <a:p>
            <a:r>
              <a:rPr lang="en-US" sz="1400" dirty="0" smtClean="0">
                <a:latin typeface="Time new roman"/>
              </a:rPr>
              <a:t>6. When I turned on my computer, I was </a:t>
            </a:r>
            <a:r>
              <a:rPr lang="en-US" sz="1400" u="sng" dirty="0" smtClean="0">
                <a:latin typeface="Time new roman"/>
              </a:rPr>
              <a:t>shocked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to find </a:t>
            </a:r>
            <a:r>
              <a:rPr lang="en-US" sz="1400" dirty="0" smtClean="0">
                <a:latin typeface="Time new roman"/>
              </a:rPr>
              <a:t>some junk mail, and I </a:t>
            </a:r>
            <a:r>
              <a:rPr lang="en-US" sz="1400" u="sng" dirty="0" smtClean="0">
                <a:latin typeface="Time new roman"/>
              </a:rPr>
              <a:t>just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delete</a:t>
            </a:r>
            <a:r>
              <a:rPr lang="en-US" sz="1400" dirty="0" smtClean="0">
                <a:latin typeface="Time new roman"/>
              </a:rPr>
              <a:t> it all. (deleted)</a:t>
            </a:r>
          </a:p>
          <a:p>
            <a:r>
              <a:rPr lang="en-US" sz="1400" dirty="0" smtClean="0">
                <a:latin typeface="Time new roman"/>
              </a:rPr>
              <a:t>                                                                      A	        B                                          C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D</a:t>
            </a:r>
          </a:p>
          <a:p>
            <a:r>
              <a:rPr lang="en-US" sz="1400" dirty="0" smtClean="0">
                <a:latin typeface="Time new roman"/>
              </a:rPr>
              <a:t>7. They are going </a:t>
            </a:r>
            <a:r>
              <a:rPr lang="en-US" sz="1400" u="sng" dirty="0" smtClean="0">
                <a:latin typeface="Time new roman"/>
              </a:rPr>
              <a:t>to have to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leave soon</a:t>
            </a:r>
            <a:r>
              <a:rPr lang="en-US" sz="1400" dirty="0" smtClean="0">
                <a:latin typeface="Time new roman"/>
              </a:rPr>
              <a:t> and </a:t>
            </a:r>
            <a:r>
              <a:rPr lang="en-US" sz="1400" u="sng" dirty="0" smtClean="0">
                <a:latin typeface="Time new roman"/>
              </a:rPr>
              <a:t>so do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we</a:t>
            </a:r>
            <a:r>
              <a:rPr lang="en-US" sz="1400" dirty="0" smtClean="0">
                <a:latin typeface="Time new roman"/>
              </a:rPr>
              <a:t>. (are)</a:t>
            </a:r>
          </a:p>
          <a:p>
            <a:r>
              <a:rPr lang="en-US" sz="1400" dirty="0" smtClean="0">
                <a:latin typeface="Time new roman"/>
              </a:rPr>
              <a:t>                                 A	                B           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C</a:t>
            </a:r>
            <a:r>
              <a:rPr lang="en-US" sz="1400" dirty="0" smtClean="0">
                <a:latin typeface="Time new roman"/>
              </a:rPr>
              <a:t>     D</a:t>
            </a:r>
          </a:p>
          <a:p>
            <a:r>
              <a:rPr lang="en-US" sz="1400" dirty="0" smtClean="0">
                <a:latin typeface="Time new roman"/>
              </a:rPr>
              <a:t>8. The boss </a:t>
            </a:r>
            <a:r>
              <a:rPr lang="en-US" sz="1400" u="sng" dirty="0" smtClean="0">
                <a:latin typeface="Time new roman"/>
              </a:rPr>
              <a:t>laughed </a:t>
            </a:r>
            <a:r>
              <a:rPr lang="en-US" sz="1400" dirty="0" smtClean="0">
                <a:latin typeface="Time new roman"/>
              </a:rPr>
              <a:t>when the secretary </a:t>
            </a:r>
            <a:r>
              <a:rPr lang="en-US" sz="1400" u="sng" dirty="0" smtClean="0">
                <a:latin typeface="Time new roman"/>
              </a:rPr>
              <a:t>has told</a:t>
            </a:r>
            <a:r>
              <a:rPr lang="en-US" sz="1400" dirty="0" smtClean="0">
                <a:latin typeface="Time new roman"/>
              </a:rPr>
              <a:t> him that she </a:t>
            </a:r>
            <a:r>
              <a:rPr lang="en-US" sz="1400" u="sng" dirty="0" smtClean="0">
                <a:latin typeface="Time new roman"/>
              </a:rPr>
              <a:t>really needed</a:t>
            </a:r>
            <a:r>
              <a:rPr lang="en-US" sz="1400" dirty="0" smtClean="0">
                <a:latin typeface="Time new roman"/>
              </a:rPr>
              <a:t> a </a:t>
            </a:r>
            <a:r>
              <a:rPr lang="en-US" sz="1400" u="sng" dirty="0" smtClean="0">
                <a:latin typeface="Time new roman"/>
              </a:rPr>
              <a:t>pay </a:t>
            </a:r>
            <a:r>
              <a:rPr lang="en-US" sz="1400" dirty="0" smtClean="0">
                <a:latin typeface="Time new roman"/>
              </a:rPr>
              <a:t>rise. (told)</a:t>
            </a:r>
          </a:p>
          <a:p>
            <a:r>
              <a:rPr lang="en-US" sz="1400" dirty="0" smtClean="0">
                <a:latin typeface="Time new roman"/>
              </a:rPr>
              <a:t>                       A		       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B  </a:t>
            </a:r>
            <a:r>
              <a:rPr lang="en-US" sz="1400" dirty="0" smtClean="0">
                <a:latin typeface="Time new roman"/>
              </a:rPr>
              <a:t>                              C	                 D</a:t>
            </a:r>
          </a:p>
          <a:p>
            <a:r>
              <a:rPr lang="en-US" sz="1400" dirty="0" smtClean="0">
                <a:latin typeface="Time new roman"/>
              </a:rPr>
              <a:t>9. The telephone had rung several </a:t>
            </a:r>
            <a:r>
              <a:rPr lang="en-US" sz="1400" u="sng" dirty="0" smtClean="0">
                <a:latin typeface="Time new roman"/>
              </a:rPr>
              <a:t>times</a:t>
            </a:r>
            <a:r>
              <a:rPr lang="en-US" sz="1400" dirty="0" smtClean="0">
                <a:latin typeface="Time new roman"/>
              </a:rPr>
              <a:t> and </a:t>
            </a:r>
            <a:r>
              <a:rPr lang="en-US" sz="1400" u="sng" dirty="0" smtClean="0">
                <a:latin typeface="Time new roman"/>
              </a:rPr>
              <a:t>then</a:t>
            </a:r>
            <a:r>
              <a:rPr lang="en-US" sz="1400" dirty="0" smtClean="0">
                <a:latin typeface="Time new roman"/>
              </a:rPr>
              <a:t> </a:t>
            </a:r>
            <a:r>
              <a:rPr lang="en-US" sz="1400" u="sng" dirty="0" smtClean="0">
                <a:latin typeface="Time new roman"/>
              </a:rPr>
              <a:t>stop</a:t>
            </a:r>
            <a:r>
              <a:rPr lang="en-US" sz="1400" dirty="0" smtClean="0">
                <a:latin typeface="Time new roman"/>
              </a:rPr>
              <a:t> before I </a:t>
            </a:r>
            <a:r>
              <a:rPr lang="en-US" sz="1400" u="sng" dirty="0" smtClean="0">
                <a:latin typeface="Time new roman"/>
              </a:rPr>
              <a:t>could </a:t>
            </a:r>
            <a:r>
              <a:rPr lang="en-US" sz="1400" dirty="0" smtClean="0">
                <a:latin typeface="Time new roman"/>
              </a:rPr>
              <a:t>answer it. (stopped)</a:t>
            </a:r>
          </a:p>
          <a:p>
            <a:r>
              <a:rPr lang="en-US" sz="1400" dirty="0" smtClean="0">
                <a:latin typeface="Time new roman"/>
              </a:rPr>
              <a:t>                                                           A</a:t>
            </a:r>
            <a:r>
              <a:rPr lang="en-US" sz="1400" dirty="0">
                <a:latin typeface="Time new roman"/>
              </a:rPr>
              <a:t> </a:t>
            </a:r>
            <a:r>
              <a:rPr lang="en-US" sz="1400" dirty="0" smtClean="0">
                <a:latin typeface="Time new roman"/>
              </a:rPr>
              <a:t>            B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C</a:t>
            </a:r>
            <a:r>
              <a:rPr lang="en-US" sz="1400" dirty="0" smtClean="0">
                <a:latin typeface="Time new roman"/>
              </a:rPr>
              <a:t>                   D</a:t>
            </a:r>
          </a:p>
          <a:p>
            <a:r>
              <a:rPr lang="en-US" sz="1400" dirty="0" smtClean="0">
                <a:latin typeface="Time new roman"/>
              </a:rPr>
              <a:t>10. Debbie, </a:t>
            </a:r>
            <a:r>
              <a:rPr lang="en-US" sz="1400" u="sng" dirty="0" smtClean="0">
                <a:latin typeface="Time new roman"/>
              </a:rPr>
              <a:t>whose father </a:t>
            </a:r>
            <a:r>
              <a:rPr lang="en-US" sz="1400" dirty="0" smtClean="0">
                <a:latin typeface="Time new roman"/>
              </a:rPr>
              <a:t>is an excellent tennis </a:t>
            </a:r>
            <a:r>
              <a:rPr lang="en-US" sz="1400" u="sng" dirty="0" smtClean="0">
                <a:latin typeface="Time new roman"/>
              </a:rPr>
              <a:t>player</a:t>
            </a:r>
            <a:r>
              <a:rPr lang="en-US" sz="1400" dirty="0" smtClean="0">
                <a:latin typeface="Time new roman"/>
              </a:rPr>
              <a:t>, </a:t>
            </a:r>
            <a:r>
              <a:rPr lang="en-US" sz="1400" u="sng" dirty="0" smtClean="0">
                <a:latin typeface="Time new roman"/>
              </a:rPr>
              <a:t>has been </a:t>
            </a:r>
            <a:r>
              <a:rPr lang="en-US" sz="1400" dirty="0" smtClean="0">
                <a:latin typeface="Time new roman"/>
              </a:rPr>
              <a:t>playing tennis </a:t>
            </a:r>
            <a:r>
              <a:rPr lang="en-US" sz="1400" u="sng" dirty="0" smtClean="0">
                <a:latin typeface="Time new roman"/>
              </a:rPr>
              <a:t>since</a:t>
            </a:r>
            <a:r>
              <a:rPr lang="en-US" sz="1400" dirty="0" smtClean="0">
                <a:latin typeface="Time new roman"/>
              </a:rPr>
              <a:t> ten years. (for)</a:t>
            </a:r>
          </a:p>
          <a:p>
            <a:r>
              <a:rPr lang="en-US" sz="1400" dirty="0" smtClean="0">
                <a:latin typeface="Time new roman"/>
              </a:rPr>
              <a:t>                         A			    B	  C                               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</a:rPr>
              <a:t>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HOMEWORK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 Learn by heart all grammars you have learnt.</a:t>
            </a:r>
          </a:p>
          <a:p>
            <a:r>
              <a:rPr lang="en-US" dirty="0" smtClean="0"/>
              <a:t>- Do exercises in workbook.</a:t>
            </a:r>
          </a:p>
          <a:p>
            <a:r>
              <a:rPr lang="en-US" dirty="0" smtClean="0"/>
              <a:t>- Prepare next lesson: Conditional sentence type 1,2.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71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971600" y="2276872"/>
            <a:ext cx="7488832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.VnAvantH" pitchFamily="34" charset="0"/>
              </a:rPr>
              <a:t>Goodbye!</a:t>
            </a:r>
          </a:p>
          <a:p>
            <a:pPr algn="ctr">
              <a:spcBef>
                <a:spcPct val="50000"/>
              </a:spcBef>
            </a:pPr>
            <a:r>
              <a:rPr lang="en-US" sz="6600" b="1" spc="400" dirty="0">
                <a:ln w="28575">
                  <a:solidFill>
                    <a:schemeClr val="bg1"/>
                  </a:solidFill>
                </a:ln>
                <a:solidFill>
                  <a:srgbClr val="00FF00"/>
                </a:solidFill>
                <a:latin typeface=".VnAvantH" pitchFamily="34" charset="0"/>
              </a:rPr>
              <a:t>See you </a:t>
            </a:r>
            <a:r>
              <a:rPr lang="en-US" sz="6600" b="1" spc="400" dirty="0" smtClean="0">
                <a:ln w="28575">
                  <a:solidFill>
                    <a:schemeClr val="bg1"/>
                  </a:solidFill>
                </a:ln>
                <a:solidFill>
                  <a:srgbClr val="00FF00"/>
                </a:solidFill>
                <a:latin typeface=".VnAvantH" pitchFamily="34" charset="0"/>
              </a:rPr>
              <a:t>again!</a:t>
            </a:r>
            <a:endParaRPr lang="en-US" sz="6600" b="1" spc="400" dirty="0">
              <a:ln w="28575">
                <a:solidFill>
                  <a:schemeClr val="bg1"/>
                </a:solidFill>
              </a:ln>
              <a:solidFill>
                <a:srgbClr val="00FF00"/>
              </a:solidFill>
              <a:latin typeface=".VnAvantH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693236"/>
            <a:ext cx="7162800" cy="7307764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1134828"/>
              </a:avLst>
            </a:prstTxWarp>
            <a:spAutoFit/>
          </a:bodyPr>
          <a:lstStyle/>
          <a:p>
            <a:pPr eaLnBrk="0" hangingPunct="0">
              <a:defRPr/>
            </a:pPr>
            <a:r>
              <a:rPr lang="en-US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THANKS FOR YOUR ATTENTION!</a:t>
            </a:r>
            <a:endParaRPr lang="vi-VN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41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/>
              <a:t>TENSES</a:t>
            </a:r>
            <a:endParaRPr lang="en-US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- The present simple: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đơn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present continuous: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diễn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past simple: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khứ</a:t>
            </a:r>
            <a:r>
              <a:rPr lang="en-US" dirty="0" smtClean="0"/>
              <a:t> </a:t>
            </a:r>
            <a:r>
              <a:rPr lang="en-US" dirty="0" err="1" smtClean="0"/>
              <a:t>đơn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past continuous: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khứ</a:t>
            </a:r>
            <a:r>
              <a:rPr lang="en-US" dirty="0" smtClean="0"/>
              <a:t> </a:t>
            </a:r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diễn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present perfect: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past perfect: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khứ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future simple: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lai</a:t>
            </a:r>
            <a:r>
              <a:rPr lang="en-US" dirty="0" smtClean="0"/>
              <a:t> </a:t>
            </a:r>
            <a:r>
              <a:rPr lang="en-US" dirty="0" err="1" smtClean="0"/>
              <a:t>đơn</a:t>
            </a:r>
            <a:r>
              <a:rPr lang="en-US" dirty="0" smtClean="0"/>
              <a:t>.</a:t>
            </a:r>
          </a:p>
          <a:p>
            <a:r>
              <a:rPr lang="en-US" dirty="0" smtClean="0"/>
              <a:t>- The near future: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lai</a:t>
            </a:r>
            <a:r>
              <a:rPr lang="en-US" dirty="0" smtClean="0"/>
              <a:t> </a:t>
            </a:r>
            <a:r>
              <a:rPr lang="en-US" dirty="0" err="1" smtClean="0"/>
              <a:t>gần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35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-55418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                                                              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A.Ly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Thuyết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16029"/>
              </p:ext>
            </p:extLst>
          </p:nvPr>
        </p:nvGraphicFramePr>
        <p:xfrm>
          <a:off x="533400" y="1143000"/>
          <a:ext cx="8077200" cy="4876800"/>
        </p:xfrm>
        <a:graphic>
          <a:graphicData uri="http://schemas.openxmlformats.org/drawingml/2006/table">
            <a:tbl>
              <a:tblPr/>
              <a:tblGrid>
                <a:gridCol w="657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3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42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0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Thì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Cách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dùng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Cấu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tạo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Dấu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hiệu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     Ghi chú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Hiện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tại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đơn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Sự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thật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hiển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nhiên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động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thường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xuyên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xảy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ra.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Lịch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trình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tàu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xe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thời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gian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biểu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tobe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: S + is/am/are + ....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*Verbs: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 S + V/Vs/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Ves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S + don’t/doesn’t + Vo +O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 Do/does + S + Vo+ 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Wh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--+ do/does + S + Vo 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-Always, usually, often, sometimes,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seldom,rarely,never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once,twice,three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times......,every.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55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Hiện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tại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tiếp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diễn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Đang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diễn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ở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hiện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tại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Sẽ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xảy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tương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lai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Sự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thay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đổi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change,get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, become).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phàn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nàn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 always)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 S + is / am / are + v-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 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S + is / am / are + not + V-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ing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 is / am / are + S + V-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Wh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_ +is/am/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are+S+V-ing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-He often goes to school by bike , but </a:t>
                      </a:r>
                      <a:r>
                        <a:rPr lang="en-US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today/this morning</a:t>
                      </a: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 he is going to school by bus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-It is getting colder and colder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-Lan is becoming fatter and fatter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-Life in the countryside is changing better and better.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 He is always getting up late.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Now,right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now, at the moment, at present,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-today, this morning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listen!,Look!,be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quiet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!,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hurry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up!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change,get,become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always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Hear, know, understand, have, love, like, want, prefer, need, 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wish,be,feel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belong to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52400"/>
          <a:ext cx="8153401" cy="6248400"/>
        </p:xfrm>
        <a:graphic>
          <a:graphicData uri="http://schemas.openxmlformats.org/drawingml/2006/table">
            <a:tbl>
              <a:tblPr/>
              <a:tblGrid>
                <a:gridCol w="66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6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7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2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46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Quá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khứ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đơn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Đã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xảy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kết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thúc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quá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khứ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Thường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xuyên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xảy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quá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khư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́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Các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hđ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liên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tiếp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xảy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quá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khư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́.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 S + V(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) + 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-S + didn’t + Vo + 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 Did + S + Vo + 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Wh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+did + S + Vo?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-He often got bad marks when he was at the primary school.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Times New Roman"/>
                          <a:ea typeface="Times New Roman"/>
                          <a:cs typeface="Times New Roman"/>
                        </a:rPr>
                        <a:t>-Yesterday, he got up, ate breakfast and then got in the car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yesterday,ago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, last, ,that, in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Quá khứ tiếp diễn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-đang xảy ra tại thời điểm xác định trong quá khứ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-đang diễn ra thì hdd khác chen vào.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-nhiều hd đang xảy ra một lúc trong quá khứ.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+S + was/were/V-ing + 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-S + was/were+not+V-ing+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?Was/were + S + Ving + 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?Wh- + was/were+S+Ving?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At+time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...yesterday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This time...last week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While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qktd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qkđ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When+qkđ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qktd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Hear, know, understand, have, love, like, want, prefer, need, wish, 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be,feel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belong to,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3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Hiện tại hoàn thành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-bắt đầu trong qk, tiếp tục đến  hiện tại và tương lai.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-vừa mới xảy ra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 xảy ra trong quá khứ nhưng còn kết quả ở hiện tại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 sự trải nghiệm.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(+) S + have/ has + pp....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(-) S+have/has+not+ pp.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(?) Have/ Has + S + pp.?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(?) How long +Have/ Has + S+pp?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Since,for,yet,already,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just,ever,never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So far, recently, lately, up to now, until now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-before,several, many times,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 this is the first /second time.....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199" y="533400"/>
          <a:ext cx="7543802" cy="4752340"/>
        </p:xfrm>
        <a:graphic>
          <a:graphicData uri="http://schemas.openxmlformats.org/drawingml/2006/table">
            <a:tbl>
              <a:tblPr/>
              <a:tblGrid>
                <a:gridCol w="61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8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7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Quá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khư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́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hoàn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thành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xảy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trươc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hđ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khác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quá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khư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́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(+) S + had+ pp....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(-)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S+had+not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+ pp.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(?) Had + S + pp.?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(?) How long +had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S+pp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when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qkd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qkht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after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qkht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qkd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- before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qkd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qkht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7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Tương lai gần 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-dự định sẽ xảy ra.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-chắc chắn sẽ xảy ra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It is going to rain.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+S + is/am/are + going to + Vo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-S+ is/am/are+not+going to+V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?Is/am/are+S+going to+Vo?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?Wh-+Is/am/are+S+going to+Vo?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Today,tonight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tomorrow,next.this,on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Tương lai đơn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-sẽ xảy ra.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-yêu cầu,đề nghị, câu hứa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+S+WILL + Vo+ 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-S + won’t+Vo+ 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?Will + S + Vo + O?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?Wh--+Will + S + Vo + O?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Today,tonight,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tomorrow,next.this,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on/in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-I think/hope/promise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-I believe / maybe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-I am sure../I probadly.......</a:t>
                      </a: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-The lesson will finish in 20 minutes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576" marR="5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-30778"/>
            <a:ext cx="8686800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  <a:ea typeface="Times New Roman" pitchFamily="18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endParaRPr lang="en-US" sz="1300" b="1" dirty="0" smtClean="0">
              <a:latin typeface="Time new roman"/>
              <a:ea typeface="Times New Roman" pitchFamily="18" charset="0"/>
            </a:endParaRP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  <a:ea typeface="Times New Roman" pitchFamily="18" charset="0"/>
            </a:endParaRP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B.THỰC HÀNH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I. Choose the best answer among A, B, C, or 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1. Tom and Mary ______ for Vietnam tomorrow.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leave	                       B. are leaving	       C. leaving	               D. are left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2. He always ________ for a walk in the evening.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go	                       B. is going	           C. goes	               D. going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3. Her brother ______ in Canada at present.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working	                      B. works	             C. is working	               D. work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</a:tabLst>
            </a:pPr>
            <a:r>
              <a:rPr lang="en-US" sz="1400" dirty="0" smtClean="0">
                <a:latin typeface="Time new roman"/>
                <a:ea typeface="Times New Roman" pitchFamily="18" charset="0"/>
              </a:rPr>
              <a:t>4. I ______ English since last year.</a:t>
            </a:r>
            <a:endParaRPr lang="en-US" sz="1400" dirty="0" smtClean="0">
              <a:latin typeface="Time new roman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743200" algn="l"/>
              </a:tabLst>
            </a:pPr>
            <a:r>
              <a:rPr lang="en-US" sz="1400" dirty="0" smtClean="0">
                <a:latin typeface="Time new roman"/>
                <a:ea typeface="Times New Roman" pitchFamily="18" charset="0"/>
              </a:rPr>
              <a:t>A. am learning	                       B. have learnt      C. learn                      D. had learnt</a:t>
            </a:r>
            <a:endParaRPr lang="en-US" sz="1400" dirty="0" smtClean="0"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5. Her father ______ when she was a small girl.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dies	                       B. died	           C. has died                                            D. had died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6. Last week, my professor promised that he ________ today.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would come	B. will come	           C. comes	                  D. coming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7. Pasteur ______ in the 19</a:t>
            </a:r>
            <a:r>
              <a:rPr kumimoji="0" 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th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century.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was living	                B. lived	          C. had lived 	                  D. has lived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8.She came into the room while they …………………television.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watched                           B. have watched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C.are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watching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D.were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watching.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9.I ……………a headache since yesterday.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had  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having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C.have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had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D.would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had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10.When she ………….a strange noise, she got up to investigation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hear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B.would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hear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C.was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hearing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D.heard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8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38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38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38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38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38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38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81000" y="762000"/>
            <a:ext cx="8153400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  <a:ea typeface="Times New Roman" pitchFamily="18" charset="0"/>
            </a:endParaRP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B.THỰC HÀNH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I. Choose the best answer among A, B, C, or 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1. Tom and Mary ______ for Vietnam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tomorrow.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leave	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B. are leaving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	       C. leaving	               D. are left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2. 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always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________ for a walk in the evening.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go	                       B. is going	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           C. goes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	               D. going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3. Her brother ______ in Canada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at present.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working	                      B. works	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C. is working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	               D. work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4. I ______ </a:t>
            </a:r>
            <a:r>
              <a:rPr lang="en-US" sz="1400" dirty="0" smtClean="0">
                <a:latin typeface="Time new roman"/>
                <a:ea typeface="Times New Roman" pitchFamily="18" charset="0"/>
              </a:rPr>
              <a:t>English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since last year.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am </a:t>
            </a:r>
            <a:r>
              <a:rPr lang="en-US" sz="1400" dirty="0" smtClean="0">
                <a:latin typeface="Time new roman"/>
                <a:ea typeface="Times New Roman" pitchFamily="18" charset="0"/>
              </a:rPr>
              <a:t>learning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	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B. have </a:t>
            </a:r>
            <a:r>
              <a:rPr lang="en-US" sz="1400" dirty="0" smtClean="0">
                <a:solidFill>
                  <a:srgbClr val="FF0000"/>
                </a:solidFill>
                <a:latin typeface="Time new roman"/>
                <a:ea typeface="Times New Roman" pitchFamily="18" charset="0"/>
              </a:rPr>
              <a:t>learnt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C. </a:t>
            </a:r>
            <a:r>
              <a:rPr lang="en-US" sz="1400" dirty="0" smtClean="0">
                <a:latin typeface="Time new roman"/>
                <a:ea typeface="Times New Roman" pitchFamily="18" charset="0"/>
              </a:rPr>
              <a:t>learn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                     D. had </a:t>
            </a:r>
            <a:r>
              <a:rPr lang="en-US" sz="1400" dirty="0" smtClean="0">
                <a:latin typeface="Time new roman"/>
                <a:ea typeface="Times New Roman" pitchFamily="18" charset="0"/>
              </a:rPr>
              <a:t>learnt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5. Her father ______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when she was a small girl.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dies	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B. died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	           C. has died                                            D. had died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6.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Last week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, my professor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promised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that he ________ today.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A. would come	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 will come	           C. comes	                     D. coming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7. Pasteur ______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in the 19</a:t>
            </a:r>
            <a:r>
              <a:rPr kumimoji="0" lang="en-US" sz="1400" b="0" i="0" u="sng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th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century.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was living	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                B. lived	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         C. had lived 	                  D. has lived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8.She came into the room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while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they …………………television.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watched                           B. have watched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C.are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watching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D.were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 watching.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9.I ……………a headache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since yesterday.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had  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having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C.have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 had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D.would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had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10.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When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she ………….a strange noise, she got up to investigation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 new roman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A. hear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B.would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 new roman"/>
                <a:ea typeface="Times New Roman" pitchFamily="18" charset="0"/>
              </a:rPr>
              <a:t> hear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effectLst/>
                <a:latin typeface="Time new roman"/>
                <a:ea typeface="Times New Roman" pitchFamily="18" charset="0"/>
              </a:rPr>
              <a:t>C.was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Time new roman"/>
                <a:ea typeface="Times New Roman" pitchFamily="18" charset="0"/>
              </a:rPr>
              <a:t> hearing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 new roman"/>
                <a:ea typeface="Times New Roman" pitchFamily="18" charset="0"/>
              </a:rPr>
              <a:t>D.heard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3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3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38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38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38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38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38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38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38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38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38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38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38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38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33400" y="825043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11.The girl often goes to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shool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by bus </a:t>
            </a:r>
            <a:r>
              <a:rPr kumimoji="0" lang="en-US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but this morning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she ……………by bike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goes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 going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C.go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D.doesn’t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go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12. It is an hour since ………….,so he must be at the office now.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is leaving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leaving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left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D.left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13.London ………the capital of the United Kingdom.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being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14.Someone ………….at the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door.Can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you hear it?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knock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knocking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knock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knocking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15.What are you cooking at the saucepan? It ……………..good.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A.smells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smelling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C.smelled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smelled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16.I ………..this report in 20 minutes.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A.finish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finishing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finish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finished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17.Turn off the gas. Don’t you see that the kettle ………..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A.boil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B.boils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boiling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D.boiled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18.The man got out of the car, ………….round to the back and 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opened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the book.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walking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B.walked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C.walks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D.walk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19.I will come and see you before  I……………for the station.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A.leave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B. will leave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left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D.shall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leave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20. This is the first time I……………on TV.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taught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teach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taught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D.teach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57200" y="825043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11.The girl often goes to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shool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by bus but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this morning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she ……………by bike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goes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going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C.go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D.doesn’t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go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12. It is an hour since ………….,so he must be at the office now.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is leaving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leaving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left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D.left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13.London ………the capital of the United Kingdom.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A.is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being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be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14.Someone ………….at the door. Can you hear it?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knock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knocking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knock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knocking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15.What are you cooking at the saucepan? It ……………..good.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A.smells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smelling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C.smelled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smelled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16.I ………..this report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in 20 minutes.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A.finish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finishing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C.will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finish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finished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17.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Turn off the gas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Don’t you see that the kettle ………..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A.boil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B.boils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C.is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boiling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D.boiled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18.The man got out of the car, ………….round to the back and opened the book.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A. walking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B.walked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C.walks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D.walk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19.I will come and see you before  I……………for the station.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A.leave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B. will leave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left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D.shall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leave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20.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This is the first time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I……………on TV.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1828800" algn="l"/>
                <a:tab pos="2743200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A.have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taught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B.will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teach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C.has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taught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D.teach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4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4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4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4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4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4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4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41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741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741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1446</Words>
  <Application>Microsoft Office PowerPoint</Application>
  <PresentationFormat>On-screen Show (4:3)</PresentationFormat>
  <Paragraphs>266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.VnAvantH</vt:lpstr>
      <vt:lpstr>Arial</vt:lpstr>
      <vt:lpstr>Calibri</vt:lpstr>
      <vt:lpstr>Time new roman</vt:lpstr>
      <vt:lpstr>Times New Roman</vt:lpstr>
      <vt:lpstr>Office Theme</vt:lpstr>
      <vt:lpstr>REVISION GRAMMAR  ENGLISH 9</vt:lpstr>
      <vt:lpstr>TENSES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28</cp:revision>
  <dcterms:created xsi:type="dcterms:W3CDTF">2020-03-30T13:40:58Z</dcterms:created>
  <dcterms:modified xsi:type="dcterms:W3CDTF">2020-04-16T01:07:05Z</dcterms:modified>
</cp:coreProperties>
</file>