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6" userDrawn="1">
          <p15:clr>
            <a:srgbClr val="A4A3A4"/>
          </p15:clr>
        </p15:guide>
        <p15:guide id="2" pos="7256" userDrawn="1">
          <p15:clr>
            <a:srgbClr val="A4A3A4"/>
          </p15:clr>
        </p15:guide>
        <p15:guide id="3" orient="horz" pos="648" userDrawn="1">
          <p15:clr>
            <a:srgbClr val="A4A3A4"/>
          </p15:clr>
        </p15:guide>
        <p15:guide id="4" orient="horz" pos="712" userDrawn="1">
          <p15:clr>
            <a:srgbClr val="A4A3A4"/>
          </p15:clr>
        </p15:guide>
        <p15:guide id="5" orient="horz" pos="3928" userDrawn="1">
          <p15:clr>
            <a:srgbClr val="A4A3A4"/>
          </p15:clr>
        </p15:guide>
        <p15:guide id="6" orient="horz"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66" d="100"/>
          <a:sy n="66" d="100"/>
        </p:scale>
        <p:origin x="84" y="492"/>
      </p:cViewPr>
      <p:guideLst>
        <p:guide pos="416"/>
        <p:guide pos="7256"/>
        <p:guide orient="horz" pos="648"/>
        <p:guide orient="horz" pos="712"/>
        <p:guide orient="horz" pos="3928"/>
        <p:guide orient="horz"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28D63-368D-E46E-6917-CB71198788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7C0AEE-0B2E-1D08-8FA2-05CE575CA7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D55994-C050-E652-D28F-C9CEC33A5DDC}"/>
              </a:ext>
            </a:extLst>
          </p:cNvPr>
          <p:cNvSpPr>
            <a:spLocks noGrp="1"/>
          </p:cNvSpPr>
          <p:nvPr>
            <p:ph type="dt" sz="half" idx="10"/>
          </p:nvPr>
        </p:nvSpPr>
        <p:spPr/>
        <p:txBody>
          <a:bodyPr/>
          <a:lstStyle/>
          <a:p>
            <a:fld id="{8BB7283C-795B-4AD1-B613-153CFF94D84C}" type="datetimeFigureOut">
              <a:rPr lang="en-US" smtClean="0"/>
              <a:t>10/30/2023</a:t>
            </a:fld>
            <a:endParaRPr lang="en-US"/>
          </a:p>
        </p:txBody>
      </p:sp>
      <p:sp>
        <p:nvSpPr>
          <p:cNvPr id="5" name="Footer Placeholder 4">
            <a:extLst>
              <a:ext uri="{FF2B5EF4-FFF2-40B4-BE49-F238E27FC236}">
                <a16:creationId xmlns:a16="http://schemas.microsoft.com/office/drawing/2014/main" id="{8BDA3F7F-0CE2-2A78-39DE-45AEEDC5B5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16086A-AE68-4F81-C619-D1460639ADAF}"/>
              </a:ext>
            </a:extLst>
          </p:cNvPr>
          <p:cNvSpPr>
            <a:spLocks noGrp="1"/>
          </p:cNvSpPr>
          <p:nvPr>
            <p:ph type="sldNum" sz="quarter" idx="12"/>
          </p:nvPr>
        </p:nvSpPr>
        <p:spPr/>
        <p:txBody>
          <a:bodyPr/>
          <a:lstStyle/>
          <a:p>
            <a:fld id="{59EF19AE-EBD3-4A4E-8341-336A9FF184DE}" type="slidenum">
              <a:rPr lang="en-US" smtClean="0"/>
              <a:t>‹#›</a:t>
            </a:fld>
            <a:endParaRPr lang="en-US"/>
          </a:p>
        </p:txBody>
      </p:sp>
    </p:spTree>
    <p:extLst>
      <p:ext uri="{BB962C8B-B14F-4D97-AF65-F5344CB8AC3E}">
        <p14:creationId xmlns:p14="http://schemas.microsoft.com/office/powerpoint/2010/main" val="712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AF52A-A53E-31F0-5575-E11C289C356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8C6004-6D55-7196-D32F-F49A4D6EDDE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BFBDB4-43AD-57E8-F319-9E3746F9AF50}"/>
              </a:ext>
            </a:extLst>
          </p:cNvPr>
          <p:cNvSpPr>
            <a:spLocks noGrp="1"/>
          </p:cNvSpPr>
          <p:nvPr>
            <p:ph type="dt" sz="half" idx="10"/>
          </p:nvPr>
        </p:nvSpPr>
        <p:spPr/>
        <p:txBody>
          <a:bodyPr/>
          <a:lstStyle/>
          <a:p>
            <a:fld id="{8BB7283C-795B-4AD1-B613-153CFF94D84C}" type="datetimeFigureOut">
              <a:rPr lang="en-US" smtClean="0"/>
              <a:t>10/30/2023</a:t>
            </a:fld>
            <a:endParaRPr lang="en-US"/>
          </a:p>
        </p:txBody>
      </p:sp>
      <p:sp>
        <p:nvSpPr>
          <p:cNvPr id="5" name="Footer Placeholder 4">
            <a:extLst>
              <a:ext uri="{FF2B5EF4-FFF2-40B4-BE49-F238E27FC236}">
                <a16:creationId xmlns:a16="http://schemas.microsoft.com/office/drawing/2014/main" id="{044C619E-B252-9E78-F64C-017E5AEA17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329A1C-37D3-9E7F-A0A0-75B26BA33547}"/>
              </a:ext>
            </a:extLst>
          </p:cNvPr>
          <p:cNvSpPr>
            <a:spLocks noGrp="1"/>
          </p:cNvSpPr>
          <p:nvPr>
            <p:ph type="sldNum" sz="quarter" idx="12"/>
          </p:nvPr>
        </p:nvSpPr>
        <p:spPr/>
        <p:txBody>
          <a:bodyPr/>
          <a:lstStyle/>
          <a:p>
            <a:fld id="{59EF19AE-EBD3-4A4E-8341-336A9FF184DE}" type="slidenum">
              <a:rPr lang="en-US" smtClean="0"/>
              <a:t>‹#›</a:t>
            </a:fld>
            <a:endParaRPr lang="en-US"/>
          </a:p>
        </p:txBody>
      </p:sp>
    </p:spTree>
    <p:extLst>
      <p:ext uri="{BB962C8B-B14F-4D97-AF65-F5344CB8AC3E}">
        <p14:creationId xmlns:p14="http://schemas.microsoft.com/office/powerpoint/2010/main" val="2428827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FE4310-70AE-EBDA-83D1-9C54F11CEEB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0648867-B71A-2DE1-F011-5AB2E57EA9F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5A8586-E671-0602-D820-D06F4322A5EE}"/>
              </a:ext>
            </a:extLst>
          </p:cNvPr>
          <p:cNvSpPr>
            <a:spLocks noGrp="1"/>
          </p:cNvSpPr>
          <p:nvPr>
            <p:ph type="dt" sz="half" idx="10"/>
          </p:nvPr>
        </p:nvSpPr>
        <p:spPr/>
        <p:txBody>
          <a:bodyPr/>
          <a:lstStyle/>
          <a:p>
            <a:fld id="{8BB7283C-795B-4AD1-B613-153CFF94D84C}" type="datetimeFigureOut">
              <a:rPr lang="en-US" smtClean="0"/>
              <a:t>10/30/2023</a:t>
            </a:fld>
            <a:endParaRPr lang="en-US"/>
          </a:p>
        </p:txBody>
      </p:sp>
      <p:sp>
        <p:nvSpPr>
          <p:cNvPr id="5" name="Footer Placeholder 4">
            <a:extLst>
              <a:ext uri="{FF2B5EF4-FFF2-40B4-BE49-F238E27FC236}">
                <a16:creationId xmlns:a16="http://schemas.microsoft.com/office/drawing/2014/main" id="{B8667BCF-AACD-9D84-4159-9332530BDC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D73D49-F2FE-0833-28C3-83695C6B5A0B}"/>
              </a:ext>
            </a:extLst>
          </p:cNvPr>
          <p:cNvSpPr>
            <a:spLocks noGrp="1"/>
          </p:cNvSpPr>
          <p:nvPr>
            <p:ph type="sldNum" sz="quarter" idx="12"/>
          </p:nvPr>
        </p:nvSpPr>
        <p:spPr/>
        <p:txBody>
          <a:bodyPr/>
          <a:lstStyle/>
          <a:p>
            <a:fld id="{59EF19AE-EBD3-4A4E-8341-336A9FF184DE}" type="slidenum">
              <a:rPr lang="en-US" smtClean="0"/>
              <a:t>‹#›</a:t>
            </a:fld>
            <a:endParaRPr lang="en-US"/>
          </a:p>
        </p:txBody>
      </p:sp>
    </p:spTree>
    <p:extLst>
      <p:ext uri="{BB962C8B-B14F-4D97-AF65-F5344CB8AC3E}">
        <p14:creationId xmlns:p14="http://schemas.microsoft.com/office/powerpoint/2010/main" val="3903998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7396C-84DB-120A-71A5-8F2E9A1D5B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805D5B-7AA2-99C4-8D34-7E5721F5FE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E9539-4626-850F-2B09-820F2BCD05AB}"/>
              </a:ext>
            </a:extLst>
          </p:cNvPr>
          <p:cNvSpPr>
            <a:spLocks noGrp="1"/>
          </p:cNvSpPr>
          <p:nvPr>
            <p:ph type="dt" sz="half" idx="10"/>
          </p:nvPr>
        </p:nvSpPr>
        <p:spPr/>
        <p:txBody>
          <a:bodyPr/>
          <a:lstStyle/>
          <a:p>
            <a:fld id="{8BB7283C-795B-4AD1-B613-153CFF94D84C}" type="datetimeFigureOut">
              <a:rPr lang="en-US" smtClean="0"/>
              <a:t>10/30/2023</a:t>
            </a:fld>
            <a:endParaRPr lang="en-US"/>
          </a:p>
        </p:txBody>
      </p:sp>
      <p:sp>
        <p:nvSpPr>
          <p:cNvPr id="5" name="Footer Placeholder 4">
            <a:extLst>
              <a:ext uri="{FF2B5EF4-FFF2-40B4-BE49-F238E27FC236}">
                <a16:creationId xmlns:a16="http://schemas.microsoft.com/office/drawing/2014/main" id="{95776E83-1964-B462-C613-CDA4D7D89C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F1AC6E-6E41-E961-1E51-B794153482A4}"/>
              </a:ext>
            </a:extLst>
          </p:cNvPr>
          <p:cNvSpPr>
            <a:spLocks noGrp="1"/>
          </p:cNvSpPr>
          <p:nvPr>
            <p:ph type="sldNum" sz="quarter" idx="12"/>
          </p:nvPr>
        </p:nvSpPr>
        <p:spPr/>
        <p:txBody>
          <a:bodyPr/>
          <a:lstStyle/>
          <a:p>
            <a:fld id="{59EF19AE-EBD3-4A4E-8341-336A9FF184DE}" type="slidenum">
              <a:rPr lang="en-US" smtClean="0"/>
              <a:t>‹#›</a:t>
            </a:fld>
            <a:endParaRPr lang="en-US"/>
          </a:p>
        </p:txBody>
      </p:sp>
    </p:spTree>
    <p:extLst>
      <p:ext uri="{BB962C8B-B14F-4D97-AF65-F5344CB8AC3E}">
        <p14:creationId xmlns:p14="http://schemas.microsoft.com/office/powerpoint/2010/main" val="3121053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9C687-7277-A1E1-6EE5-EE649098AC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4AC279-1109-EF3D-A8D1-5749225BDF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53F346-486B-0DF2-E78A-1FB97E105553}"/>
              </a:ext>
            </a:extLst>
          </p:cNvPr>
          <p:cNvSpPr>
            <a:spLocks noGrp="1"/>
          </p:cNvSpPr>
          <p:nvPr>
            <p:ph type="dt" sz="half" idx="10"/>
          </p:nvPr>
        </p:nvSpPr>
        <p:spPr/>
        <p:txBody>
          <a:bodyPr/>
          <a:lstStyle/>
          <a:p>
            <a:fld id="{8BB7283C-795B-4AD1-B613-153CFF94D84C}" type="datetimeFigureOut">
              <a:rPr lang="en-US" smtClean="0"/>
              <a:t>10/30/2023</a:t>
            </a:fld>
            <a:endParaRPr lang="en-US"/>
          </a:p>
        </p:txBody>
      </p:sp>
      <p:sp>
        <p:nvSpPr>
          <p:cNvPr id="5" name="Footer Placeholder 4">
            <a:extLst>
              <a:ext uri="{FF2B5EF4-FFF2-40B4-BE49-F238E27FC236}">
                <a16:creationId xmlns:a16="http://schemas.microsoft.com/office/drawing/2014/main" id="{7B62F348-52AD-E699-625B-70CE555D83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DFBEB7-616A-C4EB-E267-A1747C78E193}"/>
              </a:ext>
            </a:extLst>
          </p:cNvPr>
          <p:cNvSpPr>
            <a:spLocks noGrp="1"/>
          </p:cNvSpPr>
          <p:nvPr>
            <p:ph type="sldNum" sz="quarter" idx="12"/>
          </p:nvPr>
        </p:nvSpPr>
        <p:spPr/>
        <p:txBody>
          <a:bodyPr/>
          <a:lstStyle/>
          <a:p>
            <a:fld id="{59EF19AE-EBD3-4A4E-8341-336A9FF184DE}" type="slidenum">
              <a:rPr lang="en-US" smtClean="0"/>
              <a:t>‹#›</a:t>
            </a:fld>
            <a:endParaRPr lang="en-US"/>
          </a:p>
        </p:txBody>
      </p:sp>
    </p:spTree>
    <p:extLst>
      <p:ext uri="{BB962C8B-B14F-4D97-AF65-F5344CB8AC3E}">
        <p14:creationId xmlns:p14="http://schemas.microsoft.com/office/powerpoint/2010/main" val="3689813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C6F71-D4A4-130D-2968-3A5DB09B29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A289FF-96E0-B3F4-C583-87474EA4B6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207405-0E19-222A-5D9B-EB716616E2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03AD8F-10EA-D320-3C78-EE2910F98CBA}"/>
              </a:ext>
            </a:extLst>
          </p:cNvPr>
          <p:cNvSpPr>
            <a:spLocks noGrp="1"/>
          </p:cNvSpPr>
          <p:nvPr>
            <p:ph type="dt" sz="half" idx="10"/>
          </p:nvPr>
        </p:nvSpPr>
        <p:spPr/>
        <p:txBody>
          <a:bodyPr/>
          <a:lstStyle/>
          <a:p>
            <a:fld id="{8BB7283C-795B-4AD1-B613-153CFF94D84C}" type="datetimeFigureOut">
              <a:rPr lang="en-US" smtClean="0"/>
              <a:t>10/30/2023</a:t>
            </a:fld>
            <a:endParaRPr lang="en-US"/>
          </a:p>
        </p:txBody>
      </p:sp>
      <p:sp>
        <p:nvSpPr>
          <p:cNvPr id="6" name="Footer Placeholder 5">
            <a:extLst>
              <a:ext uri="{FF2B5EF4-FFF2-40B4-BE49-F238E27FC236}">
                <a16:creationId xmlns:a16="http://schemas.microsoft.com/office/drawing/2014/main" id="{DA90E1AF-D863-75EB-F84D-814049CCC8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86D7BE-AB4B-FF32-6ECA-E580612D4CCA}"/>
              </a:ext>
            </a:extLst>
          </p:cNvPr>
          <p:cNvSpPr>
            <a:spLocks noGrp="1"/>
          </p:cNvSpPr>
          <p:nvPr>
            <p:ph type="sldNum" sz="quarter" idx="12"/>
          </p:nvPr>
        </p:nvSpPr>
        <p:spPr/>
        <p:txBody>
          <a:bodyPr/>
          <a:lstStyle/>
          <a:p>
            <a:fld id="{59EF19AE-EBD3-4A4E-8341-336A9FF184DE}" type="slidenum">
              <a:rPr lang="en-US" smtClean="0"/>
              <a:t>‹#›</a:t>
            </a:fld>
            <a:endParaRPr lang="en-US"/>
          </a:p>
        </p:txBody>
      </p:sp>
    </p:spTree>
    <p:extLst>
      <p:ext uri="{BB962C8B-B14F-4D97-AF65-F5344CB8AC3E}">
        <p14:creationId xmlns:p14="http://schemas.microsoft.com/office/powerpoint/2010/main" val="1450518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E59EC-C40B-1897-8898-D73562DD494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423C7B-1332-7F00-6922-5103D3669C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E328CB-1E59-A794-17BB-83A3578347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A6223E7-711C-6DBF-D10C-E24FF1AD31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D43D8F1-9A91-1DC9-15C9-E3802E836D9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42CB6B-5B39-B559-9B12-5CE2DC2130B1}"/>
              </a:ext>
            </a:extLst>
          </p:cNvPr>
          <p:cNvSpPr>
            <a:spLocks noGrp="1"/>
          </p:cNvSpPr>
          <p:nvPr>
            <p:ph type="dt" sz="half" idx="10"/>
          </p:nvPr>
        </p:nvSpPr>
        <p:spPr/>
        <p:txBody>
          <a:bodyPr/>
          <a:lstStyle/>
          <a:p>
            <a:fld id="{8BB7283C-795B-4AD1-B613-153CFF94D84C}" type="datetimeFigureOut">
              <a:rPr lang="en-US" smtClean="0"/>
              <a:t>10/30/2023</a:t>
            </a:fld>
            <a:endParaRPr lang="en-US"/>
          </a:p>
        </p:txBody>
      </p:sp>
      <p:sp>
        <p:nvSpPr>
          <p:cNvPr id="8" name="Footer Placeholder 7">
            <a:extLst>
              <a:ext uri="{FF2B5EF4-FFF2-40B4-BE49-F238E27FC236}">
                <a16:creationId xmlns:a16="http://schemas.microsoft.com/office/drawing/2014/main" id="{15FB3EC5-7795-9503-ACDD-6C57527BF5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A346C2-82BD-0CE8-6D1D-86463BE87BFA}"/>
              </a:ext>
            </a:extLst>
          </p:cNvPr>
          <p:cNvSpPr>
            <a:spLocks noGrp="1"/>
          </p:cNvSpPr>
          <p:nvPr>
            <p:ph type="sldNum" sz="quarter" idx="12"/>
          </p:nvPr>
        </p:nvSpPr>
        <p:spPr/>
        <p:txBody>
          <a:bodyPr/>
          <a:lstStyle/>
          <a:p>
            <a:fld id="{59EF19AE-EBD3-4A4E-8341-336A9FF184DE}" type="slidenum">
              <a:rPr lang="en-US" smtClean="0"/>
              <a:t>‹#›</a:t>
            </a:fld>
            <a:endParaRPr lang="en-US"/>
          </a:p>
        </p:txBody>
      </p:sp>
    </p:spTree>
    <p:extLst>
      <p:ext uri="{BB962C8B-B14F-4D97-AF65-F5344CB8AC3E}">
        <p14:creationId xmlns:p14="http://schemas.microsoft.com/office/powerpoint/2010/main" val="123638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FD12D-CFA5-B526-476E-7DD8D58CCD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7B6B96-9440-0ED8-A297-2D898A68A2C2}"/>
              </a:ext>
            </a:extLst>
          </p:cNvPr>
          <p:cNvSpPr>
            <a:spLocks noGrp="1"/>
          </p:cNvSpPr>
          <p:nvPr>
            <p:ph type="dt" sz="half" idx="10"/>
          </p:nvPr>
        </p:nvSpPr>
        <p:spPr/>
        <p:txBody>
          <a:bodyPr/>
          <a:lstStyle/>
          <a:p>
            <a:fld id="{8BB7283C-795B-4AD1-B613-153CFF94D84C}" type="datetimeFigureOut">
              <a:rPr lang="en-US" smtClean="0"/>
              <a:t>10/30/2023</a:t>
            </a:fld>
            <a:endParaRPr lang="en-US"/>
          </a:p>
        </p:txBody>
      </p:sp>
      <p:sp>
        <p:nvSpPr>
          <p:cNvPr id="4" name="Footer Placeholder 3">
            <a:extLst>
              <a:ext uri="{FF2B5EF4-FFF2-40B4-BE49-F238E27FC236}">
                <a16:creationId xmlns:a16="http://schemas.microsoft.com/office/drawing/2014/main" id="{325D76E9-C8E9-1C3A-48F2-E7A540D76C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E6B46F-E260-12BD-3222-96B262FDD0FA}"/>
              </a:ext>
            </a:extLst>
          </p:cNvPr>
          <p:cNvSpPr>
            <a:spLocks noGrp="1"/>
          </p:cNvSpPr>
          <p:nvPr>
            <p:ph type="sldNum" sz="quarter" idx="12"/>
          </p:nvPr>
        </p:nvSpPr>
        <p:spPr/>
        <p:txBody>
          <a:bodyPr/>
          <a:lstStyle/>
          <a:p>
            <a:fld id="{59EF19AE-EBD3-4A4E-8341-336A9FF184DE}" type="slidenum">
              <a:rPr lang="en-US" smtClean="0"/>
              <a:t>‹#›</a:t>
            </a:fld>
            <a:endParaRPr lang="en-US"/>
          </a:p>
        </p:txBody>
      </p:sp>
    </p:spTree>
    <p:extLst>
      <p:ext uri="{BB962C8B-B14F-4D97-AF65-F5344CB8AC3E}">
        <p14:creationId xmlns:p14="http://schemas.microsoft.com/office/powerpoint/2010/main" val="2957481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B82286-C5C5-0782-3155-77ED25D26439}"/>
              </a:ext>
            </a:extLst>
          </p:cNvPr>
          <p:cNvSpPr>
            <a:spLocks noGrp="1"/>
          </p:cNvSpPr>
          <p:nvPr>
            <p:ph type="dt" sz="half" idx="10"/>
          </p:nvPr>
        </p:nvSpPr>
        <p:spPr/>
        <p:txBody>
          <a:bodyPr/>
          <a:lstStyle/>
          <a:p>
            <a:fld id="{8BB7283C-795B-4AD1-B613-153CFF94D84C}" type="datetimeFigureOut">
              <a:rPr lang="en-US" smtClean="0"/>
              <a:t>10/30/2023</a:t>
            </a:fld>
            <a:endParaRPr lang="en-US"/>
          </a:p>
        </p:txBody>
      </p:sp>
      <p:sp>
        <p:nvSpPr>
          <p:cNvPr id="3" name="Footer Placeholder 2">
            <a:extLst>
              <a:ext uri="{FF2B5EF4-FFF2-40B4-BE49-F238E27FC236}">
                <a16:creationId xmlns:a16="http://schemas.microsoft.com/office/drawing/2014/main" id="{C70E057B-25E2-5F56-9AE7-13B1E5F704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47991A3-E696-0196-5A09-99D516D39CB1}"/>
              </a:ext>
            </a:extLst>
          </p:cNvPr>
          <p:cNvSpPr>
            <a:spLocks noGrp="1"/>
          </p:cNvSpPr>
          <p:nvPr>
            <p:ph type="sldNum" sz="quarter" idx="12"/>
          </p:nvPr>
        </p:nvSpPr>
        <p:spPr/>
        <p:txBody>
          <a:bodyPr/>
          <a:lstStyle/>
          <a:p>
            <a:fld id="{59EF19AE-EBD3-4A4E-8341-336A9FF184DE}" type="slidenum">
              <a:rPr lang="en-US" smtClean="0"/>
              <a:t>‹#›</a:t>
            </a:fld>
            <a:endParaRPr lang="en-US"/>
          </a:p>
        </p:txBody>
      </p:sp>
    </p:spTree>
    <p:extLst>
      <p:ext uri="{BB962C8B-B14F-4D97-AF65-F5344CB8AC3E}">
        <p14:creationId xmlns:p14="http://schemas.microsoft.com/office/powerpoint/2010/main" val="419244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43C5A-C881-7D5B-93FF-4D238CC2D2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499E5F-8109-A198-B457-924AC5CE6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89A66F7-691B-28F8-34DD-32C6071E25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9DD8A9-9E14-CAEC-7CFF-88FFAA680A76}"/>
              </a:ext>
            </a:extLst>
          </p:cNvPr>
          <p:cNvSpPr>
            <a:spLocks noGrp="1"/>
          </p:cNvSpPr>
          <p:nvPr>
            <p:ph type="dt" sz="half" idx="10"/>
          </p:nvPr>
        </p:nvSpPr>
        <p:spPr/>
        <p:txBody>
          <a:bodyPr/>
          <a:lstStyle/>
          <a:p>
            <a:fld id="{8BB7283C-795B-4AD1-B613-153CFF94D84C}" type="datetimeFigureOut">
              <a:rPr lang="en-US" smtClean="0"/>
              <a:t>10/30/2023</a:t>
            </a:fld>
            <a:endParaRPr lang="en-US"/>
          </a:p>
        </p:txBody>
      </p:sp>
      <p:sp>
        <p:nvSpPr>
          <p:cNvPr id="6" name="Footer Placeholder 5">
            <a:extLst>
              <a:ext uri="{FF2B5EF4-FFF2-40B4-BE49-F238E27FC236}">
                <a16:creationId xmlns:a16="http://schemas.microsoft.com/office/drawing/2014/main" id="{E4B1E98A-0EF9-C513-8C7B-AADD9761B8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B654C8-7AC7-9952-854C-F260CFBF1B4C}"/>
              </a:ext>
            </a:extLst>
          </p:cNvPr>
          <p:cNvSpPr>
            <a:spLocks noGrp="1"/>
          </p:cNvSpPr>
          <p:nvPr>
            <p:ph type="sldNum" sz="quarter" idx="12"/>
          </p:nvPr>
        </p:nvSpPr>
        <p:spPr/>
        <p:txBody>
          <a:bodyPr/>
          <a:lstStyle/>
          <a:p>
            <a:fld id="{59EF19AE-EBD3-4A4E-8341-336A9FF184DE}" type="slidenum">
              <a:rPr lang="en-US" smtClean="0"/>
              <a:t>‹#›</a:t>
            </a:fld>
            <a:endParaRPr lang="en-US"/>
          </a:p>
        </p:txBody>
      </p:sp>
    </p:spTree>
    <p:extLst>
      <p:ext uri="{BB962C8B-B14F-4D97-AF65-F5344CB8AC3E}">
        <p14:creationId xmlns:p14="http://schemas.microsoft.com/office/powerpoint/2010/main" val="430014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47651-7BC9-9852-5008-1CD6A738A0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E81F233-217B-5869-2798-61E6BDD08B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0AA6F3E-C9EA-2674-2C41-70D4B8980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6393CC-133C-23EB-6904-A1DAB3CD55B5}"/>
              </a:ext>
            </a:extLst>
          </p:cNvPr>
          <p:cNvSpPr>
            <a:spLocks noGrp="1"/>
          </p:cNvSpPr>
          <p:nvPr>
            <p:ph type="dt" sz="half" idx="10"/>
          </p:nvPr>
        </p:nvSpPr>
        <p:spPr/>
        <p:txBody>
          <a:bodyPr/>
          <a:lstStyle/>
          <a:p>
            <a:fld id="{8BB7283C-795B-4AD1-B613-153CFF94D84C}" type="datetimeFigureOut">
              <a:rPr lang="en-US" smtClean="0"/>
              <a:t>10/30/2023</a:t>
            </a:fld>
            <a:endParaRPr lang="en-US"/>
          </a:p>
        </p:txBody>
      </p:sp>
      <p:sp>
        <p:nvSpPr>
          <p:cNvPr id="6" name="Footer Placeholder 5">
            <a:extLst>
              <a:ext uri="{FF2B5EF4-FFF2-40B4-BE49-F238E27FC236}">
                <a16:creationId xmlns:a16="http://schemas.microsoft.com/office/drawing/2014/main" id="{1C924FC6-80BC-6602-5177-F75FC95202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5EFA2B-9F16-B780-B7FE-BE921015D4B1}"/>
              </a:ext>
            </a:extLst>
          </p:cNvPr>
          <p:cNvSpPr>
            <a:spLocks noGrp="1"/>
          </p:cNvSpPr>
          <p:nvPr>
            <p:ph type="sldNum" sz="quarter" idx="12"/>
          </p:nvPr>
        </p:nvSpPr>
        <p:spPr/>
        <p:txBody>
          <a:bodyPr/>
          <a:lstStyle/>
          <a:p>
            <a:fld id="{59EF19AE-EBD3-4A4E-8341-336A9FF184DE}" type="slidenum">
              <a:rPr lang="en-US" smtClean="0"/>
              <a:t>‹#›</a:t>
            </a:fld>
            <a:endParaRPr lang="en-US"/>
          </a:p>
        </p:txBody>
      </p:sp>
    </p:spTree>
    <p:extLst>
      <p:ext uri="{BB962C8B-B14F-4D97-AF65-F5344CB8AC3E}">
        <p14:creationId xmlns:p14="http://schemas.microsoft.com/office/powerpoint/2010/main" val="3011945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9A7CD1-0A22-355F-A7AA-2507BC3593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D7479E4-BB35-A3C6-FE77-6A6F4C485D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7EF7B9-82B9-9ED3-9D12-3BC1BE9543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B7283C-795B-4AD1-B613-153CFF94D84C}" type="datetimeFigureOut">
              <a:rPr lang="en-US" smtClean="0"/>
              <a:t>10/30/2023</a:t>
            </a:fld>
            <a:endParaRPr lang="en-US"/>
          </a:p>
        </p:txBody>
      </p:sp>
      <p:sp>
        <p:nvSpPr>
          <p:cNvPr id="5" name="Footer Placeholder 4">
            <a:extLst>
              <a:ext uri="{FF2B5EF4-FFF2-40B4-BE49-F238E27FC236}">
                <a16:creationId xmlns:a16="http://schemas.microsoft.com/office/drawing/2014/main" id="{8CB594B4-DE60-7451-811A-6E765AF97E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3C7EB11-25CE-7B03-EA74-C8DC4E6413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EF19AE-EBD3-4A4E-8341-336A9FF184DE}" type="slidenum">
              <a:rPr lang="en-US" smtClean="0"/>
              <a:t>‹#›</a:t>
            </a:fld>
            <a:endParaRPr lang="en-US"/>
          </a:p>
        </p:txBody>
      </p:sp>
    </p:spTree>
    <p:extLst>
      <p:ext uri="{BB962C8B-B14F-4D97-AF65-F5344CB8AC3E}">
        <p14:creationId xmlns:p14="http://schemas.microsoft.com/office/powerpoint/2010/main" val="2539458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colorful cloud in the sky&#10;&#10;Description automatically generated">
            <a:extLst>
              <a:ext uri="{FF2B5EF4-FFF2-40B4-BE49-F238E27FC236}">
                <a16:creationId xmlns:a16="http://schemas.microsoft.com/office/drawing/2014/main" id="{F82691A1-4341-9DA5-539A-29ACFE3B1695}"/>
              </a:ext>
            </a:extLst>
          </p:cNvPr>
          <p:cNvPicPr>
            <a:picLocks noChangeAspect="1"/>
          </p:cNvPicPr>
          <p:nvPr/>
        </p:nvPicPr>
        <p:blipFill rotWithShape="1">
          <a:blip r:embed="rId2"/>
          <a:srcRect t="20213"/>
          <a:stretch/>
        </p:blipFill>
        <p:spPr>
          <a:xfrm>
            <a:off x="3" y="10"/>
            <a:ext cx="12191997" cy="6857988"/>
          </a:xfrm>
          <a:prstGeom prst="rect">
            <a:avLst/>
          </a:prstGeom>
        </p:spPr>
      </p:pic>
      <p:sp>
        <p:nvSpPr>
          <p:cNvPr id="9" name="Rectangle 8">
            <a:extLst>
              <a:ext uri="{FF2B5EF4-FFF2-40B4-BE49-F238E27FC236}">
                <a16:creationId xmlns:a16="http://schemas.microsoft.com/office/drawing/2014/main" id="{4D60F200-5EB0-B223-2439-C96C67F0FE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017268" y="-1310639"/>
            <a:ext cx="4141676" cy="12207790"/>
          </a:xfrm>
          <a:prstGeom prst="rect">
            <a:avLst/>
          </a:prstGeom>
          <a:gradFill flip="none" rotWithShape="1">
            <a:gsLst>
              <a:gs pos="19000">
                <a:srgbClr val="000000">
                  <a:alpha val="59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976FA3CB-F274-2EB9-9908-549770D7831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2" name="Rectangle 11">
              <a:extLst>
                <a:ext uri="{FF2B5EF4-FFF2-40B4-BE49-F238E27FC236}">
                  <a16:creationId xmlns:a16="http://schemas.microsoft.com/office/drawing/2014/main" id="{CC560DC0-47B9-DDE9-78B3-BD7CCF7F04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79310F6-E98A-40F5-273D-325EC7C5C46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CE8A3776-3F2A-C52C-A814-0C52EC62D6DB}"/>
              </a:ext>
            </a:extLst>
          </p:cNvPr>
          <p:cNvSpPr txBox="1"/>
          <p:nvPr/>
        </p:nvSpPr>
        <p:spPr>
          <a:xfrm>
            <a:off x="660400" y="1845254"/>
            <a:ext cx="10858500" cy="1754326"/>
          </a:xfrm>
          <a:prstGeom prst="rect">
            <a:avLst/>
          </a:prstGeom>
          <a:noFill/>
        </p:spPr>
        <p:txBody>
          <a:bodyPr wrap="square">
            <a:spAutoFit/>
          </a:bodyPr>
          <a:lstStyle/>
          <a:p>
            <a:pPr algn="ctr" eaLnBrk="0" fontAlgn="base" hangingPunct="0"/>
            <a:r>
              <a:rPr lang="vi-VN" sz="3600" b="1" kern="1200">
                <a:solidFill>
                  <a:schemeClr val="bg1"/>
                </a:solidFill>
                <a:effectLst/>
                <a:latin typeface="Times New Roman" panose="02020603050405020304" pitchFamily="18" charset="0"/>
                <a:ea typeface="Times New Roman" panose="02020603050405020304" pitchFamily="18" charset="0"/>
              </a:rPr>
              <a:t>THỰC HÀNH TIẾNG VIỆT</a:t>
            </a:r>
            <a:endParaRPr lang="en-US" sz="3600">
              <a:solidFill>
                <a:schemeClr val="bg1"/>
              </a:solidFill>
              <a:effectLst/>
              <a:latin typeface="Times New Roman" panose="02020603050405020304" pitchFamily="18" charset="0"/>
              <a:ea typeface="Times New Roman" panose="02020603050405020304" pitchFamily="18" charset="0"/>
            </a:endParaRPr>
          </a:p>
          <a:p>
            <a:pPr algn="ctr"/>
            <a:r>
              <a:rPr lang="en-US" sz="3600" b="1">
                <a:solidFill>
                  <a:schemeClr val="bg1"/>
                </a:solidFill>
                <a:effectLst/>
                <a:latin typeface="Times New Roman" panose="02020603050405020304" pitchFamily="18" charset="0"/>
                <a:ea typeface="Times New Roman" panose="02020603050405020304" pitchFamily="18" charset="0"/>
              </a:rPr>
              <a:t>ĐOẠN VĂN QUY NẠP, ĐOẠN VĂN DIỄN DỊCH </a:t>
            </a:r>
            <a:endParaRPr lang="en-US" sz="3600">
              <a:solidFill>
                <a:schemeClr val="bg1"/>
              </a:solidFill>
              <a:effectLst/>
              <a:latin typeface="Times New Roman" panose="02020603050405020304" pitchFamily="18" charset="0"/>
              <a:ea typeface="Times New Roman" panose="02020603050405020304" pitchFamily="18" charset="0"/>
            </a:endParaRPr>
          </a:p>
          <a:p>
            <a:pPr algn="ctr"/>
            <a:r>
              <a:rPr lang="en-US" sz="3600" b="1">
                <a:solidFill>
                  <a:schemeClr val="bg1"/>
                </a:solidFill>
                <a:effectLst/>
                <a:latin typeface="Times New Roman" panose="02020603050405020304" pitchFamily="18" charset="0"/>
                <a:ea typeface="Times New Roman" panose="02020603050405020304" pitchFamily="18" charset="0"/>
              </a:rPr>
              <a:t>ĐOẠN VĂN SONG SONG, ĐOẠN VĂN PHỐI HỢP.</a:t>
            </a:r>
            <a:endParaRPr lang="en-US" sz="3600">
              <a:solidFill>
                <a:schemeClr val="bg1"/>
              </a:solidFill>
            </a:endParaRPr>
          </a:p>
        </p:txBody>
      </p:sp>
    </p:spTree>
    <p:extLst>
      <p:ext uri="{BB962C8B-B14F-4D97-AF65-F5344CB8AC3E}">
        <p14:creationId xmlns:p14="http://schemas.microsoft.com/office/powerpoint/2010/main" val="6515527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D4E86B-EAA3-CD41-E455-18157D0B1B26}"/>
              </a:ext>
            </a:extLst>
          </p:cNvPr>
          <p:cNvSpPr txBox="1"/>
          <p:nvPr/>
        </p:nvSpPr>
        <p:spPr>
          <a:xfrm>
            <a:off x="660400" y="333129"/>
            <a:ext cx="10858500" cy="523220"/>
          </a:xfrm>
          <a:prstGeom prst="rect">
            <a:avLst/>
          </a:prstGeom>
          <a:noFill/>
        </p:spPr>
        <p:txBody>
          <a:bodyPr wrap="square">
            <a:spAutoFit/>
          </a:bodyPr>
          <a:lstStyle/>
          <a:p>
            <a:pPr algn="ctr"/>
            <a:r>
              <a:rPr lang="en-US" sz="2800" b="1" cap="all">
                <a:solidFill>
                  <a:srgbClr val="FF0000"/>
                </a:solidFill>
                <a:effectLst/>
                <a:latin typeface="Times New Roman" panose="02020603050405020304" pitchFamily="18" charset="0"/>
                <a:ea typeface="Times New Roman" panose="02020603050405020304" pitchFamily="18" charset="0"/>
              </a:rPr>
              <a:t>đáp án</a:t>
            </a:r>
            <a:endParaRPr lang="en-US" sz="280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E7346AEA-92F4-C8D2-BBFF-01D702E8F1E7}"/>
              </a:ext>
            </a:extLst>
          </p:cNvPr>
          <p:cNvPicPr>
            <a:picLocks noChangeAspect="1"/>
          </p:cNvPicPr>
          <p:nvPr/>
        </p:nvPicPr>
        <p:blipFill>
          <a:blip r:embed="rId2"/>
          <a:stretch>
            <a:fillRect/>
          </a:stretch>
        </p:blipFill>
        <p:spPr>
          <a:xfrm>
            <a:off x="1326224" y="1256481"/>
            <a:ext cx="9155748" cy="4798551"/>
          </a:xfrm>
          <a:prstGeom prst="rect">
            <a:avLst/>
          </a:prstGeom>
        </p:spPr>
      </p:pic>
    </p:spTree>
    <p:extLst>
      <p:ext uri="{BB962C8B-B14F-4D97-AF65-F5344CB8AC3E}">
        <p14:creationId xmlns:p14="http://schemas.microsoft.com/office/powerpoint/2010/main" val="223330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 diagram of a diagram&#10;&#10;Description automatically generated with medium confidence">
            <a:extLst>
              <a:ext uri="{FF2B5EF4-FFF2-40B4-BE49-F238E27FC236}">
                <a16:creationId xmlns:a16="http://schemas.microsoft.com/office/drawing/2014/main" id="{A53C7184-DA93-D484-42E5-37F39DEDE9F5}"/>
              </a:ext>
            </a:extLst>
          </p:cNvPr>
          <p:cNvPicPr>
            <a:picLocks noChangeAspect="1"/>
          </p:cNvPicPr>
          <p:nvPr/>
        </p:nvPicPr>
        <p:blipFill>
          <a:blip r:embed="rId2"/>
          <a:stretch>
            <a:fillRect/>
          </a:stretch>
        </p:blipFill>
        <p:spPr>
          <a:xfrm>
            <a:off x="643467" y="770889"/>
            <a:ext cx="10905066" cy="5316220"/>
          </a:xfrm>
          <a:prstGeom prst="rect">
            <a:avLst/>
          </a:prstGeom>
        </p:spPr>
      </p:pic>
    </p:spTree>
    <p:extLst>
      <p:ext uri="{BB962C8B-B14F-4D97-AF65-F5344CB8AC3E}">
        <p14:creationId xmlns:p14="http://schemas.microsoft.com/office/powerpoint/2010/main" val="3850386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EDC6465-3D31-17CA-8408-20DB821C6C52}"/>
              </a:ext>
            </a:extLst>
          </p:cNvPr>
          <p:cNvPicPr>
            <a:picLocks noChangeAspect="1"/>
          </p:cNvPicPr>
          <p:nvPr/>
        </p:nvPicPr>
        <p:blipFill>
          <a:blip r:embed="rId2"/>
          <a:stretch>
            <a:fillRect/>
          </a:stretch>
        </p:blipFill>
        <p:spPr>
          <a:xfrm>
            <a:off x="1686232" y="1130300"/>
            <a:ext cx="8819536" cy="4685662"/>
          </a:xfrm>
          <a:prstGeom prst="rect">
            <a:avLst/>
          </a:prstGeom>
        </p:spPr>
      </p:pic>
    </p:spTree>
    <p:extLst>
      <p:ext uri="{BB962C8B-B14F-4D97-AF65-F5344CB8AC3E}">
        <p14:creationId xmlns:p14="http://schemas.microsoft.com/office/powerpoint/2010/main" val="1954478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 diagram of a company&#10;&#10;Description automatically generated with medium confidence">
            <a:extLst>
              <a:ext uri="{FF2B5EF4-FFF2-40B4-BE49-F238E27FC236}">
                <a16:creationId xmlns:a16="http://schemas.microsoft.com/office/drawing/2014/main" id="{63859EF2-1513-33A0-A886-92AF941F0511}"/>
              </a:ext>
            </a:extLst>
          </p:cNvPr>
          <p:cNvPicPr>
            <a:picLocks noChangeAspect="1"/>
          </p:cNvPicPr>
          <p:nvPr/>
        </p:nvPicPr>
        <p:blipFill>
          <a:blip r:embed="rId2"/>
          <a:stretch>
            <a:fillRect/>
          </a:stretch>
        </p:blipFill>
        <p:spPr>
          <a:xfrm>
            <a:off x="1777343" y="643466"/>
            <a:ext cx="8637313" cy="5571067"/>
          </a:xfrm>
          <a:prstGeom prst="rect">
            <a:avLst/>
          </a:prstGeom>
        </p:spPr>
      </p:pic>
    </p:spTree>
    <p:extLst>
      <p:ext uri="{BB962C8B-B14F-4D97-AF65-F5344CB8AC3E}">
        <p14:creationId xmlns:p14="http://schemas.microsoft.com/office/powerpoint/2010/main" val="1277881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967437A-21B5-418C-A07A-6DFAEB5EF94C}"/>
              </a:ext>
            </a:extLst>
          </p:cNvPr>
          <p:cNvSpPr txBox="1"/>
          <p:nvPr/>
        </p:nvSpPr>
        <p:spPr>
          <a:xfrm>
            <a:off x="660400" y="366623"/>
            <a:ext cx="10858500" cy="5293757"/>
          </a:xfrm>
          <a:prstGeom prst="rect">
            <a:avLst/>
          </a:prstGeom>
          <a:noFill/>
        </p:spPr>
        <p:txBody>
          <a:bodyPr wrap="square">
            <a:spAutoFit/>
          </a:bodyPr>
          <a:lstStyle/>
          <a:p>
            <a:r>
              <a:rPr lang="en-US" sz="2600" b="1">
                <a:solidFill>
                  <a:srgbClr val="0070C0"/>
                </a:solidFill>
                <a:effectLst/>
                <a:latin typeface="Times New Roman" panose="02020603050405020304" pitchFamily="18" charset="0"/>
                <a:ea typeface="Times New Roman" panose="02020603050405020304" pitchFamily="18" charset="0"/>
              </a:rPr>
              <a:t>II. THỰC HÀNH</a:t>
            </a:r>
            <a:endParaRPr lang="en-US" sz="2600">
              <a:effectLst/>
              <a:latin typeface="Times New Roman" panose="02020603050405020304" pitchFamily="18" charset="0"/>
              <a:ea typeface="Times New Roman" panose="02020603050405020304" pitchFamily="18" charset="0"/>
            </a:endParaRPr>
          </a:p>
          <a:p>
            <a:pPr algn="just"/>
            <a:r>
              <a:rPr lang="en-US" sz="2600">
                <a:effectLst/>
                <a:latin typeface="Times New Roman" panose="02020603050405020304" pitchFamily="18" charset="0"/>
                <a:ea typeface="Times New Roman" panose="02020603050405020304" pitchFamily="18" charset="0"/>
              </a:rPr>
              <a:t> </a:t>
            </a:r>
            <a:r>
              <a:rPr lang="en-US" sz="2600" b="1">
                <a:effectLst/>
                <a:latin typeface="Times New Roman" panose="02020603050405020304" pitchFamily="18" charset="0"/>
                <a:ea typeface="Times New Roman" panose="02020603050405020304" pitchFamily="18" charset="0"/>
              </a:rPr>
              <a:t>Bài tập 1:</a:t>
            </a:r>
            <a:r>
              <a:rPr lang="en-US" sz="2600" b="1">
                <a:solidFill>
                  <a:srgbClr val="000000"/>
                </a:solidFill>
                <a:effectLst/>
                <a:latin typeface="Times New Roman" panose="02020603050405020304" pitchFamily="18" charset="0"/>
                <a:ea typeface="Times New Roman" panose="02020603050405020304" pitchFamily="18" charset="0"/>
              </a:rPr>
              <a:t> </a:t>
            </a:r>
            <a:r>
              <a:rPr lang="en-US" sz="2600" b="1">
                <a:solidFill>
                  <a:srgbClr val="0070C0"/>
                </a:solidFill>
                <a:effectLst/>
                <a:latin typeface="Times New Roman" panose="02020603050405020304" pitchFamily="18" charset="0"/>
                <a:ea typeface="Times New Roman" panose="02020603050405020304" pitchFamily="18" charset="0"/>
              </a:rPr>
              <a:t>Tìm câu chủ đề trong các đoạn văn sau, từ đó, xác định kiểu đoạn văn (diễn dịch, quy nạp). Phân tích tác dụng của cách thức tổ chức đoạn văn.</a:t>
            </a:r>
            <a:r>
              <a:rPr lang="en-US" sz="2600" b="1">
                <a:solidFill>
                  <a:srgbClr val="000000"/>
                </a:solidFill>
                <a:effectLst/>
                <a:latin typeface="Times New Roman" panose="02020603050405020304" pitchFamily="18" charset="0"/>
                <a:ea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endParaRPr>
          </a:p>
          <a:p>
            <a:pPr algn="just"/>
            <a:r>
              <a:rPr lang="en-US" sz="2600">
                <a:solidFill>
                  <a:srgbClr val="000000"/>
                </a:solidFill>
                <a:effectLst/>
                <a:latin typeface="Times New Roman" panose="02020603050405020304" pitchFamily="18" charset="0"/>
                <a:ea typeface="Times New Roman" panose="02020603050405020304" pitchFamily="18" charset="0"/>
              </a:rPr>
              <a:t> a/ (1)</a:t>
            </a:r>
            <a:r>
              <a:rPr lang="en-US" sz="2600" i="1">
                <a:solidFill>
                  <a:srgbClr val="000000"/>
                </a:solidFill>
                <a:effectLst/>
                <a:latin typeface="Times New Roman" panose="02020603050405020304" pitchFamily="18" charset="0"/>
                <a:ea typeface="Times New Roman" panose="02020603050405020304" pitchFamily="18" charset="0"/>
              </a:rPr>
              <a:t>“ Cái mạnh của con người Việt Nam không chỉ chúng ta nhận biết mà cả thế giới đều thừa nhận là sự thông minh, nhạy bén với cái mới. (2) Bản chất trời phú ấy rất có ích cho xã hội ngày mai mà sự sáng tạo là một yêu cầu hàng đầu. (3) Nhưng bên cạnh cái mạnh đó cũng còn tồn tại không ít cái yếu. (4) Ấy là những lỗ hổng về kiến thức cơ bản do thiên hướng chạy theo những môn học “thời thượng”, nhất là khả năng thực hành và sáng tạo bị hạn chế do lối học chay, học vẹt nặng nề. (5) Không nhanh chóng lấp những lỗ hổng này thì thật khó bề phát huy trí thông minh vốn có và không thể thích ứng với nền kinh tế mới chứa đựng đầy tri thức cơ bản và biến đổi không ngừng”.</a:t>
            </a:r>
            <a:endParaRPr lang="en-US" sz="2600">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9798CFA8-8529-7D83-67AD-C619FF4E8B6E}"/>
              </a:ext>
            </a:extLst>
          </p:cNvPr>
          <p:cNvSpPr txBox="1"/>
          <p:nvPr/>
        </p:nvSpPr>
        <p:spPr>
          <a:xfrm>
            <a:off x="660400" y="5712480"/>
            <a:ext cx="10858500" cy="523220"/>
          </a:xfrm>
          <a:prstGeom prst="rect">
            <a:avLst/>
          </a:prstGeom>
          <a:noFill/>
        </p:spPr>
        <p:txBody>
          <a:bodyPr wrap="square">
            <a:spAutoFit/>
          </a:bodyPr>
          <a:lstStyle/>
          <a:p>
            <a:pPr algn="r"/>
            <a:r>
              <a:rPr lang="en-US" sz="2800">
                <a:solidFill>
                  <a:srgbClr val="000000"/>
                </a:solidFill>
                <a:effectLst/>
                <a:latin typeface="Times New Roman" panose="02020603050405020304" pitchFamily="18" charset="0"/>
                <a:ea typeface="Times New Roman" panose="02020603050405020304" pitchFamily="18" charset="0"/>
              </a:rPr>
              <a:t>(Trích </a:t>
            </a:r>
            <a:r>
              <a:rPr lang="en-US" sz="2800" i="1">
                <a:solidFill>
                  <a:srgbClr val="000000"/>
                </a:solidFill>
                <a:effectLst/>
                <a:latin typeface="Times New Roman" panose="02020603050405020304" pitchFamily="18" charset="0"/>
                <a:ea typeface="Times New Roman" panose="02020603050405020304" pitchFamily="18" charset="0"/>
              </a:rPr>
              <a:t>Chuẩn bị hành trang vào thế kỉ mới</a:t>
            </a:r>
            <a:r>
              <a:rPr lang="en-US" sz="2800">
                <a:solidFill>
                  <a:srgbClr val="000000"/>
                </a:solidFill>
                <a:effectLst/>
                <a:latin typeface="Times New Roman" panose="02020603050405020304" pitchFamily="18" charset="0"/>
                <a:ea typeface="Times New Roman" panose="02020603050405020304" pitchFamily="18" charset="0"/>
              </a:rPr>
              <a:t>, Vũ Khoan, Ngữ văn 9, tập 2)</a:t>
            </a:r>
            <a:r>
              <a:rPr lang="en-US" sz="2800">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756403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D63F74-5664-CA3C-A3CD-08266AF30727}"/>
              </a:ext>
            </a:extLst>
          </p:cNvPr>
          <p:cNvSpPr txBox="1"/>
          <p:nvPr/>
        </p:nvSpPr>
        <p:spPr>
          <a:xfrm>
            <a:off x="660400" y="720512"/>
            <a:ext cx="10858500" cy="5185522"/>
          </a:xfrm>
          <a:prstGeom prst="rect">
            <a:avLst/>
          </a:prstGeom>
          <a:noFill/>
        </p:spPr>
        <p:txBody>
          <a:bodyPr wrap="square">
            <a:spAutoFit/>
          </a:bodyPr>
          <a:lstStyle/>
          <a:p>
            <a:pPr indent="-21590" algn="just" fontAlgn="base">
              <a:lnSpc>
                <a:spcPct val="150000"/>
              </a:lnSpc>
            </a:pPr>
            <a:r>
              <a:rPr lang="en-US" sz="2800" i="1">
                <a:effectLst/>
                <a:latin typeface="Times New Roman" panose="02020603050405020304" pitchFamily="18" charset="0"/>
                <a:ea typeface="Times New Roman" panose="02020603050405020304" pitchFamily="18" charset="0"/>
              </a:rPr>
              <a:t>b/ Theo số liệu báo cáo, tổng lượng chất thải rắn phát sinh từ hoạt động trồng trọt (ni lông, bao bì phân bón, thuốc bảo vệ thực vật) xấp xỉ 661,5 nghìn tấn /năm, gồm 550 nghìn tấn ni lông, 77,49 nghìn tấn vỏ bao bì phân bón và 33,98 nghìn tấn vỏ bao bì thuốc bảo vệ thực vật. Chất thải rắn phát sinh từ hoạt động chăn nuôi trâu, bò, lợn, gia cầm khoảng 67,93 triệu tấn; 77 nghìn tấn chất thải nhựa vỏ bao bì thức ăn. Hoạt động nuôi trồng thủy sản phát sinh khoảng 880 nghìn tấn bùn thải, 273 nghìn tấn chất thải từ bao bì thức ăn, vỏ thuốc thú y và các loại chất rắn khác.</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34247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D63F74-5664-CA3C-A3CD-08266AF30727}"/>
              </a:ext>
            </a:extLst>
          </p:cNvPr>
          <p:cNvSpPr txBox="1"/>
          <p:nvPr/>
        </p:nvSpPr>
        <p:spPr>
          <a:xfrm>
            <a:off x="660400" y="735260"/>
            <a:ext cx="10858500" cy="6001643"/>
          </a:xfrm>
          <a:prstGeom prst="rect">
            <a:avLst/>
          </a:prstGeom>
          <a:noFill/>
        </p:spPr>
        <p:txBody>
          <a:bodyPr wrap="square">
            <a:spAutoFit/>
          </a:bodyPr>
          <a:lstStyle/>
          <a:p>
            <a:pPr marL="0" marR="0" lvl="0" indent="-21590" algn="just" defTabSz="914400" rtl="0" eaLnBrk="1" fontAlgn="base" latinLnBrk="0" hangingPunct="1">
              <a:spcBef>
                <a:spcPts val="0"/>
              </a:spcBef>
              <a:spcAft>
                <a:spcPts val="0"/>
              </a:spcAft>
              <a:buClrTx/>
              <a:buSzTx/>
              <a:buFontTx/>
              <a:buNone/>
              <a:tabLst/>
              <a:defRPr/>
            </a:pPr>
            <a:r>
              <a:rPr kumimoji="0" lang="en-US" sz="3200" b="0"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c/ (1) Để xây dựng gia đình ấm no, tiến bộ, hạnh phúc, văn minh, các thành viên trong gia đình phải luôn gắn bó, chia sẻ niềm vui, nỗi buồn, đối diện khó khăn cùng nhau. (2) Trong cuộc sống của mỗi người bao giờ cũng có niềm vui, nỗi buồn đan xen, sự quan tâm, lời động viên đúng lúc, đúng chỗ của những người thân sẽ là điểm tựa, là động lực tinh thần quan trọng để vượt qua mọi khó khăn trong cuộc sống. (3) Trong xã hội hiện đại, lối sống thờ ơ, vô cảm, vô trách nhiệm đối với chính những người thân, gia đình của mình cũng đang là vấn đề cần cảnh tỉnh trong xã hội hiện đại. (4) Trong bất kỳ hoàn cảnh nào, gia đình phải luôn là chỗ dựa vững chắc, là động lực để mỗi thành viên vươn lên trong cuộc sống.</a:t>
            </a:r>
            <a:endParaRPr kumimoji="0" lang="en-US" sz="32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77569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8128343-7E4D-2FFC-715D-9C6CED73DE90}"/>
              </a:ext>
            </a:extLst>
          </p:cNvPr>
          <p:cNvGraphicFramePr>
            <a:graphicFrameLocks noGrp="1"/>
          </p:cNvGraphicFramePr>
          <p:nvPr>
            <p:extLst>
              <p:ext uri="{D42A27DB-BD31-4B8C-83A1-F6EECF244321}">
                <p14:modId xmlns:p14="http://schemas.microsoft.com/office/powerpoint/2010/main" val="1775766096"/>
              </p:ext>
            </p:extLst>
          </p:nvPr>
        </p:nvGraphicFramePr>
        <p:xfrm>
          <a:off x="660400" y="441960"/>
          <a:ext cx="10858500" cy="5974080"/>
        </p:xfrm>
        <a:graphic>
          <a:graphicData uri="http://schemas.openxmlformats.org/drawingml/2006/table">
            <a:tbl>
              <a:tblPr firstRow="1" firstCol="1" bandRow="1"/>
              <a:tblGrid>
                <a:gridCol w="1591468">
                  <a:extLst>
                    <a:ext uri="{9D8B030D-6E8A-4147-A177-3AD203B41FA5}">
                      <a16:colId xmlns:a16="http://schemas.microsoft.com/office/drawing/2014/main" val="342328491"/>
                    </a:ext>
                  </a:extLst>
                </a:gridCol>
                <a:gridCol w="9267032">
                  <a:extLst>
                    <a:ext uri="{9D8B030D-6E8A-4147-A177-3AD203B41FA5}">
                      <a16:colId xmlns:a16="http://schemas.microsoft.com/office/drawing/2014/main" val="3102096270"/>
                    </a:ext>
                  </a:extLst>
                </a:gridCol>
              </a:tblGrid>
              <a:tr h="0">
                <a:tc>
                  <a:txBody>
                    <a:bodyPr/>
                    <a:lstStyle/>
                    <a:p>
                      <a:pPr algn="just" fontAlgn="base"/>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2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Gợi ý: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 chủ đề là câu 5</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 nhanh chóng lấp những lỗ hổng này thì thật khó bề phát huy trí thông minh vốn có và không thể thích ứng với nền kinh tế mới chứa đựng đầy tri thức cơ bản và biến đổi không ngừng”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=&gt; </a:t>
                      </a:r>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quy nạp.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Tác dụng của cách thức tổ chức đoạn văn</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indent="-21590"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Câu (1), (2) khẳng định </a:t>
                      </a:r>
                      <a:r>
                        <a:rPr lang="en-US" sz="2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Cái mạnh của con người Việt Nam đã được công nhận và rất cần thiết.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indent="-21590" algn="just"/>
                      <a:r>
                        <a:rPr lang="en-US" sz="2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 (3), (4) chỉ ra thực tế rằng con người Việt Nam vẫn có những lỗ hổng về thực hành và sáng tạo do chạy theo môn học “thời thượng”.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indent="-21590" algn="just"/>
                      <a:r>
                        <a:rPr lang="en-US" sz="2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 (5) từ đó kết luận vấn đề cần “nhanh chóng lấp những lỗ hổng này”.</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7375362"/>
                  </a:ext>
                </a:extLst>
              </a:tr>
            </a:tbl>
          </a:graphicData>
        </a:graphic>
      </p:graphicFrame>
    </p:spTree>
    <p:extLst>
      <p:ext uri="{BB962C8B-B14F-4D97-AF65-F5344CB8AC3E}">
        <p14:creationId xmlns:p14="http://schemas.microsoft.com/office/powerpoint/2010/main" val="2492627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34D6BB9-DBD1-4864-3B38-2932706A9CE6}"/>
              </a:ext>
            </a:extLst>
          </p:cNvPr>
          <p:cNvGraphicFramePr>
            <a:graphicFrameLocks noGrp="1"/>
          </p:cNvGraphicFramePr>
          <p:nvPr>
            <p:extLst>
              <p:ext uri="{D42A27DB-BD31-4B8C-83A1-F6EECF244321}">
                <p14:modId xmlns:p14="http://schemas.microsoft.com/office/powerpoint/2010/main" val="3031560781"/>
              </p:ext>
            </p:extLst>
          </p:nvPr>
        </p:nvGraphicFramePr>
        <p:xfrm>
          <a:off x="660400" y="1137674"/>
          <a:ext cx="10858500" cy="3840480"/>
        </p:xfrm>
        <a:graphic>
          <a:graphicData uri="http://schemas.openxmlformats.org/drawingml/2006/table">
            <a:tbl>
              <a:tblPr firstRow="1" firstCol="1" bandRow="1"/>
              <a:tblGrid>
                <a:gridCol w="1591468">
                  <a:extLst>
                    <a:ext uri="{9D8B030D-6E8A-4147-A177-3AD203B41FA5}">
                      <a16:colId xmlns:a16="http://schemas.microsoft.com/office/drawing/2014/main" val="3420194709"/>
                    </a:ext>
                  </a:extLst>
                </a:gridCol>
                <a:gridCol w="9267032">
                  <a:extLst>
                    <a:ext uri="{9D8B030D-6E8A-4147-A177-3AD203B41FA5}">
                      <a16:colId xmlns:a16="http://schemas.microsoft.com/office/drawing/2014/main" val="1520282963"/>
                    </a:ext>
                  </a:extLst>
                </a:gridCol>
              </a:tblGrid>
              <a:tr h="0">
                <a:tc>
                  <a:txBody>
                    <a:bodyPr/>
                    <a:lstStyle/>
                    <a:p>
                      <a:pPr algn="just" fontAlgn="base"/>
                      <a:r>
                        <a:rPr lang="en-US" sz="3600" i="1">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US"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36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Gợi ý: </a:t>
                      </a:r>
                      <a:endParaRPr lang="en-US"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fontAlgn="base"/>
                      <a:r>
                        <a:rPr lang="en-US" sz="36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 chủ đề: </a:t>
                      </a:r>
                      <a:r>
                        <a:rPr lang="en-US" sz="3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 có (không xác định được).</a:t>
                      </a:r>
                      <a:endParaRPr lang="en-US"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fontAlgn="base"/>
                      <a:r>
                        <a:rPr lang="en-US" sz="3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=&gt; </a:t>
                      </a:r>
                      <a:r>
                        <a:rPr lang="en-US" sz="36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song song</a:t>
                      </a:r>
                      <a:endParaRPr lang="en-US" sz="360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36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Tác dụng của cách thức tổ chức đoạn văn</a:t>
                      </a:r>
                      <a:r>
                        <a:rPr lang="en-US" sz="3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fontAlgn="base"/>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Các câu đều đề cập đến đơn vị chất thải rắn thải ra môi trường từ trồng trọt, chăn nuôi và nuôi trồng thủy sản.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7141859"/>
                  </a:ext>
                </a:extLst>
              </a:tr>
            </a:tbl>
          </a:graphicData>
        </a:graphic>
      </p:graphicFrame>
    </p:spTree>
    <p:extLst>
      <p:ext uri="{BB962C8B-B14F-4D97-AF65-F5344CB8AC3E}">
        <p14:creationId xmlns:p14="http://schemas.microsoft.com/office/powerpoint/2010/main" val="103847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F66DD84-6A46-D8AA-FADD-8E96D12F1958}"/>
              </a:ext>
            </a:extLst>
          </p:cNvPr>
          <p:cNvGraphicFramePr>
            <a:graphicFrameLocks noGrp="1"/>
          </p:cNvGraphicFramePr>
          <p:nvPr>
            <p:extLst>
              <p:ext uri="{D42A27DB-BD31-4B8C-83A1-F6EECF244321}">
                <p14:modId xmlns:p14="http://schemas.microsoft.com/office/powerpoint/2010/main" val="1376958536"/>
              </p:ext>
            </p:extLst>
          </p:nvPr>
        </p:nvGraphicFramePr>
        <p:xfrm>
          <a:off x="660400" y="586740"/>
          <a:ext cx="10858500" cy="5547360"/>
        </p:xfrm>
        <a:graphic>
          <a:graphicData uri="http://schemas.openxmlformats.org/drawingml/2006/table">
            <a:tbl>
              <a:tblPr firstRow="1" firstCol="1" bandRow="1"/>
              <a:tblGrid>
                <a:gridCol w="1591468">
                  <a:extLst>
                    <a:ext uri="{9D8B030D-6E8A-4147-A177-3AD203B41FA5}">
                      <a16:colId xmlns:a16="http://schemas.microsoft.com/office/drawing/2014/main" val="1894007068"/>
                    </a:ext>
                  </a:extLst>
                </a:gridCol>
                <a:gridCol w="9267032">
                  <a:extLst>
                    <a:ext uri="{9D8B030D-6E8A-4147-A177-3AD203B41FA5}">
                      <a16:colId xmlns:a16="http://schemas.microsoft.com/office/drawing/2014/main" val="241351194"/>
                    </a:ext>
                  </a:extLst>
                </a:gridCol>
              </a:tblGrid>
              <a:tr h="0">
                <a:tc>
                  <a:txBody>
                    <a:bodyPr/>
                    <a:lstStyle/>
                    <a:p>
                      <a:pPr algn="just" fontAlgn="base"/>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2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Gợi ý: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 chủ đề: câu 1 và câu 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=&gt; </a:t>
                      </a:r>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tổng phân hợp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Tác dụng của cách thức tổ chức đoạn văn</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Câu (1):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trả lời câu hỏi làm sao để xây dựng gia đình ấm no, tiến bộ? – là phải luôn gắn bó, chia sẻ.</a:t>
                      </a:r>
                    </a:p>
                    <a:p>
                      <a:pPr algn="just"/>
                      <a:r>
                        <a:rPr lang="en-US" sz="2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Câu (2):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trong cuộc sống có nỗi buồn xen niềm vui nên cần quan tâm… kịp thời.</a:t>
                      </a:r>
                    </a:p>
                    <a:p>
                      <a:pPr algn="just"/>
                      <a:r>
                        <a:rPr lang="en-US" sz="2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Câu (3):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lối sống vô cảm đang là vấn đề cần cảnh tỉnh</a:t>
                      </a:r>
                    </a:p>
                    <a:p>
                      <a:pPr algn="just"/>
                      <a:r>
                        <a:rPr lang="en-US" sz="2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Câu (4):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khẳng định</a:t>
                      </a: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gia đình phải luôn là chỗ dựa vững chắc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=&gt; Câu 1 và câu 4 đã khẳng định gia đình cần là điểm tựa để mỗi người được chia sẻ, an ủi, động viên nhau thì mới có thể xây dựng gia đình êm ấm.</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8185232"/>
                  </a:ext>
                </a:extLst>
              </a:tr>
            </a:tbl>
          </a:graphicData>
        </a:graphic>
      </p:graphicFrame>
    </p:spTree>
    <p:extLst>
      <p:ext uri="{BB962C8B-B14F-4D97-AF65-F5344CB8AC3E}">
        <p14:creationId xmlns:p14="http://schemas.microsoft.com/office/powerpoint/2010/main" val="574314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285A42-1ABA-460E-8BA4-A6EB17D685F4}"/>
              </a:ext>
            </a:extLst>
          </p:cNvPr>
          <p:cNvSpPr txBox="1"/>
          <p:nvPr/>
        </p:nvSpPr>
        <p:spPr>
          <a:xfrm>
            <a:off x="666750" y="455694"/>
            <a:ext cx="10858500" cy="6119945"/>
          </a:xfrm>
          <a:prstGeom prst="rect">
            <a:avLst/>
          </a:prstGeom>
          <a:noFill/>
        </p:spPr>
        <p:txBody>
          <a:bodyPr wrap="square">
            <a:spAutoFit/>
          </a:bodyPr>
          <a:lstStyle/>
          <a:p>
            <a:pPr indent="20955">
              <a:lnSpc>
                <a:spcPct val="150000"/>
              </a:lnSpc>
            </a:pPr>
            <a:r>
              <a:rPr lang="en-US" sz="2400" b="1">
                <a:effectLst/>
                <a:latin typeface="Times New Roman" panose="02020603050405020304" pitchFamily="18" charset="0"/>
                <a:ea typeface="Times New Roman" panose="02020603050405020304" pitchFamily="18" charset="0"/>
              </a:rPr>
              <a:t>I. ÔN TẬP LÍ THUYẾT </a:t>
            </a:r>
            <a:endParaRPr lang="en-US" sz="2400">
              <a:effectLst/>
              <a:latin typeface="Times New Roman" panose="02020603050405020304" pitchFamily="18" charset="0"/>
              <a:ea typeface="Times New Roman" panose="02020603050405020304" pitchFamily="18" charset="0"/>
            </a:endParaRPr>
          </a:p>
          <a:p>
            <a:pPr>
              <a:lnSpc>
                <a:spcPct val="150000"/>
              </a:lnSpc>
            </a:pPr>
            <a:r>
              <a:rPr lang="en-US" sz="2400" b="1">
                <a:effectLst/>
                <a:latin typeface="Times New Roman" panose="02020603050405020304" pitchFamily="18" charset="0"/>
                <a:ea typeface="Times New Roman" panose="02020603050405020304" pitchFamily="18" charset="0"/>
              </a:rPr>
              <a:t>	</a:t>
            </a:r>
            <a:r>
              <a:rPr lang="en-US" sz="2400" b="1" cap="all">
                <a:effectLst/>
                <a:latin typeface="Times New Roman" panose="02020603050405020304" pitchFamily="18" charset="0"/>
                <a:ea typeface="Times New Roman" panose="02020603050405020304" pitchFamily="18" charset="0"/>
              </a:rPr>
              <a:t>TRẮC NGHIỆM</a:t>
            </a:r>
            <a:endParaRPr lang="en-US" sz="2400">
              <a:effectLst/>
              <a:latin typeface="Times New Roman" panose="02020603050405020304" pitchFamily="18" charset="0"/>
              <a:ea typeface="Times New Roman" panose="02020603050405020304" pitchFamily="18" charset="0"/>
            </a:endParaRPr>
          </a:p>
          <a:p>
            <a:pPr>
              <a:lnSpc>
                <a:spcPct val="150000"/>
              </a:lnSpc>
            </a:pPr>
            <a:r>
              <a:rPr lang="en-US" sz="2400" b="1">
                <a:effectLst/>
                <a:latin typeface="Times New Roman" panose="02020603050405020304" pitchFamily="18" charset="0"/>
                <a:ea typeface="Times New Roman" panose="02020603050405020304" pitchFamily="18" charset="0"/>
              </a:rPr>
              <a:t>Câu 1. Đoạn văn diễn dịch là:</a:t>
            </a:r>
            <a:endParaRPr lang="en-US" sz="2400">
              <a:effectLst/>
              <a:latin typeface="Times New Roman" panose="02020603050405020304" pitchFamily="18" charset="0"/>
              <a:ea typeface="Times New Roman" panose="02020603050405020304" pitchFamily="18" charset="0"/>
            </a:endParaRPr>
          </a:p>
          <a:p>
            <a:pPr>
              <a:lnSpc>
                <a:spcPct val="150000"/>
              </a:lnSpc>
            </a:pPr>
            <a:r>
              <a:rPr lang="en-US" sz="2400">
                <a:effectLst/>
                <a:latin typeface="Times New Roman" panose="02020603050405020304" pitchFamily="18" charset="0"/>
                <a:ea typeface="Times New Roman" panose="02020603050405020304" pitchFamily="18" charset="0"/>
              </a:rPr>
              <a:t>A. Là đoạn văn vừa có câu chủ đề ở đầu đoạn, vừa có câu chủ đề ở cuối đoạn.</a:t>
            </a:r>
          </a:p>
          <a:p>
            <a:pPr>
              <a:lnSpc>
                <a:spcPct val="150000"/>
              </a:lnSpc>
            </a:pPr>
            <a:r>
              <a:rPr lang="en-US" sz="2400">
                <a:effectLst/>
                <a:latin typeface="Times New Roman" panose="02020603050405020304" pitchFamily="18" charset="0"/>
                <a:ea typeface="Times New Roman" panose="02020603050405020304" pitchFamily="18" charset="0"/>
              </a:rPr>
              <a:t>B. Là đoạn văn không có câu chủ đề. Các câu trong đoạn có quan hệ bình đẳng với nhau và cùng có tác dụng làm rõ ý khái quát nêu ở phần trước hoặc sau đó.</a:t>
            </a:r>
          </a:p>
          <a:p>
            <a:pPr>
              <a:lnSpc>
                <a:spcPct val="150000"/>
              </a:lnSpc>
            </a:pPr>
            <a:r>
              <a:rPr lang="en-US" sz="2400">
                <a:effectLst/>
                <a:latin typeface="Times New Roman" panose="02020603050405020304" pitchFamily="18" charset="0"/>
                <a:ea typeface="Times New Roman" panose="02020603050405020304" pitchFamily="18" charset="0"/>
              </a:rPr>
              <a:t>C. Là đoạn văn trình bày vấn đề theo trình tự từ các ý cụ thể đến ý khái quát. Câu chủ đề là câu đứng cuối đoạn, khái quát ý từ những câu đứng trước.</a:t>
            </a:r>
          </a:p>
          <a:p>
            <a:pPr algn="just">
              <a:lnSpc>
                <a:spcPct val="150000"/>
              </a:lnSpc>
            </a:pPr>
            <a:r>
              <a:rPr lang="en-US" sz="2400">
                <a:effectLst/>
                <a:latin typeface="Times New Roman" panose="02020603050405020304" pitchFamily="18" charset="0"/>
                <a:ea typeface="Times New Roman" panose="02020603050405020304" pitchFamily="18" charset="0"/>
              </a:rPr>
              <a:t>D. Là đoạn văn trình bày vấn đề theo trình tự từ các ý khái quát đến cụ thể. Câu chủ đề đứng đầu đoạn văn, nêu ý khái quát của cả đoạn, các câu còn lại phát triển ý nêu ở câu chủ đề.</a:t>
            </a:r>
          </a:p>
        </p:txBody>
      </p:sp>
    </p:spTree>
    <p:extLst>
      <p:ext uri="{BB962C8B-B14F-4D97-AF65-F5344CB8AC3E}">
        <p14:creationId xmlns:p14="http://schemas.microsoft.com/office/powerpoint/2010/main" val="25871926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C17F823-F7EE-4F4F-1FA5-3DBFF0DD4EEA}"/>
              </a:ext>
            </a:extLst>
          </p:cNvPr>
          <p:cNvSpPr txBox="1"/>
          <p:nvPr/>
        </p:nvSpPr>
        <p:spPr>
          <a:xfrm>
            <a:off x="660400" y="889761"/>
            <a:ext cx="10858500" cy="5509200"/>
          </a:xfrm>
          <a:prstGeom prst="rect">
            <a:avLst/>
          </a:prstGeom>
          <a:noFill/>
        </p:spPr>
        <p:txBody>
          <a:bodyPr wrap="square">
            <a:spAutoFit/>
          </a:bodyPr>
          <a:lstStyle/>
          <a:p>
            <a:pPr indent="-21590" algn="just" fontAlgn="base"/>
            <a:r>
              <a:rPr lang="en-US" sz="3200" b="1">
                <a:solidFill>
                  <a:srgbClr val="0070C0"/>
                </a:solidFill>
                <a:effectLst/>
                <a:latin typeface="Times New Roman" panose="02020603050405020304" pitchFamily="18" charset="0"/>
                <a:ea typeface="Times New Roman" panose="02020603050405020304" pitchFamily="18" charset="0"/>
              </a:rPr>
              <a:t>Bài tập 2: Từ câu (b) của bài tập 1, em hãy viết thêm câu chủ đề để biến thành đoạn văn diễn dịch.</a:t>
            </a:r>
            <a:endParaRPr lang="en-US" sz="3200">
              <a:effectLst/>
              <a:latin typeface="Times New Roman" panose="02020603050405020304" pitchFamily="18" charset="0"/>
              <a:ea typeface="Times New Roman" panose="02020603050405020304" pitchFamily="18" charset="0"/>
            </a:endParaRPr>
          </a:p>
          <a:p>
            <a:pPr indent="292100" algn="just"/>
            <a:r>
              <a:rPr lang="en-US" sz="3200" i="1">
                <a:effectLst/>
                <a:latin typeface="Times New Roman" panose="02020603050405020304" pitchFamily="18" charset="0"/>
                <a:ea typeface="Times New Roman" panose="02020603050405020304" pitchFamily="18" charset="0"/>
              </a:rPr>
              <a:t>  Theo số liệu báo cáo, tổng lượng chất thải rắn phát sinh từ hoạt động trồng trọt (ni lông, bao bì phân bón, thuốc bảo vệ thực vật) xấp xỉ 661,5 nghìn tấn /năm, gồm 550 nghìn tấn ni lông, 77,49 nghìn tấn vỏ bao bì phân bón và 33,98 nghìn tấn vỏ bao bì thuốc bảo vệ thực vật. Chất thải rắn phát sinh từ hoạt động chăn nuôi trâu, bò, lợn, gia cầm khoảng 67,93 triệu tấn; 77 nghìn tấn chất thải nhựa vỏ bao bì thức ăn. Hoạt động nuôi trồng thủy sản phát sinh khoảng 880 nghìn tấn bùn thải, 273 nghìn tấn chất thải từ bao bì thức ăn, vỏ thuốc thú y và các loại chất rắn khác.</a:t>
            </a:r>
            <a:endParaRPr lang="en-US" sz="3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88653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E4A5F7-BB3E-9E2E-08EB-5D63AE5CA7E2}"/>
              </a:ext>
            </a:extLst>
          </p:cNvPr>
          <p:cNvSpPr txBox="1"/>
          <p:nvPr/>
        </p:nvSpPr>
        <p:spPr>
          <a:xfrm>
            <a:off x="660400" y="1028700"/>
            <a:ext cx="10858500" cy="5078313"/>
          </a:xfrm>
          <a:prstGeom prst="rect">
            <a:avLst/>
          </a:prstGeom>
          <a:noFill/>
        </p:spPr>
        <p:txBody>
          <a:bodyPr wrap="square">
            <a:spAutoFit/>
          </a:bodyPr>
          <a:lstStyle/>
          <a:p>
            <a:pPr indent="-21590" algn="just"/>
            <a:r>
              <a:rPr lang="en-US" sz="3600" b="1">
                <a:solidFill>
                  <a:srgbClr val="FF0000"/>
                </a:solidFill>
                <a:effectLst/>
                <a:latin typeface="Times New Roman" panose="02020603050405020304" pitchFamily="18" charset="0"/>
                <a:ea typeface="Times New Roman" panose="02020603050405020304" pitchFamily="18" charset="0"/>
              </a:rPr>
              <a:t>Gợi ý: Có thể sử dụng một trong các câu sau:</a:t>
            </a:r>
            <a:endParaRPr lang="en-US" sz="3600">
              <a:effectLst/>
              <a:latin typeface="Times New Roman" panose="02020603050405020304" pitchFamily="18" charset="0"/>
              <a:ea typeface="Times New Roman" panose="02020603050405020304" pitchFamily="18" charset="0"/>
            </a:endParaRPr>
          </a:p>
          <a:p>
            <a:pPr indent="-21590" algn="just"/>
            <a:r>
              <a:rPr lang="en-US" sz="3600" b="1" u="sng">
                <a:effectLst/>
                <a:latin typeface="Times New Roman" panose="02020603050405020304" pitchFamily="18" charset="0"/>
                <a:ea typeface="Times New Roman" panose="02020603050405020304" pitchFamily="18" charset="0"/>
              </a:rPr>
              <a:t>Câu 1.</a:t>
            </a:r>
            <a:r>
              <a:rPr lang="en-US" sz="3600" u="sng">
                <a:effectLst/>
                <a:latin typeface="Times New Roman" panose="02020603050405020304" pitchFamily="18" charset="0"/>
                <a:ea typeface="Times New Roman" panose="02020603050405020304" pitchFamily="18" charset="0"/>
              </a:rPr>
              <a:t>  Sử dụng câu khẳng định:</a:t>
            </a:r>
            <a:r>
              <a:rPr lang="en-US" sz="3600">
                <a:effectLst/>
                <a:latin typeface="Times New Roman" panose="02020603050405020304" pitchFamily="18" charset="0"/>
                <a:ea typeface="Times New Roman" panose="02020603050405020304" pitchFamily="18" charset="0"/>
              </a:rPr>
              <a:t> Hiện nay, lượng chất thải rắn ra ngày càng nhiều, ảnh hưởng nghiêm trọng đển môi trường sống.</a:t>
            </a:r>
          </a:p>
          <a:p>
            <a:pPr indent="-21590" algn="just"/>
            <a:r>
              <a:rPr lang="en-US" sz="3600" b="1">
                <a:effectLst/>
                <a:latin typeface="Times New Roman" panose="02020603050405020304" pitchFamily="18" charset="0"/>
                <a:ea typeface="Times New Roman" panose="02020603050405020304" pitchFamily="18" charset="0"/>
              </a:rPr>
              <a:t>Câu 2.</a:t>
            </a:r>
            <a:r>
              <a:rPr lang="en-US" sz="3600">
                <a:effectLst/>
                <a:latin typeface="Times New Roman" panose="02020603050405020304" pitchFamily="18" charset="0"/>
                <a:ea typeface="Times New Roman" panose="02020603050405020304" pitchFamily="18" charset="0"/>
              </a:rPr>
              <a:t> Chất rác thải rắn đang tăng đến mức báo động khiến môi trường sống bị ảnh hưởng nghiêm trọng.</a:t>
            </a:r>
          </a:p>
          <a:p>
            <a:pPr indent="-21590" algn="just"/>
            <a:r>
              <a:rPr lang="en-US" sz="3600" b="1">
                <a:effectLst/>
                <a:latin typeface="Times New Roman" panose="02020603050405020304" pitchFamily="18" charset="0"/>
                <a:ea typeface="Times New Roman" panose="02020603050405020304" pitchFamily="18" charset="0"/>
              </a:rPr>
              <a:t>Câu 3.</a:t>
            </a:r>
            <a:r>
              <a:rPr lang="en-US" sz="3600">
                <a:effectLst/>
                <a:latin typeface="Times New Roman" panose="02020603050405020304" pitchFamily="18" charset="0"/>
                <a:ea typeface="Times New Roman" panose="02020603050405020304" pitchFamily="18" charset="0"/>
              </a:rPr>
              <a:t> </a:t>
            </a:r>
            <a:r>
              <a:rPr lang="en-US" sz="3600" u="sng">
                <a:effectLst/>
                <a:latin typeface="Times New Roman" panose="02020603050405020304" pitchFamily="18" charset="0"/>
                <a:ea typeface="Times New Roman" panose="02020603050405020304" pitchFamily="18" charset="0"/>
              </a:rPr>
              <a:t>Sử dụng câu hỏi:</a:t>
            </a:r>
            <a:r>
              <a:rPr lang="en-US" sz="3600">
                <a:effectLst/>
                <a:latin typeface="Times New Roman" panose="02020603050405020304" pitchFamily="18" charset="0"/>
                <a:ea typeface="Times New Roman" panose="02020603050405020304" pitchFamily="18" charset="0"/>
              </a:rPr>
              <a:t> Bạn có biết môi trường của chúng ta đang gánh chịu nhiều áp lực nặng nề từ rác thải, trong đó có chất thải rắn?</a:t>
            </a:r>
          </a:p>
        </p:txBody>
      </p:sp>
    </p:spTree>
    <p:extLst>
      <p:ext uri="{BB962C8B-B14F-4D97-AF65-F5344CB8AC3E}">
        <p14:creationId xmlns:p14="http://schemas.microsoft.com/office/powerpoint/2010/main" val="166592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535F29-4FA0-8C4C-178D-10B972469D8F}"/>
              </a:ext>
            </a:extLst>
          </p:cNvPr>
          <p:cNvSpPr txBox="1"/>
          <p:nvPr/>
        </p:nvSpPr>
        <p:spPr>
          <a:xfrm>
            <a:off x="666750" y="151179"/>
            <a:ext cx="10858500" cy="6555641"/>
          </a:xfrm>
          <a:prstGeom prst="rect">
            <a:avLst/>
          </a:prstGeom>
          <a:noFill/>
        </p:spPr>
        <p:txBody>
          <a:bodyPr wrap="square">
            <a:spAutoFit/>
          </a:bodyPr>
          <a:lstStyle/>
          <a:p>
            <a:pPr algn="just" fontAlgn="base"/>
            <a:r>
              <a:rPr lang="en-US" sz="2800" b="1">
                <a:solidFill>
                  <a:srgbClr val="0070C0"/>
                </a:solidFill>
                <a:effectLst/>
                <a:latin typeface="Times New Roman" panose="02020603050405020304" pitchFamily="18" charset="0"/>
                <a:ea typeface="Times New Roman" panose="02020603050405020304" pitchFamily="18" charset="0"/>
              </a:rPr>
              <a:t>Bài tập 3: Hãy sắp xếp các câu sau thành đoạn văn diễn dịch, sau đó sắp xếp lại thành đoạn văn quy nạp và cho biết dựa vào cơ sở nào, em sắp xếp như vậy. (có thể thay đổi một số từ ngữ cho phù hợp)</a:t>
            </a:r>
            <a:endParaRPr lang="en-US" sz="2800">
              <a:effectLst/>
              <a:latin typeface="Times New Roman" panose="02020603050405020304" pitchFamily="18" charset="0"/>
              <a:ea typeface="Times New Roman" panose="02020603050405020304" pitchFamily="18" charset="0"/>
            </a:endParaRPr>
          </a:p>
          <a:p>
            <a:pPr algn="just" fontAlgn="base"/>
            <a:r>
              <a:rPr lang="en-US" sz="2800" i="1">
                <a:effectLst/>
                <a:latin typeface="Times New Roman" panose="02020603050405020304" pitchFamily="18" charset="0"/>
                <a:ea typeface="Times New Roman" panose="02020603050405020304" pitchFamily="18" charset="0"/>
              </a:rPr>
              <a:t>(1) Để giải quyết vấn đề rác thải nhựa, rất nhiều các giải pháp được các chuyên gia đề xuất.</a:t>
            </a:r>
            <a:endParaRPr lang="en-US" sz="2800">
              <a:effectLst/>
              <a:latin typeface="Times New Roman" panose="02020603050405020304" pitchFamily="18" charset="0"/>
              <a:ea typeface="Times New Roman" panose="02020603050405020304" pitchFamily="18" charset="0"/>
            </a:endParaRPr>
          </a:p>
          <a:p>
            <a:pPr algn="just" fontAlgn="base"/>
            <a:r>
              <a:rPr lang="en-US" sz="2800" i="1">
                <a:effectLst/>
                <a:latin typeface="Times New Roman" panose="02020603050405020304" pitchFamily="18" charset="0"/>
                <a:ea typeface="Times New Roman" panose="02020603050405020304" pitchFamily="18" charset="0"/>
              </a:rPr>
              <a:t>(2) Cần có chính sách hạn chế sử dụng bao bì nhựa và đặc biệt là bao bì dùng một lần.</a:t>
            </a:r>
            <a:endParaRPr lang="en-US" sz="2800">
              <a:effectLst/>
              <a:latin typeface="Times New Roman" panose="02020603050405020304" pitchFamily="18" charset="0"/>
              <a:ea typeface="Times New Roman" panose="02020603050405020304" pitchFamily="18" charset="0"/>
            </a:endParaRPr>
          </a:p>
          <a:p>
            <a:pPr algn="just" fontAlgn="base"/>
            <a:r>
              <a:rPr lang="en-US" sz="2800" i="1">
                <a:effectLst/>
                <a:latin typeface="Times New Roman" panose="02020603050405020304" pitchFamily="18" charset="0"/>
                <a:ea typeface="Times New Roman" panose="02020603050405020304" pitchFamily="18" charset="0"/>
              </a:rPr>
              <a:t> (3) Đó là tạo cơ chế để doanh nghiệp sản xuất và cung ứng thuốc bảo vệ thực vật mở rộng phong trào đổi bao bì lấy sản phẩm. </a:t>
            </a:r>
            <a:endParaRPr lang="en-US" sz="2800">
              <a:effectLst/>
              <a:latin typeface="Times New Roman" panose="02020603050405020304" pitchFamily="18" charset="0"/>
              <a:ea typeface="Times New Roman" panose="02020603050405020304" pitchFamily="18" charset="0"/>
            </a:endParaRPr>
          </a:p>
          <a:p>
            <a:pPr algn="just" fontAlgn="base"/>
            <a:r>
              <a:rPr lang="en-US" sz="2800" i="1">
                <a:effectLst/>
                <a:latin typeface="Times New Roman" panose="02020603050405020304" pitchFamily="18" charset="0"/>
                <a:ea typeface="Times New Roman" panose="02020603050405020304" pitchFamily="18" charset="0"/>
              </a:rPr>
              <a:t>(4) Đồng thời, con người cần có ý thức trong vấn đề sử dụng đồ nhựa và xử lí rác thải nhựa để tái chế phù hợp thay vì xả ra môi trường.</a:t>
            </a:r>
            <a:endParaRPr lang="en-US" sz="2800">
              <a:effectLst/>
              <a:latin typeface="Times New Roman" panose="02020603050405020304" pitchFamily="18" charset="0"/>
              <a:ea typeface="Times New Roman" panose="02020603050405020304" pitchFamily="18" charset="0"/>
            </a:endParaRPr>
          </a:p>
          <a:p>
            <a:pPr algn="just" fontAlgn="base"/>
            <a:r>
              <a:rPr lang="en-US" sz="2800" i="1">
                <a:effectLst/>
                <a:latin typeface="Times New Roman" panose="02020603050405020304" pitchFamily="18" charset="0"/>
                <a:ea typeface="Times New Roman" panose="02020603050405020304" pitchFamily="18" charset="0"/>
              </a:rPr>
              <a:t>(5) Đi cùng với đó là các giải pháp về kỹ thuật để giảm thiểu sử dụng thuốc bảo vệ thực vật, áp dụng công nghệ sản xuất sinh thái để giảm sâu bệnh hoặc sử dụng những vật liệu tự hủy để sản xuất bao bì hoặc bao bì có thể tái sử dụng nhiều lần,…</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4846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137D0A-A948-05F0-7E48-2B4D3F78116E}"/>
              </a:ext>
            </a:extLst>
          </p:cNvPr>
          <p:cNvSpPr txBox="1"/>
          <p:nvPr/>
        </p:nvSpPr>
        <p:spPr>
          <a:xfrm>
            <a:off x="660400" y="1028700"/>
            <a:ext cx="6098458" cy="523220"/>
          </a:xfrm>
          <a:prstGeom prst="rect">
            <a:avLst/>
          </a:prstGeom>
          <a:noFill/>
        </p:spPr>
        <p:txBody>
          <a:bodyPr wrap="square">
            <a:spAutoFit/>
          </a:bodyPr>
          <a:lstStyle/>
          <a:p>
            <a:pPr algn="just" fontAlgn="base"/>
            <a:r>
              <a:rPr lang="en-US" sz="2800" b="1">
                <a:solidFill>
                  <a:srgbClr val="FF0000"/>
                </a:solidFill>
                <a:effectLst/>
                <a:latin typeface="Times New Roman" panose="02020603050405020304" pitchFamily="18" charset="0"/>
                <a:ea typeface="Times New Roman" panose="02020603050405020304" pitchFamily="18" charset="0"/>
              </a:rPr>
              <a:t>Gợi ý: </a:t>
            </a:r>
            <a:endParaRPr lang="en-US" sz="2800">
              <a:effectLst/>
              <a:latin typeface="Times New Roman" panose="02020603050405020304" pitchFamily="18" charset="0"/>
              <a:ea typeface="Times New Roman" panose="02020603050405020304" pitchFamily="18" charset="0"/>
            </a:endParaRPr>
          </a:p>
        </p:txBody>
      </p:sp>
      <p:graphicFrame>
        <p:nvGraphicFramePr>
          <p:cNvPr id="4" name="Table 3">
            <a:extLst>
              <a:ext uri="{FF2B5EF4-FFF2-40B4-BE49-F238E27FC236}">
                <a16:creationId xmlns:a16="http://schemas.microsoft.com/office/drawing/2014/main" id="{D1F2E313-F018-7BC7-98B2-3120055943D1}"/>
              </a:ext>
            </a:extLst>
          </p:cNvPr>
          <p:cNvGraphicFramePr>
            <a:graphicFrameLocks noGrp="1"/>
          </p:cNvGraphicFramePr>
          <p:nvPr>
            <p:extLst>
              <p:ext uri="{D42A27DB-BD31-4B8C-83A1-F6EECF244321}">
                <p14:modId xmlns:p14="http://schemas.microsoft.com/office/powerpoint/2010/main" val="3544170337"/>
              </p:ext>
            </p:extLst>
          </p:nvPr>
        </p:nvGraphicFramePr>
        <p:xfrm>
          <a:off x="666750" y="1854609"/>
          <a:ext cx="10858500" cy="3413760"/>
        </p:xfrm>
        <a:graphic>
          <a:graphicData uri="http://schemas.openxmlformats.org/drawingml/2006/table">
            <a:tbl>
              <a:tblPr firstRow="1" firstCol="1" bandRow="1"/>
              <a:tblGrid>
                <a:gridCol w="3603914">
                  <a:extLst>
                    <a:ext uri="{9D8B030D-6E8A-4147-A177-3AD203B41FA5}">
                      <a16:colId xmlns:a16="http://schemas.microsoft.com/office/drawing/2014/main" val="4231158287"/>
                    </a:ext>
                  </a:extLst>
                </a:gridCol>
                <a:gridCol w="7254586">
                  <a:extLst>
                    <a:ext uri="{9D8B030D-6E8A-4147-A177-3AD203B41FA5}">
                      <a16:colId xmlns:a16="http://schemas.microsoft.com/office/drawing/2014/main" val="3731754369"/>
                    </a:ext>
                  </a:extLst>
                </a:gridCol>
              </a:tblGrid>
              <a:tr h="0">
                <a:tc>
                  <a:txBody>
                    <a:bodyPr/>
                    <a:lstStyle/>
                    <a:p>
                      <a:pPr algn="just" fontAlgn="base"/>
                      <a:r>
                        <a:rPr lang="en-US" sz="3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diễn dịch</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r>
                        <a:rPr lang="en-US" sz="3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Cách 1: (1) – (2) – (3) – (4) - (5)</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fontAlgn="base"/>
                      <a:r>
                        <a:rPr lang="en-US" sz="3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Cách 2: (1) - (3) –(2) – (4) - (5)</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8500542"/>
                  </a:ext>
                </a:extLst>
              </a:tr>
              <a:tr h="0">
                <a:tc>
                  <a:txBody>
                    <a:bodyPr/>
                    <a:lstStyle/>
                    <a:p>
                      <a:pPr algn="just" fontAlgn="base"/>
                      <a:r>
                        <a:rPr lang="en-US" sz="3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quy nạp</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r>
                        <a:rPr lang="en-US" sz="3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Cách 1: (2) – (3) – (4) - (5) - (1)</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fontAlgn="base"/>
                      <a:r>
                        <a:rPr lang="en-US" sz="3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Cách 2: (2) – (3) – (5) - (4) - (1)</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fontAlgn="base"/>
                      <a:r>
                        <a:rPr lang="en-US" sz="3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Đổi câu (1): Trên đây là một số giải pháp được các chuyên gia đề xuất để giải quyết vấn đề rác thải nhựa.</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049260"/>
                  </a:ext>
                </a:extLst>
              </a:tr>
            </a:tbl>
          </a:graphicData>
        </a:graphic>
      </p:graphicFrame>
    </p:spTree>
    <p:extLst>
      <p:ext uri="{BB962C8B-B14F-4D97-AF65-F5344CB8AC3E}">
        <p14:creationId xmlns:p14="http://schemas.microsoft.com/office/powerpoint/2010/main" val="3351572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580C4BB-B19D-4B9D-3A8B-8EE099921C4B}"/>
              </a:ext>
            </a:extLst>
          </p:cNvPr>
          <p:cNvSpPr txBox="1"/>
          <p:nvPr/>
        </p:nvSpPr>
        <p:spPr>
          <a:xfrm>
            <a:off x="660400" y="243870"/>
            <a:ext cx="10858500" cy="1569660"/>
          </a:xfrm>
          <a:prstGeom prst="rect">
            <a:avLst/>
          </a:prstGeom>
          <a:noFill/>
        </p:spPr>
        <p:txBody>
          <a:bodyPr wrap="square">
            <a:spAutoFit/>
          </a:bodyPr>
          <a:lstStyle/>
          <a:p>
            <a:pPr algn="just" fontAlgn="base"/>
            <a:r>
              <a:rPr lang="en-US" sz="2400" b="1">
                <a:effectLst/>
                <a:latin typeface="Times New Roman" panose="02020603050405020304" pitchFamily="18" charset="0"/>
                <a:ea typeface="Times New Roman" panose="02020603050405020304" pitchFamily="18" charset="0"/>
              </a:rPr>
              <a:t>Bài tập 4:</a:t>
            </a:r>
            <a:r>
              <a:rPr lang="en-US" sz="2400" b="1" u="sng">
                <a:solidFill>
                  <a:srgbClr val="0000FF"/>
                </a:solidFill>
                <a:effectLst/>
                <a:latin typeface="Times New Roman" panose="02020603050405020304" pitchFamily="18" charset="0"/>
                <a:ea typeface="Times New Roman" panose="02020603050405020304" pitchFamily="18" charset="0"/>
              </a:rPr>
              <a:t> cho câu văn</a:t>
            </a:r>
            <a:endParaRPr lang="en-US" sz="2400">
              <a:effectLst/>
              <a:latin typeface="Times New Roman" panose="02020603050405020304" pitchFamily="18" charset="0"/>
              <a:ea typeface="Times New Roman" panose="02020603050405020304" pitchFamily="18" charset="0"/>
            </a:endParaRPr>
          </a:p>
          <a:p>
            <a:pPr indent="-21590" algn="just" fontAlgn="base"/>
            <a:r>
              <a:rPr lang="en-US" sz="2400" i="1" u="sng">
                <a:solidFill>
                  <a:srgbClr val="0000FF"/>
                </a:solidFill>
                <a:effectLst/>
                <a:latin typeface="Times New Roman" panose="02020603050405020304" pitchFamily="18" charset="0"/>
                <a:ea typeface="Times New Roman" panose="02020603050405020304" pitchFamily="18" charset="0"/>
              </a:rPr>
              <a:t>Người Việt Nam luôn </a:t>
            </a: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anh hùng, sẵn sàng chiến đấu xả thân vì nước, vì dân.</a:t>
            </a:r>
            <a:endParaRPr lang="en-US" sz="2400">
              <a:effectLst/>
              <a:latin typeface="Times New Roman" panose="02020603050405020304" pitchFamily="18" charset="0"/>
              <a:ea typeface="Times New Roman" panose="02020603050405020304" pitchFamily="18" charset="0"/>
            </a:endParaRPr>
          </a:p>
          <a:p>
            <a:pPr indent="-21590" algn="just" fontAlgn="base"/>
            <a:r>
              <a:rPr lang="en-US" sz="2400" b="1" i="1">
                <a:effectLst/>
                <a:latin typeface="Times New Roman" panose="02020603050405020304" pitchFamily="18" charset="0"/>
                <a:ea typeface="Times New Roman" panose="02020603050405020304" pitchFamily="18" charset="0"/>
                <a:cs typeface="Times New Roman" panose="02020603050405020304" pitchFamily="18" charset="0"/>
              </a:rPr>
              <a:t>Hãy viết đoạn văn theo lối diễn dịch sau đó chuyển sang quy nạp bằng câu chủ đề trên.</a:t>
            </a:r>
            <a:endParaRPr lang="en-US" sz="2400">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9610990A-D29B-A473-ACC2-666AF25E520B}"/>
              </a:ext>
            </a:extLst>
          </p:cNvPr>
          <p:cNvSpPr txBox="1"/>
          <p:nvPr/>
        </p:nvSpPr>
        <p:spPr>
          <a:xfrm>
            <a:off x="660400" y="1813530"/>
            <a:ext cx="10858500" cy="4893647"/>
          </a:xfrm>
          <a:prstGeom prst="rect">
            <a:avLst/>
          </a:prstGeom>
          <a:noFill/>
        </p:spPr>
        <p:txBody>
          <a:bodyPr wrap="square">
            <a:spAutoFit/>
          </a:bodyPr>
          <a:lstStyle/>
          <a:p>
            <a:pPr indent="-21590" algn="just" fontAlgn="base"/>
            <a:r>
              <a:rPr lang="en-US" sz="2400" b="1" i="1" u="sng">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Gợi ý: đoạn văn diễn dịch</a:t>
            </a:r>
            <a:endParaRPr lang="en-US" sz="2400">
              <a:effectLst/>
              <a:latin typeface="Times New Roman" panose="02020603050405020304" pitchFamily="18" charset="0"/>
              <a:ea typeface="Times New Roman" panose="02020603050405020304" pitchFamily="18" charset="0"/>
            </a:endParaRPr>
          </a:p>
          <a:p>
            <a:pPr algn="just" fontAlgn="base"/>
            <a:r>
              <a:rPr lang="en-US" sz="2400" i="1" u="sng">
                <a:solidFill>
                  <a:srgbClr val="0000FF"/>
                </a:solidFill>
                <a:effectLst/>
                <a:latin typeface="Times New Roman" panose="02020603050405020304" pitchFamily="18" charset="0"/>
                <a:ea typeface="Times New Roman" panose="02020603050405020304" pitchFamily="18" charset="0"/>
              </a:rPr>
              <a:t>  (1) Người Việt Nam luôn </a:t>
            </a: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anh hùng, sẵn sàng chiến đấu xả thân vì nước, vì dân. Từ xưa đến nay, truyền thống anh hùng luôn được phát huy, nhất là trong hoàn cảnh đất nước có giặc ngoại xâm, tiêu biểu là trong cuộc kháng chiến chống Mỹ cứu nước. </a:t>
            </a:r>
            <a:r>
              <a:rPr lang="en-US" sz="2400">
                <a:effectLst/>
                <a:latin typeface="Times New Roman" panose="02020603050405020304" pitchFamily="18" charset="0"/>
                <a:ea typeface="Times New Roman" panose="02020603050405020304" pitchFamily="18" charset="0"/>
              </a:rPr>
              <a:t>Có ai đó đã nói: “</a:t>
            </a:r>
            <a:r>
              <a:rPr lang="en-US" sz="2400" i="1">
                <a:effectLst/>
                <a:latin typeface="Times New Roman" panose="02020603050405020304" pitchFamily="18" charset="0"/>
                <a:ea typeface="Times New Roman" panose="02020603050405020304" pitchFamily="18" charset="0"/>
              </a:rPr>
              <a:t>Cuộc đời đẹp nhất là trên trận tuyến đánh quân thù”</a:t>
            </a:r>
            <a:r>
              <a:rPr lang="en-US" sz="2400">
                <a:effectLst/>
                <a:latin typeface="Times New Roman" panose="02020603050405020304" pitchFamily="18" charset="0"/>
                <a:ea typeface="Times New Roman" panose="02020603050405020304" pitchFamily="18" charset="0"/>
              </a:rPr>
              <a:t> đã trở thành lẽ sống tự nhiên của hàng vạn thanh niên; </a:t>
            </a:r>
            <a:r>
              <a:rPr lang="en-US" sz="2400" i="1">
                <a:effectLst/>
                <a:latin typeface="Times New Roman" panose="02020603050405020304" pitchFamily="18" charset="0"/>
                <a:ea typeface="Times New Roman" panose="02020603050405020304" pitchFamily="18" charset="0"/>
              </a:rPr>
              <a:t>“cả nước ra quân, toàn dân đánh giặc</a:t>
            </a:r>
            <a:r>
              <a:rPr lang="en-US" sz="2400">
                <a:effectLst/>
                <a:latin typeface="Times New Roman" panose="02020603050405020304" pitchFamily="18" charset="0"/>
                <a:ea typeface="Times New Roman" panose="02020603050405020304" pitchFamily="18" charset="0"/>
              </a:rPr>
              <a:t>” đã trở thành “lẽ tự nhiên, thường tình” của cả một thế hệ quân và dân ta trong cuộc kháng chiến chống Mỹ, trở thành làn sóng mạnh mẽ đã làm nên chiến thắng mang tầm thời đại. Sự háo hức tham gia của mọi tầng lớp nhân dân, lớp lớp người già, người trẻ, phụ nữ, các giới đồng bào không phân biệt dân tộc, tôn giáo, trước hết là thanh niên trên mọi miền đất nước, tham gia phục vụ và bảo đảm mọi mặt cho chiến trường miền Nam, tập trung ở cuộc Tổng tiến công và nổi dậy mùa Xuân 1975 là sự thể hiện sâu sắc, thăng hoa nhất của chủ nghĩa anh hùng cách mạng Việt Nam thời đại Hồ Chí Minh.</a:t>
            </a:r>
          </a:p>
        </p:txBody>
      </p:sp>
    </p:spTree>
    <p:extLst>
      <p:ext uri="{BB962C8B-B14F-4D97-AF65-F5344CB8AC3E}">
        <p14:creationId xmlns:p14="http://schemas.microsoft.com/office/powerpoint/2010/main" val="427038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FC14B5-1B23-53FC-5503-12267D91CF1D}"/>
              </a:ext>
            </a:extLst>
          </p:cNvPr>
          <p:cNvSpPr txBox="1"/>
          <p:nvPr/>
        </p:nvSpPr>
        <p:spPr>
          <a:xfrm>
            <a:off x="660400" y="151179"/>
            <a:ext cx="10858500" cy="6555641"/>
          </a:xfrm>
          <a:prstGeom prst="rect">
            <a:avLst/>
          </a:prstGeom>
          <a:noFill/>
        </p:spPr>
        <p:txBody>
          <a:bodyPr wrap="square">
            <a:spAutoFit/>
          </a:bodyPr>
          <a:lstStyle/>
          <a:p>
            <a:pPr indent="-21590" algn="just" fontAlgn="base"/>
            <a:r>
              <a:rPr lang="en-US" sz="2800" b="1" i="1" u="sng">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Gợi ý: đoạn văn quy nạp</a:t>
            </a:r>
            <a:endParaRPr lang="en-US" sz="2800">
              <a:effectLst/>
              <a:latin typeface="Times New Roman" panose="02020603050405020304" pitchFamily="18" charset="0"/>
              <a:ea typeface="Times New Roman" panose="02020603050405020304" pitchFamily="18" charset="0"/>
            </a:endParaRPr>
          </a:p>
          <a:p>
            <a:pPr indent="292100" algn="just" fontAlgn="base"/>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a:effectLst/>
                <a:latin typeface="Times New Roman" panose="02020603050405020304" pitchFamily="18" charset="0"/>
                <a:ea typeface="Times New Roman" panose="02020603050405020304" pitchFamily="18" charset="0"/>
              </a:rPr>
              <a:t>Có ai đó đã nói: “Cuộc đời đẹp nhất là trên trận tuyến đánh quân thù” đã trở thành lẽ sống tự nhiên của hàng vạn thanh niên; “cả nước ra quân, toàn dân đánh giặc” đã trở thành “lẽ tự nhiên, thường tình” của cả một thế hệ quân và dân ta trong cuộc kháng chiến chống Mỹ, được nhân lên thành cao trào mạnh mẽ trong cuộc Tổng tiến công và nổi dậy mùa Xuân 1975, trở thành hành động cơ bản làm nên chiến thắng mang tầm thời đại. Sự háo hức tham gia của mọi tầng lớp nhân dân, lớp lớp người già, người trẻ, phụ nữ, các giới đồng bào không phân biệt dân tộc, tôn giáo, trước hết là thanh niên trên mọi miền đất nước, làm nên đại thắng mùa xuân 1975, là sự thể hiện sâu sắc, thăng hoa nhất của chủ nghĩa anh hùng cách mạng Việt Nam thời đại Hồ Chí Minh.</a:t>
            </a:r>
            <a:r>
              <a:rPr lang="en-US" sz="2800" i="1" u="sng">
                <a:solidFill>
                  <a:srgbClr val="0000FF"/>
                </a:solidFill>
                <a:effectLst/>
                <a:latin typeface="Times New Roman" panose="02020603050405020304" pitchFamily="18" charset="0"/>
                <a:ea typeface="Times New Roman" panose="02020603050405020304" pitchFamily="18" charset="0"/>
              </a:rPr>
              <a:t> </a:t>
            </a: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Từ xưa đến nay, truyền thống anh hùng ấy luôn được phát huy, nhất là trong hoàn cảnh đất nước có giặc ngoại xâm. (1) Chúng ta có quyền tự hào và khẳng định n</a:t>
            </a:r>
            <a:r>
              <a:rPr lang="en-US" sz="2800" u="sng">
                <a:solidFill>
                  <a:srgbClr val="0000FF"/>
                </a:solidFill>
                <a:effectLst/>
                <a:latin typeface="Times New Roman" panose="02020603050405020304" pitchFamily="18" charset="0"/>
                <a:ea typeface="Times New Roman" panose="02020603050405020304" pitchFamily="18" charset="0"/>
              </a:rPr>
              <a:t>gười Việt Nam luôn </a:t>
            </a: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anh hùng, sẵn sàng chiến đấu xả thân vì nước, vì dân.</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23681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2485969-B2D6-2B17-67F0-F51EA11388D8}"/>
              </a:ext>
            </a:extLst>
          </p:cNvPr>
          <p:cNvSpPr txBox="1"/>
          <p:nvPr/>
        </p:nvSpPr>
        <p:spPr>
          <a:xfrm>
            <a:off x="660400" y="936010"/>
            <a:ext cx="10858500" cy="5262979"/>
          </a:xfrm>
          <a:prstGeom prst="rect">
            <a:avLst/>
          </a:prstGeom>
          <a:noFill/>
        </p:spPr>
        <p:txBody>
          <a:bodyPr wrap="square">
            <a:spAutoFit/>
          </a:bodyPr>
          <a:lstStyle/>
          <a:p>
            <a:pPr algn="just"/>
            <a:r>
              <a:rPr lang="en-US" sz="2800" b="1">
                <a:effectLst/>
                <a:latin typeface="Times New Roman" panose="02020603050405020304" pitchFamily="18" charset="0"/>
                <a:ea typeface="Times New Roman" panose="02020603050405020304" pitchFamily="18" charset="0"/>
              </a:rPr>
              <a:t>Câu 2.</a:t>
            </a:r>
            <a:r>
              <a:rPr lang="en-US" sz="2800">
                <a:effectLst/>
                <a:latin typeface="Times New Roman" panose="02020603050405020304" pitchFamily="18" charset="0"/>
                <a:ea typeface="Times New Roman" panose="02020603050405020304" pitchFamily="18" charset="0"/>
              </a:rPr>
              <a:t> </a:t>
            </a:r>
            <a:r>
              <a:rPr lang="en-US" sz="2800" b="1">
                <a:effectLst/>
                <a:latin typeface="Times New Roman" panose="02020603050405020304" pitchFamily="18" charset="0"/>
                <a:ea typeface="Times New Roman" panose="02020603050405020304" pitchFamily="18" charset="0"/>
              </a:rPr>
              <a:t>Đoạn văn quy nạp là đoạn văn:</a:t>
            </a:r>
            <a:endParaRPr lang="en-US" sz="2800">
              <a:effectLst/>
              <a:latin typeface="Times New Roman" panose="02020603050405020304" pitchFamily="18" charset="0"/>
              <a:ea typeface="Times New Roman" panose="02020603050405020304" pitchFamily="18" charset="0"/>
            </a:endParaRPr>
          </a:p>
          <a:p>
            <a:pPr algn="just"/>
            <a:r>
              <a:rPr lang="en-US" sz="2800">
                <a:effectLst/>
                <a:latin typeface="Times New Roman" panose="02020603050405020304" pitchFamily="18" charset="0"/>
                <a:ea typeface="Times New Roman" panose="02020603050405020304" pitchFamily="18" charset="0"/>
              </a:rPr>
              <a:t>A. Trình bày vấn đề theo trình tự từ ý khái quát đến các ý cụ thể</a:t>
            </a:r>
          </a:p>
          <a:p>
            <a:pPr algn="just"/>
            <a:r>
              <a:rPr lang="en-US" sz="2800">
                <a:effectLst/>
                <a:latin typeface="Times New Roman" panose="02020603050405020304" pitchFamily="18" charset="0"/>
                <a:ea typeface="Times New Roman" panose="02020603050405020304" pitchFamily="18" charset="0"/>
              </a:rPr>
              <a:t>B. Trình bày vấn đề theo trình tự từ các ý cụ thể đến ý khái quát</a:t>
            </a:r>
          </a:p>
          <a:p>
            <a:pPr algn="just"/>
            <a:r>
              <a:rPr lang="en-US" sz="2800">
                <a:effectLst/>
                <a:latin typeface="Times New Roman" panose="02020603050405020304" pitchFamily="18" charset="0"/>
                <a:ea typeface="Times New Roman" panose="02020603050405020304" pitchFamily="18" charset="0"/>
              </a:rPr>
              <a:t>C. Trình bày vấn đề theo phong cách khoa học thuận: đi từ khái niệm, đặc điểm đến thực tế.</a:t>
            </a:r>
          </a:p>
          <a:p>
            <a:pPr algn="just"/>
            <a:r>
              <a:rPr lang="en-US" sz="2800">
                <a:effectLst/>
                <a:latin typeface="Times New Roman" panose="02020603050405020304" pitchFamily="18" charset="0"/>
                <a:ea typeface="Times New Roman" panose="02020603050405020304" pitchFamily="18" charset="0"/>
              </a:rPr>
              <a:t>D. Trình bày vấn đề theo phong cách khoa học ngược: đi từ thực tế đến đặc điểm, khái niệm.</a:t>
            </a:r>
          </a:p>
          <a:p>
            <a:r>
              <a:rPr lang="en-US" sz="2800" b="1">
                <a:effectLst/>
                <a:latin typeface="Times New Roman" panose="02020603050405020304" pitchFamily="18" charset="0"/>
                <a:ea typeface="Times New Roman" panose="02020603050405020304" pitchFamily="18" charset="0"/>
              </a:rPr>
              <a:t>Câu 3.</a:t>
            </a:r>
            <a:r>
              <a:rPr lang="en-US" sz="2800">
                <a:effectLst/>
                <a:latin typeface="Times New Roman" panose="02020603050405020304" pitchFamily="18" charset="0"/>
                <a:ea typeface="Times New Roman" panose="02020603050405020304" pitchFamily="18" charset="0"/>
              </a:rPr>
              <a:t> </a:t>
            </a:r>
            <a:r>
              <a:rPr lang="en-US" sz="2800" b="1">
                <a:effectLst/>
                <a:latin typeface="Times New Roman" panose="02020603050405020304" pitchFamily="18" charset="0"/>
                <a:ea typeface="Times New Roman" panose="02020603050405020304" pitchFamily="18" charset="0"/>
              </a:rPr>
              <a:t>Trong đoạn văn diễn dịch câu chủ đề đứng ở vị trí nào?</a:t>
            </a:r>
            <a:endParaRPr lang="en-US" sz="2800">
              <a:effectLst/>
              <a:latin typeface="Times New Roman" panose="02020603050405020304" pitchFamily="18" charset="0"/>
              <a:ea typeface="Times New Roman" panose="02020603050405020304" pitchFamily="18" charset="0"/>
            </a:endParaRPr>
          </a:p>
          <a:p>
            <a:r>
              <a:rPr lang="en-US" sz="2800">
                <a:effectLst/>
                <a:latin typeface="Times New Roman" panose="02020603050405020304" pitchFamily="18" charset="0"/>
                <a:ea typeface="Times New Roman" panose="02020603050405020304" pitchFamily="18" charset="0"/>
              </a:rPr>
              <a:t>A. Câu chủ đề đứng ở cuối đoạn.</a:t>
            </a:r>
          </a:p>
          <a:p>
            <a:r>
              <a:rPr lang="en-US" sz="2800">
                <a:effectLst/>
                <a:latin typeface="Times New Roman" panose="02020603050405020304" pitchFamily="18" charset="0"/>
                <a:ea typeface="Times New Roman" panose="02020603050405020304" pitchFamily="18" charset="0"/>
              </a:rPr>
              <a:t>B. Câu chủ đề đứng ở giữa đoạn.</a:t>
            </a:r>
          </a:p>
          <a:p>
            <a:r>
              <a:rPr lang="en-US" sz="2800">
                <a:effectLst/>
                <a:latin typeface="Times New Roman" panose="02020603050405020304" pitchFamily="18" charset="0"/>
                <a:ea typeface="Times New Roman" panose="02020603050405020304" pitchFamily="18" charset="0"/>
              </a:rPr>
              <a:t>C. Câu chủ đề đứng ở đầu đoạn.</a:t>
            </a:r>
          </a:p>
          <a:p>
            <a:r>
              <a:rPr lang="en-US" sz="2800">
                <a:effectLst/>
                <a:latin typeface="Times New Roman" panose="02020603050405020304" pitchFamily="18" charset="0"/>
                <a:ea typeface="Times New Roman" panose="02020603050405020304" pitchFamily="18" charset="0"/>
              </a:rPr>
              <a:t>D. Đáp án B,C đúng.</a:t>
            </a:r>
          </a:p>
        </p:txBody>
      </p:sp>
    </p:spTree>
    <p:extLst>
      <p:ext uri="{BB962C8B-B14F-4D97-AF65-F5344CB8AC3E}">
        <p14:creationId xmlns:p14="http://schemas.microsoft.com/office/powerpoint/2010/main" val="4079630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97E473-A102-28A5-2FB7-EF11EB4D3F6E}"/>
              </a:ext>
            </a:extLst>
          </p:cNvPr>
          <p:cNvSpPr txBox="1"/>
          <p:nvPr/>
        </p:nvSpPr>
        <p:spPr>
          <a:xfrm>
            <a:off x="660400" y="745489"/>
            <a:ext cx="10858500" cy="5509200"/>
          </a:xfrm>
          <a:prstGeom prst="rect">
            <a:avLst/>
          </a:prstGeom>
          <a:noFill/>
        </p:spPr>
        <p:txBody>
          <a:bodyPr wrap="square">
            <a:spAutoFit/>
          </a:bodyPr>
          <a:lstStyle/>
          <a:p>
            <a:r>
              <a:rPr lang="en-US" sz="3200" b="1">
                <a:effectLst/>
                <a:latin typeface="Times New Roman" panose="02020603050405020304" pitchFamily="18" charset="0"/>
                <a:ea typeface="Times New Roman" panose="02020603050405020304" pitchFamily="18" charset="0"/>
              </a:rPr>
              <a:t>Câu 4.</a:t>
            </a:r>
            <a:r>
              <a:rPr lang="en-US" sz="3200">
                <a:effectLst/>
                <a:latin typeface="Times New Roman" panose="02020603050405020304" pitchFamily="18" charset="0"/>
                <a:ea typeface="Times New Roman" panose="02020603050405020304" pitchFamily="18" charset="0"/>
              </a:rPr>
              <a:t> </a:t>
            </a:r>
            <a:r>
              <a:rPr lang="en-US" sz="3200" b="1">
                <a:effectLst/>
                <a:latin typeface="Times New Roman" panose="02020603050405020304" pitchFamily="18" charset="0"/>
                <a:ea typeface="Times New Roman" panose="02020603050405020304" pitchFamily="18" charset="0"/>
              </a:rPr>
              <a:t>Trong đoạn văn quy nạp câu chủ đề đứng ở vị trí nào?</a:t>
            </a:r>
            <a:endParaRPr lang="en-US" sz="3200">
              <a:effectLst/>
              <a:latin typeface="Times New Roman" panose="02020603050405020304" pitchFamily="18" charset="0"/>
              <a:ea typeface="Times New Roman" panose="02020603050405020304" pitchFamily="18" charset="0"/>
            </a:endParaRPr>
          </a:p>
          <a:p>
            <a:r>
              <a:rPr lang="en-US" sz="3200">
                <a:effectLst/>
                <a:latin typeface="Times New Roman" panose="02020603050405020304" pitchFamily="18" charset="0"/>
                <a:ea typeface="Times New Roman" panose="02020603050405020304" pitchFamily="18" charset="0"/>
              </a:rPr>
              <a:t>A. Câu chủ đề nằm ở đầu đoạn.</a:t>
            </a:r>
          </a:p>
          <a:p>
            <a:r>
              <a:rPr lang="en-US" sz="3200">
                <a:effectLst/>
                <a:latin typeface="Times New Roman" panose="02020603050405020304" pitchFamily="18" charset="0"/>
                <a:ea typeface="Times New Roman" panose="02020603050405020304" pitchFamily="18" charset="0"/>
              </a:rPr>
              <a:t>B. Câu chủ đề nằm ở giữa đoạn.</a:t>
            </a:r>
          </a:p>
          <a:p>
            <a:r>
              <a:rPr lang="en-US" sz="3200">
                <a:effectLst/>
                <a:latin typeface="Times New Roman" panose="02020603050405020304" pitchFamily="18" charset="0"/>
                <a:ea typeface="Times New Roman" panose="02020603050405020304" pitchFamily="18" charset="0"/>
              </a:rPr>
              <a:t>C. Câu chủ đề nằm ở cuối đoạn.</a:t>
            </a:r>
          </a:p>
          <a:p>
            <a:r>
              <a:rPr lang="en-US" sz="3200">
                <a:effectLst/>
                <a:latin typeface="Times New Roman" panose="02020603050405020304" pitchFamily="18" charset="0"/>
                <a:ea typeface="Times New Roman" panose="02020603050405020304" pitchFamily="18" charset="0"/>
              </a:rPr>
              <a:t>D. Đáp án A,B đúng.</a:t>
            </a:r>
          </a:p>
          <a:p>
            <a:r>
              <a:rPr lang="en-US" sz="3200" b="1">
                <a:effectLst/>
                <a:latin typeface="Times New Roman" panose="02020603050405020304" pitchFamily="18" charset="0"/>
                <a:ea typeface="Times New Roman" panose="02020603050405020304" pitchFamily="18" charset="0"/>
              </a:rPr>
              <a:t>Câu 5.</a:t>
            </a:r>
            <a:r>
              <a:rPr lang="en-US" sz="3200">
                <a:effectLst/>
                <a:latin typeface="Times New Roman" panose="02020603050405020304" pitchFamily="18" charset="0"/>
                <a:ea typeface="Times New Roman" panose="02020603050405020304" pitchFamily="18" charset="0"/>
              </a:rPr>
              <a:t> </a:t>
            </a:r>
            <a:r>
              <a:rPr lang="en-US" sz="3200" b="1">
                <a:effectLst/>
                <a:latin typeface="Times New Roman" panose="02020603050405020304" pitchFamily="18" charset="0"/>
                <a:ea typeface="Times New Roman" panose="02020603050405020304" pitchFamily="18" charset="0"/>
              </a:rPr>
              <a:t>Đoạn văn diễn dịch và đoạn văn quy nạp phù hợp với loại văn bản nào?</a:t>
            </a:r>
            <a:endParaRPr lang="en-US" sz="3200">
              <a:effectLst/>
              <a:latin typeface="Times New Roman" panose="02020603050405020304" pitchFamily="18" charset="0"/>
              <a:ea typeface="Times New Roman" panose="02020603050405020304" pitchFamily="18" charset="0"/>
            </a:endParaRPr>
          </a:p>
          <a:p>
            <a:r>
              <a:rPr lang="en-US" sz="3200">
                <a:effectLst/>
                <a:latin typeface="Times New Roman" panose="02020603050405020304" pitchFamily="18" charset="0"/>
                <a:ea typeface="Times New Roman" panose="02020603050405020304" pitchFamily="18" charset="0"/>
              </a:rPr>
              <a:t>A. Biểu cảm.</a:t>
            </a:r>
          </a:p>
          <a:p>
            <a:r>
              <a:rPr lang="en-US" sz="3200">
                <a:effectLst/>
                <a:latin typeface="Times New Roman" panose="02020603050405020304" pitchFamily="18" charset="0"/>
                <a:ea typeface="Times New Roman" panose="02020603050405020304" pitchFamily="18" charset="0"/>
              </a:rPr>
              <a:t>B. Miêu tả.</a:t>
            </a:r>
          </a:p>
          <a:p>
            <a:r>
              <a:rPr lang="en-US" sz="3200">
                <a:effectLst/>
                <a:latin typeface="Times New Roman" panose="02020603050405020304" pitchFamily="18" charset="0"/>
                <a:ea typeface="Times New Roman" panose="02020603050405020304" pitchFamily="18" charset="0"/>
              </a:rPr>
              <a:t>C. Tự sự.</a:t>
            </a:r>
          </a:p>
          <a:p>
            <a:r>
              <a:rPr lang="en-US" sz="3200">
                <a:effectLst/>
                <a:latin typeface="Times New Roman" panose="02020603050405020304" pitchFamily="18" charset="0"/>
                <a:ea typeface="Times New Roman" panose="02020603050405020304" pitchFamily="18" charset="0"/>
              </a:rPr>
              <a:t>D. Nghị luận.</a:t>
            </a:r>
          </a:p>
        </p:txBody>
      </p:sp>
    </p:spTree>
    <p:extLst>
      <p:ext uri="{BB962C8B-B14F-4D97-AF65-F5344CB8AC3E}">
        <p14:creationId xmlns:p14="http://schemas.microsoft.com/office/powerpoint/2010/main" val="957393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9D50EB-B698-597B-0B74-EE4DBB026695}"/>
              </a:ext>
            </a:extLst>
          </p:cNvPr>
          <p:cNvSpPr txBox="1"/>
          <p:nvPr/>
        </p:nvSpPr>
        <p:spPr>
          <a:xfrm>
            <a:off x="660400" y="848727"/>
            <a:ext cx="10858500" cy="5509200"/>
          </a:xfrm>
          <a:prstGeom prst="rect">
            <a:avLst/>
          </a:prstGeom>
          <a:noFill/>
        </p:spPr>
        <p:txBody>
          <a:bodyPr wrap="square">
            <a:spAutoFit/>
          </a:bodyPr>
          <a:lstStyle/>
          <a:p>
            <a:pPr algn="just"/>
            <a:r>
              <a:rPr lang="en-US" sz="3200" b="1">
                <a:effectLst/>
                <a:latin typeface="Times New Roman" panose="02020603050405020304" pitchFamily="18" charset="0"/>
                <a:ea typeface="Times New Roman" panose="02020603050405020304" pitchFamily="18" charset="0"/>
              </a:rPr>
              <a:t>Câu 6. Đoạn văn sau được trình bày theo cách nào?</a:t>
            </a:r>
            <a:endParaRPr lang="en-US" sz="3200">
              <a:effectLst/>
              <a:latin typeface="Times New Roman" panose="02020603050405020304" pitchFamily="18" charset="0"/>
              <a:ea typeface="Times New Roman" panose="02020603050405020304" pitchFamily="18" charset="0"/>
            </a:endParaRPr>
          </a:p>
          <a:p>
            <a:pPr algn="just"/>
            <a:r>
              <a:rPr lang="en-US" sz="3200">
                <a:effectLst/>
                <a:latin typeface="Times New Roman" panose="02020603050405020304" pitchFamily="18" charset="0"/>
                <a:ea typeface="Times New Roman" panose="02020603050405020304" pitchFamily="18" charset="0"/>
              </a:rPr>
              <a:t>“Thế đấy, biển luôn luôn thay đổi màu tùy theo sắc mây trời. Trời xanh thẳm, biển cũng xanh thẳm, như dâng cao lên, chắc nịch. Trời rải mây trắng nhạt, biển mơ màng dịu hơi sương. Trời âm u mây mưa, biển xám xịt, nặng nề. Trời ầm ầm dông gió, biển đục ngầu giận dữ…Như một con người biết buồn vui, biển lúc tẻ nhạt, lạnh lùng, lúc sôi nổi, hả hê, lúc đăm chiêu, gắt gỏng.”</a:t>
            </a:r>
          </a:p>
          <a:p>
            <a:pPr algn="just"/>
            <a:r>
              <a:rPr lang="en-US" sz="3200">
                <a:effectLst/>
                <a:latin typeface="Times New Roman" panose="02020603050405020304" pitchFamily="18" charset="0"/>
                <a:ea typeface="Times New Roman" panose="02020603050405020304" pitchFamily="18" charset="0"/>
              </a:rPr>
              <a:t>A. Diễn dịch</a:t>
            </a:r>
          </a:p>
          <a:p>
            <a:pPr algn="just"/>
            <a:r>
              <a:rPr lang="en-US" sz="3200">
                <a:effectLst/>
                <a:latin typeface="Times New Roman" panose="02020603050405020304" pitchFamily="18" charset="0"/>
                <a:ea typeface="Times New Roman" panose="02020603050405020304" pitchFamily="18" charset="0"/>
              </a:rPr>
              <a:t>B. Phối hợp</a:t>
            </a:r>
          </a:p>
          <a:p>
            <a:pPr algn="just"/>
            <a:r>
              <a:rPr lang="en-US" sz="3200">
                <a:effectLst/>
                <a:latin typeface="Times New Roman" panose="02020603050405020304" pitchFamily="18" charset="0"/>
                <a:ea typeface="Times New Roman" panose="02020603050405020304" pitchFamily="18" charset="0"/>
              </a:rPr>
              <a:t>C. Song song</a:t>
            </a:r>
          </a:p>
          <a:p>
            <a:pPr algn="just"/>
            <a:r>
              <a:rPr lang="en-US" sz="3200">
                <a:effectLst/>
                <a:latin typeface="Times New Roman" panose="02020603050405020304" pitchFamily="18" charset="0"/>
                <a:ea typeface="Times New Roman" panose="02020603050405020304" pitchFamily="18" charset="0"/>
              </a:rPr>
              <a:t>D. Quy nạp</a:t>
            </a:r>
          </a:p>
        </p:txBody>
      </p:sp>
    </p:spTree>
    <p:extLst>
      <p:ext uri="{BB962C8B-B14F-4D97-AF65-F5344CB8AC3E}">
        <p14:creationId xmlns:p14="http://schemas.microsoft.com/office/powerpoint/2010/main" val="148322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54CE7C-176E-6E8A-A338-6A6B11A7B26C}"/>
              </a:ext>
            </a:extLst>
          </p:cNvPr>
          <p:cNvSpPr txBox="1"/>
          <p:nvPr/>
        </p:nvSpPr>
        <p:spPr>
          <a:xfrm>
            <a:off x="660400" y="1413063"/>
            <a:ext cx="10858500" cy="4031873"/>
          </a:xfrm>
          <a:prstGeom prst="rect">
            <a:avLst/>
          </a:prstGeom>
          <a:noFill/>
        </p:spPr>
        <p:txBody>
          <a:bodyPr wrap="square">
            <a:spAutoFit/>
          </a:bodyPr>
          <a:lstStyle/>
          <a:p>
            <a:pPr algn="just"/>
            <a:r>
              <a:rPr lang="en-US" sz="3200" b="1">
                <a:effectLst/>
                <a:latin typeface="Times New Roman" panose="02020603050405020304" pitchFamily="18" charset="0"/>
                <a:ea typeface="Times New Roman" panose="02020603050405020304" pitchFamily="18" charset="0"/>
              </a:rPr>
              <a:t>Câu 7. </a:t>
            </a:r>
            <a:r>
              <a:rPr lang="en-US" sz="3200" b="1" i="1">
                <a:effectLst/>
                <a:latin typeface="Times New Roman" panose="02020603050405020304" pitchFamily="18" charset="0"/>
                <a:ea typeface="Times New Roman" panose="02020603050405020304" pitchFamily="18" charset="0"/>
              </a:rPr>
              <a:t>“Đoạn văn (…) là đoạn văn không có câu chủ đề. Các câu trong đoạn có quan hệ bình đẳng với nhau và cùng có tác dụng làm rõ ý khái quát nêu ở phần trước hoặc sau đó.”</a:t>
            </a:r>
            <a:r>
              <a:rPr lang="en-US" sz="3200" b="1">
                <a:effectLst/>
                <a:latin typeface="Times New Roman" panose="02020603050405020304" pitchFamily="18" charset="0"/>
                <a:ea typeface="Times New Roman" panose="02020603050405020304" pitchFamily="18" charset="0"/>
              </a:rPr>
              <a:t> Từ thích hợp vào dấu ba chấm (…) là:</a:t>
            </a:r>
            <a:endParaRPr lang="en-US" sz="3200">
              <a:effectLst/>
              <a:latin typeface="Times New Roman" panose="02020603050405020304" pitchFamily="18" charset="0"/>
              <a:ea typeface="Times New Roman" panose="02020603050405020304" pitchFamily="18" charset="0"/>
            </a:endParaRPr>
          </a:p>
          <a:p>
            <a:pPr algn="just"/>
            <a:r>
              <a:rPr lang="en-US" sz="3200">
                <a:effectLst/>
                <a:latin typeface="Times New Roman" panose="02020603050405020304" pitchFamily="18" charset="0"/>
                <a:ea typeface="Times New Roman" panose="02020603050405020304" pitchFamily="18" charset="0"/>
              </a:rPr>
              <a:t>A. Song song</a:t>
            </a:r>
          </a:p>
          <a:p>
            <a:pPr algn="just"/>
            <a:r>
              <a:rPr lang="en-US" sz="3200">
                <a:effectLst/>
                <a:latin typeface="Times New Roman" panose="02020603050405020304" pitchFamily="18" charset="0"/>
                <a:ea typeface="Times New Roman" panose="02020603050405020304" pitchFamily="18" charset="0"/>
              </a:rPr>
              <a:t>B. Quy nạp</a:t>
            </a:r>
          </a:p>
          <a:p>
            <a:pPr algn="just"/>
            <a:r>
              <a:rPr lang="en-US" sz="3200">
                <a:effectLst/>
                <a:latin typeface="Times New Roman" panose="02020603050405020304" pitchFamily="18" charset="0"/>
                <a:ea typeface="Times New Roman" panose="02020603050405020304" pitchFamily="18" charset="0"/>
              </a:rPr>
              <a:t>C. Diễn dịch</a:t>
            </a:r>
          </a:p>
          <a:p>
            <a:pPr algn="just"/>
            <a:r>
              <a:rPr lang="en-US" sz="3200">
                <a:effectLst/>
                <a:latin typeface="Times New Roman" panose="02020603050405020304" pitchFamily="18" charset="0"/>
                <a:ea typeface="Times New Roman" panose="02020603050405020304" pitchFamily="18" charset="0"/>
              </a:rPr>
              <a:t>D. Phối hợp</a:t>
            </a:r>
          </a:p>
        </p:txBody>
      </p:sp>
    </p:spTree>
    <p:extLst>
      <p:ext uri="{BB962C8B-B14F-4D97-AF65-F5344CB8AC3E}">
        <p14:creationId xmlns:p14="http://schemas.microsoft.com/office/powerpoint/2010/main" val="67713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C4EF5E-9B68-4209-40D9-112F5939D99E}"/>
              </a:ext>
            </a:extLst>
          </p:cNvPr>
          <p:cNvSpPr txBox="1"/>
          <p:nvPr/>
        </p:nvSpPr>
        <p:spPr>
          <a:xfrm>
            <a:off x="660400" y="733953"/>
            <a:ext cx="10858500" cy="5509200"/>
          </a:xfrm>
          <a:prstGeom prst="rect">
            <a:avLst/>
          </a:prstGeom>
          <a:noFill/>
        </p:spPr>
        <p:txBody>
          <a:bodyPr wrap="square">
            <a:spAutoFit/>
          </a:bodyPr>
          <a:lstStyle/>
          <a:p>
            <a:r>
              <a:rPr lang="en-US" sz="3200" b="1">
                <a:effectLst/>
                <a:latin typeface="Times New Roman" panose="02020603050405020304" pitchFamily="18" charset="0"/>
                <a:ea typeface="Times New Roman" panose="02020603050405020304" pitchFamily="18" charset="0"/>
              </a:rPr>
              <a:t>Câu 8.</a:t>
            </a:r>
            <a:r>
              <a:rPr lang="en-US" sz="3200">
                <a:effectLst/>
                <a:latin typeface="Times New Roman" panose="02020603050405020304" pitchFamily="18" charset="0"/>
                <a:ea typeface="Times New Roman" panose="02020603050405020304" pitchFamily="18" charset="0"/>
              </a:rPr>
              <a:t> </a:t>
            </a:r>
            <a:r>
              <a:rPr lang="en-US" sz="3200" b="1">
                <a:effectLst/>
                <a:latin typeface="Times New Roman" panose="02020603050405020304" pitchFamily="18" charset="0"/>
                <a:ea typeface="Times New Roman" panose="02020603050405020304" pitchFamily="18" charset="0"/>
              </a:rPr>
              <a:t>Đoạn văn song song phù hợp với kiểu văn bản nào?</a:t>
            </a:r>
            <a:endParaRPr lang="en-US" sz="3200">
              <a:effectLst/>
              <a:latin typeface="Times New Roman" panose="02020603050405020304" pitchFamily="18" charset="0"/>
              <a:ea typeface="Times New Roman" panose="02020603050405020304" pitchFamily="18" charset="0"/>
            </a:endParaRPr>
          </a:p>
          <a:p>
            <a:r>
              <a:rPr lang="en-US" sz="3200">
                <a:effectLst/>
                <a:latin typeface="Times New Roman" panose="02020603050405020304" pitchFamily="18" charset="0"/>
                <a:ea typeface="Times New Roman" panose="02020603050405020304" pitchFamily="18" charset="0"/>
              </a:rPr>
              <a:t>A. Phù hợp với kiểu văn bản nghị luận</a:t>
            </a:r>
          </a:p>
          <a:p>
            <a:r>
              <a:rPr lang="en-US" sz="3200">
                <a:effectLst/>
                <a:latin typeface="Times New Roman" panose="02020603050405020304" pitchFamily="18" charset="0"/>
                <a:ea typeface="Times New Roman" panose="02020603050405020304" pitchFamily="18" charset="0"/>
              </a:rPr>
              <a:t>B. Phù hợp với kiểu văn bản </a:t>
            </a:r>
          </a:p>
          <a:p>
            <a:r>
              <a:rPr lang="en-US" sz="3200">
                <a:effectLst/>
                <a:latin typeface="Times New Roman" panose="02020603050405020304" pitchFamily="18" charset="0"/>
                <a:ea typeface="Times New Roman" panose="02020603050405020304" pitchFamily="18" charset="0"/>
              </a:rPr>
              <a:t>C. Phù hợp với kiểu văn bản biểu cảm</a:t>
            </a:r>
          </a:p>
          <a:p>
            <a:r>
              <a:rPr lang="en-US" sz="3200">
                <a:effectLst/>
                <a:latin typeface="Times New Roman" panose="02020603050405020304" pitchFamily="18" charset="0"/>
                <a:ea typeface="Times New Roman" panose="02020603050405020304" pitchFamily="18" charset="0"/>
              </a:rPr>
              <a:t>D. Phù hợp với kiểu văn bản trình bày các thông tin khách quan, không hàm chứa sự chủ qun của người viết.</a:t>
            </a:r>
          </a:p>
          <a:p>
            <a:r>
              <a:rPr lang="en-US" sz="3200" b="1">
                <a:effectLst/>
                <a:latin typeface="Times New Roman" panose="02020603050405020304" pitchFamily="18" charset="0"/>
                <a:ea typeface="Times New Roman" panose="02020603050405020304" pitchFamily="18" charset="0"/>
              </a:rPr>
              <a:t>Câu 9.</a:t>
            </a:r>
            <a:r>
              <a:rPr lang="en-US" sz="3200">
                <a:effectLst/>
                <a:latin typeface="Times New Roman" panose="02020603050405020304" pitchFamily="18" charset="0"/>
                <a:ea typeface="Times New Roman" panose="02020603050405020304" pitchFamily="18" charset="0"/>
              </a:rPr>
              <a:t> </a:t>
            </a:r>
            <a:r>
              <a:rPr lang="en-US" sz="3200" b="1">
                <a:effectLst/>
                <a:latin typeface="Times New Roman" panose="02020603050405020304" pitchFamily="18" charset="0"/>
                <a:ea typeface="Times New Roman" panose="02020603050405020304" pitchFamily="18" charset="0"/>
              </a:rPr>
              <a:t>Đặc điểm nổi bật của đoạn văn song song là gì?</a:t>
            </a:r>
            <a:endParaRPr lang="en-US" sz="3200">
              <a:effectLst/>
              <a:latin typeface="Times New Roman" panose="02020603050405020304" pitchFamily="18" charset="0"/>
              <a:ea typeface="Times New Roman" panose="02020603050405020304" pitchFamily="18" charset="0"/>
            </a:endParaRPr>
          </a:p>
          <a:p>
            <a:pPr marL="342900" lvl="0" indent="-342900">
              <a:buFont typeface="+mj-lt"/>
              <a:buAutoNum type="alphaUcPeriod"/>
            </a:pPr>
            <a:r>
              <a:rPr lang="en-US" sz="3200">
                <a:effectLst/>
                <a:latin typeface="Times New Roman" panose="02020603050405020304" pitchFamily="18" charset="0"/>
                <a:ea typeface="Times New Roman" panose="02020603050405020304" pitchFamily="18" charset="0"/>
              </a:rPr>
              <a:t> Không nội dung nào bao trùm lên nội dung nào.</a:t>
            </a:r>
          </a:p>
          <a:p>
            <a:pPr marL="342900" lvl="0" indent="-342900">
              <a:buFont typeface="+mj-lt"/>
              <a:buAutoNum type="alphaUcPeriod"/>
            </a:pPr>
            <a:r>
              <a:rPr lang="en-US" sz="3200">
                <a:effectLst/>
                <a:latin typeface="Times New Roman" panose="02020603050405020304" pitchFamily="18" charset="0"/>
                <a:ea typeface="Times New Roman" panose="02020603050405020304" pitchFamily="18" charset="0"/>
              </a:rPr>
              <a:t> Câu chủ đề nằm ở đầu đoạn văn.</a:t>
            </a:r>
          </a:p>
          <a:p>
            <a:pPr marL="342900" lvl="0" indent="-342900">
              <a:buFont typeface="+mj-lt"/>
              <a:buAutoNum type="alphaUcPeriod"/>
            </a:pPr>
            <a:r>
              <a:rPr lang="en-US" sz="3200">
                <a:effectLst/>
                <a:latin typeface="Times New Roman" panose="02020603050405020304" pitchFamily="18" charset="0"/>
                <a:ea typeface="Times New Roman" panose="02020603050405020304" pitchFamily="18" charset="0"/>
              </a:rPr>
              <a:t> Câu chủ đề nằm ở cuối đoạn văn.</a:t>
            </a:r>
          </a:p>
          <a:p>
            <a:pPr marL="342900" lvl="0" indent="-342900">
              <a:buFont typeface="+mj-lt"/>
              <a:buAutoNum type="alphaUcPeriod"/>
            </a:pPr>
            <a:r>
              <a:rPr lang="en-US" sz="3200">
                <a:effectLst/>
                <a:latin typeface="Times New Roman" panose="02020603050405020304" pitchFamily="18" charset="0"/>
                <a:ea typeface="Times New Roman" panose="02020603050405020304" pitchFamily="18" charset="0"/>
              </a:rPr>
              <a:t> Tất cả các đáp án trên đều sai.</a:t>
            </a:r>
          </a:p>
        </p:txBody>
      </p:sp>
    </p:spTree>
    <p:extLst>
      <p:ext uri="{BB962C8B-B14F-4D97-AF65-F5344CB8AC3E}">
        <p14:creationId xmlns:p14="http://schemas.microsoft.com/office/powerpoint/2010/main" val="1061742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BB14183-20DF-3149-BCDC-6D57F2BA9F15}"/>
              </a:ext>
            </a:extLst>
          </p:cNvPr>
          <p:cNvSpPr txBox="1"/>
          <p:nvPr/>
        </p:nvSpPr>
        <p:spPr>
          <a:xfrm>
            <a:off x="660400" y="466578"/>
            <a:ext cx="10858500" cy="5632311"/>
          </a:xfrm>
          <a:prstGeom prst="rect">
            <a:avLst/>
          </a:prstGeom>
          <a:noFill/>
        </p:spPr>
        <p:txBody>
          <a:bodyPr wrap="square">
            <a:spAutoFit/>
          </a:bodyPr>
          <a:lstStyle/>
          <a:p>
            <a:pPr algn="just"/>
            <a:r>
              <a:rPr lang="en-US" sz="2400" b="1">
                <a:effectLst/>
                <a:latin typeface="Times New Roman" panose="02020603050405020304" pitchFamily="18" charset="0"/>
                <a:ea typeface="Times New Roman" panose="02020603050405020304" pitchFamily="18" charset="0"/>
              </a:rPr>
              <a:t>Câu 10. Đoạn văn sau được trình bày theo cách nào?</a:t>
            </a:r>
            <a:endParaRPr lang="en-US" sz="2400">
              <a:effectLst/>
              <a:latin typeface="Times New Roman" panose="02020603050405020304" pitchFamily="18" charset="0"/>
              <a:ea typeface="Times New Roman" panose="02020603050405020304" pitchFamily="18" charset="0"/>
            </a:endParaRPr>
          </a:p>
          <a:p>
            <a:pPr algn="just"/>
            <a:r>
              <a:rPr lang="en-US" sz="2400">
                <a:effectLst/>
                <a:latin typeface="Times New Roman" panose="02020603050405020304" pitchFamily="18" charset="0"/>
                <a:ea typeface="Times New Roman" panose="02020603050405020304" pitchFamily="18" charset="0"/>
              </a:rPr>
              <a:t>  “Trong tập “Nhật kí trong tù” (Hồ Chí Minh), có những bài phác họa sơ sài mà chân thực đậm đà, càng tìm hiểu càng thú vị như đang chiêm ngưỡng một bức tranh cổ điển. Có những bài cảnh lồng lộng sinh động như những tấm thảm thuê nền gấm chỉ vàng. Cũng có những bài làm cho người đọc nghĩ tới những bức tranh sơn mài thâm trầm, sâu sắc.”</a:t>
            </a:r>
          </a:p>
          <a:p>
            <a:pPr algn="just"/>
            <a:r>
              <a:rPr lang="en-US" sz="2400">
                <a:effectLst/>
                <a:latin typeface="Times New Roman" panose="02020603050405020304" pitchFamily="18" charset="0"/>
                <a:ea typeface="Times New Roman" panose="02020603050405020304" pitchFamily="18" charset="0"/>
              </a:rPr>
              <a:t>A. Diễn dịch</a:t>
            </a:r>
          </a:p>
          <a:p>
            <a:pPr algn="just"/>
            <a:r>
              <a:rPr lang="en-US" sz="2400">
                <a:effectLst/>
                <a:latin typeface="Times New Roman" panose="02020603050405020304" pitchFamily="18" charset="0"/>
                <a:ea typeface="Times New Roman" panose="02020603050405020304" pitchFamily="18" charset="0"/>
              </a:rPr>
              <a:t>B. Song song</a:t>
            </a:r>
          </a:p>
          <a:p>
            <a:pPr algn="just"/>
            <a:r>
              <a:rPr lang="en-US" sz="2400">
                <a:effectLst/>
                <a:latin typeface="Times New Roman" panose="02020603050405020304" pitchFamily="18" charset="0"/>
                <a:ea typeface="Times New Roman" panose="02020603050405020304" pitchFamily="18" charset="0"/>
              </a:rPr>
              <a:t>C. Phối hợp</a:t>
            </a:r>
          </a:p>
          <a:p>
            <a:pPr algn="just"/>
            <a:r>
              <a:rPr lang="en-US" sz="2400">
                <a:effectLst/>
                <a:latin typeface="Times New Roman" panose="02020603050405020304" pitchFamily="18" charset="0"/>
                <a:ea typeface="Times New Roman" panose="02020603050405020304" pitchFamily="18" charset="0"/>
              </a:rPr>
              <a:t>D. Quy nạp</a:t>
            </a:r>
          </a:p>
          <a:p>
            <a:r>
              <a:rPr lang="en-US" sz="2400" b="1">
                <a:effectLst/>
                <a:latin typeface="Times New Roman" panose="02020603050405020304" pitchFamily="18" charset="0"/>
                <a:ea typeface="Times New Roman" panose="02020603050405020304" pitchFamily="18" charset="0"/>
              </a:rPr>
              <a:t>Câu 11.</a:t>
            </a:r>
            <a:r>
              <a:rPr lang="en-US" sz="2400">
                <a:effectLst/>
                <a:latin typeface="Times New Roman" panose="02020603050405020304" pitchFamily="18" charset="0"/>
                <a:ea typeface="Times New Roman" panose="02020603050405020304" pitchFamily="18" charset="0"/>
              </a:rPr>
              <a:t> </a:t>
            </a:r>
            <a:r>
              <a:rPr lang="en-US" sz="2400" b="1">
                <a:effectLst/>
                <a:latin typeface="Times New Roman" panose="02020603050405020304" pitchFamily="18" charset="0"/>
                <a:ea typeface="Times New Roman" panose="02020603050405020304" pitchFamily="18" charset="0"/>
              </a:rPr>
              <a:t>Đoạn văn phối hợp là gì?</a:t>
            </a:r>
            <a:endParaRPr lang="en-US" sz="2400">
              <a:effectLst/>
              <a:latin typeface="Times New Roman" panose="02020603050405020304" pitchFamily="18" charset="0"/>
              <a:ea typeface="Times New Roman" panose="02020603050405020304" pitchFamily="18" charset="0"/>
            </a:endParaRPr>
          </a:p>
          <a:p>
            <a:r>
              <a:rPr lang="en-US" sz="2400">
                <a:effectLst/>
                <a:latin typeface="Times New Roman" panose="02020603050405020304" pitchFamily="18" charset="0"/>
                <a:ea typeface="Times New Roman" panose="02020603050405020304" pitchFamily="18" charset="0"/>
              </a:rPr>
              <a:t>A. Là đoạn văn kết hợp cách trình bày giữa đoạn văn diễn dịch với đoạn văn quy nạp.</a:t>
            </a:r>
          </a:p>
          <a:p>
            <a:r>
              <a:rPr lang="en-US" sz="2400">
                <a:effectLst/>
                <a:latin typeface="Times New Roman" panose="02020603050405020304" pitchFamily="18" charset="0"/>
                <a:ea typeface="Times New Roman" panose="02020603050405020304" pitchFamily="18" charset="0"/>
              </a:rPr>
              <a:t>B. Là đoạn văn có câu chủ đề nằm ở đầu đoạn.</a:t>
            </a:r>
          </a:p>
          <a:p>
            <a:r>
              <a:rPr lang="en-US" sz="2400">
                <a:effectLst/>
                <a:latin typeface="Times New Roman" panose="02020603050405020304" pitchFamily="18" charset="0"/>
                <a:ea typeface="Times New Roman" panose="02020603050405020304" pitchFamily="18" charset="0"/>
              </a:rPr>
              <a:t>C. Là đoạn văn có câu chủ đề nằm ở cuối đoạn.</a:t>
            </a:r>
          </a:p>
          <a:p>
            <a:r>
              <a:rPr lang="en-US" sz="2400">
                <a:effectLst/>
                <a:latin typeface="Times New Roman" panose="02020603050405020304" pitchFamily="18" charset="0"/>
                <a:ea typeface="Times New Roman" panose="02020603050405020304" pitchFamily="18" charset="0"/>
              </a:rPr>
              <a:t>D. Là đoạn văn không có câu chủ đề.</a:t>
            </a:r>
          </a:p>
        </p:txBody>
      </p:sp>
    </p:spTree>
    <p:extLst>
      <p:ext uri="{BB962C8B-B14F-4D97-AF65-F5344CB8AC3E}">
        <p14:creationId xmlns:p14="http://schemas.microsoft.com/office/powerpoint/2010/main" val="2691304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F28E8C-93B1-FE6E-39EA-52A09BD61280}"/>
              </a:ext>
            </a:extLst>
          </p:cNvPr>
          <p:cNvSpPr txBox="1"/>
          <p:nvPr/>
        </p:nvSpPr>
        <p:spPr>
          <a:xfrm>
            <a:off x="660400" y="420543"/>
            <a:ext cx="10858500" cy="6146298"/>
          </a:xfrm>
          <a:prstGeom prst="rect">
            <a:avLst/>
          </a:prstGeom>
          <a:noFill/>
        </p:spPr>
        <p:txBody>
          <a:bodyPr wrap="square">
            <a:spAutoFit/>
          </a:bodyPr>
          <a:lstStyle/>
          <a:p>
            <a:r>
              <a:rPr lang="en-US" sz="2800" b="1">
                <a:effectLst/>
                <a:latin typeface="Times New Roman" panose="02020603050405020304" pitchFamily="18" charset="0"/>
                <a:ea typeface="Times New Roman" panose="02020603050405020304" pitchFamily="18" charset="0"/>
              </a:rPr>
              <a:t>Câu 12.</a:t>
            </a:r>
            <a:r>
              <a:rPr lang="en-US" sz="2800">
                <a:effectLst/>
                <a:latin typeface="Times New Roman" panose="02020603050405020304" pitchFamily="18" charset="0"/>
                <a:ea typeface="Times New Roman" panose="02020603050405020304" pitchFamily="18" charset="0"/>
              </a:rPr>
              <a:t> </a:t>
            </a:r>
            <a:r>
              <a:rPr lang="en-US" sz="2800" b="1">
                <a:effectLst/>
                <a:latin typeface="Times New Roman" panose="02020603050405020304" pitchFamily="18" charset="0"/>
                <a:ea typeface="Times New Roman" panose="02020603050405020304" pitchFamily="18" charset="0"/>
              </a:rPr>
              <a:t>Câu mở đoạn trong đoạn văn phối hợp có tác dụng gì?</a:t>
            </a:r>
            <a:endParaRPr lang="en-US" sz="2800">
              <a:effectLst/>
              <a:latin typeface="Times New Roman" panose="02020603050405020304" pitchFamily="18" charset="0"/>
              <a:ea typeface="Times New Roman" panose="02020603050405020304" pitchFamily="18" charset="0"/>
            </a:endParaRPr>
          </a:p>
          <a:p>
            <a:r>
              <a:rPr lang="en-US" sz="2800">
                <a:effectLst/>
                <a:latin typeface="Times New Roman" panose="02020603050405020304" pitchFamily="18" charset="0"/>
                <a:ea typeface="Times New Roman" panose="02020603050405020304" pitchFamily="18" charset="0"/>
              </a:rPr>
              <a:t>A. Triển khai ý cụ thể.</a:t>
            </a:r>
            <a:r>
              <a:rPr lang="en-US" sz="2800">
                <a:latin typeface="Times New Roman" panose="02020603050405020304" pitchFamily="18" charset="0"/>
                <a:ea typeface="Times New Roman" panose="02020603050405020304" pitchFamily="18" charset="0"/>
              </a:rPr>
              <a:t>			</a:t>
            </a:r>
            <a:r>
              <a:rPr lang="en-US" sz="2800">
                <a:effectLst/>
                <a:latin typeface="Times New Roman" panose="02020603050405020304" pitchFamily="18" charset="0"/>
                <a:ea typeface="Times New Roman" panose="02020603050405020304" pitchFamily="18" charset="0"/>
              </a:rPr>
              <a:t>B. Nêu ý khái quát bậc một.</a:t>
            </a:r>
          </a:p>
          <a:p>
            <a:r>
              <a:rPr lang="en-US" sz="2800">
                <a:effectLst/>
                <a:latin typeface="Times New Roman" panose="02020603050405020304" pitchFamily="18" charset="0"/>
                <a:ea typeface="Times New Roman" panose="02020603050405020304" pitchFamily="18" charset="0"/>
              </a:rPr>
              <a:t>C. Nêu ý khái quất bậc hai.</a:t>
            </a:r>
            <a:r>
              <a:rPr lang="en-US" sz="2800">
                <a:latin typeface="Times New Roman" panose="02020603050405020304" pitchFamily="18" charset="0"/>
                <a:ea typeface="Times New Roman" panose="02020603050405020304" pitchFamily="18" charset="0"/>
              </a:rPr>
              <a:t>		</a:t>
            </a:r>
            <a:r>
              <a:rPr lang="en-US" sz="2800">
                <a:effectLst/>
                <a:latin typeface="Times New Roman" panose="02020603050405020304" pitchFamily="18" charset="0"/>
                <a:ea typeface="Times New Roman" panose="02020603050405020304" pitchFamily="18" charset="0"/>
              </a:rPr>
              <a:t>D. Đáp án A, B đúng.</a:t>
            </a:r>
          </a:p>
          <a:p>
            <a:pPr>
              <a:lnSpc>
                <a:spcPct val="115000"/>
              </a:lnSpc>
            </a:pPr>
            <a:r>
              <a:rPr lang="en-US" sz="2800" b="1">
                <a:effectLst/>
                <a:latin typeface="Times New Roman" panose="02020603050405020304" pitchFamily="18" charset="0"/>
                <a:ea typeface="Times New Roman" panose="02020603050405020304" pitchFamily="18" charset="0"/>
              </a:rPr>
              <a:t>Câu 13.</a:t>
            </a:r>
            <a:r>
              <a:rPr lang="en-US" sz="2800">
                <a:effectLst/>
                <a:latin typeface="Times New Roman" panose="02020603050405020304" pitchFamily="18" charset="0"/>
                <a:ea typeface="Times New Roman" panose="02020603050405020304" pitchFamily="18" charset="0"/>
              </a:rPr>
              <a:t> </a:t>
            </a:r>
            <a:r>
              <a:rPr lang="en-US" sz="2800" b="1">
                <a:effectLst/>
                <a:latin typeface="Times New Roman" panose="02020603050405020304" pitchFamily="18" charset="0"/>
                <a:ea typeface="Times New Roman" panose="02020603050405020304" pitchFamily="18" charset="0"/>
              </a:rPr>
              <a:t>Câu kết đoạn trong đoạn văn phối hợp có tác dụng gì?</a:t>
            </a:r>
            <a:endParaRPr lang="en-US" sz="2800">
              <a:effectLst/>
              <a:latin typeface="Times New Roman" panose="02020603050405020304" pitchFamily="18" charset="0"/>
              <a:ea typeface="Times New Roman" panose="02020603050405020304" pitchFamily="18" charset="0"/>
            </a:endParaRPr>
          </a:p>
          <a:p>
            <a:pPr marL="342900" lvl="0" indent="-342900">
              <a:lnSpc>
                <a:spcPct val="115000"/>
              </a:lnSpc>
              <a:buFont typeface="+mj-lt"/>
              <a:buAutoNum type="alphaUcPeriod"/>
            </a:pPr>
            <a:r>
              <a:rPr lang="en-US" sz="2800">
                <a:effectLst/>
                <a:latin typeface="Times New Roman" panose="02020603050405020304" pitchFamily="18" charset="0"/>
                <a:ea typeface="Times New Roman" panose="02020603050405020304" pitchFamily="18" charset="0"/>
              </a:rPr>
              <a:t> Triển khai cụ thể ý khái quát.</a:t>
            </a:r>
          </a:p>
          <a:p>
            <a:pPr marL="342900" lvl="0" indent="-342900">
              <a:lnSpc>
                <a:spcPct val="115000"/>
              </a:lnSpc>
              <a:buFont typeface="+mj-lt"/>
              <a:buAutoNum type="alphaUcPeriod"/>
            </a:pPr>
            <a:r>
              <a:rPr lang="en-US" sz="2800">
                <a:effectLst/>
                <a:latin typeface="Times New Roman" panose="02020603050405020304" pitchFamily="18" charset="0"/>
                <a:ea typeface="Times New Roman" panose="02020603050405020304" pitchFamily="18" charset="0"/>
              </a:rPr>
              <a:t> Là ý khái quát bậc hai mang tính chất nâng cao, mở rộng.</a:t>
            </a:r>
          </a:p>
          <a:p>
            <a:pPr marL="342900" lvl="0" indent="-342900">
              <a:lnSpc>
                <a:spcPct val="115000"/>
              </a:lnSpc>
              <a:buFont typeface="+mj-lt"/>
              <a:buAutoNum type="alphaUcPeriod"/>
            </a:pPr>
            <a:r>
              <a:rPr lang="en-US" sz="2800">
                <a:effectLst/>
                <a:latin typeface="Times New Roman" panose="02020603050405020304" pitchFamily="18" charset="0"/>
                <a:ea typeface="Times New Roman" panose="02020603050405020304" pitchFamily="18" charset="0"/>
              </a:rPr>
              <a:t> Nêu ý khái quát bậc một.</a:t>
            </a:r>
          </a:p>
          <a:p>
            <a:pPr marL="342900" lvl="0" indent="-342900">
              <a:lnSpc>
                <a:spcPct val="115000"/>
              </a:lnSpc>
              <a:buFont typeface="+mj-lt"/>
              <a:buAutoNum type="alphaUcPeriod"/>
            </a:pPr>
            <a:r>
              <a:rPr lang="en-US" sz="2800">
                <a:effectLst/>
                <a:latin typeface="Times New Roman" panose="02020603050405020304" pitchFamily="18" charset="0"/>
                <a:ea typeface="Times New Roman" panose="02020603050405020304" pitchFamily="18" charset="0"/>
              </a:rPr>
              <a:t> Đáp án B,C đúng.</a:t>
            </a:r>
          </a:p>
          <a:p>
            <a:pPr marL="457200">
              <a:lnSpc>
                <a:spcPct val="115000"/>
              </a:lnSpc>
            </a:pPr>
            <a:r>
              <a:rPr lang="en-US" sz="2800" b="1">
                <a:effectLst/>
                <a:latin typeface="Times New Roman" panose="02020603050405020304" pitchFamily="18" charset="0"/>
                <a:ea typeface="Times New Roman" panose="02020603050405020304" pitchFamily="18" charset="0"/>
              </a:rPr>
              <a:t>Câu 14.</a:t>
            </a:r>
            <a:r>
              <a:rPr lang="en-US" sz="2800">
                <a:effectLst/>
                <a:latin typeface="Times New Roman" panose="02020603050405020304" pitchFamily="18" charset="0"/>
                <a:ea typeface="Times New Roman" panose="02020603050405020304" pitchFamily="18" charset="0"/>
              </a:rPr>
              <a:t> Kết cấu của đoạn văn phối hợp là gì?</a:t>
            </a:r>
          </a:p>
          <a:p>
            <a:pPr>
              <a:lnSpc>
                <a:spcPct val="115000"/>
              </a:lnSpc>
            </a:pPr>
            <a:r>
              <a:rPr lang="en-US" sz="2800">
                <a:effectLst/>
                <a:latin typeface="Times New Roman" panose="02020603050405020304" pitchFamily="18" charset="0"/>
                <a:ea typeface="Times New Roman" panose="02020603050405020304" pitchFamily="18" charset="0"/>
              </a:rPr>
              <a:t>A. Tổng hợp – phân tích – tổng hợp.</a:t>
            </a:r>
          </a:p>
          <a:p>
            <a:r>
              <a:rPr lang="en-US" sz="2800">
                <a:effectLst/>
                <a:latin typeface="Times New Roman" panose="02020603050405020304" pitchFamily="18" charset="0"/>
                <a:ea typeface="Times New Roman" panose="02020603050405020304" pitchFamily="18" charset="0"/>
              </a:rPr>
              <a:t>B. Tổng hợp – chứng minh – bình luận.</a:t>
            </a:r>
          </a:p>
          <a:p>
            <a:r>
              <a:rPr lang="en-US" sz="2800">
                <a:effectLst/>
                <a:latin typeface="Times New Roman" panose="02020603050405020304" pitchFamily="18" charset="0"/>
                <a:ea typeface="Times New Roman" panose="02020603050405020304" pitchFamily="18" charset="0"/>
              </a:rPr>
              <a:t>C. Tổng hợp – bình luận – nêu ví dụ.</a:t>
            </a:r>
          </a:p>
          <a:p>
            <a:r>
              <a:rPr lang="en-US" sz="2800">
                <a:effectLst/>
                <a:latin typeface="Times New Roman" panose="02020603050405020304" pitchFamily="18" charset="0"/>
                <a:ea typeface="Times New Roman" panose="02020603050405020304" pitchFamily="18" charset="0"/>
              </a:rPr>
              <a:t>D. Tổng hợp – phân tích – nêu ví dụ.</a:t>
            </a:r>
          </a:p>
        </p:txBody>
      </p:sp>
    </p:spTree>
    <p:extLst>
      <p:ext uri="{BB962C8B-B14F-4D97-AF65-F5344CB8AC3E}">
        <p14:creationId xmlns:p14="http://schemas.microsoft.com/office/powerpoint/2010/main" val="41122475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2371</Words>
  <Application>Microsoft Office PowerPoint</Application>
  <PresentationFormat>Widescreen</PresentationFormat>
  <Paragraphs>133</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cp:revision>
  <dcterms:created xsi:type="dcterms:W3CDTF">2023-09-18T02:41:49Z</dcterms:created>
  <dcterms:modified xsi:type="dcterms:W3CDTF">2023-10-30T07:51:30Z</dcterms:modified>
</cp:coreProperties>
</file>