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477" r:id="rId2"/>
    <p:sldId id="482" r:id="rId3"/>
    <p:sldId id="487" r:id="rId4"/>
    <p:sldId id="489" r:id="rId5"/>
    <p:sldId id="497" r:id="rId6"/>
    <p:sldId id="485" r:id="rId7"/>
    <p:sldId id="500" r:id="rId8"/>
    <p:sldId id="499" r:id="rId9"/>
    <p:sldId id="501" r:id="rId10"/>
    <p:sldId id="503" r:id="rId11"/>
    <p:sldId id="504" r:id="rId12"/>
    <p:sldId id="505" r:id="rId13"/>
    <p:sldId id="506" r:id="rId14"/>
    <p:sldId id="507" r:id="rId15"/>
    <p:sldId id="508" r:id="rId16"/>
    <p:sldId id="509" r:id="rId17"/>
    <p:sldId id="510" r:id="rId18"/>
    <p:sldId id="511" r:id="rId19"/>
    <p:sldId id="512" r:id="rId20"/>
    <p:sldId id="513" r:id="rId21"/>
    <p:sldId id="514" r:id="rId22"/>
    <p:sldId id="515" r:id="rId23"/>
    <p:sldId id="493" r:id="rId24"/>
    <p:sldId id="490" r:id="rId25"/>
    <p:sldId id="492" r:id="rId26"/>
    <p:sldId id="494" r:id="rId27"/>
    <p:sldId id="495" r:id="rId28"/>
    <p:sldId id="481" r:id="rId29"/>
  </p:sldIdLst>
  <p:sldSz cx="12192000" cy="6858000"/>
  <p:notesSz cx="6858000" cy="9144000"/>
  <p:defaultTextStyle>
    <a:defPPr>
      <a:defRPr lang="en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51"/>
  </p:normalViewPr>
  <p:slideViewPr>
    <p:cSldViewPr snapToGrid="0" snapToObjects="1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93096-2886-2544-8BC8-6FAF8DED01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F79D88-BE7C-E441-9854-FF7DBEAE9A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C968C0-1272-FC46-B6B1-B48493D53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BFE86-5F1F-6946-9818-B4D877E6DEA8}" type="datetimeFigureOut">
              <a:rPr lang="en-VN" smtClean="0"/>
              <a:t>09/30/2023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5FA692-4B01-CC48-A620-4A44972CF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C4DE83-2E00-2149-8212-35CE3E10D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F207E-C5CA-3246-A3D1-75505BB9440F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287937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C4046-7137-BF40-806C-7FEE66B71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48D392-8E23-C645-9B3B-176D24E7E7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5CBA5-B345-E042-B1BF-D36A7A188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BFE86-5F1F-6946-9818-B4D877E6DEA8}" type="datetimeFigureOut">
              <a:rPr lang="en-VN" smtClean="0"/>
              <a:t>09/30/2023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F7AAC7-258B-3749-8F60-76ACBEAFC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73C984-E8AA-5445-9CC0-2EEA355B5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F207E-C5CA-3246-A3D1-75505BB9440F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40575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44A2AB4-1214-6045-BF77-65C4F32EB1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9E8E26-18DF-5A4B-A5ED-C2FBFAAE9E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984DCA-0EE3-1240-95E3-2375BB6516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BFE86-5F1F-6946-9818-B4D877E6DEA8}" type="datetimeFigureOut">
              <a:rPr lang="en-VN" smtClean="0"/>
              <a:t>09/30/2023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7FA7E7-C236-354D-B65C-A0745EA7D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67947E-CC13-DE43-A931-C039BD973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F207E-C5CA-3246-A3D1-75505BB9440F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920957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0DF93-E1A2-E14A-A7A1-82E4BDFCC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559ED71-ACDD-1E49-891A-595314ED0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BFE86-5F1F-6946-9818-B4D877E6DEA8}" type="datetimeFigureOut">
              <a:rPr lang="en-VN" smtClean="0"/>
              <a:t>09/30/2023</a:t>
            </a:fld>
            <a:endParaRPr lang="en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3C2FA7-214C-054C-AAF0-D6CC10A5C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A03578-2E4F-9D40-9BAC-3E0B4A52B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F207E-C5CA-3246-A3D1-75505BB9440F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23471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3C4EA-BDA5-754E-A8CE-F7A5CD7CB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3A71E8-69E4-8444-81ED-4DE718AF3F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3883BD-95AF-7C41-AB00-CF14B6258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BFE86-5F1F-6946-9818-B4D877E6DEA8}" type="datetimeFigureOut">
              <a:rPr lang="en-VN" smtClean="0"/>
              <a:t>09/30/2023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005A82-DC1F-644B-AA51-CBF3B876F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53DEBA-9AA5-CD4B-98BF-62BD4A1F2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F207E-C5CA-3246-A3D1-75505BB9440F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133418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F5EE7-19E8-8844-9F07-B3A1EF4F9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56B41E-950A-1E44-B17D-0ACC59190D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487863-6E8D-A340-A6BF-04383FDC0C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30520E-892B-2041-A6EA-E5CC0EF69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BFE86-5F1F-6946-9818-B4D877E6DEA8}" type="datetimeFigureOut">
              <a:rPr lang="en-VN" smtClean="0"/>
              <a:t>09/30/2023</a:t>
            </a:fld>
            <a:endParaRPr lang="en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7A4C06-E3E8-B640-8579-B4ED029ECF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BFF2E8-A348-A14E-A610-B38F5ED00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F207E-C5CA-3246-A3D1-75505BB9440F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440617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4738E-CDAB-254E-88DC-587FAFB16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6AEB0D-156C-A040-9C5A-98B763B2D2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16ED7D-F0AC-DE47-B8CB-6F0F96512D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96E98D1-E470-7E40-9F32-831AE22652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0DDB1F-BD65-A74F-A85D-0C9A587608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B7BB534-3189-5E4F-8096-20915794C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BFE86-5F1F-6946-9818-B4D877E6DEA8}" type="datetimeFigureOut">
              <a:rPr lang="en-VN" smtClean="0"/>
              <a:t>09/30/2023</a:t>
            </a:fld>
            <a:endParaRPr lang="en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DA5E367-A6B4-A148-A44B-61456D342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AC40D3-6A48-FB4B-B8B8-12C3396DE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F207E-C5CA-3246-A3D1-75505BB9440F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009479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0FA0B5-28F1-8748-A8B4-CD2FCC522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0F86EC-E833-F14C-9E66-41E9BEB47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BFE86-5F1F-6946-9818-B4D877E6DEA8}" type="datetimeFigureOut">
              <a:rPr lang="en-VN" smtClean="0"/>
              <a:t>09/30/2023</a:t>
            </a:fld>
            <a:endParaRPr lang="en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E3430E-D9A5-E04A-985D-93317E897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56C48E-4D98-784D-9AF0-ABC124B71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F207E-C5CA-3246-A3D1-75505BB9440F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436379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E831CA-2E69-5949-B30F-B8B78C063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BFE86-5F1F-6946-9818-B4D877E6DEA8}" type="datetimeFigureOut">
              <a:rPr lang="en-VN" smtClean="0"/>
              <a:t>09/30/2023</a:t>
            </a:fld>
            <a:endParaRPr lang="en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6312613-5B0C-B145-BC31-11CC02A71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A4D6E0-DF1D-D44F-AFB2-057553790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F207E-C5CA-3246-A3D1-75505BB9440F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71389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61EC1-65C2-EB45-A93E-1AA9DBD8A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443CC4-A924-DC4D-BA58-15D093279E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ABEE95-5BCE-8648-9C00-80EA5308A9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7BA5D7-C2E5-1742-AA49-7F1ED8618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BFE86-5F1F-6946-9818-B4D877E6DEA8}" type="datetimeFigureOut">
              <a:rPr lang="en-VN" smtClean="0"/>
              <a:t>09/30/2023</a:t>
            </a:fld>
            <a:endParaRPr lang="en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7C4474-E552-A24D-910B-4D79E1389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97345F-AC4B-3649-9A05-4D44A23D7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F207E-C5CA-3246-A3D1-75505BB9440F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231567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8DB51-B784-E74C-9D76-06757914E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9534F8A-F4A6-2E42-8AA7-3B53EFA748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E69CCA-7AD0-DF4E-BE22-882BA089BE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71F450-BAB6-7349-B544-02570C29E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BFE86-5F1F-6946-9818-B4D877E6DEA8}" type="datetimeFigureOut">
              <a:rPr lang="en-VN" smtClean="0"/>
              <a:t>09/30/2023</a:t>
            </a:fld>
            <a:endParaRPr lang="en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D9A3AE-09C2-4744-8813-4D233C724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5C0A07-998A-7A4E-A16D-51441D4A4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F207E-C5CA-3246-A3D1-75505BB9440F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86209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40C9B2B-FF67-DE4E-9ACE-99ACF44E3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622186-470E-8242-8E12-9F20C1A886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0F3543-E5C8-354B-B80B-CE428A2701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BFE86-5F1F-6946-9818-B4D877E6DEA8}" type="datetimeFigureOut">
              <a:rPr lang="en-VN" smtClean="0"/>
              <a:t>09/30/2023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CE371A-8B3D-194A-954B-64E0C6A3BB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D0657F-ABA6-3747-885D-9C40F476A5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5F207E-C5CA-3246-A3D1-75505BB9440F}" type="slidenum">
              <a:rPr lang="en-VN" smtClean="0"/>
              <a:t>‹#›</a:t>
            </a:fld>
            <a:endParaRPr lang="en-V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21EF569-66CE-E748-A5A4-7F4F2940D7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/>
          <a:srcRect t="7789" b="778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048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12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5" descr="stars">
            <a:extLst>
              <a:ext uri="{FF2B5EF4-FFF2-40B4-BE49-F238E27FC236}">
                <a16:creationId xmlns:a16="http://schemas.microsoft.com/office/drawing/2014/main" id="{11983EA8-0620-AB4D-A296-C5DA0F2FAA2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200150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6" descr="stars">
            <a:extLst>
              <a:ext uri="{FF2B5EF4-FFF2-40B4-BE49-F238E27FC236}">
                <a16:creationId xmlns:a16="http://schemas.microsoft.com/office/drawing/2014/main" id="{00BD74F5-9DD1-E44F-B6A3-CF4F1993CF7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850" y="1371600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7" descr="stars">
            <a:extLst>
              <a:ext uri="{FF2B5EF4-FFF2-40B4-BE49-F238E27FC236}">
                <a16:creationId xmlns:a16="http://schemas.microsoft.com/office/drawing/2014/main" id="{AC63970A-90B2-9E42-BB24-A20B4E93CA8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5900" y="4514850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Picture 8" descr="stars">
            <a:extLst>
              <a:ext uri="{FF2B5EF4-FFF2-40B4-BE49-F238E27FC236}">
                <a16:creationId xmlns:a16="http://schemas.microsoft.com/office/drawing/2014/main" id="{9035A904-409F-3B46-9C0A-1EC54AAA752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7550" y="2914650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9" descr="stars">
            <a:extLst>
              <a:ext uri="{FF2B5EF4-FFF2-40B4-BE49-F238E27FC236}">
                <a16:creationId xmlns:a16="http://schemas.microsoft.com/office/drawing/2014/main" id="{2CBD5378-DA3A-AC49-A292-48333ED5818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1550" y="1943100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9" name="Picture 10" descr="stars">
            <a:extLst>
              <a:ext uri="{FF2B5EF4-FFF2-40B4-BE49-F238E27FC236}">
                <a16:creationId xmlns:a16="http://schemas.microsoft.com/office/drawing/2014/main" id="{F697AA18-4DA0-1E4F-BAFD-BB93D01A969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1350" y="3657600"/>
            <a:ext cx="3714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8545" y="113898"/>
            <a:ext cx="1166552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800" b="1" dirty="0">
                <a:solidFill>
                  <a:srgbClr val="008000"/>
                </a:solidFill>
                <a:latin typeface="Open Sans"/>
              </a:rPr>
              <a:t>Lời giải:</a:t>
            </a:r>
            <a:endParaRPr lang="vi-VN" sz="2800" dirty="0">
              <a:solidFill>
                <a:srgbClr val="000000"/>
              </a:solidFill>
              <a:latin typeface="Open Sans"/>
            </a:endParaRPr>
          </a:p>
          <a:p>
            <a:pPr algn="just"/>
            <a:r>
              <a:rPr lang="vi-VN" sz="2800" b="1" dirty="0" smtClean="0">
                <a:solidFill>
                  <a:srgbClr val="000000"/>
                </a:solidFill>
                <a:latin typeface="Open Sans"/>
              </a:rPr>
              <a:t> </a:t>
            </a:r>
            <a:r>
              <a:rPr lang="vi-VN" sz="2800" b="1" dirty="0">
                <a:solidFill>
                  <a:srgbClr val="000000"/>
                </a:solidFill>
                <a:latin typeface="Open Sans"/>
              </a:rPr>
              <a:t>a:</a:t>
            </a:r>
            <a:endParaRPr lang="vi-VN" sz="2800" dirty="0">
              <a:solidFill>
                <a:srgbClr val="000000"/>
              </a:solidFill>
              <a:latin typeface="Open Sans"/>
            </a:endParaRPr>
          </a:p>
          <a:p>
            <a:pPr algn="just"/>
            <a:r>
              <a:rPr lang="en-US" sz="2800" b="1" dirty="0">
                <a:solidFill>
                  <a:srgbClr val="0070C0"/>
                </a:solidFill>
                <a:latin typeface="Open Sans"/>
              </a:rPr>
              <a:t>+</a:t>
            </a:r>
            <a:r>
              <a:rPr lang="vi-VN" sz="2800" b="1" dirty="0" smtClean="0">
                <a:solidFill>
                  <a:srgbClr val="0070C0"/>
                </a:solidFill>
                <a:latin typeface="Open Sans"/>
              </a:rPr>
              <a:t>Vì </a:t>
            </a:r>
            <a:r>
              <a:rPr lang="vi-VN" sz="2800" b="1" dirty="0">
                <a:solidFill>
                  <a:srgbClr val="0070C0"/>
                </a:solidFill>
                <a:latin typeface="Open Sans"/>
              </a:rPr>
              <a:t>Đền Hùng là nơi thờ phụng vua Hùng – những vị vua mở đầu thời đại dựng nước và giữ nước của dân tộc Việt Nam. </a:t>
            </a:r>
          </a:p>
          <a:p>
            <a:pPr algn="just"/>
            <a:r>
              <a:rPr lang="vi-VN" sz="2800" b="1" dirty="0" smtClean="0">
                <a:solidFill>
                  <a:srgbClr val="0070C0"/>
                </a:solidFill>
                <a:latin typeface="Open Sans"/>
              </a:rPr>
              <a:t>+ </a:t>
            </a:r>
            <a:r>
              <a:rPr lang="vi-VN" sz="2800" b="1" dirty="0">
                <a:solidFill>
                  <a:srgbClr val="0070C0"/>
                </a:solidFill>
                <a:latin typeface="Open Sans"/>
              </a:rPr>
              <a:t>Gợi nhớ </a:t>
            </a:r>
            <a:r>
              <a:rPr lang="vi-VN" sz="2800" b="1" dirty="0" smtClean="0">
                <a:solidFill>
                  <a:srgbClr val="0070C0"/>
                </a:solidFill>
                <a:latin typeface="Open Sans"/>
              </a:rPr>
              <a:t>công </a:t>
            </a:r>
            <a:r>
              <a:rPr lang="vi-VN" sz="2800" b="1" dirty="0">
                <a:solidFill>
                  <a:srgbClr val="0070C0"/>
                </a:solidFill>
                <a:latin typeface="Open Sans"/>
              </a:rPr>
              <a:t>lao to lớn của các Vua Hùng.</a:t>
            </a:r>
          </a:p>
          <a:p>
            <a:pPr algn="just"/>
            <a:r>
              <a:rPr lang="vi-VN" sz="2800" b="1" dirty="0">
                <a:solidFill>
                  <a:srgbClr val="0070C0"/>
                </a:solidFill>
                <a:latin typeface="Open Sans"/>
              </a:rPr>
              <a:t>+ Khuyến khích, động viên mỗi người dân cần có ý thức đấu tranh để gìn giữ nền độc </a:t>
            </a:r>
            <a:r>
              <a:rPr lang="vi-VN" sz="2800" b="1" dirty="0" smtClean="0">
                <a:solidFill>
                  <a:srgbClr val="0070C0"/>
                </a:solidFill>
                <a:latin typeface="Open Sans"/>
              </a:rPr>
              <a:t>lập</a:t>
            </a:r>
            <a:endParaRPr lang="en-US" sz="2800" b="1" dirty="0">
              <a:solidFill>
                <a:srgbClr val="0070C0"/>
              </a:solidFill>
              <a:latin typeface="Open Sans"/>
            </a:endParaRPr>
          </a:p>
          <a:p>
            <a:pPr algn="just"/>
            <a:endParaRPr lang="vi-VN" sz="2800" b="1" dirty="0">
              <a:solidFill>
                <a:srgbClr val="0070C0"/>
              </a:solidFill>
              <a:latin typeface="Open Sans"/>
            </a:endParaRPr>
          </a:p>
          <a:p>
            <a:pPr algn="just"/>
            <a:r>
              <a:rPr lang="vi-VN" sz="2800" b="1" dirty="0" smtClean="0">
                <a:solidFill>
                  <a:srgbClr val="000000"/>
                </a:solidFill>
                <a:latin typeface="Open Sans"/>
              </a:rPr>
              <a:t>b</a:t>
            </a:r>
            <a:r>
              <a:rPr lang="vi-VN" sz="2800" b="1" dirty="0">
                <a:solidFill>
                  <a:srgbClr val="000000"/>
                </a:solidFill>
                <a:latin typeface="Open Sans"/>
              </a:rPr>
              <a:t>:</a:t>
            </a:r>
            <a:endParaRPr lang="vi-VN" sz="2800" dirty="0">
              <a:solidFill>
                <a:srgbClr val="000000"/>
              </a:solidFill>
              <a:latin typeface="Open Sans"/>
            </a:endParaRPr>
          </a:p>
          <a:p>
            <a:pPr algn="just"/>
            <a:r>
              <a:rPr lang="vi-VN" sz="2800" b="1" dirty="0">
                <a:solidFill>
                  <a:srgbClr val="7030A0"/>
                </a:solidFill>
                <a:latin typeface="Open Sans"/>
              </a:rPr>
              <a:t>- Lịch sử giúp chúng ta hiểu được nguồn cội của quê hương, dân tộc; hiểu được quá trình dựng nước và giữ nước của cha </a:t>
            </a:r>
            <a:r>
              <a:rPr lang="vi-VN" sz="2800" b="1" dirty="0" smtClean="0">
                <a:solidFill>
                  <a:srgbClr val="7030A0"/>
                </a:solidFill>
                <a:latin typeface="Open Sans"/>
              </a:rPr>
              <a:t>ông</a:t>
            </a:r>
            <a:r>
              <a:rPr lang="en-US" sz="2800" b="1" dirty="0" smtClean="0">
                <a:solidFill>
                  <a:srgbClr val="7030A0"/>
                </a:solidFill>
                <a:latin typeface="Open Sans"/>
              </a:rPr>
              <a:t>, </a:t>
            </a:r>
            <a:r>
              <a:rPr lang="vi-VN" sz="2800" b="1" dirty="0" smtClean="0">
                <a:solidFill>
                  <a:srgbClr val="7030A0"/>
                </a:solidFill>
                <a:latin typeface="Open Sans"/>
              </a:rPr>
              <a:t>giúp </a:t>
            </a:r>
            <a:r>
              <a:rPr lang="vi-VN" sz="2800" b="1" dirty="0">
                <a:solidFill>
                  <a:srgbClr val="7030A0"/>
                </a:solidFill>
                <a:latin typeface="Open Sans"/>
              </a:rPr>
              <a:t>chúng ta </a:t>
            </a:r>
            <a:r>
              <a:rPr lang="vi-VN" sz="2800" b="1" dirty="0" smtClean="0">
                <a:solidFill>
                  <a:srgbClr val="7030A0"/>
                </a:solidFill>
                <a:latin typeface="Open Sans"/>
              </a:rPr>
              <a:t>  quý</a:t>
            </a:r>
            <a:r>
              <a:rPr lang="en-US" sz="2800" b="1" dirty="0" smtClean="0">
                <a:solidFill>
                  <a:srgbClr val="7030A0"/>
                </a:solidFill>
                <a:latin typeface="Open Sans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Open Sans"/>
              </a:rPr>
              <a:t>trọng</a:t>
            </a:r>
            <a:r>
              <a:rPr lang="en-US" sz="2800" b="1" dirty="0" smtClean="0">
                <a:solidFill>
                  <a:srgbClr val="7030A0"/>
                </a:solidFill>
                <a:latin typeface="Open Sans"/>
              </a:rPr>
              <a:t> </a:t>
            </a:r>
            <a:r>
              <a:rPr lang="vi-VN" sz="2800" b="1" dirty="0" smtClean="0">
                <a:solidFill>
                  <a:srgbClr val="7030A0"/>
                </a:solidFill>
                <a:latin typeface="Open Sans"/>
              </a:rPr>
              <a:t> </a:t>
            </a:r>
            <a:r>
              <a:rPr lang="vi-VN" sz="2800" b="1" dirty="0">
                <a:solidFill>
                  <a:srgbClr val="7030A0"/>
                </a:solidFill>
                <a:latin typeface="Open Sans"/>
              </a:rPr>
              <a:t>những giá trị của hiện tại.</a:t>
            </a:r>
            <a:endParaRPr lang="vi-VN" sz="2800" b="1" i="0" dirty="0">
              <a:solidFill>
                <a:srgbClr val="7030A0"/>
              </a:solidFill>
              <a:effectLst/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073545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34291" y="185986"/>
            <a:ext cx="10861964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 </a:t>
            </a: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trang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5 </a:t>
            </a: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vở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hành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Lịch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lớp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6: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a)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Vì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sao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phải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lịch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2800" b="1" dirty="0">
                <a:solidFill>
                  <a:srgbClr val="000000"/>
                </a:solidFill>
                <a:latin typeface="Segoe UI Symbol" panose="020B0502040204020203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☐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cội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nguồn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thân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gia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đình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dòng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họ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cả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dân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tộc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2800" b="1" dirty="0">
                <a:solidFill>
                  <a:srgbClr val="000000"/>
                </a:solidFill>
                <a:latin typeface="Segoe UI Symbol" panose="020B0502040204020203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☐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quá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tiến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hóa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muôn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loài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2800" b="1" dirty="0">
                <a:solidFill>
                  <a:srgbClr val="000000"/>
                </a:solidFill>
                <a:latin typeface="Segoe UI Symbol" panose="020B0502040204020203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☐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quá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phát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triển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mỗi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ngành</a:t>
            </a:r>
            <a:endParaRPr lang="en-US" sz="28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nghề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lĩnh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vực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2800" b="1" dirty="0">
                <a:solidFill>
                  <a:srgbClr val="000000"/>
                </a:solidFill>
                <a:latin typeface="Segoe UI Symbol" panose="020B0502040204020203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☐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đúc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kết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kinh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nghiệm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quá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khứ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phục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vụ</a:t>
            </a:r>
            <a:endParaRPr lang="en-US" sz="28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tại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tương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lai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 </a:t>
            </a:r>
            <a:endParaRPr lang="en-US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3918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86691" y="379949"/>
            <a:ext cx="10571018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giải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Yêu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cầu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a: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</a:t>
            </a:r>
            <a:r>
              <a:rPr lang="en-US" sz="2800" b="1" dirty="0">
                <a:solidFill>
                  <a:srgbClr val="000000"/>
                </a:solidFill>
                <a:latin typeface="Segoe UI Symbol" panose="020B0502040204020203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☐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cội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nguồn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thân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gia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đình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dòng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họ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cả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dân</a:t>
            </a:r>
            <a:endParaRPr lang="en-US" sz="28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tộc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en-US" sz="2800" b="1" dirty="0">
                <a:solidFill>
                  <a:srgbClr val="000000"/>
                </a:solidFill>
                <a:latin typeface="Segoe UI Symbol" panose="020B0502040204020203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☐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quá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tiến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hóa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muôn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loài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en-US" sz="2800" b="1" dirty="0">
                <a:solidFill>
                  <a:srgbClr val="000000"/>
                </a:solidFill>
                <a:latin typeface="Segoe UI Symbol" panose="020B0502040204020203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☐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quá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phát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triển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mỗi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ngành</a:t>
            </a:r>
            <a:endParaRPr lang="en-US" sz="28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nghề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lĩnh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vực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</a:t>
            </a:r>
            <a:r>
              <a:rPr lang="en-US" sz="2800" b="1" dirty="0">
                <a:solidFill>
                  <a:srgbClr val="000000"/>
                </a:solidFill>
                <a:latin typeface="Segoe UI Symbol" panose="020B0502040204020203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☐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đúc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kết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kinh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nghiệm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quá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khứ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phục</a:t>
            </a:r>
            <a:endParaRPr lang="en-US" sz="28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vụ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tại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tương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lai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 </a:t>
            </a:r>
            <a:endParaRPr lang="en-US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033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81889" y="289679"/>
            <a:ext cx="1122218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b) </a:t>
            </a:r>
            <a:r>
              <a:rPr lang="en-US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Khoa</a:t>
            </a:r>
            <a:r>
              <a:rPr 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lịch</a:t>
            </a:r>
            <a:r>
              <a:rPr 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ngành</a:t>
            </a:r>
            <a:r>
              <a:rPr 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khoa</a:t>
            </a:r>
            <a:r>
              <a:rPr 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nghiên</a:t>
            </a:r>
            <a:r>
              <a:rPr 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cứu</a:t>
            </a:r>
            <a:r>
              <a:rPr 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32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endParaRPr lang="en-US" sz="3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3200" b="1" dirty="0">
                <a:solidFill>
                  <a:srgbClr val="000000"/>
                </a:solidFill>
                <a:latin typeface="Segoe UI Symbol" panose="020B0502040204020203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☐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quá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phát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triển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Trái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Đất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endParaRPr lang="en-US" sz="3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3200" b="1" dirty="0">
                <a:solidFill>
                  <a:srgbClr val="000000"/>
                </a:solidFill>
                <a:latin typeface="Segoe UI Symbol" panose="020B0502040204020203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☐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thiên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hành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tinh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vũ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trụ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endParaRPr lang="en-US" sz="3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3200" b="1" dirty="0">
                <a:solidFill>
                  <a:srgbClr val="000000"/>
                </a:solidFill>
                <a:latin typeface="Segoe UI Symbol" panose="020B0502040204020203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☐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quá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phát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triển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loài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32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xã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hội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loài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endParaRPr lang="en-US" sz="3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3200" b="1" dirty="0">
                <a:solidFill>
                  <a:srgbClr val="000000"/>
                </a:solidFill>
                <a:latin typeface="Segoe UI Symbol" panose="020B0502040204020203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☐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tren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Trái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Đất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 </a:t>
            </a:r>
            <a:endParaRPr lang="en-US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4001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51164" y="496739"/>
            <a:ext cx="11139054" cy="340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en-US" sz="4000" dirty="0">
                <a:solidFill>
                  <a:srgbClr val="000000"/>
                </a:solidFill>
                <a:latin typeface="Segoe UI Symbol" panose="020B0502040204020203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☐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quá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phát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triển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Trái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Đất</a:t>
            </a:r>
            <a:r>
              <a:rPr lang="en-US" sz="4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endParaRPr lang="en-US" sz="4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en-US" sz="4000" dirty="0">
                <a:solidFill>
                  <a:srgbClr val="000000"/>
                </a:solidFill>
                <a:latin typeface="Segoe UI Symbol" panose="020B0502040204020203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☐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thiên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hành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tinh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vũ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trụ</a:t>
            </a:r>
            <a:r>
              <a:rPr lang="en-US" sz="4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</a:t>
            </a:r>
            <a:r>
              <a:rPr lang="en-US" sz="4000" dirty="0">
                <a:solidFill>
                  <a:srgbClr val="000000"/>
                </a:solidFill>
                <a:latin typeface="Segoe UI Symbol" panose="020B0502040204020203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☐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quá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phát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triển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loài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endParaRPr lang="en-US" sz="4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xã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hội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loài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4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endParaRPr lang="en-US" sz="4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en-US" sz="4000" dirty="0">
                <a:solidFill>
                  <a:srgbClr val="000000"/>
                </a:solidFill>
                <a:latin typeface="Segoe UI Symbol" panose="020B0502040204020203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☐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tren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Trái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Đất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 </a:t>
            </a:r>
            <a:endParaRPr lang="en-US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9261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9382" y="706582"/>
            <a:ext cx="11540836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2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trang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5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vở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hành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Lịch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lớp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6: 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lựa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chọn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cụm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endParaRPr lang="en-US" sz="28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sẵn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phù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điền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chỗ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trống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(…)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biến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đổi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endParaRPr lang="en-US" sz="28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gian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tất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cả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gì;nghiên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cứu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phục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dựng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quá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khứ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quá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endParaRPr lang="en-US" sz="28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phát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triển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cội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nguồn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kinh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nghiệm</a:t>
            </a:r>
            <a:endParaRPr lang="en-US" sz="28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endParaRPr lang="en-US" sz="28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44830" marR="30480" indent="-514350" algn="just">
              <a:lnSpc>
                <a:spcPts val="1800"/>
              </a:lnSpc>
              <a:spcAft>
                <a:spcPts val="1200"/>
              </a:spcAft>
              <a:buAutoNum type="alphaLcParenR"/>
            </a:pP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Lịch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(1)……………………..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xảy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quá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khứ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 </a:t>
            </a:r>
            <a:endParaRPr lang="en-US" sz="28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>
              <a:lnSpc>
                <a:spcPts val="1800"/>
              </a:lnSpc>
              <a:spcAft>
                <a:spcPts val="1200"/>
              </a:spcAft>
            </a:pP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Mọi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con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cả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xã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hội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loài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đều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(2)……………………………</a:t>
            </a: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c)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Lịch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còn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khoa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chuyên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(3)…………………………..</a:t>
            </a: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d)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Môn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Lich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môn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(4)…………………….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xã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hội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loài</a:t>
            </a:r>
            <a:endParaRPr lang="en-US" sz="28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xuất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Trái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Đất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ngày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nay.</a:t>
            </a: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e)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lịch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đúc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kết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(5) ……………….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công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thất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bại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endParaRPr lang="en-US" sz="28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quá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khứ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phục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vụ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tại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xây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dựng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cuộc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sống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tương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lai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g)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lịch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giúp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chúng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ta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(6)…………………….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chính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endParaRPr lang="en-US" sz="28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thân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đình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dòng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họ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474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199" y="519983"/>
            <a:ext cx="10792691" cy="4990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3600" b="1" dirty="0" err="1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3600" b="1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giải</a:t>
            </a:r>
            <a:r>
              <a:rPr lang="en-US" sz="3600" b="1" dirty="0" smtClean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endParaRPr lang="en-US" sz="3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 –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tất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cả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endParaRPr lang="en-US" sz="36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endParaRPr lang="en-US" sz="3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 –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biến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đổi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gian</a:t>
            </a:r>
            <a:endParaRPr lang="en-US" sz="36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endParaRPr lang="en-US" sz="3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 –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nghiên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cứu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phục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dựng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3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lịch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endParaRPr lang="en-US" sz="36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endParaRPr lang="en-US" sz="3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 –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quá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phát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triển</a:t>
            </a:r>
            <a:endParaRPr lang="en-US" sz="36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endParaRPr lang="en-US" sz="3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 –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kinh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nghiệm</a:t>
            </a:r>
            <a:endParaRPr lang="en-US" sz="36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endParaRPr lang="en-US" sz="3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6 –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cội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nguồn</a:t>
            </a:r>
            <a:endParaRPr lang="en-US" sz="3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6695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71055" y="307239"/>
            <a:ext cx="110836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3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trang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6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vở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hành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Lịch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lớp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6: 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sát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dựa</a:t>
            </a:r>
            <a:endParaRPr lang="en-US" sz="32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kiến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mối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liên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hệ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nội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dung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lịch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endParaRPr lang="en-US" sz="32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giữa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bức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dưới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đây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Picture 2" descr="Quan sát hình và dựa vào kiến thức đã học, hãy cho biết mối liên hệ về nội dung lịch sử giữa hai bức hình dưới đây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09" y="1537855"/>
            <a:ext cx="11596255" cy="53201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8341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2509" y="486091"/>
            <a:ext cx="1156854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73380" marR="30480" indent="-342900" algn="just">
              <a:lnSpc>
                <a:spcPts val="1800"/>
              </a:lnSpc>
              <a:spcAft>
                <a:spcPts val="1200"/>
              </a:spcAft>
              <a:buFontTx/>
              <a:buChar char="-"/>
            </a:pPr>
            <a:r>
              <a:rPr lang="en-US" sz="3200" b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Tháng 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5/1954,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quân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dân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Việt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Nam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giành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thắng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lợi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chiến</a:t>
            </a:r>
            <a:endParaRPr lang="en-US" sz="32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dịch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Điện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Biên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Phủ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en-US" sz="32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Tháng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7/1954,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Hiệp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Giơ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-ne-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vơ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Đông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Dương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kí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kết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cuộc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kháng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chiến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chống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Pháp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dân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Việt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Nam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kết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thúc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endParaRPr lang="en-US" sz="3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73380" marR="30480" indent="-342900" algn="just">
              <a:lnSpc>
                <a:spcPts val="1800"/>
              </a:lnSpc>
              <a:spcAft>
                <a:spcPts val="1200"/>
              </a:spcAft>
              <a:buFontTx/>
              <a:buChar char="-"/>
            </a:pP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Trước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tiếp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quản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Thủ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đô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Bác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Hồ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Đại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đoàn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quân</a:t>
            </a:r>
            <a:endParaRPr lang="en-US" sz="32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73380" marR="30480" indent="-342900" algn="just">
              <a:lnSpc>
                <a:spcPts val="1800"/>
              </a:lnSpc>
              <a:spcAft>
                <a:spcPts val="1200"/>
              </a:spcAft>
              <a:buFontTx/>
              <a:buChar char="-"/>
            </a:pP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Tiên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phong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thăm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Đền</a:t>
            </a:r>
            <a:endParaRPr lang="en-US" sz="32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Hùng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hai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ngày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18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19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tháng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9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năm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1954).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32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căn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dặn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“</a:t>
            </a:r>
            <a:r>
              <a:rPr lang="en-US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vua</a:t>
            </a:r>
            <a:r>
              <a:rPr 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Hùng</a:t>
            </a:r>
            <a:r>
              <a:rPr 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32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công</a:t>
            </a:r>
            <a:r>
              <a:rPr 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giữ</a:t>
            </a:r>
            <a:r>
              <a:rPr 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nước</a:t>
            </a:r>
            <a:r>
              <a:rPr 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Bác</a:t>
            </a:r>
            <a:r>
              <a:rPr 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cháu</a:t>
            </a:r>
            <a:r>
              <a:rPr 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ta</a:t>
            </a: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32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phải</a:t>
            </a:r>
            <a:r>
              <a:rPr 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cùng</a:t>
            </a:r>
            <a:r>
              <a:rPr 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giữ</a:t>
            </a:r>
            <a:r>
              <a:rPr 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lấy</a:t>
            </a:r>
            <a:r>
              <a:rPr 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nước</a:t>
            </a:r>
            <a:r>
              <a:rPr lang="en-US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”.</a:t>
            </a:r>
            <a:endParaRPr lang="en-US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4021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04001"/>
            <a:ext cx="11845636" cy="7463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5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trang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7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vở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hành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Lịch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lớp</a:t>
            </a:r>
            <a:r>
              <a:rPr lang="en-US" sz="3200" b="1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6: 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sát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endParaRPr lang="en-US" sz="32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dưới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đây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trả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Picture 2" descr="Hãy quan sát hai hình dưới đây và trả lời các câu hỏi: a) Theo em, hai bức ảnh trên có mối liên hệ như thế nào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748145"/>
            <a:ext cx="12192000" cy="484909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/>
          <p:cNvSpPr/>
          <p:nvPr/>
        </p:nvSpPr>
        <p:spPr>
          <a:xfrm>
            <a:off x="346363" y="5738976"/>
            <a:ext cx="11429999" cy="1119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73380" marR="30480" indent="-342900" algn="just">
              <a:lnSpc>
                <a:spcPts val="1800"/>
              </a:lnSpc>
              <a:spcAft>
                <a:spcPts val="1200"/>
              </a:spcAft>
              <a:buAutoNum type="alphaLcParenR"/>
            </a:pP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Theo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bức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mối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liên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hệ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</a:p>
          <a:p>
            <a:pPr marL="373380" marR="30480" indent="-342900" algn="just">
              <a:lnSpc>
                <a:spcPts val="1800"/>
              </a:lnSpc>
              <a:spcAft>
                <a:spcPts val="1200"/>
              </a:spcAft>
              <a:buAutoNum type="alphaLcParenR"/>
            </a:pP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b)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gợi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nhiệm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vụ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lịch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8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F677C678-8A30-2845-9513-5B37404D941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oundRect">
            <a:avLst/>
          </a:prstGeom>
          <a:solidFill>
            <a:schemeClr val="bg2">
              <a:lumMod val="10000"/>
              <a:alpha val="5993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8" name="!!maytinh">
            <a:extLst>
              <a:ext uri="{FF2B5EF4-FFF2-40B4-BE49-F238E27FC236}">
                <a16:creationId xmlns:a16="http://schemas.microsoft.com/office/drawing/2014/main" id="{74946F10-331D-564A-9EF5-454EFF6B29EE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0" t="12681" r="52678" b="20224"/>
          <a:stretch/>
        </p:blipFill>
        <p:spPr bwMode="auto">
          <a:xfrm>
            <a:off x="585788" y="200891"/>
            <a:ext cx="11232140" cy="645621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511161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5636" y="1036037"/>
            <a:ext cx="1151312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giải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Yêu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cầu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a: 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Hai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bức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thấy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 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hệ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cha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ông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hi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xương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máu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bảo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vệ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giữ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vững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nền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độc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lập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tự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chủ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đất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nước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 </a:t>
            </a: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Tiếp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hệ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trước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lính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hải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quân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nói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riêng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mỗi</a:t>
            </a:r>
            <a:endParaRPr lang="en-US" sz="28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dân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Việt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Nam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nói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chung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luôn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hoàn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tốt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nghĩa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vụ</a:t>
            </a:r>
            <a:endParaRPr lang="en-US" sz="2800" b="1" dirty="0" smtClean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bảo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vệ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độc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lập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chủ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quyền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thống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nhất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toàn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vẹn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lãnh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thổ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Tổ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quốc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Yêu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cầu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b: 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Hai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trên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giúp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hy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hệ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cha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ông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quá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dựng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nước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b="1" dirty="0" smtClean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giữ</a:t>
            </a:r>
            <a:r>
              <a:rPr lang="en-US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nước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giữ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gìn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bảo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vệ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phát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huy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ông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cha ta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 </a:t>
            </a:r>
            <a:endParaRPr lang="en-US" sz="2800" b="1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19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37309" y="561201"/>
            <a:ext cx="11263746" cy="7704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4000" b="1" dirty="0" err="1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4000" b="1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4 </a:t>
            </a:r>
            <a:r>
              <a:rPr lang="en-US" sz="4000" b="1" dirty="0" err="1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trang</a:t>
            </a:r>
            <a:r>
              <a:rPr lang="en-US" sz="4000" b="1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6 </a:t>
            </a:r>
            <a:r>
              <a:rPr lang="en-US" sz="4000" b="1" dirty="0" err="1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vở</a:t>
            </a:r>
            <a:r>
              <a:rPr lang="en-US" sz="4000" b="1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4000" b="1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hành</a:t>
            </a:r>
            <a:r>
              <a:rPr lang="en-US" sz="4000" b="1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Lịch</a:t>
            </a:r>
            <a:r>
              <a:rPr lang="en-US" sz="4000" b="1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4000" b="1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lớp</a:t>
            </a:r>
            <a:r>
              <a:rPr lang="en-US" sz="4000" b="1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6: 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đọc</a:t>
            </a:r>
            <a:endParaRPr lang="en-US" sz="40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4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đoạn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tư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liệu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sau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đây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trả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hỏi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9667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20436" y="1228398"/>
            <a:ext cx="11111346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2400" b="1" dirty="0" err="1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2400" b="1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giải</a:t>
            </a:r>
            <a:r>
              <a:rPr lang="en-US" sz="2400" b="1" dirty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a:</a:t>
            </a:r>
            <a:endParaRPr lang="en-US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73380" marR="30480" indent="-342900" algn="just">
              <a:lnSpc>
                <a:spcPts val="1800"/>
              </a:lnSpc>
              <a:spcAft>
                <a:spcPts val="1200"/>
              </a:spcAft>
              <a:buFontTx/>
              <a:buChar char="-"/>
            </a:pPr>
            <a:r>
              <a:rPr lang="en-US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Vì</a:t>
            </a:r>
            <a:r>
              <a:rPr 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Đền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Hùng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nơi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thờ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phụng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vua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Hùng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vị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vua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mở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đầu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đại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dựng</a:t>
            </a:r>
            <a:endParaRPr lang="en-US" sz="24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nước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giữ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nước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dân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tộc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Việt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Nam. </a:t>
            </a:r>
            <a:endParaRPr lang="en-US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Lời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căn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dặn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Bác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Gợi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nhớ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lịch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dựng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nước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hào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hùng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dân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tộc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gắn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công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lao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to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lớn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Vua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Hùng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Khuyến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khích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viên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mỗi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dân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cần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đấu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tranh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gìn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giữ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nền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độc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lập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tự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chủ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dựng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xây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đất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nước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phát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triển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giàu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mạnh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hơn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b:</a:t>
            </a:r>
            <a:endParaRPr lang="en-US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480" marR="30480" algn="just">
              <a:lnSpc>
                <a:spcPts val="1800"/>
              </a:lnSpc>
              <a:spcAft>
                <a:spcPts val="1200"/>
              </a:spcAft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Lịch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sử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giúp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chúng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ta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nguồn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cội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quê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hương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dân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tộc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quá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dựng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nước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giữ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nước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cha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ông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giúp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chúng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ta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thêm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trân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quý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giá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trị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tại</a:t>
            </a:r>
            <a:r>
              <a:rPr lang="en-US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b="1" dirty="0">
              <a:solidFill>
                <a:srgbClr val="7030A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495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F677C678-8A30-2845-9513-5B37404D941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oundRect">
            <a:avLst/>
          </a:prstGeom>
          <a:solidFill>
            <a:schemeClr val="bg2">
              <a:lumMod val="10000"/>
              <a:alpha val="5993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8C39CCC-1777-0643-880D-86EB4F8E01C1}"/>
              </a:ext>
            </a:extLst>
          </p:cNvPr>
          <p:cNvSpPr txBox="1"/>
          <p:nvPr/>
        </p:nvSpPr>
        <p:spPr>
          <a:xfrm>
            <a:off x="3228988" y="104172"/>
            <a:ext cx="71660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2: </a:t>
            </a:r>
            <a:r>
              <a:rPr lang="vi-VN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DỰA VÀO ĐÂU ĐỂ BIẾT VÀ PHỤC DỰNG LẠI LỊCH SỬ</a:t>
            </a:r>
            <a:endParaRPr lang="en-VN" sz="28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VN" sz="28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5030" y="0"/>
            <a:ext cx="1366837" cy="136683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053E44B-3F5C-F444-B48C-E2B8716E9E8C}"/>
              </a:ext>
            </a:extLst>
          </p:cNvPr>
          <p:cNvSpPr txBox="1"/>
          <p:nvPr/>
        </p:nvSpPr>
        <p:spPr>
          <a:xfrm>
            <a:off x="2910971" y="1347360"/>
            <a:ext cx="7053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 NHÓM (KT MẢNH GHÉP)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593750A-9DFC-1844-8D79-9E373F17FC09}"/>
              </a:ext>
            </a:extLst>
          </p:cNvPr>
          <p:cNvSpPr txBox="1"/>
          <p:nvPr/>
        </p:nvSpPr>
        <p:spPr>
          <a:xfrm>
            <a:off x="0" y="1759120"/>
            <a:ext cx="87164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VN" sz="2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Vòng 1</a:t>
            </a:r>
            <a:r>
              <a:rPr lang="en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Chia lớp ra làm 4 nhóm (các em đánh số thành viên trong nhóm)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85DCF85-CD35-7D48-9B29-534D5A053518}"/>
              </a:ext>
            </a:extLst>
          </p:cNvPr>
          <p:cNvSpPr txBox="1"/>
          <p:nvPr/>
        </p:nvSpPr>
        <p:spPr>
          <a:xfrm>
            <a:off x="118147" y="2590117"/>
            <a:ext cx="689072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Giao nhiệm vụ:</a:t>
            </a:r>
          </a:p>
          <a:p>
            <a:r>
              <a:rPr lang="en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Nhóm 1: Tìm hiểu mục tư liệu hiện vật.</a:t>
            </a:r>
          </a:p>
          <a:p>
            <a:r>
              <a:rPr lang="en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Nhóm 2: Tìm hiểu mục tư liệu chữ viết.</a:t>
            </a:r>
          </a:p>
          <a:p>
            <a:r>
              <a:rPr lang="en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Nhóm 3: Tìm hiểu mục tư liệu truyền miệng.</a:t>
            </a:r>
          </a:p>
          <a:p>
            <a:r>
              <a:rPr lang="en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Nhóm 4: Tìm hiểu mục tư liệu gốc.</a:t>
            </a:r>
          </a:p>
          <a:p>
            <a:r>
              <a:rPr lang="en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Thời gian: 9 phút (3 phút cá nhân, 6 phút lv nhóm)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85F3FA-C5E7-CA43-A80E-27AEAED927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6319" y="2056755"/>
            <a:ext cx="3399419" cy="4810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533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F677C678-8A30-2845-9513-5B37404D941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oundRect">
            <a:avLst/>
          </a:prstGeom>
          <a:solidFill>
            <a:schemeClr val="bg2">
              <a:lumMod val="10000"/>
              <a:alpha val="5993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8C39CCC-1777-0643-880D-86EB4F8E01C1}"/>
              </a:ext>
            </a:extLst>
          </p:cNvPr>
          <p:cNvSpPr txBox="1"/>
          <p:nvPr/>
        </p:nvSpPr>
        <p:spPr>
          <a:xfrm>
            <a:off x="3228988" y="104172"/>
            <a:ext cx="71660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2: </a:t>
            </a:r>
            <a:r>
              <a:rPr lang="vi-VN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DỰA VÀO ĐÂU ĐỂ BIẾT VÀ PHỤC DỰNG LẠI LỊCH SỬ</a:t>
            </a:r>
            <a:endParaRPr lang="en-VN" sz="28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VN" sz="28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5030" y="0"/>
            <a:ext cx="1366837" cy="136683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053E44B-3F5C-F444-B48C-E2B8716E9E8C}"/>
              </a:ext>
            </a:extLst>
          </p:cNvPr>
          <p:cNvSpPr txBox="1"/>
          <p:nvPr/>
        </p:nvSpPr>
        <p:spPr>
          <a:xfrm>
            <a:off x="3341104" y="1489167"/>
            <a:ext cx="7053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 NHÓM (KT MẢNH GHÉP)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508E73B-5D7A-7B40-8902-BD829A308F0A}"/>
              </a:ext>
            </a:extLst>
          </p:cNvPr>
          <p:cNvSpPr txBox="1"/>
          <p:nvPr/>
        </p:nvSpPr>
        <p:spPr>
          <a:xfrm>
            <a:off x="530319" y="1947901"/>
            <a:ext cx="68907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Vòng 2: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593750A-9DFC-1844-8D79-9E373F17FC09}"/>
              </a:ext>
            </a:extLst>
          </p:cNvPr>
          <p:cNvSpPr txBox="1"/>
          <p:nvPr/>
        </p:nvSpPr>
        <p:spPr>
          <a:xfrm>
            <a:off x="530320" y="2316109"/>
            <a:ext cx="68907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Tạo nhóm mới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85DCF85-CD35-7D48-9B29-534D5A053518}"/>
              </a:ext>
            </a:extLst>
          </p:cNvPr>
          <p:cNvSpPr txBox="1"/>
          <p:nvPr/>
        </p:nvSpPr>
        <p:spPr>
          <a:xfrm>
            <a:off x="432186" y="2681386"/>
            <a:ext cx="735194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Các em số 1 tạo thành nhớm I mới.</a:t>
            </a:r>
          </a:p>
          <a:p>
            <a:r>
              <a:rPr lang="en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Các em số 2 tạo nhóm II mới.</a:t>
            </a:r>
          </a:p>
          <a:p>
            <a:r>
              <a:rPr lang="en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Các em số 3 tạo nhóm III mới.</a:t>
            </a:r>
          </a:p>
          <a:p>
            <a:r>
              <a:rPr lang="en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Các em số 4 tạo nhóm IV mới.</a:t>
            </a:r>
          </a:p>
          <a:p>
            <a:pPr marL="342900" indent="-342900">
              <a:buFontTx/>
              <a:buChar char="-"/>
            </a:pPr>
            <a:r>
              <a:rPr lang="en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 vụ mới</a:t>
            </a:r>
          </a:p>
          <a:p>
            <a:r>
              <a:rPr lang="en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Các thành viên chia sẻ kết quả thảo luận của vòng 1.</a:t>
            </a:r>
          </a:p>
          <a:p>
            <a:r>
              <a:rPr lang="en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Từ đó rút ra nhận xét về các nguồn tư liệu</a:t>
            </a:r>
            <a:br>
              <a:rPr lang="en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(Vai trò của nó trong việc nghiên cứu và tìm hiểu lịch sử)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85F3FA-C5E7-CA43-A80E-27AEAED927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6319" y="2056755"/>
            <a:ext cx="3399419" cy="4810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110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7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F677C678-8A30-2845-9513-5B37404D941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oundRect">
            <a:avLst/>
          </a:prstGeom>
          <a:solidFill>
            <a:schemeClr val="bg2">
              <a:lumMod val="10000"/>
              <a:alpha val="5993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E82ACD1-580D-3D4F-981A-1725373A7B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5030" y="0"/>
            <a:ext cx="1366837" cy="136683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F7AC02A-F237-A14E-AB2D-848D4F964E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2894" y="0"/>
            <a:ext cx="4846211" cy="6858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DFD921B-945F-0A48-AEDF-8AE72CF7F459}"/>
              </a:ext>
            </a:extLst>
          </p:cNvPr>
          <p:cNvSpPr txBox="1"/>
          <p:nvPr/>
        </p:nvSpPr>
        <p:spPr>
          <a:xfrm>
            <a:off x="8784265" y="2090172"/>
            <a:ext cx="314257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Các nguồn tư liệu đóng vai trò quan trọng trong việc phục dựng lại lịch sử.</a:t>
            </a:r>
          </a:p>
          <a:p>
            <a:r>
              <a:rPr lang="en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Nguồn tư liệu gốc là nguồn tư liệu đáng tin cậy nhất.</a:t>
            </a:r>
          </a:p>
        </p:txBody>
      </p:sp>
    </p:spTree>
    <p:extLst>
      <p:ext uri="{BB962C8B-B14F-4D97-AF65-F5344CB8AC3E}">
        <p14:creationId xmlns:p14="http://schemas.microsoft.com/office/powerpoint/2010/main" val="717833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F677C678-8A30-2845-9513-5B37404D9410}"/>
              </a:ext>
            </a:extLst>
          </p:cNvPr>
          <p:cNvSpPr/>
          <p:nvPr/>
        </p:nvSpPr>
        <p:spPr>
          <a:xfrm>
            <a:off x="65219" y="0"/>
            <a:ext cx="12192000" cy="6858000"/>
          </a:xfrm>
          <a:prstGeom prst="roundRect">
            <a:avLst/>
          </a:prstGeom>
          <a:solidFill>
            <a:schemeClr val="bg2">
              <a:lumMod val="10000"/>
              <a:alpha val="5993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VN" sz="2000" dirty="0"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1FDA5A-C1E5-A04A-9A28-D0F32CA399B6}"/>
              </a:ext>
            </a:extLst>
          </p:cNvPr>
          <p:cNvSpPr txBox="1"/>
          <p:nvPr/>
        </p:nvSpPr>
        <p:spPr>
          <a:xfrm>
            <a:off x="94526" y="883096"/>
            <a:ext cx="84922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Khám phá quá khứ từ những nguồn sử liệu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2C9250-FEE9-2F47-AD22-61BAE4ABFD2C}"/>
              </a:ext>
            </a:extLst>
          </p:cNvPr>
          <p:cNvSpPr txBox="1"/>
          <p:nvPr/>
        </p:nvSpPr>
        <p:spPr>
          <a:xfrm>
            <a:off x="194923" y="1396860"/>
            <a:ext cx="4434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solidFill>
                  <a:schemeClr val="bg1"/>
                </a:solidFill>
                <a:latin typeface="+mj-lt"/>
              </a:rPr>
              <a:t>a) Tư liệu gốc</a:t>
            </a:r>
            <a:endParaRPr lang="en-VN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6F9538F-8169-8643-A8F3-CF7E6650DAC2}"/>
              </a:ext>
            </a:extLst>
          </p:cNvPr>
          <p:cNvSpPr txBox="1"/>
          <p:nvPr/>
        </p:nvSpPr>
        <p:spPr>
          <a:xfrm>
            <a:off x="211635" y="1816339"/>
            <a:ext cx="62069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solidFill>
                  <a:schemeClr val="bg1"/>
                </a:solidFill>
                <a:latin typeface="+mj-lt"/>
              </a:rPr>
              <a:t>- Là tư liệu liên quan đến trực tiếp đến sự kiện lịch sử, ra đời vào thời điểm diễn ra sự kiện</a:t>
            </a:r>
            <a:endParaRPr lang="en-VN" sz="2400" dirty="0">
              <a:solidFill>
                <a:schemeClr val="bg1"/>
              </a:solidFill>
              <a:latin typeface="+mj-lt"/>
            </a:endParaRPr>
          </a:p>
          <a:p>
            <a:r>
              <a:rPr lang="vi-VN" sz="2400" dirty="0">
                <a:solidFill>
                  <a:schemeClr val="bg1"/>
                </a:solidFill>
                <a:latin typeface="+mj-lt"/>
              </a:rPr>
              <a:t> </a:t>
            </a:r>
            <a:endParaRPr lang="en-VN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E8B42A6-87DA-0241-B329-8AA5CF10C5DC}"/>
              </a:ext>
            </a:extLst>
          </p:cNvPr>
          <p:cNvSpPr txBox="1"/>
          <p:nvPr/>
        </p:nvSpPr>
        <p:spPr>
          <a:xfrm>
            <a:off x="7374530" y="5062101"/>
            <a:ext cx="42540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dirty="0">
                <a:solidFill>
                  <a:schemeClr val="bg1"/>
                </a:solidFill>
                <a:latin typeface="+mj-lt"/>
              </a:rPr>
              <a:t>Lời kêu gọi toàn quốc kháng chiến</a:t>
            </a:r>
            <a:endParaRPr lang="en-VN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98E40A9-9051-CF49-82D3-6CB0FB4F759A}"/>
              </a:ext>
            </a:extLst>
          </p:cNvPr>
          <p:cNvPicPr/>
          <p:nvPr/>
        </p:nvPicPr>
        <p:blipFill rotWithShape="1">
          <a:blip r:embed="rId2"/>
          <a:srcRect l="43539" t="62591" r="31765" b="7970"/>
          <a:stretch/>
        </p:blipFill>
        <p:spPr>
          <a:xfrm>
            <a:off x="7033035" y="1513627"/>
            <a:ext cx="4565507" cy="353101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75806A8-EE5E-F341-9CFF-EEEE2DBF4F31}"/>
              </a:ext>
            </a:extLst>
          </p:cNvPr>
          <p:cNvSpPr txBox="1"/>
          <p:nvPr/>
        </p:nvSpPr>
        <p:spPr>
          <a:xfrm>
            <a:off x="7406115" y="5179326"/>
            <a:ext cx="36352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dirty="0">
                <a:solidFill>
                  <a:schemeClr val="bg1"/>
                </a:solidFill>
                <a:latin typeface="+mj-lt"/>
              </a:rPr>
              <a:t>Bia đá</a:t>
            </a:r>
            <a:endParaRPr lang="en-VN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DCBA9E5-A094-7C43-8285-0A340276F3C5}"/>
              </a:ext>
            </a:extLst>
          </p:cNvPr>
          <p:cNvSpPr txBox="1"/>
          <p:nvPr/>
        </p:nvSpPr>
        <p:spPr>
          <a:xfrm>
            <a:off x="194923" y="2653952"/>
            <a:ext cx="57214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i="1" dirty="0">
                <a:solidFill>
                  <a:schemeClr val="bg1"/>
                </a:solidFill>
                <a:latin typeface="+mj-lt"/>
                <a:sym typeface="Wingdings" pitchFamily="2" charset="2"/>
              </a:rPr>
              <a:t> Đây là nguồn sử liệu đáng tin cậy nhất.</a:t>
            </a:r>
            <a:endParaRPr lang="en-VN" sz="2400" i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A514446-0A58-A241-B040-81E08CF65AC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95844" y="1527379"/>
            <a:ext cx="4565504" cy="398901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AA2F5EC-9459-A849-8E8A-4DC6F611FF92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5153" y="1527379"/>
            <a:ext cx="4603392" cy="350351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039F3E1-6A1D-D94A-821A-FBDB07E92FFA}"/>
              </a:ext>
            </a:extLst>
          </p:cNvPr>
          <p:cNvSpPr txBox="1"/>
          <p:nvPr/>
        </p:nvSpPr>
        <p:spPr>
          <a:xfrm>
            <a:off x="7372516" y="5148115"/>
            <a:ext cx="36352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dirty="0">
                <a:solidFill>
                  <a:schemeClr val="bg1"/>
                </a:solidFill>
                <a:latin typeface="+mj-lt"/>
              </a:rPr>
              <a:t>Truyền thuyết Thánh Gióng</a:t>
            </a:r>
            <a:endParaRPr lang="en-VN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83E915E-18B4-4547-A5AE-407B11D91C3F}"/>
              </a:ext>
            </a:extLst>
          </p:cNvPr>
          <p:cNvSpPr txBox="1"/>
          <p:nvPr/>
        </p:nvSpPr>
        <p:spPr>
          <a:xfrm>
            <a:off x="240084" y="2583494"/>
            <a:ext cx="4434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solidFill>
                  <a:schemeClr val="bg1"/>
                </a:solidFill>
                <a:latin typeface="+mj-lt"/>
              </a:rPr>
              <a:t>b) Tư liệu truyền miệng</a:t>
            </a:r>
            <a:endParaRPr lang="en-VN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12A4673-6B6F-174C-9FDB-196CA1781492}"/>
              </a:ext>
            </a:extLst>
          </p:cNvPr>
          <p:cNvSpPr txBox="1"/>
          <p:nvPr/>
        </p:nvSpPr>
        <p:spPr>
          <a:xfrm>
            <a:off x="240084" y="2988176"/>
            <a:ext cx="63729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solidFill>
                  <a:schemeClr val="bg1"/>
                </a:solidFill>
                <a:latin typeface="+mj-lt"/>
              </a:rPr>
              <a:t>- Là những câu chuyện dân gian: truyền thuyết, thần thoại, cổ tích… được kể từ đời này sang đời khác.</a:t>
            </a:r>
            <a:endParaRPr lang="en-VN" sz="2400" dirty="0">
              <a:solidFill>
                <a:schemeClr val="bg1"/>
              </a:solidFill>
              <a:latin typeface="+mj-lt"/>
            </a:endParaRPr>
          </a:p>
          <a:p>
            <a:endParaRPr lang="en-VN" sz="2400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10F576F-12E9-3647-A970-A5052E766F1A}"/>
              </a:ext>
            </a:extLst>
          </p:cNvPr>
          <p:cNvCxnSpPr/>
          <p:nvPr/>
        </p:nvCxnSpPr>
        <p:spPr>
          <a:xfrm>
            <a:off x="6575084" y="1097301"/>
            <a:ext cx="0" cy="4887039"/>
          </a:xfrm>
          <a:prstGeom prst="line">
            <a:avLst/>
          </a:prstGeom>
          <a:ln w="127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D03FE0CC-489C-8A4D-BCEB-C1B472C15A49}"/>
              </a:ext>
            </a:extLst>
          </p:cNvPr>
          <p:cNvSpPr txBox="1"/>
          <p:nvPr/>
        </p:nvSpPr>
        <p:spPr>
          <a:xfrm>
            <a:off x="3970116" y="104172"/>
            <a:ext cx="4780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1: LỊCH SỬ VÀ CUỘC SỐNG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E887464-6FED-0E4E-98DA-21DEBB64B3CC}"/>
              </a:ext>
            </a:extLst>
          </p:cNvPr>
          <p:cNvSpPr txBox="1"/>
          <p:nvPr/>
        </p:nvSpPr>
        <p:spPr>
          <a:xfrm>
            <a:off x="208079" y="4141847"/>
            <a:ext cx="4434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solidFill>
                  <a:schemeClr val="bg1"/>
                </a:solidFill>
                <a:latin typeface="+mj-lt"/>
              </a:rPr>
              <a:t>c) Tư liệu chữ viết</a:t>
            </a:r>
            <a:endParaRPr lang="en-VN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0F1D7D6-8D54-2D4E-9A36-DD157D273946}"/>
              </a:ext>
            </a:extLst>
          </p:cNvPr>
          <p:cNvSpPr txBox="1"/>
          <p:nvPr/>
        </p:nvSpPr>
        <p:spPr>
          <a:xfrm>
            <a:off x="194922" y="4571310"/>
            <a:ext cx="59953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solidFill>
                  <a:schemeClr val="bg1"/>
                </a:solidFill>
                <a:latin typeface="+mj-lt"/>
              </a:rPr>
              <a:t>- Các bản chữ khắc trên xương, mai rùa, vỏ cây, đá, viết tay hoặc ghi trên giấy.</a:t>
            </a:r>
            <a:endParaRPr lang="en-VN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26878210-C3BE-C141-96DA-D1D3B97721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95030" y="0"/>
            <a:ext cx="1366837" cy="1366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413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8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1" grpId="0"/>
      <p:bldP spid="11" grpId="1"/>
      <p:bldP spid="14" grpId="0"/>
      <p:bldP spid="15" grpId="0"/>
      <p:bldP spid="19" grpId="0"/>
      <p:bldP spid="19" grpId="1"/>
      <p:bldP spid="20" grpId="0"/>
      <p:bldP spid="21" grpId="0"/>
      <p:bldP spid="24" grpId="0"/>
      <p:bldP spid="2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F677C678-8A30-2845-9513-5B37404D941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oundRect">
            <a:avLst/>
          </a:prstGeom>
          <a:solidFill>
            <a:schemeClr val="bg2">
              <a:lumMod val="10000"/>
              <a:alpha val="5993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VN" sz="2000" dirty="0"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8C39CCC-1777-0643-880D-86EB4F8E01C1}"/>
              </a:ext>
            </a:extLst>
          </p:cNvPr>
          <p:cNvSpPr txBox="1"/>
          <p:nvPr/>
        </p:nvSpPr>
        <p:spPr>
          <a:xfrm>
            <a:off x="3970115" y="104172"/>
            <a:ext cx="52738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2: THỜI GIAN TRONG LỊCH SỬ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2EDAE1D-670B-2A4C-A4B2-0CAD2AC7E5E7}"/>
              </a:ext>
            </a:extLst>
          </p:cNvPr>
          <p:cNvSpPr txBox="1"/>
          <p:nvPr/>
        </p:nvSpPr>
        <p:spPr>
          <a:xfrm>
            <a:off x="138644" y="1044749"/>
            <a:ext cx="67356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LUYỆN TẬP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F0C9277-8003-8B4C-9777-5EAED781638E}"/>
              </a:ext>
            </a:extLst>
          </p:cNvPr>
          <p:cNvSpPr txBox="1"/>
          <p:nvPr/>
        </p:nvSpPr>
        <p:spPr>
          <a:xfrm>
            <a:off x="138644" y="1476948"/>
            <a:ext cx="11276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solidFill>
                  <a:schemeClr val="bg1"/>
                </a:solidFill>
                <a:latin typeface="+mj-lt"/>
              </a:rPr>
              <a:t>Bài tập 1: Muốn biết năm 2000 TCN cách ta bao nhiêu năm thì em tính như thế nào?</a:t>
            </a:r>
            <a:endParaRPr lang="en-VN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4A2D27B-C4D0-6E48-A090-EA0081B76546}"/>
              </a:ext>
            </a:extLst>
          </p:cNvPr>
          <p:cNvSpPr txBox="1"/>
          <p:nvPr/>
        </p:nvSpPr>
        <p:spPr>
          <a:xfrm>
            <a:off x="138644" y="2375225"/>
            <a:ext cx="11276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solidFill>
                  <a:schemeClr val="bg1"/>
                </a:solidFill>
                <a:latin typeface="+mj-lt"/>
              </a:rPr>
              <a:t>Bài tập 2: Muốn biết năm 1230 SCN cách 2021 bao nhiêu năm thì ta tính thế nào?</a:t>
            </a:r>
            <a:endParaRPr lang="en-VN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5F19F14-BCAB-C441-97B2-FE15B40BB3D0}"/>
              </a:ext>
            </a:extLst>
          </p:cNvPr>
          <p:cNvSpPr txBox="1"/>
          <p:nvPr/>
        </p:nvSpPr>
        <p:spPr>
          <a:xfrm>
            <a:off x="138644" y="1868989"/>
            <a:ext cx="11276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dirty="0">
                <a:solidFill>
                  <a:schemeClr val="bg1"/>
                </a:solidFill>
                <a:latin typeface="+mj-lt"/>
              </a:rPr>
              <a:t>2021 + 2000 = 4021 năm</a:t>
            </a:r>
            <a:endParaRPr lang="en-VN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5B32B26-51CD-634F-84AB-0837CB66B4C1}"/>
              </a:ext>
            </a:extLst>
          </p:cNvPr>
          <p:cNvSpPr txBox="1"/>
          <p:nvPr/>
        </p:nvSpPr>
        <p:spPr>
          <a:xfrm>
            <a:off x="138644" y="2796060"/>
            <a:ext cx="11276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dirty="0">
                <a:solidFill>
                  <a:schemeClr val="bg1"/>
                </a:solidFill>
                <a:latin typeface="+mj-lt"/>
              </a:rPr>
              <a:t>2021 – 1230 = 791 năm</a:t>
            </a:r>
            <a:endParaRPr lang="en-VN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E22A905-B29A-D744-A698-9E2836BE9FF3}"/>
              </a:ext>
            </a:extLst>
          </p:cNvPr>
          <p:cNvSpPr txBox="1"/>
          <p:nvPr/>
        </p:nvSpPr>
        <p:spPr>
          <a:xfrm>
            <a:off x="138644" y="3257369"/>
            <a:ext cx="118313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i="1" dirty="0">
                <a:solidFill>
                  <a:srgbClr val="FFFF00"/>
                </a:solidFill>
                <a:latin typeface="+mj-lt"/>
                <a:sym typeface="Wingdings" pitchFamily="2" charset="2"/>
              </a:rPr>
              <a:t></a:t>
            </a:r>
            <a:r>
              <a:rPr lang="vi-VN" sz="2400" i="1" dirty="0">
                <a:solidFill>
                  <a:srgbClr val="FFFF00"/>
                </a:solidFill>
                <a:latin typeface="+mj-lt"/>
              </a:rPr>
              <a:t>  Kết luận</a:t>
            </a:r>
          </a:p>
          <a:p>
            <a:pPr marL="342900" indent="-342900">
              <a:buFontTx/>
              <a:buChar char="-"/>
            </a:pPr>
            <a:r>
              <a:rPr lang="vi-VN" sz="2400" dirty="0">
                <a:solidFill>
                  <a:srgbClr val="FFFF00"/>
                </a:solidFill>
                <a:latin typeface="+mj-lt"/>
              </a:rPr>
              <a:t>Muốn biết năm TCN cách hiện tại thì làm phép cộng.</a:t>
            </a:r>
          </a:p>
          <a:p>
            <a:pPr marL="342900" indent="-342900">
              <a:buFontTx/>
              <a:buChar char="-"/>
            </a:pPr>
            <a:r>
              <a:rPr lang="vi-VN" sz="2400" dirty="0">
                <a:solidFill>
                  <a:srgbClr val="FFFF00"/>
                </a:solidFill>
                <a:latin typeface="+mj-lt"/>
              </a:rPr>
              <a:t>Muốn biết SCN cách hiện tại ta làm phép trừ.</a:t>
            </a:r>
            <a:endParaRPr lang="en-VN" sz="2400" dirty="0">
              <a:solidFill>
                <a:srgbClr val="FFFF00"/>
              </a:solidFill>
              <a:latin typeface="+mj-lt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F1B2026-F12A-2847-8A97-1F30E8B55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5030" y="0"/>
            <a:ext cx="1366837" cy="1366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753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40AA35D-A2D8-DB45-AE3F-424C38E0D3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458" y="-147484"/>
            <a:ext cx="11808542" cy="750601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B53C941-41C4-3145-B1AC-B6DC66719B98}"/>
              </a:ext>
            </a:extLst>
          </p:cNvPr>
          <p:cNvSpPr txBox="1"/>
          <p:nvPr/>
        </p:nvSpPr>
        <p:spPr>
          <a:xfrm>
            <a:off x="2969341" y="2767280"/>
            <a:ext cx="66367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4000" b="1" dirty="0">
                <a:solidFill>
                  <a:srgbClr val="7030A0"/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CẢM ƠN CÁC EM!</a:t>
            </a:r>
          </a:p>
          <a:p>
            <a:pPr algn="ctr"/>
            <a:r>
              <a:rPr lang="en-VN" sz="4000" b="1" dirty="0">
                <a:solidFill>
                  <a:srgbClr val="7030A0"/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CHÚC CÁC EM HỌC TỐT!</a:t>
            </a:r>
          </a:p>
        </p:txBody>
      </p:sp>
    </p:spTree>
    <p:extLst>
      <p:ext uri="{BB962C8B-B14F-4D97-AF65-F5344CB8AC3E}">
        <p14:creationId xmlns:p14="http://schemas.microsoft.com/office/powerpoint/2010/main" val="4120436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F677C678-8A30-2845-9513-5B37404D941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oundRect">
            <a:avLst/>
          </a:prstGeom>
          <a:solidFill>
            <a:schemeClr val="bg2">
              <a:lumMod val="10000"/>
              <a:alpha val="5993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8" name="!!maytinh">
            <a:extLst>
              <a:ext uri="{FF2B5EF4-FFF2-40B4-BE49-F238E27FC236}">
                <a16:creationId xmlns:a16="http://schemas.microsoft.com/office/drawing/2014/main" id="{74946F10-331D-564A-9EF5-454EFF6B29EE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44" t="7692" r="26910" b="39040"/>
          <a:stretch/>
        </p:blipFill>
        <p:spPr bwMode="auto">
          <a:xfrm>
            <a:off x="2867890" y="0"/>
            <a:ext cx="6982691" cy="65531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8105775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F677C678-8A30-2845-9513-5B37404D941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oundRect">
            <a:avLst/>
          </a:prstGeom>
          <a:solidFill>
            <a:schemeClr val="bg2">
              <a:lumMod val="10000"/>
              <a:alpha val="5993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8" name="!!maytinh">
            <a:extLst>
              <a:ext uri="{FF2B5EF4-FFF2-40B4-BE49-F238E27FC236}">
                <a16:creationId xmlns:a16="http://schemas.microsoft.com/office/drawing/2014/main" id="{74946F10-331D-564A-9EF5-454EFF6B29EE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67" t="2575" r="4905" b="64199"/>
          <a:stretch/>
        </p:blipFill>
        <p:spPr bwMode="auto">
          <a:xfrm>
            <a:off x="4592781" y="1366837"/>
            <a:ext cx="3006437" cy="25844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294527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F677C678-8A30-2845-9513-5B37404D941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oundRect">
            <a:avLst/>
          </a:prstGeom>
          <a:solidFill>
            <a:schemeClr val="bg2">
              <a:lumMod val="10000"/>
              <a:alpha val="5993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8C39CCC-1777-0643-880D-86EB4F8E01C1}"/>
              </a:ext>
            </a:extLst>
          </p:cNvPr>
          <p:cNvSpPr txBox="1"/>
          <p:nvPr/>
        </p:nvSpPr>
        <p:spPr>
          <a:xfrm>
            <a:off x="3228988" y="104172"/>
            <a:ext cx="5521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1: LỊCH SỬ VÀ CUỘC SỐNG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53E44B-3F5C-F444-B48C-E2B8716E9E8C}"/>
              </a:ext>
            </a:extLst>
          </p:cNvPr>
          <p:cNvSpPr txBox="1"/>
          <p:nvPr/>
        </p:nvSpPr>
        <p:spPr>
          <a:xfrm>
            <a:off x="175549" y="766276"/>
            <a:ext cx="47803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Lịch sử là gì?</a:t>
            </a:r>
          </a:p>
        </p:txBody>
      </p:sp>
    </p:spTree>
    <p:extLst>
      <p:ext uri="{BB962C8B-B14F-4D97-AF65-F5344CB8AC3E}">
        <p14:creationId xmlns:p14="http://schemas.microsoft.com/office/powerpoint/2010/main" val="2327762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F677C678-8A30-2845-9513-5B37404D941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oundRect">
            <a:avLst/>
          </a:prstGeom>
          <a:solidFill>
            <a:schemeClr val="bg2">
              <a:lumMod val="10000"/>
              <a:alpha val="5993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8C39CCC-1777-0643-880D-86EB4F8E01C1}"/>
              </a:ext>
            </a:extLst>
          </p:cNvPr>
          <p:cNvSpPr txBox="1"/>
          <p:nvPr/>
        </p:nvSpPr>
        <p:spPr>
          <a:xfrm>
            <a:off x="3228988" y="104172"/>
            <a:ext cx="5521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1: LỊCH SỬ VÀ CUỘC SỐNG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53E44B-3F5C-F444-B48C-E2B8716E9E8C}"/>
              </a:ext>
            </a:extLst>
          </p:cNvPr>
          <p:cNvSpPr txBox="1"/>
          <p:nvPr/>
        </p:nvSpPr>
        <p:spPr>
          <a:xfrm>
            <a:off x="175549" y="766276"/>
            <a:ext cx="47803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Lịch sử là gì?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F2A21D-497D-3044-AAA8-46916FA407FC}"/>
              </a:ext>
            </a:extLst>
          </p:cNvPr>
          <p:cNvSpPr txBox="1"/>
          <p:nvPr/>
        </p:nvSpPr>
        <p:spPr>
          <a:xfrm>
            <a:off x="180283" y="1613046"/>
            <a:ext cx="1083881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vi-VN" sz="2800" b="1" dirty="0" smtClean="0">
                <a:solidFill>
                  <a:schemeClr val="bg1"/>
                </a:solidFill>
                <a:latin typeface="+mj-lt"/>
              </a:rPr>
              <a:t>Lịch </a:t>
            </a:r>
            <a:r>
              <a:rPr lang="vi-VN" sz="2800" b="1" dirty="0">
                <a:solidFill>
                  <a:schemeClr val="bg1"/>
                </a:solidFill>
                <a:latin typeface="+mj-lt"/>
              </a:rPr>
              <a:t>sử là tất cả những gì đã xảy ra trong quá khứ, là </a:t>
            </a:r>
            <a:r>
              <a:rPr lang="vi-VN" sz="2800" b="1" dirty="0" smtClean="0">
                <a:solidFill>
                  <a:schemeClr val="bg1"/>
                </a:solidFill>
                <a:latin typeface="+mj-lt"/>
              </a:rPr>
              <a:t>một</a:t>
            </a:r>
            <a:r>
              <a:rPr lang="en-US" sz="2800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+mj-lt"/>
              </a:rPr>
              <a:t>môn</a:t>
            </a:r>
            <a:r>
              <a:rPr lang="vi-VN" sz="2800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vi-VN" sz="2800" b="1" dirty="0">
                <a:solidFill>
                  <a:schemeClr val="bg1"/>
                </a:solidFill>
                <a:latin typeface="+mj-lt"/>
              </a:rPr>
              <a:t>khoa học nghiên cứu và phục dựng lại quá khứ</a:t>
            </a:r>
            <a:r>
              <a:rPr lang="vi-VN" sz="2800" b="1" dirty="0" smtClean="0">
                <a:solidFill>
                  <a:schemeClr val="bg1"/>
                </a:solidFill>
                <a:latin typeface="+mj-lt"/>
              </a:rPr>
              <a:t>.</a:t>
            </a:r>
            <a:endParaRPr lang="en-US" sz="2800" b="1" dirty="0" smtClean="0">
              <a:solidFill>
                <a:schemeClr val="bg1"/>
              </a:solidFill>
              <a:latin typeface="+mj-lt"/>
            </a:endParaRPr>
          </a:p>
          <a:p>
            <a:r>
              <a:rPr lang="vi-VN" sz="2800" b="1" dirty="0">
                <a:solidFill>
                  <a:schemeClr val="bg1"/>
                </a:solidFill>
                <a:latin typeface="+mj-lt"/>
              </a:rPr>
              <a:t>- Môn lịch sử </a:t>
            </a:r>
            <a:r>
              <a:rPr lang="en-US" sz="2800" b="1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trình hình thành và phát triển của xã hội loài người từ khi con người xuất hiện trên trái đất cho đến ngày nay</a:t>
            </a:r>
            <a:endParaRPr lang="en-VN" sz="28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40548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F677C678-8A30-2845-9513-5B37404D941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oundRect">
            <a:avLst/>
          </a:prstGeom>
          <a:solidFill>
            <a:schemeClr val="bg2">
              <a:lumMod val="10000"/>
              <a:alpha val="5993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8C39CCC-1777-0643-880D-86EB4F8E01C1}"/>
              </a:ext>
            </a:extLst>
          </p:cNvPr>
          <p:cNvSpPr txBox="1"/>
          <p:nvPr/>
        </p:nvSpPr>
        <p:spPr>
          <a:xfrm>
            <a:off x="1996635" y="576450"/>
            <a:ext cx="81987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4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1: LỊCH SỬ VÀ CUỘC SỐNG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53E44B-3F5C-F444-B48C-E2B8716E9E8C}"/>
              </a:ext>
            </a:extLst>
          </p:cNvPr>
          <p:cNvSpPr txBox="1"/>
          <p:nvPr/>
        </p:nvSpPr>
        <p:spPr>
          <a:xfrm>
            <a:off x="355658" y="1860785"/>
            <a:ext cx="107833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Vì sao phải học lịch sử?</a:t>
            </a:r>
          </a:p>
        </p:txBody>
      </p:sp>
    </p:spTree>
    <p:extLst>
      <p:ext uri="{BB962C8B-B14F-4D97-AF65-F5344CB8AC3E}">
        <p14:creationId xmlns:p14="http://schemas.microsoft.com/office/powerpoint/2010/main" val="177228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F677C678-8A30-2845-9513-5B37404D941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oundRect">
            <a:avLst/>
          </a:prstGeom>
          <a:solidFill>
            <a:schemeClr val="bg2">
              <a:lumMod val="10000"/>
              <a:alpha val="5993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8C39CCC-1777-0643-880D-86EB4F8E01C1}"/>
              </a:ext>
            </a:extLst>
          </p:cNvPr>
          <p:cNvSpPr txBox="1"/>
          <p:nvPr/>
        </p:nvSpPr>
        <p:spPr>
          <a:xfrm>
            <a:off x="2760215" y="73778"/>
            <a:ext cx="70335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1: LỊCH SỬ VÀ CUỘC SỐNG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53E44B-3F5C-F444-B48C-E2B8716E9E8C}"/>
              </a:ext>
            </a:extLst>
          </p:cNvPr>
          <p:cNvSpPr txBox="1"/>
          <p:nvPr/>
        </p:nvSpPr>
        <p:spPr>
          <a:xfrm>
            <a:off x="175549" y="766276"/>
            <a:ext cx="115453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Vì sao phải học lịch sử?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F2A21D-497D-3044-AAA8-46916FA407FC}"/>
              </a:ext>
            </a:extLst>
          </p:cNvPr>
          <p:cNvSpPr txBox="1"/>
          <p:nvPr/>
        </p:nvSpPr>
        <p:spPr>
          <a:xfrm>
            <a:off x="96981" y="1828105"/>
            <a:ext cx="1162396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vi-VN" sz="2800" b="1" dirty="0" smtClean="0">
                <a:solidFill>
                  <a:schemeClr val="bg1"/>
                </a:solidFill>
                <a:latin typeface="+mj-lt"/>
              </a:rPr>
              <a:t>Học </a:t>
            </a:r>
            <a:r>
              <a:rPr lang="vi-VN" sz="2800" b="1" dirty="0">
                <a:solidFill>
                  <a:schemeClr val="bg1"/>
                </a:solidFill>
                <a:latin typeface="+mj-lt"/>
              </a:rPr>
              <a:t>lịch sử giúp chúng ta tìm hiểu quá khứ, tìm hiểu về cội nguồn của chính bản thân, gia đình, dòng </a:t>
            </a:r>
            <a:r>
              <a:rPr lang="vi-VN" sz="2800" b="1" dirty="0" smtClean="0">
                <a:solidFill>
                  <a:schemeClr val="bg1"/>
                </a:solidFill>
                <a:latin typeface="+mj-lt"/>
              </a:rPr>
              <a:t>h</a:t>
            </a:r>
            <a:r>
              <a:rPr lang="en-US" sz="2800" b="1" dirty="0" smtClean="0">
                <a:solidFill>
                  <a:schemeClr val="bg1"/>
                </a:solidFill>
                <a:latin typeface=".VnTime" panose="020B7200000000000000" pitchFamily="34" charset="0"/>
              </a:rPr>
              <a:t>ọ,</a:t>
            </a:r>
            <a:r>
              <a:rPr lang="vi-VN" sz="2800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vi-VN" sz="2800" b="1" dirty="0">
                <a:solidFill>
                  <a:schemeClr val="bg1"/>
                </a:solidFill>
                <a:latin typeface="+mj-lt"/>
              </a:rPr>
              <a:t>dân tộc, nhân loại</a:t>
            </a:r>
            <a:r>
              <a:rPr lang="vi-VN" sz="2800" b="1" dirty="0" smtClean="0">
                <a:solidFill>
                  <a:schemeClr val="bg1"/>
                </a:solidFill>
                <a:latin typeface="+mj-lt"/>
              </a:rPr>
              <a:t>.</a:t>
            </a:r>
            <a:endParaRPr lang="en-US" sz="2800" b="1" dirty="0">
              <a:solidFill>
                <a:schemeClr val="bg1"/>
              </a:solidFill>
              <a:latin typeface="+mj-lt"/>
            </a:endParaRPr>
          </a:p>
          <a:p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vi-VN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lịch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vi-VN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để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nghiêm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thất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bại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khứ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lai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VN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indent="-342900">
              <a:buFontTx/>
              <a:buChar char="-"/>
            </a:pPr>
            <a:endParaRPr lang="en-VN" sz="2800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11234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5634" y="0"/>
            <a:ext cx="11970329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b="1" dirty="0">
                <a:solidFill>
                  <a:srgbClr val="008000"/>
                </a:solidFill>
                <a:latin typeface="Open Sans"/>
              </a:rPr>
              <a:t>Bài 4 trang 6 vở thực hành Lịch sử lớp 6: </a:t>
            </a:r>
            <a:r>
              <a:rPr lang="vi-VN" sz="3200" dirty="0">
                <a:solidFill>
                  <a:srgbClr val="000000"/>
                </a:solidFill>
                <a:latin typeface="Open Sans"/>
              </a:rPr>
              <a:t>Hãy đọc đoạn tư liệu sau đây và trả lời các câu hỏi</a:t>
            </a:r>
            <a:r>
              <a:rPr lang="vi-VN" sz="3200" dirty="0" smtClean="0">
                <a:solidFill>
                  <a:srgbClr val="000000"/>
                </a:solidFill>
                <a:latin typeface="Open Sans"/>
              </a:rPr>
              <a:t>:</a:t>
            </a:r>
            <a:endParaRPr lang="en-US" sz="3200" dirty="0" smtClean="0">
              <a:solidFill>
                <a:srgbClr val="000000"/>
              </a:solidFill>
              <a:latin typeface="Open Sans"/>
            </a:endParaRPr>
          </a:p>
          <a:p>
            <a:endParaRPr lang="en-US" dirty="0"/>
          </a:p>
        </p:txBody>
      </p:sp>
      <p:pic>
        <p:nvPicPr>
          <p:cNvPr id="1028" name="Picture 4" descr="Hãy đọc đoạn tư liệu sau đây và trả lời các câu hỏi: a) Vì sao Bác Hồ lại chọn địa điể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07485"/>
            <a:ext cx="11762509" cy="3647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38544" y="4754671"/>
            <a:ext cx="1184563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800" b="1" dirty="0">
                <a:solidFill>
                  <a:srgbClr val="C00000"/>
                </a:solidFill>
                <a:latin typeface="Open Sans"/>
              </a:rPr>
              <a:t>a) Vì sao Bác Hồ lại chọn địa điểm Đền Hùng để nói chuyện và căn dặn các chiến sĩ trước khi về tiếp quản Thủ đô?</a:t>
            </a:r>
          </a:p>
          <a:p>
            <a:pPr algn="just"/>
            <a:r>
              <a:rPr lang="vi-VN" sz="2800" b="1" dirty="0">
                <a:solidFill>
                  <a:srgbClr val="C00000"/>
                </a:solidFill>
                <a:latin typeface="Open Sans"/>
              </a:rPr>
              <a:t>b) Qua lời dặn của Bác, em hiểu gì về vai trò của lịch sử đối với cuộc sống của chúng ta hiện nay?</a:t>
            </a:r>
          </a:p>
        </p:txBody>
      </p:sp>
    </p:spTree>
    <p:extLst>
      <p:ext uri="{BB962C8B-B14F-4D97-AF65-F5344CB8AC3E}">
        <p14:creationId xmlns:p14="http://schemas.microsoft.com/office/powerpoint/2010/main" val="2965231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516</TotalTime>
  <Words>1104</Words>
  <Application>Microsoft Office PowerPoint</Application>
  <PresentationFormat>Widescreen</PresentationFormat>
  <Paragraphs>177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8" baseType="lpstr">
      <vt:lpstr>.VnTime</vt:lpstr>
      <vt:lpstr>APPLE CHANCERY</vt:lpstr>
      <vt:lpstr>Arial</vt:lpstr>
      <vt:lpstr>Calibri</vt:lpstr>
      <vt:lpstr>Calibri Light</vt:lpstr>
      <vt:lpstr>Open Sans</vt:lpstr>
      <vt:lpstr>Segoe UI Symbol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Hà Hoàng</dc:creator>
  <cp:lastModifiedBy>Admin</cp:lastModifiedBy>
  <cp:revision>49</cp:revision>
  <dcterms:created xsi:type="dcterms:W3CDTF">2021-07-16T02:46:11Z</dcterms:created>
  <dcterms:modified xsi:type="dcterms:W3CDTF">2023-09-30T02:07:11Z</dcterms:modified>
</cp:coreProperties>
</file>