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7" r:id="rId3"/>
    <p:sldId id="256" r:id="rId4"/>
    <p:sldId id="259" r:id="rId5"/>
    <p:sldId id="265" r:id="rId6"/>
    <p:sldId id="284" r:id="rId7"/>
    <p:sldId id="285" r:id="rId8"/>
    <p:sldId id="337" r:id="rId9"/>
    <p:sldId id="281" r:id="rId10"/>
    <p:sldId id="339" r:id="rId11"/>
    <p:sldId id="33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66" d="100"/>
          <a:sy n="66" d="100"/>
        </p:scale>
        <p:origin x="5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5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6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772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41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762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77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19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5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21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24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1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20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2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0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3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26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63188-ED79-4CE9-A82D-6C328702D9D4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8301D-55C9-87EE-317A-ACA0B6869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4729" y="1359908"/>
            <a:ext cx="8678778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THẦY CÔ GIÁO VỀ DỰ GIỜ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3490C-8234-4E00-7D5B-C0D8FDDE5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1284" y="3851791"/>
            <a:ext cx="8840865" cy="10968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LỚP 8B – TRƯỜNG THCS VĂN HOÀNG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66320-2676-169F-3E39-FAD1AECE2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D43D-BDE3-4846-B715-CF0CC4EF4B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0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8.jpg">
            <a:extLst>
              <a:ext uri="{FF2B5EF4-FFF2-40B4-BE49-F238E27FC236}">
                <a16:creationId xmlns:a16="http://schemas.microsoft.com/office/drawing/2014/main" id="{2C9CDFD0-CBD6-A790-4EA0-156B3B4A412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74039" y="664143"/>
            <a:ext cx="8514339" cy="523614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88226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44F089-87CB-85AE-459B-B8742A389F9E}"/>
              </a:ext>
            </a:extLst>
          </p:cNvPr>
          <p:cNvSpPr txBox="1">
            <a:spLocks/>
          </p:cNvSpPr>
          <p:nvPr/>
        </p:nvSpPr>
        <p:spPr>
          <a:xfrm>
            <a:off x="946485" y="2686620"/>
            <a:ext cx="9061472" cy="164630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 CHÚC CÁC THẦY CÔ GIÁO MẠNH KHỎE</a:t>
            </a:r>
          </a:p>
        </p:txBody>
      </p:sp>
    </p:spTree>
    <p:extLst>
      <p:ext uri="{BB962C8B-B14F-4D97-AF65-F5344CB8AC3E}">
        <p14:creationId xmlns:p14="http://schemas.microsoft.com/office/powerpoint/2010/main" val="15040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5373" y="179165"/>
            <a:ext cx="6431007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4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1028" name="Picture 4" descr="Hình chóp là gì? Hình chóp tứ giác đều - Định nghĩa, tính chất">
            <a:extLst>
              <a:ext uri="{FF2B5EF4-FFF2-40B4-BE49-F238E27FC236}">
                <a16:creationId xmlns:a16="http://schemas.microsoft.com/office/drawing/2014/main" id="{15E2739A-0000-4609-B0BD-639F7524A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" b="16391"/>
          <a:stretch/>
        </p:blipFill>
        <p:spPr bwMode="auto">
          <a:xfrm>
            <a:off x="548550" y="866273"/>
            <a:ext cx="8210439" cy="330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DED646-30CA-1658-7597-04B15C5E7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78" y="1172546"/>
            <a:ext cx="9815347" cy="451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8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1365744" y="287747"/>
            <a:ext cx="8750334" cy="1767951"/>
            <a:chOff x="2491101" y="549984"/>
            <a:chExt cx="10500403" cy="2121541"/>
          </a:xfrm>
        </p:grpSpPr>
        <p:sp>
          <p:nvSpPr>
            <p:cNvPr id="27" name="Rectangle 26"/>
            <p:cNvSpPr/>
            <p:nvPr/>
          </p:nvSpPr>
          <p:spPr>
            <a:xfrm>
              <a:off x="2879355" y="732533"/>
              <a:ext cx="9302290" cy="193899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491101" y="549984"/>
              <a:ext cx="10500403" cy="1828346"/>
            </a:xfrm>
            <a:prstGeom prst="rect">
              <a:avLst/>
            </a:prstGeom>
            <a:noFill/>
          </p:spPr>
          <p:txBody>
            <a:bodyPr wrap="square" lIns="76200" tIns="38100" rIns="76200" bIns="3810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333" b="1" spc="42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CHƯƠNG X</a:t>
              </a:r>
              <a:r>
                <a:rPr lang="en-US" sz="3333" b="1" spc="42" dirty="0">
                  <a:ln w="11430"/>
                  <a:solidFill>
                    <a:srgbClr val="0097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: MỘT SỐ HÌNH KHỐI </a:t>
              </a:r>
            </a:p>
            <a:p>
              <a:pPr algn="ctr">
                <a:lnSpc>
                  <a:spcPct val="150000"/>
                </a:lnSpc>
              </a:pPr>
              <a:r>
                <a:rPr lang="en-US" sz="3333" b="1" spc="42" dirty="0">
                  <a:ln w="11430"/>
                  <a:solidFill>
                    <a:srgbClr val="0097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             TRONG THỰC TIỄN</a:t>
              </a:r>
            </a:p>
          </p:txBody>
        </p:sp>
      </p:grpSp>
      <p:sp>
        <p:nvSpPr>
          <p:cNvPr id="46" name="Rounded Rectangle 45"/>
          <p:cNvSpPr/>
          <p:nvPr/>
        </p:nvSpPr>
        <p:spPr>
          <a:xfrm>
            <a:off x="1417320" y="2722765"/>
            <a:ext cx="9357359" cy="15236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5" name="TextBox 44"/>
          <p:cNvSpPr txBox="1"/>
          <p:nvPr/>
        </p:nvSpPr>
        <p:spPr>
          <a:xfrm>
            <a:off x="1490430" y="3099777"/>
            <a:ext cx="9357360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333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1: HÌNH CHÓP TAM GIÁC ĐỀU</a:t>
            </a:r>
          </a:p>
        </p:txBody>
      </p:sp>
    </p:spTree>
    <p:extLst>
      <p:ext uri="{BB962C8B-B14F-4D97-AF65-F5344CB8AC3E}">
        <p14:creationId xmlns:p14="http://schemas.microsoft.com/office/powerpoint/2010/main" val="154773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 rot="5400000">
            <a:off x="4255909" y="-3731298"/>
            <a:ext cx="728869" cy="9201322"/>
          </a:xfrm>
          <a:custGeom>
            <a:avLst/>
            <a:gdLst>
              <a:gd name="connsiteX0" fmla="*/ 121481 w 728869"/>
              <a:gd name="connsiteY0" fmla="*/ 0 h 4296427"/>
              <a:gd name="connsiteX1" fmla="*/ 607388 w 728869"/>
              <a:gd name="connsiteY1" fmla="*/ 0 h 4296427"/>
              <a:gd name="connsiteX2" fmla="*/ 728869 w 728869"/>
              <a:gd name="connsiteY2" fmla="*/ 121481 h 4296427"/>
              <a:gd name="connsiteX3" fmla="*/ 728869 w 728869"/>
              <a:gd name="connsiteY3" fmla="*/ 4296427 h 4296427"/>
              <a:gd name="connsiteX4" fmla="*/ 728869 w 728869"/>
              <a:gd name="connsiteY4" fmla="*/ 4296427 h 4296427"/>
              <a:gd name="connsiteX5" fmla="*/ 0 w 728869"/>
              <a:gd name="connsiteY5" fmla="*/ 4296427 h 4296427"/>
              <a:gd name="connsiteX6" fmla="*/ 0 w 728869"/>
              <a:gd name="connsiteY6" fmla="*/ 4296427 h 4296427"/>
              <a:gd name="connsiteX7" fmla="*/ 0 w 728869"/>
              <a:gd name="connsiteY7" fmla="*/ 121481 h 4296427"/>
              <a:gd name="connsiteX8" fmla="*/ 121481 w 728869"/>
              <a:gd name="connsiteY8" fmla="*/ 0 h 4296427"/>
              <a:gd name="connsiteX0" fmla="*/ 121481 w 728869"/>
              <a:gd name="connsiteY0" fmla="*/ 187779 h 4484206"/>
              <a:gd name="connsiteX1" fmla="*/ 615552 w 728869"/>
              <a:gd name="connsiteY1" fmla="*/ 0 h 4484206"/>
              <a:gd name="connsiteX2" fmla="*/ 728869 w 728869"/>
              <a:gd name="connsiteY2" fmla="*/ 309260 h 4484206"/>
              <a:gd name="connsiteX3" fmla="*/ 728869 w 728869"/>
              <a:gd name="connsiteY3" fmla="*/ 4484206 h 4484206"/>
              <a:gd name="connsiteX4" fmla="*/ 728869 w 728869"/>
              <a:gd name="connsiteY4" fmla="*/ 4484206 h 4484206"/>
              <a:gd name="connsiteX5" fmla="*/ 0 w 728869"/>
              <a:gd name="connsiteY5" fmla="*/ 4484206 h 4484206"/>
              <a:gd name="connsiteX6" fmla="*/ 0 w 728869"/>
              <a:gd name="connsiteY6" fmla="*/ 4484206 h 4484206"/>
              <a:gd name="connsiteX7" fmla="*/ 0 w 728869"/>
              <a:gd name="connsiteY7" fmla="*/ 309260 h 4484206"/>
              <a:gd name="connsiteX8" fmla="*/ 121481 w 728869"/>
              <a:gd name="connsiteY8" fmla="*/ 187779 h 4484206"/>
              <a:gd name="connsiteX0" fmla="*/ 121481 w 728869"/>
              <a:gd name="connsiteY0" fmla="*/ 0 h 4508701"/>
              <a:gd name="connsiteX1" fmla="*/ 615552 w 728869"/>
              <a:gd name="connsiteY1" fmla="*/ 24495 h 4508701"/>
              <a:gd name="connsiteX2" fmla="*/ 728869 w 728869"/>
              <a:gd name="connsiteY2" fmla="*/ 333755 h 4508701"/>
              <a:gd name="connsiteX3" fmla="*/ 728869 w 728869"/>
              <a:gd name="connsiteY3" fmla="*/ 4508701 h 4508701"/>
              <a:gd name="connsiteX4" fmla="*/ 728869 w 728869"/>
              <a:gd name="connsiteY4" fmla="*/ 4508701 h 4508701"/>
              <a:gd name="connsiteX5" fmla="*/ 0 w 728869"/>
              <a:gd name="connsiteY5" fmla="*/ 4508701 h 4508701"/>
              <a:gd name="connsiteX6" fmla="*/ 0 w 728869"/>
              <a:gd name="connsiteY6" fmla="*/ 4508701 h 4508701"/>
              <a:gd name="connsiteX7" fmla="*/ 0 w 728869"/>
              <a:gd name="connsiteY7" fmla="*/ 333755 h 4508701"/>
              <a:gd name="connsiteX8" fmla="*/ 121481 w 728869"/>
              <a:gd name="connsiteY8" fmla="*/ 0 h 4508701"/>
              <a:gd name="connsiteX0" fmla="*/ 170466 w 728869"/>
              <a:gd name="connsiteY0" fmla="*/ 122462 h 4484206"/>
              <a:gd name="connsiteX1" fmla="*/ 615552 w 728869"/>
              <a:gd name="connsiteY1" fmla="*/ 0 h 4484206"/>
              <a:gd name="connsiteX2" fmla="*/ 728869 w 728869"/>
              <a:gd name="connsiteY2" fmla="*/ 309260 h 4484206"/>
              <a:gd name="connsiteX3" fmla="*/ 728869 w 728869"/>
              <a:gd name="connsiteY3" fmla="*/ 4484206 h 4484206"/>
              <a:gd name="connsiteX4" fmla="*/ 728869 w 728869"/>
              <a:gd name="connsiteY4" fmla="*/ 4484206 h 4484206"/>
              <a:gd name="connsiteX5" fmla="*/ 0 w 728869"/>
              <a:gd name="connsiteY5" fmla="*/ 4484206 h 4484206"/>
              <a:gd name="connsiteX6" fmla="*/ 0 w 728869"/>
              <a:gd name="connsiteY6" fmla="*/ 4484206 h 4484206"/>
              <a:gd name="connsiteX7" fmla="*/ 0 w 728869"/>
              <a:gd name="connsiteY7" fmla="*/ 309260 h 4484206"/>
              <a:gd name="connsiteX8" fmla="*/ 170466 w 728869"/>
              <a:gd name="connsiteY8" fmla="*/ 122462 h 4484206"/>
              <a:gd name="connsiteX0" fmla="*/ 170466 w 728869"/>
              <a:gd name="connsiteY0" fmla="*/ 32657 h 4394401"/>
              <a:gd name="connsiteX1" fmla="*/ 542077 w 728869"/>
              <a:gd name="connsiteY1" fmla="*/ 0 h 4394401"/>
              <a:gd name="connsiteX2" fmla="*/ 728869 w 728869"/>
              <a:gd name="connsiteY2" fmla="*/ 219455 h 4394401"/>
              <a:gd name="connsiteX3" fmla="*/ 728869 w 728869"/>
              <a:gd name="connsiteY3" fmla="*/ 4394401 h 4394401"/>
              <a:gd name="connsiteX4" fmla="*/ 728869 w 728869"/>
              <a:gd name="connsiteY4" fmla="*/ 4394401 h 4394401"/>
              <a:gd name="connsiteX5" fmla="*/ 0 w 728869"/>
              <a:gd name="connsiteY5" fmla="*/ 4394401 h 4394401"/>
              <a:gd name="connsiteX6" fmla="*/ 0 w 728869"/>
              <a:gd name="connsiteY6" fmla="*/ 4394401 h 4394401"/>
              <a:gd name="connsiteX7" fmla="*/ 0 w 728869"/>
              <a:gd name="connsiteY7" fmla="*/ 219455 h 4394401"/>
              <a:gd name="connsiteX8" fmla="*/ 170466 w 728869"/>
              <a:gd name="connsiteY8" fmla="*/ 32657 h 4394401"/>
              <a:gd name="connsiteX0" fmla="*/ 170466 w 728869"/>
              <a:gd name="connsiteY0" fmla="*/ 37298 h 4399042"/>
              <a:gd name="connsiteX1" fmla="*/ 542077 w 728869"/>
              <a:gd name="connsiteY1" fmla="*/ 4641 h 4399042"/>
              <a:gd name="connsiteX2" fmla="*/ 728869 w 728869"/>
              <a:gd name="connsiteY2" fmla="*/ 224096 h 4399042"/>
              <a:gd name="connsiteX3" fmla="*/ 728869 w 728869"/>
              <a:gd name="connsiteY3" fmla="*/ 4399042 h 4399042"/>
              <a:gd name="connsiteX4" fmla="*/ 728869 w 728869"/>
              <a:gd name="connsiteY4" fmla="*/ 4399042 h 4399042"/>
              <a:gd name="connsiteX5" fmla="*/ 0 w 728869"/>
              <a:gd name="connsiteY5" fmla="*/ 4399042 h 4399042"/>
              <a:gd name="connsiteX6" fmla="*/ 0 w 728869"/>
              <a:gd name="connsiteY6" fmla="*/ 4399042 h 4399042"/>
              <a:gd name="connsiteX7" fmla="*/ 0 w 728869"/>
              <a:gd name="connsiteY7" fmla="*/ 224096 h 4399042"/>
              <a:gd name="connsiteX8" fmla="*/ 170466 w 728869"/>
              <a:gd name="connsiteY8" fmla="*/ 37298 h 4399042"/>
              <a:gd name="connsiteX0" fmla="*/ 170466 w 728869"/>
              <a:gd name="connsiteY0" fmla="*/ 0 h 4422707"/>
              <a:gd name="connsiteX1" fmla="*/ 542077 w 728869"/>
              <a:gd name="connsiteY1" fmla="*/ 28306 h 4422707"/>
              <a:gd name="connsiteX2" fmla="*/ 728869 w 728869"/>
              <a:gd name="connsiteY2" fmla="*/ 247761 h 4422707"/>
              <a:gd name="connsiteX3" fmla="*/ 728869 w 728869"/>
              <a:gd name="connsiteY3" fmla="*/ 4422707 h 4422707"/>
              <a:gd name="connsiteX4" fmla="*/ 728869 w 728869"/>
              <a:gd name="connsiteY4" fmla="*/ 4422707 h 4422707"/>
              <a:gd name="connsiteX5" fmla="*/ 0 w 728869"/>
              <a:gd name="connsiteY5" fmla="*/ 4422707 h 4422707"/>
              <a:gd name="connsiteX6" fmla="*/ 0 w 728869"/>
              <a:gd name="connsiteY6" fmla="*/ 4422707 h 4422707"/>
              <a:gd name="connsiteX7" fmla="*/ 0 w 728869"/>
              <a:gd name="connsiteY7" fmla="*/ 247761 h 4422707"/>
              <a:gd name="connsiteX8" fmla="*/ 170466 w 728869"/>
              <a:gd name="connsiteY8" fmla="*/ 0 h 4422707"/>
              <a:gd name="connsiteX0" fmla="*/ 170466 w 728869"/>
              <a:gd name="connsiteY0" fmla="*/ 16128 h 4401581"/>
              <a:gd name="connsiteX1" fmla="*/ 542077 w 728869"/>
              <a:gd name="connsiteY1" fmla="*/ 7180 h 4401581"/>
              <a:gd name="connsiteX2" fmla="*/ 728869 w 728869"/>
              <a:gd name="connsiteY2" fmla="*/ 226635 h 4401581"/>
              <a:gd name="connsiteX3" fmla="*/ 728869 w 728869"/>
              <a:gd name="connsiteY3" fmla="*/ 4401581 h 4401581"/>
              <a:gd name="connsiteX4" fmla="*/ 728869 w 728869"/>
              <a:gd name="connsiteY4" fmla="*/ 4401581 h 4401581"/>
              <a:gd name="connsiteX5" fmla="*/ 0 w 728869"/>
              <a:gd name="connsiteY5" fmla="*/ 4401581 h 4401581"/>
              <a:gd name="connsiteX6" fmla="*/ 0 w 728869"/>
              <a:gd name="connsiteY6" fmla="*/ 4401581 h 4401581"/>
              <a:gd name="connsiteX7" fmla="*/ 0 w 728869"/>
              <a:gd name="connsiteY7" fmla="*/ 226635 h 4401581"/>
              <a:gd name="connsiteX8" fmla="*/ 170466 w 728869"/>
              <a:gd name="connsiteY8" fmla="*/ 16128 h 4401581"/>
              <a:gd name="connsiteX0" fmla="*/ 170466 w 728869"/>
              <a:gd name="connsiteY0" fmla="*/ 79479 h 4464932"/>
              <a:gd name="connsiteX1" fmla="*/ 542077 w 728869"/>
              <a:gd name="connsiteY1" fmla="*/ 2798 h 4464932"/>
              <a:gd name="connsiteX2" fmla="*/ 728869 w 728869"/>
              <a:gd name="connsiteY2" fmla="*/ 289986 h 4464932"/>
              <a:gd name="connsiteX3" fmla="*/ 728869 w 728869"/>
              <a:gd name="connsiteY3" fmla="*/ 4464932 h 4464932"/>
              <a:gd name="connsiteX4" fmla="*/ 728869 w 728869"/>
              <a:gd name="connsiteY4" fmla="*/ 4464932 h 4464932"/>
              <a:gd name="connsiteX5" fmla="*/ 0 w 728869"/>
              <a:gd name="connsiteY5" fmla="*/ 4464932 h 4464932"/>
              <a:gd name="connsiteX6" fmla="*/ 0 w 728869"/>
              <a:gd name="connsiteY6" fmla="*/ 4464932 h 4464932"/>
              <a:gd name="connsiteX7" fmla="*/ 0 w 728869"/>
              <a:gd name="connsiteY7" fmla="*/ 289986 h 4464932"/>
              <a:gd name="connsiteX8" fmla="*/ 170466 w 728869"/>
              <a:gd name="connsiteY8" fmla="*/ 79479 h 4464932"/>
              <a:gd name="connsiteX0" fmla="*/ 160306 w 728869"/>
              <a:gd name="connsiteY0" fmla="*/ 0 h 4487056"/>
              <a:gd name="connsiteX1" fmla="*/ 542077 w 728869"/>
              <a:gd name="connsiteY1" fmla="*/ 24922 h 4487056"/>
              <a:gd name="connsiteX2" fmla="*/ 728869 w 728869"/>
              <a:gd name="connsiteY2" fmla="*/ 312110 h 4487056"/>
              <a:gd name="connsiteX3" fmla="*/ 728869 w 728869"/>
              <a:gd name="connsiteY3" fmla="*/ 4487056 h 4487056"/>
              <a:gd name="connsiteX4" fmla="*/ 728869 w 728869"/>
              <a:gd name="connsiteY4" fmla="*/ 4487056 h 4487056"/>
              <a:gd name="connsiteX5" fmla="*/ 0 w 728869"/>
              <a:gd name="connsiteY5" fmla="*/ 4487056 h 4487056"/>
              <a:gd name="connsiteX6" fmla="*/ 0 w 728869"/>
              <a:gd name="connsiteY6" fmla="*/ 4487056 h 4487056"/>
              <a:gd name="connsiteX7" fmla="*/ 0 w 728869"/>
              <a:gd name="connsiteY7" fmla="*/ 312110 h 4487056"/>
              <a:gd name="connsiteX8" fmla="*/ 160306 w 728869"/>
              <a:gd name="connsiteY8" fmla="*/ 0 h 4487056"/>
              <a:gd name="connsiteX0" fmla="*/ 184012 w 728869"/>
              <a:gd name="connsiteY0" fmla="*/ 34153 h 4467024"/>
              <a:gd name="connsiteX1" fmla="*/ 542077 w 728869"/>
              <a:gd name="connsiteY1" fmla="*/ 4890 h 4467024"/>
              <a:gd name="connsiteX2" fmla="*/ 728869 w 728869"/>
              <a:gd name="connsiteY2" fmla="*/ 292078 h 4467024"/>
              <a:gd name="connsiteX3" fmla="*/ 728869 w 728869"/>
              <a:gd name="connsiteY3" fmla="*/ 4467024 h 4467024"/>
              <a:gd name="connsiteX4" fmla="*/ 728869 w 728869"/>
              <a:gd name="connsiteY4" fmla="*/ 4467024 h 4467024"/>
              <a:gd name="connsiteX5" fmla="*/ 0 w 728869"/>
              <a:gd name="connsiteY5" fmla="*/ 4467024 h 4467024"/>
              <a:gd name="connsiteX6" fmla="*/ 0 w 728869"/>
              <a:gd name="connsiteY6" fmla="*/ 4467024 h 4467024"/>
              <a:gd name="connsiteX7" fmla="*/ 0 w 728869"/>
              <a:gd name="connsiteY7" fmla="*/ 292078 h 4467024"/>
              <a:gd name="connsiteX8" fmla="*/ 184012 w 728869"/>
              <a:gd name="connsiteY8" fmla="*/ 34153 h 4467024"/>
              <a:gd name="connsiteX0" fmla="*/ 184012 w 728869"/>
              <a:gd name="connsiteY0" fmla="*/ 40561 h 4473432"/>
              <a:gd name="connsiteX1" fmla="*/ 542077 w 728869"/>
              <a:gd name="connsiteY1" fmla="*/ 11298 h 4473432"/>
              <a:gd name="connsiteX2" fmla="*/ 728869 w 728869"/>
              <a:gd name="connsiteY2" fmla="*/ 298486 h 4473432"/>
              <a:gd name="connsiteX3" fmla="*/ 728869 w 728869"/>
              <a:gd name="connsiteY3" fmla="*/ 4473432 h 4473432"/>
              <a:gd name="connsiteX4" fmla="*/ 728869 w 728869"/>
              <a:gd name="connsiteY4" fmla="*/ 4473432 h 4473432"/>
              <a:gd name="connsiteX5" fmla="*/ 0 w 728869"/>
              <a:gd name="connsiteY5" fmla="*/ 4473432 h 4473432"/>
              <a:gd name="connsiteX6" fmla="*/ 0 w 728869"/>
              <a:gd name="connsiteY6" fmla="*/ 4473432 h 4473432"/>
              <a:gd name="connsiteX7" fmla="*/ 0 w 728869"/>
              <a:gd name="connsiteY7" fmla="*/ 298486 h 4473432"/>
              <a:gd name="connsiteX8" fmla="*/ 184012 w 728869"/>
              <a:gd name="connsiteY8" fmla="*/ 40561 h 4473432"/>
              <a:gd name="connsiteX0" fmla="*/ 184012 w 728869"/>
              <a:gd name="connsiteY0" fmla="*/ 52739 h 4485610"/>
              <a:gd name="connsiteX1" fmla="*/ 542077 w 728869"/>
              <a:gd name="connsiteY1" fmla="*/ 23476 h 4485610"/>
              <a:gd name="connsiteX2" fmla="*/ 728869 w 728869"/>
              <a:gd name="connsiteY2" fmla="*/ 310664 h 4485610"/>
              <a:gd name="connsiteX3" fmla="*/ 728869 w 728869"/>
              <a:gd name="connsiteY3" fmla="*/ 4485610 h 4485610"/>
              <a:gd name="connsiteX4" fmla="*/ 728869 w 728869"/>
              <a:gd name="connsiteY4" fmla="*/ 4485610 h 4485610"/>
              <a:gd name="connsiteX5" fmla="*/ 0 w 728869"/>
              <a:gd name="connsiteY5" fmla="*/ 4485610 h 4485610"/>
              <a:gd name="connsiteX6" fmla="*/ 0 w 728869"/>
              <a:gd name="connsiteY6" fmla="*/ 4485610 h 4485610"/>
              <a:gd name="connsiteX7" fmla="*/ 0 w 728869"/>
              <a:gd name="connsiteY7" fmla="*/ 310664 h 4485610"/>
              <a:gd name="connsiteX8" fmla="*/ 184012 w 728869"/>
              <a:gd name="connsiteY8" fmla="*/ 52739 h 4485610"/>
              <a:gd name="connsiteX0" fmla="*/ 184012 w 728869"/>
              <a:gd name="connsiteY0" fmla="*/ 41785 h 4474656"/>
              <a:gd name="connsiteX1" fmla="*/ 521757 w 728869"/>
              <a:gd name="connsiteY1" fmla="*/ 39614 h 4474656"/>
              <a:gd name="connsiteX2" fmla="*/ 728869 w 728869"/>
              <a:gd name="connsiteY2" fmla="*/ 299710 h 4474656"/>
              <a:gd name="connsiteX3" fmla="*/ 728869 w 728869"/>
              <a:gd name="connsiteY3" fmla="*/ 4474656 h 4474656"/>
              <a:gd name="connsiteX4" fmla="*/ 728869 w 728869"/>
              <a:gd name="connsiteY4" fmla="*/ 4474656 h 4474656"/>
              <a:gd name="connsiteX5" fmla="*/ 0 w 728869"/>
              <a:gd name="connsiteY5" fmla="*/ 4474656 h 4474656"/>
              <a:gd name="connsiteX6" fmla="*/ 0 w 728869"/>
              <a:gd name="connsiteY6" fmla="*/ 4474656 h 4474656"/>
              <a:gd name="connsiteX7" fmla="*/ 0 w 728869"/>
              <a:gd name="connsiteY7" fmla="*/ 299710 h 4474656"/>
              <a:gd name="connsiteX8" fmla="*/ 184012 w 728869"/>
              <a:gd name="connsiteY8" fmla="*/ 41785 h 4474656"/>
              <a:gd name="connsiteX0" fmla="*/ 184012 w 728869"/>
              <a:gd name="connsiteY0" fmla="*/ 55800 h 4488671"/>
              <a:gd name="connsiteX1" fmla="*/ 521757 w 728869"/>
              <a:gd name="connsiteY1" fmla="*/ 53629 h 4488671"/>
              <a:gd name="connsiteX2" fmla="*/ 728869 w 728869"/>
              <a:gd name="connsiteY2" fmla="*/ 313725 h 4488671"/>
              <a:gd name="connsiteX3" fmla="*/ 728869 w 728869"/>
              <a:gd name="connsiteY3" fmla="*/ 4488671 h 4488671"/>
              <a:gd name="connsiteX4" fmla="*/ 728869 w 728869"/>
              <a:gd name="connsiteY4" fmla="*/ 4488671 h 4488671"/>
              <a:gd name="connsiteX5" fmla="*/ 0 w 728869"/>
              <a:gd name="connsiteY5" fmla="*/ 4488671 h 4488671"/>
              <a:gd name="connsiteX6" fmla="*/ 0 w 728869"/>
              <a:gd name="connsiteY6" fmla="*/ 4488671 h 4488671"/>
              <a:gd name="connsiteX7" fmla="*/ 0 w 728869"/>
              <a:gd name="connsiteY7" fmla="*/ 313725 h 4488671"/>
              <a:gd name="connsiteX8" fmla="*/ 184012 w 728869"/>
              <a:gd name="connsiteY8" fmla="*/ 55800 h 4488671"/>
              <a:gd name="connsiteX0" fmla="*/ 184012 w 728869"/>
              <a:gd name="connsiteY0" fmla="*/ 62608 h 4481933"/>
              <a:gd name="connsiteX1" fmla="*/ 521757 w 728869"/>
              <a:gd name="connsiteY1" fmla="*/ 46891 h 4481933"/>
              <a:gd name="connsiteX2" fmla="*/ 728869 w 728869"/>
              <a:gd name="connsiteY2" fmla="*/ 306987 h 4481933"/>
              <a:gd name="connsiteX3" fmla="*/ 728869 w 728869"/>
              <a:gd name="connsiteY3" fmla="*/ 4481933 h 4481933"/>
              <a:gd name="connsiteX4" fmla="*/ 728869 w 728869"/>
              <a:gd name="connsiteY4" fmla="*/ 4481933 h 4481933"/>
              <a:gd name="connsiteX5" fmla="*/ 0 w 728869"/>
              <a:gd name="connsiteY5" fmla="*/ 4481933 h 4481933"/>
              <a:gd name="connsiteX6" fmla="*/ 0 w 728869"/>
              <a:gd name="connsiteY6" fmla="*/ 4481933 h 4481933"/>
              <a:gd name="connsiteX7" fmla="*/ 0 w 728869"/>
              <a:gd name="connsiteY7" fmla="*/ 306987 h 4481933"/>
              <a:gd name="connsiteX8" fmla="*/ 184012 w 728869"/>
              <a:gd name="connsiteY8" fmla="*/ 62608 h 4481933"/>
              <a:gd name="connsiteX0" fmla="*/ 184012 w 728869"/>
              <a:gd name="connsiteY0" fmla="*/ 61413 h 4480738"/>
              <a:gd name="connsiteX1" fmla="*/ 521757 w 728869"/>
              <a:gd name="connsiteY1" fmla="*/ 45696 h 4480738"/>
              <a:gd name="connsiteX2" fmla="*/ 728869 w 728869"/>
              <a:gd name="connsiteY2" fmla="*/ 305792 h 4480738"/>
              <a:gd name="connsiteX3" fmla="*/ 728869 w 728869"/>
              <a:gd name="connsiteY3" fmla="*/ 4480738 h 4480738"/>
              <a:gd name="connsiteX4" fmla="*/ 728869 w 728869"/>
              <a:gd name="connsiteY4" fmla="*/ 4480738 h 4480738"/>
              <a:gd name="connsiteX5" fmla="*/ 0 w 728869"/>
              <a:gd name="connsiteY5" fmla="*/ 4480738 h 4480738"/>
              <a:gd name="connsiteX6" fmla="*/ 0 w 728869"/>
              <a:gd name="connsiteY6" fmla="*/ 4480738 h 4480738"/>
              <a:gd name="connsiteX7" fmla="*/ 0 w 728869"/>
              <a:gd name="connsiteY7" fmla="*/ 305792 h 4480738"/>
              <a:gd name="connsiteX8" fmla="*/ 184012 w 728869"/>
              <a:gd name="connsiteY8" fmla="*/ 61413 h 4480738"/>
              <a:gd name="connsiteX0" fmla="*/ 184012 w 728869"/>
              <a:gd name="connsiteY0" fmla="*/ 55747 h 4475072"/>
              <a:gd name="connsiteX1" fmla="*/ 521757 w 728869"/>
              <a:gd name="connsiteY1" fmla="*/ 40030 h 4475072"/>
              <a:gd name="connsiteX2" fmla="*/ 728869 w 728869"/>
              <a:gd name="connsiteY2" fmla="*/ 300126 h 4475072"/>
              <a:gd name="connsiteX3" fmla="*/ 728869 w 728869"/>
              <a:gd name="connsiteY3" fmla="*/ 4475072 h 4475072"/>
              <a:gd name="connsiteX4" fmla="*/ 728869 w 728869"/>
              <a:gd name="connsiteY4" fmla="*/ 4475072 h 4475072"/>
              <a:gd name="connsiteX5" fmla="*/ 0 w 728869"/>
              <a:gd name="connsiteY5" fmla="*/ 4475072 h 4475072"/>
              <a:gd name="connsiteX6" fmla="*/ 0 w 728869"/>
              <a:gd name="connsiteY6" fmla="*/ 4475072 h 4475072"/>
              <a:gd name="connsiteX7" fmla="*/ 0 w 728869"/>
              <a:gd name="connsiteY7" fmla="*/ 300126 h 4475072"/>
              <a:gd name="connsiteX8" fmla="*/ 184012 w 728869"/>
              <a:gd name="connsiteY8" fmla="*/ 55747 h 4475072"/>
              <a:gd name="connsiteX0" fmla="*/ 184012 w 728869"/>
              <a:gd name="connsiteY0" fmla="*/ 57948 h 4477273"/>
              <a:gd name="connsiteX1" fmla="*/ 521757 w 728869"/>
              <a:gd name="connsiteY1" fmla="*/ 42231 h 4477273"/>
              <a:gd name="connsiteX2" fmla="*/ 728869 w 728869"/>
              <a:gd name="connsiteY2" fmla="*/ 302327 h 4477273"/>
              <a:gd name="connsiteX3" fmla="*/ 728869 w 728869"/>
              <a:gd name="connsiteY3" fmla="*/ 4477273 h 4477273"/>
              <a:gd name="connsiteX4" fmla="*/ 728869 w 728869"/>
              <a:gd name="connsiteY4" fmla="*/ 4477273 h 4477273"/>
              <a:gd name="connsiteX5" fmla="*/ 0 w 728869"/>
              <a:gd name="connsiteY5" fmla="*/ 4477273 h 4477273"/>
              <a:gd name="connsiteX6" fmla="*/ 0 w 728869"/>
              <a:gd name="connsiteY6" fmla="*/ 4477273 h 4477273"/>
              <a:gd name="connsiteX7" fmla="*/ 0 w 728869"/>
              <a:gd name="connsiteY7" fmla="*/ 302327 h 4477273"/>
              <a:gd name="connsiteX8" fmla="*/ 184012 w 728869"/>
              <a:gd name="connsiteY8" fmla="*/ 57948 h 447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8869" h="4477273">
                <a:moveTo>
                  <a:pt x="184012" y="57948"/>
                </a:moveTo>
                <a:cubicBezTo>
                  <a:pt x="291793" y="-9797"/>
                  <a:pt x="369948" y="-22119"/>
                  <a:pt x="521757" y="42231"/>
                </a:cubicBezTo>
                <a:cubicBezTo>
                  <a:pt x="588849" y="42231"/>
                  <a:pt x="728869" y="235235"/>
                  <a:pt x="728869" y="302327"/>
                </a:cubicBezTo>
                <a:lnTo>
                  <a:pt x="728869" y="4477273"/>
                </a:lnTo>
                <a:lnTo>
                  <a:pt x="728869" y="4477273"/>
                </a:lnTo>
                <a:lnTo>
                  <a:pt x="0" y="4477273"/>
                </a:lnTo>
                <a:lnTo>
                  <a:pt x="0" y="4477273"/>
                </a:lnTo>
                <a:lnTo>
                  <a:pt x="0" y="302327"/>
                </a:lnTo>
                <a:cubicBezTo>
                  <a:pt x="0" y="235235"/>
                  <a:pt x="116920" y="57948"/>
                  <a:pt x="184012" y="5794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576973"/>
            <a:ext cx="6862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HÌNH CHÓP TAM GIÁC ĐỀU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2E10F09-B8CB-4541-AF23-D6706C8C1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427" y="2412162"/>
            <a:ext cx="844820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10.2 (</a:t>
            </a:r>
            <a:r>
              <a:rPr kumimoji="0" lang="en-US" altLang="en-US" sz="2800" b="0" i="0" u="none" strike="noStrike" cap="none" normalizeH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kumimoji="0" lang="en-US" altLang="en-US" sz="28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8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en-US" sz="28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kumimoji="0" lang="en-US" altLang="en-US" sz="2800" b="0" i="0" u="none" strike="noStrike" cap="none" normalizeH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altLang="en-US" sz="28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7">
            <a:extLst>
              <a:ext uri="{FF2B5EF4-FFF2-40B4-BE49-F238E27FC236}">
                <a16:creationId xmlns:a16="http://schemas.microsoft.com/office/drawing/2014/main" id="{FB15EED7-F8A7-4738-818B-167F06078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4" r="90254" b="34848"/>
          <a:stretch>
            <a:fillRect/>
          </a:stretch>
        </p:blipFill>
        <p:spPr bwMode="auto">
          <a:xfrm>
            <a:off x="19682" y="1318653"/>
            <a:ext cx="1078321" cy="109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E2967C-C67B-5DDD-6166-B38613E9B150}"/>
              </a:ext>
            </a:extLst>
          </p:cNvPr>
          <p:cNvSpPr txBox="1"/>
          <p:nvPr/>
        </p:nvSpPr>
        <p:spPr>
          <a:xfrm>
            <a:off x="1357162" y="1827387"/>
            <a:ext cx="4738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82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AF713BA2-6AAA-42FE-8A58-897F270EC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848" y="3134338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9E325EC-5818-48BF-8FA0-2F3B36481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459" y="4701322"/>
            <a:ext cx="896762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400" b="0" i="0" u="sng" strike="noStrike" cap="none" normalizeH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kumimoji="0" lang="en-US" altLang="en-US" sz="2400" b="0" i="0" u="none" strike="noStrike" cap="none" normalizeH="0" dirty="0">
              <a:ln>
                <a:noFill/>
              </a:ln>
              <a:solidFill>
                <a:srgbClr val="FF00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n-US" altLang="en-US" sz="2400" baseline="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04AA6394-C7F7-444E-9083-C75E17CBB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54" y="643166"/>
            <a:ext cx="75563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kumimoji="0" lang="en-US" altLang="en-US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kumimoji="0" lang="en-US" altLang="en-US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altLang="en-US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altLang="en-US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S.ABC 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FE4FF2EC-8AE7-4CD0-8A86-5B2CE8E5D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914" y="1251461"/>
            <a:ext cx="688575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defTabSz="914400"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SA, SB, SC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SAB, SBC, SCA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</a:p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∆ABC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E336CD-977C-9C5B-32AB-6E0922F72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880" y="873998"/>
            <a:ext cx="4550120" cy="450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691FE2-F84D-6A23-91AF-1E6C60FBA29A}"/>
              </a:ext>
            </a:extLst>
          </p:cNvPr>
          <p:cNvSpPr txBox="1"/>
          <p:nvPr/>
        </p:nvSpPr>
        <p:spPr>
          <a:xfrm>
            <a:off x="1116530" y="231863"/>
            <a:ext cx="6256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CF7F95-2ABF-25DB-D0A8-DD47653CDE7C}"/>
              </a:ext>
            </a:extLst>
          </p:cNvPr>
          <p:cNvSpPr txBox="1"/>
          <p:nvPr/>
        </p:nvSpPr>
        <p:spPr>
          <a:xfrm>
            <a:off x="625642" y="911730"/>
            <a:ext cx="851540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DIỆN TÍCH XUNG QUANH </a:t>
            </a:r>
          </a:p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THỂ TÍCH HÌNH CHÓP TAM GIÁC ĐỀU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9BA712-398F-B249-9CA3-A96F27856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83" y="2047860"/>
            <a:ext cx="11454063" cy="48291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34A09C-9D7B-7011-FDFC-2E92886972D6}"/>
              </a:ext>
            </a:extLst>
          </p:cNvPr>
          <p:cNvSpPr txBox="1"/>
          <p:nvPr/>
        </p:nvSpPr>
        <p:spPr>
          <a:xfrm>
            <a:off x="625642" y="2165685"/>
            <a:ext cx="577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66"/>
                </a:solidFill>
              </a:rPr>
              <a:t>a.</a:t>
            </a:r>
          </a:p>
        </p:txBody>
      </p:sp>
    </p:spTree>
    <p:extLst>
      <p:ext uri="{BB962C8B-B14F-4D97-AF65-F5344CB8AC3E}">
        <p14:creationId xmlns:p14="http://schemas.microsoft.com/office/powerpoint/2010/main" val="61166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FDEB09-E0F9-8876-5FF1-D607F2556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93" y="623369"/>
            <a:ext cx="10853582" cy="952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93D9F3-B762-3D77-CA2D-D092E1DDE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59" y="1844805"/>
            <a:ext cx="3434113" cy="33886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992314-19D5-55F1-A156-77C7A4AF0D52}"/>
              </a:ext>
            </a:extLst>
          </p:cNvPr>
          <p:cNvSpPr txBox="1"/>
          <p:nvPr/>
        </p:nvSpPr>
        <p:spPr>
          <a:xfrm>
            <a:off x="1029902" y="3060834"/>
            <a:ext cx="5736657" cy="147886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00B0F0"/>
                </a:solidFill>
              </a:rPr>
              <a:t>        </a:t>
            </a:r>
            <a:r>
              <a:rPr lang="en-US" sz="4400" b="1" dirty="0" err="1">
                <a:solidFill>
                  <a:srgbClr val="00B0F0"/>
                </a:solidFill>
              </a:rPr>
              <a:t>S</a:t>
            </a:r>
            <a:r>
              <a:rPr lang="en-US" sz="4400" b="1" baseline="-25000" dirty="0" err="1">
                <a:solidFill>
                  <a:srgbClr val="00B0F0"/>
                </a:solidFill>
              </a:rPr>
              <a:t>xq</a:t>
            </a:r>
            <a:r>
              <a:rPr lang="en-US" sz="4400" b="1" dirty="0">
                <a:solidFill>
                  <a:srgbClr val="00B0F0"/>
                </a:solidFill>
              </a:rPr>
              <a:t>= </a:t>
            </a:r>
            <a:r>
              <a:rPr lang="en-US" sz="4400" b="1" dirty="0" err="1">
                <a:solidFill>
                  <a:srgbClr val="00B0F0"/>
                </a:solidFill>
              </a:rPr>
              <a:t>p.d</a:t>
            </a:r>
            <a:endParaRPr lang="en-US" sz="4400" b="1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trong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đó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P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là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nửa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chu vi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đáy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, d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là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trung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đoạn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0004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822AEE-D858-E6A2-047B-5F6ADD5F5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47" y="424602"/>
            <a:ext cx="8663459" cy="1600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0769F4-2CAC-0ADD-3E3F-2FE73A5B3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074" y="1656792"/>
            <a:ext cx="3848637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6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7AB46-0102-F84E-ACC4-67BCE001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4" y="609600"/>
            <a:ext cx="8937118" cy="132080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Cho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S.MNP (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A60E10-59D6-383A-1C90-758C253B7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158744"/>
              </p:ext>
            </p:extLst>
          </p:nvPr>
        </p:nvGraphicFramePr>
        <p:xfrm>
          <a:off x="330133" y="2056928"/>
          <a:ext cx="5925499" cy="3747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478">
                  <a:extLst>
                    <a:ext uri="{9D8B030D-6E8A-4147-A177-3AD203B41FA5}">
                      <a16:colId xmlns:a16="http://schemas.microsoft.com/office/drawing/2014/main" val="2269548449"/>
                    </a:ext>
                  </a:extLst>
                </a:gridCol>
                <a:gridCol w="2248021">
                  <a:extLst>
                    <a:ext uri="{9D8B030D-6E8A-4147-A177-3AD203B41FA5}">
                      <a16:colId xmlns:a16="http://schemas.microsoft.com/office/drawing/2014/main" val="1971224386"/>
                    </a:ext>
                  </a:extLst>
                </a:gridCol>
              </a:tblGrid>
              <a:tr h="1241443">
                <a:tc>
                  <a:txBody>
                    <a:bodyPr/>
                    <a:lstStyle/>
                    <a:p>
                      <a:r>
                        <a:rPr lang="en-US" sz="3200" dirty="0" err="1"/>
                        <a:t>Nửa</a:t>
                      </a:r>
                      <a:r>
                        <a:rPr lang="en-US" sz="3200" dirty="0"/>
                        <a:t> chu vi </a:t>
                      </a:r>
                      <a:r>
                        <a:rPr lang="en-US" sz="3200" dirty="0" err="1"/>
                        <a:t>đáy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  <a:p>
                      <a:pPr algn="ctr">
                        <a:spcBef>
                          <a:spcPts val="600"/>
                        </a:spcBef>
                      </a:pP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3567565"/>
                  </a:ext>
                </a:extLst>
              </a:tr>
              <a:tr h="1049210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rgbClr val="0000FF"/>
                          </a:solidFill>
                        </a:rPr>
                        <a:t>Độ</a:t>
                      </a:r>
                      <a:r>
                        <a:rPr lang="en-US" sz="320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FF"/>
                          </a:solidFill>
                        </a:rPr>
                        <a:t>dài</a:t>
                      </a:r>
                      <a:r>
                        <a:rPr lang="en-US" sz="320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FF"/>
                          </a:solidFill>
                        </a:rPr>
                        <a:t>trung</a:t>
                      </a:r>
                      <a:r>
                        <a:rPr lang="en-US" sz="320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FF"/>
                          </a:solidFill>
                        </a:rPr>
                        <a:t>đoạn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0594272"/>
                  </a:ext>
                </a:extLst>
              </a:tr>
              <a:tr h="1456870">
                <a:tc>
                  <a:txBody>
                    <a:bodyPr/>
                    <a:lstStyle/>
                    <a:p>
                      <a:r>
                        <a:rPr lang="en-US" sz="3200" dirty="0" err="1"/>
                        <a:t>Diện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tích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xung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quanh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253486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1E4D1B6-83F4-E33C-8BFC-078736579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236" y="1709324"/>
            <a:ext cx="4507063" cy="34393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6D1812-911D-0C20-6D25-582402BB764F}"/>
              </a:ext>
            </a:extLst>
          </p:cNvPr>
          <p:cNvSpPr txBox="1"/>
          <p:nvPr/>
        </p:nvSpPr>
        <p:spPr>
          <a:xfrm>
            <a:off x="4466122" y="2098307"/>
            <a:ext cx="118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 cm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EF16B-646C-8240-BB14-9295DF406CCF}"/>
              </a:ext>
            </a:extLst>
          </p:cNvPr>
          <p:cNvSpPr txBox="1"/>
          <p:nvPr/>
        </p:nvSpPr>
        <p:spPr>
          <a:xfrm>
            <a:off x="4466122" y="3590144"/>
            <a:ext cx="118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4 cm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2C1CDC-D29E-87BE-58F9-63DCAA9055A5}"/>
              </a:ext>
            </a:extLst>
          </p:cNvPr>
          <p:cNvSpPr txBox="1"/>
          <p:nvPr/>
        </p:nvSpPr>
        <p:spPr>
          <a:xfrm>
            <a:off x="4049145" y="4765374"/>
            <a:ext cx="2206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9.4 = 36 cm</a:t>
            </a:r>
            <a:r>
              <a:rPr lang="en-US" sz="2800" baseline="30000" dirty="0"/>
              <a:t>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298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1448</TotalTime>
  <Words>303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Times New Roman</vt:lpstr>
      <vt:lpstr>Trebuchet MS</vt:lpstr>
      <vt:lpstr>Wingdings</vt:lpstr>
      <vt:lpstr>Wingdings 3</vt:lpstr>
      <vt:lpstr>Facet</vt:lpstr>
      <vt:lpstr>CHÀO MỪNG CÁC THẦY CÔ GIÁO VỀ DỰ GIỜ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tập: Cho hình chóp S.MNP (hình vẽ) hoàn thành bảng sau: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 Nguyen</dc:creator>
  <cp:lastModifiedBy>ADMIN</cp:lastModifiedBy>
  <cp:revision>143</cp:revision>
  <dcterms:created xsi:type="dcterms:W3CDTF">2021-08-12T09:44:50Z</dcterms:created>
  <dcterms:modified xsi:type="dcterms:W3CDTF">2024-03-22T00:14:38Z</dcterms:modified>
</cp:coreProperties>
</file>