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5" r:id="rId1"/>
  </p:sldMasterIdLst>
  <p:notesMasterIdLst>
    <p:notesMasterId r:id="rId24"/>
  </p:notesMasterIdLst>
  <p:sldIdLst>
    <p:sldId id="262" r:id="rId2"/>
    <p:sldId id="263" r:id="rId3"/>
    <p:sldId id="282" r:id="rId4"/>
    <p:sldId id="283" r:id="rId5"/>
    <p:sldId id="284" r:id="rId6"/>
    <p:sldId id="285" r:id="rId7"/>
    <p:sldId id="286" r:id="rId8"/>
    <p:sldId id="288" r:id="rId9"/>
    <p:sldId id="289" r:id="rId10"/>
    <p:sldId id="290" r:id="rId11"/>
    <p:sldId id="291" r:id="rId12"/>
    <p:sldId id="292" r:id="rId13"/>
    <p:sldId id="293" r:id="rId14"/>
    <p:sldId id="295" r:id="rId15"/>
    <p:sldId id="296" r:id="rId16"/>
    <p:sldId id="297" r:id="rId17"/>
    <p:sldId id="298" r:id="rId18"/>
    <p:sldId id="299" r:id="rId19"/>
    <p:sldId id="300" r:id="rId20"/>
    <p:sldId id="274" r:id="rId21"/>
    <p:sldId id="305" r:id="rId22"/>
    <p:sldId id="30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1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031EE9-2B61-4D1B-AACE-EB0B0C9C66F9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83AB8F-1B4A-4C05-B5E1-1F67434CB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03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5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8375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5754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5E62E-7C5E-4283-8BEA-351D017B8E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352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5B32B1-A674-48E3-8A1F-ED7FA63997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72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9757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701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486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96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7584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251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0514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509A250-FF31-4206-8172-F9D3106AACB1}" type="datetimeFigureOut">
              <a:rPr lang="en-US" smtClean="0"/>
              <a:t>10/19/2023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100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885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8" r:id="rId12"/>
    <p:sldLayoutId id="2147483799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vi.wikipedia.org/wiki/David" TargetMode="External"/><Relationship Id="rId13" Type="http://schemas.openxmlformats.org/officeDocument/2006/relationships/image" Target="../media/image6.jpeg"/><Relationship Id="rId3" Type="http://schemas.openxmlformats.org/officeDocument/2006/relationships/hyperlink" Target="https://vi.wikipedia.org/wiki/H%E1%BB%93_n%C6%B0%E1%BB%9Bc_m%E1%BA%B7n" TargetMode="External"/><Relationship Id="rId7" Type="http://schemas.openxmlformats.org/officeDocument/2006/relationships/hyperlink" Target="https://vi.wikipedia.org/wiki/%C4%90%E1%BB%8Ba_Trung_H%E1%BA%A3i" TargetMode="External"/><Relationship Id="rId12" Type="http://schemas.openxmlformats.org/officeDocument/2006/relationships/hyperlink" Target="https://vi.wikipedia.org/wiki/Kali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i.wikipedia.org/wiki/Jordan" TargetMode="External"/><Relationship Id="rId11" Type="http://schemas.openxmlformats.org/officeDocument/2006/relationships/hyperlink" Target="https://vi.wikipedia.org/wiki/Ng%C6%B0%E1%BB%9Di_Ai_C%E1%BA%ADp" TargetMode="External"/><Relationship Id="rId5" Type="http://schemas.openxmlformats.org/officeDocument/2006/relationships/hyperlink" Target="https://vi.wikipedia.org/wiki/Israel" TargetMode="External"/><Relationship Id="rId10" Type="http://schemas.openxmlformats.org/officeDocument/2006/relationships/hyperlink" Target="https://vi.wikipedia.org/wiki/X%C3%A1c_%C6%B0%E1%BB%9Bp" TargetMode="External"/><Relationship Id="rId4" Type="http://schemas.openxmlformats.org/officeDocument/2006/relationships/hyperlink" Target="https://vi.wikipedia.org/wiki/B%E1%BB%9D_T%C3%A2y" TargetMode="External"/><Relationship Id="rId9" Type="http://schemas.openxmlformats.org/officeDocument/2006/relationships/hyperlink" Target="https://vi.wikipedia.org/wiki/Herod_%C4%90%E1%BA%A1i_%C4%91%E1%BA%BF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vi.wikipedia.org/wiki/Da" TargetMode="External"/><Relationship Id="rId3" Type="http://schemas.openxmlformats.org/officeDocument/2006/relationships/image" Target="../media/image8.jpeg"/><Relationship Id="rId7" Type="http://schemas.openxmlformats.org/officeDocument/2006/relationships/hyperlink" Target="https://vi.wikipedia.org/wiki/Kali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i.wikipedia.org/wiki/Brom" TargetMode="External"/><Relationship Id="rId5" Type="http://schemas.openxmlformats.org/officeDocument/2006/relationships/hyperlink" Target="https://vi.wikipedia.org/wiki/Calci" TargetMode="External"/><Relationship Id="rId4" Type="http://schemas.openxmlformats.org/officeDocument/2006/relationships/hyperlink" Target="https://vi.wikipedia.org/wiki/Magie" TargetMode="External"/><Relationship Id="rId9" Type="http://schemas.openxmlformats.org/officeDocument/2006/relationships/hyperlink" Target="https://vi.wikipedia.org/wiki/H%E1%BB%87_tu%E1%BA%A7n_ho%C3%A0n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 txBox="1">
            <a:spLocks noChangeArrowheads="1"/>
          </p:cNvSpPr>
          <p:nvPr/>
        </p:nvSpPr>
        <p:spPr bwMode="auto">
          <a:xfrm>
            <a:off x="617539" y="1715294"/>
            <a:ext cx="5384799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11163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700"/>
              </a:spcBef>
              <a:buClr>
                <a:schemeClr val="tx2"/>
              </a:buClr>
              <a:buSzPct val="95000"/>
              <a:buNone/>
            </a:pP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</a:p>
          <a:p>
            <a:pPr>
              <a:lnSpc>
                <a:spcPct val="90000"/>
              </a:lnSpc>
              <a:spcBef>
                <a:spcPts val="700"/>
              </a:spcBef>
              <a:buClr>
                <a:schemeClr val="tx2"/>
              </a:buClr>
              <a:buSzPct val="95000"/>
              <a:buNone/>
            </a:pP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</a:t>
            </a:r>
          </a:p>
          <a:p>
            <a:pPr>
              <a:lnSpc>
                <a:spcPct val="90000"/>
              </a:lnSpc>
              <a:spcBef>
                <a:spcPts val="700"/>
              </a:spcBef>
              <a:buClr>
                <a:schemeClr val="tx2"/>
              </a:buClr>
              <a:buSzPct val="95000"/>
              <a:buNone/>
            </a:pP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90000"/>
              </a:lnSpc>
              <a:spcBef>
                <a:spcPts val="700"/>
              </a:spcBef>
              <a:buClr>
                <a:schemeClr val="tx2"/>
              </a:buClr>
              <a:buSzPct val="95000"/>
              <a:buNone/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700"/>
              </a:spcBef>
              <a:buClr>
                <a:schemeClr val="tx2"/>
              </a:buClr>
              <a:buSzPct val="95000"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</p:txBody>
      </p:sp>
      <p:pic>
        <p:nvPicPr>
          <p:cNvPr id="4099" name="Picture 6" descr="Káº¿t quáº£ hÃ¬nh áº£nh cho muá»i Ä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942" y="852918"/>
            <a:ext cx="5552059" cy="387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353469" y="1715294"/>
            <a:ext cx="25034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Natri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clorua</a:t>
            </a:r>
            <a:endParaRPr lang="en-US" alt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250532" y="2206912"/>
            <a:ext cx="1212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NaCl</a:t>
            </a:r>
            <a:endParaRPr lang="vi-VN" altLang="en-US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135313" y="2742694"/>
            <a:ext cx="2230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58,5 g/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endParaRPr lang="en-US" alt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135314" y="3162950"/>
            <a:ext cx="307975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tan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altLang="en-US" dirty="0">
              <a:latin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1675" y="257175"/>
            <a:ext cx="845820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10. MỘT SỐ MUỐI QUAN TRỌNG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6120954" y="4630539"/>
            <a:ext cx="553777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8716" y="832718"/>
            <a:ext cx="5424610" cy="5232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MUỐI NATRICLORUA 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120954" y="884673"/>
            <a:ext cx="0" cy="5315526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70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3" grpId="0"/>
      <p:bldP spid="4" grpId="0"/>
      <p:bldP spid="5" grpId="0"/>
      <p:bldP spid="7" grpId="0"/>
      <p:bldP spid="9" grpId="0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3926" y="177225"/>
            <a:ext cx="316230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5" name="video ruong muoi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78871" y="654279"/>
            <a:ext cx="8682567" cy="5638800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848154" y="6400799"/>
            <a:ext cx="9144000" cy="457201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Thu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hoạch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muối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ăn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ở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Ninh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Diêm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–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Ninh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Hòa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–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Khánh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Hòa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3287" y="762000"/>
            <a:ext cx="25355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/>
                <a:ea typeface="Times New Roman"/>
              </a:rPr>
              <a:t>- Cho </a:t>
            </a:r>
            <a:r>
              <a:rPr lang="en-US" sz="2800" dirty="0" err="1">
                <a:latin typeface="Times New Roman"/>
                <a:ea typeface="Times New Roman"/>
              </a:rPr>
              <a:t>nước</a:t>
            </a:r>
            <a:r>
              <a:rPr lang="en-US" sz="2800" dirty="0">
                <a:latin typeface="Times New Roman"/>
                <a:ea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</a:rPr>
              <a:t>biển</a:t>
            </a:r>
            <a:r>
              <a:rPr lang="en-US" sz="2800" dirty="0">
                <a:latin typeface="Times New Roman"/>
                <a:ea typeface="Times New Roman"/>
              </a:rPr>
              <a:t> bay h</a:t>
            </a:r>
            <a:r>
              <a:rPr lang="vi-VN" sz="2800" dirty="0">
                <a:latin typeface="Times New Roman"/>
                <a:ea typeface="Times New Roman"/>
              </a:rPr>
              <a:t>ơ</a:t>
            </a:r>
            <a:r>
              <a:rPr lang="en-US" sz="2800" dirty="0" err="1">
                <a:latin typeface="Times New Roman"/>
                <a:ea typeface="Times New Roman"/>
              </a:rPr>
              <a:t>i</a:t>
            </a:r>
            <a:r>
              <a:rPr lang="en-US" sz="2800" dirty="0">
                <a:latin typeface="Times New Roman"/>
                <a:ea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</a:rPr>
              <a:t>thu</a:t>
            </a:r>
            <a:r>
              <a:rPr lang="en-US" sz="2800" dirty="0">
                <a:latin typeface="Times New Roman"/>
                <a:ea typeface="Times New Roman"/>
              </a:rPr>
              <a:t>  </a:t>
            </a:r>
            <a:r>
              <a:rPr lang="en-US" sz="2800" dirty="0" err="1">
                <a:latin typeface="Times New Roman"/>
                <a:ea typeface="Times New Roman"/>
              </a:rPr>
              <a:t>muối</a:t>
            </a:r>
            <a:r>
              <a:rPr lang="en-US" sz="2800" dirty="0">
                <a:latin typeface="Times New Roman"/>
                <a:ea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</a:rPr>
              <a:t>kết</a:t>
            </a:r>
            <a:r>
              <a:rPr lang="en-US" sz="2800" dirty="0">
                <a:latin typeface="Times New Roman"/>
                <a:ea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</a:rPr>
              <a:t>tinh</a:t>
            </a:r>
            <a:r>
              <a:rPr lang="en-US" sz="2800" dirty="0">
                <a:latin typeface="Times New Roman"/>
                <a:ea typeface="Times New Roman"/>
              </a:rPr>
              <a:t>. </a:t>
            </a:r>
            <a:endParaRPr lang="en-US" sz="2800" dirty="0">
              <a:latin typeface="Times New Roman"/>
              <a:ea typeface="Calibri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Đào</a:t>
            </a:r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hầm</a:t>
            </a:r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xuống</a:t>
            </a:r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mỏ</a:t>
            </a:r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muối</a:t>
            </a:r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thu</a:t>
            </a:r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muối</a:t>
            </a:r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mỏ</a:t>
            </a:r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40599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535363" y="6330950"/>
            <a:ext cx="5048250" cy="476250"/>
          </a:xfrm>
          <a:prstGeom prst="rect">
            <a:avLst/>
          </a:prstGeom>
          <a:noFill/>
          <a:ln w="19050" algn="ctr">
            <a:solidFill>
              <a:schemeClr val="hlink"/>
            </a:solidFill>
            <a:miter lim="800000"/>
            <a:headEnd/>
            <a:tailEnd/>
          </a:ln>
          <a:effectLst>
            <a:prstShdw prst="shdw17" dist="17961" dir="2700000">
              <a:schemeClr val="hlink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Ruộng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muối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Hòn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Khói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–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Khánh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Hòa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524000" y="27710"/>
            <a:ext cx="9144000" cy="4572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ẢNH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RUỘNG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MUỐI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Ở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VIỆT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NAM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nhung-canh-dong-muoi-dep-nhat-viet-nam-1372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9751"/>
            <a:ext cx="9144000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13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535364" y="6345238"/>
            <a:ext cx="5449887" cy="476250"/>
          </a:xfrm>
          <a:prstGeom prst="rect">
            <a:avLst/>
          </a:prstGeom>
          <a:noFill/>
          <a:ln w="19050" algn="ctr">
            <a:solidFill>
              <a:schemeClr val="hlink"/>
            </a:solidFill>
            <a:miter lim="800000"/>
            <a:headEnd/>
            <a:tailEnd/>
          </a:ln>
          <a:effectLst>
            <a:prstShdw prst="shdw17" dist="17961" dir="2700000">
              <a:schemeClr val="hlink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Ruộng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muối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Phương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Cựu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–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Ninh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Thuận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 descr="nhung-canh-dong-muoi-dep-nhat-viet-nam-1372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76263"/>
            <a:ext cx="9144000" cy="577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524000" y="0"/>
            <a:ext cx="9144000" cy="4572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HÌNH ẢNH RUỘNG MUỐI Ở VIỆT NAM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643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249614" y="6381750"/>
            <a:ext cx="5449887" cy="476250"/>
          </a:xfrm>
          <a:prstGeom prst="rect">
            <a:avLst/>
          </a:prstGeom>
          <a:noFill/>
          <a:ln w="19050" algn="ctr">
            <a:solidFill>
              <a:schemeClr val="hlink"/>
            </a:solidFill>
            <a:miter lim="800000"/>
            <a:headEnd/>
            <a:tailEnd/>
          </a:ln>
          <a:effectLst>
            <a:prstShdw prst="shdw17" dist="17961" dir="2700000">
              <a:schemeClr val="hlink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Ruộng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muối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Diêm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Điền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–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Thái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Bình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524000" y="0"/>
            <a:ext cx="9144000" cy="4572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HÌNH ẢNH RUỘNG MUỐI Ở VIỆT NAM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3" name="Picture 7" descr="diem-dien-thai-binh-1372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1650"/>
            <a:ext cx="9144000" cy="577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535364" y="6345238"/>
            <a:ext cx="5449887" cy="476250"/>
          </a:xfrm>
          <a:prstGeom prst="rect">
            <a:avLst/>
          </a:prstGeom>
          <a:noFill/>
          <a:ln w="19050" algn="ctr">
            <a:solidFill>
              <a:schemeClr val="hlink"/>
            </a:solidFill>
            <a:miter lim="800000"/>
            <a:headEnd/>
            <a:tailEnd/>
          </a:ln>
          <a:effectLst>
            <a:prstShdw prst="shdw17" dist="17961" dir="2700000">
              <a:schemeClr val="hlink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Ruộng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muối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Hải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Hậu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– Nam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Định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524000" y="0"/>
            <a:ext cx="9144000" cy="4572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HÌNH ẢNH RUỘNG MUỐI Ở VIỆT NAM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8" name="Picture 4" descr="nhung-canh-dong-muoi-dep-nhat-viet-nam-1372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9751"/>
            <a:ext cx="9144000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30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535364" y="6307138"/>
            <a:ext cx="5449887" cy="476250"/>
          </a:xfrm>
          <a:prstGeom prst="rect">
            <a:avLst/>
          </a:prstGeom>
          <a:noFill/>
          <a:ln w="19050" algn="ctr">
            <a:solidFill>
              <a:schemeClr val="hlink"/>
            </a:solidFill>
            <a:miter lim="800000"/>
            <a:headEnd/>
            <a:tailEnd/>
          </a:ln>
          <a:effectLst>
            <a:prstShdw prst="shdw17" dist="17961" dir="2700000">
              <a:schemeClr val="hlink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Ruộng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muối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Ba Tri –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Bến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Tre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 descr="nhung-canh-dong-muoi-dep-nhat-viet-nam-1372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3239"/>
            <a:ext cx="9144000" cy="574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524000" y="0"/>
            <a:ext cx="9144000" cy="4572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HÌNH ẢNH RUỘNG MUỐI Ở VIỆT NAM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66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24000" y="0"/>
            <a:ext cx="9144000" cy="4572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3. ỨNG DỤNG CỦA MUỐI NATRI CLORUA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3" descr="ưng dung muoi 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696912"/>
            <a:ext cx="8272462" cy="571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3088" y="457200"/>
            <a:ext cx="2784475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Gia vị và bảo quản thực phẩm 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Điều chế một số hoá chất có nhiều ứng dụng trong các ngành công nghiệp như sản xuất thuỷ tinh, chất dẻo, chất diệt trùng, chế tạo xà phòng ...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vi-VN" sz="32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48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icheck.vn/wp-content/uploads/2015/10/muoi-dua-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92184" y="100014"/>
            <a:ext cx="5852583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Box 3"/>
          <p:cNvSpPr txBox="1">
            <a:spLocks noChangeArrowheads="1"/>
          </p:cNvSpPr>
          <p:nvPr/>
        </p:nvSpPr>
        <p:spPr bwMode="auto">
          <a:xfrm>
            <a:off x="146051" y="576263"/>
            <a:ext cx="2662767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en-US" sz="4000" b="1">
                <a:solidFill>
                  <a:srgbClr val="FF0000"/>
                </a:solidFill>
              </a:rPr>
              <a:t>LÀM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sz="4000" b="1">
                <a:solidFill>
                  <a:srgbClr val="FF0000"/>
                </a:solidFill>
              </a:rPr>
              <a:t>GIA VỊ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sz="4000" b="1">
                <a:solidFill>
                  <a:srgbClr val="FF0000"/>
                </a:solidFill>
              </a:rPr>
              <a:t>BẢO QUẢN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sz="4000" b="1">
                <a:solidFill>
                  <a:srgbClr val="FF0000"/>
                </a:solidFill>
              </a:rPr>
              <a:t>THỰC PHẨM</a:t>
            </a:r>
          </a:p>
        </p:txBody>
      </p:sp>
      <p:sp>
        <p:nvSpPr>
          <p:cNvPr id="31748" name="Line 37"/>
          <p:cNvSpPr>
            <a:spLocks noChangeShapeType="1"/>
          </p:cNvSpPr>
          <p:nvPr/>
        </p:nvSpPr>
        <p:spPr bwMode="auto">
          <a:xfrm>
            <a:off x="3803651" y="160339"/>
            <a:ext cx="0" cy="6556375"/>
          </a:xfrm>
          <a:prstGeom prst="line">
            <a:avLst/>
          </a:prstGeom>
          <a:noFill/>
          <a:ln w="5715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31749" name="Picture 13" descr="http://sieuthitannha.vn/images/product/4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66267" y="3471863"/>
            <a:ext cx="5657851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205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68A235D-A49F-41D9-8C5D-8B489308B113}" type="slidenum">
              <a:rPr lang="en-US"/>
              <a:pPr/>
              <a:t>18</a:t>
            </a:fld>
            <a:endParaRPr lang="en-US"/>
          </a:p>
        </p:txBody>
      </p:sp>
      <p:pic>
        <p:nvPicPr>
          <p:cNvPr id="32771" name="Picture 2" descr="http://imagevietnam.vnanet.vn/Upload/2014/2/7/cover-Kim-Phuong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7618" y="161926"/>
            <a:ext cx="4730749" cy="293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 descr="http://www.nuocmamphanthiet.vn/wp-content/uploads/2013/12/137075445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65433" y="161926"/>
            <a:ext cx="4895851" cy="293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6" descr="https://nongsanphanrang.files.wordpress.com/2010/11/200951395349_chung-761-img_353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97618" y="3570289"/>
            <a:ext cx="4730749" cy="289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8" descr="http://www.tinnongdulich.com/wp-content/uploads/nuoc-mam-phu-quoc-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65434" y="3570289"/>
            <a:ext cx="4872567" cy="286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5" name="TextBox 6"/>
          <p:cNvSpPr txBox="1">
            <a:spLocks noChangeArrowheads="1"/>
          </p:cNvSpPr>
          <p:nvPr/>
        </p:nvSpPr>
        <p:spPr bwMode="auto">
          <a:xfrm>
            <a:off x="1" y="1385889"/>
            <a:ext cx="15113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en-US" sz="2400" b="1">
                <a:solidFill>
                  <a:srgbClr val="FF0000"/>
                </a:solidFill>
              </a:rPr>
              <a:t>LÀM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sz="2400" b="1">
                <a:solidFill>
                  <a:srgbClr val="FF0000"/>
                </a:solidFill>
              </a:rPr>
              <a:t>GIA VỊ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sz="2400" b="1">
                <a:solidFill>
                  <a:srgbClr val="FF0000"/>
                </a:solidFill>
              </a:rPr>
              <a:t>BẢO QUẢN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sz="2400" b="1">
                <a:solidFill>
                  <a:srgbClr val="FF0000"/>
                </a:solidFill>
              </a:rPr>
              <a:t>THỰC PHẨM</a:t>
            </a:r>
          </a:p>
        </p:txBody>
      </p:sp>
      <p:sp>
        <p:nvSpPr>
          <p:cNvPr id="32776" name="Line 37"/>
          <p:cNvSpPr>
            <a:spLocks noChangeShapeType="1"/>
          </p:cNvSpPr>
          <p:nvPr/>
        </p:nvSpPr>
        <p:spPr bwMode="auto">
          <a:xfrm>
            <a:off x="1657351" y="128589"/>
            <a:ext cx="0" cy="6556375"/>
          </a:xfrm>
          <a:prstGeom prst="line">
            <a:avLst/>
          </a:prstGeom>
          <a:noFill/>
          <a:ln w="5715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9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 descr="Káº¿t quáº£ hÃ¬nh áº£nh cho thap dinh duong chuáº©n cá»§a bo y 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0" y="33338"/>
            <a:ext cx="11635317" cy="682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942860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F31FD59-53CD-4F94-9342-97A889E9508A}" type="slidenum">
              <a:rPr lang="en-US" altLang="en-US" sz="12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1675" y="257175"/>
            <a:ext cx="845820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10. MỘT SỐ MUỐI QUAN TRỌNG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8716" y="832718"/>
            <a:ext cx="3737547" cy="5232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16" y="1417493"/>
            <a:ext cx="5424610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http://img2.news.zing.vn/2013/05/20/ap090624147576-jpg1618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795" y="1417494"/>
            <a:ext cx="5437218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53"/>
          <p:cNvSpPr>
            <a:spLocks noChangeArrowheads="1"/>
          </p:cNvSpPr>
          <p:nvPr/>
        </p:nvSpPr>
        <p:spPr bwMode="auto">
          <a:xfrm>
            <a:off x="1725102" y="5133181"/>
            <a:ext cx="3271838" cy="108585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rgbClr val="FFCCFF"/>
              </a:gs>
              <a:gs pos="100000">
                <a:schemeClr val="bg1"/>
              </a:gs>
            </a:gsLst>
            <a:lin ang="5400000" scaled="1"/>
          </a:gradFill>
          <a:ln w="57150" cmpd="thickThin" algn="ctr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200" b="1" dirty="0" err="1">
                <a:solidFill>
                  <a:schemeClr val="hlink"/>
                </a:solidFill>
              </a:rPr>
              <a:t>Trong</a:t>
            </a:r>
            <a:r>
              <a:rPr lang="en-US" sz="3200" b="1" dirty="0">
                <a:solidFill>
                  <a:schemeClr val="hlink"/>
                </a:solidFill>
              </a:rPr>
              <a:t> </a:t>
            </a:r>
            <a:r>
              <a:rPr lang="en-US" sz="3200" b="1" dirty="0" err="1">
                <a:solidFill>
                  <a:schemeClr val="hlink"/>
                </a:solidFill>
              </a:rPr>
              <a:t>nước</a:t>
            </a:r>
            <a:r>
              <a:rPr lang="en-US" sz="3200" b="1" dirty="0">
                <a:solidFill>
                  <a:schemeClr val="hlink"/>
                </a:solidFill>
              </a:rPr>
              <a:t> </a:t>
            </a:r>
            <a:r>
              <a:rPr lang="en-US" sz="3200" b="1" dirty="0" err="1">
                <a:solidFill>
                  <a:schemeClr val="hlink"/>
                </a:solidFill>
              </a:rPr>
              <a:t>biển</a:t>
            </a:r>
            <a:endParaRPr lang="en-US" sz="3200" b="1" dirty="0">
              <a:solidFill>
                <a:schemeClr val="hlin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83884" y="826477"/>
            <a:ext cx="5048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54"/>
          <p:cNvSpPr>
            <a:spLocks noChangeArrowheads="1"/>
          </p:cNvSpPr>
          <p:nvPr/>
        </p:nvSpPr>
        <p:spPr bwMode="auto">
          <a:xfrm>
            <a:off x="6972300" y="5038726"/>
            <a:ext cx="4184651" cy="12747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rgbClr val="FFCCFF"/>
              </a:gs>
              <a:gs pos="100000">
                <a:schemeClr val="bg1"/>
              </a:gs>
            </a:gsLst>
            <a:lin ang="5400000" scaled="1"/>
          </a:gradFill>
          <a:ln w="57150" cmpd="thickThin" algn="ctr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3200" b="1" dirty="0" err="1">
                <a:solidFill>
                  <a:schemeClr val="hlink"/>
                </a:solidFill>
              </a:rPr>
              <a:t>Trong</a:t>
            </a:r>
            <a:r>
              <a:rPr lang="en-US" sz="3200" b="1" dirty="0">
                <a:solidFill>
                  <a:schemeClr val="hlink"/>
                </a:solidFill>
              </a:rPr>
              <a:t> </a:t>
            </a:r>
            <a:r>
              <a:rPr lang="en-US" sz="3200" b="1" dirty="0" err="1">
                <a:solidFill>
                  <a:schemeClr val="hlink"/>
                </a:solidFill>
              </a:rPr>
              <a:t>lòng</a:t>
            </a:r>
            <a:r>
              <a:rPr lang="en-US" sz="3200" b="1" dirty="0">
                <a:solidFill>
                  <a:schemeClr val="hlink"/>
                </a:solidFill>
              </a:rPr>
              <a:t> </a:t>
            </a:r>
            <a:r>
              <a:rPr lang="en-US" sz="3200" b="1" dirty="0" err="1">
                <a:solidFill>
                  <a:schemeClr val="hlink"/>
                </a:solidFill>
              </a:rPr>
              <a:t>đất</a:t>
            </a:r>
            <a:endParaRPr lang="en-US" sz="3200" b="1" dirty="0">
              <a:solidFill>
                <a:schemeClr val="hlink"/>
              </a:solidFill>
            </a:endParaRPr>
          </a:p>
          <a:p>
            <a:pPr algn="ctr" eaLnBrk="1" hangingPunct="1">
              <a:defRPr/>
            </a:pPr>
            <a:r>
              <a:rPr lang="en-US" sz="3200" b="1" dirty="0">
                <a:solidFill>
                  <a:schemeClr val="hlink"/>
                </a:solidFill>
              </a:rPr>
              <a:t>(</a:t>
            </a:r>
            <a:r>
              <a:rPr lang="en-US" sz="3200" b="1" dirty="0" err="1">
                <a:solidFill>
                  <a:schemeClr val="hlink"/>
                </a:solidFill>
              </a:rPr>
              <a:t>muối</a:t>
            </a:r>
            <a:r>
              <a:rPr lang="en-US" sz="3200" b="1" dirty="0">
                <a:solidFill>
                  <a:schemeClr val="hlink"/>
                </a:solidFill>
              </a:rPr>
              <a:t> </a:t>
            </a:r>
            <a:r>
              <a:rPr lang="en-US" sz="3200" b="1" dirty="0" err="1">
                <a:solidFill>
                  <a:schemeClr val="hlink"/>
                </a:solidFill>
              </a:rPr>
              <a:t>mỏ</a:t>
            </a:r>
            <a:r>
              <a:rPr lang="en-US" sz="3200" b="1" dirty="0">
                <a:solidFill>
                  <a:schemeClr val="hlink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5915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2" grpId="0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4" descr="https://encrypted-tbn2.gstatic.com/images?q=tbn:ANd9GcTI5NvFUTz4IAKZ8lh6_ycjSv1RnDTbBK5Q1itIhyL_khcW7B2jV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47107" name="AutoShape 6" descr="https://encrypted-tbn2.gstatic.com/images?q=tbn:ANd9GcTI5NvFUTz4IAKZ8lh6_ycjSv1RnDTbBK5Q1itIhyL_khcW7B2jV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pic>
        <p:nvPicPr>
          <p:cNvPr id="47108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564" y="0"/>
            <a:ext cx="4389437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AutoShape 14" descr="Kết quả hình ảnh cho hinh anh nuoc nhiem man lam chet cay trong o dong bang song cuu long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47110" name="AutoShape 16" descr="Kết quả hình ảnh cho hinh anh nuoc nhiem man lam chet cay trong o dong bang song cuu long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pic>
        <p:nvPicPr>
          <p:cNvPr id="47111" name="Picture 20" descr="20151029121638-img-31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4097338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2" name="AutoShape 22" descr="Kết quả hình ảnh cho hinh anh nuoc nhiem man lam chet cay trong o dong bang song cuu long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pic>
        <p:nvPicPr>
          <p:cNvPr id="47113" name="Picture 25" descr="CT-179171-1_opt_DTH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662239"/>
            <a:ext cx="4060825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4" name="Picture 26" descr="197390_2147483647(2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0" y="2589214"/>
            <a:ext cx="4425950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5" name="Rectangle 29"/>
          <p:cNvSpPr>
            <a:spLocks noChangeArrowheads="1"/>
          </p:cNvSpPr>
          <p:nvPr/>
        </p:nvSpPr>
        <p:spPr bwMode="auto">
          <a:xfrm>
            <a:off x="1524000" y="5484815"/>
            <a:ext cx="91440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hưởng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xấu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muối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ăn</a:t>
            </a:r>
            <a:endParaRPr lang="en-US" altLang="en-US" sz="36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98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1" name="Rectangle 7"/>
          <p:cNvSpPr>
            <a:spLocks noChangeArrowheads="1"/>
          </p:cNvSpPr>
          <p:nvPr/>
        </p:nvSpPr>
        <p:spPr bwMode="auto">
          <a:xfrm>
            <a:off x="254000" y="2589213"/>
            <a:ext cx="11938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b="1">
                <a:solidFill>
                  <a:srgbClr val="0000CC"/>
                </a:solidFill>
              </a:rPr>
              <a:t>Câu 2: Nước muối sinh lí là dung dịch muối ăn có  nồng độ:</a:t>
            </a:r>
          </a:p>
          <a:p>
            <a:pPr eaLnBrk="1" hangingPunct="1"/>
            <a:r>
              <a:rPr lang="en-US" sz="2800" b="1"/>
              <a:t>         A. 9%            B. 0,9%           C. 20%           D.2%</a:t>
            </a:r>
          </a:p>
        </p:txBody>
      </p:sp>
      <p:sp>
        <p:nvSpPr>
          <p:cNvPr id="72713" name="Rectangle 9"/>
          <p:cNvSpPr>
            <a:spLocks noChangeArrowheads="1"/>
          </p:cNvSpPr>
          <p:nvPr/>
        </p:nvSpPr>
        <p:spPr bwMode="auto">
          <a:xfrm>
            <a:off x="302684" y="1165225"/>
            <a:ext cx="1136226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b="1" dirty="0" err="1">
                <a:solidFill>
                  <a:srgbClr val="0000CC"/>
                </a:solidFill>
              </a:rPr>
              <a:t>Câu</a:t>
            </a:r>
            <a:r>
              <a:rPr lang="en-US" sz="2800" b="1" dirty="0">
                <a:solidFill>
                  <a:srgbClr val="0000CC"/>
                </a:solidFill>
              </a:rPr>
              <a:t> 1: </a:t>
            </a:r>
            <a:r>
              <a:rPr lang="en-US" sz="2800" b="1" dirty="0" err="1">
                <a:solidFill>
                  <a:srgbClr val="0000CC"/>
                </a:solidFill>
              </a:rPr>
              <a:t>Người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dân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khai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thác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muối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được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gọi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là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gì</a:t>
            </a:r>
            <a:r>
              <a:rPr lang="en-US" sz="2800" b="1" dirty="0">
                <a:solidFill>
                  <a:srgbClr val="0000CC"/>
                </a:solidFill>
              </a:rPr>
              <a:t>?</a:t>
            </a:r>
          </a:p>
          <a:p>
            <a:pPr eaLnBrk="1" hangingPunct="1"/>
            <a:r>
              <a:rPr lang="en-US" sz="2800" b="1" dirty="0"/>
              <a:t>        A. </a:t>
            </a:r>
            <a:r>
              <a:rPr lang="en-US" sz="2800" b="1" dirty="0" err="1"/>
              <a:t>Diêm</a:t>
            </a:r>
            <a:r>
              <a:rPr lang="en-US" sz="2800" b="1" dirty="0"/>
              <a:t> </a:t>
            </a:r>
            <a:r>
              <a:rPr lang="en-US" sz="2800" b="1" dirty="0" err="1"/>
              <a:t>dân</a:t>
            </a:r>
            <a:r>
              <a:rPr lang="en-US" sz="2800" b="1" dirty="0"/>
              <a:t>	       	 </a:t>
            </a:r>
            <a:r>
              <a:rPr lang="en-US" sz="2800" b="1" dirty="0" smtClean="0"/>
              <a:t>       </a:t>
            </a:r>
            <a:r>
              <a:rPr lang="en-US" sz="2800" b="1" dirty="0"/>
              <a:t>C. </a:t>
            </a:r>
            <a:r>
              <a:rPr lang="en-US" sz="2800" b="1" dirty="0" err="1"/>
              <a:t>Công</a:t>
            </a:r>
            <a:r>
              <a:rPr lang="en-US" sz="2800" b="1" dirty="0"/>
              <a:t> </a:t>
            </a:r>
            <a:r>
              <a:rPr lang="en-US" sz="2800" b="1" dirty="0" err="1"/>
              <a:t>nhân</a:t>
            </a:r>
            <a:endParaRPr lang="en-US" sz="2800" b="1" dirty="0"/>
          </a:p>
          <a:p>
            <a:pPr eaLnBrk="1" hangingPunct="1"/>
            <a:r>
              <a:rPr lang="en-US" sz="2800" b="1" dirty="0"/>
              <a:t>        B. </a:t>
            </a:r>
            <a:r>
              <a:rPr lang="en-US" sz="2800" b="1" dirty="0" err="1"/>
              <a:t>Nông</a:t>
            </a:r>
            <a:r>
              <a:rPr lang="en-US" sz="2800" b="1" dirty="0"/>
              <a:t> </a:t>
            </a:r>
            <a:r>
              <a:rPr lang="en-US" sz="2800" b="1" dirty="0" err="1"/>
              <a:t>dân</a:t>
            </a:r>
            <a:r>
              <a:rPr lang="en-US" sz="2800" b="1" dirty="0"/>
              <a:t>		             D. </a:t>
            </a:r>
            <a:r>
              <a:rPr lang="en-US" sz="2800" b="1" dirty="0" err="1"/>
              <a:t>Ngư</a:t>
            </a:r>
            <a:r>
              <a:rPr lang="en-US" sz="2800" b="1" dirty="0"/>
              <a:t> </a:t>
            </a:r>
            <a:r>
              <a:rPr lang="en-US" sz="2800" b="1" dirty="0" err="1"/>
              <a:t>dân</a:t>
            </a:r>
            <a:endParaRPr lang="en-US" sz="2800" b="1" dirty="0"/>
          </a:p>
        </p:txBody>
      </p:sp>
      <p:sp>
        <p:nvSpPr>
          <p:cNvPr id="72725" name="Text Box 21"/>
          <p:cNvSpPr txBox="1">
            <a:spLocks noChangeArrowheads="1"/>
          </p:cNvSpPr>
          <p:nvPr/>
        </p:nvSpPr>
        <p:spPr bwMode="auto">
          <a:xfrm>
            <a:off x="3272367" y="215900"/>
            <a:ext cx="49657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4400" b="1">
                <a:solidFill>
                  <a:srgbClr val="FF0000"/>
                </a:solidFill>
              </a:rPr>
              <a:t>BÀI TẬP</a:t>
            </a:r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547159" y="1626413"/>
            <a:ext cx="827617" cy="47466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400" b="1" dirty="0">
                <a:solidFill>
                  <a:srgbClr val="FF0119"/>
                </a:solidFill>
              </a:rPr>
              <a:t>A</a:t>
            </a:r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2542116" y="3066266"/>
            <a:ext cx="730251" cy="5476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400" b="1" dirty="0">
                <a:solidFill>
                  <a:srgbClr val="FF0119"/>
                </a:solidFill>
              </a:rPr>
              <a:t>B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54000" y="3878170"/>
            <a:ext cx="116840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b="1" dirty="0" err="1">
                <a:solidFill>
                  <a:srgbClr val="0000CC"/>
                </a:solidFill>
              </a:rPr>
              <a:t>Câu</a:t>
            </a:r>
            <a:r>
              <a:rPr lang="en-US" sz="2800" b="1" dirty="0">
                <a:solidFill>
                  <a:srgbClr val="0000CC"/>
                </a:solidFill>
              </a:rPr>
              <a:t> 3: </a:t>
            </a:r>
            <a:r>
              <a:rPr lang="en-US" sz="2800" b="1" dirty="0" err="1">
                <a:solidFill>
                  <a:srgbClr val="0000CC"/>
                </a:solidFill>
              </a:rPr>
              <a:t>Sử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dụng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muối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như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thế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nào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thì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tốt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cho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sức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err="1">
                <a:solidFill>
                  <a:srgbClr val="0000CC"/>
                </a:solidFill>
              </a:rPr>
              <a:t>khỏe</a:t>
            </a:r>
            <a:r>
              <a:rPr lang="en-US" sz="2800" b="1" dirty="0">
                <a:solidFill>
                  <a:srgbClr val="0000CC"/>
                </a:solidFill>
              </a:rPr>
              <a:t>? </a:t>
            </a:r>
          </a:p>
          <a:p>
            <a:pPr eaLnBrk="1" hangingPunct="1"/>
            <a:r>
              <a:rPr lang="en-US" sz="2800" b="1" dirty="0"/>
              <a:t>             A.  </a:t>
            </a:r>
            <a:r>
              <a:rPr lang="en-US" sz="2800" b="1" dirty="0" err="1"/>
              <a:t>Không</a:t>
            </a:r>
            <a:r>
              <a:rPr lang="en-US" sz="2800" b="1" dirty="0"/>
              <a:t> </a:t>
            </a:r>
            <a:r>
              <a:rPr lang="en-US" sz="2800" b="1" dirty="0" err="1"/>
              <a:t>quá</a:t>
            </a:r>
            <a:r>
              <a:rPr lang="en-US" sz="2800" b="1" dirty="0"/>
              <a:t> 30 - 40g </a:t>
            </a:r>
            <a:r>
              <a:rPr lang="en-US" sz="2800" b="1" dirty="0" err="1"/>
              <a:t>muối</a:t>
            </a:r>
            <a:r>
              <a:rPr lang="en-US" sz="2800" b="1" dirty="0"/>
              <a:t> </a:t>
            </a:r>
            <a:r>
              <a:rPr lang="en-US" sz="2800" b="1" dirty="0" err="1"/>
              <a:t>mỗi</a:t>
            </a:r>
            <a:r>
              <a:rPr lang="en-US" sz="2800" b="1" dirty="0"/>
              <a:t> </a:t>
            </a:r>
            <a:r>
              <a:rPr lang="en-US" sz="2800" b="1" dirty="0" err="1"/>
              <a:t>ngày</a:t>
            </a:r>
            <a:r>
              <a:rPr lang="en-US" sz="2800" b="1" dirty="0"/>
              <a:t>.</a:t>
            </a:r>
          </a:p>
          <a:p>
            <a:pPr eaLnBrk="1" hangingPunct="1"/>
            <a:r>
              <a:rPr lang="en-US" sz="2800" b="1" dirty="0"/>
              <a:t>             B.  </a:t>
            </a:r>
            <a:r>
              <a:rPr lang="en-US" sz="2800" b="1" dirty="0" err="1"/>
              <a:t>Không</a:t>
            </a:r>
            <a:r>
              <a:rPr lang="en-US" sz="2800" b="1" dirty="0"/>
              <a:t> </a:t>
            </a:r>
            <a:r>
              <a:rPr lang="en-US" sz="2800" b="1" dirty="0" err="1"/>
              <a:t>quá</a:t>
            </a:r>
            <a:r>
              <a:rPr lang="en-US" sz="2800" b="1" dirty="0"/>
              <a:t> 6  - 10g </a:t>
            </a:r>
            <a:r>
              <a:rPr lang="en-US" sz="2800" b="1" dirty="0" err="1"/>
              <a:t>muối</a:t>
            </a:r>
            <a:r>
              <a:rPr lang="en-US" sz="2800" b="1" dirty="0"/>
              <a:t> </a:t>
            </a:r>
            <a:r>
              <a:rPr lang="en-US" sz="2800" b="1" dirty="0" err="1"/>
              <a:t>mỗi</a:t>
            </a:r>
            <a:r>
              <a:rPr lang="en-US" sz="2800" b="1" dirty="0"/>
              <a:t> </a:t>
            </a:r>
            <a:r>
              <a:rPr lang="en-US" sz="2800" b="1" dirty="0" err="1"/>
              <a:t>ngày</a:t>
            </a:r>
            <a:r>
              <a:rPr lang="en-US" sz="2800" b="1" dirty="0"/>
              <a:t>.</a:t>
            </a:r>
          </a:p>
          <a:p>
            <a:pPr eaLnBrk="1" hangingPunct="1"/>
            <a:r>
              <a:rPr lang="en-US" sz="2800" b="1" dirty="0"/>
              <a:t>             C.  </a:t>
            </a:r>
            <a:r>
              <a:rPr lang="en-US" sz="2800" b="1" dirty="0" err="1"/>
              <a:t>Không</a:t>
            </a:r>
            <a:r>
              <a:rPr lang="en-US" sz="2800" b="1" dirty="0"/>
              <a:t> </a:t>
            </a:r>
            <a:r>
              <a:rPr lang="en-US" sz="2800" b="1" dirty="0" err="1"/>
              <a:t>quá</a:t>
            </a:r>
            <a:r>
              <a:rPr lang="en-US" sz="2800" b="1" dirty="0"/>
              <a:t> 6 - 10g </a:t>
            </a:r>
            <a:r>
              <a:rPr lang="en-US" sz="2800" b="1" dirty="0" err="1"/>
              <a:t>muối</a:t>
            </a:r>
            <a:r>
              <a:rPr lang="en-US" sz="2800" b="1" dirty="0"/>
              <a:t> </a:t>
            </a:r>
            <a:r>
              <a:rPr lang="en-US" sz="2800" b="1" dirty="0" err="1"/>
              <a:t>mỗi</a:t>
            </a:r>
            <a:r>
              <a:rPr lang="en-US" sz="2800" b="1" dirty="0"/>
              <a:t> </a:t>
            </a:r>
            <a:r>
              <a:rPr lang="en-US" sz="2800" b="1" dirty="0" err="1"/>
              <a:t>tuần</a:t>
            </a:r>
            <a:r>
              <a:rPr lang="en-US" sz="2800" b="1" dirty="0"/>
              <a:t>.</a:t>
            </a:r>
          </a:p>
          <a:p>
            <a:pPr eaLnBrk="1" hangingPunct="1"/>
            <a:r>
              <a:rPr lang="en-US" sz="2800" b="1" dirty="0"/>
              <a:t>             D.  </a:t>
            </a:r>
            <a:r>
              <a:rPr lang="en-US" sz="2800" b="1" dirty="0" err="1"/>
              <a:t>Không</a:t>
            </a:r>
            <a:r>
              <a:rPr lang="en-US" sz="2800" b="1" dirty="0"/>
              <a:t> </a:t>
            </a:r>
            <a:r>
              <a:rPr lang="en-US" sz="2800" b="1" dirty="0" err="1"/>
              <a:t>quá</a:t>
            </a:r>
            <a:r>
              <a:rPr lang="en-US" sz="2800" b="1" dirty="0"/>
              <a:t> 6 - 10kg </a:t>
            </a:r>
            <a:r>
              <a:rPr lang="en-US" sz="2800" b="1" dirty="0" err="1"/>
              <a:t>muối</a:t>
            </a:r>
            <a:r>
              <a:rPr lang="en-US" sz="2800" b="1" dirty="0"/>
              <a:t> </a:t>
            </a:r>
            <a:r>
              <a:rPr lang="en-US" sz="2800" b="1" dirty="0" err="1"/>
              <a:t>mỗi</a:t>
            </a:r>
            <a:r>
              <a:rPr lang="en-US" sz="2800" b="1" dirty="0"/>
              <a:t> </a:t>
            </a:r>
            <a:r>
              <a:rPr lang="en-US" sz="2800" b="1" dirty="0" err="1"/>
              <a:t>tháng</a:t>
            </a:r>
            <a:r>
              <a:rPr lang="en-US" sz="2800" b="1" dirty="0"/>
              <a:t>.</a:t>
            </a:r>
          </a:p>
        </p:txBody>
      </p:sp>
      <p:sp>
        <p:nvSpPr>
          <p:cNvPr id="10" name="Oval 16"/>
          <p:cNvSpPr>
            <a:spLocks noChangeArrowheads="1"/>
          </p:cNvSpPr>
          <p:nvPr/>
        </p:nvSpPr>
        <p:spPr bwMode="auto">
          <a:xfrm>
            <a:off x="1302800" y="4745738"/>
            <a:ext cx="717549" cy="5111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400" b="1" dirty="0">
                <a:solidFill>
                  <a:srgbClr val="FF0119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34348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2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2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2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1" grpId="0"/>
      <p:bldP spid="72713" grpId="0"/>
      <p:bldP spid="72725" grpId="0"/>
      <p:bldP spid="72727" grpId="0" animBg="1"/>
      <p:bldP spid="72730" grpId="0" animBg="1"/>
      <p:bldP spid="9" grpId="0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4"/>
          <p:cNvSpPr>
            <a:spLocks noGrp="1" noChangeArrowheads="1"/>
          </p:cNvSpPr>
          <p:nvPr>
            <p:ph idx="1"/>
          </p:nvPr>
        </p:nvSpPr>
        <p:spPr>
          <a:xfrm>
            <a:off x="609600" y="576263"/>
            <a:ext cx="10972800" cy="5664200"/>
          </a:xfrm>
          <a:ln w="28575">
            <a:solidFill>
              <a:schemeClr val="hlink"/>
            </a:solidFill>
          </a:ln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3600" b="1" dirty="0">
                <a:solidFill>
                  <a:srgbClr val="CC00FF"/>
                </a:solidFill>
                <a:latin typeface="Times New Roman" pitchFamily="18" charset="0"/>
              </a:rPr>
              <a:t> </a:t>
            </a:r>
            <a:r>
              <a:rPr lang="en-US" sz="3600" b="1" i="1" u="sng" dirty="0" err="1">
                <a:latin typeface="Times New Roman" pitchFamily="18" charset="0"/>
              </a:rPr>
              <a:t>Bài</a:t>
            </a:r>
            <a:r>
              <a:rPr lang="en-US" sz="3600" b="1" i="1" u="sng" dirty="0">
                <a:latin typeface="Times New Roman" pitchFamily="18" charset="0"/>
              </a:rPr>
              <a:t> </a:t>
            </a:r>
            <a:r>
              <a:rPr lang="en-US" sz="3600" b="1" i="1" u="sng" dirty="0" err="1">
                <a:latin typeface="Times New Roman" pitchFamily="18" charset="0"/>
              </a:rPr>
              <a:t>tập</a:t>
            </a:r>
            <a:r>
              <a:rPr lang="en-US" sz="3600" b="1" i="1" u="sng" dirty="0">
                <a:latin typeface="Times New Roman" pitchFamily="18" charset="0"/>
              </a:rPr>
              <a:t> 1 </a:t>
            </a:r>
            <a:r>
              <a:rPr lang="en-US" sz="3600" b="1" i="1" u="sng" dirty="0" err="1">
                <a:latin typeface="Times New Roman" pitchFamily="18" charset="0"/>
              </a:rPr>
              <a:t>trang</a:t>
            </a:r>
            <a:r>
              <a:rPr lang="en-US" sz="3600" b="1" i="1" u="sng" dirty="0">
                <a:latin typeface="Times New Roman" pitchFamily="18" charset="0"/>
              </a:rPr>
              <a:t> 36 (SGK)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3600" b="1" dirty="0">
                <a:solidFill>
                  <a:srgbClr val="CC00FF"/>
                </a:solidFill>
                <a:latin typeface="Times New Roman" pitchFamily="18" charset="0"/>
              </a:rPr>
              <a:t>   </a:t>
            </a:r>
            <a:r>
              <a:rPr lang="en-US" sz="2800" b="1" dirty="0" err="1">
                <a:latin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những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muối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sau</a:t>
            </a:r>
            <a:r>
              <a:rPr lang="en-US" sz="2800" b="1" dirty="0">
                <a:latin typeface="Times New Roman" pitchFamily="18" charset="0"/>
              </a:rPr>
              <a:t> :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CaCO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  <a:r>
              <a:rPr lang="en-US" sz="2800" b="1" dirty="0">
                <a:latin typeface="Times New Roman" pitchFamily="18" charset="0"/>
              </a:rPr>
              <a:t> ;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CaSO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</a:rPr>
              <a:t>4</a:t>
            </a:r>
            <a:r>
              <a:rPr lang="en-US" sz="2800" b="1" dirty="0">
                <a:latin typeface="Times New Roman" pitchFamily="18" charset="0"/>
              </a:rPr>
              <a:t> ;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Pb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(NO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)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</a:rPr>
              <a:t>;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NaCl</a:t>
            </a:r>
            <a:r>
              <a:rPr lang="en-US" sz="2800" b="1" dirty="0">
                <a:latin typeface="Times New Roman" pitchFamily="18" charset="0"/>
              </a:rPr>
              <a:t> . </a:t>
            </a:r>
            <a:r>
              <a:rPr lang="en-US" sz="2800" b="1" dirty="0" err="1">
                <a:latin typeface="Times New Roman" pitchFamily="18" charset="0"/>
              </a:rPr>
              <a:t>Muối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nói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trên</a:t>
            </a:r>
            <a:r>
              <a:rPr lang="en-US" sz="2800" b="1" dirty="0">
                <a:latin typeface="Times New Roman" pitchFamily="18" charset="0"/>
              </a:rPr>
              <a:t>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a)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được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phép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có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trong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nước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vì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tính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độc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hại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của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nó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?</a:t>
            </a:r>
            <a:r>
              <a:rPr lang="en-US" sz="2800" dirty="0">
                <a:solidFill>
                  <a:srgbClr val="3333FF"/>
                </a:solidFill>
                <a:latin typeface="Times New Roman" pitchFamily="18" charset="0"/>
              </a:rPr>
              <a:t>...............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b)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độc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nhưng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cũng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được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có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trong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nước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vì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vị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mặn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của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nó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?</a:t>
            </a:r>
            <a:r>
              <a:rPr lang="en-US" sz="2800" dirty="0">
                <a:solidFill>
                  <a:srgbClr val="3333FF"/>
                </a:solidFill>
                <a:latin typeface="Times New Roman" pitchFamily="18" charset="0"/>
              </a:rPr>
              <a:t>.............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c)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tan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trong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nước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nhưng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bị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phân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hủy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nhiệt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độ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cao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?</a:t>
            </a:r>
            <a:r>
              <a:rPr lang="en-US" sz="2800" dirty="0">
                <a:solidFill>
                  <a:srgbClr val="3333FF"/>
                </a:solidFill>
                <a:latin typeface="Times New Roman" pitchFamily="18" charset="0"/>
              </a:rPr>
              <a:t>.................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d)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Rất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ít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tan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trong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nước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và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khó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bị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phân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hủy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nhiệt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độ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itchFamily="18" charset="0"/>
              </a:rPr>
              <a:t>cao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?</a:t>
            </a:r>
            <a:r>
              <a:rPr lang="en-US" sz="2800" dirty="0">
                <a:solidFill>
                  <a:srgbClr val="3333FF"/>
                </a:solidFill>
                <a:latin typeface="Times New Roman" pitchFamily="18" charset="0"/>
              </a:rPr>
              <a:t>.................</a:t>
            </a:r>
          </a:p>
        </p:txBody>
      </p:sp>
      <p:sp>
        <p:nvSpPr>
          <p:cNvPr id="112666" name="Text Box 26"/>
          <p:cNvSpPr txBox="1">
            <a:spLocks noChangeArrowheads="1"/>
          </p:cNvSpPr>
          <p:nvPr/>
        </p:nvSpPr>
        <p:spPr bwMode="auto">
          <a:xfrm>
            <a:off x="9459931" y="2672390"/>
            <a:ext cx="2531533" cy="5238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FF0000"/>
                </a:solidFill>
                <a:cs typeface="Times New Roman" pitchFamily="18" charset="0"/>
              </a:rPr>
              <a:t>Pb</a:t>
            </a:r>
            <a:r>
              <a:rPr lang="en-US" sz="2800" b="1" dirty="0">
                <a:solidFill>
                  <a:srgbClr val="FF0000"/>
                </a:solidFill>
                <a:cs typeface="Times New Roman" pitchFamily="18" charset="0"/>
              </a:rPr>
              <a:t>(NO</a:t>
            </a:r>
            <a:r>
              <a:rPr lang="en-US" sz="2800" b="1" baseline="-25000" dirty="0">
                <a:solidFill>
                  <a:srgbClr val="FF0000"/>
                </a:solidFill>
                <a:cs typeface="Times New Roman" pitchFamily="18" charset="0"/>
              </a:rPr>
              <a:t>3</a:t>
            </a:r>
            <a:r>
              <a:rPr lang="en-US" sz="2800" b="1" dirty="0">
                <a:solidFill>
                  <a:srgbClr val="FF0000"/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112667" name="Text Box 27"/>
          <p:cNvSpPr txBox="1">
            <a:spLocks noChangeArrowheads="1"/>
          </p:cNvSpPr>
          <p:nvPr/>
        </p:nvSpPr>
        <p:spPr bwMode="auto">
          <a:xfrm>
            <a:off x="997584" y="3493708"/>
            <a:ext cx="2288116" cy="5842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  <a:cs typeface="Times New Roman" pitchFamily="18" charset="0"/>
              </a:rPr>
              <a:t>NaCl</a:t>
            </a:r>
            <a:endParaRPr lang="en-US" sz="32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12668" name="Text Box 28"/>
          <p:cNvSpPr txBox="1">
            <a:spLocks noChangeArrowheads="1"/>
          </p:cNvSpPr>
          <p:nvPr/>
        </p:nvSpPr>
        <p:spPr bwMode="auto">
          <a:xfrm>
            <a:off x="9273500" y="3935865"/>
            <a:ext cx="2628900" cy="6461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cs typeface="Times New Roman" pitchFamily="18" charset="0"/>
              </a:rPr>
              <a:t>CaCO</a:t>
            </a:r>
            <a:r>
              <a:rPr lang="en-US" sz="3600" b="1" baseline="-25000" dirty="0">
                <a:solidFill>
                  <a:srgbClr val="FF0000"/>
                </a:solidFill>
              </a:rPr>
              <a:t>3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12669" name="Text Box 29"/>
          <p:cNvSpPr txBox="1">
            <a:spLocks noChangeArrowheads="1"/>
          </p:cNvSpPr>
          <p:nvPr/>
        </p:nvSpPr>
        <p:spPr bwMode="auto">
          <a:xfrm>
            <a:off x="9417014" y="4625408"/>
            <a:ext cx="2385483" cy="5238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cs typeface="Times New Roman" pitchFamily="18" charset="0"/>
              </a:rPr>
              <a:t>CaSO</a:t>
            </a:r>
            <a:r>
              <a:rPr lang="en-US" sz="2800" b="1" baseline="-25000" dirty="0">
                <a:solidFill>
                  <a:srgbClr val="FF0000"/>
                </a:solidFill>
                <a:cs typeface="Times New Roman" pitchFamily="18" charset="0"/>
              </a:rPr>
              <a:t>4</a:t>
            </a:r>
            <a:endParaRPr lang="en-US" sz="28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454666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6" grpId="0"/>
      <p:bldP spid="112667" grpId="0"/>
      <p:bldP spid="112668" grpId="0"/>
      <p:bldP spid="1126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1675" y="257175"/>
            <a:ext cx="845820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10. MỘT SỐ MUỐI QUAN TRỌNG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64" y="841949"/>
            <a:ext cx="10553823" cy="387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3"/>
          <p:cNvSpPr txBox="1">
            <a:spLocks noChangeArrowheads="1"/>
          </p:cNvSpPr>
          <p:nvPr/>
        </p:nvSpPr>
        <p:spPr bwMode="auto">
          <a:xfrm>
            <a:off x="554568" y="4714874"/>
            <a:ext cx="10775420" cy="1139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1m</a:t>
            </a:r>
            <a:r>
              <a:rPr lang="en-US" sz="2800" b="1" kern="0" baseline="30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nước</a:t>
            </a: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biển</a:t>
            </a: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chứa</a:t>
            </a: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khoảng</a:t>
            </a: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27 kg </a:t>
            </a:r>
            <a:r>
              <a:rPr lang="en-US" sz="2800" b="1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muối</a:t>
            </a: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natri</a:t>
            </a: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clorua</a:t>
            </a: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kg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magie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clorua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 kg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canxi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sunfat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sz="2800" b="1" kern="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62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71675" y="257175"/>
            <a:ext cx="845820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10. MỘT SỐ MUỐI QUAN TRỌNG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600" y="826650"/>
            <a:ext cx="58144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6" name="Picture 3" descr="ANd9GcQQsMLGx8cni0xvrcysJdpTWEkVtNyLfipZt8oBhyQqXNcyzFwbk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8088" y="864880"/>
            <a:ext cx="4086224" cy="2643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62600" y="1411425"/>
            <a:ext cx="67954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dirty="0">
                <a:latin typeface="+mj-lt"/>
              </a:rPr>
              <a:t>Biển Chết hay Tử Hải là một </a:t>
            </a:r>
            <a:r>
              <a:rPr lang="vi-VN" sz="2400" b="1" dirty="0">
                <a:latin typeface="+mj-lt"/>
                <a:hlinkClick r:id="rId3" tooltip="Hồ nước mặn"/>
              </a:rPr>
              <a:t>hồ nước mặn</a:t>
            </a:r>
            <a:r>
              <a:rPr lang="vi-VN" sz="2400" b="1" dirty="0">
                <a:latin typeface="+mj-lt"/>
              </a:rPr>
              <a:t> nằm trên biên giới giữa </a:t>
            </a:r>
            <a:r>
              <a:rPr lang="vi-VN" sz="2400" b="1" dirty="0">
                <a:latin typeface="+mj-lt"/>
                <a:hlinkClick r:id="rId4" tooltip="Bờ Tây"/>
              </a:rPr>
              <a:t>Bờ Tây</a:t>
            </a:r>
            <a:r>
              <a:rPr lang="vi-VN" sz="2400" b="1" dirty="0">
                <a:latin typeface="+mj-lt"/>
              </a:rPr>
              <a:t>, </a:t>
            </a:r>
            <a:r>
              <a:rPr lang="vi-VN" sz="2400" b="1" dirty="0">
                <a:latin typeface="+mj-lt"/>
                <a:hlinkClick r:id="rId5" tooltip="Israel"/>
              </a:rPr>
              <a:t>Israel</a:t>
            </a:r>
            <a:r>
              <a:rPr lang="vi-VN" sz="2400" b="1" dirty="0">
                <a:latin typeface="+mj-lt"/>
              </a:rPr>
              <a:t> và </a:t>
            </a:r>
            <a:r>
              <a:rPr lang="vi-VN" sz="2400" b="1" u="sng" dirty="0">
                <a:latin typeface="+mj-lt"/>
                <a:hlinkClick r:id="rId6"/>
              </a:rPr>
              <a:t>Jordan</a:t>
            </a:r>
            <a:r>
              <a:rPr lang="vi-VN" sz="2400" b="1" dirty="0">
                <a:latin typeface="+mj-lt"/>
              </a:rPr>
              <a:t> trên thung lũng Jordan. Biển Chết dài 76 km, chỗ rộng nhất tới 18 km và chỗ sâu nhất là 400 m. </a:t>
            </a:r>
          </a:p>
          <a:p>
            <a:pPr algn="just"/>
            <a:r>
              <a:rPr lang="vi-VN" sz="2400" b="1" dirty="0">
                <a:latin typeface="+mj-lt"/>
              </a:rPr>
              <a:t>Biển Chết có sức lôi cuốn đặc biệt các du khách từ các khu vực xung quanh </a:t>
            </a:r>
            <a:r>
              <a:rPr lang="vi-VN" sz="2400" b="1" dirty="0">
                <a:latin typeface="+mj-lt"/>
                <a:hlinkClick r:id="rId7" tooltip="Địa Trung Hải"/>
              </a:rPr>
              <a:t>Địa Trung Hải</a:t>
            </a:r>
            <a:r>
              <a:rPr lang="vi-VN" sz="2400" b="1" dirty="0">
                <a:latin typeface="+mj-lt"/>
              </a:rPr>
              <a:t> trong hàng nghìn năm qua. Nó là nơi nương tựa của </a:t>
            </a:r>
            <a:r>
              <a:rPr lang="vi-VN" sz="2400" b="1" dirty="0">
                <a:latin typeface="+mj-lt"/>
                <a:hlinkClick r:id="rId8" tooltip="David"/>
              </a:rPr>
              <a:t>Vua David</a:t>
            </a:r>
            <a:r>
              <a:rPr lang="vi-VN" sz="2400" b="1" dirty="0">
                <a:latin typeface="+mj-lt"/>
              </a:rPr>
              <a:t>, một trong các nơi nghỉ ngơi đầu tiên trên thế giới của </a:t>
            </a:r>
            <a:r>
              <a:rPr lang="vi-VN" sz="2400" b="1" dirty="0">
                <a:latin typeface="+mj-lt"/>
                <a:hlinkClick r:id="rId9" tooltip="Herod Đại đế"/>
              </a:rPr>
              <a:t>Herod Đại đế</a:t>
            </a:r>
            <a:r>
              <a:rPr lang="vi-VN" sz="2400" b="1" dirty="0">
                <a:latin typeface="+mj-lt"/>
              </a:rPr>
              <a:t>, và là nguồn cung cấp các sản phẩm khác nhau như nhựa thơm cho việc </a:t>
            </a:r>
            <a:r>
              <a:rPr lang="vi-VN" sz="2400" b="1" dirty="0">
                <a:latin typeface="+mj-lt"/>
                <a:hlinkClick r:id="rId10" tooltip="Xác ướp"/>
              </a:rPr>
              <a:t>ướp xác</a:t>
            </a:r>
            <a:r>
              <a:rPr lang="vi-VN" sz="2400" b="1" dirty="0">
                <a:latin typeface="+mj-lt"/>
              </a:rPr>
              <a:t> của </a:t>
            </a:r>
            <a:r>
              <a:rPr lang="vi-VN" sz="2400" b="1" dirty="0">
                <a:latin typeface="+mj-lt"/>
                <a:hlinkClick r:id="rId11" tooltip="Người Ai Cập"/>
              </a:rPr>
              <a:t>người Ai Cập</a:t>
            </a:r>
            <a:r>
              <a:rPr lang="vi-VN" sz="2400" b="1" dirty="0">
                <a:latin typeface="+mj-lt"/>
              </a:rPr>
              <a:t> cho tới </a:t>
            </a:r>
            <a:r>
              <a:rPr lang="vi-VN" sz="2400" b="1" dirty="0">
                <a:latin typeface="+mj-lt"/>
                <a:hlinkClick r:id="rId12" tooltip="Kali"/>
              </a:rPr>
              <a:t>bồ tạt</a:t>
            </a:r>
            <a:r>
              <a:rPr lang="vi-VN" sz="2400" b="1" dirty="0">
                <a:latin typeface="+mj-lt"/>
              </a:rPr>
              <a:t> để làm phân bón.</a:t>
            </a:r>
          </a:p>
        </p:txBody>
      </p:sp>
      <p:pic>
        <p:nvPicPr>
          <p:cNvPr id="9" name="Picture 4" descr="ANd9GcSGC8BZElsw692MuAt5RRF7skWE63UQ9NQljQ_U3evwcBRNgPlMO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58088" y="3583756"/>
            <a:ext cx="4086224" cy="2645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669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d9GcTkg3Dd7U2ToyfRBJx0G9fTeTRU7dTTLLOykhMwtyo0H7BRJBl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841950"/>
            <a:ext cx="5314950" cy="2643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971675" y="257175"/>
            <a:ext cx="845820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10. MỘT SỐ MUỐI QUAN TRỌNG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Káº¿t quáº£ hÃ¬nh áº£nh cho BIEN CHáº¾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2226" y="3485735"/>
            <a:ext cx="5314950" cy="2657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63542" y="841949"/>
            <a:ext cx="590868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nồng độ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muối cao nên nước của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iển Chết có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riêng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vật thể mà thông thường không nổi trong nước vẫn có khả năng nổi tr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nước của biển chết.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200" dirty="0">
                <a:latin typeface="+mj-lt"/>
              </a:rPr>
              <a:t>Nước biển Chết chứa khoảng 21 khoáng chất, bao gồm </a:t>
            </a:r>
            <a:r>
              <a:rPr lang="vi-VN" sz="2200" dirty="0">
                <a:latin typeface="+mj-lt"/>
                <a:hlinkClick r:id="rId4" tooltip="Magie"/>
              </a:rPr>
              <a:t>magiê</a:t>
            </a:r>
            <a:r>
              <a:rPr lang="vi-VN" sz="2200" dirty="0">
                <a:latin typeface="+mj-lt"/>
              </a:rPr>
              <a:t>, </a:t>
            </a:r>
            <a:r>
              <a:rPr lang="vi-VN" sz="2200" dirty="0">
                <a:latin typeface="+mj-lt"/>
                <a:hlinkClick r:id="rId5" tooltip="Calci"/>
              </a:rPr>
              <a:t>calci</a:t>
            </a:r>
            <a:r>
              <a:rPr lang="vi-VN" sz="2200" dirty="0">
                <a:latin typeface="+mj-lt"/>
              </a:rPr>
              <a:t>, </a:t>
            </a:r>
            <a:r>
              <a:rPr lang="vi-VN" sz="2200" dirty="0">
                <a:latin typeface="+mj-lt"/>
                <a:hlinkClick r:id="rId6" tooltip="Brom"/>
              </a:rPr>
              <a:t>brom</a:t>
            </a:r>
            <a:r>
              <a:rPr lang="vi-VN" sz="2200" dirty="0">
                <a:latin typeface="+mj-lt"/>
              </a:rPr>
              <a:t> và </a:t>
            </a:r>
            <a:r>
              <a:rPr lang="vi-VN" sz="2200" dirty="0">
                <a:latin typeface="+mj-lt"/>
                <a:hlinkClick r:id="rId7" tooltip="Kali"/>
              </a:rPr>
              <a:t>kali</a:t>
            </a:r>
            <a:r>
              <a:rPr lang="vi-VN" sz="2200" dirty="0">
                <a:latin typeface="+mj-lt"/>
              </a:rPr>
              <a:t>. 12 trong số các khoáng chất này không tìm thấy trong các biển/đại dương khác, và một số trong chúng được ghi nhận là có ảnh hưởng tới cảm giác thư giãn, bổ dưỡng </a:t>
            </a:r>
            <a:r>
              <a:rPr lang="vi-VN" sz="2200" dirty="0">
                <a:latin typeface="+mj-lt"/>
                <a:hlinkClick r:id="rId8" tooltip="Da"/>
              </a:rPr>
              <a:t>da</a:t>
            </a:r>
            <a:r>
              <a:rPr lang="vi-VN" sz="2200" dirty="0">
                <a:latin typeface="+mj-lt"/>
              </a:rPr>
              <a:t>, trị các vấn đề về da (như: chàm, vảy nến, hắc hào, ghẻ lỡ, và mụn), hoạt động của </a:t>
            </a:r>
            <a:r>
              <a:rPr lang="vi-VN" sz="2200" dirty="0">
                <a:latin typeface="+mj-lt"/>
                <a:hlinkClick r:id="rId9" tooltip="Hệ tuần hoàn"/>
              </a:rPr>
              <a:t>hệ tuần hoàn</a:t>
            </a:r>
            <a:r>
              <a:rPr lang="vi-VN" sz="2200" dirty="0">
                <a:latin typeface="+mj-lt"/>
              </a:rPr>
              <a:t> và làm giảm nhẹ bệnh thấp khớp cũng như các rối loạn trao đổi chất. Nồng độ muối của biển Chết là 31,5% (có dao động).</a:t>
            </a:r>
          </a:p>
        </p:txBody>
      </p:sp>
    </p:spTree>
    <p:extLst>
      <p:ext uri="{BB962C8B-B14F-4D97-AF65-F5344CB8AC3E}">
        <p14:creationId xmlns:p14="http://schemas.microsoft.com/office/powerpoint/2010/main" val="195701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1675" y="257175"/>
            <a:ext cx="845820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10. MỘT SỐ MUỐI QUAN TRỌNG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43"/>
          <p:cNvSpPr txBox="1">
            <a:spLocks noChangeArrowheads="1"/>
          </p:cNvSpPr>
          <p:nvPr/>
        </p:nvSpPr>
        <p:spPr bwMode="auto">
          <a:xfrm>
            <a:off x="507472" y="690563"/>
            <a:ext cx="6564841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en-US" sz="2800" b="1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Muối</a:t>
            </a: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mỏ</a:t>
            </a: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được</a:t>
            </a: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hình</a:t>
            </a: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thành</a:t>
            </a: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như</a:t>
            </a: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thế</a:t>
            </a: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nào</a:t>
            </a:r>
            <a:r>
              <a:rPr lang="en-US" sz="2800" b="1" kern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Picture 7" descr="http://img2.news.zing.vn/2013/05/20/ap090624147576-jpg1618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776" y="1212305"/>
            <a:ext cx="10915649" cy="383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12776" y="4922718"/>
            <a:ext cx="109156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natrriclorua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vỉa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633634" y="721341"/>
            <a:ext cx="52604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Remlingen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03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1675" y="257175"/>
            <a:ext cx="845820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10. MỘT SỐ MUỐI QUAN TRỌNG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s://tinhte.vn/images/thumbnail.php?url=http%3A%2F%2Fcdn.theatlantic.com%2Fstatic%2Finfocus%2Fsalt041113%2Fs_s17_RTR38H0V.jpg&amp;size=600&amp;mode=sh&amp;hash=26e668d388add03a90aa8c7ea37a457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0834" y="946151"/>
            <a:ext cx="10759017" cy="43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4734" y="5327651"/>
            <a:ext cx="1188931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ỏ muối Nemocon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 hút khách du lịch nhiều nhất ở Colombia.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13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03238"/>
            <a:ext cx="10015538" cy="544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571876" y="5953126"/>
            <a:ext cx="4937125" cy="620713"/>
          </a:xfrm>
          <a:prstGeom prst="rect">
            <a:avLst/>
          </a:prstGeom>
          <a:solidFill>
            <a:schemeClr val="accent1"/>
          </a:solidFill>
          <a:ln w="19050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Mỏ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muối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Cankiri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ở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Thổ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Nhĩ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Kỳ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67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50181" y="5629275"/>
            <a:ext cx="9224963" cy="557212"/>
          </a:xfrm>
          <a:prstGeom prst="rect">
            <a:avLst/>
          </a:prstGeom>
          <a:solidFill>
            <a:schemeClr val="accent1"/>
          </a:solidFill>
          <a:ln w="19050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Mỏ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muối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Wieliczka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ở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thành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phố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Krakow (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phía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nam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Ba Lan)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96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8" y="166259"/>
            <a:ext cx="5076825" cy="519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8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1" y="136525"/>
            <a:ext cx="5211762" cy="522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353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374</TotalTime>
  <Words>714</Words>
  <Application>Microsoft Office PowerPoint</Application>
  <PresentationFormat>Widescreen</PresentationFormat>
  <Paragraphs>88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Gill Sans MT</vt:lpstr>
      <vt:lpstr>Times New Roman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00000001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LỚP HỌC ONLINE  MÔN HÓA HỌC LỚP 9 CHỦ ĐỀ 4: MUỐI (TIẾT 2,3) BÀI 10,11. MỘT SỐ MUỐI QUAN TRỌNG VÀ PHÂN BÓN HÓA HỌC GIÁO VIÊN LÊ THỊ TUYỀN</dc:title>
  <dc:creator>MyPC</dc:creator>
  <cp:lastModifiedBy>Duong Binh</cp:lastModifiedBy>
  <cp:revision>43</cp:revision>
  <dcterms:created xsi:type="dcterms:W3CDTF">2021-11-01T03:26:57Z</dcterms:created>
  <dcterms:modified xsi:type="dcterms:W3CDTF">2023-10-19T15:51:42Z</dcterms:modified>
</cp:coreProperties>
</file>