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5" r:id="rId2"/>
    <p:sldId id="277" r:id="rId3"/>
    <p:sldId id="272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4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99"/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13BD-1DA9-4CE2-9043-BF23BB8AE110}" type="datetimeFigureOut">
              <a:rPr lang="en-US" smtClean="0"/>
              <a:pPr/>
              <a:t>02/08/2018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4E2B-D61A-45D1-93E1-9CB7455A9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13BD-1DA9-4CE2-9043-BF23BB8AE110}" type="datetimeFigureOut">
              <a:rPr lang="en-US" smtClean="0"/>
              <a:pPr/>
              <a:t>02/08/2018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4E2B-D61A-45D1-93E1-9CB7455A9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13BD-1DA9-4CE2-9043-BF23BB8AE110}" type="datetimeFigureOut">
              <a:rPr lang="en-US" smtClean="0"/>
              <a:pPr/>
              <a:t>02/08/2018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4E2B-D61A-45D1-93E1-9CB7455A9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13BD-1DA9-4CE2-9043-BF23BB8AE110}" type="datetimeFigureOut">
              <a:rPr lang="en-US" smtClean="0"/>
              <a:pPr/>
              <a:t>02/08/2018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4E2B-D61A-45D1-93E1-9CB7455A9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13BD-1DA9-4CE2-9043-BF23BB8AE110}" type="datetimeFigureOut">
              <a:rPr lang="en-US" smtClean="0"/>
              <a:pPr/>
              <a:t>02/08/2018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4E2B-D61A-45D1-93E1-9CB7455A9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13BD-1DA9-4CE2-9043-BF23BB8AE110}" type="datetimeFigureOut">
              <a:rPr lang="en-US" smtClean="0"/>
              <a:pPr/>
              <a:t>02/08/2018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4E2B-D61A-45D1-93E1-9CB7455A9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13BD-1DA9-4CE2-9043-BF23BB8AE110}" type="datetimeFigureOut">
              <a:rPr lang="en-US" smtClean="0"/>
              <a:pPr/>
              <a:t>02/08/2018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4E2B-D61A-45D1-93E1-9CB7455A9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13BD-1DA9-4CE2-9043-BF23BB8AE110}" type="datetimeFigureOut">
              <a:rPr lang="en-US" smtClean="0"/>
              <a:pPr/>
              <a:t>02/08/2018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4E2B-D61A-45D1-93E1-9CB7455A9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13BD-1DA9-4CE2-9043-BF23BB8AE110}" type="datetimeFigureOut">
              <a:rPr lang="en-US" smtClean="0"/>
              <a:pPr/>
              <a:t>02/08/2018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4E2B-D61A-45D1-93E1-9CB7455A9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13BD-1DA9-4CE2-9043-BF23BB8AE110}" type="datetimeFigureOut">
              <a:rPr lang="en-US" smtClean="0"/>
              <a:pPr/>
              <a:t>02/08/2018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4E2B-D61A-45D1-93E1-9CB7455A9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213BD-1DA9-4CE2-9043-BF23BB8AE110}" type="datetimeFigureOut">
              <a:rPr lang="en-US" smtClean="0"/>
              <a:pPr/>
              <a:t>02/08/2018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94E2B-D61A-45D1-93E1-9CB7455A9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213BD-1DA9-4CE2-9043-BF23BB8AE110}" type="datetimeFigureOut">
              <a:rPr lang="en-US" smtClean="0"/>
              <a:pPr/>
              <a:t>02/08/2018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94E2B-D61A-45D1-93E1-9CB7455A9596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esktop\Unit3\Unit%203-Acloserlook1-4.mp3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esktop\Unit3\Unit%203-Acloserlook1-5.mp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Users\admin\Desktop\Unit3\Unit%203-Acloserlook1-6.mp3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2" descr="Picture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614363"/>
            <a:ext cx="7848600" cy="555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Text Box 3"/>
          <p:cNvSpPr txBox="1">
            <a:spLocks noChangeArrowheads="1"/>
          </p:cNvSpPr>
          <p:nvPr/>
        </p:nvSpPr>
        <p:spPr bwMode="auto">
          <a:xfrm>
            <a:off x="685800" y="1863566"/>
            <a:ext cx="6858000" cy="270843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r>
              <a:rPr lang="en-US" sz="3200" b="1" dirty="0">
                <a:latin typeface="Times New Roman" pitchFamily="18" charset="0"/>
                <a:cs typeface="Arial" pitchFamily="34" charset="0"/>
              </a:rPr>
              <a:t>English </a:t>
            </a:r>
            <a:r>
              <a:rPr lang="en-US" sz="3200" b="1" dirty="0" smtClean="0">
                <a:latin typeface="Times New Roman" pitchFamily="18" charset="0"/>
                <a:cs typeface="Arial" pitchFamily="34" charset="0"/>
              </a:rPr>
              <a:t>9</a:t>
            </a:r>
            <a:endParaRPr lang="en-US" sz="3200" b="1" dirty="0">
              <a:latin typeface="Times New Roman" pitchFamily="18" charset="0"/>
              <a:cs typeface="Arial" pitchFamily="34" charset="0"/>
            </a:endParaRPr>
          </a:p>
          <a:p>
            <a:pPr algn="ctr" eaLnBrk="0" hangingPunct="0">
              <a:spcBef>
                <a:spcPct val="50000"/>
              </a:spcBef>
              <a:defRPr/>
            </a:pPr>
            <a:r>
              <a:rPr lang="en-US" sz="2800" b="1" dirty="0" smtClean="0">
                <a:latin typeface="Times New Roman" pitchFamily="18" charset="0"/>
                <a:cs typeface="Arial" pitchFamily="34" charset="0"/>
              </a:rPr>
              <a:t>UNIT </a:t>
            </a:r>
            <a:r>
              <a:rPr lang="en-US" sz="2800" b="1" dirty="0" smtClean="0">
                <a:latin typeface="Times New Roman" pitchFamily="18" charset="0"/>
                <a:cs typeface="Arial" pitchFamily="34" charset="0"/>
              </a:rPr>
              <a:t>3: </a:t>
            </a:r>
            <a:r>
              <a:rPr lang="en-US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Arial" pitchFamily="34" charset="0"/>
              </a:rPr>
              <a:t>TEEN STRESS AND PRESSURE</a:t>
            </a:r>
            <a:endParaRPr lang="en-US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0" hangingPunct="0">
              <a:spcBef>
                <a:spcPct val="50000"/>
              </a:spcBef>
              <a:defRPr/>
            </a:pPr>
            <a:r>
              <a:rPr lang="en-US" sz="3200" b="1" dirty="0">
                <a:latin typeface="Times New Roman" pitchFamily="18" charset="0"/>
                <a:cs typeface="Arial" pitchFamily="34" charset="0"/>
              </a:rPr>
              <a:t>PERIOD </a:t>
            </a:r>
            <a:r>
              <a:rPr lang="en-US" sz="3200" b="1" dirty="0" smtClean="0">
                <a:latin typeface="Times New Roman" pitchFamily="18" charset="0"/>
                <a:cs typeface="Arial" pitchFamily="34" charset="0"/>
              </a:rPr>
              <a:t>17: A CLOSER LOOK 1</a:t>
            </a:r>
            <a:endParaRPr lang="en-US" sz="3200" b="1" dirty="0">
              <a:latin typeface="Times New Roman" pitchFamily="18" charset="0"/>
              <a:cs typeface="Arial" pitchFamily="34" charset="0"/>
            </a:endParaRPr>
          </a:p>
          <a:p>
            <a:pPr algn="ctr" eaLnBrk="0" hangingPunct="0">
              <a:spcBef>
                <a:spcPct val="50000"/>
              </a:spcBef>
              <a:defRPr/>
            </a:pPr>
            <a:endParaRPr lang="en-US" sz="3200" b="1" dirty="0"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16388" name="WordArt 4"/>
          <p:cNvSpPr>
            <a:spLocks noChangeArrowheads="1" noChangeShapeType="1" noTextEdit="1"/>
          </p:cNvSpPr>
          <p:nvPr/>
        </p:nvSpPr>
        <p:spPr bwMode="auto">
          <a:xfrm>
            <a:off x="1981200" y="3733800"/>
            <a:ext cx="4953000" cy="1524000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-463"/>
              </a:avLst>
            </a:prstTxWarp>
          </a:bodyPr>
          <a:lstStyle/>
          <a:p>
            <a:pPr algn="ctr"/>
            <a:r>
              <a:rPr lang="en-US" sz="3600" kern="10" dirty="0">
                <a:ln w="9525">
                  <a:noFill/>
                  <a:round/>
                  <a:headEnd/>
                  <a:tailEnd/>
                </a:ln>
                <a:solidFill>
                  <a:srgbClr val="FF00FF"/>
                </a:solidFill>
                <a:effectLst>
                  <a:outerShdw dist="53882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Welcome to our class</a:t>
            </a:r>
          </a:p>
        </p:txBody>
      </p:sp>
      <p:sp>
        <p:nvSpPr>
          <p:cNvPr id="2054" name="Text Box 3"/>
          <p:cNvSpPr txBox="1">
            <a:spLocks noChangeArrowheads="1"/>
          </p:cNvSpPr>
          <p:nvPr/>
        </p:nvSpPr>
        <p:spPr bwMode="auto">
          <a:xfrm>
            <a:off x="2057400" y="4572000"/>
            <a:ext cx="4283075" cy="4619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en-US" sz="2400" b="1">
              <a:solidFill>
                <a:srgbClr val="FF00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3300"/>
                                      </p:to>
                                    </p:animClr>
                                    <p:set>
                                      <p:cBhvr>
                                        <p:cTn id="7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8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4724400"/>
            <a:ext cx="6934200" cy="1295400"/>
            <a:chOff x="1524000" y="4267200"/>
            <a:chExt cx="5105400" cy="1371600"/>
          </a:xfrm>
        </p:grpSpPr>
        <p:sp>
          <p:nvSpPr>
            <p:cNvPr id="10" name="Rounded Rectangle 9"/>
            <p:cNvSpPr/>
            <p:nvPr/>
          </p:nvSpPr>
          <p:spPr>
            <a:xfrm>
              <a:off x="1524000" y="4267200"/>
              <a:ext cx="4495800" cy="137160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1" name="Oval 10"/>
            <p:cNvSpPr/>
            <p:nvPr/>
          </p:nvSpPr>
          <p:spPr>
            <a:xfrm>
              <a:off x="5867400" y="5105400"/>
              <a:ext cx="457200" cy="381000"/>
            </a:xfrm>
            <a:prstGeom prst="ellipse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2" name="Oval 11"/>
            <p:cNvSpPr/>
            <p:nvPr/>
          </p:nvSpPr>
          <p:spPr>
            <a:xfrm>
              <a:off x="6324600" y="5334000"/>
              <a:ext cx="304800" cy="228600"/>
            </a:xfrm>
            <a:prstGeom prst="ellipse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6" name="Flowchart: Document 5"/>
          <p:cNvSpPr/>
          <p:nvPr/>
        </p:nvSpPr>
        <p:spPr>
          <a:xfrm>
            <a:off x="1828800" y="838200"/>
            <a:ext cx="5715000" cy="3124200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228600" y="152400"/>
            <a:ext cx="8686800" cy="461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2. Match the source of stress and pressure to the expression.</a:t>
            </a:r>
          </a:p>
        </p:txBody>
      </p:sp>
      <p:sp>
        <p:nvSpPr>
          <p:cNvPr id="18436" name="TextBox 4"/>
          <p:cNvSpPr txBox="1">
            <a:spLocks noChangeArrowheads="1"/>
          </p:cNvSpPr>
          <p:nvPr/>
        </p:nvSpPr>
        <p:spPr bwMode="auto">
          <a:xfrm>
            <a:off x="1981200" y="990600"/>
            <a:ext cx="533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1. school pressures and frustrations</a:t>
            </a:r>
            <a:br>
              <a:rPr lang="en-US" sz="2400"/>
            </a:br>
            <a:r>
              <a:rPr lang="en-US" sz="2400"/>
              <a:t>2. physical changes</a:t>
            </a:r>
            <a:br>
              <a:rPr lang="en-US" sz="2400"/>
            </a:br>
            <a:r>
              <a:rPr lang="en-US" sz="2400"/>
              <a:t>3. unsafe living environment</a:t>
            </a:r>
            <a:br>
              <a:rPr lang="en-US" sz="2400"/>
            </a:br>
            <a:r>
              <a:rPr lang="en-US" sz="2400"/>
              <a:t>4. problems with classmates at school</a:t>
            </a:r>
            <a:br>
              <a:rPr lang="en-US" sz="2400"/>
            </a:br>
            <a:r>
              <a:rPr lang="en-US" sz="2400"/>
              <a:t>5. negative feelings about themselves</a:t>
            </a:r>
            <a:br>
              <a:rPr lang="en-US" sz="2400"/>
            </a:br>
            <a:r>
              <a:rPr lang="en-US" sz="2400"/>
              <a:t>6. havirig too high expectations</a:t>
            </a:r>
          </a:p>
        </p:txBody>
      </p:sp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228600" y="4800600"/>
            <a:ext cx="60198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F. 'Why does he make me do all of his homework? It's not fair. And he says if I don't do it, he'll make my life difficult.'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4495800" y="6259513"/>
            <a:ext cx="4191000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4. problems with classmates at school</a:t>
            </a:r>
          </a:p>
        </p:txBody>
      </p:sp>
      <p:pic>
        <p:nvPicPr>
          <p:cNvPr id="18440" name="Picture 8" descr="C:\Users\admin\Downloads\IMG_1316.JPG"/>
          <p:cNvPicPr>
            <a:picLocks noChangeAspect="1" noChangeArrowheads="1"/>
          </p:cNvPicPr>
          <p:nvPr/>
        </p:nvPicPr>
        <p:blipFill>
          <a:blip r:embed="rId2"/>
          <a:srcRect t="70589" r="56146" b="4411"/>
          <a:stretch>
            <a:fillRect/>
          </a:stretch>
        </p:blipFill>
        <p:spPr bwMode="auto">
          <a:xfrm>
            <a:off x="6664325" y="3962400"/>
            <a:ext cx="2174875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Explosion 2 22"/>
          <p:cNvSpPr/>
          <p:nvPr/>
        </p:nvSpPr>
        <p:spPr>
          <a:xfrm rot="2191386">
            <a:off x="6127493" y="2426138"/>
            <a:ext cx="3085377" cy="2828475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xplosion 2 21"/>
          <p:cNvSpPr/>
          <p:nvPr/>
        </p:nvSpPr>
        <p:spPr>
          <a:xfrm>
            <a:off x="4267200" y="1447800"/>
            <a:ext cx="2667000" cy="335280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Explosion 2 20"/>
          <p:cNvSpPr/>
          <p:nvPr/>
        </p:nvSpPr>
        <p:spPr>
          <a:xfrm>
            <a:off x="1905000" y="1752600"/>
            <a:ext cx="2667000" cy="335280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Explosion 2 19"/>
          <p:cNvSpPr/>
          <p:nvPr/>
        </p:nvSpPr>
        <p:spPr>
          <a:xfrm>
            <a:off x="0" y="1905000"/>
            <a:ext cx="2667000" cy="3352800"/>
          </a:xfrm>
          <a:prstGeom prst="irregularSeal2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459" name="TextBox 4"/>
          <p:cNvSpPr txBox="1">
            <a:spLocks noChangeArrowheads="1"/>
          </p:cNvSpPr>
          <p:nvPr/>
        </p:nvSpPr>
        <p:spPr bwMode="auto">
          <a:xfrm>
            <a:off x="-304800" y="0"/>
            <a:ext cx="9144000" cy="1384300"/>
          </a:xfrm>
          <a:prstGeom prst="rect">
            <a:avLst/>
          </a:prstGeom>
          <a:solidFill>
            <a:schemeClr val="bg1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rgbClr val="0000FF"/>
                </a:solidFill>
              </a:rPr>
              <a:t>2. Which of the following can be done in the above situations? Discuss with your partner. (More than one solution can be suitable for one situation.)</a:t>
            </a:r>
          </a:p>
        </p:txBody>
      </p:sp>
      <p:sp>
        <p:nvSpPr>
          <p:cNvPr id="19460" name="TextBox 5"/>
          <p:cNvSpPr txBox="1">
            <a:spLocks noChangeArrowheads="1"/>
          </p:cNvSpPr>
          <p:nvPr/>
        </p:nvSpPr>
        <p:spPr bwMode="auto">
          <a:xfrm>
            <a:off x="381000" y="2667000"/>
            <a:ext cx="17526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0000FF"/>
                </a:solidFill>
              </a:rPr>
              <a:t>1.Take a break, then you will feel ready to start again.</a:t>
            </a:r>
          </a:p>
        </p:txBody>
      </p:sp>
      <p:sp>
        <p:nvSpPr>
          <p:cNvPr id="19461" name="TextBox 7"/>
          <p:cNvSpPr txBox="1">
            <a:spLocks noChangeArrowheads="1"/>
          </p:cNvSpPr>
          <p:nvPr/>
        </p:nvSpPr>
        <p:spPr bwMode="auto">
          <a:xfrm>
            <a:off x="2438400" y="2609850"/>
            <a:ext cx="17526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2.Break a large task into smaller tasks.</a:t>
            </a:r>
          </a:p>
        </p:txBody>
      </p:sp>
      <p:sp>
        <p:nvSpPr>
          <p:cNvPr id="19462" name="TextBox 8"/>
          <p:cNvSpPr txBox="1">
            <a:spLocks noChangeArrowheads="1"/>
          </p:cNvSpPr>
          <p:nvPr/>
        </p:nvSpPr>
        <p:spPr bwMode="auto">
          <a:xfrm>
            <a:off x="4572000" y="2590800"/>
            <a:ext cx="17526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tx2"/>
                </a:solidFill>
              </a:rPr>
              <a:t>3. Focus on your strong points.</a:t>
            </a:r>
          </a:p>
        </p:txBody>
      </p:sp>
      <p:sp>
        <p:nvSpPr>
          <p:cNvPr id="19463" name="TextBox 9"/>
          <p:cNvSpPr txBox="1">
            <a:spLocks noChangeArrowheads="1"/>
          </p:cNvSpPr>
          <p:nvPr/>
        </p:nvSpPr>
        <p:spPr bwMode="auto">
          <a:xfrm>
            <a:off x="6324600" y="3200400"/>
            <a:ext cx="2819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chemeClr val="accent2"/>
                </a:solidFill>
              </a:rPr>
              <a:t>4. Talk to someone about this and/or ask them for help.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81000" y="6248400"/>
            <a:ext cx="1143000" cy="3810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A. 1;3;4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828800" y="6248400"/>
            <a:ext cx="1143000" cy="3810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B. 4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3276600" y="6248400"/>
            <a:ext cx="1143000" cy="3810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C. 1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4724400" y="6248400"/>
            <a:ext cx="1143000" cy="3810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D. 4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172200" y="6248400"/>
            <a:ext cx="1143000" cy="3810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E. 1; 2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620000" y="6248400"/>
            <a:ext cx="1143000" cy="3810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F. 4</a:t>
            </a:r>
          </a:p>
        </p:txBody>
      </p:sp>
      <p:sp>
        <p:nvSpPr>
          <p:cNvPr id="18" name="TextBox 4"/>
          <p:cNvSpPr txBox="1">
            <a:spLocks noChangeArrowheads="1"/>
          </p:cNvSpPr>
          <p:nvPr/>
        </p:nvSpPr>
        <p:spPr bwMode="auto">
          <a:xfrm>
            <a:off x="228600" y="6027738"/>
            <a:ext cx="8686800" cy="830262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4. Have you ever been in any of these situations?</a:t>
            </a:r>
            <a:br>
              <a:rPr lang="en-US" sz="2400"/>
            </a:br>
            <a:r>
              <a:rPr lang="en-US" sz="2400"/>
              <a:t>If so, what did you do to deal with them?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loud Callout 5"/>
          <p:cNvSpPr/>
          <p:nvPr/>
        </p:nvSpPr>
        <p:spPr>
          <a:xfrm rot="10800000">
            <a:off x="1295400" y="3562350"/>
            <a:ext cx="6019800" cy="2000250"/>
          </a:xfrm>
          <a:prstGeom prst="cloudCallout">
            <a:avLst>
              <a:gd name="adj1" fmla="val -55734"/>
              <a:gd name="adj2" fmla="val 36884"/>
            </a:avLst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20483" name="TextBox 4"/>
          <p:cNvSpPr txBox="1">
            <a:spLocks noChangeArrowheads="1"/>
          </p:cNvSpPr>
          <p:nvPr/>
        </p:nvSpPr>
        <p:spPr bwMode="auto">
          <a:xfrm>
            <a:off x="228600" y="1219200"/>
            <a:ext cx="8686800" cy="181610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/>
              <a:t>Stress on the verb </a:t>
            </a:r>
            <a:r>
              <a:rPr lang="en-US" sz="2800" i="1"/>
              <a:t>be </a:t>
            </a:r>
            <a:r>
              <a:rPr lang="en-US" sz="2800"/>
              <a:t>in sentences</a:t>
            </a:r>
            <a:br>
              <a:rPr lang="en-US" sz="2800"/>
            </a:br>
            <a:r>
              <a:rPr lang="en-US" sz="2800"/>
              <a:t>Listen again to what Veronica said in GETTING</a:t>
            </a:r>
            <a:br>
              <a:rPr lang="en-US" sz="2800"/>
            </a:br>
            <a:r>
              <a:rPr lang="en-US" sz="2800"/>
              <a:t>STARTED. Notice the way she pronounced the</a:t>
            </a:r>
            <a:br>
              <a:rPr lang="en-US" sz="2800"/>
            </a:br>
            <a:r>
              <a:rPr lang="en-US" sz="2800"/>
              <a:t>verb </a:t>
            </a:r>
            <a:r>
              <a:rPr lang="en-US" sz="2800" i="1"/>
              <a:t>be </a:t>
            </a:r>
            <a:r>
              <a:rPr lang="en-US" sz="2800"/>
              <a:t>in the sentence.</a:t>
            </a:r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auto">
          <a:xfrm>
            <a:off x="2743200" y="4132263"/>
            <a:ext cx="45720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/>
              <a:t>'Hi Phuc! Where's Mai?</a:t>
            </a:r>
            <a:br>
              <a:rPr lang="en-US" sz="2800"/>
            </a:br>
            <a:r>
              <a:rPr lang="en-US" sz="2800"/>
              <a:t>Isn't she coming?'</a:t>
            </a:r>
          </a:p>
        </p:txBody>
      </p:sp>
      <p:sp>
        <p:nvSpPr>
          <p:cNvPr id="20485" name="TextBox 6"/>
          <p:cNvSpPr txBox="1">
            <a:spLocks noChangeArrowheads="1"/>
          </p:cNvSpPr>
          <p:nvPr/>
        </p:nvSpPr>
        <p:spPr bwMode="auto">
          <a:xfrm>
            <a:off x="2743200" y="457200"/>
            <a:ext cx="4038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800" b="1">
                <a:solidFill>
                  <a:srgbClr val="FF0000"/>
                </a:solidFill>
              </a:rPr>
              <a:t>PRONUNCIATION</a:t>
            </a:r>
          </a:p>
        </p:txBody>
      </p:sp>
      <p:pic>
        <p:nvPicPr>
          <p:cNvPr id="7" name="Unit 3-Acloserlook1-4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077200" y="60960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45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1143000" y="130175"/>
            <a:ext cx="6781800" cy="6705600"/>
          </a:xfrm>
          <a:prstGeom prst="flowChartDocument">
            <a:avLst/>
          </a:prstGeom>
          <a:solidFill>
            <a:srgbClr val="660033"/>
          </a:solidFill>
          <a:ln w="76200" algn="ctr">
            <a:solidFill>
              <a:srgbClr val="996633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21507" name="Picture 7"/>
          <p:cNvPicPr>
            <a:picLocks noChangeAspect="1" noChangeArrowheads="1"/>
          </p:cNvPicPr>
          <p:nvPr/>
        </p:nvPicPr>
        <p:blipFill>
          <a:blip r:embed="rId2"/>
          <a:srcRect l="65935" t="5357" r="8791" b="53571"/>
          <a:stretch>
            <a:fillRect/>
          </a:stretch>
        </p:blipFill>
        <p:spPr bwMode="auto">
          <a:xfrm>
            <a:off x="5791200" y="5410200"/>
            <a:ext cx="17526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8" name="TextBox 2"/>
          <p:cNvSpPr txBox="1">
            <a:spLocks noChangeArrowheads="1"/>
          </p:cNvSpPr>
          <p:nvPr/>
        </p:nvSpPr>
        <p:spPr bwMode="auto">
          <a:xfrm>
            <a:off x="1600200" y="152400"/>
            <a:ext cx="5791200" cy="550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en-US" sz="2800" dirty="0">
                <a:solidFill>
                  <a:schemeClr val="bg1"/>
                </a:solidFill>
              </a:rPr>
              <a:t>Remember!</a:t>
            </a: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Normally the verb be is unstressed in the middle or at the start of a sentence for a statement or question.</a:t>
            </a: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Example: 	She was stressed.</a:t>
            </a: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		Are you worried about something?</a:t>
            </a: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However, the verb be is stressed in negative questions and at the end of the sentences.</a:t>
            </a: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Example:	Aren’t you coming?</a:t>
            </a: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		Yes, I am.</a:t>
            </a: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Also, it is stressed for emphasis or contrast.</a:t>
            </a: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Example:</a:t>
            </a: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	She isn’t coming.</a:t>
            </a:r>
          </a:p>
          <a:p>
            <a:pPr algn="just">
              <a:spcBef>
                <a:spcPct val="50000"/>
              </a:spcBef>
            </a:pPr>
            <a:r>
              <a:rPr lang="en-US" dirty="0">
                <a:solidFill>
                  <a:schemeClr val="bg1"/>
                </a:solidFill>
              </a:rPr>
              <a:t>	She is coming, but she’ll be a little late.</a:t>
            </a:r>
          </a:p>
          <a:p>
            <a:pPr algn="just"/>
            <a:endParaRPr 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ChangeArrowheads="1"/>
          </p:cNvSpPr>
          <p:nvPr/>
        </p:nvSpPr>
        <p:spPr bwMode="auto">
          <a:xfrm>
            <a:off x="914400" y="1544638"/>
            <a:ext cx="7391400" cy="378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1. - Where are you? You aren't at the bus stop.</a:t>
            </a:r>
            <a:br>
              <a:rPr lang="en-US" sz="2400"/>
            </a:br>
            <a:r>
              <a:rPr lang="en-US" sz="2400"/>
              <a:t>    - I am at the bus stop, but I can't see you.</a:t>
            </a:r>
            <a:br>
              <a:rPr lang="en-US" sz="2400"/>
            </a:br>
            <a:r>
              <a:rPr lang="en-US" sz="2400"/>
              <a:t>2. - Are you busy right now?</a:t>
            </a:r>
            <a:br>
              <a:rPr lang="en-US" sz="2400"/>
            </a:br>
            <a:r>
              <a:rPr lang="en-US" sz="2400"/>
              <a:t>    - Yes, I am. Sorry, could you wait for a minute?</a:t>
            </a:r>
            <a:br>
              <a:rPr lang="en-US" sz="2400"/>
            </a:br>
            <a:r>
              <a:rPr lang="en-US" sz="2400"/>
              <a:t>3. - Is Ronia in?</a:t>
            </a:r>
            <a:br>
              <a:rPr lang="en-US" sz="2400"/>
            </a:br>
            <a:r>
              <a:rPr lang="en-US" sz="2400"/>
              <a:t>    - No, she's out ice-skating.</a:t>
            </a:r>
            <a:br>
              <a:rPr lang="en-US" sz="2400"/>
            </a:br>
            <a:r>
              <a:rPr lang="en-US" sz="2400"/>
              <a:t>    - But it's so cold!</a:t>
            </a:r>
            <a:br>
              <a:rPr lang="en-US" sz="2400"/>
            </a:br>
            <a:r>
              <a:rPr lang="en-US" sz="2400"/>
              <a:t>    - It </a:t>
            </a:r>
            <a:r>
              <a:rPr lang="en-US" sz="2400" i="1"/>
              <a:t>is. </a:t>
            </a:r>
            <a:r>
              <a:rPr lang="en-US" sz="2400"/>
              <a:t>But she's got all her warm clothes on.</a:t>
            </a:r>
            <a:br>
              <a:rPr lang="en-US" sz="2400"/>
            </a:br>
            <a:r>
              <a:rPr lang="en-US" sz="2400"/>
              <a:t>4. - </a:t>
            </a:r>
            <a:r>
              <a:rPr lang="en-US" sz="2400" i="1"/>
              <a:t>Wasn't </a:t>
            </a:r>
            <a:r>
              <a:rPr lang="en-US" sz="2400"/>
              <a:t>Bill disappointed about the exam result?</a:t>
            </a:r>
            <a:br>
              <a:rPr lang="en-US" sz="2400"/>
            </a:br>
            <a:r>
              <a:rPr lang="en-US" sz="2400"/>
              <a:t>    - He </a:t>
            </a:r>
            <a:r>
              <a:rPr lang="en-US" sz="2400" i="1"/>
              <a:t>was. </a:t>
            </a:r>
            <a:r>
              <a:rPr lang="en-US" sz="2400"/>
              <a:t>But he was hiding it well.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8600" y="152400"/>
            <a:ext cx="8686800" cy="830263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5. Listen to the recording and practise saying the</a:t>
            </a:r>
            <a:r>
              <a:rPr lang="en-US" sz="2400" b="1"/>
              <a:t> </a:t>
            </a:r>
            <a:r>
              <a:rPr lang="en-US" sz="2400"/>
              <a:t>sentences. Pay attention to the way the verb </a:t>
            </a:r>
            <a:r>
              <a:rPr lang="en-US" sz="2400" i="1"/>
              <a:t>be </a:t>
            </a:r>
            <a:r>
              <a:rPr lang="en-US" sz="2400"/>
              <a:t>is pronounced.</a:t>
            </a:r>
          </a:p>
        </p:txBody>
      </p:sp>
      <p:pic>
        <p:nvPicPr>
          <p:cNvPr id="4" name="Unit 3-Acloserlook1-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772400" y="5867400"/>
            <a:ext cx="5334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7873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8600" y="152400"/>
            <a:ext cx="8686800" cy="12001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6. Look at the following sentences and underline the verb forms of </a:t>
            </a:r>
            <a:r>
              <a:rPr lang="en-US" sz="2400" i="1"/>
              <a:t>be </a:t>
            </a:r>
            <a:r>
              <a:rPr lang="en-US" sz="2400"/>
              <a:t>which should be stressed. Then listen to the recording to check and practise.</a:t>
            </a:r>
          </a:p>
        </p:txBody>
      </p:sp>
      <p:sp>
        <p:nvSpPr>
          <p:cNvPr id="23555" name="Rectangle 1"/>
          <p:cNvSpPr>
            <a:spLocks noChangeArrowheads="1"/>
          </p:cNvSpPr>
          <p:nvPr/>
        </p:nvSpPr>
        <p:spPr bwMode="auto">
          <a:xfrm>
            <a:off x="914400" y="1905000"/>
            <a:ext cx="77724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1. - You aren't worried about the exam? Good for you!</a:t>
            </a:r>
            <a:br>
              <a:rPr lang="en-US" sz="2400"/>
            </a:br>
            <a:r>
              <a:rPr lang="en-US" sz="2400"/>
              <a:t>    - I am worried! But I try not to show it.</a:t>
            </a:r>
            <a:br>
              <a:rPr lang="en-US" sz="2400"/>
            </a:br>
            <a:r>
              <a:rPr lang="en-US" sz="2400"/>
              <a:t>2. - Do you think Jack is good at Japanese?</a:t>
            </a:r>
            <a:br>
              <a:rPr lang="en-US" sz="2400"/>
            </a:br>
            <a:r>
              <a:rPr lang="en-US" sz="2400"/>
              <a:t>    - He is. But he's a bit shy to speak it.</a:t>
            </a:r>
            <a:br>
              <a:rPr lang="en-US" sz="2400"/>
            </a:br>
            <a:r>
              <a:rPr lang="en-US" sz="2400"/>
              <a:t>3. - Isn't badminton her favourite sport?</a:t>
            </a:r>
            <a:br>
              <a:rPr lang="en-US" sz="2400"/>
            </a:br>
            <a:r>
              <a:rPr lang="en-US" sz="2400"/>
              <a:t>    - Yes, it is.</a:t>
            </a:r>
            <a:br>
              <a:rPr lang="en-US" sz="2400"/>
            </a:br>
            <a:r>
              <a:rPr lang="en-US" sz="2400"/>
              <a:t>4. - Who's he?</a:t>
            </a:r>
            <a:br>
              <a:rPr lang="en-US" sz="2400"/>
            </a:br>
            <a:r>
              <a:rPr lang="en-US" sz="2400"/>
              <a:t>5. - Sorry - we're late!</a:t>
            </a:r>
            <a:br>
              <a:rPr lang="en-US" sz="2400"/>
            </a:br>
            <a:r>
              <a:rPr lang="en-US" sz="2400"/>
              <a:t>    - Actually, you aren't. We haven't started yet.</a:t>
            </a:r>
            <a:br>
              <a:rPr lang="en-US" sz="2400"/>
            </a:br>
            <a:r>
              <a:rPr lang="en-US" sz="2400"/>
              <a:t>6. - Is she happy at the new school?</a:t>
            </a:r>
            <a:br>
              <a:rPr lang="en-US" sz="2400"/>
            </a:br>
            <a:r>
              <a:rPr lang="en-US" sz="2400"/>
              <a:t>    - Yes, she is. She likes it a lot.</a:t>
            </a:r>
          </a:p>
        </p:txBody>
      </p:sp>
      <p:pic>
        <p:nvPicPr>
          <p:cNvPr id="4" name="Unit 3-Acloserlook1-6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8305800" y="6172200"/>
            <a:ext cx="457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8869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228600" y="152400"/>
            <a:ext cx="8686800" cy="1200150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6. Look at the following sentences and underline the verb forms of </a:t>
            </a:r>
            <a:r>
              <a:rPr lang="en-US" sz="2400" i="1"/>
              <a:t>be </a:t>
            </a:r>
            <a:r>
              <a:rPr lang="en-US" sz="2400"/>
              <a:t>which should be stressed. Then listen to the recording to check and practise.</a:t>
            </a:r>
          </a:p>
        </p:txBody>
      </p:sp>
      <p:sp>
        <p:nvSpPr>
          <p:cNvPr id="24579" name="Rectangle 1"/>
          <p:cNvSpPr>
            <a:spLocks noChangeArrowheads="1"/>
          </p:cNvSpPr>
          <p:nvPr/>
        </p:nvSpPr>
        <p:spPr bwMode="auto">
          <a:xfrm>
            <a:off x="914400" y="1905000"/>
            <a:ext cx="77724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1. - You aren't worried about the exam? Good for you!</a:t>
            </a:r>
            <a:br>
              <a:rPr lang="en-US" sz="2400"/>
            </a:br>
            <a:r>
              <a:rPr lang="en-US" sz="2400"/>
              <a:t>    - I </a:t>
            </a:r>
            <a:r>
              <a:rPr lang="en-US" sz="2400" u="sng"/>
              <a:t>am</a:t>
            </a:r>
            <a:r>
              <a:rPr lang="en-US" sz="2400"/>
              <a:t> worried! But I try not to show it.</a:t>
            </a:r>
            <a:br>
              <a:rPr lang="en-US" sz="2400"/>
            </a:br>
            <a:r>
              <a:rPr lang="en-US" sz="2400"/>
              <a:t>2. - Do you think Jack is good at Japanese?</a:t>
            </a:r>
            <a:br>
              <a:rPr lang="en-US" sz="2400"/>
            </a:br>
            <a:r>
              <a:rPr lang="en-US" sz="2400"/>
              <a:t>    - He </a:t>
            </a:r>
            <a:r>
              <a:rPr lang="en-US" sz="2400" u="sng"/>
              <a:t>is</a:t>
            </a:r>
            <a:r>
              <a:rPr lang="en-US" sz="2400"/>
              <a:t>. But he's a bit shy to speak it.</a:t>
            </a:r>
            <a:br>
              <a:rPr lang="en-US" sz="2400"/>
            </a:br>
            <a:r>
              <a:rPr lang="en-US" sz="2400"/>
              <a:t>3. - </a:t>
            </a:r>
            <a:r>
              <a:rPr lang="en-US" sz="2400" u="sng"/>
              <a:t>Isn't</a:t>
            </a:r>
            <a:r>
              <a:rPr lang="en-US" sz="2400"/>
              <a:t> badminton her favourite sport?</a:t>
            </a:r>
            <a:br>
              <a:rPr lang="en-US" sz="2400"/>
            </a:br>
            <a:r>
              <a:rPr lang="en-US" sz="2400"/>
              <a:t>    - Yes, it is.</a:t>
            </a:r>
            <a:br>
              <a:rPr lang="en-US" sz="2400"/>
            </a:br>
            <a:r>
              <a:rPr lang="en-US" sz="2400"/>
              <a:t>4. - Who's he? (no stress)</a:t>
            </a:r>
            <a:br>
              <a:rPr lang="en-US" sz="2400"/>
            </a:br>
            <a:r>
              <a:rPr lang="en-US" sz="2400"/>
              <a:t>5. - Sorry - we're late!</a:t>
            </a:r>
            <a:br>
              <a:rPr lang="en-US" sz="2400"/>
            </a:br>
            <a:r>
              <a:rPr lang="en-US" sz="2400"/>
              <a:t>    - Actually, you </a:t>
            </a:r>
            <a:r>
              <a:rPr lang="en-US" sz="2400" u="sng"/>
              <a:t>aren't</a:t>
            </a:r>
            <a:r>
              <a:rPr lang="en-US" sz="2400"/>
              <a:t>. We haven't started yet.</a:t>
            </a:r>
            <a:br>
              <a:rPr lang="en-US" sz="2400"/>
            </a:br>
            <a:r>
              <a:rPr lang="en-US" sz="2400"/>
              <a:t>6. - Is she happy at the new school?</a:t>
            </a:r>
            <a:br>
              <a:rPr lang="en-US" sz="2400"/>
            </a:br>
            <a:r>
              <a:rPr lang="en-US" sz="2400"/>
              <a:t>    - Yes, she </a:t>
            </a:r>
            <a:r>
              <a:rPr lang="en-US" sz="2400" u="sng"/>
              <a:t>is</a:t>
            </a:r>
            <a:r>
              <a:rPr lang="en-US" sz="2400"/>
              <a:t>. She likes it a lot.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7913F02-ED3E-4610-8314-FAC52E485D9B}" type="slidenum">
              <a:rPr lang="en-US" smtClean="0"/>
              <a:pPr/>
              <a:t>17</a:t>
            </a:fld>
            <a:endParaRPr lang="en-US" smtClean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0" y="762000"/>
            <a:ext cx="9144000" cy="707886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rgbClr val="FF0000"/>
                </a:solidFill>
              </a:rPr>
              <a:t>THANK YOU FOR YOUR ATTENTION!</a:t>
            </a:r>
            <a:endParaRPr lang="en-US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>
    <p:sndAc>
      <p:stSnd>
        <p:snd r:embed="rId2" name="goodbye_moi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Arrow Connector 8"/>
          <p:cNvCxnSpPr/>
          <p:nvPr/>
        </p:nvCxnSpPr>
        <p:spPr>
          <a:xfrm rot="5400000" flipH="1" flipV="1">
            <a:off x="6172200" y="1752600"/>
            <a:ext cx="609600" cy="609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629400" y="3505200"/>
            <a:ext cx="1447800" cy="76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rot="16200000" flipV="1">
            <a:off x="3695700" y="1638300"/>
            <a:ext cx="990600" cy="762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rot="10800000">
            <a:off x="2514600" y="2057400"/>
            <a:ext cx="10668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rot="10800000">
            <a:off x="1676400" y="3124200"/>
            <a:ext cx="11430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rot="10800000" flipV="1">
            <a:off x="1828800" y="3962400"/>
            <a:ext cx="1600200" cy="533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rot="5400000">
            <a:off x="4267200" y="4419600"/>
            <a:ext cx="838200" cy="2286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5943600" y="3962400"/>
            <a:ext cx="1219200" cy="11430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Group 6"/>
          <p:cNvGrpSpPr/>
          <p:nvPr/>
        </p:nvGrpSpPr>
        <p:grpSpPr>
          <a:xfrm>
            <a:off x="2743200" y="2362200"/>
            <a:ext cx="4267200" cy="2286000"/>
            <a:chOff x="2971800" y="1981200"/>
            <a:chExt cx="4267200" cy="2286000"/>
          </a:xfrm>
        </p:grpSpPr>
        <p:grpSp>
          <p:nvGrpSpPr>
            <p:cNvPr id="6" name="Group 5"/>
            <p:cNvGrpSpPr/>
            <p:nvPr/>
          </p:nvGrpSpPr>
          <p:grpSpPr>
            <a:xfrm>
              <a:off x="2971800" y="1981200"/>
              <a:ext cx="4267200" cy="2286000"/>
              <a:chOff x="2971800" y="2667000"/>
              <a:chExt cx="4038600" cy="1600200"/>
            </a:xfrm>
          </p:grpSpPr>
          <p:sp>
            <p:nvSpPr>
              <p:cNvPr id="4" name="Cloud Callout 3"/>
              <p:cNvSpPr/>
              <p:nvPr/>
            </p:nvSpPr>
            <p:spPr>
              <a:xfrm>
                <a:off x="2971800" y="2667000"/>
                <a:ext cx="4038600" cy="1295400"/>
              </a:xfrm>
              <a:prstGeom prst="cloudCallout">
                <a:avLst/>
              </a:prstGeom>
              <a:solidFill>
                <a:schemeClr val="accent4">
                  <a:lumMod val="20000"/>
                  <a:lumOff val="8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5" name="Oval 4"/>
              <p:cNvSpPr/>
              <p:nvPr/>
            </p:nvSpPr>
            <p:spPr>
              <a:xfrm>
                <a:off x="3962400" y="3886200"/>
                <a:ext cx="762000" cy="3810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2" name="TextBox 1"/>
            <p:cNvSpPr txBox="1">
              <a:spLocks noChangeArrowheads="1"/>
            </p:cNvSpPr>
            <p:nvPr/>
          </p:nvSpPr>
          <p:spPr bwMode="auto">
            <a:xfrm>
              <a:off x="3505200" y="2514600"/>
              <a:ext cx="3200400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rgbClr val="FF0000"/>
                  </a:solidFill>
                </a:rPr>
                <a:t>NEGATIVE FEELINGS</a:t>
              </a:r>
              <a:endParaRPr lang="en-US" sz="2800" dirty="0">
                <a:solidFill>
                  <a:srgbClr val="FF0000"/>
                </a:solidFill>
              </a:endParaRPr>
            </a:p>
          </p:txBody>
        </p:sp>
      </p:grp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1752600" y="304800"/>
            <a:ext cx="525780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</a:rPr>
              <a:t>WARM UP: BRAINSTORMING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3200400" y="990600"/>
            <a:ext cx="1447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sadness</a:t>
            </a:r>
            <a:endParaRPr lang="en-US" sz="2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6400800" y="1219200"/>
            <a:ext cx="2438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depression</a:t>
            </a:r>
            <a:endParaRPr lang="en-US" sz="2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6705600" y="3352800"/>
            <a:ext cx="2438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doubt</a:t>
            </a:r>
            <a:endParaRPr lang="en-US" sz="2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6400800" y="5029200"/>
            <a:ext cx="2438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jealousy</a:t>
            </a:r>
            <a:endParaRPr lang="en-US" sz="2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3124200" y="5029200"/>
            <a:ext cx="2438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fear</a:t>
            </a:r>
            <a:endParaRPr lang="en-US" sz="2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457200" y="4572000"/>
            <a:ext cx="2438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disapointment</a:t>
            </a:r>
            <a:endParaRPr lang="en-US" sz="2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228600" y="2590800"/>
            <a:ext cx="2438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frustration</a:t>
            </a:r>
            <a:endParaRPr lang="en-US" sz="2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1" name="TextBox 30"/>
          <p:cNvSpPr txBox="1">
            <a:spLocks noChangeArrowheads="1"/>
          </p:cNvSpPr>
          <p:nvPr/>
        </p:nvSpPr>
        <p:spPr bwMode="auto">
          <a:xfrm>
            <a:off x="152400" y="1524000"/>
            <a:ext cx="2971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embarrassment</a:t>
            </a:r>
            <a:endParaRPr lang="en-US" sz="2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FF"/>
                </a:solidFill>
              </a:rPr>
              <a:t>VOCABULARY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29200" y="4273988"/>
            <a:ext cx="4191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kỹ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năng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thuyết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phục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029200" y="3510291"/>
            <a:ext cx="304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tự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kiểm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soát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5029200" y="1219200"/>
            <a:ext cx="3962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giai đoạn vị thành niên</a:t>
            </a:r>
            <a:endParaRPr lang="en-US" sz="2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029200" y="1982897"/>
            <a:ext cx="304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vi-VN" sz="2800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sự độc lập, tự lập</a:t>
            </a:r>
            <a:endParaRPr lang="en-US" sz="2800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5029200" y="2746594"/>
            <a:ext cx="3733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 </a:t>
            </a:r>
            <a:r>
              <a:rPr lang="en-US" sz="2800" dirty="0" err="1">
                <a:solidFill>
                  <a:srgbClr val="FF0000"/>
                </a:solidFill>
              </a:rPr>
              <a:t>tự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nhận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thức</a:t>
            </a:r>
            <a:r>
              <a:rPr lang="en-US" sz="2800" dirty="0">
                <a:solidFill>
                  <a:srgbClr val="FF0000"/>
                </a:solidFill>
              </a:rPr>
              <a:t>, </a:t>
            </a:r>
            <a:r>
              <a:rPr lang="en-US" sz="2800" dirty="0" err="1">
                <a:solidFill>
                  <a:srgbClr val="FF0000"/>
                </a:solidFill>
              </a:rPr>
              <a:t>ngộ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ra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5029200" y="5037685"/>
            <a:ext cx="3048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FF0000"/>
                </a:solidFill>
              </a:rPr>
              <a:t>xấu</a:t>
            </a:r>
            <a:r>
              <a:rPr lang="en-US" sz="2800" dirty="0">
                <a:solidFill>
                  <a:srgbClr val="FF0000"/>
                </a:solidFill>
              </a:rPr>
              <a:t> </a:t>
            </a:r>
            <a:r>
              <a:rPr lang="en-US" sz="2800" dirty="0" err="1">
                <a:solidFill>
                  <a:srgbClr val="FF0000"/>
                </a:solidFill>
              </a:rPr>
              <a:t>hổ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029200" y="5801380"/>
            <a:ext cx="4343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 err="1" smtClean="0">
                <a:solidFill>
                  <a:srgbClr val="FF0000"/>
                </a:solidFill>
              </a:rPr>
              <a:t>có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suy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nghĩ</a:t>
            </a:r>
            <a:r>
              <a:rPr lang="en-US" sz="2800" dirty="0" smtClean="0">
                <a:solidFill>
                  <a:srgbClr val="FF0000"/>
                </a:solidFill>
              </a:rPr>
              <a:t>, </a:t>
            </a:r>
            <a:r>
              <a:rPr lang="en-US" sz="2800" dirty="0" err="1" smtClean="0">
                <a:solidFill>
                  <a:srgbClr val="FF0000"/>
                </a:solidFill>
              </a:rPr>
              <a:t>có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cân</a:t>
            </a:r>
            <a:r>
              <a:rPr lang="en-US" sz="2800" dirty="0" smtClean="0">
                <a:solidFill>
                  <a:srgbClr val="FF0000"/>
                </a:solidFill>
              </a:rPr>
              <a:t> </a:t>
            </a:r>
            <a:r>
              <a:rPr lang="en-US" sz="2800" dirty="0" err="1" smtClean="0">
                <a:solidFill>
                  <a:srgbClr val="FF0000"/>
                </a:solidFill>
              </a:rPr>
              <a:t>nhắc</a:t>
            </a:r>
            <a:endParaRPr lang="en-US" sz="2800" dirty="0" smtClean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52400" y="1219200"/>
            <a:ext cx="5105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800" dirty="0" smtClean="0"/>
              <a:t>adolescence (n) /ˌ</a:t>
            </a:r>
            <a:r>
              <a:rPr lang="en-US" sz="2800" dirty="0" err="1" smtClean="0"/>
              <a:t>ædəˈlesns</a:t>
            </a:r>
            <a:r>
              <a:rPr lang="en-US" sz="2800" dirty="0" smtClean="0"/>
              <a:t>/: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52400" y="2768600"/>
            <a:ext cx="5791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800" dirty="0" smtClean="0"/>
              <a:t>self-aware (</a:t>
            </a:r>
            <a:r>
              <a:rPr lang="en-US" sz="2800" dirty="0" err="1" smtClean="0"/>
              <a:t>adj</a:t>
            </a:r>
            <a:r>
              <a:rPr lang="en-US" sz="2800" dirty="0" smtClean="0"/>
              <a:t>) /self-</a:t>
            </a:r>
            <a:r>
              <a:rPr lang="en-US" sz="2800" dirty="0" err="1" smtClean="0"/>
              <a:t>əˈweə</a:t>
            </a:r>
            <a:r>
              <a:rPr lang="en-US" sz="2800" dirty="0" smtClean="0"/>
              <a:t>(r)/: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52400" y="5092700"/>
            <a:ext cx="55626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800" dirty="0" smtClean="0"/>
              <a:t>embarrassed (</a:t>
            </a:r>
            <a:r>
              <a:rPr lang="en-US" sz="2800" dirty="0" err="1" smtClean="0"/>
              <a:t>adj</a:t>
            </a:r>
            <a:r>
              <a:rPr lang="en-US" sz="2800" dirty="0" smtClean="0"/>
              <a:t>) /</a:t>
            </a:r>
            <a:r>
              <a:rPr lang="en-US" sz="2800" dirty="0" err="1" smtClean="0"/>
              <a:t>ɪmˈbærəst</a:t>
            </a:r>
            <a:r>
              <a:rPr lang="en-US" sz="2800" dirty="0" smtClean="0"/>
              <a:t>/: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52400" y="4318000"/>
            <a:ext cx="61722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800" dirty="0" smtClean="0"/>
              <a:t>reasoning skills /’</a:t>
            </a:r>
            <a:r>
              <a:rPr lang="en-US" sz="2800" dirty="0" err="1" smtClean="0"/>
              <a:t>riznɪŋ-skɪl</a:t>
            </a:r>
            <a:r>
              <a:rPr lang="en-US" sz="2800" dirty="0" smtClean="0"/>
              <a:t>/:</a:t>
            </a:r>
            <a:endParaRPr lang="en-US" sz="2800" dirty="0" smtClean="0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152400" y="1993900"/>
            <a:ext cx="54864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800" dirty="0" smtClean="0"/>
              <a:t>independence (n) /ˌ</a:t>
            </a:r>
            <a:r>
              <a:rPr lang="en-US" sz="2800" dirty="0" err="1" smtClean="0"/>
              <a:t>ɪndɪˈpendəns</a:t>
            </a:r>
            <a:r>
              <a:rPr lang="en-US" sz="2800" dirty="0" smtClean="0"/>
              <a:t>/:</a:t>
            </a: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152400" y="3543300"/>
            <a:ext cx="5715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800" dirty="0" smtClean="0"/>
              <a:t>self-control (</a:t>
            </a:r>
            <a:r>
              <a:rPr lang="en-US" sz="2800" dirty="0" err="1" smtClean="0"/>
              <a:t>adj</a:t>
            </a:r>
            <a:r>
              <a:rPr lang="en-US" sz="2800" dirty="0" smtClean="0"/>
              <a:t>) / self-</a:t>
            </a:r>
            <a:r>
              <a:rPr lang="en-US" sz="2800" dirty="0" err="1" smtClean="0"/>
              <a:t>kəntroul</a:t>
            </a:r>
            <a:r>
              <a:rPr lang="en-US" sz="2800" dirty="0" smtClean="0"/>
              <a:t>/: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152400" y="5867400"/>
            <a:ext cx="44958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Tx/>
              <a:buChar char="-"/>
            </a:pPr>
            <a:r>
              <a:rPr lang="en-US" sz="2800" dirty="0" smtClean="0"/>
              <a:t>informed (</a:t>
            </a:r>
            <a:r>
              <a:rPr lang="en-US" sz="2800" dirty="0" err="1" smtClean="0"/>
              <a:t>adj</a:t>
            </a:r>
            <a:r>
              <a:rPr lang="en-US" sz="2800" dirty="0" smtClean="0"/>
              <a:t>) /</a:t>
            </a:r>
            <a:r>
              <a:rPr lang="en-US" sz="2800" dirty="0" err="1" smtClean="0"/>
              <a:t>ɪnˈfɔːmd</a:t>
            </a:r>
            <a:r>
              <a:rPr lang="en-US" sz="2800" dirty="0" smtClean="0"/>
              <a:t> /: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57200" y="0"/>
            <a:ext cx="8534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00FF"/>
                </a:solidFill>
              </a:rPr>
              <a:t>1. Complete the paragraph with the words in the box. There is one word that you don't need.</a:t>
            </a:r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3" name="TextBox 5"/>
          <p:cNvSpPr txBox="1">
            <a:spLocks noChangeArrowheads="1"/>
          </p:cNvSpPr>
          <p:nvPr/>
        </p:nvSpPr>
        <p:spPr bwMode="auto">
          <a:xfrm>
            <a:off x="381000" y="914400"/>
            <a:ext cx="8458200" cy="120032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independence     	</a:t>
            </a:r>
            <a:r>
              <a:rPr lang="en-US" sz="2400" dirty="0" smtClean="0"/>
              <a:t>   </a:t>
            </a:r>
            <a:r>
              <a:rPr lang="en-US" sz="2400" dirty="0"/>
              <a:t>informed	  </a:t>
            </a:r>
            <a:r>
              <a:rPr lang="en-US" sz="2400" dirty="0" smtClean="0"/>
              <a:t>          </a:t>
            </a:r>
            <a:r>
              <a:rPr lang="en-US" sz="2400" dirty="0"/>
              <a:t>shape and height</a:t>
            </a:r>
          </a:p>
          <a:p>
            <a:r>
              <a:rPr lang="en-US" sz="2400" dirty="0" err="1"/>
              <a:t>embarrased</a:t>
            </a:r>
            <a:r>
              <a:rPr lang="en-US" sz="2400" dirty="0"/>
              <a:t>            </a:t>
            </a:r>
            <a:r>
              <a:rPr lang="en-US" sz="2400" dirty="0" smtClean="0"/>
              <a:t>         delighted                 </a:t>
            </a:r>
            <a:r>
              <a:rPr lang="en-US" sz="2400" dirty="0"/>
              <a:t>self–aware             reasoning skills     </a:t>
            </a: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381000" y="2286000"/>
            <a:ext cx="8458200" cy="415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en-US" sz="2400" dirty="0"/>
              <a:t>Adolescence is the period between childhood and young adulthood. Your body will change in (1)____________. Your brain will grow and you'll have improved self-control and (2) ____________ . Physical changes are different for everyone, so you don't need to feel (3) ____________ or frustrated!</a:t>
            </a:r>
            <a:br>
              <a:rPr lang="en-US" sz="2400" dirty="0"/>
            </a:br>
            <a:r>
              <a:rPr lang="en-US" sz="2400" dirty="0"/>
              <a:t>You'll experience emotional changes as well. You'll feel you want more (4) ____________ and responsibility. You may become more (5) ____________ and care about other people's opinions, especially those of your friends. But remember you'll need adult support and guidance to make</a:t>
            </a:r>
            <a:br>
              <a:rPr lang="en-US" sz="2400" dirty="0"/>
            </a:br>
            <a:r>
              <a:rPr lang="en-US" sz="2400" dirty="0"/>
              <a:t>(6) ____________ decisions and overcome stress.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257800" y="2667000"/>
            <a:ext cx="257968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shape and height</a:t>
            </a:r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81000" y="3352800"/>
            <a:ext cx="2209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reasoning skills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648200" y="3733800"/>
            <a:ext cx="2209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 err="1">
                <a:solidFill>
                  <a:srgbClr val="FF0000"/>
                </a:solidFill>
              </a:rPr>
              <a:t>embarrased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47800" y="4491335"/>
            <a:ext cx="2209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independence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990600" y="4855030"/>
            <a:ext cx="2209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self - aware </a:t>
            </a: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14338" y="5943600"/>
            <a:ext cx="2209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0000"/>
                </a:solidFill>
              </a:rPr>
              <a:t>informed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1524000" y="4267200"/>
            <a:ext cx="5105400" cy="1371600"/>
            <a:chOff x="1524000" y="4267200"/>
            <a:chExt cx="5105400" cy="1371600"/>
          </a:xfrm>
        </p:grpSpPr>
        <p:sp>
          <p:nvSpPr>
            <p:cNvPr id="13" name="Rounded Rectangle 12"/>
            <p:cNvSpPr/>
            <p:nvPr/>
          </p:nvSpPr>
          <p:spPr>
            <a:xfrm>
              <a:off x="1524000" y="4267200"/>
              <a:ext cx="4495800" cy="137160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5867400" y="5105400"/>
              <a:ext cx="457200" cy="381000"/>
            </a:xfrm>
            <a:prstGeom prst="ellipse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6324600" y="5334000"/>
              <a:ext cx="304800" cy="228600"/>
            </a:xfrm>
            <a:prstGeom prst="ellipse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lowchart: Document 5"/>
          <p:cNvSpPr/>
          <p:nvPr/>
        </p:nvSpPr>
        <p:spPr>
          <a:xfrm>
            <a:off x="1905000" y="762000"/>
            <a:ext cx="5715000" cy="3124200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800" dirty="0"/>
          </a:p>
        </p:txBody>
      </p:sp>
      <p:sp>
        <p:nvSpPr>
          <p:cNvPr id="13315" name="TextBox 4"/>
          <p:cNvSpPr txBox="1">
            <a:spLocks noChangeArrowheads="1"/>
          </p:cNvSpPr>
          <p:nvPr/>
        </p:nvSpPr>
        <p:spPr bwMode="auto">
          <a:xfrm>
            <a:off x="228600" y="152400"/>
            <a:ext cx="8686800" cy="461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2. Match the source of stress and pressure to the expression.</a:t>
            </a:r>
          </a:p>
        </p:txBody>
      </p:sp>
      <p:sp>
        <p:nvSpPr>
          <p:cNvPr id="13316" name="TextBox 4"/>
          <p:cNvSpPr txBox="1">
            <a:spLocks noChangeArrowheads="1"/>
          </p:cNvSpPr>
          <p:nvPr/>
        </p:nvSpPr>
        <p:spPr bwMode="auto">
          <a:xfrm>
            <a:off x="1981200" y="990600"/>
            <a:ext cx="533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/>
              <a:t>1. school pressures and frustrations</a:t>
            </a:r>
            <a:br>
              <a:rPr lang="en-US" sz="2400" dirty="0"/>
            </a:br>
            <a:r>
              <a:rPr lang="en-US" sz="2400" dirty="0"/>
              <a:t>2. physical changes</a:t>
            </a:r>
            <a:br>
              <a:rPr lang="en-US" sz="2400" dirty="0"/>
            </a:br>
            <a:r>
              <a:rPr lang="en-US" sz="2400" dirty="0"/>
              <a:t>3. unsafe living environment</a:t>
            </a:r>
            <a:br>
              <a:rPr lang="en-US" sz="2400" dirty="0"/>
            </a:br>
            <a:r>
              <a:rPr lang="en-US" sz="2400" dirty="0"/>
              <a:t>4. problems with classmates at school</a:t>
            </a:r>
            <a:br>
              <a:rPr lang="en-US" sz="2400" dirty="0"/>
            </a:br>
            <a:r>
              <a:rPr lang="en-US" sz="2400" dirty="0"/>
              <a:t>5. negative feelings about themselves</a:t>
            </a:r>
            <a:br>
              <a:rPr lang="en-US" sz="2400" dirty="0"/>
            </a:br>
            <a:r>
              <a:rPr lang="en-US" sz="2400" dirty="0"/>
              <a:t>6. </a:t>
            </a:r>
            <a:r>
              <a:rPr lang="en-US" sz="2400" dirty="0" err="1"/>
              <a:t>havirig</a:t>
            </a:r>
            <a:r>
              <a:rPr lang="en-US" sz="2400" dirty="0"/>
              <a:t> too high expectations</a:t>
            </a:r>
          </a:p>
        </p:txBody>
      </p:sp>
      <p:sp>
        <p:nvSpPr>
          <p:cNvPr id="13318" name="TextBox 7"/>
          <p:cNvSpPr txBox="1">
            <a:spLocks noChangeArrowheads="1"/>
          </p:cNvSpPr>
          <p:nvPr/>
        </p:nvSpPr>
        <p:spPr bwMode="auto">
          <a:xfrm>
            <a:off x="1600200" y="4495800"/>
            <a:ext cx="41148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dirty="0"/>
              <a:t>A. I’ll never be good at </a:t>
            </a:r>
            <a:r>
              <a:rPr lang="en-US" sz="2800" dirty="0" err="1"/>
              <a:t>maths</a:t>
            </a:r>
            <a:r>
              <a:rPr lang="en-US" sz="2800" dirty="0"/>
              <a:t>. I’m just too stupid.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33800" y="5943600"/>
            <a:ext cx="5257800" cy="95410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/>
              <a:t>5. negative feelings about themselves</a:t>
            </a:r>
          </a:p>
        </p:txBody>
      </p:sp>
      <p:sp>
        <p:nvSpPr>
          <p:cNvPr id="13320" name="AutoShape 9" descr="Hiển thị IMG_131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21" name="AutoShape 11" descr="Hiển thị IMG_1317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3322" name="Picture 12" descr="C:\Users\admin\Downloads\IMG_1317.JPG"/>
          <p:cNvPicPr>
            <a:picLocks noChangeAspect="1" noChangeArrowheads="1"/>
          </p:cNvPicPr>
          <p:nvPr/>
        </p:nvPicPr>
        <p:blipFill>
          <a:blip r:embed="rId2"/>
          <a:srcRect l="46667" t="36667" r="7777" b="35001"/>
          <a:stretch>
            <a:fillRect/>
          </a:stretch>
        </p:blipFill>
        <p:spPr bwMode="auto">
          <a:xfrm>
            <a:off x="6705600" y="3781425"/>
            <a:ext cx="2286000" cy="208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533400" y="3886200"/>
            <a:ext cx="6096000" cy="2133600"/>
            <a:chOff x="1524000" y="4267200"/>
            <a:chExt cx="5105400" cy="1371600"/>
          </a:xfrm>
        </p:grpSpPr>
        <p:sp>
          <p:nvSpPr>
            <p:cNvPr id="11" name="Rounded Rectangle 10"/>
            <p:cNvSpPr/>
            <p:nvPr/>
          </p:nvSpPr>
          <p:spPr>
            <a:xfrm>
              <a:off x="1524000" y="4267200"/>
              <a:ext cx="4495800" cy="137160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5867400" y="5105400"/>
              <a:ext cx="457200" cy="381000"/>
            </a:xfrm>
            <a:prstGeom prst="ellipse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6324600" y="5334000"/>
              <a:ext cx="304800" cy="228600"/>
            </a:xfrm>
            <a:prstGeom prst="ellipse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" name="Flowchart: Document 5"/>
          <p:cNvSpPr/>
          <p:nvPr/>
        </p:nvSpPr>
        <p:spPr>
          <a:xfrm>
            <a:off x="1828800" y="838200"/>
            <a:ext cx="5715000" cy="3124200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4339" name="TextBox 4"/>
          <p:cNvSpPr txBox="1">
            <a:spLocks noChangeArrowheads="1"/>
          </p:cNvSpPr>
          <p:nvPr/>
        </p:nvSpPr>
        <p:spPr bwMode="auto">
          <a:xfrm>
            <a:off x="228600" y="152400"/>
            <a:ext cx="8686800" cy="461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2. Match the source of stress and pressure to the expression.</a:t>
            </a:r>
          </a:p>
        </p:txBody>
      </p:sp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1981200" y="990600"/>
            <a:ext cx="533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/>
              <a:t>1. school pressures and frustrations</a:t>
            </a:r>
            <a:br>
              <a:rPr lang="en-US" sz="2400" dirty="0"/>
            </a:br>
            <a:r>
              <a:rPr lang="en-US" sz="2400" dirty="0"/>
              <a:t>2. physical changes</a:t>
            </a:r>
            <a:br>
              <a:rPr lang="en-US" sz="2400" dirty="0"/>
            </a:br>
            <a:r>
              <a:rPr lang="en-US" sz="2400" dirty="0"/>
              <a:t>3. unsafe living environment</a:t>
            </a:r>
            <a:br>
              <a:rPr lang="en-US" sz="2400" dirty="0"/>
            </a:br>
            <a:r>
              <a:rPr lang="en-US" sz="2400" dirty="0"/>
              <a:t>4. problems with classmates at school</a:t>
            </a:r>
            <a:br>
              <a:rPr lang="en-US" sz="2400" dirty="0"/>
            </a:br>
            <a:r>
              <a:rPr lang="en-US" sz="2400" dirty="0"/>
              <a:t>5. negative feelings about themselves</a:t>
            </a:r>
            <a:br>
              <a:rPr lang="en-US" sz="2400" dirty="0"/>
            </a:br>
            <a:r>
              <a:rPr lang="en-US" sz="2400" dirty="0"/>
              <a:t>6. </a:t>
            </a:r>
            <a:r>
              <a:rPr lang="en-US" sz="2400" dirty="0" err="1"/>
              <a:t>havirig</a:t>
            </a:r>
            <a:r>
              <a:rPr lang="en-US" sz="2400" dirty="0"/>
              <a:t> too high expectations</a:t>
            </a:r>
          </a:p>
        </p:txBody>
      </p:sp>
      <p:sp>
        <p:nvSpPr>
          <p:cNvPr id="14342" name="TextBox 7"/>
          <p:cNvSpPr txBox="1">
            <a:spLocks noChangeArrowheads="1"/>
          </p:cNvSpPr>
          <p:nvPr/>
        </p:nvSpPr>
        <p:spPr bwMode="auto">
          <a:xfrm>
            <a:off x="609600" y="4080808"/>
            <a:ext cx="5257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B. 'I hate my voice</a:t>
            </a:r>
            <a:r>
              <a:rPr lang="en-US" sz="2400" i="1" dirty="0"/>
              <a:t>. </a:t>
            </a:r>
            <a:r>
              <a:rPr lang="en-US" sz="2400" dirty="0"/>
              <a:t>It's high one minute. low the next, then high again! What's the matter with it? AND the girls are making fun of me! I'm so</a:t>
            </a:r>
            <a:br>
              <a:rPr lang="en-US" sz="2400" dirty="0"/>
            </a:br>
            <a:r>
              <a:rPr lang="en-US" sz="2400" dirty="0"/>
              <a:t>embarrassed.'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506913" y="6278563"/>
            <a:ext cx="4191000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2. physical changes</a:t>
            </a:r>
          </a:p>
        </p:txBody>
      </p:sp>
      <p:pic>
        <p:nvPicPr>
          <p:cNvPr id="14344" name="Picture 12" descr="C:\Users\admin\Downloads\IMG_1317.JPG"/>
          <p:cNvPicPr>
            <a:picLocks noChangeAspect="1" noChangeArrowheads="1"/>
          </p:cNvPicPr>
          <p:nvPr/>
        </p:nvPicPr>
        <p:blipFill>
          <a:blip r:embed="rId2"/>
          <a:srcRect l="10001" t="66667" r="55556" b="6667"/>
          <a:stretch>
            <a:fillRect/>
          </a:stretch>
        </p:blipFill>
        <p:spPr bwMode="auto">
          <a:xfrm>
            <a:off x="6705600" y="3733800"/>
            <a:ext cx="2209800" cy="228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4724400"/>
            <a:ext cx="6934200" cy="1295400"/>
            <a:chOff x="1524000" y="4267200"/>
            <a:chExt cx="5105400" cy="1371600"/>
          </a:xfrm>
        </p:grpSpPr>
        <p:sp>
          <p:nvSpPr>
            <p:cNvPr id="11" name="Rounded Rectangle 10"/>
            <p:cNvSpPr/>
            <p:nvPr/>
          </p:nvSpPr>
          <p:spPr>
            <a:xfrm>
              <a:off x="1524000" y="4267200"/>
              <a:ext cx="4495800" cy="137160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2" name="Oval 11"/>
            <p:cNvSpPr/>
            <p:nvPr/>
          </p:nvSpPr>
          <p:spPr>
            <a:xfrm>
              <a:off x="5867400" y="5105400"/>
              <a:ext cx="457200" cy="381000"/>
            </a:xfrm>
            <a:prstGeom prst="ellipse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3" name="Oval 12"/>
            <p:cNvSpPr/>
            <p:nvPr/>
          </p:nvSpPr>
          <p:spPr>
            <a:xfrm>
              <a:off x="6324600" y="5334000"/>
              <a:ext cx="304800" cy="228600"/>
            </a:xfrm>
            <a:prstGeom prst="ellipse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6" name="Flowchart: Document 5"/>
          <p:cNvSpPr/>
          <p:nvPr/>
        </p:nvSpPr>
        <p:spPr>
          <a:xfrm>
            <a:off x="1828800" y="838200"/>
            <a:ext cx="5715000" cy="3124200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228600" y="152400"/>
            <a:ext cx="8686800" cy="461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2. Match the source of stress and pressure to the expression.</a:t>
            </a:r>
          </a:p>
        </p:txBody>
      </p:sp>
      <p:sp>
        <p:nvSpPr>
          <p:cNvPr id="15364" name="TextBox 4"/>
          <p:cNvSpPr txBox="1">
            <a:spLocks noChangeArrowheads="1"/>
          </p:cNvSpPr>
          <p:nvPr/>
        </p:nvSpPr>
        <p:spPr bwMode="auto">
          <a:xfrm>
            <a:off x="1981200" y="990600"/>
            <a:ext cx="533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/>
              <a:t>1. school pressures and frustrations</a:t>
            </a:r>
            <a:br>
              <a:rPr lang="en-US" sz="2400" dirty="0"/>
            </a:br>
            <a:r>
              <a:rPr lang="en-US" sz="2400" dirty="0"/>
              <a:t>2. physical changes</a:t>
            </a:r>
            <a:br>
              <a:rPr lang="en-US" sz="2400" dirty="0"/>
            </a:br>
            <a:r>
              <a:rPr lang="en-US" sz="2400" dirty="0"/>
              <a:t>3. unsafe living environment</a:t>
            </a:r>
            <a:br>
              <a:rPr lang="en-US" sz="2400" dirty="0"/>
            </a:br>
            <a:r>
              <a:rPr lang="en-US" sz="2400" dirty="0"/>
              <a:t>4. problems with classmates at school</a:t>
            </a:r>
            <a:br>
              <a:rPr lang="en-US" sz="2400" dirty="0"/>
            </a:br>
            <a:r>
              <a:rPr lang="en-US" sz="2400" dirty="0"/>
              <a:t>5. negative feelings about themselves</a:t>
            </a:r>
            <a:br>
              <a:rPr lang="en-US" sz="2400" dirty="0"/>
            </a:br>
            <a:r>
              <a:rPr lang="en-US" sz="2400" dirty="0"/>
              <a:t>6. having too high expectations</a:t>
            </a:r>
          </a:p>
        </p:txBody>
      </p:sp>
      <p:sp>
        <p:nvSpPr>
          <p:cNvPr id="15366" name="TextBox 7"/>
          <p:cNvSpPr txBox="1">
            <a:spLocks noChangeArrowheads="1"/>
          </p:cNvSpPr>
          <p:nvPr/>
        </p:nvSpPr>
        <p:spPr bwMode="auto">
          <a:xfrm>
            <a:off x="152400" y="4953000"/>
            <a:ext cx="5638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C. 'I must get the highest score in this exam.</a:t>
            </a:r>
          </a:p>
          <a:p>
            <a:r>
              <a:rPr lang="en-US" sz="2400" dirty="0"/>
              <a:t> I must be the best student in the class!'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95800" y="6259513"/>
            <a:ext cx="4191000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6. having too high expectations</a:t>
            </a:r>
          </a:p>
        </p:txBody>
      </p:sp>
      <p:pic>
        <p:nvPicPr>
          <p:cNvPr id="15368" name="Picture 8" descr="C:\Users\admin\Downloads\IMG_1316.JPG"/>
          <p:cNvPicPr>
            <a:picLocks noChangeAspect="1" noChangeArrowheads="1"/>
          </p:cNvPicPr>
          <p:nvPr/>
        </p:nvPicPr>
        <p:blipFill>
          <a:blip r:embed="rId2"/>
          <a:srcRect l="57681" b="75000"/>
          <a:stretch>
            <a:fillRect/>
          </a:stretch>
        </p:blipFill>
        <p:spPr bwMode="auto">
          <a:xfrm>
            <a:off x="6664325" y="3886200"/>
            <a:ext cx="225107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4724400"/>
            <a:ext cx="6934200" cy="1295400"/>
            <a:chOff x="1524000" y="4267200"/>
            <a:chExt cx="5105400" cy="1371600"/>
          </a:xfrm>
        </p:grpSpPr>
        <p:sp>
          <p:nvSpPr>
            <p:cNvPr id="11" name="Rounded Rectangle 10"/>
            <p:cNvSpPr/>
            <p:nvPr/>
          </p:nvSpPr>
          <p:spPr>
            <a:xfrm>
              <a:off x="1524000" y="4267200"/>
              <a:ext cx="4495800" cy="137160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2" name="Oval 11"/>
            <p:cNvSpPr/>
            <p:nvPr/>
          </p:nvSpPr>
          <p:spPr>
            <a:xfrm>
              <a:off x="5867400" y="5105400"/>
              <a:ext cx="457200" cy="381000"/>
            </a:xfrm>
            <a:prstGeom prst="ellipse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3" name="Oval 12"/>
            <p:cNvSpPr/>
            <p:nvPr/>
          </p:nvSpPr>
          <p:spPr>
            <a:xfrm>
              <a:off x="6324600" y="5334000"/>
              <a:ext cx="304800" cy="228600"/>
            </a:xfrm>
            <a:prstGeom prst="ellipse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6" name="Flowchart: Document 5"/>
          <p:cNvSpPr/>
          <p:nvPr/>
        </p:nvSpPr>
        <p:spPr>
          <a:xfrm>
            <a:off x="1828800" y="838200"/>
            <a:ext cx="5715000" cy="3124200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6387" name="TextBox 4"/>
          <p:cNvSpPr txBox="1">
            <a:spLocks noChangeArrowheads="1"/>
          </p:cNvSpPr>
          <p:nvPr/>
        </p:nvSpPr>
        <p:spPr bwMode="auto">
          <a:xfrm>
            <a:off x="228600" y="152400"/>
            <a:ext cx="8686800" cy="461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2. Match the source of stress and pressure to the expression.</a:t>
            </a:r>
          </a:p>
        </p:txBody>
      </p:sp>
      <p:sp>
        <p:nvSpPr>
          <p:cNvPr id="16388" name="TextBox 4"/>
          <p:cNvSpPr txBox="1">
            <a:spLocks noChangeArrowheads="1"/>
          </p:cNvSpPr>
          <p:nvPr/>
        </p:nvSpPr>
        <p:spPr bwMode="auto">
          <a:xfrm>
            <a:off x="1981200" y="990600"/>
            <a:ext cx="533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1. school pressures and frustrations</a:t>
            </a:r>
            <a:br>
              <a:rPr lang="en-US" sz="2400"/>
            </a:br>
            <a:r>
              <a:rPr lang="en-US" sz="2400"/>
              <a:t>2. physical changes</a:t>
            </a:r>
            <a:br>
              <a:rPr lang="en-US" sz="2400"/>
            </a:br>
            <a:r>
              <a:rPr lang="en-US" sz="2400"/>
              <a:t>3. unsafe living environment</a:t>
            </a:r>
            <a:br>
              <a:rPr lang="en-US" sz="2400"/>
            </a:br>
            <a:r>
              <a:rPr lang="en-US" sz="2400"/>
              <a:t>4. problems with classmates at school</a:t>
            </a:r>
            <a:br>
              <a:rPr lang="en-US" sz="2400"/>
            </a:br>
            <a:r>
              <a:rPr lang="en-US" sz="2400"/>
              <a:t>5. negative feelings about themselves</a:t>
            </a:r>
            <a:br>
              <a:rPr lang="en-US" sz="2400"/>
            </a:br>
            <a:r>
              <a:rPr lang="en-US" sz="2400"/>
              <a:t>6. havirig too high expectations</a:t>
            </a:r>
          </a:p>
        </p:txBody>
      </p:sp>
      <p:sp>
        <p:nvSpPr>
          <p:cNvPr id="16390" name="TextBox 7"/>
          <p:cNvSpPr txBox="1">
            <a:spLocks noChangeArrowheads="1"/>
          </p:cNvSpPr>
          <p:nvPr/>
        </p:nvSpPr>
        <p:spPr bwMode="auto">
          <a:xfrm>
            <a:off x="152400" y="4876800"/>
            <a:ext cx="58674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D. 'I feel worried when I have to wait for the bus in that </a:t>
            </a:r>
            <a:r>
              <a:rPr lang="en-US" sz="2400" dirty="0" err="1"/>
              <a:t>neighbourhood</a:t>
            </a:r>
            <a:r>
              <a:rPr lang="en-US" sz="2400" dirty="0"/>
              <a:t> after my evening class</a:t>
            </a:r>
            <a:r>
              <a:rPr lang="en-US" sz="2400" i="1" dirty="0"/>
              <a:t>. </a:t>
            </a:r>
            <a:r>
              <a:rPr lang="en-US" sz="2400" dirty="0"/>
              <a:t>It’s so quiet and dark there.'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95800" y="6259513"/>
            <a:ext cx="4191000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/>
              <a:t>3. unsafe living environment </a:t>
            </a:r>
          </a:p>
        </p:txBody>
      </p:sp>
      <p:pic>
        <p:nvPicPr>
          <p:cNvPr id="16392" name="Picture 8" descr="C:\Users\admin\Downloads\IMG_1316.JPG"/>
          <p:cNvPicPr>
            <a:picLocks noChangeAspect="1" noChangeArrowheads="1"/>
          </p:cNvPicPr>
          <p:nvPr/>
        </p:nvPicPr>
        <p:blipFill>
          <a:blip r:embed="rId2"/>
          <a:srcRect l="2371" t="20589" r="57681" b="52940"/>
          <a:stretch>
            <a:fillRect/>
          </a:stretch>
        </p:blipFill>
        <p:spPr bwMode="auto">
          <a:xfrm>
            <a:off x="6705600" y="3810000"/>
            <a:ext cx="2209800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4724400"/>
            <a:ext cx="6934200" cy="1295400"/>
            <a:chOff x="1524000" y="4267200"/>
            <a:chExt cx="5105400" cy="1371600"/>
          </a:xfrm>
        </p:grpSpPr>
        <p:sp>
          <p:nvSpPr>
            <p:cNvPr id="11" name="Rounded Rectangle 10"/>
            <p:cNvSpPr/>
            <p:nvPr/>
          </p:nvSpPr>
          <p:spPr>
            <a:xfrm>
              <a:off x="1524000" y="4267200"/>
              <a:ext cx="4495800" cy="1371600"/>
            </a:xfrm>
            <a:prstGeom prst="roundRect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2" name="Oval 11"/>
            <p:cNvSpPr/>
            <p:nvPr/>
          </p:nvSpPr>
          <p:spPr>
            <a:xfrm>
              <a:off x="5867400" y="5105400"/>
              <a:ext cx="457200" cy="381000"/>
            </a:xfrm>
            <a:prstGeom prst="ellipse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  <p:sp>
          <p:nvSpPr>
            <p:cNvPr id="13" name="Oval 12"/>
            <p:cNvSpPr/>
            <p:nvPr/>
          </p:nvSpPr>
          <p:spPr>
            <a:xfrm>
              <a:off x="6324600" y="5334000"/>
              <a:ext cx="304800" cy="228600"/>
            </a:xfrm>
            <a:prstGeom prst="ellipse">
              <a:avLst/>
            </a:prstGeom>
            <a:solidFill>
              <a:srgbClr val="FFCC99"/>
            </a:solidFill>
            <a:ln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6" name="Flowchart: Document 5"/>
          <p:cNvSpPr/>
          <p:nvPr/>
        </p:nvSpPr>
        <p:spPr>
          <a:xfrm>
            <a:off x="1828800" y="838200"/>
            <a:ext cx="5715000" cy="3124200"/>
          </a:xfrm>
          <a:prstGeom prst="flowChartDocumen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17411" name="TextBox 4"/>
          <p:cNvSpPr txBox="1">
            <a:spLocks noChangeArrowheads="1"/>
          </p:cNvSpPr>
          <p:nvPr/>
        </p:nvSpPr>
        <p:spPr bwMode="auto">
          <a:xfrm>
            <a:off x="228600" y="152400"/>
            <a:ext cx="8686800" cy="461963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/>
              <a:t>2. Match the source of stress and pressure to the expression.</a:t>
            </a:r>
          </a:p>
        </p:txBody>
      </p:sp>
      <p:sp>
        <p:nvSpPr>
          <p:cNvPr id="17412" name="TextBox 4"/>
          <p:cNvSpPr txBox="1">
            <a:spLocks noChangeArrowheads="1"/>
          </p:cNvSpPr>
          <p:nvPr/>
        </p:nvSpPr>
        <p:spPr bwMode="auto">
          <a:xfrm>
            <a:off x="1981200" y="990600"/>
            <a:ext cx="5334000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/>
              <a:t>1. school pressures and frustrations</a:t>
            </a:r>
            <a:br>
              <a:rPr lang="en-US" sz="2400"/>
            </a:br>
            <a:r>
              <a:rPr lang="en-US" sz="2400"/>
              <a:t>2. physical changes</a:t>
            </a:r>
            <a:br>
              <a:rPr lang="en-US" sz="2400"/>
            </a:br>
            <a:r>
              <a:rPr lang="en-US" sz="2400"/>
              <a:t>3. unsafe living environment</a:t>
            </a:r>
            <a:br>
              <a:rPr lang="en-US" sz="2400"/>
            </a:br>
            <a:r>
              <a:rPr lang="en-US" sz="2400"/>
              <a:t>4. problems with classmates at school</a:t>
            </a:r>
            <a:br>
              <a:rPr lang="en-US" sz="2400"/>
            </a:br>
            <a:r>
              <a:rPr lang="en-US" sz="2400"/>
              <a:t>5. negative feelings about themselves</a:t>
            </a:r>
            <a:br>
              <a:rPr lang="en-US" sz="2400"/>
            </a:br>
            <a:r>
              <a:rPr lang="en-US" sz="2400"/>
              <a:t>6. havirig too high expectations</a:t>
            </a:r>
          </a:p>
        </p:txBody>
      </p:sp>
      <p:sp>
        <p:nvSpPr>
          <p:cNvPr id="17414" name="TextBox 7"/>
          <p:cNvSpPr txBox="1">
            <a:spLocks noChangeArrowheads="1"/>
          </p:cNvSpPr>
          <p:nvPr/>
        </p:nvSpPr>
        <p:spPr bwMode="auto">
          <a:xfrm>
            <a:off x="381000" y="4876800"/>
            <a:ext cx="56388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/>
              <a:t>E. 'l have this big assignment to complete and l don't know where to start. It’s too difficult!'</a:t>
            </a:r>
            <a:br>
              <a:rPr lang="en-US" sz="2400" dirty="0"/>
            </a:br>
            <a:r>
              <a:rPr lang="en-US" sz="2400" dirty="0"/>
              <a:t/>
            </a:r>
            <a:br>
              <a:rPr lang="en-US" sz="2400" dirty="0"/>
            </a:br>
            <a:endParaRPr lang="en-US" sz="2400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495800" y="6259513"/>
            <a:ext cx="4191000" cy="369887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dirty="0"/>
              <a:t>1. school pressures and frustrations </a:t>
            </a:r>
          </a:p>
        </p:txBody>
      </p:sp>
      <p:pic>
        <p:nvPicPr>
          <p:cNvPr id="17416" name="Picture 8" descr="C:\Users\admin\Downloads\IMG_1316.JPG"/>
          <p:cNvPicPr>
            <a:picLocks noChangeAspect="1" noChangeArrowheads="1"/>
          </p:cNvPicPr>
          <p:nvPr/>
        </p:nvPicPr>
        <p:blipFill>
          <a:blip r:embed="rId2"/>
          <a:srcRect l="54158" t="45589" b="27940"/>
          <a:stretch>
            <a:fillRect/>
          </a:stretch>
        </p:blipFill>
        <p:spPr bwMode="auto">
          <a:xfrm>
            <a:off x="6705600" y="3962400"/>
            <a:ext cx="21336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85</TotalTime>
  <Words>765</Words>
  <Application>Microsoft Office PowerPoint</Application>
  <PresentationFormat>On-screen Show (4:3)</PresentationFormat>
  <Paragraphs>98</Paragraphs>
  <Slides>17</Slides>
  <Notes>0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18" baseType="lpstr">
      <vt:lpstr>Office Theme</vt:lpstr>
      <vt:lpstr>Slide 1</vt:lpstr>
      <vt:lpstr>Slide 2</vt:lpstr>
      <vt:lpstr>VOCABULARY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MayTinhDucDung</dc:creator>
  <cp:lastModifiedBy>MayTinhDucDung</cp:lastModifiedBy>
  <cp:revision>16</cp:revision>
  <dcterms:created xsi:type="dcterms:W3CDTF">2018-07-30T07:46:27Z</dcterms:created>
  <dcterms:modified xsi:type="dcterms:W3CDTF">2018-08-02T02:32:37Z</dcterms:modified>
</cp:coreProperties>
</file>