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notesSlides/notesSlide2.xml" ContentType="application/vnd.openxmlformats-officedocument.presentationml.notesSlide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9" r:id="rId1"/>
  </p:sldMasterIdLst>
  <p:notesMasterIdLst>
    <p:notesMasterId r:id="rId15"/>
  </p:notesMasterIdLst>
  <p:sldIdLst>
    <p:sldId id="257" r:id="rId2"/>
    <p:sldId id="258" r:id="rId3"/>
    <p:sldId id="296" r:id="rId4"/>
    <p:sldId id="295" r:id="rId5"/>
    <p:sldId id="273" r:id="rId6"/>
    <p:sldId id="298" r:id="rId7"/>
    <p:sldId id="270" r:id="rId8"/>
    <p:sldId id="275" r:id="rId9"/>
    <p:sldId id="261" r:id="rId10"/>
    <p:sldId id="301" r:id="rId11"/>
    <p:sldId id="263" r:id="rId12"/>
    <p:sldId id="299" r:id="rId13"/>
    <p:sldId id="300" r:id="rId14"/>
  </p:sldIdLst>
  <p:sldSz cx="9144000" cy="6858000" type="screen4x3"/>
  <p:notesSz cx="6858000" cy="9144000"/>
  <p:custDataLst>
    <p:tags r:id="rId16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1380" y="5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DA6595D-FCD6-45F9-852C-7CE79AA3F7BE}" type="datetimeFigureOut">
              <a:rPr lang="en-US" smtClean="0"/>
              <a:t>5/24/2023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5EFA1A5-EC43-4963-9C8A-5B913D39C3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87133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5EFA1A5-EC43-4963-9C8A-5B913D39C3FF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808313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5EFA1A5-EC43-4963-9C8A-5B913D39C3FF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118591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 dpi="0" rotWithShape="1">
            <a:blip r:embed="rId2">
              <a:alphaModFix amt="45000"/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tile tx="-44450" ty="38100" sx="85000" sy="85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980902" y="1275025"/>
            <a:ext cx="7182197" cy="4307950"/>
          </a:xfrm>
          <a:prstGeom prst="rect">
            <a:avLst/>
          </a:prstGeom>
          <a:solidFill>
            <a:schemeClr val="bg1"/>
          </a:solidFill>
          <a:ln w="6350" cap="flat" cmpd="sng" algn="ctr">
            <a:noFill/>
            <a:prstDash val="solid"/>
          </a:ln>
          <a:effectLst>
            <a:outerShdw blurRad="50800" algn="ctr" rotWithShape="0">
              <a:prstClr val="black">
                <a:alpha val="66000"/>
              </a:prstClr>
            </a:outerShdw>
            <a:softEdge rad="0"/>
          </a:effectLst>
        </p:spPr>
      </p:sp>
      <p:sp>
        <p:nvSpPr>
          <p:cNvPr id="11" name="Rectangle 10"/>
          <p:cNvSpPr/>
          <p:nvPr/>
        </p:nvSpPr>
        <p:spPr>
          <a:xfrm>
            <a:off x="1088136" y="1385316"/>
            <a:ext cx="6967728" cy="4087368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</p:sp>
      <p:sp>
        <p:nvSpPr>
          <p:cNvPr id="15" name="Rectangle 14"/>
          <p:cNvSpPr/>
          <p:nvPr/>
        </p:nvSpPr>
        <p:spPr>
          <a:xfrm>
            <a:off x="3794760" y="1267730"/>
            <a:ext cx="1554480" cy="64008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4" name="Group 3"/>
          <p:cNvGrpSpPr/>
          <p:nvPr/>
        </p:nvGrpSpPr>
        <p:grpSpPr>
          <a:xfrm>
            <a:off x="3886200" y="1267731"/>
            <a:ext cx="1371600" cy="548640"/>
            <a:chOff x="5318306" y="1386268"/>
            <a:chExt cx="1567331" cy="645295"/>
          </a:xfrm>
        </p:grpSpPr>
        <p:cxnSp>
          <p:nvCxnSpPr>
            <p:cNvPr id="17" name="Straight Connector 16"/>
            <p:cNvCxnSpPr/>
            <p:nvPr/>
          </p:nvCxnSpPr>
          <p:spPr>
            <a:xfrm>
              <a:off x="5318306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6885637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>
              <a:off x="5318306" y="2031563"/>
              <a:ext cx="1567331" cy="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71281" y="2091263"/>
            <a:ext cx="6801440" cy="2590800"/>
          </a:xfrm>
        </p:spPr>
        <p:txBody>
          <a:bodyPr tIns="45720" bIns="45720" anchor="ctr">
            <a:noAutofit/>
          </a:bodyPr>
          <a:lstStyle>
            <a:lvl1pPr algn="ctr">
              <a:lnSpc>
                <a:spcPct val="83000"/>
              </a:lnSpc>
              <a:defRPr lang="en-US" sz="6200" b="0" kern="1200" cap="all" spc="-10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71575" y="4682062"/>
            <a:ext cx="6803136" cy="502920"/>
          </a:xfrm>
        </p:spPr>
        <p:txBody>
          <a:bodyPr>
            <a:normAutofit/>
          </a:bodyPr>
          <a:lstStyle>
            <a:lvl1pPr marL="0" indent="0" algn="ctr">
              <a:spcBef>
                <a:spcPts val="0"/>
              </a:spcBef>
              <a:buNone/>
              <a:defRPr sz="1400" spc="8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1400"/>
            </a:lvl2pPr>
            <a:lvl3pPr marL="914400" indent="0" algn="ctr">
              <a:buNone/>
              <a:defRPr sz="1400"/>
            </a:lvl3pPr>
            <a:lvl4pPr marL="1371600" indent="0" algn="ctr">
              <a:buNone/>
              <a:defRPr sz="1400"/>
            </a:lvl4pPr>
            <a:lvl5pPr marL="1828800" indent="0" algn="ctr">
              <a:buNone/>
              <a:defRPr sz="1400"/>
            </a:lvl5pPr>
            <a:lvl6pPr marL="2286000" indent="0" algn="ctr">
              <a:buNone/>
              <a:defRPr sz="1400"/>
            </a:lvl6pPr>
            <a:lvl7pPr marL="2743200" indent="0" algn="ctr">
              <a:buNone/>
              <a:defRPr sz="1400"/>
            </a:lvl7pPr>
            <a:lvl8pPr marL="3200400" indent="0" algn="ctr">
              <a:buNone/>
              <a:defRPr sz="1400"/>
            </a:lvl8pPr>
            <a:lvl9pPr marL="3657600" indent="0" algn="ctr">
              <a:buNone/>
              <a:defRPr sz="14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20" name="Date Placeholder 19"/>
          <p:cNvSpPr>
            <a:spLocks noGrp="1"/>
          </p:cNvSpPr>
          <p:nvPr>
            <p:ph type="dt" sz="half" idx="10"/>
          </p:nvPr>
        </p:nvSpPr>
        <p:spPr>
          <a:xfrm>
            <a:off x="3931920" y="1327188"/>
            <a:ext cx="1280160" cy="457200"/>
          </a:xfrm>
        </p:spPr>
        <p:txBody>
          <a:bodyPr/>
          <a:lstStyle>
            <a:lvl1pPr algn="ctr">
              <a:defRPr sz="1100" spc="0" baseline="0">
                <a:solidFill>
                  <a:schemeClr val="tx1"/>
                </a:solidFill>
                <a:latin typeface="+mn-lt"/>
              </a:defRPr>
            </a:lvl1pPr>
          </a:lstStyle>
          <a:p>
            <a:fld id="{CDA5B8FE-9FED-40ED-80CA-F1D468521D5B}" type="datetimeFigureOut">
              <a:rPr lang="en-US" smtClean="0"/>
              <a:pPr/>
              <a:t>5/24/2023</a:t>
            </a:fld>
            <a:endParaRPr lang="en-US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1"/>
          </p:nvPr>
        </p:nvSpPr>
        <p:spPr>
          <a:xfrm>
            <a:off x="1104936" y="5211060"/>
            <a:ext cx="4429125" cy="228600"/>
          </a:xfrm>
        </p:spPr>
        <p:txBody>
          <a:bodyPr/>
          <a:lstStyle>
            <a:lvl1pPr algn="l">
              <a:defRPr sz="9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12"/>
          </p:nvPr>
        </p:nvSpPr>
        <p:spPr>
          <a:xfrm>
            <a:off x="6455190" y="5212080"/>
            <a:ext cx="1583911" cy="22860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C30F94F5-E53E-4B48-B9FA-BDAD5677E61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285902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A5B8FE-9FED-40ED-80CA-F1D468521D5B}" type="datetimeFigureOut">
              <a:rPr lang="en-US" smtClean="0"/>
              <a:pPr/>
              <a:t>5/24/2023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0F94F5-E53E-4B48-B9FA-BDAD5677E61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91829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43700" y="762000"/>
            <a:ext cx="1771650" cy="52578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762000"/>
            <a:ext cx="6057900" cy="52578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A5B8FE-9FED-40ED-80CA-F1D468521D5B}" type="datetimeFigureOut">
              <a:rPr lang="en-US" smtClean="0"/>
              <a:pPr/>
              <a:t>5/24/2023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0F94F5-E53E-4B48-B9FA-BDAD5677E61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18049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A5B8FE-9FED-40ED-80CA-F1D468521D5B}" type="datetimeFigureOut">
              <a:rPr lang="en-US" smtClean="0"/>
              <a:pPr/>
              <a:t>5/24/2023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0F94F5-E53E-4B48-B9FA-BDAD5677E61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65373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 dpi="0" rotWithShape="1">
            <a:blip r:embed="rId2">
              <a:alphaModFix amt="45000"/>
              <a:duotone>
                <a:schemeClr val="accent2">
                  <a:shade val="45000"/>
                  <a:satMod val="135000"/>
                </a:schemeClr>
                <a:prstClr val="white"/>
              </a:duotone>
            </a:blip>
            <a:srcRect/>
            <a:tile tx="-44450" ty="38100" sx="85000" sy="85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3" name="Rectangle 22"/>
          <p:cNvSpPr/>
          <p:nvPr/>
        </p:nvSpPr>
        <p:spPr>
          <a:xfrm>
            <a:off x="980902" y="1275025"/>
            <a:ext cx="7182197" cy="4307950"/>
          </a:xfrm>
          <a:prstGeom prst="rect">
            <a:avLst/>
          </a:prstGeom>
          <a:solidFill>
            <a:schemeClr val="bg1"/>
          </a:solidFill>
          <a:ln w="6350" cap="flat" cmpd="sng" algn="ctr">
            <a:noFill/>
            <a:prstDash val="solid"/>
          </a:ln>
          <a:effectLst>
            <a:outerShdw blurRad="50800" algn="ctr" rotWithShape="0">
              <a:prstClr val="black">
                <a:alpha val="66000"/>
              </a:prstClr>
            </a:outerShdw>
            <a:softEdge rad="0"/>
          </a:effectLst>
        </p:spPr>
      </p:sp>
      <p:sp>
        <p:nvSpPr>
          <p:cNvPr id="24" name="Rectangle 23"/>
          <p:cNvSpPr/>
          <p:nvPr/>
        </p:nvSpPr>
        <p:spPr>
          <a:xfrm>
            <a:off x="1088136" y="1385316"/>
            <a:ext cx="6967728" cy="4087368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</p:sp>
      <p:sp>
        <p:nvSpPr>
          <p:cNvPr id="30" name="Rectangle 29"/>
          <p:cNvSpPr/>
          <p:nvPr/>
        </p:nvSpPr>
        <p:spPr>
          <a:xfrm>
            <a:off x="3794760" y="1267730"/>
            <a:ext cx="1554480" cy="64008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31" name="Group 30"/>
          <p:cNvGrpSpPr/>
          <p:nvPr/>
        </p:nvGrpSpPr>
        <p:grpSpPr>
          <a:xfrm>
            <a:off x="3886200" y="1267731"/>
            <a:ext cx="1371600" cy="548640"/>
            <a:chOff x="5318306" y="1386268"/>
            <a:chExt cx="1567331" cy="645295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5318306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/>
            <p:nvPr/>
          </p:nvCxnSpPr>
          <p:spPr>
            <a:xfrm>
              <a:off x="6885637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/>
            <p:nvPr/>
          </p:nvCxnSpPr>
          <p:spPr>
            <a:xfrm>
              <a:off x="5318306" y="2031563"/>
              <a:ext cx="1567331" cy="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2717" y="2094309"/>
            <a:ext cx="6803136" cy="2587752"/>
          </a:xfrm>
        </p:spPr>
        <p:txBody>
          <a:bodyPr anchor="ctr">
            <a:noAutofit/>
          </a:bodyPr>
          <a:lstStyle>
            <a:lvl1pPr algn="ctr">
              <a:lnSpc>
                <a:spcPct val="83000"/>
              </a:lnSpc>
              <a:defRPr lang="en-US" sz="6200" kern="1200" cap="all" spc="-10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2718" y="4682062"/>
            <a:ext cx="6803136" cy="502920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>
                <a:solidFill>
                  <a:schemeClr val="tx1"/>
                </a:solidFill>
                <a:effectLst/>
              </a:defRPr>
            </a:lvl1pPr>
            <a:lvl2pPr marL="457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3931920" y="1325880"/>
            <a:ext cx="1280160" cy="457200"/>
          </a:xfrm>
        </p:spPr>
        <p:txBody>
          <a:bodyPr/>
          <a:lstStyle>
            <a:lvl1pPr algn="ctr">
              <a:defRPr lang="en-US" sz="1100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fld id="{CDA5B8FE-9FED-40ED-80CA-F1D468521D5B}" type="datetimeFigureOut">
              <a:rPr lang="en-US" smtClean="0"/>
              <a:pPr/>
              <a:t>5/24/2023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104679" y="5211060"/>
            <a:ext cx="4430268" cy="228600"/>
          </a:xfrm>
        </p:spPr>
        <p:txBody>
          <a:bodyPr/>
          <a:lstStyle>
            <a:lvl1pPr algn="l"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3378" y="5211060"/>
            <a:ext cx="1584198" cy="228600"/>
          </a:xfrm>
        </p:spPr>
        <p:txBody>
          <a:bodyPr/>
          <a:lstStyle/>
          <a:p>
            <a:fld id="{C30F94F5-E53E-4B48-B9FA-BDAD5677E61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360752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31520" y="2103120"/>
            <a:ext cx="3657600" cy="393192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54880" y="2103120"/>
            <a:ext cx="3657600" cy="393192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A5B8FE-9FED-40ED-80CA-F1D468521D5B}" type="datetimeFigureOut">
              <a:rPr lang="en-US" smtClean="0"/>
              <a:pPr/>
              <a:t>5/24/2023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0F94F5-E53E-4B48-B9FA-BDAD5677E61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80137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1520" y="2074334"/>
            <a:ext cx="3657600" cy="640080"/>
          </a:xfrm>
        </p:spPr>
        <p:txBody>
          <a:bodyPr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sz="1900" b="0">
                <a:solidFill>
                  <a:schemeClr val="tx2"/>
                </a:solidFill>
                <a:latin typeface="+mn-lt"/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31520" y="2755898"/>
            <a:ext cx="3657600" cy="32004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54880" y="2074334"/>
            <a:ext cx="3657600" cy="640080"/>
          </a:xfrm>
        </p:spPr>
        <p:txBody>
          <a:bodyPr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sz="1900" b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54880" y="2756581"/>
            <a:ext cx="3657600" cy="32004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A5B8FE-9FED-40ED-80CA-F1D468521D5B}" type="datetimeFigureOut">
              <a:rPr lang="en-US" smtClean="0"/>
              <a:pPr/>
              <a:t>5/24/2023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0F94F5-E53E-4B48-B9FA-BDAD5677E61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7583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A5B8FE-9FED-40ED-80CA-F1D468521D5B}" type="datetimeFigureOut">
              <a:rPr lang="en-US" smtClean="0"/>
              <a:pPr/>
              <a:t>5/24/2023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0F94F5-E53E-4B48-B9FA-BDAD5677E61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09994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A5B8FE-9FED-40ED-80CA-F1D468521D5B}" type="datetimeFigureOut">
              <a:rPr lang="en-US" smtClean="0"/>
              <a:pPr/>
              <a:t>5/24/2023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0F94F5-E53E-4B48-B9FA-BDAD5677E61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82785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184147" y="173736"/>
            <a:ext cx="6398514" cy="651052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Rectangle 14"/>
          <p:cNvSpPr/>
          <p:nvPr/>
        </p:nvSpPr>
        <p:spPr>
          <a:xfrm>
            <a:off x="6765290" y="173736"/>
            <a:ext cx="2194560" cy="651052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72300" y="607392"/>
            <a:ext cx="1823085" cy="1645920"/>
          </a:xfrm>
        </p:spPr>
        <p:txBody>
          <a:bodyPr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400" b="0" kern="1200" cap="none" spc="0" baseline="0" dirty="0">
                <a:solidFill>
                  <a:srgbClr val="FFFFFF"/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68976" y="907143"/>
            <a:ext cx="5428856" cy="5043714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972300" y="2286000"/>
            <a:ext cx="1823085" cy="3505200"/>
          </a:xfrm>
        </p:spPr>
        <p:txBody>
          <a:bodyPr>
            <a:normAutofit/>
          </a:bodyPr>
          <a:lstStyle>
            <a:lvl1pPr marL="0" indent="0">
              <a:lnSpc>
                <a:spcPct val="110000"/>
              </a:lnSpc>
              <a:spcBef>
                <a:spcPts val="800"/>
              </a:spcBef>
              <a:buNone/>
              <a:defRPr sz="13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A5B8FE-9FED-40ED-80CA-F1D468521D5B}" type="datetimeFigureOut">
              <a:rPr lang="en-US" smtClean="0"/>
              <a:pPr/>
              <a:t>5/24/2023</a:t>
            </a:fld>
            <a:endParaRPr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r">
              <a:defRPr/>
            </a:lvl1pPr>
          </a:lstStyle>
          <a:p>
            <a:endParaRPr lang="en-US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>
          <a:xfrm>
            <a:off x="7795258" y="6310086"/>
            <a:ext cx="1097280" cy="274320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C30F94F5-E53E-4B48-B9FA-BDAD5677E61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6868160" y="274320"/>
            <a:ext cx="1988820" cy="6309360"/>
          </a:xfrm>
          <a:prstGeom prst="rect">
            <a:avLst/>
          </a:prstGeom>
          <a:noFill/>
          <a:ln w="6350" cap="sq">
            <a:solidFill>
              <a:srgbClr val="FFFFFF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8546765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6765290" y="173736"/>
            <a:ext cx="2194560" cy="651052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72300" y="603504"/>
            <a:ext cx="1824228" cy="1645920"/>
          </a:xfrm>
        </p:spPr>
        <p:txBody>
          <a:bodyPr anchor="b">
            <a:noAutofit/>
          </a:bodyPr>
          <a:lstStyle>
            <a:lvl1pPr algn="l">
              <a:defRPr sz="2400" b="0">
                <a:solidFill>
                  <a:srgbClr val="FFFFFF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71449" y="173736"/>
            <a:ext cx="6398514" cy="6510528"/>
          </a:xfr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972300" y="2286000"/>
            <a:ext cx="1824228" cy="3502152"/>
          </a:xfrm>
        </p:spPr>
        <p:txBody>
          <a:bodyPr>
            <a:normAutofit/>
          </a:bodyPr>
          <a:lstStyle>
            <a:lvl1pPr marL="0" indent="0" algn="l">
              <a:lnSpc>
                <a:spcPct val="110000"/>
              </a:lnSpc>
              <a:spcBef>
                <a:spcPts val="800"/>
              </a:spcBef>
              <a:buNone/>
              <a:defRPr sz="13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  <a:effectLst>
                  <a:outerShdw blurRad="12700" dist="635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fld id="{CDA5B8FE-9FED-40ED-80CA-F1D468521D5B}" type="datetimeFigureOut">
              <a:rPr lang="en-US" smtClean="0"/>
              <a:pPr/>
              <a:t>5/24/2023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marL="0" algn="r" defTabSz="914400" rtl="0" eaLnBrk="1" latinLnBrk="0" hangingPunct="1">
              <a:defRPr lang="en-US" sz="900" kern="1200" dirty="0">
                <a:solidFill>
                  <a:srgbClr val="FFFFFF"/>
                </a:solidFill>
                <a:effectLst>
                  <a:outerShdw blurRad="12700" dist="635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797546" y="6309360"/>
            <a:ext cx="1097280" cy="274320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C30F94F5-E53E-4B48-B9FA-BDAD5677E61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6868160" y="274320"/>
            <a:ext cx="1988820" cy="6309360"/>
          </a:xfrm>
          <a:prstGeom prst="rect">
            <a:avLst/>
          </a:prstGeom>
          <a:noFill/>
          <a:ln w="6350" cap="sq">
            <a:solidFill>
              <a:srgbClr val="FFFFFF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36423496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76022" y="173736"/>
            <a:ext cx="8791956" cy="6510528"/>
          </a:xfrm>
          <a:prstGeom prst="rect">
            <a:avLst/>
          </a:prstGeom>
          <a:solidFill>
            <a:schemeClr val="bg2"/>
          </a:solidFill>
          <a:ln w="6350" cap="flat" cmpd="sng" algn="ctr">
            <a:noFill/>
            <a:prstDash val="solid"/>
          </a:ln>
          <a:effectLst>
            <a:softEdge rad="0"/>
          </a:effectLst>
        </p:spPr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31520" y="642594"/>
            <a:ext cx="7680960" cy="1371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1520" y="2103120"/>
            <a:ext cx="7680960" cy="39319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34768" y="6309360"/>
            <a:ext cx="2057400" cy="2743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9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CDA5B8FE-9FED-40ED-80CA-F1D468521D5B}" type="datetimeFigureOut">
              <a:rPr lang="en-US" smtClean="0"/>
              <a:pPr/>
              <a:t>5/24/2023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96896" y="6309360"/>
            <a:ext cx="3950208" cy="2743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9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823382" y="6309360"/>
            <a:ext cx="1097280" cy="2743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9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C30F94F5-E53E-4B48-B9FA-BDAD5677E61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00478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71" r:id="rId2"/>
    <p:sldLayoutId id="2147483772" r:id="rId3"/>
    <p:sldLayoutId id="2147483773" r:id="rId4"/>
    <p:sldLayoutId id="2147483774" r:id="rId5"/>
    <p:sldLayoutId id="2147483775" r:id="rId6"/>
    <p:sldLayoutId id="2147483776" r:id="rId7"/>
    <p:sldLayoutId id="2147483777" r:id="rId8"/>
    <p:sldLayoutId id="2147483778" r:id="rId9"/>
    <p:sldLayoutId id="2147483779" r:id="rId10"/>
    <p:sldLayoutId id="2147483780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en-US" sz="4000" kern="1200" cap="none" spc="0" baseline="0" dirty="0"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n-ea"/>
          <a:cs typeface="+mn-cs"/>
        </a:defRPr>
      </a:lvl1pPr>
    </p:titleStyle>
    <p:bodyStyle>
      <a:lvl1pPr marL="182880" indent="-182880" algn="l" defTabSz="914400" rtl="0" eaLnBrk="1" latinLnBrk="0" hangingPunct="1">
        <a:lnSpc>
          <a:spcPct val="100000"/>
        </a:lnSpc>
        <a:spcBef>
          <a:spcPts val="900"/>
        </a:spcBef>
        <a:spcAft>
          <a:spcPts val="0"/>
        </a:spcAft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9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838200"/>
            <a:ext cx="8638261" cy="4800600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en-US" sz="4400" b="1" dirty="0">
                <a:solidFill>
                  <a:srgbClr val="C00000"/>
                </a:solidFill>
                <a:latin typeface="Times New Roman" pitchFamily="18" charset="0"/>
                <a:ea typeface="Times" pitchFamily="34" charset="0"/>
                <a:cs typeface="Times New Roman" pitchFamily="18" charset="0"/>
              </a:rPr>
              <a:t>KIỂM TRA BÀI CŨ</a:t>
            </a:r>
          </a:p>
          <a:p>
            <a:pPr algn="ctr">
              <a:buNone/>
            </a:pPr>
            <a:endParaRPr lang="en-US" sz="4400" b="1" dirty="0">
              <a:solidFill>
                <a:srgbClr val="C00000"/>
              </a:solidFill>
              <a:latin typeface="Times New Roman" pitchFamily="18" charset="0"/>
              <a:ea typeface="Times" pitchFamily="34" charset="0"/>
              <a:cs typeface="Times New Roman" pitchFamily="18" charset="0"/>
            </a:endParaRPr>
          </a:p>
          <a:p>
            <a:pPr algn="just">
              <a:buNone/>
            </a:pPr>
            <a:r>
              <a:rPr lang="en-US" sz="4000" b="1" dirty="0" err="1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ea typeface="Times" pitchFamily="34" charset="0"/>
                <a:cs typeface="Times New Roman" pitchFamily="18" charset="0"/>
              </a:rPr>
              <a:t>Câu</a:t>
            </a:r>
            <a:r>
              <a:rPr lang="en-US" sz="4000" b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ea typeface="Times" pitchFamily="34" charset="0"/>
                <a:cs typeface="Times New Roman" pitchFamily="18" charset="0"/>
              </a:rPr>
              <a:t> 1. Lẽ phải </a:t>
            </a:r>
            <a:r>
              <a:rPr lang="en-US" sz="4000" b="1" dirty="0" err="1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ea typeface="Times" pitchFamily="34" charset="0"/>
                <a:cs typeface="Times New Roman" pitchFamily="18" charset="0"/>
              </a:rPr>
              <a:t>là</a:t>
            </a:r>
            <a:r>
              <a:rPr lang="en-US" sz="4000" b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ea typeface="Times" pitchFamily="34" charset="0"/>
                <a:cs typeface="Times New Roman" pitchFamily="18" charset="0"/>
              </a:rPr>
              <a:t> </a:t>
            </a:r>
            <a:r>
              <a:rPr lang="en-US" sz="4000" b="1" dirty="0" err="1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ea typeface="Times" pitchFamily="34" charset="0"/>
                <a:cs typeface="Times New Roman" pitchFamily="18" charset="0"/>
              </a:rPr>
              <a:t>gì</a:t>
            </a:r>
            <a:r>
              <a:rPr lang="en-US" sz="4000" b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ea typeface="Times" pitchFamily="34" charset="0"/>
                <a:cs typeface="Times New Roman" pitchFamily="18" charset="0"/>
              </a:rPr>
              <a:t>?</a:t>
            </a:r>
          </a:p>
          <a:p>
            <a:pPr algn="just">
              <a:buNone/>
            </a:pPr>
            <a:r>
              <a:rPr lang="en-US" sz="4000" dirty="0">
                <a:latin typeface="Times New Roman" pitchFamily="18" charset="0"/>
                <a:ea typeface="Times" pitchFamily="34" charset="0"/>
                <a:cs typeface="Times New Roman" pitchFamily="18" charset="0"/>
              </a:rPr>
              <a:t>a) Những điều coi rằng là đúng đắn</a:t>
            </a:r>
          </a:p>
          <a:p>
            <a:pPr algn="just">
              <a:buNone/>
            </a:pPr>
            <a:r>
              <a:rPr lang="en-US" sz="4000" dirty="0">
                <a:latin typeface="Times New Roman" pitchFamily="18" charset="0"/>
                <a:ea typeface="Times" pitchFamily="34" charset="0"/>
                <a:cs typeface="Times New Roman" pitchFamily="18" charset="0"/>
                <a:sym typeface="Wingdings" pitchFamily="2" charset="2"/>
              </a:rPr>
              <a:t>b) Phù hợp với đạo lí</a:t>
            </a:r>
          </a:p>
          <a:p>
            <a:pPr algn="just">
              <a:buNone/>
            </a:pPr>
            <a:r>
              <a:rPr lang="en-US" sz="4000" dirty="0">
                <a:latin typeface="Times New Roman" pitchFamily="18" charset="0"/>
                <a:ea typeface="Times" pitchFamily="34" charset="0"/>
                <a:cs typeface="Times New Roman" pitchFamily="18" charset="0"/>
                <a:sym typeface="Wingdings" pitchFamily="2" charset="2"/>
              </a:rPr>
              <a:t>c) Lợi ích chung của xã hội</a:t>
            </a:r>
          </a:p>
          <a:p>
            <a:pPr algn="just">
              <a:buNone/>
            </a:pPr>
            <a:r>
              <a:rPr lang="en-US" sz="4000" dirty="0">
                <a:latin typeface="Times New Roman" pitchFamily="18" charset="0"/>
                <a:ea typeface="Times" pitchFamily="34" charset="0"/>
                <a:cs typeface="Times New Roman" pitchFamily="18" charset="0"/>
                <a:sym typeface="Wingdings" pitchFamily="2" charset="2"/>
              </a:rPr>
              <a:t>d) Cả a, b, c </a:t>
            </a:r>
            <a:r>
              <a:rPr lang="en-US" sz="4000" dirty="0" err="1">
                <a:latin typeface="Times New Roman" pitchFamily="18" charset="0"/>
                <a:ea typeface="Times" pitchFamily="34" charset="0"/>
                <a:cs typeface="Times New Roman" pitchFamily="18" charset="0"/>
                <a:sym typeface="Wingdings" pitchFamily="2" charset="2"/>
              </a:rPr>
              <a:t>đều</a:t>
            </a:r>
            <a:r>
              <a:rPr lang="en-US" sz="4000" dirty="0">
                <a:latin typeface="Times New Roman" pitchFamily="18" charset="0"/>
                <a:ea typeface="Times" pitchFamily="34" charset="0"/>
                <a:cs typeface="Times New Roman" pitchFamily="18" charset="0"/>
                <a:sym typeface="Wingdings" pitchFamily="2" charset="2"/>
              </a:rPr>
              <a:t> </a:t>
            </a:r>
            <a:r>
              <a:rPr lang="en-US" sz="4000" dirty="0" err="1">
                <a:latin typeface="Times New Roman" pitchFamily="18" charset="0"/>
                <a:ea typeface="Times" pitchFamily="34" charset="0"/>
                <a:cs typeface="Times New Roman" pitchFamily="18" charset="0"/>
                <a:sym typeface="Wingdings" pitchFamily="2" charset="2"/>
              </a:rPr>
              <a:t>đúng</a:t>
            </a:r>
            <a:endParaRPr lang="en-US" sz="4000" dirty="0">
              <a:latin typeface="Times New Roman" pitchFamily="18" charset="0"/>
              <a:ea typeface="Times" pitchFamily="34" charset="0"/>
              <a:cs typeface="Times New Roman" pitchFamily="18" charset="0"/>
              <a:sym typeface="Wingdings" pitchFamily="2" charset="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5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25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25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5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5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25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25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6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28" dur="25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29" dur="25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30" dur="25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CDC663D5-485F-4045-9418-2B31D9D1A4B5}"/>
              </a:ext>
            </a:extLst>
          </p:cNvPr>
          <p:cNvSpPr txBox="1"/>
          <p:nvPr/>
        </p:nvSpPr>
        <p:spPr>
          <a:xfrm>
            <a:off x="304800" y="685800"/>
            <a:ext cx="8639835" cy="5069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vi-VN" sz="33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Biểu hiện của </a:t>
            </a:r>
            <a:r>
              <a:rPr lang="en-US" sz="33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liêm</a:t>
            </a:r>
            <a:r>
              <a:rPr lang="en-US" sz="33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3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khiết</a:t>
            </a:r>
            <a:endParaRPr lang="vi-VN" sz="33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defTabSz="914400">
              <a:spcBef>
                <a:spcPct val="20000"/>
              </a:spcBef>
              <a:buFontTx/>
              <a:buChar char="-"/>
              <a:defRPr/>
            </a:pPr>
            <a:r>
              <a:rPr lang="en-US" sz="3300" dirty="0" err="1">
                <a:latin typeface="Times New Roman" pitchFamily="18" charset="0"/>
                <a:cs typeface="Times New Roman" pitchFamily="18" charset="0"/>
              </a:rPr>
              <a:t>Không</a:t>
            </a:r>
            <a:r>
              <a:rPr lang="en-US" sz="33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300" dirty="0" err="1">
                <a:latin typeface="Times New Roman" pitchFamily="18" charset="0"/>
                <a:cs typeface="Times New Roman" pitchFamily="18" charset="0"/>
              </a:rPr>
              <a:t>tham</a:t>
            </a:r>
            <a:r>
              <a:rPr lang="en-US" sz="3300" dirty="0">
                <a:latin typeface="Times New Roman" pitchFamily="18" charset="0"/>
                <a:cs typeface="Times New Roman" pitchFamily="18" charset="0"/>
              </a:rPr>
              <a:t> lam; </a:t>
            </a:r>
            <a:r>
              <a:rPr lang="en-US" sz="3300" dirty="0" err="1">
                <a:latin typeface="Times New Roman" pitchFamily="18" charset="0"/>
                <a:cs typeface="Times New Roman" pitchFamily="18" charset="0"/>
              </a:rPr>
              <a:t>không</a:t>
            </a:r>
            <a:r>
              <a:rPr lang="en-US" sz="33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300" dirty="0" err="1">
                <a:latin typeface="Times New Roman" pitchFamily="18" charset="0"/>
                <a:cs typeface="Times New Roman" pitchFamily="18" charset="0"/>
              </a:rPr>
              <a:t>tham</a:t>
            </a:r>
            <a:r>
              <a:rPr lang="en-US" sz="3300" dirty="0">
                <a:latin typeface="Times New Roman" pitchFamily="18" charset="0"/>
                <a:cs typeface="Times New Roman" pitchFamily="18" charset="0"/>
              </a:rPr>
              <a:t> ô </a:t>
            </a:r>
            <a:r>
              <a:rPr lang="en-US" sz="3300" dirty="0" err="1">
                <a:latin typeface="Times New Roman" pitchFamily="18" charset="0"/>
                <a:cs typeface="Times New Roman" pitchFamily="18" charset="0"/>
              </a:rPr>
              <a:t>tiền</a:t>
            </a:r>
            <a:r>
              <a:rPr lang="en-US" sz="33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300" dirty="0" err="1">
                <a:latin typeface="Times New Roman" pitchFamily="18" charset="0"/>
                <a:cs typeface="Times New Roman" pitchFamily="18" charset="0"/>
              </a:rPr>
              <a:t>bạc</a:t>
            </a:r>
            <a:r>
              <a:rPr lang="en-US" sz="33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3300" dirty="0" err="1">
                <a:latin typeface="Times New Roman" pitchFamily="18" charset="0"/>
                <a:cs typeface="Times New Roman" pitchFamily="18" charset="0"/>
              </a:rPr>
              <a:t>tài</a:t>
            </a:r>
            <a:r>
              <a:rPr lang="en-US" sz="33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300" dirty="0" err="1">
                <a:latin typeface="Times New Roman" pitchFamily="18" charset="0"/>
                <a:cs typeface="Times New Roman" pitchFamily="18" charset="0"/>
              </a:rPr>
              <a:t>sản</a:t>
            </a:r>
            <a:r>
              <a:rPr lang="en-US" sz="33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300" dirty="0" err="1">
                <a:latin typeface="Times New Roman" pitchFamily="18" charset="0"/>
                <a:cs typeface="Times New Roman" pitchFamily="18" charset="0"/>
              </a:rPr>
              <a:t>chung</a:t>
            </a:r>
            <a:r>
              <a:rPr lang="en-US" sz="3300" dirty="0">
                <a:latin typeface="Times New Roman" pitchFamily="18" charset="0"/>
                <a:cs typeface="Times New Roman" pitchFamily="18" charset="0"/>
              </a:rPr>
              <a:t>; </a:t>
            </a:r>
            <a:r>
              <a:rPr lang="en-US" sz="3300" dirty="0" err="1">
                <a:latin typeface="Times New Roman" pitchFamily="18" charset="0"/>
                <a:cs typeface="Times New Roman" pitchFamily="18" charset="0"/>
              </a:rPr>
              <a:t>không</a:t>
            </a:r>
            <a:r>
              <a:rPr lang="en-US" sz="33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300" dirty="0" err="1">
                <a:latin typeface="Times New Roman" pitchFamily="18" charset="0"/>
                <a:cs typeface="Times New Roman" pitchFamily="18" charset="0"/>
              </a:rPr>
              <a:t>nhận</a:t>
            </a:r>
            <a:r>
              <a:rPr lang="en-US" sz="33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300" dirty="0" err="1">
                <a:latin typeface="Times New Roman" pitchFamily="18" charset="0"/>
                <a:cs typeface="Times New Roman" pitchFamily="18" charset="0"/>
              </a:rPr>
              <a:t>hối</a:t>
            </a:r>
            <a:r>
              <a:rPr lang="en-US" sz="33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300" dirty="0" err="1">
                <a:latin typeface="Times New Roman" pitchFamily="18" charset="0"/>
                <a:cs typeface="Times New Roman" pitchFamily="18" charset="0"/>
              </a:rPr>
              <a:t>lộ</a:t>
            </a:r>
            <a:endParaRPr lang="en-US" sz="3300" dirty="0">
              <a:latin typeface="Times New Roman" pitchFamily="18" charset="0"/>
              <a:cs typeface="Times New Roman" pitchFamily="18" charset="0"/>
            </a:endParaRPr>
          </a:p>
          <a:p>
            <a:pPr marL="342900" lvl="0" indent="-342900" defTabSz="914400">
              <a:spcBef>
                <a:spcPct val="20000"/>
              </a:spcBef>
              <a:buFontTx/>
              <a:buChar char="-"/>
              <a:defRPr/>
            </a:pPr>
            <a:r>
              <a:rPr lang="en-US" sz="3300" dirty="0" err="1">
                <a:latin typeface="Times New Roman" pitchFamily="18" charset="0"/>
                <a:cs typeface="Times New Roman" pitchFamily="18" charset="0"/>
              </a:rPr>
              <a:t>Không</a:t>
            </a:r>
            <a:r>
              <a:rPr lang="en-US" sz="33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300" dirty="0" err="1">
                <a:latin typeface="Times New Roman" pitchFamily="18" charset="0"/>
                <a:cs typeface="Times New Roman" pitchFamily="18" charset="0"/>
              </a:rPr>
              <a:t>sử</a:t>
            </a:r>
            <a:r>
              <a:rPr lang="en-US" sz="33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300" dirty="0" err="1">
                <a:latin typeface="Times New Roman" pitchFamily="18" charset="0"/>
                <a:cs typeface="Times New Roman" pitchFamily="18" charset="0"/>
              </a:rPr>
              <a:t>dụng</a:t>
            </a:r>
            <a:r>
              <a:rPr lang="en-US" sz="33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300" dirty="0" err="1">
                <a:latin typeface="Times New Roman" pitchFamily="18" charset="0"/>
                <a:cs typeface="Times New Roman" pitchFamily="18" charset="0"/>
              </a:rPr>
              <a:t>tiền</a:t>
            </a:r>
            <a:r>
              <a:rPr lang="en-US" sz="33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300" dirty="0" err="1">
                <a:latin typeface="Times New Roman" pitchFamily="18" charset="0"/>
                <a:cs typeface="Times New Roman" pitchFamily="18" charset="0"/>
              </a:rPr>
              <a:t>bạc</a:t>
            </a:r>
            <a:r>
              <a:rPr lang="en-US" sz="33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3300" dirty="0" err="1">
                <a:latin typeface="Times New Roman" pitchFamily="18" charset="0"/>
                <a:cs typeface="Times New Roman" pitchFamily="18" charset="0"/>
              </a:rPr>
              <a:t>tài</a:t>
            </a:r>
            <a:r>
              <a:rPr lang="en-US" sz="33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300" dirty="0" err="1">
                <a:latin typeface="Times New Roman" pitchFamily="18" charset="0"/>
                <a:cs typeface="Times New Roman" pitchFamily="18" charset="0"/>
              </a:rPr>
              <a:t>sản</a:t>
            </a:r>
            <a:r>
              <a:rPr lang="en-US" sz="33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300" dirty="0" err="1">
                <a:latin typeface="Times New Roman" pitchFamily="18" charset="0"/>
                <a:cs typeface="Times New Roman" pitchFamily="18" charset="0"/>
              </a:rPr>
              <a:t>chung</a:t>
            </a:r>
            <a:r>
              <a:rPr lang="en-US" sz="33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300" dirty="0" err="1">
                <a:latin typeface="Times New Roman" pitchFamily="18" charset="0"/>
                <a:cs typeface="Times New Roman" pitchFamily="18" charset="0"/>
              </a:rPr>
              <a:t>vào</a:t>
            </a:r>
            <a:r>
              <a:rPr lang="en-US" sz="33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300" dirty="0" err="1">
                <a:latin typeface="Times New Roman" pitchFamily="18" charset="0"/>
                <a:cs typeface="Times New Roman" pitchFamily="18" charset="0"/>
              </a:rPr>
              <a:t>mục</a:t>
            </a:r>
            <a:r>
              <a:rPr lang="en-US" sz="33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300" dirty="0" err="1">
                <a:latin typeface="Times New Roman" pitchFamily="18" charset="0"/>
                <a:cs typeface="Times New Roman" pitchFamily="18" charset="0"/>
              </a:rPr>
              <a:t>đích</a:t>
            </a:r>
            <a:r>
              <a:rPr lang="en-US" sz="33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300" dirty="0" err="1">
                <a:latin typeface="Times New Roman" pitchFamily="18" charset="0"/>
                <a:cs typeface="Times New Roman" pitchFamily="18" charset="0"/>
              </a:rPr>
              <a:t>cá</a:t>
            </a:r>
            <a:r>
              <a:rPr lang="en-US" sz="33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300" dirty="0" err="1">
                <a:latin typeface="Times New Roman" pitchFamily="18" charset="0"/>
                <a:cs typeface="Times New Roman" pitchFamily="18" charset="0"/>
              </a:rPr>
              <a:t>nhân</a:t>
            </a:r>
            <a:endParaRPr lang="en-US" sz="3300" dirty="0">
              <a:latin typeface="Times New Roman" pitchFamily="18" charset="0"/>
              <a:cs typeface="Times New Roman" pitchFamily="18" charset="0"/>
            </a:endParaRPr>
          </a:p>
          <a:p>
            <a:pPr marL="342900" lvl="0" indent="-342900" defTabSz="914400">
              <a:spcBef>
                <a:spcPct val="20000"/>
              </a:spcBef>
              <a:buFontTx/>
              <a:buChar char="-"/>
              <a:defRPr/>
            </a:pPr>
            <a:r>
              <a:rPr lang="en-US" sz="3300" dirty="0" err="1">
                <a:latin typeface="Times New Roman" pitchFamily="18" charset="0"/>
                <a:cs typeface="Times New Roman" pitchFamily="18" charset="0"/>
              </a:rPr>
              <a:t>Không</a:t>
            </a:r>
            <a:r>
              <a:rPr lang="en-US" sz="33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300" dirty="0" err="1">
                <a:latin typeface="Times New Roman" pitchFamily="18" charset="0"/>
                <a:cs typeface="Times New Roman" pitchFamily="18" charset="0"/>
              </a:rPr>
              <a:t>lợi</a:t>
            </a:r>
            <a:r>
              <a:rPr lang="en-US" sz="33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300" dirty="0" err="1">
                <a:latin typeface="Times New Roman" pitchFamily="18" charset="0"/>
                <a:cs typeface="Times New Roman" pitchFamily="18" charset="0"/>
              </a:rPr>
              <a:t>dụng</a:t>
            </a:r>
            <a:r>
              <a:rPr lang="en-US" sz="33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300" dirty="0" err="1">
                <a:latin typeface="Times New Roman" pitchFamily="18" charset="0"/>
                <a:cs typeface="Times New Roman" pitchFamily="18" charset="0"/>
              </a:rPr>
              <a:t>chức</a:t>
            </a:r>
            <a:r>
              <a:rPr lang="en-US" sz="33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300" dirty="0" err="1">
                <a:latin typeface="Times New Roman" pitchFamily="18" charset="0"/>
                <a:cs typeface="Times New Roman" pitchFamily="18" charset="0"/>
              </a:rPr>
              <a:t>quyền</a:t>
            </a:r>
            <a:r>
              <a:rPr lang="en-US" sz="33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300" dirty="0" err="1">
                <a:latin typeface="Times New Roman" pitchFamily="18" charset="0"/>
                <a:cs typeface="Times New Roman" pitchFamily="18" charset="0"/>
              </a:rPr>
              <a:t>để</a:t>
            </a:r>
            <a:r>
              <a:rPr lang="en-US" sz="33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300" dirty="0" err="1">
                <a:latin typeface="Times New Roman" pitchFamily="18" charset="0"/>
                <a:cs typeface="Times New Roman" pitchFamily="18" charset="0"/>
              </a:rPr>
              <a:t>mưu</a:t>
            </a:r>
            <a:r>
              <a:rPr lang="en-US" sz="33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300" dirty="0" err="1">
                <a:latin typeface="Times New Roman" pitchFamily="18" charset="0"/>
                <a:cs typeface="Times New Roman" pitchFamily="18" charset="0"/>
              </a:rPr>
              <a:t>lợi</a:t>
            </a:r>
            <a:r>
              <a:rPr lang="en-US" sz="33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300" dirty="0" err="1"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sz="33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300" dirty="0" err="1">
                <a:latin typeface="Times New Roman" pitchFamily="18" charset="0"/>
                <a:cs typeface="Times New Roman" pitchFamily="18" charset="0"/>
              </a:rPr>
              <a:t>bản</a:t>
            </a:r>
            <a:r>
              <a:rPr lang="en-US" sz="33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300" dirty="0" err="1">
                <a:latin typeface="Times New Roman" pitchFamily="18" charset="0"/>
                <a:cs typeface="Times New Roman" pitchFamily="18" charset="0"/>
              </a:rPr>
              <a:t>thân</a:t>
            </a:r>
            <a:endParaRPr lang="en-US" sz="3300" dirty="0">
              <a:latin typeface="Times New Roman" pitchFamily="18" charset="0"/>
              <a:cs typeface="Times New Roman" pitchFamily="18" charset="0"/>
            </a:endParaRPr>
          </a:p>
          <a:p>
            <a:pPr marL="342900" lvl="0" indent="-342900" defTabSz="914400">
              <a:spcBef>
                <a:spcPct val="20000"/>
              </a:spcBef>
              <a:buFontTx/>
              <a:buChar char="-"/>
              <a:defRPr/>
            </a:pPr>
            <a:r>
              <a:rPr lang="en-US" sz="3300" dirty="0" err="1">
                <a:latin typeface="Times New Roman" pitchFamily="18" charset="0"/>
                <a:cs typeface="Times New Roman" pitchFamily="18" charset="0"/>
              </a:rPr>
              <a:t>Kiên</a:t>
            </a:r>
            <a:r>
              <a:rPr lang="en-US" sz="33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300" dirty="0" err="1">
                <a:latin typeface="Times New Roman" pitchFamily="18" charset="0"/>
                <a:cs typeface="Times New Roman" pitchFamily="18" charset="0"/>
              </a:rPr>
              <a:t>trì</a:t>
            </a:r>
            <a:r>
              <a:rPr lang="en-US" sz="33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3300" dirty="0" err="1">
                <a:latin typeface="Times New Roman" pitchFamily="18" charset="0"/>
                <a:cs typeface="Times New Roman" pitchFamily="18" charset="0"/>
              </a:rPr>
              <a:t>phấn</a:t>
            </a:r>
            <a:r>
              <a:rPr lang="en-US" sz="33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300" dirty="0" err="1">
                <a:latin typeface="Times New Roman" pitchFamily="18" charset="0"/>
                <a:cs typeface="Times New Roman" pitchFamily="18" charset="0"/>
              </a:rPr>
              <a:t>đấu</a:t>
            </a:r>
            <a:r>
              <a:rPr lang="en-US" sz="33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300" dirty="0" err="1">
                <a:latin typeface="Times New Roman" pitchFamily="18" charset="0"/>
                <a:cs typeface="Times New Roman" pitchFamily="18" charset="0"/>
              </a:rPr>
              <a:t>để</a:t>
            </a:r>
            <a:r>
              <a:rPr lang="en-US" sz="33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300" dirty="0" err="1">
                <a:latin typeface="Times New Roman" pitchFamily="18" charset="0"/>
                <a:cs typeface="Times New Roman" pitchFamily="18" charset="0"/>
              </a:rPr>
              <a:t>đạt</a:t>
            </a:r>
            <a:r>
              <a:rPr lang="en-US" sz="33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300" dirty="0" err="1">
                <a:latin typeface="Times New Roman" pitchFamily="18" charset="0"/>
                <a:cs typeface="Times New Roman" pitchFamily="18" charset="0"/>
              </a:rPr>
              <a:t>kết</a:t>
            </a:r>
            <a:r>
              <a:rPr lang="en-US" sz="33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300" dirty="0" err="1">
                <a:latin typeface="Times New Roman" pitchFamily="18" charset="0"/>
                <a:cs typeface="Times New Roman" pitchFamily="18" charset="0"/>
              </a:rPr>
              <a:t>quả</a:t>
            </a:r>
            <a:r>
              <a:rPr lang="en-US" sz="33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300" dirty="0" err="1">
                <a:latin typeface="Times New Roman" pitchFamily="18" charset="0"/>
                <a:cs typeface="Times New Roman" pitchFamily="18" charset="0"/>
              </a:rPr>
              <a:t>cao</a:t>
            </a:r>
            <a:r>
              <a:rPr lang="en-US" sz="33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300" dirty="0" err="1"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33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300" dirty="0" err="1">
                <a:latin typeface="Times New Roman" pitchFamily="18" charset="0"/>
                <a:cs typeface="Times New Roman" pitchFamily="18" charset="0"/>
              </a:rPr>
              <a:t>công</a:t>
            </a:r>
            <a:r>
              <a:rPr lang="en-US" sz="33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300" dirty="0" err="1">
                <a:latin typeface="Times New Roman" pitchFamily="18" charset="0"/>
                <a:cs typeface="Times New Roman" pitchFamily="18" charset="0"/>
              </a:rPr>
              <a:t>việc</a:t>
            </a:r>
            <a:r>
              <a:rPr lang="en-US" sz="33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300" dirty="0" err="1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33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300" dirty="0" err="1"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33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300" dirty="0" err="1">
                <a:latin typeface="Times New Roman" pitchFamily="18" charset="0"/>
                <a:cs typeface="Times New Roman" pitchFamily="18" charset="0"/>
              </a:rPr>
              <a:t>tập</a:t>
            </a:r>
            <a:r>
              <a:rPr lang="en-US" sz="3300" dirty="0">
                <a:latin typeface="Times New Roman" pitchFamily="18" charset="0"/>
                <a:cs typeface="Times New Roman" pitchFamily="18" charset="0"/>
              </a:rPr>
              <a:t>…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693117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6DA9666B-DB26-4E80-AB0E-07C0F198517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609600"/>
            <a:ext cx="8229600" cy="4267200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en-US" sz="3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Ý </a:t>
            </a:r>
            <a:r>
              <a:rPr lang="en-US" sz="36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nghĩa</a:t>
            </a:r>
            <a:endParaRPr lang="en-US" sz="36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Liêm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khiết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giúp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con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sống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thanh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thản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đàng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hoàng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tự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tin,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bị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phụ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thuộc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khác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mọi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xung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quanh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kính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trọng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vị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nể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đồng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thời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xã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hội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sạch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tốt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đẹp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hơn</a:t>
            </a:r>
            <a:endParaRPr 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14424584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med">
        <p15:prstTrans prst="pageCurlDouble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25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25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uiExpand="1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A28B59-6A30-4713-8E37-94B665A57BAC}"/>
              </a:ext>
            </a:extLst>
          </p:cNvPr>
          <p:cNvSpPr txBox="1">
            <a:spLocks/>
          </p:cNvSpPr>
          <p:nvPr/>
        </p:nvSpPr>
        <p:spPr>
          <a:xfrm>
            <a:off x="1725132" y="184298"/>
            <a:ext cx="5693735" cy="533400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4000" kern="1200" cap="none" spc="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pPr algn="ctr"/>
            <a:r>
              <a:rPr lang="en-US" sz="32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III. BÀI TẬP VẬN DỤNG</a:t>
            </a:r>
          </a:p>
        </p:txBody>
      </p:sp>
      <p:sp>
        <p:nvSpPr>
          <p:cNvPr id="5" name="Text Box 21">
            <a:extLst>
              <a:ext uri="{FF2B5EF4-FFF2-40B4-BE49-F238E27FC236}">
                <a16:creationId xmlns:a16="http://schemas.microsoft.com/office/drawing/2014/main" id="{BDB6A703-86C9-4882-B94E-6808C9DF7F8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7210" y="717698"/>
            <a:ext cx="8789580" cy="56938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en-US" sz="2600" b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26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b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tập</a:t>
            </a:r>
            <a:r>
              <a:rPr lang="en-US" sz="26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1. </a:t>
            </a:r>
            <a:r>
              <a:rPr lang="en-US" sz="2600" b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Những</a:t>
            </a:r>
            <a:r>
              <a:rPr lang="en-US" sz="26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b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hành</a:t>
            </a:r>
            <a:r>
              <a:rPr lang="en-US" sz="26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vi </a:t>
            </a:r>
            <a:r>
              <a:rPr lang="en-US" sz="2600" b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nào</a:t>
            </a:r>
            <a:r>
              <a:rPr lang="en-US" sz="26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b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sau</a:t>
            </a:r>
            <a:r>
              <a:rPr lang="en-US" sz="26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b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đây</a:t>
            </a:r>
            <a:r>
              <a:rPr lang="en-US" sz="26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b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26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b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không</a:t>
            </a:r>
            <a:r>
              <a:rPr lang="en-US" sz="26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b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liêm</a:t>
            </a:r>
            <a:r>
              <a:rPr lang="en-US" sz="26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b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khiết</a:t>
            </a:r>
            <a:r>
              <a:rPr lang="en-US" sz="26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? </a:t>
            </a:r>
            <a:r>
              <a:rPr lang="en-US" sz="2600" b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Vì</a:t>
            </a:r>
            <a:r>
              <a:rPr lang="en-US" sz="26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b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sao</a:t>
            </a:r>
            <a:r>
              <a:rPr lang="en-US" sz="26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pPr marL="514350" indent="-514350" algn="just">
              <a:spcBef>
                <a:spcPct val="50000"/>
              </a:spcBef>
              <a:buAutoNum type="alphaLcParenR"/>
            </a:pP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Luôn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mong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muốn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làm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giàu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bằng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tài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năng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sức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lực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mình</a:t>
            </a:r>
            <a:endParaRPr lang="en-US" sz="2600" dirty="0">
              <a:latin typeface="Times New Roman" pitchFamily="18" charset="0"/>
              <a:cs typeface="Times New Roman" pitchFamily="18" charset="0"/>
            </a:endParaRPr>
          </a:p>
          <a:p>
            <a:pPr marL="514350" indent="-514350" algn="just">
              <a:spcBef>
                <a:spcPct val="50000"/>
              </a:spcBef>
              <a:buFontTx/>
              <a:buAutoNum type="alphaLcParenR"/>
            </a:pP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Luôn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kiên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trì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phấn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đấu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vươn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lên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để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đạt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kết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quả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cao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công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việc</a:t>
            </a:r>
            <a:endParaRPr lang="en-US" sz="2600" dirty="0">
              <a:latin typeface="Times New Roman" pitchFamily="18" charset="0"/>
              <a:cs typeface="Times New Roman" pitchFamily="18" charset="0"/>
            </a:endParaRPr>
          </a:p>
          <a:p>
            <a:pPr marL="514350" indent="-514350" algn="just">
              <a:spcBef>
                <a:spcPct val="50000"/>
              </a:spcBef>
              <a:buFontTx/>
              <a:buAutoNum type="alphaLcParenR"/>
            </a:pP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Làm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bất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kỳ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việc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gì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để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đạt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đươc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mục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đích</a:t>
            </a:r>
            <a:endParaRPr lang="en-US" sz="2600" dirty="0">
              <a:latin typeface="Times New Roman" pitchFamily="18" charset="0"/>
              <a:cs typeface="Times New Roman" pitchFamily="18" charset="0"/>
            </a:endParaRPr>
          </a:p>
          <a:p>
            <a:pPr marL="514350" indent="-514350" algn="just">
              <a:spcBef>
                <a:spcPct val="50000"/>
              </a:spcBef>
              <a:buFontTx/>
              <a:buAutoNum type="alphaLcParenR"/>
            </a:pP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Sẵn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sàng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dùng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tiền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bạc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quà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cáp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biếu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xén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nhằm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đạt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mục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đích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mình</a:t>
            </a:r>
            <a:endParaRPr lang="en-US" sz="2600" dirty="0">
              <a:latin typeface="Times New Roman" pitchFamily="18" charset="0"/>
              <a:cs typeface="Times New Roman" pitchFamily="18" charset="0"/>
            </a:endParaRPr>
          </a:p>
          <a:p>
            <a:pPr marL="514350" indent="-514350" algn="just">
              <a:spcBef>
                <a:spcPct val="50000"/>
              </a:spcBef>
              <a:buFontTx/>
              <a:buAutoNum type="alphaLcParenR"/>
            </a:pP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Chỉ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làm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những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việc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khi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thấy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lợi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mình</a:t>
            </a:r>
            <a:endParaRPr lang="en-US" sz="2600" dirty="0">
              <a:latin typeface="Times New Roman" pitchFamily="18" charset="0"/>
              <a:cs typeface="Times New Roman" pitchFamily="18" charset="0"/>
            </a:endParaRPr>
          </a:p>
          <a:p>
            <a:pPr marL="514350" indent="-514350" algn="just">
              <a:spcBef>
                <a:spcPct val="50000"/>
              </a:spcBef>
              <a:buFontTx/>
              <a:buAutoNum type="alphaLcParenR"/>
            </a:pP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Tính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toán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cân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nhắc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kỹ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lưỡng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trước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khi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quyết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định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việc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856F7921-5757-42DB-9745-493DB4F14642}"/>
              </a:ext>
            </a:extLst>
          </p:cNvPr>
          <p:cNvSpPr/>
          <p:nvPr/>
        </p:nvSpPr>
        <p:spPr>
          <a:xfrm>
            <a:off x="35442" y="1676400"/>
            <a:ext cx="685800" cy="609600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2CE6CC95-1BEA-44D7-B92A-12DDAD67463F}"/>
              </a:ext>
            </a:extLst>
          </p:cNvPr>
          <p:cNvSpPr/>
          <p:nvPr/>
        </p:nvSpPr>
        <p:spPr>
          <a:xfrm>
            <a:off x="35442" y="2628014"/>
            <a:ext cx="685800" cy="609600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1C3D2F76-9DCE-4941-B066-6FA53A55859C}"/>
              </a:ext>
            </a:extLst>
          </p:cNvPr>
          <p:cNvSpPr/>
          <p:nvPr/>
        </p:nvSpPr>
        <p:spPr>
          <a:xfrm>
            <a:off x="0" y="5835502"/>
            <a:ext cx="685800" cy="609600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1836071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origami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E2641AE9-4421-4436-9F76-57711EAD27B0}"/>
              </a:ext>
            </a:extLst>
          </p:cNvPr>
          <p:cNvSpPr txBox="1"/>
          <p:nvPr/>
        </p:nvSpPr>
        <p:spPr>
          <a:xfrm>
            <a:off x="228600" y="533400"/>
            <a:ext cx="8686800" cy="542193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vi-VN" sz="2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 2</a:t>
            </a:r>
            <a:r>
              <a:rPr lang="en-US" sz="2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vi-VN" sz="2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 tán thành hay không tán thành với những việc làm nào sau đây? Vì sao?</a:t>
            </a:r>
          </a:p>
          <a:p>
            <a:pPr algn="just">
              <a:lnSpc>
                <a:spcPct val="150000"/>
              </a:lnSpc>
            </a:pPr>
            <a:r>
              <a:rPr lang="vi-VN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a) Bạn Bích đến xin cô giáo nâng điểm môn Toán cho mình</a:t>
            </a:r>
          </a:p>
          <a:p>
            <a:pPr algn="just">
              <a:lnSpc>
                <a:spcPct val="150000"/>
              </a:lnSpc>
            </a:pPr>
            <a:r>
              <a:rPr lang="vi-VN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b) Sắp có đợt tuyển người vào làm việc ở cơ quan do ông Lâm làm Giám đốc. Ai mang quà cáp đến biếu, ông Lâm đều không nhận</a:t>
            </a:r>
          </a:p>
          <a:p>
            <a:pPr algn="just">
              <a:lnSpc>
                <a:spcPct val="150000"/>
              </a:lnSpc>
            </a:pPr>
            <a:r>
              <a:rPr lang="vi-VN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c) Cán bộ kiểm lâm vì nghèo đã chặt một số cây lấy gỗ để bán</a:t>
            </a:r>
          </a:p>
          <a:p>
            <a:pPr algn="just">
              <a:lnSpc>
                <a:spcPct val="150000"/>
              </a:lnSpc>
            </a:pPr>
            <a:r>
              <a:rPr lang="vi-VN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d) Nhân viên phục vụ phòng ở khách sạn nhặt được ví tiền của khách để quên, đã mang trả lại cho khách</a:t>
            </a:r>
            <a:endParaRPr lang="en-US" sz="2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42D52269-A7AA-49C1-AA21-17F33847870D}"/>
              </a:ext>
            </a:extLst>
          </p:cNvPr>
          <p:cNvSpPr/>
          <p:nvPr/>
        </p:nvSpPr>
        <p:spPr>
          <a:xfrm>
            <a:off x="103372" y="2362200"/>
            <a:ext cx="611372" cy="609600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C5BFDF46-6530-488B-AA87-98C8C9AF0CBD}"/>
              </a:ext>
            </a:extLst>
          </p:cNvPr>
          <p:cNvSpPr/>
          <p:nvPr/>
        </p:nvSpPr>
        <p:spPr>
          <a:xfrm>
            <a:off x="133852" y="4800600"/>
            <a:ext cx="611372" cy="609600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177265374"/>
      </p:ext>
    </p:extLst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52400"/>
            <a:ext cx="8839200" cy="6553200"/>
          </a:xfrm>
        </p:spPr>
        <p:txBody>
          <a:bodyPr>
            <a:noAutofit/>
          </a:bodyPr>
          <a:lstStyle/>
          <a:p>
            <a:pPr algn="just">
              <a:buNone/>
            </a:pPr>
            <a:r>
              <a:rPr lang="en-US" sz="3200" b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Câu 2 : Tôn trọng lẽ phải là gì?</a:t>
            </a:r>
          </a:p>
          <a:p>
            <a:pPr marL="514350" indent="-514350" algn="just">
              <a:buAutoNum type="alphaLcParenR"/>
            </a:pP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Công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nhận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ủng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hộ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tuân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theo và bảo vệ những điều đúng đắn</a:t>
            </a:r>
          </a:p>
          <a:p>
            <a:pPr marL="514350" indent="-514350" algn="just">
              <a:buAutoNum type="alphaLcParenR"/>
            </a:pP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Biết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điều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chỉnh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suy nghĩ và hành vi của mình theo hướng tích cực</a:t>
            </a:r>
          </a:p>
          <a:p>
            <a:pPr marL="514350" indent="-514350" algn="just">
              <a:buAutoNum type="alphaLcParenR"/>
            </a:pP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Chấp nhận những việc làm sai trái</a:t>
            </a:r>
          </a:p>
          <a:p>
            <a:pPr marL="514350" indent="-514350" algn="just">
              <a:buAutoNum type="alphaLcParenR"/>
            </a:pP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Ý a, b đúng</a:t>
            </a:r>
          </a:p>
          <a:p>
            <a:pPr algn="just">
              <a:buFont typeface="Wingdings" panose="05000000000000000000" pitchFamily="2" charset="2"/>
              <a:buChar char="Ø"/>
            </a:pPr>
            <a:r>
              <a:rPr lang="en-US" sz="3200" b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Ý nghĩa tôn trọng </a:t>
            </a:r>
            <a:r>
              <a:rPr lang="en-US" sz="3200" b="1" dirty="0" err="1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lẽ</a:t>
            </a:r>
            <a:r>
              <a:rPr lang="en-US" sz="3200" b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phải</a:t>
            </a:r>
            <a:r>
              <a:rPr lang="en-US" sz="3200" b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marL="514350" indent="-514350" algn="just">
              <a:buNone/>
            </a:pP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   -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Giúp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mọi người có cách ứng xử tốt</a:t>
            </a:r>
          </a:p>
          <a:p>
            <a:pPr marL="514350" indent="-514350" algn="just">
              <a:buNone/>
            </a:pP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   -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Lành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mành mối quan hệ ở xã hội</a:t>
            </a:r>
          </a:p>
          <a:p>
            <a:pPr marL="514350" indent="-514350" algn="just">
              <a:buNone/>
            </a:pP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   -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Góp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phần nâng cao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xã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hội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</p:spTree>
    <p:custDataLst>
      <p:tags r:id="rId1"/>
    </p:custDataLst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5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25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25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5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5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25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25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6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28" dur="25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29" dur="25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30" dur="25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25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25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25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25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25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25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25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25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BF9F5D58-FDA7-493D-9974-391050CB9C6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38200" y="3012098"/>
            <a:ext cx="7696200" cy="1483702"/>
          </a:xfrm>
        </p:spPr>
        <p:txBody>
          <a:bodyPr>
            <a:normAutofit/>
          </a:bodyPr>
          <a:lstStyle/>
          <a:p>
            <a:pPr algn="ctr"/>
            <a:r>
              <a:rPr lang="en-US" sz="8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LIÊM KHIẾT</a:t>
            </a:r>
          </a:p>
        </p:txBody>
      </p:sp>
      <p:sp>
        <p:nvSpPr>
          <p:cNvPr id="5" name="Subtitle 2">
            <a:extLst>
              <a:ext uri="{FF2B5EF4-FFF2-40B4-BE49-F238E27FC236}">
                <a16:creationId xmlns:a16="http://schemas.microsoft.com/office/drawing/2014/main" id="{ADE931DA-D13D-4861-83A3-48E09A06DC8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38200" y="2378765"/>
            <a:ext cx="7696200" cy="705680"/>
          </a:xfrm>
        </p:spPr>
        <p:txBody>
          <a:bodyPr>
            <a:normAutofit/>
          </a:bodyPr>
          <a:lstStyle/>
          <a:p>
            <a:pPr algn="ctr"/>
            <a:r>
              <a:rPr lang="en-US" sz="28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 2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7842035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>
        <p15:prstTrans prst="fractur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5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5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09600"/>
            <a:ext cx="6705600" cy="685800"/>
          </a:xfrm>
        </p:spPr>
        <p:txBody>
          <a:bodyPr>
            <a:normAutofit/>
          </a:bodyPr>
          <a:lstStyle/>
          <a:p>
            <a:pPr algn="just"/>
            <a:r>
              <a:rPr lang="en-US" sz="32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I. ĐẶT VẤN ĐỀ</a:t>
            </a:r>
          </a:p>
        </p:txBody>
      </p:sp>
      <p:sp>
        <p:nvSpPr>
          <p:cNvPr id="5" name="Thought Bubble: Cloud 4">
            <a:extLst>
              <a:ext uri="{FF2B5EF4-FFF2-40B4-BE49-F238E27FC236}">
                <a16:creationId xmlns:a16="http://schemas.microsoft.com/office/drawing/2014/main" id="{341C3271-B45D-42BC-B05C-0F4634EC2810}"/>
              </a:ext>
            </a:extLst>
          </p:cNvPr>
          <p:cNvSpPr/>
          <p:nvPr/>
        </p:nvSpPr>
        <p:spPr>
          <a:xfrm>
            <a:off x="571500" y="1905000"/>
            <a:ext cx="8001000" cy="3048000"/>
          </a:xfrm>
          <a:prstGeom prst="cloudCallout">
            <a:avLst>
              <a:gd name="adj1" fmla="val -37849"/>
              <a:gd name="adj2" fmla="val 71500"/>
            </a:avLst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n-US" sz="2800" b="1" dirty="0" err="1">
                <a:latin typeface="Times New Roman" pitchFamily="18" charset="0"/>
                <a:cs typeface="Times New Roman" pitchFamily="18" charset="0"/>
              </a:rPr>
              <a:t>Em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latin typeface="Times New Roman" pitchFamily="18" charset="0"/>
                <a:cs typeface="Times New Roman" pitchFamily="18" charset="0"/>
              </a:rPr>
              <a:t>suy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latin typeface="Times New Roman" pitchFamily="18" charset="0"/>
                <a:cs typeface="Times New Roman" pitchFamily="18" charset="0"/>
              </a:rPr>
              <a:t>nghĩa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latin typeface="Times New Roman" pitchFamily="18" charset="0"/>
                <a:cs typeface="Times New Roman" pitchFamily="18" charset="0"/>
              </a:rPr>
              <a:t>gì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latin typeface="Times New Roman" pitchFamily="18" charset="0"/>
                <a:cs typeface="Times New Roman" pitchFamily="18" charset="0"/>
              </a:rPr>
              <a:t>về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latin typeface="Times New Roman" pitchFamily="18" charset="0"/>
                <a:cs typeface="Times New Roman" pitchFamily="18" charset="0"/>
              </a:rPr>
              <a:t>cách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latin typeface="Times New Roman" pitchFamily="18" charset="0"/>
                <a:cs typeface="Times New Roman" pitchFamily="18" charset="0"/>
              </a:rPr>
              <a:t>cư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latin typeface="Times New Roman" pitchFamily="18" charset="0"/>
                <a:cs typeface="Times New Roman" pitchFamily="18" charset="0"/>
              </a:rPr>
              <a:t>xử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Ma-</a:t>
            </a:r>
            <a:r>
              <a:rPr lang="en-US" sz="2800" b="1" dirty="0" err="1">
                <a:latin typeface="Times New Roman" pitchFamily="18" charset="0"/>
                <a:cs typeface="Times New Roman" pitchFamily="18" charset="0"/>
              </a:rPr>
              <a:t>ri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latin typeface="Times New Roman" pitchFamily="18" charset="0"/>
                <a:cs typeface="Times New Roman" pitchFamily="18" charset="0"/>
              </a:rPr>
              <a:t>Quy-ri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800" b="1" dirty="0" err="1">
                <a:latin typeface="Times New Roman" pitchFamily="18" charset="0"/>
                <a:cs typeface="Times New Roman" pitchFamily="18" charset="0"/>
              </a:rPr>
              <a:t>Dương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latin typeface="Times New Roman" pitchFamily="18" charset="0"/>
                <a:cs typeface="Times New Roman" pitchFamily="18" charset="0"/>
              </a:rPr>
              <a:t>Chấn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latin typeface="Times New Roman" pitchFamily="18" charset="0"/>
                <a:cs typeface="Times New Roman" pitchFamily="18" charset="0"/>
              </a:rPr>
              <a:t>Bác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latin typeface="Times New Roman" pitchFamily="18" charset="0"/>
                <a:cs typeface="Times New Roman" pitchFamily="18" charset="0"/>
              </a:rPr>
              <a:t>Hồ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latin typeface="Times New Roman" pitchFamily="18" charset="0"/>
                <a:cs typeface="Times New Roman" pitchFamily="18" charset="0"/>
              </a:rPr>
              <a:t>những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latin typeface="Times New Roman" pitchFamily="18" charset="0"/>
                <a:cs typeface="Times New Roman" pitchFamily="18" charset="0"/>
              </a:rPr>
              <a:t>câu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latin typeface="Times New Roman" pitchFamily="18" charset="0"/>
                <a:cs typeface="Times New Roman" pitchFamily="18" charset="0"/>
              </a:rPr>
              <a:t>chuyện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latin typeface="Times New Roman" pitchFamily="18" charset="0"/>
                <a:cs typeface="Times New Roman" pitchFamily="18" charset="0"/>
              </a:rPr>
              <a:t>trên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?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187211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>
        <p15:prstTrans prst="curtains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Rectangle 5"/>
          <p:cNvSpPr>
            <a:spLocks noChangeArrowheads="1"/>
          </p:cNvSpPr>
          <p:nvPr/>
        </p:nvSpPr>
        <p:spPr bwMode="auto">
          <a:xfrm>
            <a:off x="381000" y="5825606"/>
            <a:ext cx="3949050" cy="492443"/>
          </a:xfrm>
          <a:prstGeom prst="rect">
            <a:avLst/>
          </a:prstGeom>
          <a:noFill/>
          <a:ln>
            <a:noFill/>
          </a:ln>
        </p:spPr>
        <p:txBody>
          <a:bodyPr wrap="square" anchor="ctr">
            <a:spAutoFit/>
          </a:bodyPr>
          <a:lstStyle/>
          <a:p>
            <a:pPr algn="ctr" eaLnBrk="1" hangingPunct="1"/>
            <a:r>
              <a:rPr lang="en-US" sz="26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Marie Curie (1867 - 1934) </a:t>
            </a:r>
          </a:p>
        </p:txBody>
      </p:sp>
      <p:sp>
        <p:nvSpPr>
          <p:cNvPr id="6" name="Rectangle 9">
            <a:extLst>
              <a:ext uri="{FF2B5EF4-FFF2-40B4-BE49-F238E27FC236}">
                <a16:creationId xmlns:a16="http://schemas.microsoft.com/office/drawing/2014/main" id="{1CEDE5FB-798B-483B-BDB2-AD3CDF24219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0623" y="435114"/>
            <a:ext cx="4689104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marL="685800" indent="-685800" eaLnBrk="1" hangingPunct="1">
              <a:buFont typeface="Wingdings" panose="05000000000000000000" pitchFamily="2" charset="2"/>
              <a:buChar char="v"/>
            </a:pPr>
            <a:r>
              <a:rPr lang="en-US" sz="4800" b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Ma-</a:t>
            </a:r>
            <a:r>
              <a:rPr lang="en-US" sz="4800" b="1" dirty="0" err="1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ry</a:t>
            </a:r>
            <a:r>
              <a:rPr lang="en-US" sz="4800" b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b="1" dirty="0" err="1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Quy-ri</a:t>
            </a:r>
            <a:r>
              <a:rPr lang="en-US" sz="4800" b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</p:txBody>
      </p:sp>
      <p:sp>
        <p:nvSpPr>
          <p:cNvPr id="7" name="Rectangle 10">
            <a:extLst>
              <a:ext uri="{FF2B5EF4-FFF2-40B4-BE49-F238E27FC236}">
                <a16:creationId xmlns:a16="http://schemas.microsoft.com/office/drawing/2014/main" id="{7B14AD14-A8B7-4803-A761-98DCFFE72E54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86200" y="1495312"/>
            <a:ext cx="4919330" cy="37625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 marL="457200" indent="-457200" algn="just" eaLnBrk="1" hangingPunct="1">
              <a:buFontTx/>
              <a:buChar char="-"/>
            </a:pPr>
            <a:r>
              <a:rPr lang="en-US" sz="3000" dirty="0" err="1">
                <a:latin typeface="Times New Roman" pitchFamily="18" charset="0"/>
                <a:cs typeface="Times New Roman" pitchFamily="18" charset="0"/>
              </a:rPr>
              <a:t>Gởi</a:t>
            </a:r>
            <a:r>
              <a:rPr lang="en-US" sz="3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>
                <a:latin typeface="Times New Roman" pitchFamily="18" charset="0"/>
                <a:cs typeface="Times New Roman" pitchFamily="18" charset="0"/>
              </a:rPr>
              <a:t>biếu</a:t>
            </a:r>
            <a:r>
              <a:rPr lang="en-US" sz="3000" dirty="0">
                <a:latin typeface="Times New Roman" pitchFamily="18" charset="0"/>
                <a:cs typeface="Times New Roman" pitchFamily="18" charset="0"/>
              </a:rPr>
              <a:t> 1 gam </a:t>
            </a:r>
            <a:r>
              <a:rPr lang="en-US" sz="3000" dirty="0" err="1">
                <a:latin typeface="Times New Roman" pitchFamily="18" charset="0"/>
                <a:cs typeface="Times New Roman" pitchFamily="18" charset="0"/>
              </a:rPr>
              <a:t>Radi</a:t>
            </a:r>
            <a:r>
              <a:rPr lang="en-US" sz="3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>
                <a:latin typeface="Times New Roman" pitchFamily="18" charset="0"/>
                <a:cs typeface="Times New Roman" pitchFamily="18" charset="0"/>
              </a:rPr>
              <a:t>trị</a:t>
            </a:r>
            <a:r>
              <a:rPr lang="en-US" sz="3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>
                <a:latin typeface="Times New Roman" pitchFamily="18" charset="0"/>
                <a:cs typeface="Times New Roman" pitchFamily="18" charset="0"/>
              </a:rPr>
              <a:t>giá</a:t>
            </a:r>
            <a:r>
              <a:rPr lang="en-US" sz="3000" dirty="0">
                <a:latin typeface="Times New Roman" pitchFamily="18" charset="0"/>
                <a:cs typeface="Times New Roman" pitchFamily="18" charset="0"/>
              </a:rPr>
              <a:t> 100.000 </a:t>
            </a:r>
            <a:r>
              <a:rPr lang="en-US" sz="3000" dirty="0" err="1">
                <a:latin typeface="Times New Roman" pitchFamily="18" charset="0"/>
                <a:cs typeface="Times New Roman" pitchFamily="18" charset="0"/>
              </a:rPr>
              <a:t>đô</a:t>
            </a:r>
            <a:r>
              <a:rPr lang="en-US" sz="3000" dirty="0">
                <a:latin typeface="Times New Roman" pitchFamily="18" charset="0"/>
                <a:cs typeface="Times New Roman" pitchFamily="18" charset="0"/>
              </a:rPr>
              <a:t> la </a:t>
            </a:r>
            <a:r>
              <a:rPr lang="en-US" sz="3000" dirty="0" err="1"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sz="3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>
                <a:latin typeface="Times New Roman" pitchFamily="18" charset="0"/>
                <a:cs typeface="Times New Roman" pitchFamily="18" charset="0"/>
              </a:rPr>
              <a:t>Viện</a:t>
            </a:r>
            <a:r>
              <a:rPr lang="en-US" sz="3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>
                <a:latin typeface="Times New Roman" pitchFamily="18" charset="0"/>
                <a:cs typeface="Times New Roman" pitchFamily="18" charset="0"/>
              </a:rPr>
              <a:t>nghiên</a:t>
            </a:r>
            <a:r>
              <a:rPr lang="en-US" sz="3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>
                <a:latin typeface="Times New Roman" pitchFamily="18" charset="0"/>
                <a:cs typeface="Times New Roman" pitchFamily="18" charset="0"/>
              </a:rPr>
              <a:t>cứu</a:t>
            </a:r>
            <a:r>
              <a:rPr lang="en-US" sz="3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>
                <a:latin typeface="Times New Roman" pitchFamily="18" charset="0"/>
                <a:cs typeface="Times New Roman" pitchFamily="18" charset="0"/>
              </a:rPr>
              <a:t>để</a:t>
            </a:r>
            <a:r>
              <a:rPr lang="en-US" sz="3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>
                <a:latin typeface="Times New Roman" pitchFamily="18" charset="0"/>
                <a:cs typeface="Times New Roman" pitchFamily="18" charset="0"/>
              </a:rPr>
              <a:t>giúp</a:t>
            </a:r>
            <a:r>
              <a:rPr lang="en-US" sz="3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>
                <a:latin typeface="Times New Roman" pitchFamily="18" charset="0"/>
                <a:cs typeface="Times New Roman" pitchFamily="18" charset="0"/>
              </a:rPr>
              <a:t>đỡ</a:t>
            </a:r>
            <a:r>
              <a:rPr lang="en-US" sz="3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>
                <a:latin typeface="Times New Roman" pitchFamily="18" charset="0"/>
                <a:cs typeface="Times New Roman" pitchFamily="18" charset="0"/>
              </a:rPr>
              <a:t>chữa</a:t>
            </a:r>
            <a:r>
              <a:rPr lang="en-US" sz="3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>
                <a:latin typeface="Times New Roman" pitchFamily="18" charset="0"/>
                <a:cs typeface="Times New Roman" pitchFamily="18" charset="0"/>
              </a:rPr>
              <a:t>bệnh</a:t>
            </a:r>
            <a:r>
              <a:rPr lang="en-US" sz="3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>
                <a:latin typeface="Times New Roman" pitchFamily="18" charset="0"/>
                <a:cs typeface="Times New Roman" pitchFamily="18" charset="0"/>
              </a:rPr>
              <a:t>ung</a:t>
            </a:r>
            <a:r>
              <a:rPr lang="en-US" sz="3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>
                <a:latin typeface="Times New Roman" pitchFamily="18" charset="0"/>
                <a:cs typeface="Times New Roman" pitchFamily="18" charset="0"/>
              </a:rPr>
              <a:t>thư</a:t>
            </a:r>
            <a:r>
              <a:rPr lang="en-US" sz="30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457200" indent="-457200" algn="just" eaLnBrk="1" hangingPunct="1">
              <a:buFontTx/>
              <a:buChar char="-"/>
            </a:pPr>
            <a:r>
              <a:rPr lang="en-US" sz="3000" dirty="0" err="1">
                <a:latin typeface="Times New Roman" pitchFamily="18" charset="0"/>
                <a:cs typeface="Times New Roman" pitchFamily="18" charset="0"/>
              </a:rPr>
              <a:t>Đưa</a:t>
            </a:r>
            <a:r>
              <a:rPr lang="en-US" sz="3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>
                <a:latin typeface="Times New Roman" pitchFamily="18" charset="0"/>
                <a:cs typeface="Times New Roman" pitchFamily="18" charset="0"/>
              </a:rPr>
              <a:t>tiền</a:t>
            </a:r>
            <a:r>
              <a:rPr lang="en-US" sz="3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>
                <a:latin typeface="Times New Roman" pitchFamily="18" charset="0"/>
                <a:cs typeface="Times New Roman" pitchFamily="18" charset="0"/>
              </a:rPr>
              <a:t>trợ</a:t>
            </a:r>
            <a:r>
              <a:rPr lang="en-US" sz="3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>
                <a:latin typeface="Times New Roman" pitchFamily="18" charset="0"/>
                <a:cs typeface="Times New Roman" pitchFamily="18" charset="0"/>
              </a:rPr>
              <a:t>cấp</a:t>
            </a:r>
            <a:r>
              <a:rPr lang="en-US" sz="3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3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>
                <a:latin typeface="Times New Roman" pitchFamily="18" charset="0"/>
                <a:cs typeface="Times New Roman" pitchFamily="18" charset="0"/>
              </a:rPr>
              <a:t>mình</a:t>
            </a:r>
            <a:r>
              <a:rPr lang="en-US" sz="3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sz="3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>
                <a:latin typeface="Times New Roman" pitchFamily="18" charset="0"/>
                <a:cs typeface="Times New Roman" pitchFamily="18" charset="0"/>
              </a:rPr>
              <a:t>trại</a:t>
            </a:r>
            <a:r>
              <a:rPr lang="en-US" sz="3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>
                <a:latin typeface="Times New Roman" pitchFamily="18" charset="0"/>
                <a:cs typeface="Times New Roman" pitchFamily="18" charset="0"/>
              </a:rPr>
              <a:t>mồ</a:t>
            </a:r>
            <a:r>
              <a:rPr lang="en-US" sz="3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>
                <a:latin typeface="Times New Roman" pitchFamily="18" charset="0"/>
                <a:cs typeface="Times New Roman" pitchFamily="18" charset="0"/>
              </a:rPr>
              <a:t>côi</a:t>
            </a:r>
            <a:r>
              <a:rPr lang="en-US" sz="30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457200" indent="-457200" algn="just" eaLnBrk="1" hangingPunct="1">
              <a:buFontTx/>
              <a:buChar char="-"/>
            </a:pPr>
            <a:r>
              <a:rPr lang="en-US" sz="3000" dirty="0" err="1">
                <a:latin typeface="Times New Roman" pitchFamily="18" charset="0"/>
                <a:cs typeface="Times New Roman" pitchFamily="18" charset="0"/>
              </a:rPr>
              <a:t>Lấy</a:t>
            </a:r>
            <a:r>
              <a:rPr lang="en-US" sz="3000" dirty="0">
                <a:latin typeface="Times New Roman" pitchFamily="18" charset="0"/>
                <a:cs typeface="Times New Roman" pitchFamily="18" charset="0"/>
              </a:rPr>
              <a:t> 1 gam </a:t>
            </a:r>
            <a:r>
              <a:rPr lang="en-US" sz="3000" dirty="0" err="1">
                <a:latin typeface="Times New Roman" pitchFamily="18" charset="0"/>
                <a:cs typeface="Times New Roman" pitchFamily="18" charset="0"/>
              </a:rPr>
              <a:t>Radi</a:t>
            </a:r>
            <a:r>
              <a:rPr lang="en-US" sz="3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sz="3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>
                <a:latin typeface="Times New Roman" pitchFamily="18" charset="0"/>
                <a:cs typeface="Times New Roman" pitchFamily="18" charset="0"/>
              </a:rPr>
              <a:t>tặng</a:t>
            </a:r>
            <a:r>
              <a:rPr lang="en-US" sz="3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sz="3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>
                <a:latin typeface="Times New Roman" pitchFamily="18" charset="0"/>
                <a:cs typeface="Times New Roman" pitchFamily="18" charset="0"/>
              </a:rPr>
              <a:t>Viện</a:t>
            </a:r>
            <a:r>
              <a:rPr lang="en-US" sz="3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>
                <a:latin typeface="Times New Roman" pitchFamily="18" charset="0"/>
                <a:cs typeface="Times New Roman" pitchFamily="18" charset="0"/>
              </a:rPr>
              <a:t>nghiên</a:t>
            </a:r>
            <a:r>
              <a:rPr lang="en-US" sz="3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>
                <a:latin typeface="Times New Roman" pitchFamily="18" charset="0"/>
                <a:cs typeface="Times New Roman" pitchFamily="18" charset="0"/>
              </a:rPr>
              <a:t>cứu</a:t>
            </a:r>
            <a:r>
              <a:rPr lang="en-US" sz="30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8" name="Rectangle 11">
            <a:extLst>
              <a:ext uri="{FF2B5EF4-FFF2-40B4-BE49-F238E27FC236}">
                <a16:creationId xmlns:a16="http://schemas.microsoft.com/office/drawing/2014/main" id="{A478000C-398D-4351-B3CC-034639138E4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55819" y="5253942"/>
            <a:ext cx="480933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eaLnBrk="1" hangingPunct="1"/>
            <a:r>
              <a:rPr lang="en-US" sz="32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  <a:sym typeface="Wingdings 3" pitchFamily="18" charset="2"/>
              </a:rPr>
              <a:t></a:t>
            </a:r>
            <a:r>
              <a:rPr lang="en-US" sz="32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Không</a:t>
            </a:r>
            <a:r>
              <a:rPr lang="en-US" sz="32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tham</a:t>
            </a:r>
            <a:r>
              <a:rPr lang="en-US" sz="32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lam, </a:t>
            </a:r>
            <a:r>
              <a:rPr lang="en-US" sz="3200" b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vụ</a:t>
            </a:r>
            <a:r>
              <a:rPr lang="en-US" sz="32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lợi</a:t>
            </a:r>
            <a:endParaRPr lang="en-US" sz="32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57F2201-E4A8-42A9-9FE5-5F71F06FDD2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86000" y="1311670"/>
            <a:ext cx="7943779" cy="4468376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476263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switch dir="r"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2">
            <a:extLst>
              <a:ext uri="{FF2B5EF4-FFF2-40B4-BE49-F238E27FC236}">
                <a16:creationId xmlns:a16="http://schemas.microsoft.com/office/drawing/2014/main" id="{B553A216-5207-41CB-BC40-57B24ED54B5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10436" y="397709"/>
            <a:ext cx="4624984" cy="861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marL="685800" indent="-685800" eaLnBrk="1" hangingPunct="1">
              <a:buFont typeface="Wingdings" panose="05000000000000000000" pitchFamily="2" charset="2"/>
              <a:buChar char="v"/>
            </a:pPr>
            <a:r>
              <a:rPr lang="en-US" sz="4800" b="1" dirty="0" err="1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Dương</a:t>
            </a:r>
            <a:r>
              <a:rPr lang="en-US" sz="4800" b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b="1" dirty="0" err="1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Chấn</a:t>
            </a:r>
            <a:r>
              <a:rPr lang="en-US" sz="4800" b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</p:txBody>
      </p:sp>
      <p:sp>
        <p:nvSpPr>
          <p:cNvPr id="4" name="Rectangle 13">
            <a:extLst>
              <a:ext uri="{FF2B5EF4-FFF2-40B4-BE49-F238E27FC236}">
                <a16:creationId xmlns:a16="http://schemas.microsoft.com/office/drawing/2014/main" id="{B711FBFD-57FC-4DDE-838F-E7657FAEA925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981200"/>
            <a:ext cx="4926005" cy="20621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 algn="ctr" eaLnBrk="1" hangingPunct="1"/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Không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nhận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 eaLnBrk="1" hangingPunct="1"/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vật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quý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 eaLnBrk="1" hangingPunct="1"/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Vương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Mật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 eaLnBrk="1" hangingPunct="1"/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vì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lòng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biết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ơn</a:t>
            </a:r>
            <a:endParaRPr lang="en-US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Rectangle 14">
            <a:extLst>
              <a:ext uri="{FF2B5EF4-FFF2-40B4-BE49-F238E27FC236}">
                <a16:creationId xmlns:a16="http://schemas.microsoft.com/office/drawing/2014/main" id="{4CF16397-B3A0-4834-A8ED-7D8246E71C3B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9940" y="4572000"/>
            <a:ext cx="327205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eaLnBrk="1" hangingPunct="1"/>
            <a:r>
              <a:rPr lang="en-US" sz="32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  <a:sym typeface="Wingdings 3" pitchFamily="18" charset="2"/>
              </a:rPr>
              <a:t> </a:t>
            </a:r>
            <a:r>
              <a:rPr lang="en-US" sz="3200" b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Không</a:t>
            </a:r>
            <a:r>
              <a:rPr lang="en-US" sz="32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hám</a:t>
            </a:r>
            <a:r>
              <a:rPr lang="en-US" sz="32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lợi</a:t>
            </a:r>
            <a:endParaRPr lang="en-US" sz="32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Dương Chấn Chê Vàng - Đệ Tử Quy">
            <a:extLst>
              <a:ext uri="{FF2B5EF4-FFF2-40B4-BE49-F238E27FC236}">
                <a16:creationId xmlns:a16="http://schemas.microsoft.com/office/drawing/2014/main" id="{1990D237-E0C2-470E-B561-F7053CBBEC2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16120" y="1676400"/>
            <a:ext cx="4038600" cy="4038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773677605"/>
      </p:ext>
    </p:extLst>
  </p:cSld>
  <p:clrMapOvr>
    <a:masterClrMapping/>
  </p:clrMapOvr>
  <p:transition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 hidden="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16">
            <a:extLst>
              <a:ext uri="{FF2B5EF4-FFF2-40B4-BE49-F238E27FC236}">
                <a16:creationId xmlns:a16="http://schemas.microsoft.com/office/drawing/2014/main" id="{6AAE24FC-C20B-4EA2-8B59-971D23CB1B09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3827" y="4752846"/>
            <a:ext cx="8001001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 algn="just" eaLnBrk="1" hangingPunct="1"/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Từ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chối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nhà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cửa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đồ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sộ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những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bộ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quân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phục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đắt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tiền</a:t>
            </a:r>
            <a:endParaRPr lang="en-US" sz="2800" dirty="0">
              <a:latin typeface="Times New Roman" pitchFamily="18" charset="0"/>
              <a:cs typeface="Times New Roman" pitchFamily="18" charset="0"/>
            </a:endParaRPr>
          </a:p>
          <a:p>
            <a:pPr algn="just" eaLnBrk="1" hangingPunct="1"/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Không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ảnh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hưởng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đời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sống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nước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ngoài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dù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sống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ở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nước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ngoài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nhiều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năm</a:t>
            </a:r>
            <a:endParaRPr lang="en-US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Rectangle 17">
            <a:extLst>
              <a:ext uri="{FF2B5EF4-FFF2-40B4-BE49-F238E27FC236}">
                <a16:creationId xmlns:a16="http://schemas.microsoft.com/office/drawing/2014/main" id="{A884B70F-7743-4AAF-B0DD-99228EAE1D76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91000" y="5896402"/>
            <a:ext cx="4558748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eaLnBrk="1" hangingPunct="1"/>
            <a:r>
              <a:rPr lang="en-US" sz="30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  <a:sym typeface="Wingdings 3" pitchFamily="18" charset="2"/>
              </a:rPr>
              <a:t> </a:t>
            </a:r>
            <a:r>
              <a:rPr lang="en-US" sz="3000" b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Sống</a:t>
            </a:r>
            <a:r>
              <a:rPr lang="en-US" sz="30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b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30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b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sạch</a:t>
            </a:r>
            <a:r>
              <a:rPr lang="en-US" sz="30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3000" b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giản</a:t>
            </a:r>
            <a:r>
              <a:rPr lang="en-US" sz="30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b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dị</a:t>
            </a:r>
            <a:endParaRPr lang="en-US" sz="30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 descr="Chủ tịch Hồ Chí Minh - người con ưu tú của dân tộc Việt Nam">
            <a:extLst>
              <a:ext uri="{FF2B5EF4-FFF2-40B4-BE49-F238E27FC236}">
                <a16:creationId xmlns:a16="http://schemas.microsoft.com/office/drawing/2014/main" id="{1F6B9F66-8A98-4296-8BAA-8DF77E9C9A3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600" y="1002537"/>
            <a:ext cx="6603997" cy="37147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39B2A253-7C3E-4DB8-BAA5-11D2D4942991}"/>
              </a:ext>
            </a:extLst>
          </p:cNvPr>
          <p:cNvSpPr txBox="1"/>
          <p:nvPr/>
        </p:nvSpPr>
        <p:spPr>
          <a:xfrm>
            <a:off x="4403443" y="4060796"/>
            <a:ext cx="3581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(19/5/1890-2/9/1969)</a:t>
            </a:r>
          </a:p>
        </p:txBody>
      </p:sp>
      <p:sp>
        <p:nvSpPr>
          <p:cNvPr id="11" name="Rectangle 15">
            <a:extLst>
              <a:ext uri="{FF2B5EF4-FFF2-40B4-BE49-F238E27FC236}">
                <a16:creationId xmlns:a16="http://schemas.microsoft.com/office/drawing/2014/main" id="{B10356DC-F170-40C8-8F73-1F6774AEB83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46143" y="202318"/>
            <a:ext cx="3048000" cy="8002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 marL="457200" indent="-457200" eaLnBrk="1" hangingPunct="1">
              <a:buFont typeface="Wingdings" panose="05000000000000000000" pitchFamily="2" charset="2"/>
              <a:buChar char="v"/>
            </a:pPr>
            <a:r>
              <a:rPr lang="en-US" sz="4600" b="1" dirty="0" err="1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Bác</a:t>
            </a:r>
            <a:r>
              <a:rPr lang="en-US" sz="4600" b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600" b="1" dirty="0" err="1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Hồ</a:t>
            </a:r>
            <a:r>
              <a:rPr lang="en-US" sz="4600" b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080396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warp dir="in"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61260" y="1638300"/>
            <a:ext cx="4221480" cy="838200"/>
          </a:xfrm>
        </p:spPr>
        <p:txBody>
          <a:bodyPr>
            <a:noAutofit/>
          </a:bodyPr>
          <a:lstStyle/>
          <a:p>
            <a:pPr marL="857250" indent="-857250">
              <a:buFont typeface="Wingdings" panose="05000000000000000000" pitchFamily="2" charset="2"/>
              <a:buChar char="Ø"/>
            </a:pPr>
            <a:r>
              <a:rPr lang="en-US" sz="5000" b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Kết</a:t>
            </a:r>
            <a:r>
              <a:rPr lang="en-US" sz="50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000" b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luận</a:t>
            </a:r>
            <a:r>
              <a:rPr lang="en-US" sz="50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6700" y="2628901"/>
            <a:ext cx="8610600" cy="1752600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Cách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xử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sự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cả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ba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nhân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vật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trên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thể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hiện</a:t>
            </a:r>
            <a:endParaRPr lang="en-US" sz="3200" dirty="0"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lối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sống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liêm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khiết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tấm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gương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đáng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để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chúng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ta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tập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noi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theo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kính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phục</a:t>
            </a:r>
            <a:endParaRPr lang="en-US" sz="3200" dirty="0">
              <a:latin typeface="Times New Roman" pitchFamily="18" charset="0"/>
              <a:cs typeface="Times New Roman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098170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prism/>
      </p:transition>
    </mc:Choice>
    <mc:Fallback xmlns="">
      <p:transition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8B9206-9719-4C24-B8F7-02B2E4B177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71600" y="457200"/>
            <a:ext cx="6150936" cy="685800"/>
          </a:xfrm>
        </p:spPr>
        <p:txBody>
          <a:bodyPr>
            <a:noAutofit/>
          </a:bodyPr>
          <a:lstStyle/>
          <a:p>
            <a:pPr algn="ctr"/>
            <a:r>
              <a:rPr lang="en-US" sz="36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II. NỘI DUNG BÀI HỌC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1BB7CBE-77A7-41F0-8DE3-518F9403F4D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1000" y="1524000"/>
            <a:ext cx="8206118" cy="2819400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en-US" sz="3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en-US" sz="36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Khái</a:t>
            </a:r>
            <a:r>
              <a:rPr lang="en-US" sz="3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niệm</a:t>
            </a:r>
            <a:r>
              <a:rPr lang="en-US" sz="3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0" indent="0" algn="just">
              <a:buNone/>
            </a:pP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Liêm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khiết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sống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sạch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không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hám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danh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hám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lợi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không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bận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tâm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những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toan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tính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nhỏ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nhen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ích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kỉ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57644674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med">
        <p15:prstTrans prst="peelOff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2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25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LMS_API_VERSION" val="SCORM 2004 (4th edition)"/>
  <p:tag name="ISPRING_ULTRA_SCORM_COURSE_ID" val="D5623772-B00D-46B9-B8A8-6992FFB90C4F"/>
  <p:tag name="ISPRING_CMI5_LAUNCH_METHOD" val="any window"/>
  <p:tag name="ISPRING_SCORM_ENDPOINT" val="&lt;endpoint&gt;&lt;enable&gt;0&lt;/enable&gt;&lt;lrs&gt;https://&lt;/lrs&gt;&lt;auth&gt;0&lt;/auth&gt;&lt;login&gt;&lt;/login&gt;&lt;password&gt;&lt;/password&gt;&lt;key&gt;&lt;/key&gt;&lt;name&gt;&lt;/name&gt;&lt;email&gt;&lt;/email&gt;&lt;/endpoint&gt;&#10;"/>
  <p:tag name="ISPRING_SCORM_RATE_SLIDES" val="1"/>
  <p:tag name="ISPRINGCLOUDFOLDERID" val="1"/>
  <p:tag name="ISPRINGONLINEFOLDERID" val="1"/>
  <p:tag name="ISPRING_OUTPUT_FOLDER" val="[[&quot;P\uFFFD\uFFFD&lt;{B9DA41BB-8B21-4F38-8D2B-3B68D9AB4085}&quot;,&quot;C:\\Users\\ThinkPad E14\\Downloads\\bai giang dien tu\\lop 8&quot;]]"/>
  <p:tag name="ISPRING_PUBLISH_SETTINGS" val="{&quot;commonSettings&quot;:{&quot;webSettings&quot;:{&quot;useMobileViewer&quot;:&quot;T_FALSE&quot;},&quot;lmsSettings&quot;:{&quot;useMobileViewer&quot;:&quot;T_FALSE&quot;},&quot;cloudSettings&quot;:{&quot;useMobileViewer&quot;:&quot;T_FALSE&quot;},&quot;ispringLmsSettings&quot;:{&quot;useMobileViewer&quot;:&quot;T_FALSE&quot;},&quot;playerId&quot;:&quot;free&quot;,&quot;studioSettings&quot;:{&quot;useMobileViewer&quot;:&quot;T_FALSE&quot;}},&quot;advancedSettings&quot;:{&quot;enableTextAllocation&quot;:&quot;T_TRUE&quot;,&quot;viewingFromLocalDrive&quot;:&quot;T_TRUE&quot;,&quot;contentScale&quot;:75,&quot;contentScaleMode&quot;:&quot;SCALE&quot;},&quot;accessibilitySettings&quot;:{&quot;enabled&quot;:&quot;T_FALSE&quot;},&quot;compressionSettings&quot;:{&quot;imageSettings&quot;:{&quot;jpegQuality&quot;:70,&quot;optimizeImageForResolution&quot;:&quot;T_FALSE&quot;},&quot;audioQuality&quot;:70,&quot;videoQuality&quot;:65},&quot;protectionSettings&quot;:{&quot;watermarkEnabled&quot;:&quot;T_FALSE&quot;,&quot;watermarkPosition&quot;:&quot;MIDDLE_CENTER&quot;,&quot;openWatermarkUrl&quot;:&quot;T_FALSE&quot;,&quot;openWatermarkWebPageInNewWindow&quot;:&quot;T_FALSE&quot;,&quot;displayAfterEnabled&quot;:&quot;T_FALSE&quot;,&quot;displayUntilEnabled&quot;:&quot;T_FALSE&quot;,&quot;domainRestrictionEnabled&quot;:&quot;T_FALSE&quot;,&quot;enablePassword&quot;:&quot;T_FALSE&quot;},&quot;videoSettings&quot;:{&quot;videoCompressionSettings&quot;:{&quot;audioQuality&quot;:70,&quot;videoQuality&quot;:75},&quot;secondsOnEachSlide&quot;:5,&quot;hostingSettings&quot;:{}},&quot;ispringOnlineSettings&quot;:{&quot;onlineDestinationFolderId&quot;:&quot;1&quot;},&quot;cloudSettings&quot;:{&quot;onlineDestinationFolderId&quot;:&quot;1&quot;},&quot;wordSettings&quot;:{&quot;printCopies&quot;:1},&quot;studioSettings&quot;:{&quot;onlineDestinationFolderId&quot;:&quot;1&quot;}}"/>
  <p:tag name="ISPRING_SCORM_RATE_QUIZZES" val="0"/>
  <p:tag name="ISPRING_SCORM_PASSING_SCORE" val="100.000000"/>
  <p:tag name="ISPRING_PRESENTATION_TITLE" val="Bai 2. Liem khiet_ GDCD8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UID" val="{1C531279-5469-42E2-8D7E-A930A566B042}:26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UID" val="{F5C65BC8-EA10-42F4-9AC6-B950205C8CB9}:30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UID" val="{2A532E4E-5247-4DF2-8BBB-3F6EA4AB0421}:263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UID" val="{5169AF25-DA3D-4E3C-8ABE-8281EBBB6B47}:299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UID" val="{88AD76D0-E578-4295-817B-9519ACBBA813}:30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UID" val="{6F21879A-F694-4973-A5F4-A3135BAA06A9}:257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UID" val="{9577BA11-8E48-41F5-8F31-165589C9564D}:258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UID" val="{55C28E78-FAF0-4673-8278-A57B52669AF5}:296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UID" val="{0DEFEDB2-12A1-401E-8ED1-08C0D63E72F4}:295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UID" val="{5A040092-82D4-4747-8727-3B77F83B5BD0}:273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UID" val="{D78E2473-9454-4F2F-AFFD-500D1FC0AA8A}:298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UID" val="{0CA3F9B5-210E-4839-9ACF-F8812642FF8F}:270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UID" val="{CB727621-7F91-48AA-AFDC-89D38CA2A4E3}:275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avon">
  <a:themeElements>
    <a:clrScheme name="Savon">
      <a:dk1>
        <a:sysClr val="windowText" lastClr="000000"/>
      </a:dk1>
      <a:lt1>
        <a:sysClr val="window" lastClr="FFFFFF"/>
      </a:lt1>
      <a:dk2>
        <a:srgbClr val="1485A4"/>
      </a:dk2>
      <a:lt2>
        <a:srgbClr val="E3DED1"/>
      </a:lt2>
      <a:accent1>
        <a:srgbClr val="1CADE4"/>
      </a:accent1>
      <a:accent2>
        <a:srgbClr val="2683C6"/>
      </a:accent2>
      <a:accent3>
        <a:srgbClr val="27CED7"/>
      </a:accent3>
      <a:accent4>
        <a:srgbClr val="42BA97"/>
      </a:accent4>
      <a:accent5>
        <a:srgbClr val="3E8853"/>
      </a:accent5>
      <a:accent6>
        <a:srgbClr val="62A39F"/>
      </a:accent6>
      <a:hlink>
        <a:srgbClr val="F49100"/>
      </a:hlink>
      <a:folHlink>
        <a:srgbClr val="739D9B"/>
      </a:folHlink>
    </a:clrScheme>
    <a:fontScheme name="Savon">
      <a:maj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Savon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105000"/>
                <a:lumMod val="105000"/>
              </a:schemeClr>
            </a:gs>
            <a:gs pos="100000">
              <a:schemeClr val="phClr">
                <a:tint val="65000"/>
                <a:satMod val="100000"/>
                <a:lumMod val="100000"/>
              </a:schemeClr>
            </a:gs>
            <a:gs pos="100000">
              <a:schemeClr val="phClr">
                <a:tint val="70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0000"/>
                <a:lumMod val="100000"/>
              </a:schemeClr>
            </a:gs>
            <a:gs pos="50000">
              <a:schemeClr val="phClr">
                <a:shade val="99000"/>
                <a:satMod val="105000"/>
                <a:lumMod val="100000"/>
              </a:schemeClr>
            </a:gs>
            <a:gs pos="100000">
              <a:schemeClr val="phClr">
                <a:shade val="98000"/>
                <a:satMod val="105000"/>
                <a:lumMod val="100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12700" dir="5400000" algn="ctr" rotWithShape="0">
              <a:srgbClr val="000000">
                <a:alpha val="63000"/>
              </a:srgbClr>
            </a:outerShdw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4200000"/>
            </a:lightRig>
          </a:scene3d>
          <a:sp3d prstMaterial="flat">
            <a:bevelT w="50800" h="63500" prst="rible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shade val="92000"/>
                <a:satMod val="160000"/>
              </a:schemeClr>
            </a:gs>
            <a:gs pos="77000">
              <a:schemeClr val="phClr">
                <a:tint val="100000"/>
                <a:shade val="73000"/>
                <a:satMod val="155000"/>
              </a:schemeClr>
            </a:gs>
            <a:gs pos="100000">
              <a:schemeClr val="phClr">
                <a:tint val="100000"/>
                <a:shade val="67000"/>
                <a:satMod val="145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2000"/>
                <a:satMod val="115000"/>
              </a:schemeClr>
            </a:duotone>
          </a:blip>
          <a:tile tx="0" ty="0" sx="60000" sy="6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avon" id="{1306E473-ED32-493B-A2D0-240A757EDD34}" vid="{C20BADFE-D095-436F-9677-9264042809F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Savon</Template>
  <TotalTime>1169</TotalTime>
  <Words>691</Words>
  <Application>Microsoft Office PowerPoint</Application>
  <PresentationFormat>On-screen Show (4:3)</PresentationFormat>
  <Paragraphs>65</Paragraphs>
  <Slides>13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9" baseType="lpstr">
      <vt:lpstr>Calibri</vt:lpstr>
      <vt:lpstr>Century Gothic</vt:lpstr>
      <vt:lpstr>Garamond</vt:lpstr>
      <vt:lpstr>Times New Roman</vt:lpstr>
      <vt:lpstr>Wingdings</vt:lpstr>
      <vt:lpstr>Savon</vt:lpstr>
      <vt:lpstr>PowerPoint Presentation</vt:lpstr>
      <vt:lpstr>PowerPoint Presentation</vt:lpstr>
      <vt:lpstr>LIÊM KHIẾT</vt:lpstr>
      <vt:lpstr>I. ĐẶT VẤN ĐỀ</vt:lpstr>
      <vt:lpstr>PowerPoint Presentation</vt:lpstr>
      <vt:lpstr>PowerPoint Presentation</vt:lpstr>
      <vt:lpstr>PowerPoint Presentation</vt:lpstr>
      <vt:lpstr>Kết luận:</vt:lpstr>
      <vt:lpstr>II. NỘI DUNG BÀI HỌC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Bai 2. Liem khiet_ GDCD8</dc:title>
  <dc:creator>ADMIN</dc:creator>
  <cp:lastModifiedBy>ThinkPad E14</cp:lastModifiedBy>
  <cp:revision>89</cp:revision>
  <dcterms:created xsi:type="dcterms:W3CDTF">2013-08-24T07:57:37Z</dcterms:created>
  <dcterms:modified xsi:type="dcterms:W3CDTF">2023-05-24T16:37:14Z</dcterms:modified>
</cp:coreProperties>
</file>