
<file path=[Content_Types].xml><?xml version="1.0" encoding="utf-8"?>
<Types xmlns="http://schemas.openxmlformats.org/package/2006/content-types">
  <Default Extension="png" ContentType="image/png"/>
  <Default Extension="tmp"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377" r:id="rId2"/>
    <p:sldId id="292" r:id="rId3"/>
    <p:sldId id="275" r:id="rId4"/>
    <p:sldId id="379" r:id="rId5"/>
    <p:sldId id="380" r:id="rId6"/>
    <p:sldId id="381" r:id="rId7"/>
    <p:sldId id="382" r:id="rId8"/>
    <p:sldId id="383" r:id="rId9"/>
    <p:sldId id="384" r:id="rId10"/>
    <p:sldId id="385" r:id="rId11"/>
    <p:sldId id="386" r:id="rId12"/>
    <p:sldId id="293" r:id="rId13"/>
    <p:sldId id="366" r:id="rId14"/>
    <p:sldId id="387" r:id="rId15"/>
    <p:sldId id="388" r:id="rId16"/>
    <p:sldId id="389" r:id="rId17"/>
    <p:sldId id="390" r:id="rId18"/>
    <p:sldId id="391" r:id="rId19"/>
    <p:sldId id="392" r:id="rId20"/>
    <p:sldId id="393" r:id="rId21"/>
    <p:sldId id="378"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728" userDrawn="1">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828F3"/>
    <a:srgbClr val="EA1D18"/>
    <a:srgbClr val="E1F2FA"/>
    <a:srgbClr val="FEC407"/>
    <a:srgbClr val="FDC308"/>
    <a:srgbClr val="E4B3CC"/>
    <a:srgbClr val="168836"/>
    <a:srgbClr val="C43D70"/>
    <a:srgbClr val="F37121"/>
    <a:srgbClr val="DFBE7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7" d="100"/>
          <a:sy n="67" d="100"/>
        </p:scale>
        <p:origin x="48" y="66"/>
      </p:cViewPr>
      <p:guideLst>
        <p:guide orient="horz" pos="1728"/>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5EF673A-195C-472C-8168-4E1B3E629D21}" type="datetimeFigureOut">
              <a:rPr lang="en-US" smtClean="0"/>
              <a:pPr/>
              <a:t>7/30/2021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C1E9ED-F6DC-429C-A318-7B2FCA582AC0}"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5EF673A-195C-472C-8168-4E1B3E629D21}" type="datetimeFigureOut">
              <a:rPr lang="en-US" smtClean="0"/>
              <a:pPr/>
              <a:t>7/30/2021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C1E9ED-F6DC-429C-A318-7B2FCA582AC0}"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5EF673A-195C-472C-8168-4E1B3E629D21}" type="datetimeFigureOut">
              <a:rPr lang="en-US" smtClean="0"/>
              <a:pPr/>
              <a:t>7/30/2021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C1E9ED-F6DC-429C-A318-7B2FCA582AC0}"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5EF673A-195C-472C-8168-4E1B3E629D21}" type="datetimeFigureOut">
              <a:rPr lang="en-US" smtClean="0"/>
              <a:pPr/>
              <a:t>7/30/2021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C1E9ED-F6DC-429C-A318-7B2FCA582AC0}"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5EF673A-195C-472C-8168-4E1B3E629D21}" type="datetimeFigureOut">
              <a:rPr lang="en-US" smtClean="0"/>
              <a:pPr/>
              <a:t>7/30/2021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C1E9ED-F6DC-429C-A318-7B2FCA582AC0}"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5EF673A-195C-472C-8168-4E1B3E629D21}" type="datetimeFigureOut">
              <a:rPr lang="en-US" smtClean="0"/>
              <a:pPr/>
              <a:t>7/30/2021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0C1E9ED-F6DC-429C-A318-7B2FCA582AC0}"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5EF673A-195C-472C-8168-4E1B3E629D21}" type="datetimeFigureOut">
              <a:rPr lang="en-US" smtClean="0"/>
              <a:pPr/>
              <a:t>7/30/2021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0C1E9ED-F6DC-429C-A318-7B2FCA582AC0}"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5EF673A-195C-472C-8168-4E1B3E629D21}" type="datetimeFigureOut">
              <a:rPr lang="en-US" smtClean="0"/>
              <a:pPr/>
              <a:t>7/30/2021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0C1E9ED-F6DC-429C-A318-7B2FCA582AC0}"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5EF673A-195C-472C-8168-4E1B3E629D21}" type="datetimeFigureOut">
              <a:rPr lang="en-US" smtClean="0"/>
              <a:pPr/>
              <a:t>7/30/2021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0C1E9ED-F6DC-429C-A318-7B2FCA582AC0}"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5EF673A-195C-472C-8168-4E1B3E629D21}" type="datetimeFigureOut">
              <a:rPr lang="en-US" smtClean="0"/>
              <a:pPr/>
              <a:t>7/30/2021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0C1E9ED-F6DC-429C-A318-7B2FCA582AC0}"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5EF673A-195C-472C-8168-4E1B3E629D21}" type="datetimeFigureOut">
              <a:rPr lang="en-US" smtClean="0"/>
              <a:pPr/>
              <a:t>7/30/2021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0C1E9ED-F6DC-429C-A318-7B2FCA582AC0}"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5EF673A-195C-472C-8168-4E1B3E629D21}" type="datetimeFigureOut">
              <a:rPr lang="en-US" smtClean="0"/>
              <a:pPr/>
              <a:t>7/30/2021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0C1E9ED-F6DC-429C-A318-7B2FCA582AC0}"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9.tmp"/><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1.gif"/><Relationship Id="rId1" Type="http://schemas.openxmlformats.org/officeDocument/2006/relationships/slideLayout" Target="../slideLayouts/slideLayout7.xml"/><Relationship Id="rId4" Type="http://schemas.openxmlformats.org/officeDocument/2006/relationships/image" Target="../media/image21.jpeg"/></Relationships>
</file>

<file path=ppt/slides/_rels/slide12.xml.rels><?xml version="1.0" encoding="UTF-8" standalone="yes"?>
<Relationships xmlns="http://schemas.openxmlformats.org/package/2006/relationships"><Relationship Id="rId3" Type="http://schemas.openxmlformats.org/officeDocument/2006/relationships/image" Target="../media/image22.tmp"/><Relationship Id="rId2" Type="http://schemas.openxmlformats.org/officeDocument/2006/relationships/image" Target="../media/image11.gif"/><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7.xml"/><Relationship Id="rId4" Type="http://schemas.microsoft.com/office/2007/relationships/hdphoto" Target="../media/hdphoto1.wdp"/></Relationships>
</file>

<file path=ppt/slides/_rels/slide14.xml.rels><?xml version="1.0" encoding="UTF-8" standalone="yes"?>
<Relationships xmlns="http://schemas.openxmlformats.org/package/2006/relationships"><Relationship Id="rId3" Type="http://schemas.openxmlformats.org/officeDocument/2006/relationships/image" Target="../media/image14.tmp"/><Relationship Id="rId7" Type="http://schemas.microsoft.com/office/2007/relationships/hdphoto" Target="../media/hdphoto3.wdp"/><Relationship Id="rId2" Type="http://schemas.openxmlformats.org/officeDocument/2006/relationships/image" Target="../media/image11.gif"/><Relationship Id="rId1" Type="http://schemas.openxmlformats.org/officeDocument/2006/relationships/slideLayout" Target="../slideLayouts/slideLayout7.xml"/><Relationship Id="rId6" Type="http://schemas.openxmlformats.org/officeDocument/2006/relationships/image" Target="../media/image27.png"/><Relationship Id="rId5" Type="http://schemas.openxmlformats.org/officeDocument/2006/relationships/image" Target="../media/image26.tmp"/><Relationship Id="rId4" Type="http://schemas.openxmlformats.org/officeDocument/2006/relationships/image" Target="../media/image25.tmp"/></Relationships>
</file>

<file path=ppt/slides/_rels/slide1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11.gif"/><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11.gif"/><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1.gif"/><Relationship Id="rId1" Type="http://schemas.openxmlformats.org/officeDocument/2006/relationships/slideLayout" Target="../slideLayouts/slideLayout7.xml"/><Relationship Id="rId4" Type="http://schemas.microsoft.com/office/2007/relationships/hdphoto" Target="../media/hdphoto1.wdp"/></Relationships>
</file>

<file path=ppt/slides/_rels/slide1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1.gif"/><Relationship Id="rId1" Type="http://schemas.openxmlformats.org/officeDocument/2006/relationships/slideLayout" Target="../slideLayouts/slideLayout7.xml"/><Relationship Id="rId4" Type="http://schemas.openxmlformats.org/officeDocument/2006/relationships/image" Target="../media/image32.png"/></Relationships>
</file>

<file path=ppt/slides/_rels/slide2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jpg"/><Relationship Id="rId1" Type="http://schemas.openxmlformats.org/officeDocument/2006/relationships/slideLayout" Target="../slideLayouts/slideLayout7.xml"/><Relationship Id="rId5" Type="http://schemas.microsoft.com/office/2007/relationships/hdphoto" Target="../media/hdphoto4.wdp"/><Relationship Id="rId4" Type="http://schemas.openxmlformats.org/officeDocument/2006/relationships/image" Target="../media/image35.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7" Type="http://schemas.microsoft.com/office/2007/relationships/hdphoto" Target="../media/hdphoto2.wdp"/><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10.png"/><Relationship Id="rId5" Type="http://schemas.microsoft.com/office/2007/relationships/hdphoto" Target="../media/hdphoto1.wdp"/><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gif"/><Relationship Id="rId1" Type="http://schemas.openxmlformats.org/officeDocument/2006/relationships/slideLayout" Target="../slideLayouts/slideLayout7.xml"/><Relationship Id="rId4" Type="http://schemas.openxmlformats.org/officeDocument/2006/relationships/image" Target="../media/image13.tmp"/></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gif"/><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14.tmp"/><Relationship Id="rId7" Type="http://schemas.openxmlformats.org/officeDocument/2006/relationships/image" Target="../media/image10.png"/><Relationship Id="rId2" Type="http://schemas.openxmlformats.org/officeDocument/2006/relationships/image" Target="../media/image11.gif"/><Relationship Id="rId1" Type="http://schemas.openxmlformats.org/officeDocument/2006/relationships/slideLayout" Target="../slideLayouts/slideLayout7.xml"/><Relationship Id="rId6" Type="http://schemas.openxmlformats.org/officeDocument/2006/relationships/image" Target="../media/image17.tmp"/><Relationship Id="rId5" Type="http://schemas.openxmlformats.org/officeDocument/2006/relationships/image" Target="../media/image16.tmp"/><Relationship Id="rId4" Type="http://schemas.openxmlformats.org/officeDocument/2006/relationships/image" Target="../media/image15.tmp"/></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gi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gif"/><Relationship Id="rId1" Type="http://schemas.openxmlformats.org/officeDocument/2006/relationships/slideLayout" Target="../slideLayouts/slideLayout7.xml"/><Relationship Id="rId4" Type="http://schemas.microsoft.com/office/2007/relationships/hdphoto" Target="../media/hdphoto2.wdp"/></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gi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28600" y="0"/>
            <a:ext cx="89154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ectangle 13"/>
          <p:cNvSpPr/>
          <p:nvPr/>
        </p:nvSpPr>
        <p:spPr>
          <a:xfrm>
            <a:off x="-1587" y="0"/>
            <a:ext cx="9144000" cy="7162801"/>
          </a:xfrm>
          <a:prstGeom prst="rect">
            <a:avLst/>
          </a:prstGeom>
          <a:blipFill>
            <a:blip r:embed="rId3"/>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vi-VN"/>
          </a:p>
        </p:txBody>
      </p:sp>
      <p:pic>
        <p:nvPicPr>
          <p:cNvPr id="2" name="Picture 1"/>
          <p:cNvPicPr>
            <a:picLocks noChangeAspect="1"/>
          </p:cNvPicPr>
          <p:nvPr/>
        </p:nvPicPr>
        <p:blipFill>
          <a:blip r:embed="rId4"/>
          <a:stretch>
            <a:fillRect/>
          </a:stretch>
        </p:blipFill>
        <p:spPr>
          <a:xfrm>
            <a:off x="-14177" y="13855"/>
            <a:ext cx="9169179" cy="7187807"/>
          </a:xfrm>
          <a:prstGeom prst="rect">
            <a:avLst/>
          </a:prstGeom>
        </p:spPr>
      </p:pic>
      <p:sp>
        <p:nvSpPr>
          <p:cNvPr id="4" name="TextBox 3"/>
          <p:cNvSpPr txBox="1"/>
          <p:nvPr/>
        </p:nvSpPr>
        <p:spPr>
          <a:xfrm>
            <a:off x="1188790" y="566678"/>
            <a:ext cx="6274594" cy="2862322"/>
          </a:xfrm>
          <a:prstGeom prst="rect">
            <a:avLst/>
          </a:prstGeom>
          <a:noFill/>
        </p:spPr>
        <p:txBody>
          <a:bodyPr wrap="square" rtlCol="0">
            <a:spAutoFit/>
          </a:bodyPr>
          <a:lstStyle/>
          <a:p>
            <a:pPr algn="ctr"/>
            <a:r>
              <a:rPr lang="en-US" sz="6000" dirty="0" smtClean="0">
                <a:solidFill>
                  <a:srgbClr val="00B0F0"/>
                </a:solidFill>
                <a:latin typeface="Times New Roman" panose="02020603050405020304" pitchFamily="18" charset="0"/>
                <a:cs typeface="Times New Roman" panose="02020603050405020304" pitchFamily="18" charset="0"/>
              </a:rPr>
              <a:t>BÀI 13: </a:t>
            </a:r>
            <a:r>
              <a:rPr lang="en-US" sz="6000" dirty="0">
                <a:solidFill>
                  <a:srgbClr val="00B0F0"/>
                </a:solidFill>
                <a:latin typeface="Times New Roman" panose="02020603050405020304" pitchFamily="18" charset="0"/>
                <a:cs typeface="Times New Roman" panose="02020603050405020304" pitchFamily="18" charset="0"/>
              </a:rPr>
              <a:t>NỒI CƠM ĐIỆN VÀ BẾP HỒNG NGOẠI</a:t>
            </a:r>
          </a:p>
        </p:txBody>
      </p:sp>
      <p:pic>
        <p:nvPicPr>
          <p:cNvPr id="3" name="Picture 2"/>
          <p:cNvPicPr>
            <a:picLocks noChangeAspect="1"/>
          </p:cNvPicPr>
          <p:nvPr/>
        </p:nvPicPr>
        <p:blipFill>
          <a:blip r:embed="rId5"/>
          <a:stretch>
            <a:fillRect/>
          </a:stretch>
        </p:blipFill>
        <p:spPr>
          <a:xfrm>
            <a:off x="381000" y="942218"/>
            <a:ext cx="1615580" cy="1481456"/>
          </a:xfrm>
          <a:prstGeom prst="rect">
            <a:avLst/>
          </a:prstGeom>
        </p:spPr>
      </p:pic>
      <p:pic>
        <p:nvPicPr>
          <p:cNvPr id="17" name="Picture 16"/>
          <p:cNvPicPr>
            <a:picLocks noChangeAspect="1"/>
          </p:cNvPicPr>
          <p:nvPr/>
        </p:nvPicPr>
        <p:blipFill>
          <a:blip r:embed="rId5"/>
          <a:stretch>
            <a:fillRect/>
          </a:stretch>
        </p:blipFill>
        <p:spPr>
          <a:xfrm>
            <a:off x="7175736" y="638562"/>
            <a:ext cx="1615580" cy="1481456"/>
          </a:xfrm>
          <a:prstGeom prst="rect">
            <a:avLst/>
          </a:prstGeom>
        </p:spPr>
      </p:pic>
    </p:spTree>
    <p:extLst>
      <p:ext uri="{BB962C8B-B14F-4D97-AF65-F5344CB8AC3E}">
        <p14:creationId xmlns:p14="http://schemas.microsoft.com/office/powerpoint/2010/main" val="3833611178"/>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3"/>
          <p:cNvSpPr/>
          <p:nvPr/>
        </p:nvSpPr>
        <p:spPr>
          <a:xfrm>
            <a:off x="-750918" y="4970183"/>
            <a:ext cx="10634421" cy="2069007"/>
          </a:xfrm>
          <a:custGeom>
            <a:avLst/>
            <a:gdLst>
              <a:gd name="connsiteX0" fmla="*/ 806336 w 10634421"/>
              <a:gd name="connsiteY0" fmla="*/ 391526 h 2069007"/>
              <a:gd name="connsiteX1" fmla="*/ 4089863 w 10634421"/>
              <a:gd name="connsiteY1" fmla="*/ 252981 h 2069007"/>
              <a:gd name="connsiteX2" fmla="*/ 4436227 w 10634421"/>
              <a:gd name="connsiteY2" fmla="*/ 419235 h 2069007"/>
              <a:gd name="connsiteX3" fmla="*/ 7484227 w 10634421"/>
              <a:gd name="connsiteY3" fmla="*/ 627053 h 2069007"/>
              <a:gd name="connsiteX4" fmla="*/ 8454045 w 10634421"/>
              <a:gd name="connsiteY4" fmla="*/ 211417 h 2069007"/>
              <a:gd name="connsiteX5" fmla="*/ 9867209 w 10634421"/>
              <a:gd name="connsiteY5" fmla="*/ 114435 h 2069007"/>
              <a:gd name="connsiteX6" fmla="*/ 9922627 w 10634421"/>
              <a:gd name="connsiteY6" fmla="*/ 1832399 h 2069007"/>
              <a:gd name="connsiteX7" fmla="*/ 820191 w 10634421"/>
              <a:gd name="connsiteY7" fmla="*/ 1901672 h 2069007"/>
              <a:gd name="connsiteX8" fmla="*/ 806336 w 10634421"/>
              <a:gd name="connsiteY8" fmla="*/ 391526 h 2069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34421" h="2069007">
                <a:moveTo>
                  <a:pt x="806336" y="391526"/>
                </a:moveTo>
                <a:cubicBezTo>
                  <a:pt x="1351281" y="116744"/>
                  <a:pt x="3484881" y="248363"/>
                  <a:pt x="4089863" y="252981"/>
                </a:cubicBezTo>
                <a:cubicBezTo>
                  <a:pt x="4694845" y="257599"/>
                  <a:pt x="3870500" y="356890"/>
                  <a:pt x="4436227" y="419235"/>
                </a:cubicBezTo>
                <a:cubicBezTo>
                  <a:pt x="5001954" y="481580"/>
                  <a:pt x="6814591" y="661689"/>
                  <a:pt x="7484227" y="627053"/>
                </a:cubicBezTo>
                <a:cubicBezTo>
                  <a:pt x="8153863" y="592417"/>
                  <a:pt x="8056881" y="296853"/>
                  <a:pt x="8454045" y="211417"/>
                </a:cubicBezTo>
                <a:cubicBezTo>
                  <a:pt x="8851209" y="125981"/>
                  <a:pt x="9622445" y="-155729"/>
                  <a:pt x="9867209" y="114435"/>
                </a:cubicBezTo>
                <a:cubicBezTo>
                  <a:pt x="10111973" y="384599"/>
                  <a:pt x="11430463" y="1534526"/>
                  <a:pt x="9922627" y="1832399"/>
                </a:cubicBezTo>
                <a:cubicBezTo>
                  <a:pt x="8414791" y="2130272"/>
                  <a:pt x="2344191" y="2139508"/>
                  <a:pt x="820191" y="1901672"/>
                </a:cubicBezTo>
                <a:cubicBezTo>
                  <a:pt x="-703809" y="1663836"/>
                  <a:pt x="261391" y="666308"/>
                  <a:pt x="806336" y="391526"/>
                </a:cubicBezTo>
                <a:close/>
              </a:path>
            </a:pathLst>
          </a:custGeom>
          <a:solidFill>
            <a:srgbClr val="1E3100">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6" name="Title 5"/>
          <p:cNvSpPr>
            <a:spLocks noGrp="1"/>
          </p:cNvSpPr>
          <p:nvPr>
            <p:ph type="title"/>
          </p:nvPr>
        </p:nvSpPr>
        <p:spPr>
          <a:xfrm>
            <a:off x="533400" y="3296495"/>
            <a:ext cx="8077200" cy="1093084"/>
          </a:xfrm>
        </p:spPr>
        <p:txBody>
          <a:bodyPr>
            <a:noAutofit/>
          </a:bodyPr>
          <a:lstStyle/>
          <a:p>
            <a:pPr algn="just"/>
            <a:r>
              <a:rPr lang="en-US" sz="2800" dirty="0" err="1" smtClean="0">
                <a:solidFill>
                  <a:srgbClr val="0070C0"/>
                </a:solidFill>
                <a:latin typeface="Times New Roman" panose="02020603050405020304" pitchFamily="18" charset="0"/>
                <a:cs typeface="Times New Roman" panose="02020603050405020304" pitchFamily="18" charset="0"/>
              </a:rPr>
              <a:t>Khi</a:t>
            </a:r>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lựa</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chọn</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nồi</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cơm</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điện</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cần</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lưu</a:t>
            </a:r>
            <a:r>
              <a:rPr lang="en-US" sz="2800" dirty="0">
                <a:solidFill>
                  <a:srgbClr val="0070C0"/>
                </a:solidFill>
                <a:latin typeface="Times New Roman" panose="02020603050405020304" pitchFamily="18" charset="0"/>
                <a:cs typeface="Times New Roman" panose="02020603050405020304" pitchFamily="18" charset="0"/>
              </a:rPr>
              <a:t> ý </a:t>
            </a:r>
            <a:r>
              <a:rPr lang="en-US" sz="2800" dirty="0" err="1">
                <a:solidFill>
                  <a:srgbClr val="0070C0"/>
                </a:solidFill>
                <a:latin typeface="Times New Roman" panose="02020603050405020304" pitchFamily="18" charset="0"/>
                <a:cs typeface="Times New Roman" panose="02020603050405020304" pitchFamily="18" charset="0"/>
              </a:rPr>
              <a:t>đến</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số</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lượng</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thành</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viên</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trong</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gia</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đình</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Nồi</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cơm</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điện</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được</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chọn</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cần</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có</a:t>
            </a:r>
            <a:r>
              <a:rPr lang="en-US" sz="2800" dirty="0">
                <a:solidFill>
                  <a:srgbClr val="0070C0"/>
                </a:solidFill>
                <a:latin typeface="Times New Roman" panose="02020603050405020304" pitchFamily="18" charset="0"/>
                <a:cs typeface="Times New Roman" panose="02020603050405020304" pitchFamily="18" charset="0"/>
              </a:rPr>
              <a:t> dung </a:t>
            </a:r>
            <a:r>
              <a:rPr lang="en-US" sz="2800" dirty="0" err="1">
                <a:solidFill>
                  <a:srgbClr val="0070C0"/>
                </a:solidFill>
                <a:latin typeface="Times New Roman" panose="02020603050405020304" pitchFamily="18" charset="0"/>
                <a:cs typeface="Times New Roman" panose="02020603050405020304" pitchFamily="18" charset="0"/>
              </a:rPr>
              <a:t>tích</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và</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công</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suất</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phù</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hợp</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để</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tiết</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kiệm</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năng</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lượng</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và</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phù</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hợp</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với</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điều</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kiện</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kinh</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tế</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gia</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đình</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Dựa</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vào</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Bảng</a:t>
            </a:r>
            <a:r>
              <a:rPr lang="en-US" sz="2800" dirty="0">
                <a:solidFill>
                  <a:srgbClr val="0070C0"/>
                </a:solidFill>
                <a:latin typeface="Times New Roman" panose="02020603050405020304" pitchFamily="18" charset="0"/>
                <a:cs typeface="Times New Roman" panose="02020603050405020304" pitchFamily="18" charset="0"/>
              </a:rPr>
              <a:t> 13.1, </a:t>
            </a:r>
            <a:r>
              <a:rPr lang="en-US" sz="2800" dirty="0" err="1">
                <a:solidFill>
                  <a:srgbClr val="0070C0"/>
                </a:solidFill>
                <a:latin typeface="Times New Roman" panose="02020603050405020304" pitchFamily="18" charset="0"/>
                <a:cs typeface="Times New Roman" panose="02020603050405020304" pitchFamily="18" charset="0"/>
              </a:rPr>
              <a:t>em</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hãy</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cho</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biết</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gia</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đình</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em</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nên</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chọn</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loại</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nồi</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cơm</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điện</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có</a:t>
            </a:r>
            <a:r>
              <a:rPr lang="en-US" sz="2800" dirty="0">
                <a:solidFill>
                  <a:srgbClr val="0070C0"/>
                </a:solidFill>
                <a:latin typeface="Times New Roman" panose="02020603050405020304" pitchFamily="18" charset="0"/>
                <a:cs typeface="Times New Roman" panose="02020603050405020304" pitchFamily="18" charset="0"/>
              </a:rPr>
              <a:t> dung </a:t>
            </a:r>
            <a:r>
              <a:rPr lang="en-US" sz="2800" dirty="0" err="1">
                <a:solidFill>
                  <a:srgbClr val="0070C0"/>
                </a:solidFill>
                <a:latin typeface="Times New Roman" panose="02020603050405020304" pitchFamily="18" charset="0"/>
                <a:cs typeface="Times New Roman" panose="02020603050405020304" pitchFamily="18" charset="0"/>
              </a:rPr>
              <a:t>tích</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bao</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nhiêu</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là</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phù</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hợp</a:t>
            </a:r>
            <a:r>
              <a:rPr lang="en-US" sz="2800" dirty="0">
                <a:solidFill>
                  <a:srgbClr val="0070C0"/>
                </a:solidFill>
                <a:latin typeface="Times New Roman" panose="02020603050405020304" pitchFamily="18" charset="0"/>
                <a:cs typeface="Times New Roman" panose="02020603050405020304" pitchFamily="18" charset="0"/>
              </a:rPr>
              <a:t>?</a:t>
            </a:r>
            <a:r>
              <a:rPr lang="en-US" sz="2800" dirty="0">
                <a:latin typeface="Times New Roman" panose="02020603050405020304" pitchFamily="18" charset="0"/>
                <a:cs typeface="Times New Roman" panose="02020603050405020304" pitchFamily="18" charset="0"/>
              </a:rPr>
              <a:t/>
            </a:r>
            <a:br>
              <a:rPr lang="en-US" sz="2800" dirty="0">
                <a:latin typeface="Times New Roman" panose="02020603050405020304" pitchFamily="18" charset="0"/>
                <a:cs typeface="Times New Roman" panose="02020603050405020304" pitchFamily="18" charset="0"/>
              </a:rPr>
            </a:br>
            <a:r>
              <a:rPr lang="en-US" sz="2800" dirty="0" err="1" smtClean="0">
                <a:solidFill>
                  <a:srgbClr val="0070C0"/>
                </a:solidFill>
                <a:latin typeface="Times New Roman" panose="02020603050405020304" pitchFamily="18" charset="0"/>
                <a:cs typeface="Times New Roman" panose="02020603050405020304" pitchFamily="18" charset="0"/>
              </a:rPr>
              <a:t>hãy</a:t>
            </a:r>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nêu</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tên</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công</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dụng</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của</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các</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đồ</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dùng</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smtClean="0">
                <a:solidFill>
                  <a:srgbClr val="0070C0"/>
                </a:solidFill>
                <a:latin typeface="Times New Roman" panose="02020603050405020304" pitchFamily="18" charset="0"/>
                <a:cs typeface="Times New Roman" panose="02020603050405020304" pitchFamily="18" charset="0"/>
              </a:rPr>
              <a:t>điện</a:t>
            </a:r>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smtClean="0">
                <a:solidFill>
                  <a:srgbClr val="0070C0"/>
                </a:solidFill>
                <a:latin typeface="Times New Roman" panose="02020603050405020304" pitchFamily="18" charset="0"/>
                <a:cs typeface="Times New Roman" panose="02020603050405020304" pitchFamily="18" charset="0"/>
              </a:rPr>
              <a:t>trong</a:t>
            </a:r>
            <a:r>
              <a:rPr lang="en-US" sz="2800" dirty="0" smtClean="0">
                <a:solidFill>
                  <a:srgbClr val="0070C0"/>
                </a:solidFill>
                <a:latin typeface="Times New Roman" panose="02020603050405020304" pitchFamily="18" charset="0"/>
                <a:cs typeface="Times New Roman" panose="02020603050405020304" pitchFamily="18" charset="0"/>
              </a:rPr>
              <a:t> Hình13.1</a:t>
            </a:r>
            <a:r>
              <a:rPr lang="en-US" sz="2800" dirty="0">
                <a:solidFill>
                  <a:srgbClr val="0070C0"/>
                </a:solidFill>
                <a:latin typeface="Times New Roman" panose="02020603050405020304" pitchFamily="18" charset="0"/>
                <a:cs typeface="Times New Roman" panose="02020603050405020304" pitchFamily="18" charset="0"/>
              </a:rPr>
              <a:t>.</a:t>
            </a:r>
            <a:r>
              <a:rPr lang="en-US" sz="3200" dirty="0">
                <a:solidFill>
                  <a:srgbClr val="0070C0"/>
                </a:solidFill>
              </a:rPr>
              <a:t/>
            </a:r>
            <a:br>
              <a:rPr lang="en-US" sz="3200" dirty="0">
                <a:solidFill>
                  <a:srgbClr val="0070C0"/>
                </a:solidFill>
              </a:rPr>
            </a:br>
            <a:r>
              <a:rPr lang="vi-VN" sz="3200" dirty="0">
                <a:solidFill>
                  <a:srgbClr val="0070C0"/>
                </a:solidFill>
              </a:rPr>
              <a:t/>
            </a:r>
            <a:br>
              <a:rPr lang="vi-VN" sz="3200" dirty="0">
                <a:solidFill>
                  <a:srgbClr val="0070C0"/>
                </a:solidFill>
              </a:rPr>
            </a:br>
            <a:r>
              <a:rPr lang="vi-VN" dirty="0"/>
              <a:t/>
            </a:r>
            <a:br>
              <a:rPr lang="vi-VN" dirty="0"/>
            </a:br>
            <a:r>
              <a:rPr lang="vi-VN" dirty="0"/>
              <a:t/>
            </a:r>
            <a:br>
              <a:rPr lang="vi-VN" dirty="0"/>
            </a:br>
            <a:r>
              <a:rPr lang="vi-VN" dirty="0"/>
              <a:t/>
            </a:r>
            <a:br>
              <a:rPr lang="vi-VN" dirty="0"/>
            </a:br>
            <a:r>
              <a:rPr lang="en-US" dirty="0"/>
              <a:t/>
            </a:r>
            <a:br>
              <a:rPr lang="en-US" dirty="0"/>
            </a:br>
            <a:endParaRPr lang="en-US" sz="3200" dirty="0">
              <a:solidFill>
                <a:srgbClr val="0070C0"/>
              </a:solidFill>
            </a:endParaRPr>
          </a:p>
        </p:txBody>
      </p:sp>
      <p:pic>
        <p:nvPicPr>
          <p:cNvPr id="11" name="Picture 2" descr="Screen Clippi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8100" y="85301"/>
            <a:ext cx="7620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9633" y="3877580"/>
            <a:ext cx="8458200" cy="2142220"/>
          </a:xfrm>
          <a:prstGeom prst="rect">
            <a:avLst/>
          </a:prstGeom>
        </p:spPr>
      </p:pic>
    </p:spTree>
    <p:extLst>
      <p:ext uri="{BB962C8B-B14F-4D97-AF65-F5344CB8AC3E}">
        <p14:creationId xmlns:p14="http://schemas.microsoft.com/office/powerpoint/2010/main" val="3221207953"/>
      </p:ext>
    </p:extLst>
  </p:cSld>
  <p:clrMapOvr>
    <a:masterClrMapping/>
  </p:clrMapOvr>
  <p:transition>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reeform 8"/>
          <p:cNvSpPr/>
          <p:nvPr/>
        </p:nvSpPr>
        <p:spPr>
          <a:xfrm>
            <a:off x="1371600" y="3284859"/>
            <a:ext cx="10634421" cy="523220"/>
          </a:xfrm>
          <a:custGeom>
            <a:avLst/>
            <a:gdLst>
              <a:gd name="connsiteX0" fmla="*/ 806336 w 10634421"/>
              <a:gd name="connsiteY0" fmla="*/ 391526 h 2069007"/>
              <a:gd name="connsiteX1" fmla="*/ 4089863 w 10634421"/>
              <a:gd name="connsiteY1" fmla="*/ 252981 h 2069007"/>
              <a:gd name="connsiteX2" fmla="*/ 4436227 w 10634421"/>
              <a:gd name="connsiteY2" fmla="*/ 419235 h 2069007"/>
              <a:gd name="connsiteX3" fmla="*/ 7484227 w 10634421"/>
              <a:gd name="connsiteY3" fmla="*/ 627053 h 2069007"/>
              <a:gd name="connsiteX4" fmla="*/ 8454045 w 10634421"/>
              <a:gd name="connsiteY4" fmla="*/ 211417 h 2069007"/>
              <a:gd name="connsiteX5" fmla="*/ 9867209 w 10634421"/>
              <a:gd name="connsiteY5" fmla="*/ 114435 h 2069007"/>
              <a:gd name="connsiteX6" fmla="*/ 9922627 w 10634421"/>
              <a:gd name="connsiteY6" fmla="*/ 1832399 h 2069007"/>
              <a:gd name="connsiteX7" fmla="*/ 820191 w 10634421"/>
              <a:gd name="connsiteY7" fmla="*/ 1901672 h 2069007"/>
              <a:gd name="connsiteX8" fmla="*/ 806336 w 10634421"/>
              <a:gd name="connsiteY8" fmla="*/ 391526 h 2069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34421" h="2069007">
                <a:moveTo>
                  <a:pt x="806336" y="391526"/>
                </a:moveTo>
                <a:cubicBezTo>
                  <a:pt x="1351281" y="116744"/>
                  <a:pt x="3484881" y="248363"/>
                  <a:pt x="4089863" y="252981"/>
                </a:cubicBezTo>
                <a:cubicBezTo>
                  <a:pt x="4694845" y="257599"/>
                  <a:pt x="3870500" y="356890"/>
                  <a:pt x="4436227" y="419235"/>
                </a:cubicBezTo>
                <a:cubicBezTo>
                  <a:pt x="5001954" y="481580"/>
                  <a:pt x="6814591" y="661689"/>
                  <a:pt x="7484227" y="627053"/>
                </a:cubicBezTo>
                <a:cubicBezTo>
                  <a:pt x="8153863" y="592417"/>
                  <a:pt x="8056881" y="296853"/>
                  <a:pt x="8454045" y="211417"/>
                </a:cubicBezTo>
                <a:cubicBezTo>
                  <a:pt x="8851209" y="125981"/>
                  <a:pt x="9622445" y="-155729"/>
                  <a:pt x="9867209" y="114435"/>
                </a:cubicBezTo>
                <a:cubicBezTo>
                  <a:pt x="10111973" y="384599"/>
                  <a:pt x="11430463" y="1534526"/>
                  <a:pt x="9922627" y="1832399"/>
                </a:cubicBezTo>
                <a:cubicBezTo>
                  <a:pt x="8414791" y="2130272"/>
                  <a:pt x="2344191" y="2139508"/>
                  <a:pt x="820191" y="1901672"/>
                </a:cubicBezTo>
                <a:cubicBezTo>
                  <a:pt x="-703809" y="1663836"/>
                  <a:pt x="261391" y="666308"/>
                  <a:pt x="806336" y="391526"/>
                </a:cubicBezTo>
                <a:close/>
              </a:path>
            </a:pathLst>
          </a:custGeom>
        </p:spPr>
        <p:txBody>
          <a:bodyPr>
            <a:spAutoFit/>
          </a:bodyPr>
          <a:lstStyle/>
          <a:p>
            <a:endParaRPr lang="vi-VN" sz="2800">
              <a:solidFill>
                <a:srgbClr val="0070C0"/>
              </a:solidFill>
              <a:latin typeface="Times New Roman" panose="02020603050405020304" pitchFamily="18" charset="0"/>
              <a:cs typeface="Times New Roman" panose="02020603050405020304" pitchFamily="18" charset="0"/>
            </a:endParaRPr>
          </a:p>
        </p:txBody>
      </p:sp>
      <p:pic>
        <p:nvPicPr>
          <p:cNvPr id="12290" name="Picture 27" descr="bbal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39100" y="228600"/>
            <a:ext cx="12954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Top Corners Rounded 15">
            <a:extLst>
              <a:ext uri="{FF2B5EF4-FFF2-40B4-BE49-F238E27FC236}">
                <a16:creationId xmlns:a16="http://schemas.microsoft.com/office/drawing/2014/main" id="{64D87223-09CE-4DE3-AD12-5D12CBE4C9BA}"/>
              </a:ext>
            </a:extLst>
          </p:cNvPr>
          <p:cNvSpPr/>
          <p:nvPr/>
        </p:nvSpPr>
        <p:spPr>
          <a:xfrm rot="5400000">
            <a:off x="-1627981" y="3258344"/>
            <a:ext cx="3597275" cy="341313"/>
          </a:xfrm>
          <a:prstGeom prst="round2SameRect">
            <a:avLst>
              <a:gd name="adj1" fmla="val 50000"/>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latin typeface="Lato Light" panose="020F0502020204030203" pitchFamily="34" charset="0"/>
              <a:ea typeface="Lato Light" panose="020F0502020204030203" pitchFamily="34" charset="0"/>
              <a:cs typeface="Lato Light" panose="020F0502020204030203" pitchFamily="34" charset="0"/>
            </a:endParaRPr>
          </a:p>
        </p:txBody>
      </p:sp>
      <p:sp>
        <p:nvSpPr>
          <p:cNvPr id="25" name="Rectangle 24"/>
          <p:cNvSpPr/>
          <p:nvPr/>
        </p:nvSpPr>
        <p:spPr>
          <a:xfrm>
            <a:off x="457200" y="1090486"/>
            <a:ext cx="8458200" cy="1815882"/>
          </a:xfrm>
          <a:prstGeom prst="rect">
            <a:avLst/>
          </a:prstGeom>
        </p:spPr>
        <p:txBody>
          <a:bodyPr wrap="square">
            <a:spAutoFit/>
          </a:bodyPr>
          <a:lstStyle/>
          <a:p>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smtClean="0">
                <a:solidFill>
                  <a:srgbClr val="0070C0"/>
                </a:solidFill>
                <a:latin typeface="Times New Roman" panose="02020603050405020304" pitchFamily="18" charset="0"/>
                <a:cs typeface="Times New Roman" panose="02020603050405020304" pitchFamily="18" charset="0"/>
              </a:rPr>
              <a:t>Nồi</a:t>
            </a:r>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cơm</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điện</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thông</a:t>
            </a:r>
            <a:r>
              <a:rPr lang="en-US" sz="2800" dirty="0">
                <a:solidFill>
                  <a:srgbClr val="0070C0"/>
                </a:solidFill>
                <a:latin typeface="Times New Roman" panose="02020603050405020304" pitchFamily="18" charset="0"/>
                <a:cs typeface="Times New Roman" panose="02020603050405020304" pitchFamily="18" charset="0"/>
              </a:rPr>
              <a:t> minh </a:t>
            </a:r>
            <a:r>
              <a:rPr lang="en-US" sz="2800" dirty="0" err="1">
                <a:solidFill>
                  <a:srgbClr val="0070C0"/>
                </a:solidFill>
                <a:latin typeface="Times New Roman" panose="02020603050405020304" pitchFamily="18" charset="0"/>
                <a:cs typeface="Times New Roman" panose="02020603050405020304" pitchFamily="18" charset="0"/>
              </a:rPr>
              <a:t>có</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thể</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tự</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cung</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cấp</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nước</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gạo</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từ</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khay</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dự</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trữ</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và</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nấu</a:t>
            </a:r>
            <a:r>
              <a:rPr lang="en-US" sz="2800" dirty="0">
                <a:solidFill>
                  <a:srgbClr val="0070C0"/>
                </a:solidFill>
                <a:latin typeface="Times New Roman" panose="02020603050405020304" pitchFamily="18" charset="0"/>
                <a:cs typeface="Times New Roman" panose="02020603050405020304" pitchFamily="18" charset="0"/>
              </a:rPr>
              <a:t> qua </a:t>
            </a:r>
            <a:r>
              <a:rPr lang="en-US" sz="2800" dirty="0" err="1">
                <a:solidFill>
                  <a:srgbClr val="0070C0"/>
                </a:solidFill>
                <a:latin typeface="Times New Roman" panose="02020603050405020304" pitchFamily="18" charset="0"/>
                <a:cs typeface="Times New Roman" panose="02020603050405020304" pitchFamily="18" charset="0"/>
              </a:rPr>
              <a:t>ứng</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dụng</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điều</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khiển</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từ</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xa</a:t>
            </a:r>
            <a:r>
              <a:rPr lang="en-US" sz="2800" dirty="0">
                <a:solidFill>
                  <a:srgbClr val="0070C0"/>
                </a:solidFill>
                <a:latin typeface="Times New Roman" panose="02020603050405020304" pitchFamily="18" charset="0"/>
                <a:cs typeface="Times New Roman" panose="02020603050405020304" pitchFamily="18" charset="0"/>
              </a:rPr>
              <a:t>.</a:t>
            </a:r>
          </a:p>
          <a:p>
            <a:r>
              <a:rPr lang="vi-VN" sz="2800" dirty="0">
                <a:solidFill>
                  <a:srgbClr val="0070C0"/>
                </a:solidFill>
                <a:latin typeface="Times New Roman" panose="02020603050405020304" pitchFamily="18" charset="0"/>
                <a:cs typeface="Times New Roman" panose="02020603050405020304" pitchFamily="18" charset="0"/>
              </a:rPr>
              <a:t/>
            </a:r>
            <a:br>
              <a:rPr lang="vi-VN" sz="2800" dirty="0">
                <a:solidFill>
                  <a:srgbClr val="0070C0"/>
                </a:solidFill>
                <a:latin typeface="Times New Roman" panose="02020603050405020304" pitchFamily="18" charset="0"/>
                <a:cs typeface="Times New Roman" panose="02020603050405020304" pitchFamily="18" charset="0"/>
              </a:rPr>
            </a:br>
            <a:endParaRPr lang="en-US" sz="2800" dirty="0">
              <a:solidFill>
                <a:srgbClr val="0070C0"/>
              </a:solidFill>
              <a:latin typeface="Times New Roman" panose="02020603050405020304" pitchFamily="18" charset="0"/>
              <a:cs typeface="Times New Roman" panose="02020603050405020304" pitchFamily="18" charset="0"/>
            </a:endParaRPr>
          </a:p>
        </p:txBody>
      </p:sp>
      <p:pic>
        <p:nvPicPr>
          <p:cNvPr id="10" name="Picture 2" descr="Screen Clippi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3734" y="52164"/>
            <a:ext cx="3067050" cy="96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 descr="Khám phá nguyên lý hoạt động &amp; Cấu tạo nồi cơm điện cao tần có gì đặc biệt  - META.v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80229" y="2743200"/>
            <a:ext cx="6235058" cy="36424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2939059"/>
      </p:ext>
    </p:extLst>
  </p:cSld>
  <p:clrMapOvr>
    <a:masterClrMapping/>
  </p:clrMapOvr>
  <p:transition>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additive="base">
                                        <p:cTn id="12" dur="500" fill="hold"/>
                                        <p:tgtEl>
                                          <p:spTgt spid="11"/>
                                        </p:tgtEl>
                                        <p:attrNameLst>
                                          <p:attrName>ppt_x</p:attrName>
                                        </p:attrNameLst>
                                      </p:cBhvr>
                                      <p:tavLst>
                                        <p:tav tm="0">
                                          <p:val>
                                            <p:strVal val="#ppt_x"/>
                                          </p:val>
                                        </p:tav>
                                        <p:tav tm="100000">
                                          <p:val>
                                            <p:strVal val="#ppt_x"/>
                                          </p:val>
                                        </p:tav>
                                      </p:tavLst>
                                    </p:anim>
                                    <p:anim calcmode="lin" valueType="num">
                                      <p:cBhvr additive="base">
                                        <p:cTn id="13"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reeform 8"/>
          <p:cNvSpPr/>
          <p:nvPr/>
        </p:nvSpPr>
        <p:spPr>
          <a:xfrm>
            <a:off x="-750918" y="4970183"/>
            <a:ext cx="10634421" cy="2069007"/>
          </a:xfrm>
          <a:custGeom>
            <a:avLst/>
            <a:gdLst>
              <a:gd name="connsiteX0" fmla="*/ 806336 w 10634421"/>
              <a:gd name="connsiteY0" fmla="*/ 391526 h 2069007"/>
              <a:gd name="connsiteX1" fmla="*/ 4089863 w 10634421"/>
              <a:gd name="connsiteY1" fmla="*/ 252981 h 2069007"/>
              <a:gd name="connsiteX2" fmla="*/ 4436227 w 10634421"/>
              <a:gd name="connsiteY2" fmla="*/ 419235 h 2069007"/>
              <a:gd name="connsiteX3" fmla="*/ 7484227 w 10634421"/>
              <a:gd name="connsiteY3" fmla="*/ 627053 h 2069007"/>
              <a:gd name="connsiteX4" fmla="*/ 8454045 w 10634421"/>
              <a:gd name="connsiteY4" fmla="*/ 211417 h 2069007"/>
              <a:gd name="connsiteX5" fmla="*/ 9867209 w 10634421"/>
              <a:gd name="connsiteY5" fmla="*/ 114435 h 2069007"/>
              <a:gd name="connsiteX6" fmla="*/ 9922627 w 10634421"/>
              <a:gd name="connsiteY6" fmla="*/ 1832399 h 2069007"/>
              <a:gd name="connsiteX7" fmla="*/ 820191 w 10634421"/>
              <a:gd name="connsiteY7" fmla="*/ 1901672 h 2069007"/>
              <a:gd name="connsiteX8" fmla="*/ 806336 w 10634421"/>
              <a:gd name="connsiteY8" fmla="*/ 391526 h 2069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34421" h="2069007">
                <a:moveTo>
                  <a:pt x="806336" y="391526"/>
                </a:moveTo>
                <a:cubicBezTo>
                  <a:pt x="1351281" y="116744"/>
                  <a:pt x="3484881" y="248363"/>
                  <a:pt x="4089863" y="252981"/>
                </a:cubicBezTo>
                <a:cubicBezTo>
                  <a:pt x="4694845" y="257599"/>
                  <a:pt x="3870500" y="356890"/>
                  <a:pt x="4436227" y="419235"/>
                </a:cubicBezTo>
                <a:cubicBezTo>
                  <a:pt x="5001954" y="481580"/>
                  <a:pt x="6814591" y="661689"/>
                  <a:pt x="7484227" y="627053"/>
                </a:cubicBezTo>
                <a:cubicBezTo>
                  <a:pt x="8153863" y="592417"/>
                  <a:pt x="8056881" y="296853"/>
                  <a:pt x="8454045" y="211417"/>
                </a:cubicBezTo>
                <a:cubicBezTo>
                  <a:pt x="8851209" y="125981"/>
                  <a:pt x="9622445" y="-155729"/>
                  <a:pt x="9867209" y="114435"/>
                </a:cubicBezTo>
                <a:cubicBezTo>
                  <a:pt x="10111973" y="384599"/>
                  <a:pt x="11430463" y="1534526"/>
                  <a:pt x="9922627" y="1832399"/>
                </a:cubicBezTo>
                <a:cubicBezTo>
                  <a:pt x="8414791" y="2130272"/>
                  <a:pt x="2344191" y="2139508"/>
                  <a:pt x="820191" y="1901672"/>
                </a:cubicBezTo>
                <a:cubicBezTo>
                  <a:pt x="-703809" y="1663836"/>
                  <a:pt x="261391" y="666308"/>
                  <a:pt x="806336" y="391526"/>
                </a:cubicBezTo>
                <a:close/>
              </a:path>
            </a:pathLst>
          </a:custGeom>
          <a:solidFill>
            <a:srgbClr val="E4B3CC">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pic>
        <p:nvPicPr>
          <p:cNvPr id="12290" name="Picture 27" descr="bbal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48600" y="0"/>
            <a:ext cx="12954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3" name="Rectangle 1"/>
          <p:cNvSpPr>
            <a:spLocks noChangeArrowheads="1"/>
          </p:cNvSpPr>
          <p:nvPr/>
        </p:nvSpPr>
        <p:spPr bwMode="auto">
          <a:xfrm>
            <a:off x="568117" y="443707"/>
            <a:ext cx="218354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spcBef>
                <a:spcPct val="50000"/>
              </a:spcBef>
            </a:pPr>
            <a:r>
              <a:rPr lang="en-US" altLang="vi-VN" sz="2800" b="1" u="sng" dirty="0" smtClean="0">
                <a:solidFill>
                  <a:srgbClr val="339966"/>
                </a:solidFill>
              </a:rPr>
              <a:t>1. </a:t>
            </a:r>
            <a:r>
              <a:rPr lang="en-US" sz="2800" b="1" u="sng" dirty="0" smtClean="0">
                <a:solidFill>
                  <a:srgbClr val="339966"/>
                </a:solidFill>
              </a:rPr>
              <a:t>CẤU TẠO</a:t>
            </a:r>
            <a:endParaRPr lang="en-US" altLang="vi-VN" sz="2800" b="1" u="sng" dirty="0">
              <a:solidFill>
                <a:srgbClr val="339966"/>
              </a:solidFill>
            </a:endParaRPr>
          </a:p>
        </p:txBody>
      </p:sp>
      <p:sp>
        <p:nvSpPr>
          <p:cNvPr id="24" name="Rectangle 23"/>
          <p:cNvSpPr/>
          <p:nvPr/>
        </p:nvSpPr>
        <p:spPr>
          <a:xfrm>
            <a:off x="762000" y="896002"/>
            <a:ext cx="4572000" cy="523220"/>
          </a:xfrm>
          <a:prstGeom prst="rect">
            <a:avLst/>
          </a:prstGeom>
        </p:spPr>
        <p:txBody>
          <a:bodyPr>
            <a:spAutoFit/>
          </a:bodyPr>
          <a:lstStyle/>
          <a:p>
            <a:r>
              <a:rPr lang="en-US" sz="2800" dirty="0" err="1">
                <a:solidFill>
                  <a:srgbClr val="0070C0"/>
                </a:solidFill>
                <a:latin typeface="Times New Roman" panose="02020603050405020304" pitchFamily="18" charset="0"/>
                <a:cs typeface="Times New Roman" panose="02020603050405020304" pitchFamily="18" charset="0"/>
              </a:rPr>
              <a:t>Mặt</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bếp</a:t>
            </a:r>
            <a:r>
              <a:rPr lang="en-US" sz="2800" dirty="0">
                <a:solidFill>
                  <a:srgbClr val="0070C0"/>
                </a:solidFill>
                <a:latin typeface="Times New Roman" panose="02020603050405020304" pitchFamily="18" charset="0"/>
                <a:cs typeface="Times New Roman" panose="02020603050405020304" pitchFamily="18" charset="0"/>
              </a:rPr>
              <a:t> </a:t>
            </a:r>
          </a:p>
        </p:txBody>
      </p:sp>
      <p:sp>
        <p:nvSpPr>
          <p:cNvPr id="25" name="Rectangle 24"/>
          <p:cNvSpPr/>
          <p:nvPr/>
        </p:nvSpPr>
        <p:spPr>
          <a:xfrm>
            <a:off x="6858000" y="3903715"/>
            <a:ext cx="4572000" cy="954107"/>
          </a:xfrm>
          <a:prstGeom prst="rect">
            <a:avLst/>
          </a:prstGeom>
        </p:spPr>
        <p:txBody>
          <a:bodyPr>
            <a:spAutoFit/>
          </a:bodyPr>
          <a:lstStyle/>
          <a:p>
            <a:r>
              <a:rPr lang="en-US" sz="2800" dirty="0" err="1" smtClean="0">
                <a:solidFill>
                  <a:srgbClr val="0070C0"/>
                </a:solidFill>
                <a:latin typeface="Times New Roman" panose="02020603050405020304" pitchFamily="18" charset="0"/>
                <a:cs typeface="Times New Roman" panose="02020603050405020304" pitchFamily="18" charset="0"/>
              </a:rPr>
              <a:t>Bô</a:t>
            </a:r>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smtClean="0">
                <a:solidFill>
                  <a:srgbClr val="0070C0"/>
                </a:solidFill>
                <a:latin typeface="Times New Roman" panose="02020603050405020304" pitchFamily="18" charset="0"/>
                <a:cs typeface="Times New Roman" panose="02020603050405020304" pitchFamily="18" charset="0"/>
              </a:rPr>
              <a:t>phận</a:t>
            </a:r>
            <a:endParaRPr lang="en-US" sz="2800" dirty="0" smtClean="0">
              <a:solidFill>
                <a:srgbClr val="0070C0"/>
              </a:solidFill>
              <a:latin typeface="Times New Roman" panose="02020603050405020304" pitchFamily="18" charset="0"/>
              <a:cs typeface="Times New Roman" panose="02020603050405020304" pitchFamily="18" charset="0"/>
            </a:endParaRPr>
          </a:p>
          <a:p>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điều</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khiển</a:t>
            </a:r>
            <a:endParaRPr lang="en-US" sz="2800" dirty="0">
              <a:solidFill>
                <a:srgbClr val="0070C0"/>
              </a:solidFill>
              <a:latin typeface="Times New Roman" panose="02020603050405020304" pitchFamily="18" charset="0"/>
              <a:cs typeface="Times New Roman" panose="02020603050405020304" pitchFamily="18" charset="0"/>
            </a:endParaRPr>
          </a:p>
        </p:txBody>
      </p:sp>
      <p:sp>
        <p:nvSpPr>
          <p:cNvPr id="26" name="Rectangle 25"/>
          <p:cNvSpPr/>
          <p:nvPr/>
        </p:nvSpPr>
        <p:spPr>
          <a:xfrm>
            <a:off x="6839639" y="3351168"/>
            <a:ext cx="4572000" cy="523220"/>
          </a:xfrm>
          <a:prstGeom prst="rect">
            <a:avLst/>
          </a:prstGeom>
        </p:spPr>
        <p:txBody>
          <a:bodyPr>
            <a:spAutoFit/>
          </a:bodyPr>
          <a:lstStyle/>
          <a:p>
            <a:r>
              <a:rPr lang="en-US" sz="2800" dirty="0" err="1" smtClean="0">
                <a:solidFill>
                  <a:srgbClr val="0070C0"/>
                </a:solidFill>
                <a:latin typeface="Times New Roman" panose="02020603050405020304" pitchFamily="18" charset="0"/>
                <a:cs typeface="Times New Roman" panose="02020603050405020304" pitchFamily="18" charset="0"/>
              </a:rPr>
              <a:t>Thân</a:t>
            </a:r>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smtClean="0">
                <a:solidFill>
                  <a:srgbClr val="0070C0"/>
                </a:solidFill>
                <a:latin typeface="Times New Roman" panose="02020603050405020304" pitchFamily="18" charset="0"/>
                <a:cs typeface="Times New Roman" panose="02020603050405020304" pitchFamily="18" charset="0"/>
              </a:rPr>
              <a:t>bếp</a:t>
            </a:r>
            <a:endParaRPr lang="en-US" sz="2800" dirty="0">
              <a:solidFill>
                <a:srgbClr val="0070C0"/>
              </a:solidFill>
              <a:latin typeface="Times New Roman" panose="02020603050405020304" pitchFamily="18" charset="0"/>
              <a:cs typeface="Times New Roman" panose="02020603050405020304" pitchFamily="18" charset="0"/>
            </a:endParaRPr>
          </a:p>
        </p:txBody>
      </p:sp>
      <p:sp>
        <p:nvSpPr>
          <p:cNvPr id="27" name="Rectangle 26"/>
          <p:cNvSpPr/>
          <p:nvPr/>
        </p:nvSpPr>
        <p:spPr>
          <a:xfrm>
            <a:off x="37475" y="2322933"/>
            <a:ext cx="4572000" cy="954107"/>
          </a:xfrm>
          <a:prstGeom prst="rect">
            <a:avLst/>
          </a:prstGeom>
        </p:spPr>
        <p:txBody>
          <a:bodyPr>
            <a:spAutoFit/>
          </a:bodyPr>
          <a:lstStyle/>
          <a:p>
            <a:r>
              <a:rPr lang="en-US" dirty="0"/>
              <a:t> </a:t>
            </a:r>
            <a:r>
              <a:rPr lang="en-US" sz="2800" dirty="0" err="1" smtClean="0">
                <a:solidFill>
                  <a:srgbClr val="0070C0"/>
                </a:solidFill>
                <a:latin typeface="Times New Roman" panose="02020603050405020304" pitchFamily="18" charset="0"/>
                <a:cs typeface="Times New Roman" panose="02020603050405020304" pitchFamily="18" charset="0"/>
              </a:rPr>
              <a:t>Mâm</a:t>
            </a:r>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smtClean="0">
                <a:solidFill>
                  <a:srgbClr val="0070C0"/>
                </a:solidFill>
                <a:latin typeface="Times New Roman" panose="02020603050405020304" pitchFamily="18" charset="0"/>
                <a:cs typeface="Times New Roman" panose="02020603050405020304" pitchFamily="18" charset="0"/>
              </a:rPr>
              <a:t>nhiệt</a:t>
            </a:r>
            <a:r>
              <a:rPr lang="en-US" sz="2800" dirty="0" smtClean="0">
                <a:solidFill>
                  <a:srgbClr val="0070C0"/>
                </a:solidFill>
                <a:latin typeface="Times New Roman" panose="02020603050405020304" pitchFamily="18" charset="0"/>
                <a:cs typeface="Times New Roman" panose="02020603050405020304" pitchFamily="18" charset="0"/>
              </a:rPr>
              <a:t> </a:t>
            </a:r>
          </a:p>
          <a:p>
            <a:r>
              <a:rPr lang="en-US" sz="2800" dirty="0" err="1" smtClean="0">
                <a:solidFill>
                  <a:srgbClr val="0070C0"/>
                </a:solidFill>
                <a:latin typeface="Times New Roman" panose="02020603050405020304" pitchFamily="18" charset="0"/>
                <a:cs typeface="Times New Roman" panose="02020603050405020304" pitchFamily="18" charset="0"/>
              </a:rPr>
              <a:t>hồng</a:t>
            </a:r>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smtClean="0">
                <a:solidFill>
                  <a:srgbClr val="0070C0"/>
                </a:solidFill>
                <a:latin typeface="Times New Roman" panose="02020603050405020304" pitchFamily="18" charset="0"/>
                <a:cs typeface="Times New Roman" panose="02020603050405020304" pitchFamily="18" charset="0"/>
              </a:rPr>
              <a:t>ngoại</a:t>
            </a:r>
            <a:endParaRPr lang="en-US" sz="2800" dirty="0" smtClean="0">
              <a:solidFill>
                <a:srgbClr val="0070C0"/>
              </a:solidFill>
              <a:latin typeface="Times New Roman" panose="02020603050405020304" pitchFamily="18" charset="0"/>
              <a:cs typeface="Times New Roman" panose="02020603050405020304" pitchFamily="18" charset="0"/>
            </a:endParaRPr>
          </a:p>
        </p:txBody>
      </p:sp>
      <p:sp>
        <p:nvSpPr>
          <p:cNvPr id="11" name="Rectangle 1"/>
          <p:cNvSpPr>
            <a:spLocks noChangeArrowheads="1"/>
          </p:cNvSpPr>
          <p:nvPr/>
        </p:nvSpPr>
        <p:spPr bwMode="auto">
          <a:xfrm>
            <a:off x="341313" y="10673"/>
            <a:ext cx="390305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spcBef>
                <a:spcPct val="50000"/>
              </a:spcBef>
            </a:pPr>
            <a:r>
              <a:rPr lang="en-US" sz="2800" b="1" u="sng" dirty="0" smtClean="0">
                <a:solidFill>
                  <a:srgbClr val="339966"/>
                </a:solidFill>
              </a:rPr>
              <a:t>II</a:t>
            </a:r>
            <a:r>
              <a:rPr lang="en-US" sz="2800" b="1" u="sng" dirty="0">
                <a:solidFill>
                  <a:srgbClr val="339966"/>
                </a:solidFill>
              </a:rPr>
              <a:t>. BẾP HỒNG NGOẠI </a:t>
            </a:r>
            <a:endParaRPr lang="en-US" altLang="vi-VN" sz="2800" b="1" u="sng" dirty="0">
              <a:solidFill>
                <a:srgbClr val="339966"/>
              </a:solidFill>
            </a:endParaRPr>
          </a:p>
        </p:txBody>
      </p:sp>
      <p:pic>
        <p:nvPicPr>
          <p:cNvPr id="12" name="Picture 11" descr="Screen Clipping"/>
          <p:cNvPicPr>
            <a:picLocks noChangeAspect="1"/>
          </p:cNvPicPr>
          <p:nvPr/>
        </p:nvPicPr>
        <p:blipFill rotWithShape="1">
          <a:blip r:embed="rId3">
            <a:extLst>
              <a:ext uri="{28A0092B-C50C-407E-A947-70E740481C1C}">
                <a14:useLocalDpi xmlns:a14="http://schemas.microsoft.com/office/drawing/2010/main" val="0"/>
              </a:ext>
            </a:extLst>
          </a:blip>
          <a:srcRect l="3088" t="2920"/>
          <a:stretch/>
        </p:blipFill>
        <p:spPr>
          <a:xfrm>
            <a:off x="1952281" y="1676400"/>
            <a:ext cx="4782239" cy="3190608"/>
          </a:xfrm>
          <a:prstGeom prst="rect">
            <a:avLst/>
          </a:prstGeom>
        </p:spPr>
      </p:pic>
      <p:sp>
        <p:nvSpPr>
          <p:cNvPr id="13" name="Rectangle 12"/>
          <p:cNvSpPr/>
          <p:nvPr/>
        </p:nvSpPr>
        <p:spPr>
          <a:xfrm>
            <a:off x="465663" y="3874388"/>
            <a:ext cx="4572000" cy="523220"/>
          </a:xfrm>
          <a:prstGeom prst="rect">
            <a:avLst/>
          </a:prstGeom>
        </p:spPr>
        <p:txBody>
          <a:bodyPr>
            <a:spAutoFit/>
          </a:bodyPr>
          <a:lstStyle/>
          <a:p>
            <a:r>
              <a:rPr lang="en-US" dirty="0"/>
              <a:t> </a:t>
            </a:r>
            <a:r>
              <a:rPr lang="en-US" sz="2800" dirty="0" err="1" smtClean="0">
                <a:solidFill>
                  <a:srgbClr val="0070C0"/>
                </a:solidFill>
                <a:latin typeface="Times New Roman" panose="02020603050405020304" pitchFamily="18" charset="0"/>
                <a:cs typeface="Times New Roman" panose="02020603050405020304" pitchFamily="18" charset="0"/>
              </a:rPr>
              <a:t>Mặt</a:t>
            </a:r>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smtClean="0">
                <a:solidFill>
                  <a:srgbClr val="0070C0"/>
                </a:solidFill>
                <a:latin typeface="Times New Roman" panose="02020603050405020304" pitchFamily="18" charset="0"/>
                <a:cs typeface="Times New Roman" panose="02020603050405020304" pitchFamily="18" charset="0"/>
              </a:rPr>
              <a:t>bếp</a:t>
            </a:r>
            <a:endParaRPr lang="en-US" sz="2800" dirty="0" smtClean="0">
              <a:solidFill>
                <a:srgbClr val="0070C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21017758"/>
      </p:ext>
    </p:extLst>
  </p:cSld>
  <p:clrMapOvr>
    <a:masterClrMapping/>
  </p:clrMapOvr>
  <p:transition>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293"/>
                                        </p:tgtEl>
                                        <p:attrNameLst>
                                          <p:attrName>style.visibility</p:attrName>
                                        </p:attrNameLst>
                                      </p:cBhvr>
                                      <p:to>
                                        <p:strVal val="visible"/>
                                      </p:to>
                                    </p:set>
                                    <p:animEffect transition="in" filter="fade">
                                      <p:cBhvr>
                                        <p:cTn id="12" dur="500"/>
                                        <p:tgtEl>
                                          <p:spTgt spid="1229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barn(inVertical)">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2" fill="hold" grpId="0" nodeType="clickEffect">
                                  <p:stCondLst>
                                    <p:cond delay="0"/>
                                  </p:stCondLst>
                                  <p:childTnLst>
                                    <p:set>
                                      <p:cBhvr>
                                        <p:cTn id="21" dur="1" fill="hold">
                                          <p:stCondLst>
                                            <p:cond delay="0"/>
                                          </p:stCondLst>
                                        </p:cTn>
                                        <p:tgtEl>
                                          <p:spTgt spid="24"/>
                                        </p:tgtEl>
                                        <p:attrNameLst>
                                          <p:attrName>style.visibility</p:attrName>
                                        </p:attrNameLst>
                                      </p:cBhvr>
                                      <p:to>
                                        <p:strVal val="visible"/>
                                      </p:to>
                                    </p:set>
                                    <p:anim calcmode="lin" valueType="num">
                                      <p:cBhvr additive="base">
                                        <p:cTn id="22" dur="500" fill="hold"/>
                                        <p:tgtEl>
                                          <p:spTgt spid="24"/>
                                        </p:tgtEl>
                                        <p:attrNameLst>
                                          <p:attrName>ppt_x</p:attrName>
                                        </p:attrNameLst>
                                      </p:cBhvr>
                                      <p:tavLst>
                                        <p:tav tm="0">
                                          <p:val>
                                            <p:strVal val="1+#ppt_w/2"/>
                                          </p:val>
                                        </p:tav>
                                        <p:tav tm="100000">
                                          <p:val>
                                            <p:strVal val="#ppt_x"/>
                                          </p:val>
                                        </p:tav>
                                      </p:tavLst>
                                    </p:anim>
                                    <p:anim calcmode="lin" valueType="num">
                                      <p:cBhvr additive="base">
                                        <p:cTn id="23" dur="500" fill="hold"/>
                                        <p:tgtEl>
                                          <p:spTgt spid="24"/>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2" fill="hold" grpId="0" nodeType="clickEffect">
                                  <p:stCondLst>
                                    <p:cond delay="0"/>
                                  </p:stCondLst>
                                  <p:childTnLst>
                                    <p:set>
                                      <p:cBhvr>
                                        <p:cTn id="27" dur="1" fill="hold">
                                          <p:stCondLst>
                                            <p:cond delay="0"/>
                                          </p:stCondLst>
                                        </p:cTn>
                                        <p:tgtEl>
                                          <p:spTgt spid="25"/>
                                        </p:tgtEl>
                                        <p:attrNameLst>
                                          <p:attrName>style.visibility</p:attrName>
                                        </p:attrNameLst>
                                      </p:cBhvr>
                                      <p:to>
                                        <p:strVal val="visible"/>
                                      </p:to>
                                    </p:set>
                                    <p:anim calcmode="lin" valueType="num">
                                      <p:cBhvr additive="base">
                                        <p:cTn id="28" dur="500" fill="hold"/>
                                        <p:tgtEl>
                                          <p:spTgt spid="25"/>
                                        </p:tgtEl>
                                        <p:attrNameLst>
                                          <p:attrName>ppt_x</p:attrName>
                                        </p:attrNameLst>
                                      </p:cBhvr>
                                      <p:tavLst>
                                        <p:tav tm="0">
                                          <p:val>
                                            <p:strVal val="1+#ppt_w/2"/>
                                          </p:val>
                                        </p:tav>
                                        <p:tav tm="100000">
                                          <p:val>
                                            <p:strVal val="#ppt_x"/>
                                          </p:val>
                                        </p:tav>
                                      </p:tavLst>
                                    </p:anim>
                                    <p:anim calcmode="lin" valueType="num">
                                      <p:cBhvr additive="base">
                                        <p:cTn id="29" dur="500" fill="hold"/>
                                        <p:tgtEl>
                                          <p:spTgt spid="25"/>
                                        </p:tgtEl>
                                        <p:attrNameLst>
                                          <p:attrName>ppt_y</p:attrName>
                                        </p:attrNameLst>
                                      </p:cBhvr>
                                      <p:tavLst>
                                        <p:tav tm="0">
                                          <p:val>
                                            <p:strVal val="#ppt_y"/>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2" fill="hold" grpId="0" nodeType="clickEffect">
                                  <p:stCondLst>
                                    <p:cond delay="0"/>
                                  </p:stCondLst>
                                  <p:childTnLst>
                                    <p:set>
                                      <p:cBhvr>
                                        <p:cTn id="33" dur="1" fill="hold">
                                          <p:stCondLst>
                                            <p:cond delay="0"/>
                                          </p:stCondLst>
                                        </p:cTn>
                                        <p:tgtEl>
                                          <p:spTgt spid="26"/>
                                        </p:tgtEl>
                                        <p:attrNameLst>
                                          <p:attrName>style.visibility</p:attrName>
                                        </p:attrNameLst>
                                      </p:cBhvr>
                                      <p:to>
                                        <p:strVal val="visible"/>
                                      </p:to>
                                    </p:set>
                                    <p:anim calcmode="lin" valueType="num">
                                      <p:cBhvr additive="base">
                                        <p:cTn id="34" dur="500" fill="hold"/>
                                        <p:tgtEl>
                                          <p:spTgt spid="26"/>
                                        </p:tgtEl>
                                        <p:attrNameLst>
                                          <p:attrName>ppt_x</p:attrName>
                                        </p:attrNameLst>
                                      </p:cBhvr>
                                      <p:tavLst>
                                        <p:tav tm="0">
                                          <p:val>
                                            <p:strVal val="1+#ppt_w/2"/>
                                          </p:val>
                                        </p:tav>
                                        <p:tav tm="100000">
                                          <p:val>
                                            <p:strVal val="#ppt_x"/>
                                          </p:val>
                                        </p:tav>
                                      </p:tavLst>
                                    </p:anim>
                                    <p:anim calcmode="lin" valueType="num">
                                      <p:cBhvr additive="base">
                                        <p:cTn id="35" dur="500" fill="hold"/>
                                        <p:tgtEl>
                                          <p:spTgt spid="26"/>
                                        </p:tgtEl>
                                        <p:attrNameLst>
                                          <p:attrName>ppt_y</p:attrName>
                                        </p:attrNameLst>
                                      </p:cBhvr>
                                      <p:tavLst>
                                        <p:tav tm="0">
                                          <p:val>
                                            <p:strVal val="#ppt_y"/>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 presetClass="entr" presetSubtype="2" fill="hold" grpId="0" nodeType="clickEffect">
                                  <p:stCondLst>
                                    <p:cond delay="0"/>
                                  </p:stCondLst>
                                  <p:childTnLst>
                                    <p:set>
                                      <p:cBhvr>
                                        <p:cTn id="39" dur="1" fill="hold">
                                          <p:stCondLst>
                                            <p:cond delay="0"/>
                                          </p:stCondLst>
                                        </p:cTn>
                                        <p:tgtEl>
                                          <p:spTgt spid="27"/>
                                        </p:tgtEl>
                                        <p:attrNameLst>
                                          <p:attrName>style.visibility</p:attrName>
                                        </p:attrNameLst>
                                      </p:cBhvr>
                                      <p:to>
                                        <p:strVal val="visible"/>
                                      </p:to>
                                    </p:set>
                                    <p:anim calcmode="lin" valueType="num">
                                      <p:cBhvr additive="base">
                                        <p:cTn id="40" dur="500" fill="hold"/>
                                        <p:tgtEl>
                                          <p:spTgt spid="27"/>
                                        </p:tgtEl>
                                        <p:attrNameLst>
                                          <p:attrName>ppt_x</p:attrName>
                                        </p:attrNameLst>
                                      </p:cBhvr>
                                      <p:tavLst>
                                        <p:tav tm="0">
                                          <p:val>
                                            <p:strVal val="1+#ppt_w/2"/>
                                          </p:val>
                                        </p:tav>
                                        <p:tav tm="100000">
                                          <p:val>
                                            <p:strVal val="#ppt_x"/>
                                          </p:val>
                                        </p:tav>
                                      </p:tavLst>
                                    </p:anim>
                                    <p:anim calcmode="lin" valueType="num">
                                      <p:cBhvr additive="base">
                                        <p:cTn id="41" dur="500" fill="hold"/>
                                        <p:tgtEl>
                                          <p:spTgt spid="27"/>
                                        </p:tgtEl>
                                        <p:attrNameLst>
                                          <p:attrName>ppt_y</p:attrName>
                                        </p:attrNameLst>
                                      </p:cBhvr>
                                      <p:tavLst>
                                        <p:tav tm="0">
                                          <p:val>
                                            <p:strVal val="#ppt_y"/>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 presetClass="entr" presetSubtype="2" fill="hold" grpId="0" nodeType="clickEffect">
                                  <p:stCondLst>
                                    <p:cond delay="0"/>
                                  </p:stCondLst>
                                  <p:childTnLst>
                                    <p:set>
                                      <p:cBhvr>
                                        <p:cTn id="45" dur="1" fill="hold">
                                          <p:stCondLst>
                                            <p:cond delay="0"/>
                                          </p:stCondLst>
                                        </p:cTn>
                                        <p:tgtEl>
                                          <p:spTgt spid="13"/>
                                        </p:tgtEl>
                                        <p:attrNameLst>
                                          <p:attrName>style.visibility</p:attrName>
                                        </p:attrNameLst>
                                      </p:cBhvr>
                                      <p:to>
                                        <p:strVal val="visible"/>
                                      </p:to>
                                    </p:set>
                                    <p:anim calcmode="lin" valueType="num">
                                      <p:cBhvr additive="base">
                                        <p:cTn id="46" dur="500" fill="hold"/>
                                        <p:tgtEl>
                                          <p:spTgt spid="13"/>
                                        </p:tgtEl>
                                        <p:attrNameLst>
                                          <p:attrName>ppt_x</p:attrName>
                                        </p:attrNameLst>
                                      </p:cBhvr>
                                      <p:tavLst>
                                        <p:tav tm="0">
                                          <p:val>
                                            <p:strVal val="1+#ppt_w/2"/>
                                          </p:val>
                                        </p:tav>
                                        <p:tav tm="100000">
                                          <p:val>
                                            <p:strVal val="#ppt_x"/>
                                          </p:val>
                                        </p:tav>
                                      </p:tavLst>
                                    </p:anim>
                                    <p:anim calcmode="lin" valueType="num">
                                      <p:cBhvr additive="base">
                                        <p:cTn id="47" dur="500" fill="hold"/>
                                        <p:tgtEl>
                                          <p:spTgt spid="1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3" grpId="0"/>
      <p:bldP spid="24" grpId="0"/>
      <p:bldP spid="25" grpId="0"/>
      <p:bldP spid="26" grpId="0"/>
      <p:bldP spid="27" grpId="0"/>
      <p:bldP spid="11" grpId="0"/>
      <p:bldP spid="1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Top Corners Rounded 15">
            <a:extLst>
              <a:ext uri="{FF2B5EF4-FFF2-40B4-BE49-F238E27FC236}">
                <a16:creationId xmlns:a16="http://schemas.microsoft.com/office/drawing/2014/main" id="{64D87223-09CE-4DE3-AD12-5D12CBE4C9BA}"/>
              </a:ext>
            </a:extLst>
          </p:cNvPr>
          <p:cNvSpPr/>
          <p:nvPr/>
        </p:nvSpPr>
        <p:spPr>
          <a:xfrm rot="5400000">
            <a:off x="-1627981" y="3258344"/>
            <a:ext cx="3597275" cy="341313"/>
          </a:xfrm>
          <a:prstGeom prst="round2SameRect">
            <a:avLst>
              <a:gd name="adj1" fmla="val 50000"/>
              <a:gd name="adj2"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latin typeface="Lato Light" panose="020F0502020204030203" pitchFamily="34" charset="0"/>
              <a:ea typeface="Lato Light" panose="020F0502020204030203" pitchFamily="34" charset="0"/>
              <a:cs typeface="Lato Light" panose="020F0502020204030203" pitchFamily="34" charset="0"/>
            </a:endParaRPr>
          </a:p>
        </p:txBody>
      </p:sp>
      <p:sp>
        <p:nvSpPr>
          <p:cNvPr id="11269" name="Freeform 15"/>
          <p:cNvSpPr>
            <a:spLocks/>
          </p:cNvSpPr>
          <p:nvPr/>
        </p:nvSpPr>
        <p:spPr bwMode="auto">
          <a:xfrm>
            <a:off x="1049338" y="376238"/>
            <a:ext cx="379412" cy="801687"/>
          </a:xfrm>
          <a:custGeom>
            <a:avLst/>
            <a:gdLst>
              <a:gd name="T0" fmla="*/ 0 w 380990"/>
              <a:gd name="T1" fmla="*/ 0 h 800806"/>
              <a:gd name="T2" fmla="*/ 110311 w 380990"/>
              <a:gd name="T3" fmla="*/ 0 h 800806"/>
              <a:gd name="T4" fmla="*/ 110311 w 380990"/>
              <a:gd name="T5" fmla="*/ 514663 h 800806"/>
              <a:gd name="T6" fmla="*/ 126298 w 380990"/>
              <a:gd name="T7" fmla="*/ 514663 h 800806"/>
              <a:gd name="T8" fmla="*/ 152102 w 380990"/>
              <a:gd name="T9" fmla="*/ 642713 h 800806"/>
              <a:gd name="T10" fmla="*/ 252554 w 380990"/>
              <a:gd name="T11" fmla="*/ 555553 h 800806"/>
              <a:gd name="T12" fmla="*/ 251343 w 380990"/>
              <a:gd name="T13" fmla="*/ 463733 h 800806"/>
              <a:gd name="T14" fmla="*/ 356890 w 380990"/>
              <a:gd name="T15" fmla="*/ 375390 h 800806"/>
              <a:gd name="T16" fmla="*/ 364938 w 380990"/>
              <a:gd name="T17" fmla="*/ 629601 h 800806"/>
              <a:gd name="T18" fmla="*/ 112286 w 380990"/>
              <a:gd name="T19" fmla="*/ 775511 h 800806"/>
              <a:gd name="T20" fmla="*/ 30516 w 380990"/>
              <a:gd name="T21" fmla="*/ 669965 h 800806"/>
              <a:gd name="T22" fmla="*/ 21225 w 380990"/>
              <a:gd name="T23" fmla="*/ 639699 h 800806"/>
              <a:gd name="T24" fmla="*/ 0 w 380990"/>
              <a:gd name="T25" fmla="*/ 639699 h 800806"/>
              <a:gd name="T26" fmla="*/ 0 w 380990"/>
              <a:gd name="T27" fmla="*/ 514663 h 80080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380990" h="800806">
                <a:moveTo>
                  <a:pt x="0" y="0"/>
                </a:moveTo>
                <a:lnTo>
                  <a:pt x="110311" y="0"/>
                </a:lnTo>
                <a:lnTo>
                  <a:pt x="110311" y="514663"/>
                </a:lnTo>
                <a:lnTo>
                  <a:pt x="126298" y="514663"/>
                </a:lnTo>
                <a:cubicBezTo>
                  <a:pt x="126298" y="565089"/>
                  <a:pt x="135863" y="612556"/>
                  <a:pt x="152102" y="642713"/>
                </a:cubicBezTo>
                <a:cubicBezTo>
                  <a:pt x="188541" y="710384"/>
                  <a:pt x="240918" y="664936"/>
                  <a:pt x="252554" y="555553"/>
                </a:cubicBezTo>
                <a:cubicBezTo>
                  <a:pt x="255771" y="525311"/>
                  <a:pt x="255350" y="493385"/>
                  <a:pt x="251343" y="463733"/>
                </a:cubicBezTo>
                <a:lnTo>
                  <a:pt x="356890" y="375390"/>
                </a:lnTo>
                <a:cubicBezTo>
                  <a:pt x="385907" y="453570"/>
                  <a:pt x="388885" y="547639"/>
                  <a:pt x="364938" y="629601"/>
                </a:cubicBezTo>
                <a:cubicBezTo>
                  <a:pt x="322380" y="775263"/>
                  <a:pt x="208870" y="840817"/>
                  <a:pt x="112286" y="775511"/>
                </a:cubicBezTo>
                <a:cubicBezTo>
                  <a:pt x="78116" y="752407"/>
                  <a:pt x="50045" y="715332"/>
                  <a:pt x="30516" y="669965"/>
                </a:cubicBezTo>
                <a:lnTo>
                  <a:pt x="21225" y="639699"/>
                </a:lnTo>
                <a:lnTo>
                  <a:pt x="0" y="639699"/>
                </a:lnTo>
                <a:lnTo>
                  <a:pt x="0" y="514663"/>
                </a:lnTo>
                <a:lnTo>
                  <a:pt x="0" y="0"/>
                </a:lnTo>
                <a:close/>
              </a:path>
            </a:pathLst>
          </a:custGeom>
          <a:solidFill>
            <a:schemeClr val="bg1"/>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endParaRPr lang="en-US"/>
          </a:p>
        </p:txBody>
      </p:sp>
      <p:sp>
        <p:nvSpPr>
          <p:cNvPr id="8" name="Freeform 7"/>
          <p:cNvSpPr/>
          <p:nvPr/>
        </p:nvSpPr>
        <p:spPr>
          <a:xfrm>
            <a:off x="-750918" y="4970183"/>
            <a:ext cx="10634421" cy="2069007"/>
          </a:xfrm>
          <a:custGeom>
            <a:avLst/>
            <a:gdLst>
              <a:gd name="connsiteX0" fmla="*/ 806336 w 10634421"/>
              <a:gd name="connsiteY0" fmla="*/ 391526 h 2069007"/>
              <a:gd name="connsiteX1" fmla="*/ 4089863 w 10634421"/>
              <a:gd name="connsiteY1" fmla="*/ 252981 h 2069007"/>
              <a:gd name="connsiteX2" fmla="*/ 4436227 w 10634421"/>
              <a:gd name="connsiteY2" fmla="*/ 419235 h 2069007"/>
              <a:gd name="connsiteX3" fmla="*/ 7484227 w 10634421"/>
              <a:gd name="connsiteY3" fmla="*/ 627053 h 2069007"/>
              <a:gd name="connsiteX4" fmla="*/ 8454045 w 10634421"/>
              <a:gd name="connsiteY4" fmla="*/ 211417 h 2069007"/>
              <a:gd name="connsiteX5" fmla="*/ 9867209 w 10634421"/>
              <a:gd name="connsiteY5" fmla="*/ 114435 h 2069007"/>
              <a:gd name="connsiteX6" fmla="*/ 9922627 w 10634421"/>
              <a:gd name="connsiteY6" fmla="*/ 1832399 h 2069007"/>
              <a:gd name="connsiteX7" fmla="*/ 820191 w 10634421"/>
              <a:gd name="connsiteY7" fmla="*/ 1901672 h 2069007"/>
              <a:gd name="connsiteX8" fmla="*/ 806336 w 10634421"/>
              <a:gd name="connsiteY8" fmla="*/ 391526 h 2069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34421" h="2069007">
                <a:moveTo>
                  <a:pt x="806336" y="391526"/>
                </a:moveTo>
                <a:cubicBezTo>
                  <a:pt x="1351281" y="116744"/>
                  <a:pt x="3484881" y="248363"/>
                  <a:pt x="4089863" y="252981"/>
                </a:cubicBezTo>
                <a:cubicBezTo>
                  <a:pt x="4694845" y="257599"/>
                  <a:pt x="3870500" y="356890"/>
                  <a:pt x="4436227" y="419235"/>
                </a:cubicBezTo>
                <a:cubicBezTo>
                  <a:pt x="5001954" y="481580"/>
                  <a:pt x="6814591" y="661689"/>
                  <a:pt x="7484227" y="627053"/>
                </a:cubicBezTo>
                <a:cubicBezTo>
                  <a:pt x="8153863" y="592417"/>
                  <a:pt x="8056881" y="296853"/>
                  <a:pt x="8454045" y="211417"/>
                </a:cubicBezTo>
                <a:cubicBezTo>
                  <a:pt x="8851209" y="125981"/>
                  <a:pt x="9622445" y="-155729"/>
                  <a:pt x="9867209" y="114435"/>
                </a:cubicBezTo>
                <a:cubicBezTo>
                  <a:pt x="10111973" y="384599"/>
                  <a:pt x="11430463" y="1534526"/>
                  <a:pt x="9922627" y="1832399"/>
                </a:cubicBezTo>
                <a:cubicBezTo>
                  <a:pt x="8414791" y="2130272"/>
                  <a:pt x="2344191" y="2139508"/>
                  <a:pt x="820191" y="1901672"/>
                </a:cubicBezTo>
                <a:cubicBezTo>
                  <a:pt x="-703809" y="1663836"/>
                  <a:pt x="261391" y="666308"/>
                  <a:pt x="806336" y="391526"/>
                </a:cubicBezTo>
                <a:close/>
              </a:path>
            </a:pathLst>
          </a:custGeom>
          <a:solidFill>
            <a:srgbClr val="1E3100">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4" name="Rectangle 3"/>
          <p:cNvSpPr/>
          <p:nvPr/>
        </p:nvSpPr>
        <p:spPr>
          <a:xfrm>
            <a:off x="457200" y="1752600"/>
            <a:ext cx="561975" cy="609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755925" y="503128"/>
            <a:ext cx="7239000" cy="3539430"/>
          </a:xfrm>
          <a:prstGeom prst="rect">
            <a:avLst/>
          </a:prstGeom>
        </p:spPr>
        <p:txBody>
          <a:bodyPr wrap="square">
            <a:spAutoFit/>
          </a:bodyPr>
          <a:lstStyle/>
          <a:p>
            <a:r>
              <a:rPr lang="vi-VN" sz="2800" dirty="0">
                <a:solidFill>
                  <a:srgbClr val="00B050"/>
                </a:solidFill>
                <a:latin typeface="Times New Roman" panose="02020603050405020304" pitchFamily="18" charset="0"/>
              </a:rPr>
              <a:t> </a:t>
            </a:r>
            <a:r>
              <a:rPr lang="en-US" sz="2800" dirty="0" err="1" smtClean="0">
                <a:solidFill>
                  <a:srgbClr val="00B050"/>
                </a:solidFill>
                <a:latin typeface="Times New Roman" panose="02020603050405020304" pitchFamily="18" charset="0"/>
              </a:rPr>
              <a:t>Bếp</a:t>
            </a:r>
            <a:r>
              <a:rPr lang="en-US" sz="2800" dirty="0" smtClean="0">
                <a:solidFill>
                  <a:srgbClr val="00B050"/>
                </a:solidFill>
                <a:latin typeface="Times New Roman" panose="02020603050405020304" pitchFamily="18" charset="0"/>
              </a:rPr>
              <a:t> </a:t>
            </a:r>
            <a:r>
              <a:rPr lang="en-US" sz="2800" dirty="0" err="1">
                <a:solidFill>
                  <a:srgbClr val="00B050"/>
                </a:solidFill>
                <a:latin typeface="Times New Roman" panose="02020603050405020304" pitchFamily="18" charset="0"/>
              </a:rPr>
              <a:t>hồng</a:t>
            </a:r>
            <a:r>
              <a:rPr lang="en-US" sz="2800" dirty="0">
                <a:solidFill>
                  <a:srgbClr val="00B050"/>
                </a:solidFill>
                <a:latin typeface="Times New Roman" panose="02020603050405020304" pitchFamily="18" charset="0"/>
              </a:rPr>
              <a:t> </a:t>
            </a:r>
            <a:r>
              <a:rPr lang="en-US" sz="2800" dirty="0" err="1">
                <a:solidFill>
                  <a:srgbClr val="00B050"/>
                </a:solidFill>
                <a:latin typeface="Times New Roman" panose="02020603050405020304" pitchFamily="18" charset="0"/>
              </a:rPr>
              <a:t>ngoại</a:t>
            </a:r>
            <a:r>
              <a:rPr lang="en-US" sz="2800" dirty="0">
                <a:solidFill>
                  <a:srgbClr val="00B050"/>
                </a:solidFill>
                <a:latin typeface="Times New Roman" panose="02020603050405020304" pitchFamily="18" charset="0"/>
              </a:rPr>
              <a:t> </a:t>
            </a:r>
            <a:r>
              <a:rPr lang="en-US" sz="2800" dirty="0" err="1">
                <a:solidFill>
                  <a:srgbClr val="00B050"/>
                </a:solidFill>
                <a:latin typeface="Times New Roman" panose="02020603050405020304" pitchFamily="18" charset="0"/>
              </a:rPr>
              <a:t>gồm</a:t>
            </a:r>
            <a:r>
              <a:rPr lang="en-US" sz="2800" dirty="0">
                <a:solidFill>
                  <a:srgbClr val="00B050"/>
                </a:solidFill>
                <a:latin typeface="Times New Roman" panose="02020603050405020304" pitchFamily="18" charset="0"/>
              </a:rPr>
              <a:t> </a:t>
            </a:r>
            <a:r>
              <a:rPr lang="en-US" sz="2800" dirty="0" err="1">
                <a:solidFill>
                  <a:srgbClr val="00B050"/>
                </a:solidFill>
                <a:latin typeface="Times New Roman" panose="02020603050405020304" pitchFamily="18" charset="0"/>
              </a:rPr>
              <a:t>các</a:t>
            </a:r>
            <a:r>
              <a:rPr lang="en-US" sz="2800" dirty="0">
                <a:solidFill>
                  <a:srgbClr val="00B050"/>
                </a:solidFill>
                <a:latin typeface="Times New Roman" panose="02020603050405020304" pitchFamily="18" charset="0"/>
              </a:rPr>
              <a:t> </a:t>
            </a:r>
            <a:r>
              <a:rPr lang="en-US" sz="2800" dirty="0" err="1">
                <a:solidFill>
                  <a:srgbClr val="00B050"/>
                </a:solidFill>
                <a:latin typeface="Times New Roman" panose="02020603050405020304" pitchFamily="18" charset="0"/>
              </a:rPr>
              <a:t>bộ</a:t>
            </a:r>
            <a:r>
              <a:rPr lang="en-US" sz="2800" dirty="0">
                <a:solidFill>
                  <a:srgbClr val="00B050"/>
                </a:solidFill>
                <a:latin typeface="Times New Roman" panose="02020603050405020304" pitchFamily="18" charset="0"/>
              </a:rPr>
              <a:t> </a:t>
            </a:r>
            <a:r>
              <a:rPr lang="en-US" sz="2800" dirty="0" err="1">
                <a:solidFill>
                  <a:srgbClr val="00B050"/>
                </a:solidFill>
                <a:latin typeface="Times New Roman" panose="02020603050405020304" pitchFamily="18" charset="0"/>
              </a:rPr>
              <a:t>phận</a:t>
            </a:r>
            <a:r>
              <a:rPr lang="en-US" sz="2800" dirty="0">
                <a:solidFill>
                  <a:srgbClr val="00B050"/>
                </a:solidFill>
                <a:latin typeface="Times New Roman" panose="02020603050405020304" pitchFamily="18" charset="0"/>
              </a:rPr>
              <a:t>: </a:t>
            </a:r>
            <a:r>
              <a:rPr lang="en-US" sz="2800" dirty="0" err="1">
                <a:solidFill>
                  <a:srgbClr val="00B050"/>
                </a:solidFill>
                <a:latin typeface="Times New Roman" panose="02020603050405020304" pitchFamily="18" charset="0"/>
              </a:rPr>
              <a:t>mâm</a:t>
            </a:r>
            <a:r>
              <a:rPr lang="en-US" sz="2800" dirty="0">
                <a:solidFill>
                  <a:srgbClr val="00B050"/>
                </a:solidFill>
                <a:latin typeface="Times New Roman" panose="02020603050405020304" pitchFamily="18" charset="0"/>
              </a:rPr>
              <a:t> </a:t>
            </a:r>
            <a:r>
              <a:rPr lang="en-US" sz="2800" dirty="0" err="1">
                <a:solidFill>
                  <a:srgbClr val="00B050"/>
                </a:solidFill>
                <a:latin typeface="Times New Roman" panose="02020603050405020304" pitchFamily="18" charset="0"/>
              </a:rPr>
              <a:t>nhiệt</a:t>
            </a:r>
            <a:r>
              <a:rPr lang="en-US" sz="2800" dirty="0">
                <a:solidFill>
                  <a:srgbClr val="00B050"/>
                </a:solidFill>
                <a:latin typeface="Times New Roman" panose="02020603050405020304" pitchFamily="18" charset="0"/>
              </a:rPr>
              <a:t> </a:t>
            </a:r>
            <a:r>
              <a:rPr lang="en-US" sz="2800" dirty="0" err="1">
                <a:solidFill>
                  <a:srgbClr val="00B050"/>
                </a:solidFill>
                <a:latin typeface="Times New Roman" panose="02020603050405020304" pitchFamily="18" charset="0"/>
              </a:rPr>
              <a:t>hồng</a:t>
            </a:r>
            <a:r>
              <a:rPr lang="en-US" sz="2800" dirty="0">
                <a:solidFill>
                  <a:srgbClr val="00B050"/>
                </a:solidFill>
                <a:latin typeface="Times New Roman" panose="02020603050405020304" pitchFamily="18" charset="0"/>
              </a:rPr>
              <a:t> </a:t>
            </a:r>
            <a:r>
              <a:rPr lang="en-US" sz="2800" dirty="0" err="1">
                <a:solidFill>
                  <a:srgbClr val="00B050"/>
                </a:solidFill>
                <a:latin typeface="Times New Roman" panose="02020603050405020304" pitchFamily="18" charset="0"/>
              </a:rPr>
              <a:t>ngoại</a:t>
            </a:r>
            <a:r>
              <a:rPr lang="en-US" sz="2800" dirty="0">
                <a:solidFill>
                  <a:srgbClr val="00B050"/>
                </a:solidFill>
                <a:latin typeface="Times New Roman" panose="02020603050405020304" pitchFamily="18" charset="0"/>
              </a:rPr>
              <a:t>, </a:t>
            </a:r>
            <a:r>
              <a:rPr lang="en-US" sz="2800" dirty="0" err="1">
                <a:solidFill>
                  <a:srgbClr val="00B050"/>
                </a:solidFill>
                <a:latin typeface="Times New Roman" panose="02020603050405020304" pitchFamily="18" charset="0"/>
              </a:rPr>
              <a:t>bộ</a:t>
            </a:r>
            <a:r>
              <a:rPr lang="en-US" sz="2800" dirty="0">
                <a:solidFill>
                  <a:srgbClr val="00B050"/>
                </a:solidFill>
                <a:latin typeface="Times New Roman" panose="02020603050405020304" pitchFamily="18" charset="0"/>
              </a:rPr>
              <a:t> </a:t>
            </a:r>
            <a:r>
              <a:rPr lang="en-US" sz="2800" dirty="0" err="1">
                <a:solidFill>
                  <a:srgbClr val="00B050"/>
                </a:solidFill>
                <a:latin typeface="Times New Roman" panose="02020603050405020304" pitchFamily="18" charset="0"/>
              </a:rPr>
              <a:t>phận</a:t>
            </a:r>
            <a:r>
              <a:rPr lang="en-US" sz="2800" dirty="0">
                <a:solidFill>
                  <a:srgbClr val="00B050"/>
                </a:solidFill>
                <a:latin typeface="Times New Roman" panose="02020603050405020304" pitchFamily="18" charset="0"/>
              </a:rPr>
              <a:t> </a:t>
            </a:r>
            <a:r>
              <a:rPr lang="en-US" sz="2800" dirty="0" err="1">
                <a:solidFill>
                  <a:srgbClr val="00B050"/>
                </a:solidFill>
                <a:latin typeface="Times New Roman" panose="02020603050405020304" pitchFamily="18" charset="0"/>
              </a:rPr>
              <a:t>điều</a:t>
            </a:r>
            <a:r>
              <a:rPr lang="en-US" sz="2800" dirty="0">
                <a:solidFill>
                  <a:srgbClr val="00B050"/>
                </a:solidFill>
                <a:latin typeface="Times New Roman" panose="02020603050405020304" pitchFamily="18" charset="0"/>
              </a:rPr>
              <a:t> </a:t>
            </a:r>
            <a:r>
              <a:rPr lang="en-US" sz="2800" dirty="0" err="1">
                <a:solidFill>
                  <a:srgbClr val="00B050"/>
                </a:solidFill>
                <a:latin typeface="Times New Roman" panose="02020603050405020304" pitchFamily="18" charset="0"/>
              </a:rPr>
              <a:t>khiển</a:t>
            </a:r>
            <a:r>
              <a:rPr lang="en-US" sz="2800" dirty="0">
                <a:solidFill>
                  <a:srgbClr val="00B050"/>
                </a:solidFill>
                <a:latin typeface="Times New Roman" panose="02020603050405020304" pitchFamily="18" charset="0"/>
              </a:rPr>
              <a:t>, </a:t>
            </a:r>
            <a:r>
              <a:rPr lang="en-US" sz="2800" dirty="0" err="1">
                <a:solidFill>
                  <a:srgbClr val="00B050"/>
                </a:solidFill>
                <a:latin typeface="Times New Roman" panose="02020603050405020304" pitchFamily="18" charset="0"/>
              </a:rPr>
              <a:t>thân</a:t>
            </a:r>
            <a:r>
              <a:rPr lang="en-US" sz="2800" dirty="0">
                <a:solidFill>
                  <a:srgbClr val="00B050"/>
                </a:solidFill>
                <a:latin typeface="Times New Roman" panose="02020603050405020304" pitchFamily="18" charset="0"/>
              </a:rPr>
              <a:t> </a:t>
            </a:r>
            <a:r>
              <a:rPr lang="en-US" sz="2800" dirty="0" err="1">
                <a:solidFill>
                  <a:srgbClr val="00B050"/>
                </a:solidFill>
                <a:latin typeface="Times New Roman" panose="02020603050405020304" pitchFamily="18" charset="0"/>
              </a:rPr>
              <a:t>bếp</a:t>
            </a:r>
            <a:r>
              <a:rPr lang="en-US" sz="2800" dirty="0">
                <a:solidFill>
                  <a:srgbClr val="00B050"/>
                </a:solidFill>
                <a:latin typeface="Times New Roman" panose="02020603050405020304" pitchFamily="18" charset="0"/>
              </a:rPr>
              <a:t>, </a:t>
            </a:r>
            <a:r>
              <a:rPr lang="en-US" sz="2800" dirty="0" err="1">
                <a:solidFill>
                  <a:srgbClr val="00B050"/>
                </a:solidFill>
                <a:latin typeface="Times New Roman" panose="02020603050405020304" pitchFamily="18" charset="0"/>
              </a:rPr>
              <a:t>mặt</a:t>
            </a:r>
            <a:r>
              <a:rPr lang="en-US" sz="2800" dirty="0">
                <a:solidFill>
                  <a:srgbClr val="00B050"/>
                </a:solidFill>
                <a:latin typeface="Times New Roman" panose="02020603050405020304" pitchFamily="18" charset="0"/>
              </a:rPr>
              <a:t> </a:t>
            </a:r>
            <a:r>
              <a:rPr lang="en-US" sz="2800" dirty="0" err="1">
                <a:solidFill>
                  <a:srgbClr val="00B050"/>
                </a:solidFill>
                <a:latin typeface="Times New Roman" panose="02020603050405020304" pitchFamily="18" charset="0"/>
              </a:rPr>
              <a:t>bếp</a:t>
            </a:r>
            <a:r>
              <a:rPr lang="en-US" sz="2800" dirty="0">
                <a:solidFill>
                  <a:srgbClr val="00B050"/>
                </a:solidFill>
                <a:latin typeface="Times New Roman" panose="02020603050405020304" pitchFamily="18" charset="0"/>
              </a:rPr>
              <a:t> </a:t>
            </a:r>
          </a:p>
          <a:p>
            <a:r>
              <a:rPr lang="en-US" sz="2800" dirty="0" smtClean="0">
                <a:solidFill>
                  <a:srgbClr val="00B050"/>
                </a:solidFill>
                <a:latin typeface="Times New Roman" panose="02020603050405020304" pitchFamily="18" charset="0"/>
              </a:rPr>
              <a:t>• </a:t>
            </a:r>
            <a:r>
              <a:rPr lang="en-US" sz="2800" dirty="0" err="1">
                <a:solidFill>
                  <a:srgbClr val="00B050"/>
                </a:solidFill>
                <a:latin typeface="Times New Roman" panose="02020603050405020304" pitchFamily="18" charset="0"/>
              </a:rPr>
              <a:t>Mâm</a:t>
            </a:r>
            <a:r>
              <a:rPr lang="en-US" sz="2800" dirty="0">
                <a:solidFill>
                  <a:srgbClr val="00B050"/>
                </a:solidFill>
                <a:latin typeface="Times New Roman" panose="02020603050405020304" pitchFamily="18" charset="0"/>
              </a:rPr>
              <a:t> </a:t>
            </a:r>
            <a:r>
              <a:rPr lang="en-US" sz="2800" dirty="0" err="1">
                <a:solidFill>
                  <a:srgbClr val="00B050"/>
                </a:solidFill>
                <a:latin typeface="Times New Roman" panose="02020603050405020304" pitchFamily="18" charset="0"/>
              </a:rPr>
              <a:t>nhiệt</a:t>
            </a:r>
            <a:r>
              <a:rPr lang="en-US" sz="2800" dirty="0">
                <a:solidFill>
                  <a:srgbClr val="00B050"/>
                </a:solidFill>
                <a:latin typeface="Times New Roman" panose="02020603050405020304" pitchFamily="18" charset="0"/>
              </a:rPr>
              <a:t> </a:t>
            </a:r>
            <a:r>
              <a:rPr lang="en-US" sz="2800" dirty="0" err="1">
                <a:solidFill>
                  <a:srgbClr val="00B050"/>
                </a:solidFill>
                <a:latin typeface="Times New Roman" panose="02020603050405020304" pitchFamily="18" charset="0"/>
              </a:rPr>
              <a:t>hồng</a:t>
            </a:r>
            <a:r>
              <a:rPr lang="en-US" sz="2800" dirty="0">
                <a:solidFill>
                  <a:srgbClr val="00B050"/>
                </a:solidFill>
                <a:latin typeface="Times New Roman" panose="02020603050405020304" pitchFamily="18" charset="0"/>
              </a:rPr>
              <a:t> </a:t>
            </a:r>
            <a:r>
              <a:rPr lang="en-US" sz="2800" dirty="0" err="1">
                <a:solidFill>
                  <a:srgbClr val="00B050"/>
                </a:solidFill>
                <a:latin typeface="Times New Roman" panose="02020603050405020304" pitchFamily="18" charset="0"/>
              </a:rPr>
              <a:t>ngoại</a:t>
            </a:r>
            <a:r>
              <a:rPr lang="en-US" sz="2800" dirty="0">
                <a:solidFill>
                  <a:srgbClr val="00B050"/>
                </a:solidFill>
                <a:latin typeface="Times New Roman" panose="02020603050405020304" pitchFamily="18" charset="0"/>
              </a:rPr>
              <a:t> </a:t>
            </a:r>
            <a:r>
              <a:rPr lang="en-US" sz="2800" dirty="0" err="1">
                <a:solidFill>
                  <a:srgbClr val="00B050"/>
                </a:solidFill>
                <a:latin typeface="Times New Roman" panose="02020603050405020304" pitchFamily="18" charset="0"/>
              </a:rPr>
              <a:t>làm</a:t>
            </a:r>
            <a:r>
              <a:rPr lang="en-US" sz="2800" dirty="0">
                <a:solidFill>
                  <a:srgbClr val="00B050"/>
                </a:solidFill>
                <a:latin typeface="Times New Roman" panose="02020603050405020304" pitchFamily="18" charset="0"/>
              </a:rPr>
              <a:t> </a:t>
            </a:r>
            <a:r>
              <a:rPr lang="en-US" sz="2800" dirty="0" err="1">
                <a:solidFill>
                  <a:srgbClr val="00B050"/>
                </a:solidFill>
                <a:latin typeface="Times New Roman" panose="02020603050405020304" pitchFamily="18" charset="0"/>
              </a:rPr>
              <a:t>bằng</a:t>
            </a:r>
            <a:r>
              <a:rPr lang="en-US" sz="2800" dirty="0">
                <a:solidFill>
                  <a:srgbClr val="00B050"/>
                </a:solidFill>
                <a:latin typeface="Times New Roman" panose="02020603050405020304" pitchFamily="18" charset="0"/>
              </a:rPr>
              <a:t> </a:t>
            </a:r>
            <a:r>
              <a:rPr lang="en-US" sz="2800" dirty="0" err="1">
                <a:solidFill>
                  <a:srgbClr val="00B050"/>
                </a:solidFill>
                <a:latin typeface="Times New Roman" panose="02020603050405020304" pitchFamily="18" charset="0"/>
              </a:rPr>
              <a:t>sợi</a:t>
            </a:r>
            <a:r>
              <a:rPr lang="en-US" sz="2800" dirty="0">
                <a:solidFill>
                  <a:srgbClr val="00B050"/>
                </a:solidFill>
                <a:latin typeface="Times New Roman" panose="02020603050405020304" pitchFamily="18" charset="0"/>
              </a:rPr>
              <a:t> carbon </a:t>
            </a:r>
            <a:r>
              <a:rPr lang="en-US" sz="2800" dirty="0" err="1">
                <a:solidFill>
                  <a:srgbClr val="00B050"/>
                </a:solidFill>
                <a:latin typeface="Times New Roman" panose="02020603050405020304" pitchFamily="18" charset="0"/>
              </a:rPr>
              <a:t>siêu</a:t>
            </a:r>
            <a:r>
              <a:rPr lang="en-US" sz="2800" dirty="0">
                <a:solidFill>
                  <a:srgbClr val="00B050"/>
                </a:solidFill>
                <a:latin typeface="Times New Roman" panose="02020603050405020304" pitchFamily="18" charset="0"/>
              </a:rPr>
              <a:t> </a:t>
            </a:r>
            <a:r>
              <a:rPr lang="en-US" sz="2800" dirty="0" err="1">
                <a:solidFill>
                  <a:srgbClr val="00B050"/>
                </a:solidFill>
                <a:latin typeface="Times New Roman" panose="02020603050405020304" pitchFamily="18" charset="0"/>
              </a:rPr>
              <a:t>bền</a:t>
            </a:r>
            <a:r>
              <a:rPr lang="en-US" sz="2800" dirty="0">
                <a:solidFill>
                  <a:srgbClr val="00B050"/>
                </a:solidFill>
                <a:latin typeface="Times New Roman" panose="02020603050405020304" pitchFamily="18" charset="0"/>
              </a:rPr>
              <a:t>, </a:t>
            </a:r>
            <a:r>
              <a:rPr lang="en-US" sz="2800" dirty="0" err="1">
                <a:solidFill>
                  <a:srgbClr val="00B050"/>
                </a:solidFill>
                <a:latin typeface="Times New Roman" panose="02020603050405020304" pitchFamily="18" charset="0"/>
              </a:rPr>
              <a:t>là</a:t>
            </a:r>
            <a:r>
              <a:rPr lang="en-US" sz="2800" dirty="0">
                <a:solidFill>
                  <a:srgbClr val="00B050"/>
                </a:solidFill>
                <a:latin typeface="Times New Roman" panose="02020603050405020304" pitchFamily="18" charset="0"/>
              </a:rPr>
              <a:t> </a:t>
            </a:r>
            <a:r>
              <a:rPr lang="en-US" sz="2800" dirty="0" err="1">
                <a:solidFill>
                  <a:srgbClr val="00B050"/>
                </a:solidFill>
                <a:latin typeface="Times New Roman" panose="02020603050405020304" pitchFamily="18" charset="0"/>
              </a:rPr>
              <a:t>bộ</a:t>
            </a:r>
            <a:r>
              <a:rPr lang="en-US" sz="2800" dirty="0">
                <a:solidFill>
                  <a:srgbClr val="00B050"/>
                </a:solidFill>
                <a:latin typeface="Times New Roman" panose="02020603050405020304" pitchFamily="18" charset="0"/>
              </a:rPr>
              <a:t> </a:t>
            </a:r>
            <a:r>
              <a:rPr lang="en-US" sz="2800" dirty="0" err="1">
                <a:solidFill>
                  <a:srgbClr val="00B050"/>
                </a:solidFill>
                <a:latin typeface="Times New Roman" panose="02020603050405020304" pitchFamily="18" charset="0"/>
              </a:rPr>
              <a:t>phận</a:t>
            </a:r>
            <a:r>
              <a:rPr lang="en-US" sz="2800" dirty="0">
                <a:solidFill>
                  <a:srgbClr val="00B050"/>
                </a:solidFill>
                <a:latin typeface="Times New Roman" panose="02020603050405020304" pitchFamily="18" charset="0"/>
              </a:rPr>
              <a:t> </a:t>
            </a:r>
            <a:r>
              <a:rPr lang="en-US" sz="2800" dirty="0" err="1">
                <a:solidFill>
                  <a:srgbClr val="00B050"/>
                </a:solidFill>
                <a:latin typeface="Times New Roman" panose="02020603050405020304" pitchFamily="18" charset="0"/>
              </a:rPr>
              <a:t>đốt</a:t>
            </a:r>
            <a:r>
              <a:rPr lang="en-US" sz="2800" dirty="0">
                <a:solidFill>
                  <a:srgbClr val="00B050"/>
                </a:solidFill>
                <a:latin typeface="Times New Roman" panose="02020603050405020304" pitchFamily="18" charset="0"/>
              </a:rPr>
              <a:t> </a:t>
            </a:r>
            <a:r>
              <a:rPr lang="en-US" sz="2800" dirty="0" err="1">
                <a:solidFill>
                  <a:srgbClr val="00B050"/>
                </a:solidFill>
                <a:latin typeface="Times New Roman" panose="02020603050405020304" pitchFamily="18" charset="0"/>
              </a:rPr>
              <a:t>nóng</a:t>
            </a:r>
            <a:r>
              <a:rPr lang="en-US" sz="2800" dirty="0">
                <a:solidFill>
                  <a:srgbClr val="00B050"/>
                </a:solidFill>
                <a:latin typeface="Times New Roman" panose="02020603050405020304" pitchFamily="18" charset="0"/>
              </a:rPr>
              <a:t>. </a:t>
            </a:r>
            <a:endParaRPr lang="en-US" sz="2800" dirty="0" smtClean="0">
              <a:solidFill>
                <a:srgbClr val="00B050"/>
              </a:solidFill>
              <a:latin typeface="Times New Roman" panose="02020603050405020304" pitchFamily="18" charset="0"/>
            </a:endParaRPr>
          </a:p>
          <a:p>
            <a:r>
              <a:rPr lang="en-US" sz="2800" dirty="0" smtClean="0">
                <a:solidFill>
                  <a:srgbClr val="00B050"/>
                </a:solidFill>
                <a:latin typeface="Times New Roman" panose="02020603050405020304" pitchFamily="18" charset="0"/>
              </a:rPr>
              <a:t>• </a:t>
            </a:r>
            <a:r>
              <a:rPr lang="en-US" sz="2800" dirty="0" err="1">
                <a:solidFill>
                  <a:srgbClr val="00B050"/>
                </a:solidFill>
                <a:latin typeface="Times New Roman" panose="02020603050405020304" pitchFamily="18" charset="0"/>
              </a:rPr>
              <a:t>Mặt</a:t>
            </a:r>
            <a:r>
              <a:rPr lang="en-US" sz="2800" dirty="0">
                <a:solidFill>
                  <a:srgbClr val="00B050"/>
                </a:solidFill>
                <a:latin typeface="Times New Roman" panose="02020603050405020304" pitchFamily="18" charset="0"/>
              </a:rPr>
              <a:t> </a:t>
            </a:r>
            <a:r>
              <a:rPr lang="en-US" sz="2800" dirty="0" err="1">
                <a:solidFill>
                  <a:srgbClr val="00B050"/>
                </a:solidFill>
                <a:latin typeface="Times New Roman" panose="02020603050405020304" pitchFamily="18" charset="0"/>
              </a:rPr>
              <a:t>bếp</a:t>
            </a:r>
            <a:r>
              <a:rPr lang="en-US" sz="2800" dirty="0">
                <a:solidFill>
                  <a:srgbClr val="00B050"/>
                </a:solidFill>
                <a:latin typeface="Times New Roman" panose="02020603050405020304" pitchFamily="18" charset="0"/>
              </a:rPr>
              <a:t> </a:t>
            </a:r>
            <a:r>
              <a:rPr lang="en-US" sz="2800" dirty="0" err="1">
                <a:solidFill>
                  <a:srgbClr val="00B050"/>
                </a:solidFill>
                <a:latin typeface="Times New Roman" panose="02020603050405020304" pitchFamily="18" charset="0"/>
              </a:rPr>
              <a:t>được</a:t>
            </a:r>
            <a:r>
              <a:rPr lang="en-US" sz="2800" dirty="0">
                <a:solidFill>
                  <a:srgbClr val="00B050"/>
                </a:solidFill>
                <a:latin typeface="Times New Roman" panose="02020603050405020304" pitchFamily="18" charset="0"/>
              </a:rPr>
              <a:t> </a:t>
            </a:r>
            <a:r>
              <a:rPr lang="en-US" sz="2800" dirty="0" err="1">
                <a:solidFill>
                  <a:srgbClr val="00B050"/>
                </a:solidFill>
                <a:latin typeface="Times New Roman" panose="02020603050405020304" pitchFamily="18" charset="0"/>
              </a:rPr>
              <a:t>làm</a:t>
            </a:r>
            <a:r>
              <a:rPr lang="en-US" sz="2800" dirty="0">
                <a:solidFill>
                  <a:srgbClr val="00B050"/>
                </a:solidFill>
                <a:latin typeface="Times New Roman" panose="02020603050405020304" pitchFamily="18" charset="0"/>
              </a:rPr>
              <a:t> </a:t>
            </a:r>
            <a:r>
              <a:rPr lang="en-US" sz="2800" dirty="0" err="1">
                <a:solidFill>
                  <a:srgbClr val="00B050"/>
                </a:solidFill>
                <a:latin typeface="Times New Roman" panose="02020603050405020304" pitchFamily="18" charset="0"/>
              </a:rPr>
              <a:t>bằng</a:t>
            </a:r>
            <a:r>
              <a:rPr lang="en-US" sz="2800" dirty="0">
                <a:solidFill>
                  <a:srgbClr val="00B050"/>
                </a:solidFill>
                <a:latin typeface="Times New Roman" panose="02020603050405020304" pitchFamily="18" charset="0"/>
              </a:rPr>
              <a:t> </a:t>
            </a:r>
            <a:r>
              <a:rPr lang="en-US" sz="2800" dirty="0" err="1">
                <a:solidFill>
                  <a:srgbClr val="00B050"/>
                </a:solidFill>
                <a:latin typeface="Times New Roman" panose="02020603050405020304" pitchFamily="18" charset="0"/>
              </a:rPr>
              <a:t>vật</a:t>
            </a:r>
            <a:r>
              <a:rPr lang="en-US" sz="2800" dirty="0">
                <a:solidFill>
                  <a:srgbClr val="00B050"/>
                </a:solidFill>
                <a:latin typeface="Times New Roman" panose="02020603050405020304" pitchFamily="18" charset="0"/>
              </a:rPr>
              <a:t> </a:t>
            </a:r>
            <a:r>
              <a:rPr lang="en-US" sz="2800" dirty="0" err="1">
                <a:solidFill>
                  <a:srgbClr val="00B050"/>
                </a:solidFill>
                <a:latin typeface="Times New Roman" panose="02020603050405020304" pitchFamily="18" charset="0"/>
              </a:rPr>
              <a:t>liệu</a:t>
            </a:r>
            <a:r>
              <a:rPr lang="en-US" sz="2800" dirty="0">
                <a:solidFill>
                  <a:srgbClr val="00B050"/>
                </a:solidFill>
                <a:latin typeface="Times New Roman" panose="02020603050405020304" pitchFamily="18" charset="0"/>
              </a:rPr>
              <a:t> </a:t>
            </a:r>
            <a:r>
              <a:rPr lang="en-US" sz="2800" dirty="0" err="1">
                <a:solidFill>
                  <a:srgbClr val="00B050"/>
                </a:solidFill>
                <a:latin typeface="Times New Roman" panose="02020603050405020304" pitchFamily="18" charset="0"/>
              </a:rPr>
              <a:t>chịu</a:t>
            </a:r>
            <a:r>
              <a:rPr lang="en-US" sz="2800" dirty="0">
                <a:solidFill>
                  <a:srgbClr val="00B050"/>
                </a:solidFill>
                <a:latin typeface="Times New Roman" panose="02020603050405020304" pitchFamily="18" charset="0"/>
              </a:rPr>
              <a:t> </a:t>
            </a:r>
            <a:r>
              <a:rPr lang="en-US" sz="2800" dirty="0" err="1">
                <a:solidFill>
                  <a:srgbClr val="00B050"/>
                </a:solidFill>
                <a:latin typeface="Times New Roman" panose="02020603050405020304" pitchFamily="18" charset="0"/>
              </a:rPr>
              <a:t>nhiệt</a:t>
            </a:r>
            <a:r>
              <a:rPr lang="en-US" sz="2800" dirty="0">
                <a:solidFill>
                  <a:srgbClr val="00B050"/>
                </a:solidFill>
                <a:latin typeface="Times New Roman" panose="02020603050405020304" pitchFamily="18" charset="0"/>
              </a:rPr>
              <a:t> </a:t>
            </a:r>
            <a:r>
              <a:rPr lang="en-US" sz="2800" dirty="0" err="1">
                <a:solidFill>
                  <a:srgbClr val="00B050"/>
                </a:solidFill>
                <a:latin typeface="Times New Roman" panose="02020603050405020304" pitchFamily="18" charset="0"/>
              </a:rPr>
              <a:t>và</a:t>
            </a:r>
            <a:r>
              <a:rPr lang="en-US" sz="2800" dirty="0">
                <a:solidFill>
                  <a:srgbClr val="00B050"/>
                </a:solidFill>
                <a:latin typeface="Times New Roman" panose="02020603050405020304" pitchFamily="18" charset="0"/>
              </a:rPr>
              <a:t> </a:t>
            </a:r>
            <a:r>
              <a:rPr lang="en-US" sz="2800" dirty="0" err="1">
                <a:solidFill>
                  <a:srgbClr val="00B050"/>
                </a:solidFill>
                <a:latin typeface="Times New Roman" panose="02020603050405020304" pitchFamily="18" charset="0"/>
              </a:rPr>
              <a:t>chịu</a:t>
            </a:r>
            <a:r>
              <a:rPr lang="en-US" sz="2800" dirty="0">
                <a:solidFill>
                  <a:srgbClr val="00B050"/>
                </a:solidFill>
                <a:latin typeface="Times New Roman" panose="02020603050405020304" pitchFamily="18" charset="0"/>
              </a:rPr>
              <a:t> </a:t>
            </a:r>
            <a:r>
              <a:rPr lang="en-US" sz="2800" dirty="0" err="1">
                <a:solidFill>
                  <a:srgbClr val="00B050"/>
                </a:solidFill>
                <a:latin typeface="Times New Roman" panose="02020603050405020304" pitchFamily="18" charset="0"/>
              </a:rPr>
              <a:t>lực</a:t>
            </a:r>
            <a:r>
              <a:rPr lang="en-US" sz="2800" dirty="0">
                <a:solidFill>
                  <a:srgbClr val="00B050"/>
                </a:solidFill>
                <a:latin typeface="Times New Roman" panose="02020603050405020304" pitchFamily="18" charset="0"/>
              </a:rPr>
              <a:t> </a:t>
            </a:r>
            <a:r>
              <a:rPr lang="en-US" sz="2800" dirty="0" err="1">
                <a:solidFill>
                  <a:srgbClr val="00B050"/>
                </a:solidFill>
                <a:latin typeface="Times New Roman" panose="02020603050405020304" pitchFamily="18" charset="0"/>
              </a:rPr>
              <a:t>tốt</a:t>
            </a:r>
            <a:r>
              <a:rPr lang="en-US" sz="2800" dirty="0">
                <a:solidFill>
                  <a:srgbClr val="00B050"/>
                </a:solidFill>
                <a:latin typeface="Times New Roman" panose="02020603050405020304" pitchFamily="18" charset="0"/>
              </a:rPr>
              <a:t> </a:t>
            </a:r>
            <a:r>
              <a:rPr lang="en-US" sz="2800" dirty="0" err="1">
                <a:solidFill>
                  <a:srgbClr val="00B050"/>
                </a:solidFill>
                <a:latin typeface="Times New Roman" panose="02020603050405020304" pitchFamily="18" charset="0"/>
              </a:rPr>
              <a:t>dùng</a:t>
            </a:r>
            <a:r>
              <a:rPr lang="en-US" sz="2800" dirty="0">
                <a:solidFill>
                  <a:srgbClr val="00B050"/>
                </a:solidFill>
                <a:latin typeface="Times New Roman" panose="02020603050405020304" pitchFamily="18" charset="0"/>
              </a:rPr>
              <a:t> </a:t>
            </a:r>
            <a:r>
              <a:rPr lang="en-US" sz="2800" dirty="0" err="1">
                <a:solidFill>
                  <a:srgbClr val="00B050"/>
                </a:solidFill>
                <a:latin typeface="Times New Roman" panose="02020603050405020304" pitchFamily="18" charset="0"/>
              </a:rPr>
              <a:t>để</a:t>
            </a:r>
            <a:r>
              <a:rPr lang="en-US" sz="2800" dirty="0">
                <a:solidFill>
                  <a:srgbClr val="00B050"/>
                </a:solidFill>
                <a:latin typeface="Times New Roman" panose="02020603050405020304" pitchFamily="18" charset="0"/>
              </a:rPr>
              <a:t> </a:t>
            </a:r>
            <a:r>
              <a:rPr lang="en-US" sz="2800" dirty="0" err="1">
                <a:solidFill>
                  <a:srgbClr val="00B050"/>
                </a:solidFill>
                <a:latin typeface="Times New Roman" panose="02020603050405020304" pitchFamily="18" charset="0"/>
              </a:rPr>
              <a:t>đỡ</a:t>
            </a:r>
            <a:r>
              <a:rPr lang="en-US" sz="2800" dirty="0">
                <a:solidFill>
                  <a:srgbClr val="00B050"/>
                </a:solidFill>
                <a:latin typeface="Times New Roman" panose="02020603050405020304" pitchFamily="18" charset="0"/>
              </a:rPr>
              <a:t> </a:t>
            </a:r>
            <a:r>
              <a:rPr lang="en-US" sz="2800" dirty="0" err="1">
                <a:solidFill>
                  <a:srgbClr val="00B050"/>
                </a:solidFill>
                <a:latin typeface="Times New Roman" panose="02020603050405020304" pitchFamily="18" charset="0"/>
              </a:rPr>
              <a:t>và</a:t>
            </a:r>
            <a:r>
              <a:rPr lang="en-US" sz="2800" dirty="0">
                <a:solidFill>
                  <a:srgbClr val="00B050"/>
                </a:solidFill>
                <a:latin typeface="Times New Roman" panose="02020603050405020304" pitchFamily="18" charset="0"/>
              </a:rPr>
              <a:t> </a:t>
            </a:r>
            <a:r>
              <a:rPr lang="en-US" sz="2800" dirty="0" err="1" smtClean="0">
                <a:solidFill>
                  <a:srgbClr val="00B050"/>
                </a:solidFill>
                <a:latin typeface="Times New Roman" panose="02020603050405020304" pitchFamily="18" charset="0"/>
              </a:rPr>
              <a:t>ngăn</a:t>
            </a:r>
            <a:r>
              <a:rPr lang="en-US" sz="2800" dirty="0">
                <a:solidFill>
                  <a:srgbClr val="00B050"/>
                </a:solidFill>
                <a:latin typeface="Times New Roman" panose="02020603050405020304" pitchFamily="18" charset="0"/>
              </a:rPr>
              <a:t> </a:t>
            </a:r>
            <a:r>
              <a:rPr lang="en-US" sz="2800" dirty="0" err="1" smtClean="0">
                <a:solidFill>
                  <a:srgbClr val="00B050"/>
                </a:solidFill>
                <a:latin typeface="Times New Roman" panose="02020603050405020304" pitchFamily="18" charset="0"/>
              </a:rPr>
              <a:t>cách</a:t>
            </a:r>
            <a:r>
              <a:rPr lang="en-US" sz="2800" dirty="0" smtClean="0">
                <a:solidFill>
                  <a:srgbClr val="00B050"/>
                </a:solidFill>
                <a:latin typeface="Times New Roman" panose="02020603050405020304" pitchFamily="18" charset="0"/>
              </a:rPr>
              <a:t> </a:t>
            </a:r>
            <a:r>
              <a:rPr lang="en-US" sz="2800" dirty="0" err="1">
                <a:solidFill>
                  <a:srgbClr val="00B050"/>
                </a:solidFill>
                <a:latin typeface="Times New Roman" panose="02020603050405020304" pitchFamily="18" charset="0"/>
              </a:rPr>
              <a:t>nồi</a:t>
            </a:r>
            <a:r>
              <a:rPr lang="en-US" sz="2800" dirty="0">
                <a:solidFill>
                  <a:srgbClr val="00B050"/>
                </a:solidFill>
                <a:latin typeface="Times New Roman" panose="02020603050405020304" pitchFamily="18" charset="0"/>
              </a:rPr>
              <a:t> </a:t>
            </a:r>
            <a:r>
              <a:rPr lang="en-US" sz="2800" dirty="0" err="1">
                <a:solidFill>
                  <a:srgbClr val="00B050"/>
                </a:solidFill>
                <a:latin typeface="Times New Roman" panose="02020603050405020304" pitchFamily="18" charset="0"/>
              </a:rPr>
              <a:t>nấu</a:t>
            </a:r>
            <a:r>
              <a:rPr lang="en-US" sz="2800" dirty="0">
                <a:solidFill>
                  <a:srgbClr val="00B050"/>
                </a:solidFill>
                <a:latin typeface="Times New Roman" panose="02020603050405020304" pitchFamily="18" charset="0"/>
              </a:rPr>
              <a:t> </a:t>
            </a:r>
            <a:r>
              <a:rPr lang="en-US" sz="2800" dirty="0" err="1">
                <a:solidFill>
                  <a:srgbClr val="00B050"/>
                </a:solidFill>
                <a:latin typeface="Times New Roman" panose="02020603050405020304" pitchFamily="18" charset="0"/>
              </a:rPr>
              <a:t>với</a:t>
            </a:r>
            <a:r>
              <a:rPr lang="en-US" sz="2800" dirty="0">
                <a:solidFill>
                  <a:srgbClr val="00B050"/>
                </a:solidFill>
                <a:latin typeface="Times New Roman" panose="02020603050405020304" pitchFamily="18" charset="0"/>
              </a:rPr>
              <a:t> </a:t>
            </a:r>
            <a:r>
              <a:rPr lang="en-US" sz="2800" dirty="0" err="1">
                <a:solidFill>
                  <a:srgbClr val="00B050"/>
                </a:solidFill>
                <a:latin typeface="Times New Roman" panose="02020603050405020304" pitchFamily="18" charset="0"/>
              </a:rPr>
              <a:t>mâm</a:t>
            </a:r>
            <a:r>
              <a:rPr lang="en-US" sz="2800" dirty="0">
                <a:solidFill>
                  <a:srgbClr val="00B050"/>
                </a:solidFill>
                <a:latin typeface="Times New Roman" panose="02020603050405020304" pitchFamily="18" charset="0"/>
              </a:rPr>
              <a:t> </a:t>
            </a:r>
            <a:r>
              <a:rPr lang="en-US" sz="2800" dirty="0" err="1">
                <a:solidFill>
                  <a:srgbClr val="00B050"/>
                </a:solidFill>
                <a:latin typeface="Times New Roman" panose="02020603050405020304" pitchFamily="18" charset="0"/>
              </a:rPr>
              <a:t>nhiệt</a:t>
            </a:r>
            <a:r>
              <a:rPr lang="en-US" sz="2800" dirty="0">
                <a:solidFill>
                  <a:srgbClr val="00B050"/>
                </a:solidFill>
                <a:latin typeface="Times New Roman" panose="02020603050405020304" pitchFamily="18" charset="0"/>
              </a:rPr>
              <a:t> </a:t>
            </a:r>
            <a:r>
              <a:rPr lang="en-US" sz="2800" dirty="0" err="1">
                <a:solidFill>
                  <a:srgbClr val="00B050"/>
                </a:solidFill>
                <a:latin typeface="Times New Roman" panose="02020603050405020304" pitchFamily="18" charset="0"/>
              </a:rPr>
              <a:t>hồng</a:t>
            </a:r>
            <a:r>
              <a:rPr lang="en-US" sz="2800" dirty="0">
                <a:solidFill>
                  <a:srgbClr val="00B050"/>
                </a:solidFill>
                <a:latin typeface="Times New Roman" panose="02020603050405020304" pitchFamily="18" charset="0"/>
              </a:rPr>
              <a:t> </a:t>
            </a:r>
            <a:r>
              <a:rPr lang="en-US" sz="2800" dirty="0" err="1">
                <a:solidFill>
                  <a:srgbClr val="00B050"/>
                </a:solidFill>
                <a:latin typeface="Times New Roman" panose="02020603050405020304" pitchFamily="18" charset="0"/>
              </a:rPr>
              <a:t>ngoại</a:t>
            </a:r>
            <a:r>
              <a:rPr lang="en-US" sz="2800" dirty="0">
                <a:solidFill>
                  <a:srgbClr val="00B050"/>
                </a:solidFill>
                <a:latin typeface="Times New Roman" panose="02020603050405020304" pitchFamily="18" charset="0"/>
              </a:rPr>
              <a:t>.</a:t>
            </a:r>
          </a:p>
        </p:txBody>
      </p:sp>
      <p:pic>
        <p:nvPicPr>
          <p:cNvPr id="2" name="Picture 1"/>
          <p:cNvPicPr>
            <a:picLocks noChangeAspect="1"/>
          </p:cNvPicPr>
          <p:nvPr/>
        </p:nvPicPr>
        <p:blipFill>
          <a:blip r:embed="rId2"/>
          <a:stretch>
            <a:fillRect/>
          </a:stretch>
        </p:blipFill>
        <p:spPr>
          <a:xfrm>
            <a:off x="7983682" y="269947"/>
            <a:ext cx="609600" cy="609600"/>
          </a:xfrm>
          <a:prstGeom prst="rect">
            <a:avLst/>
          </a:prstGeom>
        </p:spPr>
      </p:pic>
      <p:pic>
        <p:nvPicPr>
          <p:cNvPr id="13" name="Content Placeholder 3" descr="Screen Clipping"/>
          <p:cNvPicPr>
            <a:picLocks noChangeAspect="1"/>
          </p:cNvPicPr>
          <p:nvPr/>
        </p:nvPicPr>
        <p:blipFill>
          <a:blip r:embed="rId3">
            <a:extLst>
              <a:ext uri="{BEBA8EAE-BF5A-486C-A8C5-ECC9F3942E4B}">
                <a14:imgProps xmlns:a14="http://schemas.microsoft.com/office/drawing/2010/main">
                  <a14:imgLayer r:embed="rId4">
                    <a14:imgEffect>
                      <a14:backgroundRemoval t="9598" b="100000" l="9877" r="100000">
                        <a14:foregroundMark x1="75309" y1="33437" x2="67407" y2="34675"/>
                        <a14:foregroundMark x1="70370" y1="32817" x2="68889" y2="19505"/>
                        <a14:foregroundMark x1="70370" y1="18576" x2="98272" y2="19505"/>
                        <a14:foregroundMark x1="77531" y1="32817" x2="99012" y2="34365"/>
                        <a14:foregroundMark x1="97037" y1="32508" x2="97037" y2="17957"/>
                        <a14:foregroundMark x1="76790" y1="25387" x2="95309" y2="25387"/>
                      </a14:backgroundRemoval>
                    </a14:imgEffect>
                  </a14:imgLayer>
                </a14:imgProps>
              </a:ext>
              <a:ext uri="{28A0092B-C50C-407E-A947-70E740481C1C}">
                <a14:useLocalDpi xmlns:a14="http://schemas.microsoft.com/office/drawing/2010/main" val="0"/>
              </a:ext>
            </a:extLst>
          </a:blip>
          <a:stretch>
            <a:fillRect/>
          </a:stretch>
        </p:blipFill>
        <p:spPr>
          <a:xfrm>
            <a:off x="2209800" y="3874874"/>
            <a:ext cx="3858163" cy="3077004"/>
          </a:xfrm>
          <a:prstGeom prst="rect">
            <a:avLst/>
          </a:prstGeom>
        </p:spPr>
      </p:pic>
    </p:spTree>
    <p:extLst>
      <p:ext uri="{BB962C8B-B14F-4D97-AF65-F5344CB8AC3E}">
        <p14:creationId xmlns:p14="http://schemas.microsoft.com/office/powerpoint/2010/main" val="3714663294"/>
      </p:ext>
    </p:extLst>
  </p:cSld>
  <p:clrMapOvr>
    <a:masterClrMapping/>
  </p:clrMapOvr>
  <p:transition spd="slow" advClick="0">
    <p:cover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reeform 8"/>
          <p:cNvSpPr/>
          <p:nvPr/>
        </p:nvSpPr>
        <p:spPr>
          <a:xfrm>
            <a:off x="1371600" y="3284859"/>
            <a:ext cx="10634421" cy="523220"/>
          </a:xfrm>
          <a:custGeom>
            <a:avLst/>
            <a:gdLst>
              <a:gd name="connsiteX0" fmla="*/ 806336 w 10634421"/>
              <a:gd name="connsiteY0" fmla="*/ 391526 h 2069007"/>
              <a:gd name="connsiteX1" fmla="*/ 4089863 w 10634421"/>
              <a:gd name="connsiteY1" fmla="*/ 252981 h 2069007"/>
              <a:gd name="connsiteX2" fmla="*/ 4436227 w 10634421"/>
              <a:gd name="connsiteY2" fmla="*/ 419235 h 2069007"/>
              <a:gd name="connsiteX3" fmla="*/ 7484227 w 10634421"/>
              <a:gd name="connsiteY3" fmla="*/ 627053 h 2069007"/>
              <a:gd name="connsiteX4" fmla="*/ 8454045 w 10634421"/>
              <a:gd name="connsiteY4" fmla="*/ 211417 h 2069007"/>
              <a:gd name="connsiteX5" fmla="*/ 9867209 w 10634421"/>
              <a:gd name="connsiteY5" fmla="*/ 114435 h 2069007"/>
              <a:gd name="connsiteX6" fmla="*/ 9922627 w 10634421"/>
              <a:gd name="connsiteY6" fmla="*/ 1832399 h 2069007"/>
              <a:gd name="connsiteX7" fmla="*/ 820191 w 10634421"/>
              <a:gd name="connsiteY7" fmla="*/ 1901672 h 2069007"/>
              <a:gd name="connsiteX8" fmla="*/ 806336 w 10634421"/>
              <a:gd name="connsiteY8" fmla="*/ 391526 h 2069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34421" h="2069007">
                <a:moveTo>
                  <a:pt x="806336" y="391526"/>
                </a:moveTo>
                <a:cubicBezTo>
                  <a:pt x="1351281" y="116744"/>
                  <a:pt x="3484881" y="248363"/>
                  <a:pt x="4089863" y="252981"/>
                </a:cubicBezTo>
                <a:cubicBezTo>
                  <a:pt x="4694845" y="257599"/>
                  <a:pt x="3870500" y="356890"/>
                  <a:pt x="4436227" y="419235"/>
                </a:cubicBezTo>
                <a:cubicBezTo>
                  <a:pt x="5001954" y="481580"/>
                  <a:pt x="6814591" y="661689"/>
                  <a:pt x="7484227" y="627053"/>
                </a:cubicBezTo>
                <a:cubicBezTo>
                  <a:pt x="8153863" y="592417"/>
                  <a:pt x="8056881" y="296853"/>
                  <a:pt x="8454045" y="211417"/>
                </a:cubicBezTo>
                <a:cubicBezTo>
                  <a:pt x="8851209" y="125981"/>
                  <a:pt x="9622445" y="-155729"/>
                  <a:pt x="9867209" y="114435"/>
                </a:cubicBezTo>
                <a:cubicBezTo>
                  <a:pt x="10111973" y="384599"/>
                  <a:pt x="11430463" y="1534526"/>
                  <a:pt x="9922627" y="1832399"/>
                </a:cubicBezTo>
                <a:cubicBezTo>
                  <a:pt x="8414791" y="2130272"/>
                  <a:pt x="2344191" y="2139508"/>
                  <a:pt x="820191" y="1901672"/>
                </a:cubicBezTo>
                <a:cubicBezTo>
                  <a:pt x="-703809" y="1663836"/>
                  <a:pt x="261391" y="666308"/>
                  <a:pt x="806336" y="391526"/>
                </a:cubicBezTo>
                <a:close/>
              </a:path>
            </a:pathLst>
          </a:custGeom>
        </p:spPr>
        <p:txBody>
          <a:bodyPr>
            <a:spAutoFit/>
          </a:bodyPr>
          <a:lstStyle/>
          <a:p>
            <a:endParaRPr lang="vi-VN" sz="2800">
              <a:solidFill>
                <a:srgbClr val="0070C0"/>
              </a:solidFill>
              <a:latin typeface="Times New Roman" panose="02020603050405020304" pitchFamily="18" charset="0"/>
              <a:cs typeface="Times New Roman" panose="02020603050405020304" pitchFamily="18" charset="0"/>
            </a:endParaRPr>
          </a:p>
        </p:txBody>
      </p:sp>
      <p:pic>
        <p:nvPicPr>
          <p:cNvPr id="12290" name="Picture 27" descr="bbal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48600" y="0"/>
            <a:ext cx="12954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Top Corners Rounded 15">
            <a:extLst>
              <a:ext uri="{FF2B5EF4-FFF2-40B4-BE49-F238E27FC236}">
                <a16:creationId xmlns:a16="http://schemas.microsoft.com/office/drawing/2014/main" id="{64D87223-09CE-4DE3-AD12-5D12CBE4C9BA}"/>
              </a:ext>
            </a:extLst>
          </p:cNvPr>
          <p:cNvSpPr/>
          <p:nvPr/>
        </p:nvSpPr>
        <p:spPr>
          <a:xfrm rot="5400000">
            <a:off x="-1627981" y="3258344"/>
            <a:ext cx="3597275" cy="341313"/>
          </a:xfrm>
          <a:prstGeom prst="round2SameRect">
            <a:avLst>
              <a:gd name="adj1" fmla="val 50000"/>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latin typeface="Lato Light" panose="020F0502020204030203" pitchFamily="34" charset="0"/>
              <a:ea typeface="Lato Light" panose="020F0502020204030203" pitchFamily="34" charset="0"/>
              <a:cs typeface="Lato Light" panose="020F0502020204030203" pitchFamily="34" charset="0"/>
            </a:endParaRPr>
          </a:p>
        </p:txBody>
      </p:sp>
      <p:sp>
        <p:nvSpPr>
          <p:cNvPr id="25" name="Rectangle 24"/>
          <p:cNvSpPr/>
          <p:nvPr/>
        </p:nvSpPr>
        <p:spPr>
          <a:xfrm>
            <a:off x="533400" y="706675"/>
            <a:ext cx="8458200" cy="2677656"/>
          </a:xfrm>
          <a:prstGeom prst="rect">
            <a:avLst/>
          </a:prstGeom>
        </p:spPr>
        <p:txBody>
          <a:bodyPr wrap="square">
            <a:spAutoFit/>
          </a:bodyPr>
          <a:lstStyle/>
          <a:p>
            <a:r>
              <a:rPr lang="en-US" sz="2800" dirty="0" err="1" smtClean="0">
                <a:solidFill>
                  <a:srgbClr val="0070C0"/>
                </a:solidFill>
                <a:latin typeface="Times New Roman" panose="02020603050405020304" pitchFamily="18" charset="0"/>
                <a:cs typeface="Times New Roman" panose="02020603050405020304" pitchFamily="18" charset="0"/>
              </a:rPr>
              <a:t>Khi</a:t>
            </a:r>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được</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cấp</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điện</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và</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chọn</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chế</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độ</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nấu</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bộ</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điều</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khiển</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sẽ</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cấp</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điện</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cho</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mâm</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nhiệt</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hồng</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ngoại</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làm</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cho</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mâm</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nhiệt</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hồng</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ngoại</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nóng</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lên</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toả</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ra</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một</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nhiệt</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lượng</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lớn</a:t>
            </a:r>
            <a:r>
              <a:rPr lang="en-US" sz="2800" dirty="0">
                <a:solidFill>
                  <a:srgbClr val="0070C0"/>
                </a:solidFill>
                <a:latin typeface="Times New Roman" panose="02020603050405020304" pitchFamily="18" charset="0"/>
                <a:cs typeface="Times New Roman" panose="02020603050405020304" pitchFamily="18" charset="0"/>
              </a:rPr>
              <a:t> (200 – 600°C) </a:t>
            </a:r>
            <a:r>
              <a:rPr lang="en-US" sz="2800" dirty="0" err="1">
                <a:solidFill>
                  <a:srgbClr val="0070C0"/>
                </a:solidFill>
                <a:latin typeface="Times New Roman" panose="02020603050405020304" pitchFamily="18" charset="0"/>
                <a:cs typeface="Times New Roman" panose="02020603050405020304" pitchFamily="18" charset="0"/>
              </a:rPr>
              <a:t>làm</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nóng</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nồi</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nấu</a:t>
            </a:r>
            <a:r>
              <a:rPr lang="en-US" sz="2800" dirty="0">
                <a:solidFill>
                  <a:srgbClr val="0070C0"/>
                </a:solidFill>
                <a:latin typeface="Times New Roman" panose="02020603050405020304" pitchFamily="18" charset="0"/>
                <a:cs typeface="Times New Roman" panose="02020603050405020304" pitchFamily="18" charset="0"/>
              </a:rPr>
              <a:t>.</a:t>
            </a:r>
          </a:p>
          <a:p>
            <a:r>
              <a:rPr lang="vi-VN" sz="2800" dirty="0">
                <a:solidFill>
                  <a:srgbClr val="0070C0"/>
                </a:solidFill>
                <a:latin typeface="Times New Roman" panose="02020603050405020304" pitchFamily="18" charset="0"/>
                <a:cs typeface="Times New Roman" panose="02020603050405020304" pitchFamily="18" charset="0"/>
              </a:rPr>
              <a:t/>
            </a:r>
            <a:br>
              <a:rPr lang="vi-VN" sz="2800" dirty="0">
                <a:solidFill>
                  <a:srgbClr val="0070C0"/>
                </a:solidFill>
                <a:latin typeface="Times New Roman" panose="02020603050405020304" pitchFamily="18" charset="0"/>
                <a:cs typeface="Times New Roman" panose="02020603050405020304" pitchFamily="18" charset="0"/>
              </a:rPr>
            </a:br>
            <a:endParaRPr lang="en-US" sz="2800" dirty="0">
              <a:solidFill>
                <a:srgbClr val="0070C0"/>
              </a:solidFill>
              <a:latin typeface="Times New Roman" panose="02020603050405020304" pitchFamily="18" charset="0"/>
              <a:cs typeface="Times New Roman" panose="02020603050405020304" pitchFamily="18" charset="0"/>
            </a:endParaRPr>
          </a:p>
        </p:txBody>
      </p:sp>
      <p:sp>
        <p:nvSpPr>
          <p:cNvPr id="12" name="Rectangle 1"/>
          <p:cNvSpPr>
            <a:spLocks noChangeArrowheads="1"/>
          </p:cNvSpPr>
          <p:nvPr/>
        </p:nvSpPr>
        <p:spPr bwMode="auto">
          <a:xfrm>
            <a:off x="341313" y="62924"/>
            <a:ext cx="348773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ct val="50000"/>
              </a:spcBef>
            </a:pPr>
            <a:r>
              <a:rPr lang="en-US" sz="2800" b="1" u="sng" dirty="0" smtClean="0">
                <a:solidFill>
                  <a:srgbClr val="339966"/>
                </a:solidFill>
                <a:latin typeface="Times New Roman" panose="02020603050405020304" pitchFamily="18" charset="0"/>
              </a:rPr>
              <a:t>2</a:t>
            </a:r>
            <a:r>
              <a:rPr lang="en-US" sz="2800" b="1" u="sng" dirty="0">
                <a:solidFill>
                  <a:srgbClr val="339966"/>
                </a:solidFill>
                <a:latin typeface="Times New Roman" panose="02020603050405020304" pitchFamily="18" charset="0"/>
              </a:rPr>
              <a:t>. </a:t>
            </a:r>
            <a:r>
              <a:rPr lang="en-US" sz="2800" b="1" u="sng" dirty="0" err="1">
                <a:solidFill>
                  <a:srgbClr val="339966"/>
                </a:solidFill>
                <a:latin typeface="Times New Roman" panose="02020603050405020304" pitchFamily="18" charset="0"/>
              </a:rPr>
              <a:t>Nguyên</a:t>
            </a:r>
            <a:r>
              <a:rPr lang="en-US" sz="2800" b="1" u="sng" dirty="0">
                <a:solidFill>
                  <a:srgbClr val="339966"/>
                </a:solidFill>
                <a:latin typeface="Times New Roman" panose="02020603050405020304" pitchFamily="18" charset="0"/>
              </a:rPr>
              <a:t> </a:t>
            </a:r>
            <a:r>
              <a:rPr lang="en-US" sz="2800" b="1" u="sng" dirty="0" err="1">
                <a:solidFill>
                  <a:srgbClr val="339966"/>
                </a:solidFill>
                <a:latin typeface="Times New Roman" panose="02020603050405020304" pitchFamily="18" charset="0"/>
              </a:rPr>
              <a:t>lí</a:t>
            </a:r>
            <a:r>
              <a:rPr lang="en-US" sz="2800" b="1" u="sng" dirty="0">
                <a:solidFill>
                  <a:srgbClr val="339966"/>
                </a:solidFill>
                <a:latin typeface="Times New Roman" panose="02020603050405020304" pitchFamily="18" charset="0"/>
              </a:rPr>
              <a:t> </a:t>
            </a:r>
            <a:r>
              <a:rPr lang="en-US" sz="2800" b="1" u="sng" dirty="0" err="1">
                <a:solidFill>
                  <a:srgbClr val="339966"/>
                </a:solidFill>
                <a:latin typeface="Times New Roman" panose="02020603050405020304" pitchFamily="18" charset="0"/>
              </a:rPr>
              <a:t>làm</a:t>
            </a:r>
            <a:r>
              <a:rPr lang="en-US" sz="2800" b="1" u="sng" dirty="0">
                <a:solidFill>
                  <a:srgbClr val="339966"/>
                </a:solidFill>
                <a:latin typeface="Times New Roman" panose="02020603050405020304" pitchFamily="18" charset="0"/>
              </a:rPr>
              <a:t> </a:t>
            </a:r>
            <a:r>
              <a:rPr lang="en-US" sz="2800" b="1" u="sng" dirty="0" err="1" smtClean="0">
                <a:solidFill>
                  <a:srgbClr val="339966"/>
                </a:solidFill>
                <a:latin typeface="Times New Roman" panose="02020603050405020304" pitchFamily="18" charset="0"/>
              </a:rPr>
              <a:t>việc</a:t>
            </a:r>
            <a:endParaRPr lang="en-US" sz="2800" b="1" u="sng" dirty="0">
              <a:solidFill>
                <a:srgbClr val="339966"/>
              </a:solidFill>
              <a:latin typeface="Times New Roman" panose="02020603050405020304" pitchFamily="18" charset="0"/>
            </a:endParaRPr>
          </a:p>
        </p:txBody>
      </p:sp>
      <p:pic>
        <p:nvPicPr>
          <p:cNvPr id="2" name="Picture 1"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4579" y="2957734"/>
            <a:ext cx="1895740" cy="885949"/>
          </a:xfrm>
          <a:prstGeom prst="rect">
            <a:avLst/>
          </a:prstGeom>
        </p:spPr>
      </p:pic>
      <p:cxnSp>
        <p:nvCxnSpPr>
          <p:cNvPr id="11" name="Straight Arrow Connector 10"/>
          <p:cNvCxnSpPr>
            <a:endCxn id="6" idx="1"/>
          </p:cNvCxnSpPr>
          <p:nvPr/>
        </p:nvCxnSpPr>
        <p:spPr>
          <a:xfrm>
            <a:off x="2280319" y="3439561"/>
            <a:ext cx="685449" cy="7496"/>
          </a:xfrm>
          <a:prstGeom prst="straightConnector1">
            <a:avLst/>
          </a:prstGeom>
          <a:ln w="53975">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a:off x="4988271" y="3485159"/>
            <a:ext cx="691210" cy="0"/>
          </a:xfrm>
          <a:prstGeom prst="straightConnector1">
            <a:avLst/>
          </a:prstGeom>
          <a:ln w="53975">
            <a:tailEnd type="triangle"/>
          </a:ln>
        </p:spPr>
        <p:style>
          <a:lnRef idx="1">
            <a:schemeClr val="accent1"/>
          </a:lnRef>
          <a:fillRef idx="0">
            <a:schemeClr val="accent1"/>
          </a:fillRef>
          <a:effectRef idx="0">
            <a:schemeClr val="accent1"/>
          </a:effectRef>
          <a:fontRef idx="minor">
            <a:schemeClr val="tx1"/>
          </a:fontRef>
        </p:style>
      </p:cxnSp>
      <p:pic>
        <p:nvPicPr>
          <p:cNvPr id="6" name="Picture 5" descr="Screen Clippi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65768" y="2944723"/>
            <a:ext cx="1951102" cy="1004667"/>
          </a:xfrm>
          <a:prstGeom prst="rect">
            <a:avLst/>
          </a:prstGeom>
        </p:spPr>
      </p:pic>
      <p:pic>
        <p:nvPicPr>
          <p:cNvPr id="7" name="Picture 6" descr="Screen Clippi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679481" y="2957734"/>
            <a:ext cx="2016719" cy="1008704"/>
          </a:xfrm>
          <a:prstGeom prst="rect">
            <a:avLst/>
          </a:prstGeom>
        </p:spPr>
      </p:pic>
      <p:pic>
        <p:nvPicPr>
          <p:cNvPr id="20" name="Picture 19"/>
          <p:cNvPicPr>
            <a:picLocks noChangeAspect="1"/>
          </p:cNvPicPr>
          <p:nvPr/>
        </p:nvPicPr>
        <p:blipFill rotWithShape="1">
          <a:blip r:embed="rId6">
            <a:extLst>
              <a:ext uri="{BEBA8EAE-BF5A-486C-A8C5-ECC9F3942E4B}">
                <a14:imgProps xmlns:a14="http://schemas.microsoft.com/office/drawing/2010/main">
                  <a14:imgLayer r:embed="rId7">
                    <a14:imgEffect>
                      <a14:backgroundRemoval t="8892" b="87278" l="9983" r="89933">
                        <a14:foregroundMark x1="24126" y1="78659" x2="25125" y2="87278"/>
                      </a14:backgroundRemoval>
                    </a14:imgEffect>
                  </a14:imgLayer>
                </a14:imgProps>
              </a:ext>
            </a:extLst>
          </a:blip>
          <a:srcRect b="10176"/>
          <a:stretch/>
        </p:blipFill>
        <p:spPr>
          <a:xfrm>
            <a:off x="1465998" y="3554399"/>
            <a:ext cx="5938464" cy="3243994"/>
          </a:xfrm>
          <a:prstGeom prst="rect">
            <a:avLst/>
          </a:prstGeom>
        </p:spPr>
      </p:pic>
    </p:spTree>
    <p:extLst>
      <p:ext uri="{BB962C8B-B14F-4D97-AF65-F5344CB8AC3E}">
        <p14:creationId xmlns:p14="http://schemas.microsoft.com/office/powerpoint/2010/main" val="4231949181"/>
      </p:ext>
    </p:extLst>
  </p:cSld>
  <p:clrMapOvr>
    <a:masterClrMapping/>
  </p:clrMapOvr>
  <p:transition>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fade">
                                      <p:cBhvr>
                                        <p:cTn id="12" dur="500"/>
                                        <p:tgtEl>
                                          <p:spTgt spid="2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barn(inVertical)">
                                      <p:cBhvr>
                                        <p:cTn id="17" dur="500"/>
                                        <p:tgtEl>
                                          <p:spTgt spid="20"/>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barn(inVertical)">
                                      <p:cBhvr>
                                        <p:cTn id="22" dur="500"/>
                                        <p:tgtEl>
                                          <p:spTgt spid="2"/>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barn(inVertical)">
                                      <p:cBhvr>
                                        <p:cTn id="27" dur="5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barn(inVertical)">
                                      <p:cBhvr>
                                        <p:cTn id="32" dur="500"/>
                                        <p:tgtEl>
                                          <p:spTgt spid="6"/>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barn(inVertical)">
                                      <p:cBhvr>
                                        <p:cTn id="37" dur="500"/>
                                        <p:tgtEl>
                                          <p:spTgt spid="18"/>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7"/>
                                        </p:tgtEl>
                                        <p:attrNameLst>
                                          <p:attrName>style.visibility</p:attrName>
                                        </p:attrNameLst>
                                      </p:cBhvr>
                                      <p:to>
                                        <p:strVal val="visible"/>
                                      </p:to>
                                    </p:set>
                                    <p:animEffect transition="in" filter="barn(inVertical)">
                                      <p:cBhvr>
                                        <p:cTn id="4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1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reeform 8"/>
          <p:cNvSpPr/>
          <p:nvPr/>
        </p:nvSpPr>
        <p:spPr>
          <a:xfrm>
            <a:off x="1371600" y="3284859"/>
            <a:ext cx="10634421" cy="523220"/>
          </a:xfrm>
          <a:custGeom>
            <a:avLst/>
            <a:gdLst>
              <a:gd name="connsiteX0" fmla="*/ 806336 w 10634421"/>
              <a:gd name="connsiteY0" fmla="*/ 391526 h 2069007"/>
              <a:gd name="connsiteX1" fmla="*/ 4089863 w 10634421"/>
              <a:gd name="connsiteY1" fmla="*/ 252981 h 2069007"/>
              <a:gd name="connsiteX2" fmla="*/ 4436227 w 10634421"/>
              <a:gd name="connsiteY2" fmla="*/ 419235 h 2069007"/>
              <a:gd name="connsiteX3" fmla="*/ 7484227 w 10634421"/>
              <a:gd name="connsiteY3" fmla="*/ 627053 h 2069007"/>
              <a:gd name="connsiteX4" fmla="*/ 8454045 w 10634421"/>
              <a:gd name="connsiteY4" fmla="*/ 211417 h 2069007"/>
              <a:gd name="connsiteX5" fmla="*/ 9867209 w 10634421"/>
              <a:gd name="connsiteY5" fmla="*/ 114435 h 2069007"/>
              <a:gd name="connsiteX6" fmla="*/ 9922627 w 10634421"/>
              <a:gd name="connsiteY6" fmla="*/ 1832399 h 2069007"/>
              <a:gd name="connsiteX7" fmla="*/ 820191 w 10634421"/>
              <a:gd name="connsiteY7" fmla="*/ 1901672 h 2069007"/>
              <a:gd name="connsiteX8" fmla="*/ 806336 w 10634421"/>
              <a:gd name="connsiteY8" fmla="*/ 391526 h 2069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34421" h="2069007">
                <a:moveTo>
                  <a:pt x="806336" y="391526"/>
                </a:moveTo>
                <a:cubicBezTo>
                  <a:pt x="1351281" y="116744"/>
                  <a:pt x="3484881" y="248363"/>
                  <a:pt x="4089863" y="252981"/>
                </a:cubicBezTo>
                <a:cubicBezTo>
                  <a:pt x="4694845" y="257599"/>
                  <a:pt x="3870500" y="356890"/>
                  <a:pt x="4436227" y="419235"/>
                </a:cubicBezTo>
                <a:cubicBezTo>
                  <a:pt x="5001954" y="481580"/>
                  <a:pt x="6814591" y="661689"/>
                  <a:pt x="7484227" y="627053"/>
                </a:cubicBezTo>
                <a:cubicBezTo>
                  <a:pt x="8153863" y="592417"/>
                  <a:pt x="8056881" y="296853"/>
                  <a:pt x="8454045" y="211417"/>
                </a:cubicBezTo>
                <a:cubicBezTo>
                  <a:pt x="8851209" y="125981"/>
                  <a:pt x="9622445" y="-155729"/>
                  <a:pt x="9867209" y="114435"/>
                </a:cubicBezTo>
                <a:cubicBezTo>
                  <a:pt x="10111973" y="384599"/>
                  <a:pt x="11430463" y="1534526"/>
                  <a:pt x="9922627" y="1832399"/>
                </a:cubicBezTo>
                <a:cubicBezTo>
                  <a:pt x="8414791" y="2130272"/>
                  <a:pt x="2344191" y="2139508"/>
                  <a:pt x="820191" y="1901672"/>
                </a:cubicBezTo>
                <a:cubicBezTo>
                  <a:pt x="-703809" y="1663836"/>
                  <a:pt x="261391" y="666308"/>
                  <a:pt x="806336" y="391526"/>
                </a:cubicBezTo>
                <a:close/>
              </a:path>
            </a:pathLst>
          </a:custGeom>
        </p:spPr>
        <p:txBody>
          <a:bodyPr>
            <a:spAutoFit/>
          </a:bodyPr>
          <a:lstStyle/>
          <a:p>
            <a:endParaRPr lang="vi-VN" sz="2800">
              <a:solidFill>
                <a:srgbClr val="0070C0"/>
              </a:solidFill>
              <a:latin typeface="Times New Roman" panose="02020603050405020304" pitchFamily="18" charset="0"/>
              <a:cs typeface="Times New Roman" panose="02020603050405020304" pitchFamily="18" charset="0"/>
            </a:endParaRPr>
          </a:p>
        </p:txBody>
      </p:sp>
      <p:pic>
        <p:nvPicPr>
          <p:cNvPr id="12290" name="Picture 27" descr="bbal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48600" y="0"/>
            <a:ext cx="12954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Top Corners Rounded 15">
            <a:extLst>
              <a:ext uri="{FF2B5EF4-FFF2-40B4-BE49-F238E27FC236}">
                <a16:creationId xmlns:a16="http://schemas.microsoft.com/office/drawing/2014/main" id="{64D87223-09CE-4DE3-AD12-5D12CBE4C9BA}"/>
              </a:ext>
            </a:extLst>
          </p:cNvPr>
          <p:cNvSpPr/>
          <p:nvPr/>
        </p:nvSpPr>
        <p:spPr>
          <a:xfrm rot="5400000">
            <a:off x="-1627981" y="3258344"/>
            <a:ext cx="3597275" cy="341313"/>
          </a:xfrm>
          <a:prstGeom prst="round2SameRect">
            <a:avLst>
              <a:gd name="adj1" fmla="val 50000"/>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latin typeface="Lato Light" panose="020F0502020204030203" pitchFamily="34" charset="0"/>
              <a:ea typeface="Lato Light" panose="020F0502020204030203" pitchFamily="34" charset="0"/>
              <a:cs typeface="Lato Light" panose="020F0502020204030203" pitchFamily="34" charset="0"/>
            </a:endParaRPr>
          </a:p>
        </p:txBody>
      </p:sp>
      <p:sp>
        <p:nvSpPr>
          <p:cNvPr id="25" name="Rectangle 24"/>
          <p:cNvSpPr/>
          <p:nvPr/>
        </p:nvSpPr>
        <p:spPr>
          <a:xfrm>
            <a:off x="457200" y="1090486"/>
            <a:ext cx="8458200" cy="1815882"/>
          </a:xfrm>
          <a:prstGeom prst="rect">
            <a:avLst/>
          </a:prstGeom>
        </p:spPr>
        <p:txBody>
          <a:bodyPr wrap="square">
            <a:spAutoFit/>
          </a:bodyPr>
          <a:lstStyle/>
          <a:p>
            <a:r>
              <a:rPr lang="en-US" sz="2800" dirty="0" err="1" smtClean="0">
                <a:solidFill>
                  <a:srgbClr val="0070C0"/>
                </a:solidFill>
                <a:latin typeface="Times New Roman" panose="02020603050405020304" pitchFamily="18" charset="0"/>
                <a:cs typeface="Times New Roman" panose="02020603050405020304" pitchFamily="18" charset="0"/>
              </a:rPr>
              <a:t>Bếp</a:t>
            </a:r>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hồng</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ngoại</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thường</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có</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thông</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số</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kĩ</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thuật</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như</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sau</a:t>
            </a:r>
            <a:r>
              <a:rPr lang="en-US" sz="2800" dirty="0">
                <a:solidFill>
                  <a:srgbClr val="0070C0"/>
                </a:solidFill>
                <a:latin typeface="Times New Roman" panose="02020603050405020304" pitchFamily="18" charset="0"/>
                <a:cs typeface="Times New Roman" panose="02020603050405020304" pitchFamily="18" charset="0"/>
              </a:rPr>
              <a:t>: 220 V – 1 000 W;</a:t>
            </a:r>
          </a:p>
          <a:p>
            <a:r>
              <a:rPr lang="en-US" sz="2800" dirty="0">
                <a:solidFill>
                  <a:srgbClr val="0070C0"/>
                </a:solidFill>
                <a:latin typeface="Times New Roman" panose="02020603050405020304" pitchFamily="18" charset="0"/>
                <a:cs typeface="Times New Roman" panose="02020603050405020304" pitchFamily="18" charset="0"/>
              </a:rPr>
              <a:t>220 V - 1 500 W; 220 V – 2000 W</a:t>
            </a:r>
            <a:r>
              <a:rPr lang="vi-VN" sz="2800" dirty="0">
                <a:solidFill>
                  <a:srgbClr val="0070C0"/>
                </a:solidFill>
                <a:latin typeface="Times New Roman" panose="02020603050405020304" pitchFamily="18" charset="0"/>
                <a:cs typeface="Times New Roman" panose="02020603050405020304" pitchFamily="18" charset="0"/>
              </a:rPr>
              <a:t/>
            </a:r>
            <a:br>
              <a:rPr lang="vi-VN" sz="2800" dirty="0">
                <a:solidFill>
                  <a:srgbClr val="0070C0"/>
                </a:solidFill>
                <a:latin typeface="Times New Roman" panose="02020603050405020304" pitchFamily="18" charset="0"/>
                <a:cs typeface="Times New Roman" panose="02020603050405020304" pitchFamily="18" charset="0"/>
              </a:rPr>
            </a:br>
            <a:endParaRPr lang="en-US" sz="2800" dirty="0">
              <a:solidFill>
                <a:srgbClr val="0070C0"/>
              </a:solidFill>
              <a:latin typeface="Times New Roman" panose="02020603050405020304" pitchFamily="18" charset="0"/>
              <a:cs typeface="Times New Roman" panose="02020603050405020304" pitchFamily="18" charset="0"/>
            </a:endParaRPr>
          </a:p>
        </p:txBody>
      </p:sp>
      <p:sp>
        <p:nvSpPr>
          <p:cNvPr id="12" name="Rectangle 1"/>
          <p:cNvSpPr>
            <a:spLocks noChangeArrowheads="1"/>
          </p:cNvSpPr>
          <p:nvPr/>
        </p:nvSpPr>
        <p:spPr bwMode="auto">
          <a:xfrm>
            <a:off x="341313" y="62924"/>
            <a:ext cx="348773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ct val="50000"/>
              </a:spcBef>
            </a:pPr>
            <a:r>
              <a:rPr lang="en-US" sz="2800" b="1" u="sng" dirty="0" smtClean="0">
                <a:solidFill>
                  <a:srgbClr val="339966"/>
                </a:solidFill>
                <a:latin typeface="Times New Roman" panose="02020603050405020304" pitchFamily="18" charset="0"/>
              </a:rPr>
              <a:t>3</a:t>
            </a:r>
            <a:r>
              <a:rPr lang="en-US" sz="2800" b="1" u="sng" dirty="0">
                <a:solidFill>
                  <a:srgbClr val="339966"/>
                </a:solidFill>
                <a:latin typeface="Times New Roman" panose="02020603050405020304" pitchFamily="18" charset="0"/>
              </a:rPr>
              <a:t>. </a:t>
            </a:r>
            <a:r>
              <a:rPr lang="en-US" sz="2800" b="1" u="sng" dirty="0" err="1">
                <a:solidFill>
                  <a:srgbClr val="339966"/>
                </a:solidFill>
                <a:latin typeface="Times New Roman" panose="02020603050405020304" pitchFamily="18" charset="0"/>
              </a:rPr>
              <a:t>Thông</a:t>
            </a:r>
            <a:r>
              <a:rPr lang="en-US" sz="2800" b="1" u="sng" dirty="0">
                <a:solidFill>
                  <a:srgbClr val="339966"/>
                </a:solidFill>
                <a:latin typeface="Times New Roman" panose="02020603050405020304" pitchFamily="18" charset="0"/>
              </a:rPr>
              <a:t> </a:t>
            </a:r>
            <a:r>
              <a:rPr lang="en-US" sz="2800" b="1" u="sng" dirty="0" err="1">
                <a:solidFill>
                  <a:srgbClr val="339966"/>
                </a:solidFill>
                <a:latin typeface="Times New Roman" panose="02020603050405020304" pitchFamily="18" charset="0"/>
              </a:rPr>
              <a:t>số</a:t>
            </a:r>
            <a:r>
              <a:rPr lang="en-US" sz="2800" b="1" u="sng" dirty="0">
                <a:solidFill>
                  <a:srgbClr val="339966"/>
                </a:solidFill>
                <a:latin typeface="Times New Roman" panose="02020603050405020304" pitchFamily="18" charset="0"/>
              </a:rPr>
              <a:t> </a:t>
            </a:r>
            <a:r>
              <a:rPr lang="en-US" sz="2800" b="1" u="sng" dirty="0" err="1">
                <a:solidFill>
                  <a:srgbClr val="339966"/>
                </a:solidFill>
                <a:latin typeface="Times New Roman" panose="02020603050405020304" pitchFamily="18" charset="0"/>
              </a:rPr>
              <a:t>kĩ</a:t>
            </a:r>
            <a:r>
              <a:rPr lang="en-US" sz="2800" b="1" u="sng" dirty="0">
                <a:solidFill>
                  <a:srgbClr val="339966"/>
                </a:solidFill>
                <a:latin typeface="Times New Roman" panose="02020603050405020304" pitchFamily="18" charset="0"/>
              </a:rPr>
              <a:t> </a:t>
            </a:r>
            <a:r>
              <a:rPr lang="en-US" sz="2800" b="1" u="sng" dirty="0" err="1">
                <a:solidFill>
                  <a:srgbClr val="339966"/>
                </a:solidFill>
                <a:latin typeface="Times New Roman" panose="02020603050405020304" pitchFamily="18" charset="0"/>
              </a:rPr>
              <a:t>thuật</a:t>
            </a:r>
            <a:r>
              <a:rPr lang="en-US" sz="2800" b="1" u="sng" dirty="0">
                <a:solidFill>
                  <a:srgbClr val="339966"/>
                </a:solidFill>
                <a:latin typeface="Times New Roman" panose="02020603050405020304" pitchFamily="18" charset="0"/>
              </a:rPr>
              <a:t> </a:t>
            </a:r>
            <a:endParaRPr lang="en-US" altLang="vi-VN" sz="2800" b="1" u="sng" dirty="0">
              <a:solidFill>
                <a:srgbClr val="339966"/>
              </a:solidFill>
              <a:latin typeface="Times New Roman" panose="02020603050405020304" pitchFamily="18" charset="0"/>
            </a:endParaRPr>
          </a:p>
        </p:txBody>
      </p:sp>
      <p:pic>
        <p:nvPicPr>
          <p:cNvPr id="10" name="Picture 9"/>
          <p:cNvPicPr>
            <a:picLocks noChangeAspect="1"/>
          </p:cNvPicPr>
          <p:nvPr/>
        </p:nvPicPr>
        <p:blipFill>
          <a:blip r:embed="rId3"/>
          <a:stretch>
            <a:fillRect/>
          </a:stretch>
        </p:blipFill>
        <p:spPr>
          <a:xfrm>
            <a:off x="2400300" y="3284859"/>
            <a:ext cx="4572000" cy="3268341"/>
          </a:xfrm>
          <a:prstGeom prst="rect">
            <a:avLst/>
          </a:prstGeom>
        </p:spPr>
      </p:pic>
    </p:spTree>
    <p:extLst>
      <p:ext uri="{BB962C8B-B14F-4D97-AF65-F5344CB8AC3E}">
        <p14:creationId xmlns:p14="http://schemas.microsoft.com/office/powerpoint/2010/main" val="4042772297"/>
      </p:ext>
    </p:extLst>
  </p:cSld>
  <p:clrMapOvr>
    <a:masterClrMapping/>
  </p:clrMapOvr>
  <p:transition>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fade">
                                      <p:cBhvr>
                                        <p:cTn id="12" dur="500"/>
                                        <p:tgtEl>
                                          <p:spTgt spid="2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barn(inVertical)">
                                      <p:cBhvr>
                                        <p:cTn id="1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1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reeform 8"/>
          <p:cNvSpPr/>
          <p:nvPr/>
        </p:nvSpPr>
        <p:spPr>
          <a:xfrm>
            <a:off x="1371600" y="3284859"/>
            <a:ext cx="10634421" cy="523220"/>
          </a:xfrm>
          <a:custGeom>
            <a:avLst/>
            <a:gdLst>
              <a:gd name="connsiteX0" fmla="*/ 806336 w 10634421"/>
              <a:gd name="connsiteY0" fmla="*/ 391526 h 2069007"/>
              <a:gd name="connsiteX1" fmla="*/ 4089863 w 10634421"/>
              <a:gd name="connsiteY1" fmla="*/ 252981 h 2069007"/>
              <a:gd name="connsiteX2" fmla="*/ 4436227 w 10634421"/>
              <a:gd name="connsiteY2" fmla="*/ 419235 h 2069007"/>
              <a:gd name="connsiteX3" fmla="*/ 7484227 w 10634421"/>
              <a:gd name="connsiteY3" fmla="*/ 627053 h 2069007"/>
              <a:gd name="connsiteX4" fmla="*/ 8454045 w 10634421"/>
              <a:gd name="connsiteY4" fmla="*/ 211417 h 2069007"/>
              <a:gd name="connsiteX5" fmla="*/ 9867209 w 10634421"/>
              <a:gd name="connsiteY5" fmla="*/ 114435 h 2069007"/>
              <a:gd name="connsiteX6" fmla="*/ 9922627 w 10634421"/>
              <a:gd name="connsiteY6" fmla="*/ 1832399 h 2069007"/>
              <a:gd name="connsiteX7" fmla="*/ 820191 w 10634421"/>
              <a:gd name="connsiteY7" fmla="*/ 1901672 h 2069007"/>
              <a:gd name="connsiteX8" fmla="*/ 806336 w 10634421"/>
              <a:gd name="connsiteY8" fmla="*/ 391526 h 2069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34421" h="2069007">
                <a:moveTo>
                  <a:pt x="806336" y="391526"/>
                </a:moveTo>
                <a:cubicBezTo>
                  <a:pt x="1351281" y="116744"/>
                  <a:pt x="3484881" y="248363"/>
                  <a:pt x="4089863" y="252981"/>
                </a:cubicBezTo>
                <a:cubicBezTo>
                  <a:pt x="4694845" y="257599"/>
                  <a:pt x="3870500" y="356890"/>
                  <a:pt x="4436227" y="419235"/>
                </a:cubicBezTo>
                <a:cubicBezTo>
                  <a:pt x="5001954" y="481580"/>
                  <a:pt x="6814591" y="661689"/>
                  <a:pt x="7484227" y="627053"/>
                </a:cubicBezTo>
                <a:cubicBezTo>
                  <a:pt x="8153863" y="592417"/>
                  <a:pt x="8056881" y="296853"/>
                  <a:pt x="8454045" y="211417"/>
                </a:cubicBezTo>
                <a:cubicBezTo>
                  <a:pt x="8851209" y="125981"/>
                  <a:pt x="9622445" y="-155729"/>
                  <a:pt x="9867209" y="114435"/>
                </a:cubicBezTo>
                <a:cubicBezTo>
                  <a:pt x="10111973" y="384599"/>
                  <a:pt x="11430463" y="1534526"/>
                  <a:pt x="9922627" y="1832399"/>
                </a:cubicBezTo>
                <a:cubicBezTo>
                  <a:pt x="8414791" y="2130272"/>
                  <a:pt x="2344191" y="2139508"/>
                  <a:pt x="820191" y="1901672"/>
                </a:cubicBezTo>
                <a:cubicBezTo>
                  <a:pt x="-703809" y="1663836"/>
                  <a:pt x="261391" y="666308"/>
                  <a:pt x="806336" y="391526"/>
                </a:cubicBezTo>
                <a:close/>
              </a:path>
            </a:pathLst>
          </a:custGeom>
        </p:spPr>
        <p:txBody>
          <a:bodyPr>
            <a:spAutoFit/>
          </a:bodyPr>
          <a:lstStyle/>
          <a:p>
            <a:endParaRPr lang="vi-VN" sz="2800">
              <a:solidFill>
                <a:srgbClr val="0070C0"/>
              </a:solidFill>
              <a:latin typeface="Times New Roman" panose="02020603050405020304" pitchFamily="18" charset="0"/>
              <a:cs typeface="Times New Roman" panose="02020603050405020304" pitchFamily="18" charset="0"/>
            </a:endParaRPr>
          </a:p>
        </p:txBody>
      </p:sp>
      <p:pic>
        <p:nvPicPr>
          <p:cNvPr id="12290" name="Picture 27" descr="bbal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48600" y="0"/>
            <a:ext cx="12954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Top Corners Rounded 15">
            <a:extLst>
              <a:ext uri="{FF2B5EF4-FFF2-40B4-BE49-F238E27FC236}">
                <a16:creationId xmlns:a16="http://schemas.microsoft.com/office/drawing/2014/main" id="{64D87223-09CE-4DE3-AD12-5D12CBE4C9BA}"/>
              </a:ext>
            </a:extLst>
          </p:cNvPr>
          <p:cNvSpPr/>
          <p:nvPr/>
        </p:nvSpPr>
        <p:spPr>
          <a:xfrm rot="5400000">
            <a:off x="-1627981" y="3258344"/>
            <a:ext cx="3597275" cy="341313"/>
          </a:xfrm>
          <a:prstGeom prst="round2SameRect">
            <a:avLst>
              <a:gd name="adj1" fmla="val 50000"/>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latin typeface="Lato Light" panose="020F0502020204030203" pitchFamily="34" charset="0"/>
              <a:ea typeface="Lato Light" panose="020F0502020204030203" pitchFamily="34" charset="0"/>
              <a:cs typeface="Lato Light" panose="020F0502020204030203" pitchFamily="34" charset="0"/>
            </a:endParaRPr>
          </a:p>
        </p:txBody>
      </p:sp>
      <p:sp>
        <p:nvSpPr>
          <p:cNvPr id="25" name="Rectangle 24"/>
          <p:cNvSpPr/>
          <p:nvPr/>
        </p:nvSpPr>
        <p:spPr>
          <a:xfrm>
            <a:off x="457200" y="1090486"/>
            <a:ext cx="8458200" cy="2246769"/>
          </a:xfrm>
          <a:prstGeom prst="rect">
            <a:avLst/>
          </a:prstGeom>
        </p:spPr>
        <p:txBody>
          <a:bodyPr wrap="square">
            <a:spAutoFit/>
          </a:bodyPr>
          <a:lstStyle/>
          <a:p>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Có</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thể</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dùng</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nhiều</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loại</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nồi</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khác</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nhau</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để</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đun</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smtClean="0">
                <a:solidFill>
                  <a:srgbClr val="0070C0"/>
                </a:solidFill>
                <a:latin typeface="Times New Roman" panose="02020603050405020304" pitchFamily="18" charset="0"/>
                <a:cs typeface="Times New Roman" panose="02020603050405020304" pitchFamily="18" charset="0"/>
              </a:rPr>
              <a:t>nấu</a:t>
            </a:r>
            <a:endParaRPr lang="en-US" sz="2800" dirty="0">
              <a:solidFill>
                <a:srgbClr val="0070C0"/>
              </a:solidFill>
              <a:latin typeface="Times New Roman" panose="02020603050405020304" pitchFamily="18" charset="0"/>
              <a:cs typeface="Times New Roman" panose="02020603050405020304" pitchFamily="18" charset="0"/>
            </a:endParaRPr>
          </a:p>
          <a:p>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Hiệu</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suất</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của</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bếp</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hồng</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ngoại</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đạt</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khoảng</a:t>
            </a:r>
            <a:r>
              <a:rPr lang="en-US" sz="2800" dirty="0">
                <a:solidFill>
                  <a:srgbClr val="0070C0"/>
                </a:solidFill>
                <a:latin typeface="Times New Roman" panose="02020603050405020304" pitchFamily="18" charset="0"/>
                <a:cs typeface="Times New Roman" panose="02020603050405020304" pitchFamily="18" charset="0"/>
              </a:rPr>
              <a:t> 60</a:t>
            </a:r>
            <a:r>
              <a:rPr lang="en-US" sz="2800" dirty="0" smtClean="0">
                <a:solidFill>
                  <a:srgbClr val="0070C0"/>
                </a:solidFill>
                <a:latin typeface="Times New Roman" panose="02020603050405020304" pitchFamily="18" charset="0"/>
                <a:cs typeface="Times New Roman" panose="02020603050405020304" pitchFamily="18" charset="0"/>
              </a:rPr>
              <a:t>%.</a:t>
            </a:r>
          </a:p>
          <a:p>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a:solidFill>
                  <a:srgbClr val="0070C0"/>
                </a:solidFill>
                <a:latin typeface="Times New Roman" panose="02020603050405020304" pitchFamily="18" charset="0"/>
                <a:cs typeface="Times New Roman" panose="02020603050405020304" pitchFamily="18" charset="0"/>
              </a:rPr>
              <a:t>• An </a:t>
            </a:r>
            <a:r>
              <a:rPr lang="en-US" sz="2800" dirty="0" err="1">
                <a:solidFill>
                  <a:srgbClr val="0070C0"/>
                </a:solidFill>
                <a:latin typeface="Times New Roman" panose="02020603050405020304" pitchFamily="18" charset="0"/>
                <a:cs typeface="Times New Roman" panose="02020603050405020304" pitchFamily="18" charset="0"/>
              </a:rPr>
              <a:t>toàn</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khi</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sử</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dụng</a:t>
            </a:r>
            <a:r>
              <a:rPr lang="en-US" sz="2800" dirty="0">
                <a:solidFill>
                  <a:srgbClr val="0070C0"/>
                </a:solidFill>
                <a:latin typeface="Times New Roman" panose="02020603050405020304" pitchFamily="18" charset="0"/>
                <a:cs typeface="Times New Roman" panose="02020603050405020304" pitchFamily="18" charset="0"/>
              </a:rPr>
              <a:t>.</a:t>
            </a:r>
          </a:p>
          <a:p>
            <a:r>
              <a:rPr lang="vi-VN" sz="2800" dirty="0">
                <a:solidFill>
                  <a:srgbClr val="0070C0"/>
                </a:solidFill>
                <a:latin typeface="Times New Roman" panose="02020603050405020304" pitchFamily="18" charset="0"/>
                <a:cs typeface="Times New Roman" panose="02020603050405020304" pitchFamily="18" charset="0"/>
              </a:rPr>
              <a:t/>
            </a:r>
            <a:br>
              <a:rPr lang="vi-VN" sz="2800" dirty="0">
                <a:solidFill>
                  <a:srgbClr val="0070C0"/>
                </a:solidFill>
                <a:latin typeface="Times New Roman" panose="02020603050405020304" pitchFamily="18" charset="0"/>
                <a:cs typeface="Times New Roman" panose="02020603050405020304" pitchFamily="18" charset="0"/>
              </a:rPr>
            </a:br>
            <a:endParaRPr lang="en-US" sz="2800" dirty="0">
              <a:solidFill>
                <a:srgbClr val="0070C0"/>
              </a:solidFill>
              <a:latin typeface="Times New Roman" panose="02020603050405020304" pitchFamily="18" charset="0"/>
              <a:cs typeface="Times New Roman" panose="02020603050405020304" pitchFamily="18" charset="0"/>
            </a:endParaRPr>
          </a:p>
        </p:txBody>
      </p:sp>
      <p:sp>
        <p:nvSpPr>
          <p:cNvPr id="12" name="Rectangle 1"/>
          <p:cNvSpPr>
            <a:spLocks noChangeArrowheads="1"/>
          </p:cNvSpPr>
          <p:nvPr/>
        </p:nvSpPr>
        <p:spPr bwMode="auto">
          <a:xfrm>
            <a:off x="341313" y="62924"/>
            <a:ext cx="348773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ct val="50000"/>
              </a:spcBef>
            </a:pPr>
            <a:r>
              <a:rPr lang="en-US" sz="2800" b="1" u="sng" dirty="0" smtClean="0">
                <a:solidFill>
                  <a:srgbClr val="339966"/>
                </a:solidFill>
                <a:latin typeface="Times New Roman" panose="02020603050405020304" pitchFamily="18" charset="0"/>
              </a:rPr>
              <a:t>4</a:t>
            </a:r>
            <a:r>
              <a:rPr lang="en-US" sz="2800" b="1" u="sng" dirty="0">
                <a:solidFill>
                  <a:srgbClr val="339966"/>
                </a:solidFill>
                <a:latin typeface="Times New Roman" panose="02020603050405020304" pitchFamily="18" charset="0"/>
              </a:rPr>
              <a:t>. </a:t>
            </a:r>
            <a:r>
              <a:rPr lang="en-US" sz="2800" b="1" u="sng" dirty="0" err="1">
                <a:solidFill>
                  <a:srgbClr val="339966"/>
                </a:solidFill>
                <a:latin typeface="Times New Roman" panose="02020603050405020304" pitchFamily="18" charset="0"/>
              </a:rPr>
              <a:t>Đặc</a:t>
            </a:r>
            <a:r>
              <a:rPr lang="en-US" sz="2800" b="1" u="sng" dirty="0">
                <a:solidFill>
                  <a:srgbClr val="339966"/>
                </a:solidFill>
                <a:latin typeface="Times New Roman" panose="02020603050405020304" pitchFamily="18" charset="0"/>
              </a:rPr>
              <a:t> </a:t>
            </a:r>
            <a:r>
              <a:rPr lang="en-US" sz="2800" b="1" u="sng" dirty="0" err="1">
                <a:solidFill>
                  <a:srgbClr val="339966"/>
                </a:solidFill>
                <a:latin typeface="Times New Roman" panose="02020603050405020304" pitchFamily="18" charset="0"/>
              </a:rPr>
              <a:t>điểm</a:t>
            </a:r>
            <a:r>
              <a:rPr lang="en-US" sz="2800" b="1" u="sng" dirty="0">
                <a:solidFill>
                  <a:srgbClr val="339966"/>
                </a:solidFill>
                <a:latin typeface="Times New Roman" panose="02020603050405020304" pitchFamily="18" charset="0"/>
              </a:rPr>
              <a:t> </a:t>
            </a:r>
            <a:endParaRPr lang="en-US" altLang="vi-VN" sz="2800" b="1" u="sng" dirty="0">
              <a:solidFill>
                <a:srgbClr val="339966"/>
              </a:solidFill>
              <a:latin typeface="Times New Roman" panose="02020603050405020304" pitchFamily="18" charset="0"/>
            </a:endParaRPr>
          </a:p>
        </p:txBody>
      </p:sp>
      <p:pic>
        <p:nvPicPr>
          <p:cNvPr id="13" name="Picture 12"/>
          <p:cNvPicPr>
            <a:picLocks noChangeAspect="1"/>
          </p:cNvPicPr>
          <p:nvPr/>
        </p:nvPicPr>
        <p:blipFill>
          <a:blip r:embed="rId3"/>
          <a:stretch>
            <a:fillRect/>
          </a:stretch>
        </p:blipFill>
        <p:spPr>
          <a:xfrm>
            <a:off x="2085181" y="2590800"/>
            <a:ext cx="4876800" cy="3906390"/>
          </a:xfrm>
          <a:prstGeom prst="rect">
            <a:avLst/>
          </a:prstGeom>
        </p:spPr>
      </p:pic>
    </p:spTree>
    <p:extLst>
      <p:ext uri="{BB962C8B-B14F-4D97-AF65-F5344CB8AC3E}">
        <p14:creationId xmlns:p14="http://schemas.microsoft.com/office/powerpoint/2010/main" val="1349134604"/>
      </p:ext>
    </p:extLst>
  </p:cSld>
  <p:clrMapOvr>
    <a:masterClrMapping/>
  </p:clrMapOvr>
  <p:transition>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fade">
                                      <p:cBhvr>
                                        <p:cTn id="12" dur="500"/>
                                        <p:tgtEl>
                                          <p:spTgt spid="25"/>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1000"/>
                                        <p:tgtEl>
                                          <p:spTgt spid="13"/>
                                        </p:tgtEl>
                                      </p:cBhvr>
                                    </p:animEffect>
                                    <p:anim calcmode="lin" valueType="num">
                                      <p:cBhvr>
                                        <p:cTn id="18" dur="1000" fill="hold"/>
                                        <p:tgtEl>
                                          <p:spTgt spid="13"/>
                                        </p:tgtEl>
                                        <p:attrNameLst>
                                          <p:attrName>ppt_x</p:attrName>
                                        </p:attrNameLst>
                                      </p:cBhvr>
                                      <p:tavLst>
                                        <p:tav tm="0">
                                          <p:val>
                                            <p:strVal val="#ppt_x"/>
                                          </p:val>
                                        </p:tav>
                                        <p:tav tm="100000">
                                          <p:val>
                                            <p:strVal val="#ppt_x"/>
                                          </p:val>
                                        </p:tav>
                                      </p:tavLst>
                                    </p:anim>
                                    <p:anim calcmode="lin" valueType="num">
                                      <p:cBhvr>
                                        <p:cTn id="1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1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reeform 8"/>
          <p:cNvSpPr/>
          <p:nvPr/>
        </p:nvSpPr>
        <p:spPr>
          <a:xfrm>
            <a:off x="1371600" y="3284859"/>
            <a:ext cx="10634421" cy="523220"/>
          </a:xfrm>
          <a:custGeom>
            <a:avLst/>
            <a:gdLst>
              <a:gd name="connsiteX0" fmla="*/ 806336 w 10634421"/>
              <a:gd name="connsiteY0" fmla="*/ 391526 h 2069007"/>
              <a:gd name="connsiteX1" fmla="*/ 4089863 w 10634421"/>
              <a:gd name="connsiteY1" fmla="*/ 252981 h 2069007"/>
              <a:gd name="connsiteX2" fmla="*/ 4436227 w 10634421"/>
              <a:gd name="connsiteY2" fmla="*/ 419235 h 2069007"/>
              <a:gd name="connsiteX3" fmla="*/ 7484227 w 10634421"/>
              <a:gd name="connsiteY3" fmla="*/ 627053 h 2069007"/>
              <a:gd name="connsiteX4" fmla="*/ 8454045 w 10634421"/>
              <a:gd name="connsiteY4" fmla="*/ 211417 h 2069007"/>
              <a:gd name="connsiteX5" fmla="*/ 9867209 w 10634421"/>
              <a:gd name="connsiteY5" fmla="*/ 114435 h 2069007"/>
              <a:gd name="connsiteX6" fmla="*/ 9922627 w 10634421"/>
              <a:gd name="connsiteY6" fmla="*/ 1832399 h 2069007"/>
              <a:gd name="connsiteX7" fmla="*/ 820191 w 10634421"/>
              <a:gd name="connsiteY7" fmla="*/ 1901672 h 2069007"/>
              <a:gd name="connsiteX8" fmla="*/ 806336 w 10634421"/>
              <a:gd name="connsiteY8" fmla="*/ 391526 h 2069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34421" h="2069007">
                <a:moveTo>
                  <a:pt x="806336" y="391526"/>
                </a:moveTo>
                <a:cubicBezTo>
                  <a:pt x="1351281" y="116744"/>
                  <a:pt x="3484881" y="248363"/>
                  <a:pt x="4089863" y="252981"/>
                </a:cubicBezTo>
                <a:cubicBezTo>
                  <a:pt x="4694845" y="257599"/>
                  <a:pt x="3870500" y="356890"/>
                  <a:pt x="4436227" y="419235"/>
                </a:cubicBezTo>
                <a:cubicBezTo>
                  <a:pt x="5001954" y="481580"/>
                  <a:pt x="6814591" y="661689"/>
                  <a:pt x="7484227" y="627053"/>
                </a:cubicBezTo>
                <a:cubicBezTo>
                  <a:pt x="8153863" y="592417"/>
                  <a:pt x="8056881" y="296853"/>
                  <a:pt x="8454045" y="211417"/>
                </a:cubicBezTo>
                <a:cubicBezTo>
                  <a:pt x="8851209" y="125981"/>
                  <a:pt x="9622445" y="-155729"/>
                  <a:pt x="9867209" y="114435"/>
                </a:cubicBezTo>
                <a:cubicBezTo>
                  <a:pt x="10111973" y="384599"/>
                  <a:pt x="11430463" y="1534526"/>
                  <a:pt x="9922627" y="1832399"/>
                </a:cubicBezTo>
                <a:cubicBezTo>
                  <a:pt x="8414791" y="2130272"/>
                  <a:pt x="2344191" y="2139508"/>
                  <a:pt x="820191" y="1901672"/>
                </a:cubicBezTo>
                <a:cubicBezTo>
                  <a:pt x="-703809" y="1663836"/>
                  <a:pt x="261391" y="666308"/>
                  <a:pt x="806336" y="391526"/>
                </a:cubicBezTo>
                <a:close/>
              </a:path>
            </a:pathLst>
          </a:custGeom>
        </p:spPr>
        <p:txBody>
          <a:bodyPr>
            <a:spAutoFit/>
          </a:bodyPr>
          <a:lstStyle/>
          <a:p>
            <a:endParaRPr lang="vi-VN" sz="2800">
              <a:solidFill>
                <a:srgbClr val="0070C0"/>
              </a:solidFill>
              <a:latin typeface="Times New Roman" panose="02020603050405020304" pitchFamily="18" charset="0"/>
              <a:cs typeface="Times New Roman" panose="02020603050405020304" pitchFamily="18" charset="0"/>
            </a:endParaRPr>
          </a:p>
        </p:txBody>
      </p:sp>
      <p:pic>
        <p:nvPicPr>
          <p:cNvPr id="12290" name="Picture 27" descr="bbal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39100" y="228600"/>
            <a:ext cx="12954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Top Corners Rounded 15">
            <a:extLst>
              <a:ext uri="{FF2B5EF4-FFF2-40B4-BE49-F238E27FC236}">
                <a16:creationId xmlns:a16="http://schemas.microsoft.com/office/drawing/2014/main" id="{64D87223-09CE-4DE3-AD12-5D12CBE4C9BA}"/>
              </a:ext>
            </a:extLst>
          </p:cNvPr>
          <p:cNvSpPr/>
          <p:nvPr/>
        </p:nvSpPr>
        <p:spPr>
          <a:xfrm rot="5400000">
            <a:off x="-1627981" y="3258344"/>
            <a:ext cx="3597275" cy="341313"/>
          </a:xfrm>
          <a:prstGeom prst="round2SameRect">
            <a:avLst>
              <a:gd name="adj1" fmla="val 50000"/>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latin typeface="Lato Light" panose="020F0502020204030203" pitchFamily="34" charset="0"/>
              <a:ea typeface="Lato Light" panose="020F0502020204030203" pitchFamily="34" charset="0"/>
              <a:cs typeface="Lato Light" panose="020F0502020204030203" pitchFamily="34" charset="0"/>
            </a:endParaRPr>
          </a:p>
        </p:txBody>
      </p:sp>
      <p:sp>
        <p:nvSpPr>
          <p:cNvPr id="25" name="Rectangle 24"/>
          <p:cNvSpPr/>
          <p:nvPr/>
        </p:nvSpPr>
        <p:spPr>
          <a:xfrm>
            <a:off x="457200" y="1090486"/>
            <a:ext cx="8458200" cy="4832092"/>
          </a:xfrm>
          <a:prstGeom prst="rect">
            <a:avLst/>
          </a:prstGeom>
        </p:spPr>
        <p:txBody>
          <a:bodyPr wrap="square">
            <a:spAutoFit/>
          </a:bodyPr>
          <a:lstStyle/>
          <a:p>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Đọc</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kĩ</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thông</a:t>
            </a:r>
            <a:r>
              <a:rPr lang="en-US" sz="2800" dirty="0">
                <a:solidFill>
                  <a:srgbClr val="0070C0"/>
                </a:solidFill>
                <a:latin typeface="Times New Roman" panose="02020603050405020304" pitchFamily="18" charset="0"/>
                <a:cs typeface="Times New Roman" panose="02020603050405020304" pitchFamily="18" charset="0"/>
              </a:rPr>
              <a:t> tin </a:t>
            </a:r>
            <a:r>
              <a:rPr lang="en-US" sz="2800" dirty="0" err="1">
                <a:solidFill>
                  <a:srgbClr val="0070C0"/>
                </a:solidFill>
                <a:latin typeface="Times New Roman" panose="02020603050405020304" pitchFamily="18" charset="0"/>
                <a:cs typeface="Times New Roman" panose="02020603050405020304" pitchFamily="18" charset="0"/>
              </a:rPr>
              <a:t>có</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trên</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bếp</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và</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hướng</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dẫn</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sử</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dụng</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của</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nhà</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sản</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smtClean="0">
                <a:solidFill>
                  <a:srgbClr val="0070C0"/>
                </a:solidFill>
                <a:latin typeface="Times New Roman" panose="02020603050405020304" pitchFamily="18" charset="0"/>
                <a:cs typeface="Times New Roman" panose="02020603050405020304" pitchFamily="18" charset="0"/>
              </a:rPr>
              <a:t>xuất</a:t>
            </a:r>
            <a:endParaRPr lang="en-US" sz="2800" dirty="0">
              <a:solidFill>
                <a:srgbClr val="0070C0"/>
              </a:solidFill>
              <a:latin typeface="Times New Roman" panose="02020603050405020304" pitchFamily="18" charset="0"/>
              <a:cs typeface="Times New Roman" panose="02020603050405020304" pitchFamily="18" charset="0"/>
            </a:endParaRPr>
          </a:p>
          <a:p>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Sử</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dụng</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đúng</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điện</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áp</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định</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mức</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của</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bếp</a:t>
            </a:r>
            <a:r>
              <a:rPr lang="en-US" sz="2800" dirty="0" smtClean="0">
                <a:solidFill>
                  <a:srgbClr val="0070C0"/>
                </a:solidFill>
                <a:latin typeface="Times New Roman" panose="02020603050405020304" pitchFamily="18" charset="0"/>
                <a:cs typeface="Times New Roman" panose="02020603050405020304" pitchFamily="18" charset="0"/>
              </a:rPr>
              <a:t>.</a:t>
            </a:r>
          </a:p>
          <a:p>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Lựa</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chọn</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chế</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độ</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nấu</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thích</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hợp</a:t>
            </a:r>
            <a:r>
              <a:rPr lang="en-US" sz="2800" dirty="0">
                <a:solidFill>
                  <a:srgbClr val="0070C0"/>
                </a:solidFill>
                <a:latin typeface="Times New Roman" panose="02020603050405020304" pitchFamily="18" charset="0"/>
                <a:cs typeface="Times New Roman" panose="02020603050405020304" pitchFamily="18" charset="0"/>
              </a:rPr>
              <a:t>. </a:t>
            </a:r>
            <a:endParaRPr lang="en-US" sz="2800" dirty="0" smtClean="0">
              <a:solidFill>
                <a:srgbClr val="0070C0"/>
              </a:solidFill>
              <a:latin typeface="Times New Roman" panose="02020603050405020304" pitchFamily="18" charset="0"/>
              <a:cs typeface="Times New Roman" panose="02020603050405020304" pitchFamily="18" charset="0"/>
            </a:endParaRPr>
          </a:p>
          <a:p>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Thường</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xuyên</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lau</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bếp</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sạch</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sẽ</a:t>
            </a:r>
            <a:r>
              <a:rPr lang="en-US" sz="2800" dirty="0">
                <a:solidFill>
                  <a:srgbClr val="0070C0"/>
                </a:solidFill>
                <a:latin typeface="Times New Roman" panose="02020603050405020304" pitchFamily="18" charset="0"/>
                <a:cs typeface="Times New Roman" panose="02020603050405020304" pitchFamily="18" charset="0"/>
              </a:rPr>
              <a:t>. </a:t>
            </a:r>
            <a:endParaRPr lang="en-US" sz="2800" dirty="0" smtClean="0">
              <a:solidFill>
                <a:srgbClr val="0070C0"/>
              </a:solidFill>
              <a:latin typeface="Times New Roman" panose="02020603050405020304" pitchFamily="18" charset="0"/>
              <a:cs typeface="Times New Roman" panose="02020603050405020304" pitchFamily="18" charset="0"/>
            </a:endParaRPr>
          </a:p>
          <a:p>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Không</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chạm</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vào</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bếp</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khi</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đun</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nấu</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và</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khi</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vừa</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đun</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nấu</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xong</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để</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tránh</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bị</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bỏng</a:t>
            </a:r>
            <a:r>
              <a:rPr lang="en-US" sz="2800" dirty="0">
                <a:solidFill>
                  <a:srgbClr val="0070C0"/>
                </a:solidFill>
                <a:latin typeface="Times New Roman" panose="02020603050405020304" pitchFamily="18" charset="0"/>
                <a:cs typeface="Times New Roman" panose="02020603050405020304" pitchFamily="18" charset="0"/>
              </a:rPr>
              <a:t>. </a:t>
            </a:r>
            <a:endParaRPr lang="en-US" sz="2800" dirty="0" smtClean="0">
              <a:solidFill>
                <a:srgbClr val="0070C0"/>
              </a:solidFill>
              <a:latin typeface="Times New Roman" panose="02020603050405020304" pitchFamily="18" charset="0"/>
              <a:cs typeface="Times New Roman" panose="02020603050405020304" pitchFamily="18" charset="0"/>
            </a:endParaRPr>
          </a:p>
          <a:p>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Tuỳ</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theo</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số</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người</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trong</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gia</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đình</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và</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nhu</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cầu</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sử</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dụng</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để</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lựa</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chọn</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loại</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smtClean="0">
                <a:solidFill>
                  <a:srgbClr val="0070C0"/>
                </a:solidFill>
                <a:latin typeface="Times New Roman" panose="02020603050405020304" pitchFamily="18" charset="0"/>
                <a:cs typeface="Times New Roman" panose="02020603050405020304" pitchFamily="18" charset="0"/>
              </a:rPr>
              <a:t>bếpphù</a:t>
            </a:r>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hợp</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bếp</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đơn</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bếp</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đôi</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bếp</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ba</a:t>
            </a:r>
            <a:r>
              <a:rPr lang="en-US" sz="2800" dirty="0">
                <a:solidFill>
                  <a:srgbClr val="0070C0"/>
                </a:solidFill>
                <a:latin typeface="Times New Roman" panose="02020603050405020304" pitchFamily="18" charset="0"/>
                <a:cs typeface="Times New Roman" panose="02020603050405020304" pitchFamily="18" charset="0"/>
              </a:rPr>
              <a:t>).</a:t>
            </a:r>
          </a:p>
          <a:p>
            <a:r>
              <a:rPr lang="vi-VN" sz="2800" dirty="0">
                <a:solidFill>
                  <a:srgbClr val="0070C0"/>
                </a:solidFill>
                <a:latin typeface="Times New Roman" panose="02020603050405020304" pitchFamily="18" charset="0"/>
                <a:cs typeface="Times New Roman" panose="02020603050405020304" pitchFamily="18" charset="0"/>
              </a:rPr>
              <a:t/>
            </a:r>
            <a:br>
              <a:rPr lang="vi-VN" sz="2800" dirty="0">
                <a:solidFill>
                  <a:srgbClr val="0070C0"/>
                </a:solidFill>
                <a:latin typeface="Times New Roman" panose="02020603050405020304" pitchFamily="18" charset="0"/>
                <a:cs typeface="Times New Roman" panose="02020603050405020304" pitchFamily="18" charset="0"/>
              </a:rPr>
            </a:br>
            <a:endParaRPr lang="en-US" sz="2800" dirty="0">
              <a:solidFill>
                <a:srgbClr val="0070C0"/>
              </a:solidFill>
              <a:latin typeface="Times New Roman" panose="02020603050405020304" pitchFamily="18" charset="0"/>
              <a:cs typeface="Times New Roman" panose="02020603050405020304" pitchFamily="18" charset="0"/>
            </a:endParaRPr>
          </a:p>
        </p:txBody>
      </p:sp>
      <p:sp>
        <p:nvSpPr>
          <p:cNvPr id="12" name="Rectangle 1"/>
          <p:cNvSpPr>
            <a:spLocks noChangeArrowheads="1"/>
          </p:cNvSpPr>
          <p:nvPr/>
        </p:nvSpPr>
        <p:spPr bwMode="auto">
          <a:xfrm>
            <a:off x="341313" y="62924"/>
            <a:ext cx="8345487"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ct val="50000"/>
              </a:spcBef>
            </a:pPr>
            <a:r>
              <a:rPr lang="en-US" sz="2800" b="1" u="sng" dirty="0" smtClean="0">
                <a:solidFill>
                  <a:srgbClr val="339966"/>
                </a:solidFill>
                <a:latin typeface="Times New Roman" panose="02020603050405020304" pitchFamily="18" charset="0"/>
              </a:rPr>
              <a:t>5</a:t>
            </a:r>
            <a:r>
              <a:rPr lang="en-US" sz="2800" b="1" u="sng" dirty="0">
                <a:solidFill>
                  <a:srgbClr val="339966"/>
                </a:solidFill>
                <a:latin typeface="Times New Roman" panose="02020603050405020304" pitchFamily="18" charset="0"/>
              </a:rPr>
              <a:t>. </a:t>
            </a:r>
            <a:r>
              <a:rPr lang="en-US" sz="2800" b="1" u="sng" dirty="0" err="1">
                <a:solidFill>
                  <a:srgbClr val="339966"/>
                </a:solidFill>
                <a:latin typeface="Times New Roman" panose="02020603050405020304" pitchFamily="18" charset="0"/>
              </a:rPr>
              <a:t>Sử</a:t>
            </a:r>
            <a:r>
              <a:rPr lang="en-US" sz="2800" b="1" u="sng" dirty="0">
                <a:solidFill>
                  <a:srgbClr val="339966"/>
                </a:solidFill>
                <a:latin typeface="Times New Roman" panose="02020603050405020304" pitchFamily="18" charset="0"/>
              </a:rPr>
              <a:t> </a:t>
            </a:r>
            <a:r>
              <a:rPr lang="en-US" sz="2800" b="1" u="sng" dirty="0" err="1">
                <a:solidFill>
                  <a:srgbClr val="339966"/>
                </a:solidFill>
                <a:latin typeface="Times New Roman" panose="02020603050405020304" pitchFamily="18" charset="0"/>
              </a:rPr>
              <a:t>dụng</a:t>
            </a:r>
            <a:r>
              <a:rPr lang="en-US" sz="2800" b="1" u="sng" dirty="0">
                <a:solidFill>
                  <a:srgbClr val="339966"/>
                </a:solidFill>
                <a:latin typeface="Times New Roman" panose="02020603050405020304" pitchFamily="18" charset="0"/>
              </a:rPr>
              <a:t> </a:t>
            </a:r>
            <a:r>
              <a:rPr lang="en-US" sz="2800" b="1" u="sng" dirty="0" err="1" smtClean="0">
                <a:solidFill>
                  <a:srgbClr val="339966"/>
                </a:solidFill>
                <a:latin typeface="Times New Roman" panose="02020603050405020304" pitchFamily="18" charset="0"/>
              </a:rPr>
              <a:t>bếp</a:t>
            </a:r>
            <a:r>
              <a:rPr lang="en-US" sz="2800" b="1" u="sng" dirty="0" smtClean="0">
                <a:solidFill>
                  <a:srgbClr val="339966"/>
                </a:solidFill>
                <a:latin typeface="Times New Roman" panose="02020603050405020304" pitchFamily="18" charset="0"/>
              </a:rPr>
              <a:t> </a:t>
            </a:r>
            <a:r>
              <a:rPr lang="en-US" sz="2800" b="1" u="sng" dirty="0" err="1" smtClean="0">
                <a:solidFill>
                  <a:srgbClr val="339966"/>
                </a:solidFill>
                <a:latin typeface="Times New Roman" panose="02020603050405020304" pitchFamily="18" charset="0"/>
              </a:rPr>
              <a:t>hồng</a:t>
            </a:r>
            <a:r>
              <a:rPr lang="en-US" sz="2800" b="1" u="sng" dirty="0" smtClean="0">
                <a:solidFill>
                  <a:srgbClr val="339966"/>
                </a:solidFill>
                <a:latin typeface="Times New Roman" panose="02020603050405020304" pitchFamily="18" charset="0"/>
              </a:rPr>
              <a:t> </a:t>
            </a:r>
            <a:r>
              <a:rPr lang="en-US" sz="2800" b="1" u="sng" dirty="0" err="1" smtClean="0">
                <a:solidFill>
                  <a:srgbClr val="339966"/>
                </a:solidFill>
                <a:latin typeface="Times New Roman" panose="02020603050405020304" pitchFamily="18" charset="0"/>
              </a:rPr>
              <a:t>ngoại</a:t>
            </a:r>
            <a:r>
              <a:rPr lang="en-US" sz="2800" b="1" u="sng" dirty="0" smtClean="0">
                <a:solidFill>
                  <a:srgbClr val="339966"/>
                </a:solidFill>
                <a:latin typeface="Times New Roman" panose="02020603050405020304" pitchFamily="18" charset="0"/>
              </a:rPr>
              <a:t> </a:t>
            </a:r>
            <a:r>
              <a:rPr lang="en-US" sz="2800" b="1" u="sng" dirty="0" err="1" smtClean="0">
                <a:solidFill>
                  <a:srgbClr val="339966"/>
                </a:solidFill>
                <a:latin typeface="Times New Roman" panose="02020603050405020304" pitchFamily="18" charset="0"/>
              </a:rPr>
              <a:t>đúng</a:t>
            </a:r>
            <a:r>
              <a:rPr lang="en-US" sz="2800" b="1" u="sng" dirty="0" smtClean="0">
                <a:solidFill>
                  <a:srgbClr val="339966"/>
                </a:solidFill>
                <a:latin typeface="Times New Roman" panose="02020603050405020304" pitchFamily="18" charset="0"/>
              </a:rPr>
              <a:t> </a:t>
            </a:r>
            <a:r>
              <a:rPr lang="en-US" sz="2800" b="1" u="sng" dirty="0" err="1" smtClean="0">
                <a:solidFill>
                  <a:srgbClr val="339966"/>
                </a:solidFill>
                <a:latin typeface="Times New Roman" panose="02020603050405020304" pitchFamily="18" charset="0"/>
              </a:rPr>
              <a:t>cách</a:t>
            </a:r>
            <a:r>
              <a:rPr lang="en-US" sz="2800" b="1" u="sng" dirty="0">
                <a:solidFill>
                  <a:srgbClr val="339966"/>
                </a:solidFill>
                <a:latin typeface="Times New Roman" panose="02020603050405020304" pitchFamily="18" charset="0"/>
              </a:rPr>
              <a:t>, an </a:t>
            </a:r>
            <a:r>
              <a:rPr lang="en-US" sz="2800" b="1" u="sng" dirty="0" err="1">
                <a:solidFill>
                  <a:srgbClr val="339966"/>
                </a:solidFill>
                <a:latin typeface="Times New Roman" panose="02020603050405020304" pitchFamily="18" charset="0"/>
              </a:rPr>
              <a:t>toàn</a:t>
            </a:r>
            <a:r>
              <a:rPr lang="en-US" sz="2800" b="1" u="sng" dirty="0">
                <a:solidFill>
                  <a:srgbClr val="339966"/>
                </a:solidFill>
                <a:latin typeface="Times New Roman" panose="02020603050405020304" pitchFamily="18" charset="0"/>
              </a:rPr>
              <a:t>, </a:t>
            </a:r>
            <a:r>
              <a:rPr lang="en-US" sz="2800" b="1" u="sng" dirty="0" err="1">
                <a:solidFill>
                  <a:srgbClr val="339966"/>
                </a:solidFill>
                <a:latin typeface="Times New Roman" panose="02020603050405020304" pitchFamily="18" charset="0"/>
              </a:rPr>
              <a:t>tiết</a:t>
            </a:r>
            <a:r>
              <a:rPr lang="en-US" sz="2800" b="1" u="sng" dirty="0">
                <a:solidFill>
                  <a:srgbClr val="339966"/>
                </a:solidFill>
                <a:latin typeface="Times New Roman" panose="02020603050405020304" pitchFamily="18" charset="0"/>
              </a:rPr>
              <a:t> </a:t>
            </a:r>
            <a:r>
              <a:rPr lang="en-US" sz="2800" b="1" u="sng" dirty="0" err="1" smtClean="0">
                <a:solidFill>
                  <a:srgbClr val="339966"/>
                </a:solidFill>
                <a:latin typeface="Times New Roman" panose="02020603050405020304" pitchFamily="18" charset="0"/>
              </a:rPr>
              <a:t>kiệm</a:t>
            </a:r>
            <a:endParaRPr lang="en-US" altLang="vi-VN" sz="2800" b="1" u="sng" dirty="0">
              <a:solidFill>
                <a:srgbClr val="339966"/>
              </a:solidFill>
              <a:latin typeface="Times New Roman" panose="02020603050405020304" pitchFamily="18" charset="0"/>
            </a:endParaRPr>
          </a:p>
        </p:txBody>
      </p:sp>
      <p:pic>
        <p:nvPicPr>
          <p:cNvPr id="7" name="Content Placeholder 3" descr="Screen Clipping"/>
          <p:cNvPicPr>
            <a:picLocks noChangeAspect="1"/>
          </p:cNvPicPr>
          <p:nvPr/>
        </p:nvPicPr>
        <p:blipFill>
          <a:blip r:embed="rId3">
            <a:extLst>
              <a:ext uri="{BEBA8EAE-BF5A-486C-A8C5-ECC9F3942E4B}">
                <a14:imgProps xmlns:a14="http://schemas.microsoft.com/office/drawing/2010/main">
                  <a14:imgLayer r:embed="rId4">
                    <a14:imgEffect>
                      <a14:backgroundRemoval t="9598" b="100000" l="9877" r="100000">
                        <a14:foregroundMark x1="75309" y1="33437" x2="67407" y2="34675"/>
                        <a14:foregroundMark x1="70370" y1="32817" x2="68889" y2="19505"/>
                        <a14:foregroundMark x1="70370" y1="18576" x2="98272" y2="19505"/>
                        <a14:foregroundMark x1="77531" y1="32817" x2="99012" y2="34365"/>
                        <a14:foregroundMark x1="97037" y1="32508" x2="97037" y2="17957"/>
                        <a14:foregroundMark x1="76790" y1="25387" x2="95309" y2="25387"/>
                      </a14:backgroundRemoval>
                    </a14:imgEffect>
                  </a14:imgLayer>
                </a14:imgProps>
              </a:ext>
              <a:ext uri="{28A0092B-C50C-407E-A947-70E740481C1C}">
                <a14:useLocalDpi xmlns:a14="http://schemas.microsoft.com/office/drawing/2010/main" val="0"/>
              </a:ext>
            </a:extLst>
          </a:blip>
          <a:stretch>
            <a:fillRect/>
          </a:stretch>
        </p:blipFill>
        <p:spPr>
          <a:xfrm>
            <a:off x="2209800" y="4648200"/>
            <a:ext cx="3858163" cy="2303678"/>
          </a:xfrm>
          <a:prstGeom prst="rect">
            <a:avLst/>
          </a:prstGeom>
        </p:spPr>
      </p:pic>
    </p:spTree>
    <p:extLst>
      <p:ext uri="{BB962C8B-B14F-4D97-AF65-F5344CB8AC3E}">
        <p14:creationId xmlns:p14="http://schemas.microsoft.com/office/powerpoint/2010/main" val="3831509836"/>
      </p:ext>
    </p:extLst>
  </p:cSld>
  <p:clrMapOvr>
    <a:masterClrMapping/>
  </p:clrMapOvr>
  <p:transition>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fade">
                                      <p:cBhvr>
                                        <p:cTn id="12" dur="500"/>
                                        <p:tgtEl>
                                          <p:spTgt spid="25"/>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ppt_x"/>
                                          </p:val>
                                        </p:tav>
                                        <p:tav tm="100000">
                                          <p:val>
                                            <p:strVal val="#ppt_x"/>
                                          </p:val>
                                        </p:tav>
                                      </p:tavLst>
                                    </p:anim>
                                    <p:anim calcmode="lin" valueType="num">
                                      <p:cBhvr additive="base">
                                        <p:cTn id="1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1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3"/>
          <p:cNvSpPr/>
          <p:nvPr/>
        </p:nvSpPr>
        <p:spPr>
          <a:xfrm>
            <a:off x="-750918" y="4970183"/>
            <a:ext cx="10634421" cy="2069007"/>
          </a:xfrm>
          <a:custGeom>
            <a:avLst/>
            <a:gdLst>
              <a:gd name="connsiteX0" fmla="*/ 806336 w 10634421"/>
              <a:gd name="connsiteY0" fmla="*/ 391526 h 2069007"/>
              <a:gd name="connsiteX1" fmla="*/ 4089863 w 10634421"/>
              <a:gd name="connsiteY1" fmla="*/ 252981 h 2069007"/>
              <a:gd name="connsiteX2" fmla="*/ 4436227 w 10634421"/>
              <a:gd name="connsiteY2" fmla="*/ 419235 h 2069007"/>
              <a:gd name="connsiteX3" fmla="*/ 7484227 w 10634421"/>
              <a:gd name="connsiteY3" fmla="*/ 627053 h 2069007"/>
              <a:gd name="connsiteX4" fmla="*/ 8454045 w 10634421"/>
              <a:gd name="connsiteY4" fmla="*/ 211417 h 2069007"/>
              <a:gd name="connsiteX5" fmla="*/ 9867209 w 10634421"/>
              <a:gd name="connsiteY5" fmla="*/ 114435 h 2069007"/>
              <a:gd name="connsiteX6" fmla="*/ 9922627 w 10634421"/>
              <a:gd name="connsiteY6" fmla="*/ 1832399 h 2069007"/>
              <a:gd name="connsiteX7" fmla="*/ 820191 w 10634421"/>
              <a:gd name="connsiteY7" fmla="*/ 1901672 h 2069007"/>
              <a:gd name="connsiteX8" fmla="*/ 806336 w 10634421"/>
              <a:gd name="connsiteY8" fmla="*/ 391526 h 2069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34421" h="2069007">
                <a:moveTo>
                  <a:pt x="806336" y="391526"/>
                </a:moveTo>
                <a:cubicBezTo>
                  <a:pt x="1351281" y="116744"/>
                  <a:pt x="3484881" y="248363"/>
                  <a:pt x="4089863" y="252981"/>
                </a:cubicBezTo>
                <a:cubicBezTo>
                  <a:pt x="4694845" y="257599"/>
                  <a:pt x="3870500" y="356890"/>
                  <a:pt x="4436227" y="419235"/>
                </a:cubicBezTo>
                <a:cubicBezTo>
                  <a:pt x="5001954" y="481580"/>
                  <a:pt x="6814591" y="661689"/>
                  <a:pt x="7484227" y="627053"/>
                </a:cubicBezTo>
                <a:cubicBezTo>
                  <a:pt x="8153863" y="592417"/>
                  <a:pt x="8056881" y="296853"/>
                  <a:pt x="8454045" y="211417"/>
                </a:cubicBezTo>
                <a:cubicBezTo>
                  <a:pt x="8851209" y="125981"/>
                  <a:pt x="9622445" y="-155729"/>
                  <a:pt x="9867209" y="114435"/>
                </a:cubicBezTo>
                <a:cubicBezTo>
                  <a:pt x="10111973" y="384599"/>
                  <a:pt x="11430463" y="1534526"/>
                  <a:pt x="9922627" y="1832399"/>
                </a:cubicBezTo>
                <a:cubicBezTo>
                  <a:pt x="8414791" y="2130272"/>
                  <a:pt x="2344191" y="2139508"/>
                  <a:pt x="820191" y="1901672"/>
                </a:cubicBezTo>
                <a:cubicBezTo>
                  <a:pt x="-703809" y="1663836"/>
                  <a:pt x="261391" y="666308"/>
                  <a:pt x="806336" y="391526"/>
                </a:cubicBezTo>
                <a:close/>
              </a:path>
            </a:pathLst>
          </a:custGeom>
          <a:solidFill>
            <a:srgbClr val="1E3100">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6" name="Title 5"/>
          <p:cNvSpPr>
            <a:spLocks noGrp="1"/>
          </p:cNvSpPr>
          <p:nvPr>
            <p:ph type="title"/>
          </p:nvPr>
        </p:nvSpPr>
        <p:spPr>
          <a:xfrm>
            <a:off x="700790" y="2514600"/>
            <a:ext cx="8077200" cy="1093084"/>
          </a:xfrm>
        </p:spPr>
        <p:txBody>
          <a:bodyPr>
            <a:noAutofit/>
          </a:bodyPr>
          <a:lstStyle/>
          <a:p>
            <a:pPr algn="l"/>
            <a:r>
              <a:rPr lang="en-US" sz="2800" dirty="0" err="1" smtClean="0">
                <a:solidFill>
                  <a:srgbClr val="0070C0"/>
                </a:solidFill>
                <a:latin typeface="Times New Roman" panose="02020603050405020304" pitchFamily="18" charset="0"/>
                <a:cs typeface="Times New Roman" panose="02020603050405020304" pitchFamily="18" charset="0"/>
              </a:rPr>
              <a:t>Gia</a:t>
            </a:r>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đình</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em</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có</a:t>
            </a:r>
            <a:r>
              <a:rPr lang="en-US" sz="2800" dirty="0">
                <a:solidFill>
                  <a:srgbClr val="0070C0"/>
                </a:solidFill>
                <a:latin typeface="Times New Roman" panose="02020603050405020304" pitchFamily="18" charset="0"/>
                <a:cs typeface="Times New Roman" panose="02020603050405020304" pitchFamily="18" charset="0"/>
              </a:rPr>
              <a:t> 4 </a:t>
            </a:r>
            <a:r>
              <a:rPr lang="en-US" sz="2800" dirty="0" err="1">
                <a:solidFill>
                  <a:srgbClr val="0070C0"/>
                </a:solidFill>
                <a:latin typeface="Times New Roman" panose="02020603050405020304" pitchFamily="18" charset="0"/>
                <a:cs typeface="Times New Roman" panose="02020603050405020304" pitchFamily="18" charset="0"/>
              </a:rPr>
              <a:t>người</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em</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chọn</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bếp</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hồng</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ngoại</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như</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thế</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nào</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để</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tiết</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kiệm</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năng</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lượng</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và</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phù</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hợp</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với</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điều</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smtClean="0">
                <a:solidFill>
                  <a:srgbClr val="0070C0"/>
                </a:solidFill>
                <a:latin typeface="Times New Roman" panose="02020603050405020304" pitchFamily="18" charset="0"/>
                <a:cs typeface="Times New Roman" panose="02020603050405020304" pitchFamily="18" charset="0"/>
              </a:rPr>
              <a:t>kiện</a:t>
            </a:r>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smtClean="0">
                <a:solidFill>
                  <a:srgbClr val="0070C0"/>
                </a:solidFill>
                <a:latin typeface="Times New Roman" panose="02020603050405020304" pitchFamily="18" charset="0"/>
                <a:cs typeface="Times New Roman" panose="02020603050405020304" pitchFamily="18" charset="0"/>
              </a:rPr>
              <a:t>gia</a:t>
            </a:r>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smtClean="0">
                <a:solidFill>
                  <a:srgbClr val="0070C0"/>
                </a:solidFill>
                <a:latin typeface="Times New Roman" panose="02020603050405020304" pitchFamily="18" charset="0"/>
                <a:cs typeface="Times New Roman" panose="02020603050405020304" pitchFamily="18" charset="0"/>
              </a:rPr>
              <a:t>đình</a:t>
            </a:r>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smtClean="0">
                <a:solidFill>
                  <a:srgbClr val="0070C0"/>
                </a:solidFill>
                <a:latin typeface="Times New Roman" panose="02020603050405020304" pitchFamily="18" charset="0"/>
                <a:cs typeface="Times New Roman" panose="02020603050405020304" pitchFamily="18" charset="0"/>
              </a:rPr>
              <a:t>Vì</a:t>
            </a:r>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smtClean="0">
                <a:solidFill>
                  <a:srgbClr val="0070C0"/>
                </a:solidFill>
                <a:latin typeface="Times New Roman" panose="02020603050405020304" pitchFamily="18" charset="0"/>
                <a:cs typeface="Times New Roman" panose="02020603050405020304" pitchFamily="18" charset="0"/>
              </a:rPr>
              <a:t>sao</a:t>
            </a:r>
            <a:r>
              <a:rPr lang="en-US" sz="2800" dirty="0">
                <a:solidFill>
                  <a:srgbClr val="0070C0"/>
                </a:solidFill>
                <a:latin typeface="Times New Roman" panose="02020603050405020304" pitchFamily="18" charset="0"/>
                <a:cs typeface="Times New Roman" panose="02020603050405020304" pitchFamily="18" charset="0"/>
              </a:rPr>
              <a:t>?</a:t>
            </a:r>
            <a:br>
              <a:rPr lang="en-US" sz="2800" dirty="0">
                <a:solidFill>
                  <a:srgbClr val="0070C0"/>
                </a:solidFill>
                <a:latin typeface="Times New Roman" panose="02020603050405020304" pitchFamily="18" charset="0"/>
                <a:cs typeface="Times New Roman" panose="02020603050405020304" pitchFamily="18" charset="0"/>
              </a:rPr>
            </a:br>
            <a:r>
              <a:rPr lang="en-US" sz="3200" dirty="0">
                <a:solidFill>
                  <a:srgbClr val="0070C0"/>
                </a:solidFill>
              </a:rPr>
              <a:t/>
            </a:r>
            <a:br>
              <a:rPr lang="en-US" sz="3200" dirty="0">
                <a:solidFill>
                  <a:srgbClr val="0070C0"/>
                </a:solidFill>
              </a:rPr>
            </a:br>
            <a:r>
              <a:rPr lang="vi-VN" sz="3200" dirty="0">
                <a:solidFill>
                  <a:srgbClr val="0070C0"/>
                </a:solidFill>
              </a:rPr>
              <a:t/>
            </a:r>
            <a:br>
              <a:rPr lang="vi-VN" sz="3200" dirty="0">
                <a:solidFill>
                  <a:srgbClr val="0070C0"/>
                </a:solidFill>
              </a:rPr>
            </a:br>
            <a:r>
              <a:rPr lang="vi-VN" dirty="0"/>
              <a:t/>
            </a:r>
            <a:br>
              <a:rPr lang="vi-VN" dirty="0"/>
            </a:br>
            <a:r>
              <a:rPr lang="vi-VN" dirty="0"/>
              <a:t/>
            </a:r>
            <a:br>
              <a:rPr lang="vi-VN" dirty="0"/>
            </a:br>
            <a:r>
              <a:rPr lang="vi-VN" dirty="0"/>
              <a:t/>
            </a:r>
            <a:br>
              <a:rPr lang="vi-VN" dirty="0"/>
            </a:br>
            <a:r>
              <a:rPr lang="en-US" dirty="0"/>
              <a:t/>
            </a:r>
            <a:br>
              <a:rPr lang="en-US" dirty="0"/>
            </a:br>
            <a:endParaRPr lang="en-US" sz="3200" dirty="0">
              <a:solidFill>
                <a:srgbClr val="0070C0"/>
              </a:solidFill>
            </a:endParaRPr>
          </a:p>
        </p:txBody>
      </p:sp>
      <p:pic>
        <p:nvPicPr>
          <p:cNvPr id="11" name="Picture 2" descr="Screen Clippi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8100" y="85301"/>
            <a:ext cx="7620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p:cNvPicPr>
            <a:picLocks noChangeAspect="1"/>
          </p:cNvPicPr>
          <p:nvPr/>
        </p:nvPicPr>
        <p:blipFill>
          <a:blip r:embed="rId3"/>
          <a:stretch>
            <a:fillRect/>
          </a:stretch>
        </p:blipFill>
        <p:spPr>
          <a:xfrm>
            <a:off x="2286000" y="2522094"/>
            <a:ext cx="5194498" cy="3269105"/>
          </a:xfrm>
          <a:prstGeom prst="rect">
            <a:avLst/>
          </a:prstGeom>
        </p:spPr>
      </p:pic>
    </p:spTree>
    <p:extLst>
      <p:ext uri="{BB962C8B-B14F-4D97-AF65-F5344CB8AC3E}">
        <p14:creationId xmlns:p14="http://schemas.microsoft.com/office/powerpoint/2010/main" val="870501716"/>
      </p:ext>
    </p:extLst>
  </p:cSld>
  <p:clrMapOvr>
    <a:masterClrMapping/>
  </p:clrMapOvr>
  <p:transition>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ppt_x"/>
                                          </p:val>
                                        </p:tav>
                                        <p:tav tm="100000">
                                          <p:val>
                                            <p:strVal val="#ppt_x"/>
                                          </p:val>
                                        </p:tav>
                                      </p:tavLst>
                                    </p:anim>
                                    <p:anim calcmode="lin" valueType="num">
                                      <p:cBhvr additive="base">
                                        <p:cTn id="13"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3"/>
          <p:cNvSpPr/>
          <p:nvPr/>
        </p:nvSpPr>
        <p:spPr>
          <a:xfrm>
            <a:off x="-750918" y="4970183"/>
            <a:ext cx="10634421" cy="2069007"/>
          </a:xfrm>
          <a:custGeom>
            <a:avLst/>
            <a:gdLst>
              <a:gd name="connsiteX0" fmla="*/ 806336 w 10634421"/>
              <a:gd name="connsiteY0" fmla="*/ 391526 h 2069007"/>
              <a:gd name="connsiteX1" fmla="*/ 4089863 w 10634421"/>
              <a:gd name="connsiteY1" fmla="*/ 252981 h 2069007"/>
              <a:gd name="connsiteX2" fmla="*/ 4436227 w 10634421"/>
              <a:gd name="connsiteY2" fmla="*/ 419235 h 2069007"/>
              <a:gd name="connsiteX3" fmla="*/ 7484227 w 10634421"/>
              <a:gd name="connsiteY3" fmla="*/ 627053 h 2069007"/>
              <a:gd name="connsiteX4" fmla="*/ 8454045 w 10634421"/>
              <a:gd name="connsiteY4" fmla="*/ 211417 h 2069007"/>
              <a:gd name="connsiteX5" fmla="*/ 9867209 w 10634421"/>
              <a:gd name="connsiteY5" fmla="*/ 114435 h 2069007"/>
              <a:gd name="connsiteX6" fmla="*/ 9922627 w 10634421"/>
              <a:gd name="connsiteY6" fmla="*/ 1832399 h 2069007"/>
              <a:gd name="connsiteX7" fmla="*/ 820191 w 10634421"/>
              <a:gd name="connsiteY7" fmla="*/ 1901672 h 2069007"/>
              <a:gd name="connsiteX8" fmla="*/ 806336 w 10634421"/>
              <a:gd name="connsiteY8" fmla="*/ 391526 h 2069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34421" h="2069007">
                <a:moveTo>
                  <a:pt x="806336" y="391526"/>
                </a:moveTo>
                <a:cubicBezTo>
                  <a:pt x="1351281" y="116744"/>
                  <a:pt x="3484881" y="248363"/>
                  <a:pt x="4089863" y="252981"/>
                </a:cubicBezTo>
                <a:cubicBezTo>
                  <a:pt x="4694845" y="257599"/>
                  <a:pt x="3870500" y="356890"/>
                  <a:pt x="4436227" y="419235"/>
                </a:cubicBezTo>
                <a:cubicBezTo>
                  <a:pt x="5001954" y="481580"/>
                  <a:pt x="6814591" y="661689"/>
                  <a:pt x="7484227" y="627053"/>
                </a:cubicBezTo>
                <a:cubicBezTo>
                  <a:pt x="8153863" y="592417"/>
                  <a:pt x="8056881" y="296853"/>
                  <a:pt x="8454045" y="211417"/>
                </a:cubicBezTo>
                <a:cubicBezTo>
                  <a:pt x="8851209" y="125981"/>
                  <a:pt x="9622445" y="-155729"/>
                  <a:pt x="9867209" y="114435"/>
                </a:cubicBezTo>
                <a:cubicBezTo>
                  <a:pt x="10111973" y="384599"/>
                  <a:pt x="11430463" y="1534526"/>
                  <a:pt x="9922627" y="1832399"/>
                </a:cubicBezTo>
                <a:cubicBezTo>
                  <a:pt x="8414791" y="2130272"/>
                  <a:pt x="2344191" y="2139508"/>
                  <a:pt x="820191" y="1901672"/>
                </a:cubicBezTo>
                <a:cubicBezTo>
                  <a:pt x="-703809" y="1663836"/>
                  <a:pt x="261391" y="666308"/>
                  <a:pt x="806336" y="391526"/>
                </a:cubicBezTo>
                <a:close/>
              </a:path>
            </a:pathLst>
          </a:custGeom>
          <a:solidFill>
            <a:srgbClr val="1E3100">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6" name="Title 5"/>
          <p:cNvSpPr>
            <a:spLocks noGrp="1"/>
          </p:cNvSpPr>
          <p:nvPr>
            <p:ph type="title"/>
          </p:nvPr>
        </p:nvSpPr>
        <p:spPr>
          <a:xfrm>
            <a:off x="904081" y="3232076"/>
            <a:ext cx="8077200" cy="1093084"/>
          </a:xfrm>
        </p:spPr>
        <p:txBody>
          <a:bodyPr>
            <a:noAutofit/>
          </a:bodyPr>
          <a:lstStyle/>
          <a:p>
            <a:pPr algn="l"/>
            <a:r>
              <a:rPr lang="en-US" sz="2800" dirty="0" err="1" smtClean="0">
                <a:solidFill>
                  <a:srgbClr val="0070C0"/>
                </a:solidFill>
                <a:latin typeface="Times New Roman" panose="02020603050405020304" pitchFamily="18" charset="0"/>
                <a:cs typeface="Times New Roman" panose="02020603050405020304" pitchFamily="18" charset="0"/>
              </a:rPr>
              <a:t>Nguyên</a:t>
            </a:r>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lí</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làm</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việc</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chung</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của</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nồi</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cơm</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điện</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và</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bếp</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hồng</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ngoại</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là</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khi</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được</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cấp</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điện</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và</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chọn</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chế</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độ</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nấu</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mâm</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nhiệt</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nóng</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lên</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toả</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ra</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một</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lượng</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nhiệt</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lớn</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làm</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nóng</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nồi</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nấu</a:t>
            </a:r>
            <a:r>
              <a:rPr lang="en-US" sz="2800" dirty="0">
                <a:solidFill>
                  <a:srgbClr val="0070C0"/>
                </a:solidFill>
                <a:latin typeface="Times New Roman" panose="02020603050405020304" pitchFamily="18" charset="0"/>
                <a:cs typeface="Times New Roman" panose="02020603050405020304" pitchFamily="18" charset="0"/>
              </a:rPr>
              <a:t>.</a:t>
            </a:r>
            <a:br>
              <a:rPr lang="en-US" sz="2800" dirty="0">
                <a:solidFill>
                  <a:srgbClr val="0070C0"/>
                </a:solidFill>
                <a:latin typeface="Times New Roman" panose="02020603050405020304" pitchFamily="18" charset="0"/>
                <a:cs typeface="Times New Roman" panose="02020603050405020304" pitchFamily="18" charset="0"/>
              </a:rPr>
            </a:br>
            <a:r>
              <a:rPr lang="en-US" sz="2800" dirty="0">
                <a:solidFill>
                  <a:srgbClr val="0070C0"/>
                </a:solidFill>
                <a:latin typeface="Times New Roman" panose="02020603050405020304" pitchFamily="18" charset="0"/>
                <a:cs typeface="Times New Roman" panose="02020603050405020304" pitchFamily="18" charset="0"/>
              </a:rPr>
              <a:t/>
            </a:r>
            <a:br>
              <a:rPr lang="en-US" sz="2800" dirty="0">
                <a:solidFill>
                  <a:srgbClr val="0070C0"/>
                </a:solidFill>
                <a:latin typeface="Times New Roman" panose="02020603050405020304" pitchFamily="18" charset="0"/>
                <a:cs typeface="Times New Roman" panose="02020603050405020304" pitchFamily="18" charset="0"/>
              </a:rPr>
            </a:br>
            <a:r>
              <a:rPr lang="en-US" sz="3200" dirty="0">
                <a:solidFill>
                  <a:srgbClr val="0070C0"/>
                </a:solidFill>
              </a:rPr>
              <a:t/>
            </a:r>
            <a:br>
              <a:rPr lang="en-US" sz="3200" dirty="0">
                <a:solidFill>
                  <a:srgbClr val="0070C0"/>
                </a:solidFill>
              </a:rPr>
            </a:br>
            <a:r>
              <a:rPr lang="vi-VN" sz="3200" dirty="0">
                <a:solidFill>
                  <a:srgbClr val="0070C0"/>
                </a:solidFill>
              </a:rPr>
              <a:t/>
            </a:r>
            <a:br>
              <a:rPr lang="vi-VN" sz="3200" dirty="0">
                <a:solidFill>
                  <a:srgbClr val="0070C0"/>
                </a:solidFill>
              </a:rPr>
            </a:br>
            <a:r>
              <a:rPr lang="vi-VN" dirty="0"/>
              <a:t/>
            </a:r>
            <a:br>
              <a:rPr lang="vi-VN" dirty="0"/>
            </a:br>
            <a:r>
              <a:rPr lang="vi-VN" dirty="0"/>
              <a:t/>
            </a:r>
            <a:br>
              <a:rPr lang="vi-VN" dirty="0"/>
            </a:br>
            <a:r>
              <a:rPr lang="vi-VN" dirty="0"/>
              <a:t/>
            </a:r>
            <a:br>
              <a:rPr lang="vi-VN" dirty="0"/>
            </a:br>
            <a:r>
              <a:rPr lang="en-US" dirty="0"/>
              <a:t/>
            </a:r>
            <a:br>
              <a:rPr lang="en-US" dirty="0"/>
            </a:br>
            <a:endParaRPr lang="en-US" sz="3200" dirty="0">
              <a:solidFill>
                <a:srgbClr val="0070C0"/>
              </a:solidFill>
            </a:endParaRPr>
          </a:p>
        </p:txBody>
      </p:sp>
      <p:pic>
        <p:nvPicPr>
          <p:cNvPr id="8" name="Picture 1" descr="Screen Clippi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04800" y="-304800"/>
            <a:ext cx="1198563" cy="93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2" descr="bếp hồng ngoại tự tắt , nguyên nhân và cách khắc phụ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9800" y="2657318"/>
            <a:ext cx="4448968" cy="41719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3824240"/>
      </p:ext>
    </p:extLst>
  </p:cSld>
  <p:clrMapOvr>
    <a:masterClrMapping/>
  </p:clrMapOvr>
  <p:transition>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fill="hold"/>
                                        <p:tgtEl>
                                          <p:spTgt spid="9"/>
                                        </p:tgtEl>
                                        <p:attrNameLst>
                                          <p:attrName>ppt_x</p:attrName>
                                        </p:attrNameLst>
                                      </p:cBhvr>
                                      <p:tavLst>
                                        <p:tav tm="0">
                                          <p:val>
                                            <p:strVal val="#ppt_x"/>
                                          </p:val>
                                        </p:tav>
                                        <p:tav tm="100000">
                                          <p:val>
                                            <p:strVal val="#ppt_x"/>
                                          </p:val>
                                        </p:tav>
                                      </p:tavLst>
                                    </p:anim>
                                    <p:anim calcmode="lin" valueType="num">
                                      <p:cBhvr additive="base">
                                        <p:cTn id="13"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6"/>
          <p:cNvSpPr>
            <a:spLocks noChangeArrowheads="1"/>
          </p:cNvSpPr>
          <p:nvPr/>
        </p:nvSpPr>
        <p:spPr bwMode="auto">
          <a:xfrm>
            <a:off x="0" y="-323850"/>
            <a:ext cx="18415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vi-VN" altLang="vi-VN" sz="3600">
              <a:latin typeface=".VnAristote" panose="020B7200000000000000" pitchFamily="34" charset="0"/>
            </a:endParaRPr>
          </a:p>
        </p:txBody>
      </p:sp>
      <p:sp>
        <p:nvSpPr>
          <p:cNvPr id="5126" name="Rectangle 8"/>
          <p:cNvSpPr>
            <a:spLocks noChangeArrowheads="1"/>
          </p:cNvSpPr>
          <p:nvPr/>
        </p:nvSpPr>
        <p:spPr bwMode="auto">
          <a:xfrm>
            <a:off x="1371600" y="563563"/>
            <a:ext cx="6324600" cy="595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defRPr/>
            </a:pPr>
            <a:r>
              <a:rPr lang="en-US" altLang="vi-VN" dirty="0" smtClean="0">
                <a:solidFill>
                  <a:schemeClr val="accent2"/>
                </a:solidFill>
              </a:rPr>
              <a:t>           </a:t>
            </a:r>
            <a:r>
              <a:rPr lang="en-US" altLang="vi-VN" sz="3200" b="1" dirty="0" smtClean="0">
                <a:solidFill>
                  <a:srgbClr val="FF912B"/>
                </a:solidFill>
                <a:latin typeface="#9Slide05 Garris" pitchFamily="2" charset="0"/>
                <a:ea typeface="+mj-ea"/>
                <a:cs typeface="+mj-cs"/>
              </a:rPr>
              <a:t>MỤC TIÊU BÀI HỌC</a:t>
            </a:r>
            <a:endParaRPr lang="en-US" altLang="vi-VN" sz="3200" b="1" dirty="0">
              <a:solidFill>
                <a:srgbClr val="FF912B"/>
              </a:solidFill>
              <a:latin typeface="#9Slide05 Garris" pitchFamily="2" charset="0"/>
              <a:ea typeface="+mj-ea"/>
              <a:cs typeface="+mj-cs"/>
            </a:endParaRPr>
          </a:p>
        </p:txBody>
      </p:sp>
      <p:sp>
        <p:nvSpPr>
          <p:cNvPr id="11" name="Text Box 11"/>
          <p:cNvSpPr txBox="1">
            <a:spLocks noChangeArrowheads="1"/>
          </p:cNvSpPr>
          <p:nvPr/>
        </p:nvSpPr>
        <p:spPr bwMode="auto">
          <a:xfrm>
            <a:off x="457200" y="1290638"/>
            <a:ext cx="8153400"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n-US" sz="3200" dirty="0" smtClean="0">
                <a:solidFill>
                  <a:srgbClr val="0070C0"/>
                </a:solidFill>
                <a:ea typeface="+mj-ea"/>
                <a:cs typeface="Times New Roman" panose="02020603050405020304" pitchFamily="18" charset="0"/>
              </a:rPr>
              <a:t>• </a:t>
            </a:r>
            <a:r>
              <a:rPr lang="en-US" sz="3200" dirty="0" err="1">
                <a:solidFill>
                  <a:srgbClr val="0070C0"/>
                </a:solidFill>
                <a:ea typeface="+mj-ea"/>
                <a:cs typeface="Times New Roman" panose="02020603050405020304" pitchFamily="18" charset="0"/>
              </a:rPr>
              <a:t>Trình</a:t>
            </a:r>
            <a:r>
              <a:rPr lang="en-US" sz="3200" dirty="0">
                <a:solidFill>
                  <a:srgbClr val="0070C0"/>
                </a:solidFill>
                <a:ea typeface="+mj-ea"/>
                <a:cs typeface="Times New Roman" panose="02020603050405020304" pitchFamily="18" charset="0"/>
              </a:rPr>
              <a:t> </a:t>
            </a:r>
            <a:r>
              <a:rPr lang="en-US" sz="3200" dirty="0" err="1">
                <a:solidFill>
                  <a:srgbClr val="0070C0"/>
                </a:solidFill>
                <a:ea typeface="+mj-ea"/>
                <a:cs typeface="Times New Roman" panose="02020603050405020304" pitchFamily="18" charset="0"/>
              </a:rPr>
              <a:t>bày</a:t>
            </a:r>
            <a:r>
              <a:rPr lang="en-US" sz="3200" dirty="0">
                <a:solidFill>
                  <a:srgbClr val="0070C0"/>
                </a:solidFill>
                <a:ea typeface="+mj-ea"/>
                <a:cs typeface="Times New Roman" panose="02020603050405020304" pitchFamily="18" charset="0"/>
              </a:rPr>
              <a:t> </a:t>
            </a:r>
            <a:r>
              <a:rPr lang="en-US" sz="3200" dirty="0" err="1">
                <a:solidFill>
                  <a:srgbClr val="0070C0"/>
                </a:solidFill>
                <a:ea typeface="+mj-ea"/>
                <a:cs typeface="Times New Roman" panose="02020603050405020304" pitchFamily="18" charset="0"/>
              </a:rPr>
              <a:t>được</a:t>
            </a:r>
            <a:r>
              <a:rPr lang="en-US" sz="3200" dirty="0">
                <a:solidFill>
                  <a:srgbClr val="0070C0"/>
                </a:solidFill>
                <a:ea typeface="+mj-ea"/>
                <a:cs typeface="Times New Roman" panose="02020603050405020304" pitchFamily="18" charset="0"/>
              </a:rPr>
              <a:t> </a:t>
            </a:r>
            <a:r>
              <a:rPr lang="en-US" sz="3200" dirty="0" err="1">
                <a:solidFill>
                  <a:srgbClr val="0070C0"/>
                </a:solidFill>
                <a:ea typeface="+mj-ea"/>
                <a:cs typeface="Times New Roman" panose="02020603050405020304" pitchFamily="18" charset="0"/>
              </a:rPr>
              <a:t>công</a:t>
            </a:r>
            <a:r>
              <a:rPr lang="en-US" sz="3200" dirty="0">
                <a:solidFill>
                  <a:srgbClr val="0070C0"/>
                </a:solidFill>
                <a:ea typeface="+mj-ea"/>
                <a:cs typeface="Times New Roman" panose="02020603050405020304" pitchFamily="18" charset="0"/>
              </a:rPr>
              <a:t> </a:t>
            </a:r>
            <a:r>
              <a:rPr lang="en-US" sz="3200" dirty="0" err="1">
                <a:solidFill>
                  <a:srgbClr val="0070C0"/>
                </a:solidFill>
                <a:ea typeface="+mj-ea"/>
                <a:cs typeface="Times New Roman" panose="02020603050405020304" pitchFamily="18" charset="0"/>
              </a:rPr>
              <a:t>dụng</a:t>
            </a:r>
            <a:r>
              <a:rPr lang="en-US" sz="3200" dirty="0">
                <a:solidFill>
                  <a:srgbClr val="0070C0"/>
                </a:solidFill>
                <a:ea typeface="+mj-ea"/>
                <a:cs typeface="Times New Roman" panose="02020603050405020304" pitchFamily="18" charset="0"/>
              </a:rPr>
              <a:t>, </a:t>
            </a:r>
            <a:r>
              <a:rPr lang="en-US" sz="3200" dirty="0" err="1">
                <a:solidFill>
                  <a:srgbClr val="0070C0"/>
                </a:solidFill>
                <a:ea typeface="+mj-ea"/>
                <a:cs typeface="Times New Roman" panose="02020603050405020304" pitchFamily="18" charset="0"/>
              </a:rPr>
              <a:t>cấu</a:t>
            </a:r>
            <a:r>
              <a:rPr lang="en-US" sz="3200" dirty="0">
                <a:solidFill>
                  <a:srgbClr val="0070C0"/>
                </a:solidFill>
                <a:ea typeface="+mj-ea"/>
                <a:cs typeface="Times New Roman" panose="02020603050405020304" pitchFamily="18" charset="0"/>
              </a:rPr>
              <a:t> </a:t>
            </a:r>
            <a:r>
              <a:rPr lang="en-US" sz="3200" dirty="0" err="1">
                <a:solidFill>
                  <a:srgbClr val="0070C0"/>
                </a:solidFill>
                <a:ea typeface="+mj-ea"/>
                <a:cs typeface="Times New Roman" panose="02020603050405020304" pitchFamily="18" charset="0"/>
              </a:rPr>
              <a:t>tạo</a:t>
            </a:r>
            <a:r>
              <a:rPr lang="en-US" sz="3200" dirty="0">
                <a:solidFill>
                  <a:srgbClr val="0070C0"/>
                </a:solidFill>
                <a:ea typeface="+mj-ea"/>
                <a:cs typeface="Times New Roman" panose="02020603050405020304" pitchFamily="18" charset="0"/>
              </a:rPr>
              <a:t>, </a:t>
            </a:r>
            <a:r>
              <a:rPr lang="en-US" sz="3200" dirty="0" err="1">
                <a:solidFill>
                  <a:srgbClr val="0070C0"/>
                </a:solidFill>
                <a:ea typeface="+mj-ea"/>
                <a:cs typeface="Times New Roman" panose="02020603050405020304" pitchFamily="18" charset="0"/>
              </a:rPr>
              <a:t>nguyên</a:t>
            </a:r>
            <a:r>
              <a:rPr lang="en-US" sz="3200" dirty="0">
                <a:solidFill>
                  <a:srgbClr val="0070C0"/>
                </a:solidFill>
                <a:ea typeface="+mj-ea"/>
                <a:cs typeface="Times New Roman" panose="02020603050405020304" pitchFamily="18" charset="0"/>
              </a:rPr>
              <a:t> </a:t>
            </a:r>
            <a:r>
              <a:rPr lang="en-US" sz="3200" dirty="0" err="1">
                <a:solidFill>
                  <a:srgbClr val="0070C0"/>
                </a:solidFill>
                <a:ea typeface="+mj-ea"/>
                <a:cs typeface="Times New Roman" panose="02020603050405020304" pitchFamily="18" charset="0"/>
              </a:rPr>
              <a:t>lí</a:t>
            </a:r>
            <a:r>
              <a:rPr lang="en-US" sz="3200" dirty="0">
                <a:solidFill>
                  <a:srgbClr val="0070C0"/>
                </a:solidFill>
                <a:ea typeface="+mj-ea"/>
                <a:cs typeface="Times New Roman" panose="02020603050405020304" pitchFamily="18" charset="0"/>
              </a:rPr>
              <a:t> </a:t>
            </a:r>
            <a:r>
              <a:rPr lang="en-US" sz="3200" dirty="0" err="1">
                <a:solidFill>
                  <a:srgbClr val="0070C0"/>
                </a:solidFill>
                <a:ea typeface="+mj-ea"/>
                <a:cs typeface="Times New Roman" panose="02020603050405020304" pitchFamily="18" charset="0"/>
              </a:rPr>
              <a:t>làm</a:t>
            </a:r>
            <a:r>
              <a:rPr lang="en-US" sz="3200" dirty="0">
                <a:solidFill>
                  <a:srgbClr val="0070C0"/>
                </a:solidFill>
                <a:ea typeface="+mj-ea"/>
                <a:cs typeface="Times New Roman" panose="02020603050405020304" pitchFamily="18" charset="0"/>
              </a:rPr>
              <a:t> </a:t>
            </a:r>
            <a:r>
              <a:rPr lang="en-US" sz="3200" dirty="0" err="1">
                <a:solidFill>
                  <a:srgbClr val="0070C0"/>
                </a:solidFill>
                <a:ea typeface="+mj-ea"/>
                <a:cs typeface="Times New Roman" panose="02020603050405020304" pitchFamily="18" charset="0"/>
              </a:rPr>
              <a:t>việc</a:t>
            </a:r>
            <a:r>
              <a:rPr lang="en-US" sz="3200" dirty="0">
                <a:solidFill>
                  <a:srgbClr val="0070C0"/>
                </a:solidFill>
                <a:ea typeface="+mj-ea"/>
                <a:cs typeface="Times New Roman" panose="02020603050405020304" pitchFamily="18" charset="0"/>
              </a:rPr>
              <a:t> </a:t>
            </a:r>
            <a:r>
              <a:rPr lang="en-US" sz="3200" dirty="0" err="1">
                <a:solidFill>
                  <a:srgbClr val="0070C0"/>
                </a:solidFill>
                <a:ea typeface="+mj-ea"/>
                <a:cs typeface="Times New Roman" panose="02020603050405020304" pitchFamily="18" charset="0"/>
              </a:rPr>
              <a:t>của</a:t>
            </a:r>
            <a:r>
              <a:rPr lang="en-US" sz="3200" dirty="0">
                <a:solidFill>
                  <a:srgbClr val="0070C0"/>
                </a:solidFill>
                <a:ea typeface="+mj-ea"/>
                <a:cs typeface="Times New Roman" panose="02020603050405020304" pitchFamily="18" charset="0"/>
              </a:rPr>
              <a:t> </a:t>
            </a:r>
            <a:r>
              <a:rPr lang="en-US" sz="3200" dirty="0" err="1">
                <a:solidFill>
                  <a:srgbClr val="0070C0"/>
                </a:solidFill>
                <a:ea typeface="+mj-ea"/>
                <a:cs typeface="Times New Roman" panose="02020603050405020304" pitchFamily="18" charset="0"/>
              </a:rPr>
              <a:t>nồi</a:t>
            </a:r>
            <a:r>
              <a:rPr lang="en-US" sz="3200" dirty="0">
                <a:solidFill>
                  <a:srgbClr val="0070C0"/>
                </a:solidFill>
                <a:ea typeface="+mj-ea"/>
                <a:cs typeface="Times New Roman" panose="02020603050405020304" pitchFamily="18" charset="0"/>
              </a:rPr>
              <a:t> </a:t>
            </a:r>
            <a:r>
              <a:rPr lang="en-US" sz="3200" dirty="0" err="1">
                <a:solidFill>
                  <a:srgbClr val="0070C0"/>
                </a:solidFill>
                <a:ea typeface="+mj-ea"/>
                <a:cs typeface="Times New Roman" panose="02020603050405020304" pitchFamily="18" charset="0"/>
              </a:rPr>
              <a:t>cơm</a:t>
            </a:r>
            <a:r>
              <a:rPr lang="en-US" sz="3200" dirty="0">
                <a:solidFill>
                  <a:srgbClr val="0070C0"/>
                </a:solidFill>
                <a:ea typeface="+mj-ea"/>
                <a:cs typeface="Times New Roman" panose="02020603050405020304" pitchFamily="18" charset="0"/>
              </a:rPr>
              <a:t> </a:t>
            </a:r>
            <a:r>
              <a:rPr lang="en-US" sz="3200" dirty="0" err="1" smtClean="0">
                <a:solidFill>
                  <a:srgbClr val="0070C0"/>
                </a:solidFill>
                <a:ea typeface="+mj-ea"/>
                <a:cs typeface="Times New Roman" panose="02020603050405020304" pitchFamily="18" charset="0"/>
              </a:rPr>
              <a:t>điện</a:t>
            </a:r>
            <a:r>
              <a:rPr lang="en-US" sz="3200" dirty="0" smtClean="0">
                <a:solidFill>
                  <a:srgbClr val="0070C0"/>
                </a:solidFill>
                <a:ea typeface="+mj-ea"/>
                <a:cs typeface="Times New Roman" panose="02020603050405020304" pitchFamily="18" charset="0"/>
              </a:rPr>
              <a:t>, </a:t>
            </a:r>
            <a:r>
              <a:rPr lang="en-US" sz="3200" dirty="0" err="1" smtClean="0">
                <a:solidFill>
                  <a:srgbClr val="0070C0"/>
                </a:solidFill>
                <a:ea typeface="+mj-ea"/>
                <a:cs typeface="Times New Roman" panose="02020603050405020304" pitchFamily="18" charset="0"/>
              </a:rPr>
              <a:t>bếp</a:t>
            </a:r>
            <a:r>
              <a:rPr lang="en-US" sz="3200" dirty="0" smtClean="0">
                <a:solidFill>
                  <a:srgbClr val="0070C0"/>
                </a:solidFill>
                <a:ea typeface="+mj-ea"/>
                <a:cs typeface="Times New Roman" panose="02020603050405020304" pitchFamily="18" charset="0"/>
              </a:rPr>
              <a:t> </a:t>
            </a:r>
            <a:r>
              <a:rPr lang="en-US" sz="3200" dirty="0" err="1">
                <a:solidFill>
                  <a:srgbClr val="0070C0"/>
                </a:solidFill>
                <a:ea typeface="+mj-ea"/>
                <a:cs typeface="Times New Roman" panose="02020603050405020304" pitchFamily="18" charset="0"/>
              </a:rPr>
              <a:t>hồng</a:t>
            </a:r>
            <a:r>
              <a:rPr lang="en-US" sz="3200" dirty="0">
                <a:solidFill>
                  <a:srgbClr val="0070C0"/>
                </a:solidFill>
                <a:ea typeface="+mj-ea"/>
                <a:cs typeface="Times New Roman" panose="02020603050405020304" pitchFamily="18" charset="0"/>
              </a:rPr>
              <a:t> </a:t>
            </a:r>
            <a:r>
              <a:rPr lang="en-US" sz="3200" dirty="0" err="1">
                <a:solidFill>
                  <a:srgbClr val="0070C0"/>
                </a:solidFill>
                <a:ea typeface="+mj-ea"/>
                <a:cs typeface="Times New Roman" panose="02020603050405020304" pitchFamily="18" charset="0"/>
              </a:rPr>
              <a:t>ngoại</a:t>
            </a:r>
            <a:r>
              <a:rPr lang="en-US" sz="3200" dirty="0">
                <a:solidFill>
                  <a:srgbClr val="0070C0"/>
                </a:solidFill>
                <a:ea typeface="+mj-ea"/>
                <a:cs typeface="Times New Roman" panose="02020603050405020304" pitchFamily="18" charset="0"/>
              </a:rPr>
              <a:t>. </a:t>
            </a:r>
            <a:endParaRPr lang="en-US" sz="3200" dirty="0" smtClean="0">
              <a:solidFill>
                <a:srgbClr val="0070C0"/>
              </a:solidFill>
              <a:ea typeface="+mj-ea"/>
              <a:cs typeface="Times New Roman" panose="02020603050405020304" pitchFamily="18" charset="0"/>
            </a:endParaRPr>
          </a:p>
          <a:p>
            <a:r>
              <a:rPr lang="en-US" sz="3200" dirty="0" smtClean="0">
                <a:solidFill>
                  <a:srgbClr val="0070C0"/>
                </a:solidFill>
                <a:ea typeface="+mj-ea"/>
                <a:cs typeface="Times New Roman" panose="02020603050405020304" pitchFamily="18" charset="0"/>
              </a:rPr>
              <a:t>• </a:t>
            </a:r>
            <a:r>
              <a:rPr lang="en-US" sz="3200" dirty="0" err="1" smtClean="0">
                <a:solidFill>
                  <a:srgbClr val="0070C0"/>
                </a:solidFill>
                <a:ea typeface="+mj-ea"/>
                <a:cs typeface="Times New Roman" panose="02020603050405020304" pitchFamily="18" charset="0"/>
              </a:rPr>
              <a:t>Sử</a:t>
            </a:r>
            <a:r>
              <a:rPr lang="en-US" sz="3200" dirty="0" smtClean="0">
                <a:solidFill>
                  <a:srgbClr val="0070C0"/>
                </a:solidFill>
                <a:ea typeface="+mj-ea"/>
                <a:cs typeface="Times New Roman" panose="02020603050405020304" pitchFamily="18" charset="0"/>
              </a:rPr>
              <a:t> </a:t>
            </a:r>
            <a:r>
              <a:rPr lang="en-US" sz="3200" dirty="0" err="1">
                <a:solidFill>
                  <a:srgbClr val="0070C0"/>
                </a:solidFill>
                <a:ea typeface="+mj-ea"/>
                <a:cs typeface="Times New Roman" panose="02020603050405020304" pitchFamily="18" charset="0"/>
              </a:rPr>
              <a:t>dụng</a:t>
            </a:r>
            <a:r>
              <a:rPr lang="en-US" sz="3200" dirty="0">
                <a:solidFill>
                  <a:srgbClr val="0070C0"/>
                </a:solidFill>
                <a:ea typeface="+mj-ea"/>
                <a:cs typeface="Times New Roman" panose="02020603050405020304" pitchFamily="18" charset="0"/>
              </a:rPr>
              <a:t> </a:t>
            </a:r>
            <a:r>
              <a:rPr lang="en-US" sz="3200" dirty="0" err="1">
                <a:solidFill>
                  <a:srgbClr val="0070C0"/>
                </a:solidFill>
                <a:ea typeface="+mj-ea"/>
                <a:cs typeface="Times New Roman" panose="02020603050405020304" pitchFamily="18" charset="0"/>
              </a:rPr>
              <a:t>được</a:t>
            </a:r>
            <a:r>
              <a:rPr lang="en-US" sz="3200" dirty="0">
                <a:solidFill>
                  <a:srgbClr val="0070C0"/>
                </a:solidFill>
                <a:ea typeface="+mj-ea"/>
                <a:cs typeface="Times New Roman" panose="02020603050405020304" pitchFamily="18" charset="0"/>
              </a:rPr>
              <a:t> </a:t>
            </a:r>
            <a:r>
              <a:rPr lang="en-US" sz="3200" dirty="0" err="1">
                <a:solidFill>
                  <a:srgbClr val="0070C0"/>
                </a:solidFill>
                <a:ea typeface="+mj-ea"/>
                <a:cs typeface="Times New Roman" panose="02020603050405020304" pitchFamily="18" charset="0"/>
              </a:rPr>
              <a:t>nồi</a:t>
            </a:r>
            <a:r>
              <a:rPr lang="en-US" sz="3200" dirty="0">
                <a:solidFill>
                  <a:srgbClr val="0070C0"/>
                </a:solidFill>
                <a:ea typeface="+mj-ea"/>
                <a:cs typeface="Times New Roman" panose="02020603050405020304" pitchFamily="18" charset="0"/>
              </a:rPr>
              <a:t> </a:t>
            </a:r>
            <a:r>
              <a:rPr lang="en-US" sz="3200" dirty="0" err="1">
                <a:solidFill>
                  <a:srgbClr val="0070C0"/>
                </a:solidFill>
                <a:ea typeface="+mj-ea"/>
                <a:cs typeface="Times New Roman" panose="02020603050405020304" pitchFamily="18" charset="0"/>
              </a:rPr>
              <a:t>cơm</a:t>
            </a:r>
            <a:r>
              <a:rPr lang="en-US" sz="3200" dirty="0">
                <a:solidFill>
                  <a:srgbClr val="0070C0"/>
                </a:solidFill>
                <a:ea typeface="+mj-ea"/>
                <a:cs typeface="Times New Roman" panose="02020603050405020304" pitchFamily="18" charset="0"/>
              </a:rPr>
              <a:t> </a:t>
            </a:r>
            <a:r>
              <a:rPr lang="en-US" sz="3200" dirty="0" err="1">
                <a:solidFill>
                  <a:srgbClr val="0070C0"/>
                </a:solidFill>
                <a:ea typeface="+mj-ea"/>
                <a:cs typeface="Times New Roman" panose="02020603050405020304" pitchFamily="18" charset="0"/>
              </a:rPr>
              <a:t>điện</a:t>
            </a:r>
            <a:r>
              <a:rPr lang="en-US" sz="3200" dirty="0">
                <a:solidFill>
                  <a:srgbClr val="0070C0"/>
                </a:solidFill>
                <a:ea typeface="+mj-ea"/>
                <a:cs typeface="Times New Roman" panose="02020603050405020304" pitchFamily="18" charset="0"/>
              </a:rPr>
              <a:t>, </a:t>
            </a:r>
            <a:r>
              <a:rPr lang="en-US" sz="3200" dirty="0" err="1">
                <a:solidFill>
                  <a:srgbClr val="0070C0"/>
                </a:solidFill>
                <a:ea typeface="+mj-ea"/>
                <a:cs typeface="Times New Roman" panose="02020603050405020304" pitchFamily="18" charset="0"/>
              </a:rPr>
              <a:t>bếp</a:t>
            </a:r>
            <a:r>
              <a:rPr lang="en-US" sz="3200" dirty="0">
                <a:solidFill>
                  <a:srgbClr val="0070C0"/>
                </a:solidFill>
                <a:ea typeface="+mj-ea"/>
                <a:cs typeface="Times New Roman" panose="02020603050405020304" pitchFamily="18" charset="0"/>
              </a:rPr>
              <a:t> </a:t>
            </a:r>
            <a:r>
              <a:rPr lang="en-US" sz="3200" dirty="0" err="1">
                <a:solidFill>
                  <a:srgbClr val="0070C0"/>
                </a:solidFill>
                <a:ea typeface="+mj-ea"/>
                <a:cs typeface="Times New Roman" panose="02020603050405020304" pitchFamily="18" charset="0"/>
              </a:rPr>
              <a:t>hồng</a:t>
            </a:r>
            <a:r>
              <a:rPr lang="en-US" sz="3200" dirty="0">
                <a:solidFill>
                  <a:srgbClr val="0070C0"/>
                </a:solidFill>
                <a:ea typeface="+mj-ea"/>
                <a:cs typeface="Times New Roman" panose="02020603050405020304" pitchFamily="18" charset="0"/>
              </a:rPr>
              <a:t> </a:t>
            </a:r>
            <a:r>
              <a:rPr lang="en-US" sz="3200" dirty="0" err="1">
                <a:solidFill>
                  <a:srgbClr val="0070C0"/>
                </a:solidFill>
                <a:ea typeface="+mj-ea"/>
                <a:cs typeface="Times New Roman" panose="02020603050405020304" pitchFamily="18" charset="0"/>
              </a:rPr>
              <a:t>ngoại</a:t>
            </a:r>
            <a:r>
              <a:rPr lang="en-US" sz="3200" dirty="0">
                <a:solidFill>
                  <a:srgbClr val="0070C0"/>
                </a:solidFill>
                <a:ea typeface="+mj-ea"/>
                <a:cs typeface="Times New Roman" panose="02020603050405020304" pitchFamily="18" charset="0"/>
              </a:rPr>
              <a:t> </a:t>
            </a:r>
            <a:r>
              <a:rPr lang="en-US" sz="3200" dirty="0" err="1">
                <a:solidFill>
                  <a:srgbClr val="0070C0"/>
                </a:solidFill>
                <a:ea typeface="+mj-ea"/>
                <a:cs typeface="Times New Roman" panose="02020603050405020304" pitchFamily="18" charset="0"/>
              </a:rPr>
              <a:t>đúng</a:t>
            </a:r>
            <a:r>
              <a:rPr lang="en-US" sz="3200" dirty="0">
                <a:solidFill>
                  <a:srgbClr val="0070C0"/>
                </a:solidFill>
                <a:ea typeface="+mj-ea"/>
                <a:cs typeface="Times New Roman" panose="02020603050405020304" pitchFamily="18" charset="0"/>
              </a:rPr>
              <a:t> </a:t>
            </a:r>
            <a:r>
              <a:rPr lang="en-US" sz="3200" dirty="0" err="1">
                <a:solidFill>
                  <a:srgbClr val="0070C0"/>
                </a:solidFill>
                <a:ea typeface="+mj-ea"/>
                <a:cs typeface="Times New Roman" panose="02020603050405020304" pitchFamily="18" charset="0"/>
              </a:rPr>
              <a:t>cách</a:t>
            </a:r>
            <a:r>
              <a:rPr lang="en-US" sz="3200" dirty="0">
                <a:solidFill>
                  <a:srgbClr val="0070C0"/>
                </a:solidFill>
                <a:ea typeface="+mj-ea"/>
                <a:cs typeface="Times New Roman" panose="02020603050405020304" pitchFamily="18" charset="0"/>
              </a:rPr>
              <a:t>, </a:t>
            </a:r>
            <a:r>
              <a:rPr lang="en-US" sz="3200" dirty="0" err="1">
                <a:solidFill>
                  <a:srgbClr val="0070C0"/>
                </a:solidFill>
                <a:ea typeface="+mj-ea"/>
                <a:cs typeface="Times New Roman" panose="02020603050405020304" pitchFamily="18" charset="0"/>
              </a:rPr>
              <a:t>tiết</a:t>
            </a:r>
            <a:r>
              <a:rPr lang="en-US" sz="3200" dirty="0">
                <a:solidFill>
                  <a:srgbClr val="0070C0"/>
                </a:solidFill>
                <a:ea typeface="+mj-ea"/>
                <a:cs typeface="Times New Roman" panose="02020603050405020304" pitchFamily="18" charset="0"/>
              </a:rPr>
              <a:t> </a:t>
            </a:r>
            <a:r>
              <a:rPr lang="en-US" sz="3200" dirty="0" err="1">
                <a:solidFill>
                  <a:srgbClr val="0070C0"/>
                </a:solidFill>
                <a:ea typeface="+mj-ea"/>
                <a:cs typeface="Times New Roman" panose="02020603050405020304" pitchFamily="18" charset="0"/>
              </a:rPr>
              <a:t>kiệm</a:t>
            </a:r>
            <a:r>
              <a:rPr lang="en-US" sz="3200" dirty="0">
                <a:solidFill>
                  <a:srgbClr val="0070C0"/>
                </a:solidFill>
                <a:ea typeface="+mj-ea"/>
                <a:cs typeface="Times New Roman" panose="02020603050405020304" pitchFamily="18" charset="0"/>
              </a:rPr>
              <a:t> </a:t>
            </a:r>
            <a:r>
              <a:rPr lang="en-US" sz="3200" dirty="0" err="1">
                <a:solidFill>
                  <a:srgbClr val="0070C0"/>
                </a:solidFill>
                <a:ea typeface="+mj-ea"/>
                <a:cs typeface="Times New Roman" panose="02020603050405020304" pitchFamily="18" charset="0"/>
              </a:rPr>
              <a:t>và</a:t>
            </a:r>
            <a:r>
              <a:rPr lang="en-US" sz="3200" dirty="0">
                <a:solidFill>
                  <a:srgbClr val="0070C0"/>
                </a:solidFill>
                <a:ea typeface="+mj-ea"/>
                <a:cs typeface="Times New Roman" panose="02020603050405020304" pitchFamily="18" charset="0"/>
              </a:rPr>
              <a:t> an </a:t>
            </a:r>
            <a:r>
              <a:rPr lang="en-US" sz="3200" dirty="0" err="1">
                <a:solidFill>
                  <a:srgbClr val="0070C0"/>
                </a:solidFill>
                <a:ea typeface="+mj-ea"/>
                <a:cs typeface="Times New Roman" panose="02020603050405020304" pitchFamily="18" charset="0"/>
              </a:rPr>
              <a:t>toàn</a:t>
            </a:r>
            <a:r>
              <a:rPr lang="en-US" sz="3200" dirty="0" smtClean="0">
                <a:solidFill>
                  <a:srgbClr val="0070C0"/>
                </a:solidFill>
                <a:ea typeface="+mj-ea"/>
                <a:cs typeface="Times New Roman" panose="02020603050405020304" pitchFamily="18" charset="0"/>
              </a:rPr>
              <a:t>.</a:t>
            </a:r>
          </a:p>
          <a:p>
            <a:r>
              <a:rPr lang="en-US" sz="3200" dirty="0" smtClean="0">
                <a:solidFill>
                  <a:srgbClr val="0070C0"/>
                </a:solidFill>
                <a:ea typeface="+mj-ea"/>
                <a:cs typeface="Times New Roman" panose="02020603050405020304" pitchFamily="18" charset="0"/>
              </a:rPr>
              <a:t> </a:t>
            </a:r>
            <a:r>
              <a:rPr lang="en-US" sz="3200" dirty="0">
                <a:solidFill>
                  <a:srgbClr val="0070C0"/>
                </a:solidFill>
                <a:ea typeface="+mj-ea"/>
                <a:cs typeface="Times New Roman" panose="02020603050405020304" pitchFamily="18" charset="0"/>
              </a:rPr>
              <a:t>• </a:t>
            </a:r>
            <a:r>
              <a:rPr lang="en-US" sz="3200" dirty="0" err="1">
                <a:solidFill>
                  <a:srgbClr val="0070C0"/>
                </a:solidFill>
                <a:ea typeface="+mj-ea"/>
                <a:cs typeface="Times New Roman" panose="02020603050405020304" pitchFamily="18" charset="0"/>
              </a:rPr>
              <a:t>Lựa</a:t>
            </a:r>
            <a:r>
              <a:rPr lang="en-US" sz="3200" dirty="0">
                <a:solidFill>
                  <a:srgbClr val="0070C0"/>
                </a:solidFill>
                <a:ea typeface="+mj-ea"/>
                <a:cs typeface="Times New Roman" panose="02020603050405020304" pitchFamily="18" charset="0"/>
              </a:rPr>
              <a:t> </a:t>
            </a:r>
            <a:r>
              <a:rPr lang="en-US" sz="3200" dirty="0" err="1">
                <a:solidFill>
                  <a:srgbClr val="0070C0"/>
                </a:solidFill>
                <a:ea typeface="+mj-ea"/>
                <a:cs typeface="Times New Roman" panose="02020603050405020304" pitchFamily="18" charset="0"/>
              </a:rPr>
              <a:t>chọn</a:t>
            </a:r>
            <a:r>
              <a:rPr lang="en-US" sz="3200" dirty="0">
                <a:solidFill>
                  <a:srgbClr val="0070C0"/>
                </a:solidFill>
                <a:ea typeface="+mj-ea"/>
                <a:cs typeface="Times New Roman" panose="02020603050405020304" pitchFamily="18" charset="0"/>
              </a:rPr>
              <a:t> </a:t>
            </a:r>
            <a:r>
              <a:rPr lang="en-US" sz="3200" dirty="0" err="1">
                <a:solidFill>
                  <a:srgbClr val="0070C0"/>
                </a:solidFill>
                <a:ea typeface="+mj-ea"/>
                <a:cs typeface="Times New Roman" panose="02020603050405020304" pitchFamily="18" charset="0"/>
              </a:rPr>
              <a:t>được</a:t>
            </a:r>
            <a:r>
              <a:rPr lang="en-US" sz="3200" dirty="0">
                <a:solidFill>
                  <a:srgbClr val="0070C0"/>
                </a:solidFill>
                <a:ea typeface="+mj-ea"/>
                <a:cs typeface="Times New Roman" panose="02020603050405020304" pitchFamily="18" charset="0"/>
              </a:rPr>
              <a:t> </a:t>
            </a:r>
            <a:r>
              <a:rPr lang="en-US" sz="3200" dirty="0" err="1">
                <a:solidFill>
                  <a:srgbClr val="0070C0"/>
                </a:solidFill>
                <a:ea typeface="+mj-ea"/>
                <a:cs typeface="Times New Roman" panose="02020603050405020304" pitchFamily="18" charset="0"/>
              </a:rPr>
              <a:t>nồi</a:t>
            </a:r>
            <a:r>
              <a:rPr lang="en-US" sz="3200" dirty="0">
                <a:solidFill>
                  <a:srgbClr val="0070C0"/>
                </a:solidFill>
                <a:ea typeface="+mj-ea"/>
                <a:cs typeface="Times New Roman" panose="02020603050405020304" pitchFamily="18" charset="0"/>
              </a:rPr>
              <a:t> </a:t>
            </a:r>
            <a:r>
              <a:rPr lang="en-US" sz="3200" dirty="0" err="1">
                <a:solidFill>
                  <a:srgbClr val="0070C0"/>
                </a:solidFill>
                <a:ea typeface="+mj-ea"/>
                <a:cs typeface="Times New Roman" panose="02020603050405020304" pitchFamily="18" charset="0"/>
              </a:rPr>
              <a:t>cơm</a:t>
            </a:r>
            <a:r>
              <a:rPr lang="en-US" sz="3200" dirty="0">
                <a:solidFill>
                  <a:srgbClr val="0070C0"/>
                </a:solidFill>
                <a:ea typeface="+mj-ea"/>
                <a:cs typeface="Times New Roman" panose="02020603050405020304" pitchFamily="18" charset="0"/>
              </a:rPr>
              <a:t> </a:t>
            </a:r>
            <a:r>
              <a:rPr lang="en-US" sz="3200" dirty="0" err="1">
                <a:solidFill>
                  <a:srgbClr val="0070C0"/>
                </a:solidFill>
                <a:ea typeface="+mj-ea"/>
                <a:cs typeface="Times New Roman" panose="02020603050405020304" pitchFamily="18" charset="0"/>
              </a:rPr>
              <a:t>điện</a:t>
            </a:r>
            <a:r>
              <a:rPr lang="en-US" sz="3200" dirty="0">
                <a:solidFill>
                  <a:srgbClr val="0070C0"/>
                </a:solidFill>
                <a:ea typeface="+mj-ea"/>
                <a:cs typeface="Times New Roman" panose="02020603050405020304" pitchFamily="18" charset="0"/>
              </a:rPr>
              <a:t>, </a:t>
            </a:r>
            <a:r>
              <a:rPr lang="en-US" sz="3200" dirty="0" err="1">
                <a:solidFill>
                  <a:srgbClr val="0070C0"/>
                </a:solidFill>
                <a:ea typeface="+mj-ea"/>
                <a:cs typeface="Times New Roman" panose="02020603050405020304" pitchFamily="18" charset="0"/>
              </a:rPr>
              <a:t>bếp</a:t>
            </a:r>
            <a:r>
              <a:rPr lang="en-US" sz="3200" dirty="0">
                <a:solidFill>
                  <a:srgbClr val="0070C0"/>
                </a:solidFill>
                <a:ea typeface="+mj-ea"/>
                <a:cs typeface="Times New Roman" panose="02020603050405020304" pitchFamily="18" charset="0"/>
              </a:rPr>
              <a:t> </a:t>
            </a:r>
            <a:r>
              <a:rPr lang="en-US" sz="3200" dirty="0" err="1">
                <a:solidFill>
                  <a:srgbClr val="0070C0"/>
                </a:solidFill>
                <a:ea typeface="+mj-ea"/>
                <a:cs typeface="Times New Roman" panose="02020603050405020304" pitchFamily="18" charset="0"/>
              </a:rPr>
              <a:t>hồng</a:t>
            </a:r>
            <a:r>
              <a:rPr lang="en-US" sz="3200" dirty="0">
                <a:solidFill>
                  <a:srgbClr val="0070C0"/>
                </a:solidFill>
                <a:ea typeface="+mj-ea"/>
                <a:cs typeface="Times New Roman" panose="02020603050405020304" pitchFamily="18" charset="0"/>
              </a:rPr>
              <a:t> </a:t>
            </a:r>
            <a:r>
              <a:rPr lang="en-US" sz="3200" dirty="0" err="1">
                <a:solidFill>
                  <a:srgbClr val="0070C0"/>
                </a:solidFill>
                <a:ea typeface="+mj-ea"/>
                <a:cs typeface="Times New Roman" panose="02020603050405020304" pitchFamily="18" charset="0"/>
              </a:rPr>
              <a:t>ngoại</a:t>
            </a:r>
            <a:r>
              <a:rPr lang="en-US" sz="3200" dirty="0">
                <a:solidFill>
                  <a:srgbClr val="0070C0"/>
                </a:solidFill>
                <a:ea typeface="+mj-ea"/>
                <a:cs typeface="Times New Roman" panose="02020603050405020304" pitchFamily="18" charset="0"/>
              </a:rPr>
              <a:t> </a:t>
            </a:r>
            <a:r>
              <a:rPr lang="en-US" sz="3200" dirty="0" err="1">
                <a:solidFill>
                  <a:srgbClr val="0070C0"/>
                </a:solidFill>
                <a:ea typeface="+mj-ea"/>
                <a:cs typeface="Times New Roman" panose="02020603050405020304" pitchFamily="18" charset="0"/>
              </a:rPr>
              <a:t>tiết</a:t>
            </a:r>
            <a:r>
              <a:rPr lang="en-US" sz="3200" dirty="0">
                <a:solidFill>
                  <a:srgbClr val="0070C0"/>
                </a:solidFill>
                <a:ea typeface="+mj-ea"/>
                <a:cs typeface="Times New Roman" panose="02020603050405020304" pitchFamily="18" charset="0"/>
              </a:rPr>
              <a:t> </a:t>
            </a:r>
            <a:r>
              <a:rPr lang="en-US" sz="3200" dirty="0" err="1">
                <a:solidFill>
                  <a:srgbClr val="0070C0"/>
                </a:solidFill>
                <a:ea typeface="+mj-ea"/>
                <a:cs typeface="Times New Roman" panose="02020603050405020304" pitchFamily="18" charset="0"/>
              </a:rPr>
              <a:t>kiệm</a:t>
            </a:r>
            <a:r>
              <a:rPr lang="en-US" sz="3200" dirty="0">
                <a:solidFill>
                  <a:srgbClr val="0070C0"/>
                </a:solidFill>
                <a:ea typeface="+mj-ea"/>
                <a:cs typeface="Times New Roman" panose="02020603050405020304" pitchFamily="18" charset="0"/>
              </a:rPr>
              <a:t> </a:t>
            </a:r>
            <a:r>
              <a:rPr lang="en-US" sz="3200" dirty="0" err="1">
                <a:solidFill>
                  <a:srgbClr val="0070C0"/>
                </a:solidFill>
                <a:ea typeface="+mj-ea"/>
                <a:cs typeface="Times New Roman" panose="02020603050405020304" pitchFamily="18" charset="0"/>
              </a:rPr>
              <a:t>năng</a:t>
            </a:r>
            <a:r>
              <a:rPr lang="en-US" sz="3200" dirty="0">
                <a:solidFill>
                  <a:srgbClr val="0070C0"/>
                </a:solidFill>
                <a:ea typeface="+mj-ea"/>
                <a:cs typeface="Times New Roman" panose="02020603050405020304" pitchFamily="18" charset="0"/>
              </a:rPr>
              <a:t> </a:t>
            </a:r>
            <a:r>
              <a:rPr lang="en-US" sz="3200" dirty="0" err="1" smtClean="0">
                <a:solidFill>
                  <a:srgbClr val="0070C0"/>
                </a:solidFill>
                <a:ea typeface="+mj-ea"/>
                <a:cs typeface="Times New Roman" panose="02020603050405020304" pitchFamily="18" charset="0"/>
              </a:rPr>
              <a:t>lượng</a:t>
            </a:r>
            <a:r>
              <a:rPr lang="en-US" sz="3200" dirty="0" smtClean="0">
                <a:solidFill>
                  <a:srgbClr val="0070C0"/>
                </a:solidFill>
                <a:ea typeface="+mj-ea"/>
                <a:cs typeface="Times New Roman" panose="02020603050405020304" pitchFamily="18" charset="0"/>
              </a:rPr>
              <a:t>, </a:t>
            </a:r>
            <a:r>
              <a:rPr lang="en-US" sz="3200" dirty="0" err="1" smtClean="0">
                <a:solidFill>
                  <a:srgbClr val="0070C0"/>
                </a:solidFill>
                <a:ea typeface="+mj-ea"/>
                <a:cs typeface="Times New Roman" panose="02020603050405020304" pitchFamily="18" charset="0"/>
              </a:rPr>
              <a:t>phù</a:t>
            </a:r>
            <a:r>
              <a:rPr lang="en-US" sz="3200" dirty="0" smtClean="0">
                <a:solidFill>
                  <a:srgbClr val="0070C0"/>
                </a:solidFill>
                <a:ea typeface="+mj-ea"/>
                <a:cs typeface="Times New Roman" panose="02020603050405020304" pitchFamily="18" charset="0"/>
              </a:rPr>
              <a:t> </a:t>
            </a:r>
            <a:r>
              <a:rPr lang="en-US" sz="3200" dirty="0" err="1">
                <a:solidFill>
                  <a:srgbClr val="0070C0"/>
                </a:solidFill>
                <a:ea typeface="+mj-ea"/>
                <a:cs typeface="Times New Roman" panose="02020603050405020304" pitchFamily="18" charset="0"/>
              </a:rPr>
              <a:t>hợp</a:t>
            </a:r>
            <a:r>
              <a:rPr lang="en-US" sz="3200" dirty="0">
                <a:solidFill>
                  <a:srgbClr val="0070C0"/>
                </a:solidFill>
                <a:ea typeface="+mj-ea"/>
                <a:cs typeface="Times New Roman" panose="02020603050405020304" pitchFamily="18" charset="0"/>
              </a:rPr>
              <a:t> </a:t>
            </a:r>
            <a:r>
              <a:rPr lang="en-US" sz="3200" dirty="0" err="1">
                <a:solidFill>
                  <a:srgbClr val="0070C0"/>
                </a:solidFill>
                <a:ea typeface="+mj-ea"/>
                <a:cs typeface="Times New Roman" panose="02020603050405020304" pitchFamily="18" charset="0"/>
              </a:rPr>
              <a:t>với</a:t>
            </a:r>
            <a:r>
              <a:rPr lang="en-US" sz="3200" dirty="0">
                <a:solidFill>
                  <a:srgbClr val="0070C0"/>
                </a:solidFill>
                <a:ea typeface="+mj-ea"/>
                <a:cs typeface="Times New Roman" panose="02020603050405020304" pitchFamily="18" charset="0"/>
              </a:rPr>
              <a:t> </a:t>
            </a:r>
            <a:r>
              <a:rPr lang="en-US" sz="3200" dirty="0" err="1">
                <a:solidFill>
                  <a:srgbClr val="0070C0"/>
                </a:solidFill>
                <a:ea typeface="+mj-ea"/>
                <a:cs typeface="Times New Roman" panose="02020603050405020304" pitchFamily="18" charset="0"/>
              </a:rPr>
              <a:t>điều</a:t>
            </a:r>
            <a:r>
              <a:rPr lang="en-US" sz="3200" dirty="0">
                <a:solidFill>
                  <a:srgbClr val="0070C0"/>
                </a:solidFill>
                <a:ea typeface="+mj-ea"/>
                <a:cs typeface="Times New Roman" panose="02020603050405020304" pitchFamily="18" charset="0"/>
              </a:rPr>
              <a:t> </a:t>
            </a:r>
            <a:r>
              <a:rPr lang="en-US" sz="3200" dirty="0" err="1">
                <a:solidFill>
                  <a:srgbClr val="0070C0"/>
                </a:solidFill>
                <a:ea typeface="+mj-ea"/>
                <a:cs typeface="Times New Roman" panose="02020603050405020304" pitchFamily="18" charset="0"/>
              </a:rPr>
              <a:t>kiện</a:t>
            </a:r>
            <a:r>
              <a:rPr lang="en-US" sz="3200" dirty="0">
                <a:solidFill>
                  <a:srgbClr val="0070C0"/>
                </a:solidFill>
                <a:ea typeface="+mj-ea"/>
                <a:cs typeface="Times New Roman" panose="02020603050405020304" pitchFamily="18" charset="0"/>
              </a:rPr>
              <a:t> </a:t>
            </a:r>
            <a:r>
              <a:rPr lang="en-US" sz="3200" dirty="0" err="1">
                <a:solidFill>
                  <a:srgbClr val="0070C0"/>
                </a:solidFill>
                <a:ea typeface="+mj-ea"/>
                <a:cs typeface="Times New Roman" panose="02020603050405020304" pitchFamily="18" charset="0"/>
              </a:rPr>
              <a:t>gia</a:t>
            </a:r>
            <a:r>
              <a:rPr lang="en-US" sz="3200" dirty="0">
                <a:solidFill>
                  <a:srgbClr val="0070C0"/>
                </a:solidFill>
                <a:ea typeface="+mj-ea"/>
                <a:cs typeface="Times New Roman" panose="02020603050405020304" pitchFamily="18" charset="0"/>
              </a:rPr>
              <a:t> </a:t>
            </a:r>
            <a:r>
              <a:rPr lang="en-US" sz="3200" dirty="0" err="1">
                <a:solidFill>
                  <a:srgbClr val="0070C0"/>
                </a:solidFill>
                <a:ea typeface="+mj-ea"/>
                <a:cs typeface="Times New Roman" panose="02020603050405020304" pitchFamily="18" charset="0"/>
              </a:rPr>
              <a:t>đình</a:t>
            </a:r>
            <a:r>
              <a:rPr lang="en-US" sz="3200" dirty="0">
                <a:solidFill>
                  <a:srgbClr val="0070C0"/>
                </a:solidFill>
                <a:ea typeface="+mj-ea"/>
                <a:cs typeface="Times New Roman" panose="02020603050405020304" pitchFamily="18" charset="0"/>
              </a:rPr>
              <a:t>.</a:t>
            </a:r>
          </a:p>
          <a:p>
            <a:r>
              <a:rPr lang="en-US" sz="3200" dirty="0">
                <a:solidFill>
                  <a:srgbClr val="0070C0"/>
                </a:solidFill>
                <a:ea typeface="+mj-ea"/>
                <a:cs typeface="Times New Roman" panose="02020603050405020304" pitchFamily="18" charset="0"/>
              </a:rPr>
              <a:t> </a:t>
            </a:r>
          </a:p>
          <a:p>
            <a:r>
              <a:rPr lang="en-US" sz="3200" dirty="0">
                <a:solidFill>
                  <a:srgbClr val="0070C0"/>
                </a:solidFill>
                <a:ea typeface="+mj-ea"/>
                <a:cs typeface="Times New Roman" panose="02020603050405020304" pitchFamily="18" charset="0"/>
              </a:rPr>
              <a:t>  </a:t>
            </a:r>
          </a:p>
        </p:txBody>
      </p:sp>
      <p:pic>
        <p:nvPicPr>
          <p:cNvPr id="2" name="Picture 1"/>
          <p:cNvPicPr>
            <a:picLocks noChangeAspect="1"/>
          </p:cNvPicPr>
          <p:nvPr/>
        </p:nvPicPr>
        <p:blipFill>
          <a:blip r:embed="rId2"/>
          <a:stretch>
            <a:fillRect/>
          </a:stretch>
        </p:blipFill>
        <p:spPr>
          <a:xfrm>
            <a:off x="7543800" y="162575"/>
            <a:ext cx="914400" cy="996300"/>
          </a:xfrm>
          <a:prstGeom prst="rect">
            <a:avLst/>
          </a:prstGeom>
        </p:spPr>
      </p:pic>
      <p:pic>
        <p:nvPicPr>
          <p:cNvPr id="3" name="Picture 2"/>
          <p:cNvPicPr>
            <a:picLocks noChangeAspect="1"/>
          </p:cNvPicPr>
          <p:nvPr/>
        </p:nvPicPr>
        <p:blipFill>
          <a:blip r:embed="rId3"/>
          <a:stretch>
            <a:fillRect/>
          </a:stretch>
        </p:blipFill>
        <p:spPr>
          <a:xfrm>
            <a:off x="762000" y="355925"/>
            <a:ext cx="609600" cy="609600"/>
          </a:xfrm>
          <a:prstGeom prst="rect">
            <a:avLst/>
          </a:prstGeom>
        </p:spPr>
      </p:pic>
    </p:spTree>
    <p:extLst>
      <p:ext uri="{BB962C8B-B14F-4D97-AF65-F5344CB8AC3E}">
        <p14:creationId xmlns:p14="http://schemas.microsoft.com/office/powerpoint/2010/main" val="329876860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5126"/>
                                        </p:tgtEl>
                                        <p:attrNameLst>
                                          <p:attrName>style.visibility</p:attrName>
                                        </p:attrNameLst>
                                      </p:cBhvr>
                                      <p:to>
                                        <p:strVal val="visible"/>
                                      </p:to>
                                    </p:set>
                                    <p:anim calcmode="lin" valueType="num">
                                      <p:cBhvr additive="base">
                                        <p:cTn id="7" dur="1750" fill="hold"/>
                                        <p:tgtEl>
                                          <p:spTgt spid="5126"/>
                                        </p:tgtEl>
                                        <p:attrNameLst>
                                          <p:attrName>ppt_x</p:attrName>
                                        </p:attrNameLst>
                                      </p:cBhvr>
                                      <p:tavLst>
                                        <p:tav tm="0">
                                          <p:val>
                                            <p:strVal val="0-#ppt_w/2"/>
                                          </p:val>
                                        </p:tav>
                                        <p:tav tm="100000">
                                          <p:val>
                                            <p:strVal val="#ppt_x"/>
                                          </p:val>
                                        </p:tav>
                                      </p:tavLst>
                                    </p:anim>
                                    <p:anim calcmode="lin" valueType="num">
                                      <p:cBhvr additive="base">
                                        <p:cTn id="8" dur="1750" fill="hold"/>
                                        <p:tgtEl>
                                          <p:spTgt spid="5126"/>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8" presetClass="entr" presetSubtype="16"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diamond(in)">
                                      <p:cBhvr>
                                        <p:cTn id="13"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6" grpId="0"/>
      <p:bldP spid="11"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reeform 8"/>
          <p:cNvSpPr/>
          <p:nvPr/>
        </p:nvSpPr>
        <p:spPr>
          <a:xfrm>
            <a:off x="1371600" y="3284859"/>
            <a:ext cx="10634421" cy="523220"/>
          </a:xfrm>
          <a:custGeom>
            <a:avLst/>
            <a:gdLst>
              <a:gd name="connsiteX0" fmla="*/ 806336 w 10634421"/>
              <a:gd name="connsiteY0" fmla="*/ 391526 h 2069007"/>
              <a:gd name="connsiteX1" fmla="*/ 4089863 w 10634421"/>
              <a:gd name="connsiteY1" fmla="*/ 252981 h 2069007"/>
              <a:gd name="connsiteX2" fmla="*/ 4436227 w 10634421"/>
              <a:gd name="connsiteY2" fmla="*/ 419235 h 2069007"/>
              <a:gd name="connsiteX3" fmla="*/ 7484227 w 10634421"/>
              <a:gd name="connsiteY3" fmla="*/ 627053 h 2069007"/>
              <a:gd name="connsiteX4" fmla="*/ 8454045 w 10634421"/>
              <a:gd name="connsiteY4" fmla="*/ 211417 h 2069007"/>
              <a:gd name="connsiteX5" fmla="*/ 9867209 w 10634421"/>
              <a:gd name="connsiteY5" fmla="*/ 114435 h 2069007"/>
              <a:gd name="connsiteX6" fmla="*/ 9922627 w 10634421"/>
              <a:gd name="connsiteY6" fmla="*/ 1832399 h 2069007"/>
              <a:gd name="connsiteX7" fmla="*/ 820191 w 10634421"/>
              <a:gd name="connsiteY7" fmla="*/ 1901672 h 2069007"/>
              <a:gd name="connsiteX8" fmla="*/ 806336 w 10634421"/>
              <a:gd name="connsiteY8" fmla="*/ 391526 h 2069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34421" h="2069007">
                <a:moveTo>
                  <a:pt x="806336" y="391526"/>
                </a:moveTo>
                <a:cubicBezTo>
                  <a:pt x="1351281" y="116744"/>
                  <a:pt x="3484881" y="248363"/>
                  <a:pt x="4089863" y="252981"/>
                </a:cubicBezTo>
                <a:cubicBezTo>
                  <a:pt x="4694845" y="257599"/>
                  <a:pt x="3870500" y="356890"/>
                  <a:pt x="4436227" y="419235"/>
                </a:cubicBezTo>
                <a:cubicBezTo>
                  <a:pt x="5001954" y="481580"/>
                  <a:pt x="6814591" y="661689"/>
                  <a:pt x="7484227" y="627053"/>
                </a:cubicBezTo>
                <a:cubicBezTo>
                  <a:pt x="8153863" y="592417"/>
                  <a:pt x="8056881" y="296853"/>
                  <a:pt x="8454045" y="211417"/>
                </a:cubicBezTo>
                <a:cubicBezTo>
                  <a:pt x="8851209" y="125981"/>
                  <a:pt x="9622445" y="-155729"/>
                  <a:pt x="9867209" y="114435"/>
                </a:cubicBezTo>
                <a:cubicBezTo>
                  <a:pt x="10111973" y="384599"/>
                  <a:pt x="11430463" y="1534526"/>
                  <a:pt x="9922627" y="1832399"/>
                </a:cubicBezTo>
                <a:cubicBezTo>
                  <a:pt x="8414791" y="2130272"/>
                  <a:pt x="2344191" y="2139508"/>
                  <a:pt x="820191" y="1901672"/>
                </a:cubicBezTo>
                <a:cubicBezTo>
                  <a:pt x="-703809" y="1663836"/>
                  <a:pt x="261391" y="666308"/>
                  <a:pt x="806336" y="391526"/>
                </a:cubicBezTo>
                <a:close/>
              </a:path>
            </a:pathLst>
          </a:custGeom>
        </p:spPr>
        <p:txBody>
          <a:bodyPr>
            <a:spAutoFit/>
          </a:bodyPr>
          <a:lstStyle/>
          <a:p>
            <a:endParaRPr lang="vi-VN" sz="2800">
              <a:solidFill>
                <a:srgbClr val="0070C0"/>
              </a:solidFill>
              <a:latin typeface="Times New Roman" panose="02020603050405020304" pitchFamily="18" charset="0"/>
              <a:cs typeface="Times New Roman" panose="02020603050405020304" pitchFamily="18" charset="0"/>
            </a:endParaRPr>
          </a:p>
        </p:txBody>
      </p:sp>
      <p:pic>
        <p:nvPicPr>
          <p:cNvPr id="12290" name="Picture 27" descr="bbal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39100" y="228600"/>
            <a:ext cx="12954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Top Corners Rounded 15">
            <a:extLst>
              <a:ext uri="{FF2B5EF4-FFF2-40B4-BE49-F238E27FC236}">
                <a16:creationId xmlns:a16="http://schemas.microsoft.com/office/drawing/2014/main" id="{64D87223-09CE-4DE3-AD12-5D12CBE4C9BA}"/>
              </a:ext>
            </a:extLst>
          </p:cNvPr>
          <p:cNvSpPr/>
          <p:nvPr/>
        </p:nvSpPr>
        <p:spPr>
          <a:xfrm rot="5400000">
            <a:off x="-1627981" y="3258344"/>
            <a:ext cx="3597275" cy="341313"/>
          </a:xfrm>
          <a:prstGeom prst="round2SameRect">
            <a:avLst>
              <a:gd name="adj1" fmla="val 50000"/>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latin typeface="Lato Light" panose="020F0502020204030203" pitchFamily="34" charset="0"/>
              <a:ea typeface="Lato Light" panose="020F0502020204030203" pitchFamily="34" charset="0"/>
              <a:cs typeface="Lato Light" panose="020F0502020204030203" pitchFamily="34" charset="0"/>
            </a:endParaRPr>
          </a:p>
        </p:txBody>
      </p:sp>
      <p:sp>
        <p:nvSpPr>
          <p:cNvPr id="25" name="Rectangle 24"/>
          <p:cNvSpPr/>
          <p:nvPr/>
        </p:nvSpPr>
        <p:spPr>
          <a:xfrm>
            <a:off x="457200" y="1090486"/>
            <a:ext cx="8458200" cy="2677656"/>
          </a:xfrm>
          <a:prstGeom prst="rect">
            <a:avLst/>
          </a:prstGeom>
        </p:spPr>
        <p:txBody>
          <a:bodyPr wrap="square">
            <a:spAutoFit/>
          </a:bodyPr>
          <a:lstStyle/>
          <a:p>
            <a:r>
              <a:rPr lang="en-US" sz="2800" dirty="0" err="1" smtClean="0">
                <a:solidFill>
                  <a:srgbClr val="0070C0"/>
                </a:solidFill>
                <a:latin typeface="Times New Roman" panose="02020603050405020304" pitchFamily="18" charset="0"/>
                <a:cs typeface="Times New Roman" panose="02020603050405020304" pitchFamily="18" charset="0"/>
              </a:rPr>
              <a:t>Bếp</a:t>
            </a:r>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từ</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bếp</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cảm</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ứng</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từ</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ngày</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càng</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được</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sử</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dụng</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rộng</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rãi</a:t>
            </a:r>
            <a:r>
              <a:rPr lang="en-US" sz="2800" dirty="0">
                <a:solidFill>
                  <a:srgbClr val="0070C0"/>
                </a:solidFill>
                <a:latin typeface="Times New Roman" panose="02020603050405020304" pitchFamily="18" charset="0"/>
                <a:cs typeface="Times New Roman" panose="02020603050405020304" pitchFamily="18" charset="0"/>
              </a:rPr>
              <a:t> do </a:t>
            </a:r>
            <a:r>
              <a:rPr lang="en-US" sz="2800" dirty="0" err="1">
                <a:solidFill>
                  <a:srgbClr val="0070C0"/>
                </a:solidFill>
                <a:latin typeface="Times New Roman" panose="02020603050405020304" pitchFamily="18" charset="0"/>
                <a:cs typeface="Times New Roman" panose="02020603050405020304" pitchFamily="18" charset="0"/>
              </a:rPr>
              <a:t>có</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nhiều</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tính</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năng</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ưu</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việt</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Hiệu</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suất</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của</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bếp</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từ</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khá</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cao</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đạt</a:t>
            </a:r>
            <a:r>
              <a:rPr lang="en-US" sz="2800" dirty="0">
                <a:solidFill>
                  <a:srgbClr val="0070C0"/>
                </a:solidFill>
                <a:latin typeface="Times New Roman" panose="02020603050405020304" pitchFamily="18" charset="0"/>
                <a:cs typeface="Times New Roman" panose="02020603050405020304" pitchFamily="18" charset="0"/>
              </a:rPr>
              <a:t> 90%) </a:t>
            </a:r>
            <a:r>
              <a:rPr lang="en-US" sz="2800" dirty="0" err="1">
                <a:solidFill>
                  <a:srgbClr val="0070C0"/>
                </a:solidFill>
                <a:latin typeface="Times New Roman" panose="02020603050405020304" pitchFamily="18" charset="0"/>
                <a:cs typeface="Times New Roman" panose="02020603050405020304" pitchFamily="18" charset="0"/>
              </a:rPr>
              <a:t>và</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đặc</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biệt</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rất</a:t>
            </a:r>
            <a:r>
              <a:rPr lang="en-US" sz="2800" dirty="0">
                <a:solidFill>
                  <a:srgbClr val="0070C0"/>
                </a:solidFill>
                <a:latin typeface="Times New Roman" panose="02020603050405020304" pitchFamily="18" charset="0"/>
                <a:cs typeface="Times New Roman" panose="02020603050405020304" pitchFamily="18" charset="0"/>
              </a:rPr>
              <a:t> an </a:t>
            </a:r>
            <a:r>
              <a:rPr lang="en-US" sz="2800" dirty="0" err="1">
                <a:solidFill>
                  <a:srgbClr val="0070C0"/>
                </a:solidFill>
                <a:latin typeface="Times New Roman" panose="02020603050405020304" pitchFamily="18" charset="0"/>
                <a:cs typeface="Times New Roman" panose="02020603050405020304" pitchFamily="18" charset="0"/>
              </a:rPr>
              <a:t>toàn</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Tuy</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nhiên</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phải</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sử</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dụng</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nồi</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nấu</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có</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đáy</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nồi</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làm</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bằng</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kim</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loại</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nhiễm</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từ</a:t>
            </a:r>
            <a:r>
              <a:rPr lang="en-US" sz="2800" dirty="0">
                <a:solidFill>
                  <a:srgbClr val="0070C0"/>
                </a:solidFill>
                <a:latin typeface="Times New Roman" panose="02020603050405020304" pitchFamily="18" charset="0"/>
                <a:cs typeface="Times New Roman" panose="02020603050405020304" pitchFamily="18" charset="0"/>
              </a:rPr>
              <a:t>.</a:t>
            </a:r>
          </a:p>
          <a:p>
            <a:r>
              <a:rPr lang="vi-VN" sz="2800" dirty="0">
                <a:solidFill>
                  <a:srgbClr val="0070C0"/>
                </a:solidFill>
                <a:latin typeface="Times New Roman" panose="02020603050405020304" pitchFamily="18" charset="0"/>
                <a:cs typeface="Times New Roman" panose="02020603050405020304" pitchFamily="18" charset="0"/>
              </a:rPr>
              <a:t/>
            </a:r>
            <a:br>
              <a:rPr lang="vi-VN" sz="2800" dirty="0">
                <a:solidFill>
                  <a:srgbClr val="0070C0"/>
                </a:solidFill>
                <a:latin typeface="Times New Roman" panose="02020603050405020304" pitchFamily="18" charset="0"/>
                <a:cs typeface="Times New Roman" panose="02020603050405020304" pitchFamily="18" charset="0"/>
              </a:rPr>
            </a:br>
            <a:endParaRPr lang="en-US" sz="2800" dirty="0">
              <a:solidFill>
                <a:srgbClr val="0070C0"/>
              </a:solidFill>
              <a:latin typeface="Times New Roman" panose="02020603050405020304" pitchFamily="18" charset="0"/>
              <a:cs typeface="Times New Roman" panose="02020603050405020304" pitchFamily="18" charset="0"/>
            </a:endParaRPr>
          </a:p>
        </p:txBody>
      </p:sp>
      <p:pic>
        <p:nvPicPr>
          <p:cNvPr id="10" name="Picture 2" descr="Screen Clippi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3734" y="52164"/>
            <a:ext cx="3067050" cy="96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 descr="8 lưu ý không thể không biết khi dùng bếp hồng ngoại"/>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30405" y="3157572"/>
            <a:ext cx="3730893" cy="24872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8308378"/>
      </p:ext>
    </p:extLst>
  </p:cSld>
  <p:clrMapOvr>
    <a:masterClrMapping/>
  </p:clrMapOvr>
  <p:transition>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down)">
                                      <p:cBhvr>
                                        <p:cTn id="1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0" r="-10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1447800" y="2362200"/>
            <a:ext cx="5566130" cy="1066892"/>
          </a:xfrm>
          <a:prstGeom prst="rect">
            <a:avLst/>
          </a:prstGeom>
        </p:spPr>
      </p:pic>
      <p:pic>
        <p:nvPicPr>
          <p:cNvPr id="4" name="Picture 3"/>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Lst>
          </a:blip>
          <a:stretch>
            <a:fillRect/>
          </a:stretch>
        </p:blipFill>
        <p:spPr>
          <a:xfrm>
            <a:off x="838200" y="3352800"/>
            <a:ext cx="1959429" cy="1143000"/>
          </a:xfrm>
          <a:prstGeom prst="rect">
            <a:avLst/>
          </a:prstGeom>
        </p:spPr>
      </p:pic>
      <p:pic>
        <p:nvPicPr>
          <p:cNvPr id="5" name="Picture 4"/>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Lst>
          </a:blip>
          <a:stretch>
            <a:fillRect/>
          </a:stretch>
        </p:blipFill>
        <p:spPr>
          <a:xfrm>
            <a:off x="852055" y="1108364"/>
            <a:ext cx="1959429" cy="1143000"/>
          </a:xfrm>
          <a:prstGeom prst="rect">
            <a:avLst/>
          </a:prstGeom>
        </p:spPr>
      </p:pic>
      <p:pic>
        <p:nvPicPr>
          <p:cNvPr id="6" name="Picture 5"/>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Lst>
          </a:blip>
          <a:stretch>
            <a:fillRect/>
          </a:stretch>
        </p:blipFill>
        <p:spPr>
          <a:xfrm>
            <a:off x="3810000" y="1305791"/>
            <a:ext cx="1959429" cy="1143000"/>
          </a:xfrm>
          <a:prstGeom prst="rect">
            <a:avLst/>
          </a:prstGeom>
        </p:spPr>
      </p:pic>
      <p:pic>
        <p:nvPicPr>
          <p:cNvPr id="7" name="Picture 6"/>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Lst>
          </a:blip>
          <a:stretch>
            <a:fillRect/>
          </a:stretch>
        </p:blipFill>
        <p:spPr>
          <a:xfrm>
            <a:off x="5181600" y="3429092"/>
            <a:ext cx="1959429" cy="1143000"/>
          </a:xfrm>
          <a:prstGeom prst="rect">
            <a:avLst/>
          </a:prstGeom>
        </p:spPr>
      </p:pic>
      <p:pic>
        <p:nvPicPr>
          <p:cNvPr id="8" name="Picture 7"/>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Lst>
          </a:blip>
          <a:stretch>
            <a:fillRect/>
          </a:stretch>
        </p:blipFill>
        <p:spPr>
          <a:xfrm>
            <a:off x="6172200" y="914400"/>
            <a:ext cx="1959429" cy="1143000"/>
          </a:xfrm>
          <a:prstGeom prst="rect">
            <a:avLst/>
          </a:prstGeom>
        </p:spPr>
      </p:pic>
      <p:pic>
        <p:nvPicPr>
          <p:cNvPr id="9" name="Picture 8"/>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Lst>
          </a:blip>
          <a:stretch>
            <a:fillRect/>
          </a:stretch>
        </p:blipFill>
        <p:spPr>
          <a:xfrm>
            <a:off x="2332792" y="4402282"/>
            <a:ext cx="1959429" cy="1143000"/>
          </a:xfrm>
          <a:prstGeom prst="rect">
            <a:avLst/>
          </a:prstGeom>
        </p:spPr>
      </p:pic>
      <p:pic>
        <p:nvPicPr>
          <p:cNvPr id="10" name="Picture 9"/>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Lst>
          </a:blip>
          <a:stretch>
            <a:fillRect/>
          </a:stretch>
        </p:blipFill>
        <p:spPr>
          <a:xfrm>
            <a:off x="5769429" y="5372284"/>
            <a:ext cx="1959429" cy="1143000"/>
          </a:xfrm>
          <a:prstGeom prst="rect">
            <a:avLst/>
          </a:prstGeom>
        </p:spPr>
      </p:pic>
      <p:pic>
        <p:nvPicPr>
          <p:cNvPr id="11" name="Picture 10"/>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Lst>
          </a:blip>
          <a:stretch>
            <a:fillRect/>
          </a:stretch>
        </p:blipFill>
        <p:spPr>
          <a:xfrm>
            <a:off x="6923594" y="2743200"/>
            <a:ext cx="1959429" cy="1143000"/>
          </a:xfrm>
          <a:prstGeom prst="rect">
            <a:avLst/>
          </a:prstGeom>
        </p:spPr>
      </p:pic>
      <p:pic>
        <p:nvPicPr>
          <p:cNvPr id="12" name="Picture 11"/>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Lst>
          </a:blip>
          <a:stretch>
            <a:fillRect/>
          </a:stretch>
        </p:blipFill>
        <p:spPr>
          <a:xfrm>
            <a:off x="407289" y="5468990"/>
            <a:ext cx="1959429" cy="1143000"/>
          </a:xfrm>
          <a:prstGeom prst="rect">
            <a:avLst/>
          </a:prstGeom>
        </p:spPr>
      </p:pic>
    </p:spTree>
    <p:extLst>
      <p:ext uri="{BB962C8B-B14F-4D97-AF65-F5344CB8AC3E}">
        <p14:creationId xmlns:p14="http://schemas.microsoft.com/office/powerpoint/2010/main" val="699964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repeatCount="indefinite"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par>
                                <p:cTn id="11" presetID="31" presetClass="entr" presetSubtype="0" repeatCount="indefinite"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1000" fill="hold"/>
                                        <p:tgtEl>
                                          <p:spTgt spid="5"/>
                                        </p:tgtEl>
                                        <p:attrNameLst>
                                          <p:attrName>ppt_w</p:attrName>
                                        </p:attrNameLst>
                                      </p:cBhvr>
                                      <p:tavLst>
                                        <p:tav tm="0">
                                          <p:val>
                                            <p:fltVal val="0"/>
                                          </p:val>
                                        </p:tav>
                                        <p:tav tm="100000">
                                          <p:val>
                                            <p:strVal val="#ppt_w"/>
                                          </p:val>
                                        </p:tav>
                                      </p:tavLst>
                                    </p:anim>
                                    <p:anim calcmode="lin" valueType="num">
                                      <p:cBhvr>
                                        <p:cTn id="14" dur="1000" fill="hold"/>
                                        <p:tgtEl>
                                          <p:spTgt spid="5"/>
                                        </p:tgtEl>
                                        <p:attrNameLst>
                                          <p:attrName>ppt_h</p:attrName>
                                        </p:attrNameLst>
                                      </p:cBhvr>
                                      <p:tavLst>
                                        <p:tav tm="0">
                                          <p:val>
                                            <p:fltVal val="0"/>
                                          </p:val>
                                        </p:tav>
                                        <p:tav tm="100000">
                                          <p:val>
                                            <p:strVal val="#ppt_h"/>
                                          </p:val>
                                        </p:tav>
                                      </p:tavLst>
                                    </p:anim>
                                    <p:anim calcmode="lin" valueType="num">
                                      <p:cBhvr>
                                        <p:cTn id="15" dur="1000" fill="hold"/>
                                        <p:tgtEl>
                                          <p:spTgt spid="5"/>
                                        </p:tgtEl>
                                        <p:attrNameLst>
                                          <p:attrName>style.rotation</p:attrName>
                                        </p:attrNameLst>
                                      </p:cBhvr>
                                      <p:tavLst>
                                        <p:tav tm="0">
                                          <p:val>
                                            <p:fltVal val="90"/>
                                          </p:val>
                                        </p:tav>
                                        <p:tav tm="100000">
                                          <p:val>
                                            <p:fltVal val="0"/>
                                          </p:val>
                                        </p:tav>
                                      </p:tavLst>
                                    </p:anim>
                                    <p:animEffect transition="in" filter="fade">
                                      <p:cBhvr>
                                        <p:cTn id="16" dur="1000"/>
                                        <p:tgtEl>
                                          <p:spTgt spid="5"/>
                                        </p:tgtEl>
                                      </p:cBhvr>
                                    </p:animEffect>
                                  </p:childTnLst>
                                </p:cTn>
                              </p:par>
                              <p:par>
                                <p:cTn id="17" presetID="31" presetClass="entr" presetSubtype="0" repeatCount="indefinite" fill="hold" nodeType="with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p:cTn id="19" dur="1000" fill="hold"/>
                                        <p:tgtEl>
                                          <p:spTgt spid="6"/>
                                        </p:tgtEl>
                                        <p:attrNameLst>
                                          <p:attrName>ppt_w</p:attrName>
                                        </p:attrNameLst>
                                      </p:cBhvr>
                                      <p:tavLst>
                                        <p:tav tm="0">
                                          <p:val>
                                            <p:fltVal val="0"/>
                                          </p:val>
                                        </p:tav>
                                        <p:tav tm="100000">
                                          <p:val>
                                            <p:strVal val="#ppt_w"/>
                                          </p:val>
                                        </p:tav>
                                      </p:tavLst>
                                    </p:anim>
                                    <p:anim calcmode="lin" valueType="num">
                                      <p:cBhvr>
                                        <p:cTn id="20" dur="1000" fill="hold"/>
                                        <p:tgtEl>
                                          <p:spTgt spid="6"/>
                                        </p:tgtEl>
                                        <p:attrNameLst>
                                          <p:attrName>ppt_h</p:attrName>
                                        </p:attrNameLst>
                                      </p:cBhvr>
                                      <p:tavLst>
                                        <p:tav tm="0">
                                          <p:val>
                                            <p:fltVal val="0"/>
                                          </p:val>
                                        </p:tav>
                                        <p:tav tm="100000">
                                          <p:val>
                                            <p:strVal val="#ppt_h"/>
                                          </p:val>
                                        </p:tav>
                                      </p:tavLst>
                                    </p:anim>
                                    <p:anim calcmode="lin" valueType="num">
                                      <p:cBhvr>
                                        <p:cTn id="21" dur="1000" fill="hold"/>
                                        <p:tgtEl>
                                          <p:spTgt spid="6"/>
                                        </p:tgtEl>
                                        <p:attrNameLst>
                                          <p:attrName>style.rotation</p:attrName>
                                        </p:attrNameLst>
                                      </p:cBhvr>
                                      <p:tavLst>
                                        <p:tav tm="0">
                                          <p:val>
                                            <p:fltVal val="90"/>
                                          </p:val>
                                        </p:tav>
                                        <p:tav tm="100000">
                                          <p:val>
                                            <p:fltVal val="0"/>
                                          </p:val>
                                        </p:tav>
                                      </p:tavLst>
                                    </p:anim>
                                    <p:animEffect transition="in" filter="fade">
                                      <p:cBhvr>
                                        <p:cTn id="22" dur="1000"/>
                                        <p:tgtEl>
                                          <p:spTgt spid="6"/>
                                        </p:tgtEl>
                                      </p:cBhvr>
                                    </p:animEffect>
                                  </p:childTnLst>
                                </p:cTn>
                              </p:par>
                              <p:par>
                                <p:cTn id="23" presetID="31" presetClass="entr" presetSubtype="0" repeatCount="indefinite" fill="hold" nodeType="with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p:cTn id="25" dur="1000" fill="hold"/>
                                        <p:tgtEl>
                                          <p:spTgt spid="7"/>
                                        </p:tgtEl>
                                        <p:attrNameLst>
                                          <p:attrName>ppt_w</p:attrName>
                                        </p:attrNameLst>
                                      </p:cBhvr>
                                      <p:tavLst>
                                        <p:tav tm="0">
                                          <p:val>
                                            <p:fltVal val="0"/>
                                          </p:val>
                                        </p:tav>
                                        <p:tav tm="100000">
                                          <p:val>
                                            <p:strVal val="#ppt_w"/>
                                          </p:val>
                                        </p:tav>
                                      </p:tavLst>
                                    </p:anim>
                                    <p:anim calcmode="lin" valueType="num">
                                      <p:cBhvr>
                                        <p:cTn id="26" dur="1000" fill="hold"/>
                                        <p:tgtEl>
                                          <p:spTgt spid="7"/>
                                        </p:tgtEl>
                                        <p:attrNameLst>
                                          <p:attrName>ppt_h</p:attrName>
                                        </p:attrNameLst>
                                      </p:cBhvr>
                                      <p:tavLst>
                                        <p:tav tm="0">
                                          <p:val>
                                            <p:fltVal val="0"/>
                                          </p:val>
                                        </p:tav>
                                        <p:tav tm="100000">
                                          <p:val>
                                            <p:strVal val="#ppt_h"/>
                                          </p:val>
                                        </p:tav>
                                      </p:tavLst>
                                    </p:anim>
                                    <p:anim calcmode="lin" valueType="num">
                                      <p:cBhvr>
                                        <p:cTn id="27" dur="1000" fill="hold"/>
                                        <p:tgtEl>
                                          <p:spTgt spid="7"/>
                                        </p:tgtEl>
                                        <p:attrNameLst>
                                          <p:attrName>style.rotation</p:attrName>
                                        </p:attrNameLst>
                                      </p:cBhvr>
                                      <p:tavLst>
                                        <p:tav tm="0">
                                          <p:val>
                                            <p:fltVal val="90"/>
                                          </p:val>
                                        </p:tav>
                                        <p:tav tm="100000">
                                          <p:val>
                                            <p:fltVal val="0"/>
                                          </p:val>
                                        </p:tav>
                                      </p:tavLst>
                                    </p:anim>
                                    <p:animEffect transition="in" filter="fade">
                                      <p:cBhvr>
                                        <p:cTn id="28" dur="1000"/>
                                        <p:tgtEl>
                                          <p:spTgt spid="7"/>
                                        </p:tgtEl>
                                      </p:cBhvr>
                                    </p:animEffect>
                                  </p:childTnLst>
                                </p:cTn>
                              </p:par>
                              <p:par>
                                <p:cTn id="29" presetID="31" presetClass="entr" presetSubtype="0" repeatCount="indefinite" fill="hold" nodeType="with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p:cTn id="31" dur="1000" fill="hold"/>
                                        <p:tgtEl>
                                          <p:spTgt spid="8"/>
                                        </p:tgtEl>
                                        <p:attrNameLst>
                                          <p:attrName>ppt_w</p:attrName>
                                        </p:attrNameLst>
                                      </p:cBhvr>
                                      <p:tavLst>
                                        <p:tav tm="0">
                                          <p:val>
                                            <p:fltVal val="0"/>
                                          </p:val>
                                        </p:tav>
                                        <p:tav tm="100000">
                                          <p:val>
                                            <p:strVal val="#ppt_w"/>
                                          </p:val>
                                        </p:tav>
                                      </p:tavLst>
                                    </p:anim>
                                    <p:anim calcmode="lin" valueType="num">
                                      <p:cBhvr>
                                        <p:cTn id="32" dur="1000" fill="hold"/>
                                        <p:tgtEl>
                                          <p:spTgt spid="8"/>
                                        </p:tgtEl>
                                        <p:attrNameLst>
                                          <p:attrName>ppt_h</p:attrName>
                                        </p:attrNameLst>
                                      </p:cBhvr>
                                      <p:tavLst>
                                        <p:tav tm="0">
                                          <p:val>
                                            <p:fltVal val="0"/>
                                          </p:val>
                                        </p:tav>
                                        <p:tav tm="100000">
                                          <p:val>
                                            <p:strVal val="#ppt_h"/>
                                          </p:val>
                                        </p:tav>
                                      </p:tavLst>
                                    </p:anim>
                                    <p:anim calcmode="lin" valueType="num">
                                      <p:cBhvr>
                                        <p:cTn id="33" dur="1000" fill="hold"/>
                                        <p:tgtEl>
                                          <p:spTgt spid="8"/>
                                        </p:tgtEl>
                                        <p:attrNameLst>
                                          <p:attrName>style.rotation</p:attrName>
                                        </p:attrNameLst>
                                      </p:cBhvr>
                                      <p:tavLst>
                                        <p:tav tm="0">
                                          <p:val>
                                            <p:fltVal val="90"/>
                                          </p:val>
                                        </p:tav>
                                        <p:tav tm="100000">
                                          <p:val>
                                            <p:fltVal val="0"/>
                                          </p:val>
                                        </p:tav>
                                      </p:tavLst>
                                    </p:anim>
                                    <p:animEffect transition="in" filter="fade">
                                      <p:cBhvr>
                                        <p:cTn id="34" dur="1000"/>
                                        <p:tgtEl>
                                          <p:spTgt spid="8"/>
                                        </p:tgtEl>
                                      </p:cBhvr>
                                    </p:animEffect>
                                  </p:childTnLst>
                                </p:cTn>
                              </p:par>
                              <p:par>
                                <p:cTn id="35" presetID="31" presetClass="entr" presetSubtype="0" repeatCount="indefinite" fill="hold" nodeType="withEffect">
                                  <p:stCondLst>
                                    <p:cond delay="0"/>
                                  </p:stCondLst>
                                  <p:childTnLst>
                                    <p:set>
                                      <p:cBhvr>
                                        <p:cTn id="36" dur="1" fill="hold">
                                          <p:stCondLst>
                                            <p:cond delay="0"/>
                                          </p:stCondLst>
                                        </p:cTn>
                                        <p:tgtEl>
                                          <p:spTgt spid="9"/>
                                        </p:tgtEl>
                                        <p:attrNameLst>
                                          <p:attrName>style.visibility</p:attrName>
                                        </p:attrNameLst>
                                      </p:cBhvr>
                                      <p:to>
                                        <p:strVal val="visible"/>
                                      </p:to>
                                    </p:set>
                                    <p:anim calcmode="lin" valueType="num">
                                      <p:cBhvr>
                                        <p:cTn id="37" dur="1000" fill="hold"/>
                                        <p:tgtEl>
                                          <p:spTgt spid="9"/>
                                        </p:tgtEl>
                                        <p:attrNameLst>
                                          <p:attrName>ppt_w</p:attrName>
                                        </p:attrNameLst>
                                      </p:cBhvr>
                                      <p:tavLst>
                                        <p:tav tm="0">
                                          <p:val>
                                            <p:fltVal val="0"/>
                                          </p:val>
                                        </p:tav>
                                        <p:tav tm="100000">
                                          <p:val>
                                            <p:strVal val="#ppt_w"/>
                                          </p:val>
                                        </p:tav>
                                      </p:tavLst>
                                    </p:anim>
                                    <p:anim calcmode="lin" valueType="num">
                                      <p:cBhvr>
                                        <p:cTn id="38" dur="1000" fill="hold"/>
                                        <p:tgtEl>
                                          <p:spTgt spid="9"/>
                                        </p:tgtEl>
                                        <p:attrNameLst>
                                          <p:attrName>ppt_h</p:attrName>
                                        </p:attrNameLst>
                                      </p:cBhvr>
                                      <p:tavLst>
                                        <p:tav tm="0">
                                          <p:val>
                                            <p:fltVal val="0"/>
                                          </p:val>
                                        </p:tav>
                                        <p:tav tm="100000">
                                          <p:val>
                                            <p:strVal val="#ppt_h"/>
                                          </p:val>
                                        </p:tav>
                                      </p:tavLst>
                                    </p:anim>
                                    <p:anim calcmode="lin" valueType="num">
                                      <p:cBhvr>
                                        <p:cTn id="39" dur="1000" fill="hold"/>
                                        <p:tgtEl>
                                          <p:spTgt spid="9"/>
                                        </p:tgtEl>
                                        <p:attrNameLst>
                                          <p:attrName>style.rotation</p:attrName>
                                        </p:attrNameLst>
                                      </p:cBhvr>
                                      <p:tavLst>
                                        <p:tav tm="0">
                                          <p:val>
                                            <p:fltVal val="90"/>
                                          </p:val>
                                        </p:tav>
                                        <p:tav tm="100000">
                                          <p:val>
                                            <p:fltVal val="0"/>
                                          </p:val>
                                        </p:tav>
                                      </p:tavLst>
                                    </p:anim>
                                    <p:animEffect transition="in" filter="fade">
                                      <p:cBhvr>
                                        <p:cTn id="40" dur="1000"/>
                                        <p:tgtEl>
                                          <p:spTgt spid="9"/>
                                        </p:tgtEl>
                                      </p:cBhvr>
                                    </p:animEffect>
                                  </p:childTnLst>
                                </p:cTn>
                              </p:par>
                              <p:par>
                                <p:cTn id="41" presetID="31" presetClass="entr" presetSubtype="0" repeatCount="indefinite" fill="hold" nodeType="withEffect">
                                  <p:stCondLst>
                                    <p:cond delay="0"/>
                                  </p:stCondLst>
                                  <p:childTnLst>
                                    <p:set>
                                      <p:cBhvr>
                                        <p:cTn id="42" dur="1" fill="hold">
                                          <p:stCondLst>
                                            <p:cond delay="0"/>
                                          </p:stCondLst>
                                        </p:cTn>
                                        <p:tgtEl>
                                          <p:spTgt spid="10"/>
                                        </p:tgtEl>
                                        <p:attrNameLst>
                                          <p:attrName>style.visibility</p:attrName>
                                        </p:attrNameLst>
                                      </p:cBhvr>
                                      <p:to>
                                        <p:strVal val="visible"/>
                                      </p:to>
                                    </p:set>
                                    <p:anim calcmode="lin" valueType="num">
                                      <p:cBhvr>
                                        <p:cTn id="43" dur="1000" fill="hold"/>
                                        <p:tgtEl>
                                          <p:spTgt spid="10"/>
                                        </p:tgtEl>
                                        <p:attrNameLst>
                                          <p:attrName>ppt_w</p:attrName>
                                        </p:attrNameLst>
                                      </p:cBhvr>
                                      <p:tavLst>
                                        <p:tav tm="0">
                                          <p:val>
                                            <p:fltVal val="0"/>
                                          </p:val>
                                        </p:tav>
                                        <p:tav tm="100000">
                                          <p:val>
                                            <p:strVal val="#ppt_w"/>
                                          </p:val>
                                        </p:tav>
                                      </p:tavLst>
                                    </p:anim>
                                    <p:anim calcmode="lin" valueType="num">
                                      <p:cBhvr>
                                        <p:cTn id="44" dur="1000" fill="hold"/>
                                        <p:tgtEl>
                                          <p:spTgt spid="10"/>
                                        </p:tgtEl>
                                        <p:attrNameLst>
                                          <p:attrName>ppt_h</p:attrName>
                                        </p:attrNameLst>
                                      </p:cBhvr>
                                      <p:tavLst>
                                        <p:tav tm="0">
                                          <p:val>
                                            <p:fltVal val="0"/>
                                          </p:val>
                                        </p:tav>
                                        <p:tav tm="100000">
                                          <p:val>
                                            <p:strVal val="#ppt_h"/>
                                          </p:val>
                                        </p:tav>
                                      </p:tavLst>
                                    </p:anim>
                                    <p:anim calcmode="lin" valueType="num">
                                      <p:cBhvr>
                                        <p:cTn id="45" dur="1000" fill="hold"/>
                                        <p:tgtEl>
                                          <p:spTgt spid="10"/>
                                        </p:tgtEl>
                                        <p:attrNameLst>
                                          <p:attrName>style.rotation</p:attrName>
                                        </p:attrNameLst>
                                      </p:cBhvr>
                                      <p:tavLst>
                                        <p:tav tm="0">
                                          <p:val>
                                            <p:fltVal val="90"/>
                                          </p:val>
                                        </p:tav>
                                        <p:tav tm="100000">
                                          <p:val>
                                            <p:fltVal val="0"/>
                                          </p:val>
                                        </p:tav>
                                      </p:tavLst>
                                    </p:anim>
                                    <p:animEffect transition="in" filter="fade">
                                      <p:cBhvr>
                                        <p:cTn id="46" dur="1000"/>
                                        <p:tgtEl>
                                          <p:spTgt spid="10"/>
                                        </p:tgtEl>
                                      </p:cBhvr>
                                    </p:animEffect>
                                  </p:childTnLst>
                                </p:cTn>
                              </p:par>
                              <p:par>
                                <p:cTn id="47" presetID="31" presetClass="entr" presetSubtype="0" repeatCount="indefinite" fill="hold" nodeType="withEffect">
                                  <p:stCondLst>
                                    <p:cond delay="0"/>
                                  </p:stCondLst>
                                  <p:childTnLst>
                                    <p:set>
                                      <p:cBhvr>
                                        <p:cTn id="48" dur="1" fill="hold">
                                          <p:stCondLst>
                                            <p:cond delay="0"/>
                                          </p:stCondLst>
                                        </p:cTn>
                                        <p:tgtEl>
                                          <p:spTgt spid="11"/>
                                        </p:tgtEl>
                                        <p:attrNameLst>
                                          <p:attrName>style.visibility</p:attrName>
                                        </p:attrNameLst>
                                      </p:cBhvr>
                                      <p:to>
                                        <p:strVal val="visible"/>
                                      </p:to>
                                    </p:set>
                                    <p:anim calcmode="lin" valueType="num">
                                      <p:cBhvr>
                                        <p:cTn id="49" dur="1000" fill="hold"/>
                                        <p:tgtEl>
                                          <p:spTgt spid="11"/>
                                        </p:tgtEl>
                                        <p:attrNameLst>
                                          <p:attrName>ppt_w</p:attrName>
                                        </p:attrNameLst>
                                      </p:cBhvr>
                                      <p:tavLst>
                                        <p:tav tm="0">
                                          <p:val>
                                            <p:fltVal val="0"/>
                                          </p:val>
                                        </p:tav>
                                        <p:tav tm="100000">
                                          <p:val>
                                            <p:strVal val="#ppt_w"/>
                                          </p:val>
                                        </p:tav>
                                      </p:tavLst>
                                    </p:anim>
                                    <p:anim calcmode="lin" valueType="num">
                                      <p:cBhvr>
                                        <p:cTn id="50" dur="1000" fill="hold"/>
                                        <p:tgtEl>
                                          <p:spTgt spid="11"/>
                                        </p:tgtEl>
                                        <p:attrNameLst>
                                          <p:attrName>ppt_h</p:attrName>
                                        </p:attrNameLst>
                                      </p:cBhvr>
                                      <p:tavLst>
                                        <p:tav tm="0">
                                          <p:val>
                                            <p:fltVal val="0"/>
                                          </p:val>
                                        </p:tav>
                                        <p:tav tm="100000">
                                          <p:val>
                                            <p:strVal val="#ppt_h"/>
                                          </p:val>
                                        </p:tav>
                                      </p:tavLst>
                                    </p:anim>
                                    <p:anim calcmode="lin" valueType="num">
                                      <p:cBhvr>
                                        <p:cTn id="51" dur="1000" fill="hold"/>
                                        <p:tgtEl>
                                          <p:spTgt spid="11"/>
                                        </p:tgtEl>
                                        <p:attrNameLst>
                                          <p:attrName>style.rotation</p:attrName>
                                        </p:attrNameLst>
                                      </p:cBhvr>
                                      <p:tavLst>
                                        <p:tav tm="0">
                                          <p:val>
                                            <p:fltVal val="90"/>
                                          </p:val>
                                        </p:tav>
                                        <p:tav tm="100000">
                                          <p:val>
                                            <p:fltVal val="0"/>
                                          </p:val>
                                        </p:tav>
                                      </p:tavLst>
                                    </p:anim>
                                    <p:animEffect transition="in" filter="fade">
                                      <p:cBhvr>
                                        <p:cTn id="52" dur="1000"/>
                                        <p:tgtEl>
                                          <p:spTgt spid="11"/>
                                        </p:tgtEl>
                                      </p:cBhvr>
                                    </p:animEffect>
                                  </p:childTnLst>
                                </p:cTn>
                              </p:par>
                              <p:par>
                                <p:cTn id="53" presetID="31" presetClass="entr" presetSubtype="0" repeatCount="indefinite" fill="hold" nodeType="withEffect">
                                  <p:stCondLst>
                                    <p:cond delay="0"/>
                                  </p:stCondLst>
                                  <p:childTnLst>
                                    <p:set>
                                      <p:cBhvr>
                                        <p:cTn id="54" dur="1" fill="hold">
                                          <p:stCondLst>
                                            <p:cond delay="0"/>
                                          </p:stCondLst>
                                        </p:cTn>
                                        <p:tgtEl>
                                          <p:spTgt spid="12"/>
                                        </p:tgtEl>
                                        <p:attrNameLst>
                                          <p:attrName>style.visibility</p:attrName>
                                        </p:attrNameLst>
                                      </p:cBhvr>
                                      <p:to>
                                        <p:strVal val="visible"/>
                                      </p:to>
                                    </p:set>
                                    <p:anim calcmode="lin" valueType="num">
                                      <p:cBhvr>
                                        <p:cTn id="55" dur="1000" fill="hold"/>
                                        <p:tgtEl>
                                          <p:spTgt spid="12"/>
                                        </p:tgtEl>
                                        <p:attrNameLst>
                                          <p:attrName>ppt_w</p:attrName>
                                        </p:attrNameLst>
                                      </p:cBhvr>
                                      <p:tavLst>
                                        <p:tav tm="0">
                                          <p:val>
                                            <p:fltVal val="0"/>
                                          </p:val>
                                        </p:tav>
                                        <p:tav tm="100000">
                                          <p:val>
                                            <p:strVal val="#ppt_w"/>
                                          </p:val>
                                        </p:tav>
                                      </p:tavLst>
                                    </p:anim>
                                    <p:anim calcmode="lin" valueType="num">
                                      <p:cBhvr>
                                        <p:cTn id="56" dur="1000" fill="hold"/>
                                        <p:tgtEl>
                                          <p:spTgt spid="12"/>
                                        </p:tgtEl>
                                        <p:attrNameLst>
                                          <p:attrName>ppt_h</p:attrName>
                                        </p:attrNameLst>
                                      </p:cBhvr>
                                      <p:tavLst>
                                        <p:tav tm="0">
                                          <p:val>
                                            <p:fltVal val="0"/>
                                          </p:val>
                                        </p:tav>
                                        <p:tav tm="100000">
                                          <p:val>
                                            <p:strVal val="#ppt_h"/>
                                          </p:val>
                                        </p:tav>
                                      </p:tavLst>
                                    </p:anim>
                                    <p:anim calcmode="lin" valueType="num">
                                      <p:cBhvr>
                                        <p:cTn id="57" dur="1000" fill="hold"/>
                                        <p:tgtEl>
                                          <p:spTgt spid="12"/>
                                        </p:tgtEl>
                                        <p:attrNameLst>
                                          <p:attrName>style.rotation</p:attrName>
                                        </p:attrNameLst>
                                      </p:cBhvr>
                                      <p:tavLst>
                                        <p:tav tm="0">
                                          <p:val>
                                            <p:fltVal val="90"/>
                                          </p:val>
                                        </p:tav>
                                        <p:tav tm="100000">
                                          <p:val>
                                            <p:fltVal val="0"/>
                                          </p:val>
                                        </p:tav>
                                      </p:tavLst>
                                    </p:anim>
                                    <p:animEffect transition="in" filter="fade">
                                      <p:cBhvr>
                                        <p:cTn id="58"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3"/>
          <p:cNvSpPr/>
          <p:nvPr/>
        </p:nvSpPr>
        <p:spPr>
          <a:xfrm>
            <a:off x="-750918" y="4970183"/>
            <a:ext cx="10634421" cy="2069007"/>
          </a:xfrm>
          <a:custGeom>
            <a:avLst/>
            <a:gdLst>
              <a:gd name="connsiteX0" fmla="*/ 806336 w 10634421"/>
              <a:gd name="connsiteY0" fmla="*/ 391526 h 2069007"/>
              <a:gd name="connsiteX1" fmla="*/ 4089863 w 10634421"/>
              <a:gd name="connsiteY1" fmla="*/ 252981 h 2069007"/>
              <a:gd name="connsiteX2" fmla="*/ 4436227 w 10634421"/>
              <a:gd name="connsiteY2" fmla="*/ 419235 h 2069007"/>
              <a:gd name="connsiteX3" fmla="*/ 7484227 w 10634421"/>
              <a:gd name="connsiteY3" fmla="*/ 627053 h 2069007"/>
              <a:gd name="connsiteX4" fmla="*/ 8454045 w 10634421"/>
              <a:gd name="connsiteY4" fmla="*/ 211417 h 2069007"/>
              <a:gd name="connsiteX5" fmla="*/ 9867209 w 10634421"/>
              <a:gd name="connsiteY5" fmla="*/ 114435 h 2069007"/>
              <a:gd name="connsiteX6" fmla="*/ 9922627 w 10634421"/>
              <a:gd name="connsiteY6" fmla="*/ 1832399 h 2069007"/>
              <a:gd name="connsiteX7" fmla="*/ 820191 w 10634421"/>
              <a:gd name="connsiteY7" fmla="*/ 1901672 h 2069007"/>
              <a:gd name="connsiteX8" fmla="*/ 806336 w 10634421"/>
              <a:gd name="connsiteY8" fmla="*/ 391526 h 2069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34421" h="2069007">
                <a:moveTo>
                  <a:pt x="806336" y="391526"/>
                </a:moveTo>
                <a:cubicBezTo>
                  <a:pt x="1351281" y="116744"/>
                  <a:pt x="3484881" y="248363"/>
                  <a:pt x="4089863" y="252981"/>
                </a:cubicBezTo>
                <a:cubicBezTo>
                  <a:pt x="4694845" y="257599"/>
                  <a:pt x="3870500" y="356890"/>
                  <a:pt x="4436227" y="419235"/>
                </a:cubicBezTo>
                <a:cubicBezTo>
                  <a:pt x="5001954" y="481580"/>
                  <a:pt x="6814591" y="661689"/>
                  <a:pt x="7484227" y="627053"/>
                </a:cubicBezTo>
                <a:cubicBezTo>
                  <a:pt x="8153863" y="592417"/>
                  <a:pt x="8056881" y="296853"/>
                  <a:pt x="8454045" y="211417"/>
                </a:cubicBezTo>
                <a:cubicBezTo>
                  <a:pt x="8851209" y="125981"/>
                  <a:pt x="9622445" y="-155729"/>
                  <a:pt x="9867209" y="114435"/>
                </a:cubicBezTo>
                <a:cubicBezTo>
                  <a:pt x="10111973" y="384599"/>
                  <a:pt x="11430463" y="1534526"/>
                  <a:pt x="9922627" y="1832399"/>
                </a:cubicBezTo>
                <a:cubicBezTo>
                  <a:pt x="8414791" y="2130272"/>
                  <a:pt x="2344191" y="2139508"/>
                  <a:pt x="820191" y="1901672"/>
                </a:cubicBezTo>
                <a:cubicBezTo>
                  <a:pt x="-703809" y="1663836"/>
                  <a:pt x="261391" y="666308"/>
                  <a:pt x="806336" y="391526"/>
                </a:cubicBezTo>
                <a:close/>
              </a:path>
            </a:pathLst>
          </a:custGeom>
          <a:solidFill>
            <a:srgbClr val="1E3100">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6" name="Title 5"/>
          <p:cNvSpPr>
            <a:spLocks noGrp="1"/>
          </p:cNvSpPr>
          <p:nvPr>
            <p:ph type="title"/>
          </p:nvPr>
        </p:nvSpPr>
        <p:spPr>
          <a:xfrm>
            <a:off x="435408" y="2712673"/>
            <a:ext cx="8229600" cy="1143000"/>
          </a:xfrm>
        </p:spPr>
        <p:txBody>
          <a:bodyPr>
            <a:noAutofit/>
          </a:bodyPr>
          <a:lstStyle/>
          <a:p>
            <a:r>
              <a:rPr lang="en-US" sz="3200" dirty="0" err="1" smtClean="0">
                <a:solidFill>
                  <a:srgbClr val="0070C0"/>
                </a:solidFill>
              </a:rPr>
              <a:t>Em</a:t>
            </a:r>
            <a:r>
              <a:rPr lang="en-US" sz="3200" dirty="0" smtClean="0">
                <a:solidFill>
                  <a:srgbClr val="0070C0"/>
                </a:solidFill>
              </a:rPr>
              <a:t> </a:t>
            </a:r>
            <a:r>
              <a:rPr lang="en-US" sz="3200" dirty="0" err="1">
                <a:solidFill>
                  <a:srgbClr val="0070C0"/>
                </a:solidFill>
              </a:rPr>
              <a:t>hãy</a:t>
            </a:r>
            <a:r>
              <a:rPr lang="en-US" sz="3200" dirty="0">
                <a:solidFill>
                  <a:srgbClr val="0070C0"/>
                </a:solidFill>
              </a:rPr>
              <a:t> </a:t>
            </a:r>
            <a:r>
              <a:rPr lang="en-US" sz="3200" dirty="0" err="1">
                <a:solidFill>
                  <a:srgbClr val="0070C0"/>
                </a:solidFill>
              </a:rPr>
              <a:t>nêu</a:t>
            </a:r>
            <a:r>
              <a:rPr lang="en-US" sz="3200" dirty="0">
                <a:solidFill>
                  <a:srgbClr val="0070C0"/>
                </a:solidFill>
              </a:rPr>
              <a:t> </a:t>
            </a:r>
            <a:r>
              <a:rPr lang="en-US" sz="3200" dirty="0" err="1">
                <a:solidFill>
                  <a:srgbClr val="0070C0"/>
                </a:solidFill>
              </a:rPr>
              <a:t>tên</a:t>
            </a:r>
            <a:r>
              <a:rPr lang="en-US" sz="3200" dirty="0">
                <a:solidFill>
                  <a:srgbClr val="0070C0"/>
                </a:solidFill>
              </a:rPr>
              <a:t>, </a:t>
            </a:r>
            <a:r>
              <a:rPr lang="en-US" sz="3200" dirty="0" err="1">
                <a:solidFill>
                  <a:srgbClr val="0070C0"/>
                </a:solidFill>
              </a:rPr>
              <a:t>công</a:t>
            </a:r>
            <a:r>
              <a:rPr lang="en-US" sz="3200" dirty="0">
                <a:solidFill>
                  <a:srgbClr val="0070C0"/>
                </a:solidFill>
              </a:rPr>
              <a:t> </a:t>
            </a:r>
            <a:r>
              <a:rPr lang="en-US" sz="3200" dirty="0" err="1">
                <a:solidFill>
                  <a:srgbClr val="0070C0"/>
                </a:solidFill>
              </a:rPr>
              <a:t>dụng</a:t>
            </a:r>
            <a:r>
              <a:rPr lang="en-US" sz="3200" dirty="0">
                <a:solidFill>
                  <a:srgbClr val="0070C0"/>
                </a:solidFill>
              </a:rPr>
              <a:t> </a:t>
            </a:r>
            <a:r>
              <a:rPr lang="en-US" sz="3200" dirty="0" err="1">
                <a:solidFill>
                  <a:srgbClr val="0070C0"/>
                </a:solidFill>
              </a:rPr>
              <a:t>của</a:t>
            </a:r>
            <a:r>
              <a:rPr lang="en-US" sz="3200" dirty="0">
                <a:solidFill>
                  <a:srgbClr val="0070C0"/>
                </a:solidFill>
              </a:rPr>
              <a:t> </a:t>
            </a:r>
            <a:r>
              <a:rPr lang="en-US" sz="3200" dirty="0" err="1">
                <a:solidFill>
                  <a:srgbClr val="0070C0"/>
                </a:solidFill>
              </a:rPr>
              <a:t>các</a:t>
            </a:r>
            <a:r>
              <a:rPr lang="en-US" sz="3200" dirty="0">
                <a:solidFill>
                  <a:srgbClr val="0070C0"/>
                </a:solidFill>
              </a:rPr>
              <a:t> </a:t>
            </a:r>
            <a:r>
              <a:rPr lang="en-US" sz="3200" dirty="0" err="1">
                <a:solidFill>
                  <a:srgbClr val="0070C0"/>
                </a:solidFill>
              </a:rPr>
              <a:t>đồ</a:t>
            </a:r>
            <a:r>
              <a:rPr lang="en-US" sz="3200" dirty="0">
                <a:solidFill>
                  <a:srgbClr val="0070C0"/>
                </a:solidFill>
              </a:rPr>
              <a:t> </a:t>
            </a:r>
            <a:r>
              <a:rPr lang="en-US" sz="3200" dirty="0" err="1">
                <a:solidFill>
                  <a:srgbClr val="0070C0"/>
                </a:solidFill>
              </a:rPr>
              <a:t>dùng</a:t>
            </a:r>
            <a:r>
              <a:rPr lang="en-US" sz="3200" dirty="0">
                <a:solidFill>
                  <a:srgbClr val="0070C0"/>
                </a:solidFill>
              </a:rPr>
              <a:t> </a:t>
            </a:r>
            <a:r>
              <a:rPr lang="en-US" sz="3200" dirty="0" err="1">
                <a:solidFill>
                  <a:srgbClr val="0070C0"/>
                </a:solidFill>
              </a:rPr>
              <a:t>điện</a:t>
            </a:r>
            <a:r>
              <a:rPr lang="en-US" sz="3200" dirty="0">
                <a:solidFill>
                  <a:srgbClr val="0070C0"/>
                </a:solidFill>
              </a:rPr>
              <a:t> </a:t>
            </a:r>
            <a:r>
              <a:rPr lang="en-US" sz="3200" dirty="0" err="1">
                <a:solidFill>
                  <a:srgbClr val="0070C0"/>
                </a:solidFill>
              </a:rPr>
              <a:t>trong</a:t>
            </a:r>
            <a:r>
              <a:rPr lang="en-US" sz="3200" dirty="0">
                <a:solidFill>
                  <a:srgbClr val="0070C0"/>
                </a:solidFill>
              </a:rPr>
              <a:t> </a:t>
            </a:r>
            <a:r>
              <a:rPr lang="en-US" sz="3200" dirty="0" err="1">
                <a:solidFill>
                  <a:srgbClr val="0070C0"/>
                </a:solidFill>
              </a:rPr>
              <a:t>Hình</a:t>
            </a:r>
            <a:r>
              <a:rPr lang="en-US" sz="3200" dirty="0">
                <a:solidFill>
                  <a:srgbClr val="0070C0"/>
                </a:solidFill>
              </a:rPr>
              <a:t> 13.1.</a:t>
            </a:r>
            <a:br>
              <a:rPr lang="en-US" sz="3200" dirty="0">
                <a:solidFill>
                  <a:srgbClr val="0070C0"/>
                </a:solidFill>
              </a:rPr>
            </a:br>
            <a:r>
              <a:rPr lang="vi-VN" sz="3200" dirty="0">
                <a:solidFill>
                  <a:srgbClr val="0070C0"/>
                </a:solidFill>
              </a:rPr>
              <a:t/>
            </a:r>
            <a:br>
              <a:rPr lang="vi-VN" sz="3200" dirty="0">
                <a:solidFill>
                  <a:srgbClr val="0070C0"/>
                </a:solidFill>
              </a:rPr>
            </a:br>
            <a:r>
              <a:rPr lang="vi-VN" dirty="0"/>
              <a:t/>
            </a:r>
            <a:br>
              <a:rPr lang="vi-VN" dirty="0"/>
            </a:br>
            <a:r>
              <a:rPr lang="vi-VN" dirty="0"/>
              <a:t/>
            </a:r>
            <a:br>
              <a:rPr lang="vi-VN" dirty="0"/>
            </a:br>
            <a:r>
              <a:rPr lang="vi-VN" dirty="0"/>
              <a:t/>
            </a:r>
            <a:br>
              <a:rPr lang="vi-VN" dirty="0"/>
            </a:br>
            <a:r>
              <a:rPr lang="en-US" dirty="0"/>
              <a:t/>
            </a:r>
            <a:br>
              <a:rPr lang="en-US" dirty="0"/>
            </a:br>
            <a:endParaRPr lang="en-US" sz="3200" dirty="0">
              <a:solidFill>
                <a:srgbClr val="0070C0"/>
              </a:solidFill>
            </a:endParaRPr>
          </a:p>
        </p:txBody>
      </p:sp>
      <p:pic>
        <p:nvPicPr>
          <p:cNvPr id="2" name="Picture 1"/>
          <p:cNvPicPr>
            <a:picLocks noChangeAspect="1"/>
          </p:cNvPicPr>
          <p:nvPr/>
        </p:nvPicPr>
        <p:blipFill>
          <a:blip r:embed="rId2"/>
          <a:stretch>
            <a:fillRect/>
          </a:stretch>
        </p:blipFill>
        <p:spPr>
          <a:xfrm>
            <a:off x="7696200" y="295788"/>
            <a:ext cx="1143000" cy="694812"/>
          </a:xfrm>
          <a:prstGeom prst="rect">
            <a:avLst/>
          </a:prstGeom>
        </p:spPr>
      </p:pic>
      <p:pic>
        <p:nvPicPr>
          <p:cNvPr id="7" name="Picture 1" descr="Screen Clippi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4636" y="162181"/>
            <a:ext cx="870816" cy="96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Content Placeholder 3" descr="Screen Clipping"/>
          <p:cNvPicPr>
            <a:picLocks noGrp="1" noChangeAspect="1"/>
          </p:cNvPicPr>
          <p:nvPr>
            <p:ph idx="1"/>
          </p:nvPr>
        </p:nvPicPr>
        <p:blipFill>
          <a:blip r:embed="rId4">
            <a:extLst>
              <a:ext uri="{BEBA8EAE-BF5A-486C-A8C5-ECC9F3942E4B}">
                <a14:imgProps xmlns:a14="http://schemas.microsoft.com/office/drawing/2010/main">
                  <a14:imgLayer r:embed="rId5">
                    <a14:imgEffect>
                      <a14:backgroundRemoval t="0" b="100000" l="9877" r="100000">
                        <a14:foregroundMark x1="68889" y1="18885" x2="98519" y2="18266"/>
                        <a14:foregroundMark x1="70864" y1="19195" x2="70123" y2="33127"/>
                        <a14:foregroundMark x1="78025" y1="32817" x2="98519" y2="33127"/>
                        <a14:foregroundMark x1="98025" y1="30341" x2="98025" y2="19814"/>
                        <a14:foregroundMark x1="95802" y1="23839" x2="79753" y2="27245"/>
                      </a14:backgroundRemoval>
                    </a14:imgEffect>
                  </a14:imgLayer>
                </a14:imgProps>
              </a:ext>
              <a:ext uri="{28A0092B-C50C-407E-A947-70E740481C1C}">
                <a14:useLocalDpi xmlns:a14="http://schemas.microsoft.com/office/drawing/2010/main" val="0"/>
              </a:ext>
            </a:extLst>
          </a:blip>
          <a:stretch>
            <a:fillRect/>
          </a:stretch>
        </p:blipFill>
        <p:spPr>
          <a:xfrm>
            <a:off x="720211" y="2899973"/>
            <a:ext cx="3858163" cy="3077004"/>
          </a:xfrm>
        </p:spPr>
      </p:pic>
      <p:pic>
        <p:nvPicPr>
          <p:cNvPr id="10" name="Picture 9" descr="Screen Clipping"/>
          <p:cNvPicPr>
            <a:picLocks noChangeAspect="1"/>
          </p:cNvPicPr>
          <p:nvPr/>
        </p:nvPicPr>
        <p:blipFill>
          <a:blip r:embed="rId6">
            <a:extLst>
              <a:ext uri="{BEBA8EAE-BF5A-486C-A8C5-ECC9F3942E4B}">
                <a14:imgProps xmlns:a14="http://schemas.microsoft.com/office/drawing/2010/main">
                  <a14:imgLayer r:embed="rId7">
                    <a14:imgEffect>
                      <a14:backgroundRemoval t="0" b="89796" l="9455" r="100000"/>
                    </a14:imgEffect>
                  </a14:imgLayer>
                </a14:imgProps>
              </a:ext>
              <a:ext uri="{28A0092B-C50C-407E-A947-70E740481C1C}">
                <a14:useLocalDpi xmlns:a14="http://schemas.microsoft.com/office/drawing/2010/main" val="0"/>
              </a:ext>
            </a:extLst>
          </a:blip>
          <a:stretch>
            <a:fillRect/>
          </a:stretch>
        </p:blipFill>
        <p:spPr>
          <a:xfrm>
            <a:off x="4800600" y="3486019"/>
            <a:ext cx="2619741" cy="1867161"/>
          </a:xfrm>
          <a:prstGeom prst="rect">
            <a:avLst/>
          </a:prstGeom>
        </p:spPr>
      </p:pic>
    </p:spTree>
    <p:extLst>
      <p:ext uri="{BB962C8B-B14F-4D97-AF65-F5344CB8AC3E}">
        <p14:creationId xmlns:p14="http://schemas.microsoft.com/office/powerpoint/2010/main" val="879652517"/>
      </p:ext>
    </p:extLst>
  </p:cSld>
  <p:clrMapOvr>
    <a:masterClrMapping/>
  </p:clrMapOvr>
  <p:transition>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1000"/>
                                        <p:tgtEl>
                                          <p:spTgt spid="10"/>
                                        </p:tgtEl>
                                      </p:cBhvr>
                                    </p:animEffect>
                                    <p:anim calcmode="lin" valueType="num">
                                      <p:cBhvr>
                                        <p:cTn id="20" dur="1000" fill="hold"/>
                                        <p:tgtEl>
                                          <p:spTgt spid="10"/>
                                        </p:tgtEl>
                                        <p:attrNameLst>
                                          <p:attrName>ppt_x</p:attrName>
                                        </p:attrNameLst>
                                      </p:cBhvr>
                                      <p:tavLst>
                                        <p:tav tm="0">
                                          <p:val>
                                            <p:strVal val="#ppt_x"/>
                                          </p:val>
                                        </p:tav>
                                        <p:tav tm="100000">
                                          <p:val>
                                            <p:strVal val="#ppt_x"/>
                                          </p:val>
                                        </p:tav>
                                      </p:tavLst>
                                    </p:anim>
                                    <p:anim calcmode="lin" valueType="num">
                                      <p:cBhvr>
                                        <p:cTn id="21"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reeform 8"/>
          <p:cNvSpPr/>
          <p:nvPr/>
        </p:nvSpPr>
        <p:spPr>
          <a:xfrm>
            <a:off x="1371600" y="3284859"/>
            <a:ext cx="10634421" cy="523220"/>
          </a:xfrm>
          <a:custGeom>
            <a:avLst/>
            <a:gdLst>
              <a:gd name="connsiteX0" fmla="*/ 806336 w 10634421"/>
              <a:gd name="connsiteY0" fmla="*/ 391526 h 2069007"/>
              <a:gd name="connsiteX1" fmla="*/ 4089863 w 10634421"/>
              <a:gd name="connsiteY1" fmla="*/ 252981 h 2069007"/>
              <a:gd name="connsiteX2" fmla="*/ 4436227 w 10634421"/>
              <a:gd name="connsiteY2" fmla="*/ 419235 h 2069007"/>
              <a:gd name="connsiteX3" fmla="*/ 7484227 w 10634421"/>
              <a:gd name="connsiteY3" fmla="*/ 627053 h 2069007"/>
              <a:gd name="connsiteX4" fmla="*/ 8454045 w 10634421"/>
              <a:gd name="connsiteY4" fmla="*/ 211417 h 2069007"/>
              <a:gd name="connsiteX5" fmla="*/ 9867209 w 10634421"/>
              <a:gd name="connsiteY5" fmla="*/ 114435 h 2069007"/>
              <a:gd name="connsiteX6" fmla="*/ 9922627 w 10634421"/>
              <a:gd name="connsiteY6" fmla="*/ 1832399 h 2069007"/>
              <a:gd name="connsiteX7" fmla="*/ 820191 w 10634421"/>
              <a:gd name="connsiteY7" fmla="*/ 1901672 h 2069007"/>
              <a:gd name="connsiteX8" fmla="*/ 806336 w 10634421"/>
              <a:gd name="connsiteY8" fmla="*/ 391526 h 2069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34421" h="2069007">
                <a:moveTo>
                  <a:pt x="806336" y="391526"/>
                </a:moveTo>
                <a:cubicBezTo>
                  <a:pt x="1351281" y="116744"/>
                  <a:pt x="3484881" y="248363"/>
                  <a:pt x="4089863" y="252981"/>
                </a:cubicBezTo>
                <a:cubicBezTo>
                  <a:pt x="4694845" y="257599"/>
                  <a:pt x="3870500" y="356890"/>
                  <a:pt x="4436227" y="419235"/>
                </a:cubicBezTo>
                <a:cubicBezTo>
                  <a:pt x="5001954" y="481580"/>
                  <a:pt x="6814591" y="661689"/>
                  <a:pt x="7484227" y="627053"/>
                </a:cubicBezTo>
                <a:cubicBezTo>
                  <a:pt x="8153863" y="592417"/>
                  <a:pt x="8056881" y="296853"/>
                  <a:pt x="8454045" y="211417"/>
                </a:cubicBezTo>
                <a:cubicBezTo>
                  <a:pt x="8851209" y="125981"/>
                  <a:pt x="9622445" y="-155729"/>
                  <a:pt x="9867209" y="114435"/>
                </a:cubicBezTo>
                <a:cubicBezTo>
                  <a:pt x="10111973" y="384599"/>
                  <a:pt x="11430463" y="1534526"/>
                  <a:pt x="9922627" y="1832399"/>
                </a:cubicBezTo>
                <a:cubicBezTo>
                  <a:pt x="8414791" y="2130272"/>
                  <a:pt x="2344191" y="2139508"/>
                  <a:pt x="820191" y="1901672"/>
                </a:cubicBezTo>
                <a:cubicBezTo>
                  <a:pt x="-703809" y="1663836"/>
                  <a:pt x="261391" y="666308"/>
                  <a:pt x="806336" y="391526"/>
                </a:cubicBezTo>
                <a:close/>
              </a:path>
            </a:pathLst>
          </a:custGeom>
        </p:spPr>
        <p:txBody>
          <a:bodyPr>
            <a:spAutoFit/>
          </a:bodyPr>
          <a:lstStyle/>
          <a:p>
            <a:endParaRPr lang="vi-VN" sz="2800">
              <a:solidFill>
                <a:srgbClr val="0070C0"/>
              </a:solidFill>
              <a:latin typeface="Times New Roman" panose="02020603050405020304" pitchFamily="18" charset="0"/>
              <a:cs typeface="Times New Roman" panose="02020603050405020304" pitchFamily="18" charset="0"/>
            </a:endParaRPr>
          </a:p>
        </p:txBody>
      </p:sp>
      <p:pic>
        <p:nvPicPr>
          <p:cNvPr id="12290" name="Picture 27" descr="bbal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48600" y="0"/>
            <a:ext cx="12954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Top Corners Rounded 15">
            <a:extLst>
              <a:ext uri="{FF2B5EF4-FFF2-40B4-BE49-F238E27FC236}">
                <a16:creationId xmlns:a16="http://schemas.microsoft.com/office/drawing/2014/main" id="{64D87223-09CE-4DE3-AD12-5D12CBE4C9BA}"/>
              </a:ext>
            </a:extLst>
          </p:cNvPr>
          <p:cNvSpPr/>
          <p:nvPr/>
        </p:nvSpPr>
        <p:spPr>
          <a:xfrm rot="5400000">
            <a:off x="-1627981" y="3258344"/>
            <a:ext cx="3597275" cy="341313"/>
          </a:xfrm>
          <a:prstGeom prst="round2SameRect">
            <a:avLst>
              <a:gd name="adj1" fmla="val 50000"/>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latin typeface="Lato Light" panose="020F0502020204030203" pitchFamily="34" charset="0"/>
              <a:ea typeface="Lato Light" panose="020F0502020204030203" pitchFamily="34" charset="0"/>
              <a:cs typeface="Lato Light" panose="020F0502020204030203" pitchFamily="34" charset="0"/>
            </a:endParaRPr>
          </a:p>
        </p:txBody>
      </p:sp>
      <p:sp>
        <p:nvSpPr>
          <p:cNvPr id="12293" name="Rectangle 1"/>
          <p:cNvSpPr>
            <a:spLocks noChangeArrowheads="1"/>
          </p:cNvSpPr>
          <p:nvPr/>
        </p:nvSpPr>
        <p:spPr bwMode="auto">
          <a:xfrm>
            <a:off x="169863" y="203200"/>
            <a:ext cx="348773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ct val="50000"/>
              </a:spcBef>
            </a:pPr>
            <a:r>
              <a:rPr lang="en-US" sz="2800" b="1" u="sng" dirty="0" smtClean="0">
                <a:solidFill>
                  <a:srgbClr val="339966"/>
                </a:solidFill>
                <a:latin typeface="Times New Roman" panose="02020603050405020304" pitchFamily="18" charset="0"/>
              </a:rPr>
              <a:t>I</a:t>
            </a:r>
            <a:r>
              <a:rPr lang="en-US" sz="2800" b="1" u="sng" dirty="0">
                <a:solidFill>
                  <a:srgbClr val="339966"/>
                </a:solidFill>
                <a:latin typeface="Times New Roman" panose="02020603050405020304" pitchFamily="18" charset="0"/>
              </a:rPr>
              <a:t>. NỒI CƠM ĐIỆN </a:t>
            </a:r>
            <a:endParaRPr lang="en-US" altLang="vi-VN" sz="2800" b="1" u="sng" dirty="0">
              <a:solidFill>
                <a:srgbClr val="339966"/>
              </a:solidFill>
              <a:latin typeface="Times New Roman" panose="02020603050405020304" pitchFamily="18" charset="0"/>
            </a:endParaRPr>
          </a:p>
        </p:txBody>
      </p:sp>
      <p:sp>
        <p:nvSpPr>
          <p:cNvPr id="24" name="Rectangle 23"/>
          <p:cNvSpPr/>
          <p:nvPr/>
        </p:nvSpPr>
        <p:spPr>
          <a:xfrm>
            <a:off x="5741029" y="1638503"/>
            <a:ext cx="4572000" cy="954107"/>
          </a:xfrm>
          <a:prstGeom prst="rect">
            <a:avLst/>
          </a:prstGeom>
        </p:spPr>
        <p:txBody>
          <a:bodyPr>
            <a:spAutoFit/>
          </a:bodyPr>
          <a:lstStyle/>
          <a:p>
            <a:r>
              <a:rPr lang="en-US" sz="2800" dirty="0" err="1" smtClean="0">
                <a:solidFill>
                  <a:srgbClr val="0070C0"/>
                </a:solidFill>
                <a:latin typeface="Times New Roman" panose="02020603050405020304" pitchFamily="18" charset="0"/>
                <a:cs typeface="Times New Roman" panose="02020603050405020304" pitchFamily="18" charset="0"/>
              </a:rPr>
              <a:t>Nắp</a:t>
            </a:r>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nồi</a:t>
            </a:r>
            <a:r>
              <a:rPr lang="en-US" sz="2800" dirty="0">
                <a:solidFill>
                  <a:srgbClr val="0070C0"/>
                </a:solidFill>
                <a:latin typeface="Times New Roman" panose="02020603050405020304" pitchFamily="18" charset="0"/>
                <a:cs typeface="Times New Roman" panose="02020603050405020304" pitchFamily="18" charset="0"/>
              </a:rPr>
              <a:t> </a:t>
            </a:r>
            <a:r>
              <a:rPr lang="vi-VN" sz="2800" dirty="0">
                <a:solidFill>
                  <a:srgbClr val="0070C0"/>
                </a:solidFill>
                <a:latin typeface="Times New Roman" panose="02020603050405020304" pitchFamily="18" charset="0"/>
                <a:cs typeface="Times New Roman" panose="02020603050405020304" pitchFamily="18" charset="0"/>
              </a:rPr>
              <a:t/>
            </a:r>
            <a:br>
              <a:rPr lang="vi-VN" sz="2800" dirty="0">
                <a:solidFill>
                  <a:srgbClr val="0070C0"/>
                </a:solidFill>
                <a:latin typeface="Times New Roman" panose="02020603050405020304" pitchFamily="18" charset="0"/>
                <a:cs typeface="Times New Roman" panose="02020603050405020304" pitchFamily="18" charset="0"/>
              </a:rPr>
            </a:br>
            <a:endParaRPr lang="en-US" sz="2800" dirty="0">
              <a:solidFill>
                <a:srgbClr val="0070C0"/>
              </a:solidFill>
              <a:latin typeface="Times New Roman" panose="02020603050405020304" pitchFamily="18" charset="0"/>
              <a:cs typeface="Times New Roman" panose="02020603050405020304" pitchFamily="18" charset="0"/>
            </a:endParaRPr>
          </a:p>
        </p:txBody>
      </p:sp>
      <p:sp>
        <p:nvSpPr>
          <p:cNvPr id="25" name="Rectangle 24"/>
          <p:cNvSpPr/>
          <p:nvPr/>
        </p:nvSpPr>
        <p:spPr>
          <a:xfrm>
            <a:off x="760479" y="2840559"/>
            <a:ext cx="4572000" cy="954107"/>
          </a:xfrm>
          <a:prstGeom prst="rect">
            <a:avLst/>
          </a:prstGeom>
        </p:spPr>
        <p:txBody>
          <a:bodyPr>
            <a:spAutoFit/>
          </a:bodyPr>
          <a:lstStyle/>
          <a:p>
            <a:r>
              <a:rPr lang="en-US" sz="2800" dirty="0" err="1" smtClean="0">
                <a:solidFill>
                  <a:srgbClr val="0070C0"/>
                </a:solidFill>
                <a:latin typeface="Times New Roman" panose="02020603050405020304" pitchFamily="18" charset="0"/>
                <a:cs typeface="Times New Roman" panose="02020603050405020304" pitchFamily="18" charset="0"/>
              </a:rPr>
              <a:t>Thân</a:t>
            </a:r>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nồi</a:t>
            </a:r>
            <a:r>
              <a:rPr lang="en-US" sz="2800" dirty="0">
                <a:solidFill>
                  <a:srgbClr val="0070C0"/>
                </a:solidFill>
                <a:latin typeface="Times New Roman" panose="02020603050405020304" pitchFamily="18" charset="0"/>
                <a:cs typeface="Times New Roman" panose="02020603050405020304" pitchFamily="18" charset="0"/>
              </a:rPr>
              <a:t> </a:t>
            </a:r>
            <a:r>
              <a:rPr lang="vi-VN" sz="2800" dirty="0">
                <a:solidFill>
                  <a:srgbClr val="0070C0"/>
                </a:solidFill>
                <a:latin typeface="Times New Roman" panose="02020603050405020304" pitchFamily="18" charset="0"/>
                <a:cs typeface="Times New Roman" panose="02020603050405020304" pitchFamily="18" charset="0"/>
              </a:rPr>
              <a:t/>
            </a:r>
            <a:br>
              <a:rPr lang="vi-VN" sz="2800" dirty="0">
                <a:solidFill>
                  <a:srgbClr val="0070C0"/>
                </a:solidFill>
                <a:latin typeface="Times New Roman" panose="02020603050405020304" pitchFamily="18" charset="0"/>
                <a:cs typeface="Times New Roman" panose="02020603050405020304" pitchFamily="18" charset="0"/>
              </a:rPr>
            </a:br>
            <a:endParaRPr lang="en-US" sz="2800" dirty="0">
              <a:solidFill>
                <a:srgbClr val="0070C0"/>
              </a:solidFill>
              <a:latin typeface="Times New Roman" panose="02020603050405020304" pitchFamily="18" charset="0"/>
              <a:cs typeface="Times New Roman" panose="02020603050405020304" pitchFamily="18" charset="0"/>
            </a:endParaRPr>
          </a:p>
        </p:txBody>
      </p:sp>
      <p:sp>
        <p:nvSpPr>
          <p:cNvPr id="26" name="Rectangle 25"/>
          <p:cNvSpPr/>
          <p:nvPr/>
        </p:nvSpPr>
        <p:spPr>
          <a:xfrm>
            <a:off x="5751645" y="2190913"/>
            <a:ext cx="4572000" cy="800219"/>
          </a:xfrm>
          <a:prstGeom prst="rect">
            <a:avLst/>
          </a:prstGeom>
        </p:spPr>
        <p:txBody>
          <a:bodyPr>
            <a:spAutoFit/>
          </a:bodyPr>
          <a:lstStyle/>
          <a:p>
            <a:r>
              <a:rPr lang="en-US" sz="2800" dirty="0" err="1" smtClean="0">
                <a:solidFill>
                  <a:srgbClr val="0070C0"/>
                </a:solidFill>
                <a:latin typeface="Times New Roman" panose="02020603050405020304" pitchFamily="18" charset="0"/>
                <a:cs typeface="Times New Roman" panose="02020603050405020304" pitchFamily="18" charset="0"/>
              </a:rPr>
              <a:t>Nồi</a:t>
            </a:r>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nấu</a:t>
            </a:r>
            <a:r>
              <a:rPr lang="en-US" sz="2800" dirty="0">
                <a:solidFill>
                  <a:srgbClr val="0070C0"/>
                </a:solidFill>
                <a:latin typeface="Times New Roman" panose="02020603050405020304" pitchFamily="18" charset="0"/>
                <a:cs typeface="Times New Roman" panose="02020603050405020304" pitchFamily="18" charset="0"/>
              </a:rPr>
              <a:t> </a:t>
            </a:r>
            <a:r>
              <a:rPr lang="vi-VN" dirty="0"/>
              <a:t/>
            </a:r>
            <a:br>
              <a:rPr lang="vi-VN" dirty="0"/>
            </a:br>
            <a:endParaRPr lang="en-US" dirty="0"/>
          </a:p>
        </p:txBody>
      </p:sp>
      <p:sp>
        <p:nvSpPr>
          <p:cNvPr id="27" name="Rectangle 26"/>
          <p:cNvSpPr/>
          <p:nvPr/>
        </p:nvSpPr>
        <p:spPr>
          <a:xfrm>
            <a:off x="5993971" y="3233854"/>
            <a:ext cx="4572000" cy="954107"/>
          </a:xfrm>
          <a:prstGeom prst="rect">
            <a:avLst/>
          </a:prstGeom>
        </p:spPr>
        <p:txBody>
          <a:bodyPr>
            <a:spAutoFit/>
          </a:bodyPr>
          <a:lstStyle/>
          <a:p>
            <a:r>
              <a:rPr lang="en-US" sz="2800" dirty="0" err="1" smtClean="0">
                <a:solidFill>
                  <a:srgbClr val="0070C0"/>
                </a:solidFill>
                <a:latin typeface="Times New Roman" panose="02020603050405020304" pitchFamily="18" charset="0"/>
                <a:cs typeface="Times New Roman" panose="02020603050405020304" pitchFamily="18" charset="0"/>
              </a:rPr>
              <a:t>Bộ</a:t>
            </a:r>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phận</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smtClean="0">
                <a:solidFill>
                  <a:srgbClr val="0070C0"/>
                </a:solidFill>
                <a:latin typeface="Times New Roman" panose="02020603050405020304" pitchFamily="18" charset="0"/>
                <a:cs typeface="Times New Roman" panose="02020603050405020304" pitchFamily="18" charset="0"/>
              </a:rPr>
              <a:t>đốt</a:t>
            </a:r>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smtClean="0">
                <a:solidFill>
                  <a:srgbClr val="0070C0"/>
                </a:solidFill>
                <a:latin typeface="Times New Roman" panose="02020603050405020304" pitchFamily="18" charset="0"/>
                <a:cs typeface="Times New Roman" panose="02020603050405020304" pitchFamily="18" charset="0"/>
              </a:rPr>
              <a:t>nóng</a:t>
            </a:r>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smtClean="0">
                <a:solidFill>
                  <a:srgbClr val="0070C0"/>
                </a:solidFill>
                <a:latin typeface="Times New Roman" panose="02020603050405020304" pitchFamily="18" charset="0"/>
                <a:cs typeface="Times New Roman" panose="02020603050405020304" pitchFamily="18" charset="0"/>
              </a:rPr>
              <a:t>mâm</a:t>
            </a:r>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smtClean="0">
                <a:solidFill>
                  <a:srgbClr val="0070C0"/>
                </a:solidFill>
                <a:latin typeface="Times New Roman" panose="02020603050405020304" pitchFamily="18" charset="0"/>
                <a:cs typeface="Times New Roman" panose="02020603050405020304" pitchFamily="18" charset="0"/>
              </a:rPr>
              <a:t>nhiệt</a:t>
            </a:r>
            <a:r>
              <a:rPr lang="en-US" sz="2800" dirty="0" smtClean="0">
                <a:solidFill>
                  <a:srgbClr val="0070C0"/>
                </a:solidFill>
                <a:latin typeface="Times New Roman" panose="02020603050405020304" pitchFamily="18" charset="0"/>
                <a:cs typeface="Times New Roman" panose="02020603050405020304" pitchFamily="18" charset="0"/>
              </a:rPr>
              <a:t>)</a:t>
            </a:r>
            <a:r>
              <a:rPr lang="vi-VN" sz="2800" dirty="0">
                <a:solidFill>
                  <a:srgbClr val="0070C0"/>
                </a:solidFill>
                <a:latin typeface="Times New Roman" panose="02020603050405020304" pitchFamily="18" charset="0"/>
                <a:cs typeface="Times New Roman" panose="02020603050405020304" pitchFamily="18" charset="0"/>
              </a:rPr>
              <a:t/>
            </a:r>
            <a:br>
              <a:rPr lang="vi-VN" sz="2800" dirty="0">
                <a:solidFill>
                  <a:srgbClr val="0070C0"/>
                </a:solidFill>
                <a:latin typeface="Times New Roman" panose="02020603050405020304" pitchFamily="18" charset="0"/>
                <a:cs typeface="Times New Roman" panose="02020603050405020304" pitchFamily="18" charset="0"/>
              </a:rPr>
            </a:br>
            <a:endParaRPr lang="en-US" sz="2800" dirty="0">
              <a:solidFill>
                <a:srgbClr val="0070C0"/>
              </a:solidFill>
              <a:latin typeface="Times New Roman" panose="02020603050405020304" pitchFamily="18" charset="0"/>
              <a:cs typeface="Times New Roman" panose="02020603050405020304" pitchFamily="18" charset="0"/>
            </a:endParaRPr>
          </a:p>
        </p:txBody>
      </p:sp>
      <p:sp>
        <p:nvSpPr>
          <p:cNvPr id="28" name="Rectangle 27"/>
          <p:cNvSpPr/>
          <p:nvPr/>
        </p:nvSpPr>
        <p:spPr>
          <a:xfrm>
            <a:off x="5751645" y="2756801"/>
            <a:ext cx="4572000" cy="954107"/>
          </a:xfrm>
          <a:prstGeom prst="rect">
            <a:avLst/>
          </a:prstGeom>
        </p:spPr>
        <p:txBody>
          <a:bodyPr>
            <a:spAutoFit/>
          </a:bodyPr>
          <a:lstStyle/>
          <a:p>
            <a:r>
              <a:rPr lang="en-US" sz="2800" dirty="0" err="1" smtClean="0">
                <a:solidFill>
                  <a:srgbClr val="0070C0"/>
                </a:solidFill>
                <a:latin typeface="Times New Roman" panose="02020603050405020304" pitchFamily="18" charset="0"/>
                <a:cs typeface="Times New Roman" panose="02020603050405020304" pitchFamily="18" charset="0"/>
              </a:rPr>
              <a:t>Bộ</a:t>
            </a:r>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phận</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điều</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khiển</a:t>
            </a:r>
            <a:r>
              <a:rPr lang="vi-VN" sz="2800" dirty="0">
                <a:solidFill>
                  <a:srgbClr val="0070C0"/>
                </a:solidFill>
                <a:latin typeface="Times New Roman" panose="02020603050405020304" pitchFamily="18" charset="0"/>
                <a:cs typeface="Times New Roman" panose="02020603050405020304" pitchFamily="18" charset="0"/>
              </a:rPr>
              <a:t/>
            </a:r>
            <a:br>
              <a:rPr lang="vi-VN" sz="2800" dirty="0">
                <a:solidFill>
                  <a:srgbClr val="0070C0"/>
                </a:solidFill>
                <a:latin typeface="Times New Roman" panose="02020603050405020304" pitchFamily="18" charset="0"/>
                <a:cs typeface="Times New Roman" panose="02020603050405020304" pitchFamily="18" charset="0"/>
              </a:rPr>
            </a:br>
            <a:endParaRPr lang="en-US" sz="2800" dirty="0">
              <a:solidFill>
                <a:srgbClr val="0070C0"/>
              </a:solidFill>
              <a:latin typeface="Times New Roman" panose="02020603050405020304" pitchFamily="18" charset="0"/>
              <a:cs typeface="Times New Roman" panose="02020603050405020304" pitchFamily="18" charset="0"/>
            </a:endParaRPr>
          </a:p>
        </p:txBody>
      </p:sp>
      <p:pic>
        <p:nvPicPr>
          <p:cNvPr id="15" name="Picture 14"/>
          <p:cNvPicPr>
            <a:picLocks noChangeAspect="1"/>
          </p:cNvPicPr>
          <p:nvPr/>
        </p:nvPicPr>
        <p:blipFill>
          <a:blip r:embed="rId3"/>
          <a:stretch>
            <a:fillRect/>
          </a:stretch>
        </p:blipFill>
        <p:spPr>
          <a:xfrm>
            <a:off x="9525000" y="926539"/>
            <a:ext cx="2143125" cy="2143125"/>
          </a:xfrm>
          <a:prstGeom prst="rect">
            <a:avLst/>
          </a:prstGeom>
        </p:spPr>
      </p:pic>
      <p:sp>
        <p:nvSpPr>
          <p:cNvPr id="12" name="Rectangle 1"/>
          <p:cNvSpPr>
            <a:spLocks noChangeArrowheads="1"/>
          </p:cNvSpPr>
          <p:nvPr/>
        </p:nvSpPr>
        <p:spPr bwMode="auto">
          <a:xfrm>
            <a:off x="169863" y="715156"/>
            <a:ext cx="348773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ct val="50000"/>
              </a:spcBef>
            </a:pPr>
            <a:r>
              <a:rPr lang="en-US" sz="2800" b="1" u="sng" dirty="0">
                <a:solidFill>
                  <a:srgbClr val="339966"/>
                </a:solidFill>
                <a:latin typeface="Times New Roman" panose="02020603050405020304" pitchFamily="18" charset="0"/>
              </a:rPr>
              <a:t>1. </a:t>
            </a:r>
            <a:r>
              <a:rPr lang="en-US" sz="2800" b="1" u="sng" dirty="0" err="1">
                <a:solidFill>
                  <a:srgbClr val="339966"/>
                </a:solidFill>
                <a:latin typeface="Times New Roman" panose="02020603050405020304" pitchFamily="18" charset="0"/>
              </a:rPr>
              <a:t>Cấu</a:t>
            </a:r>
            <a:r>
              <a:rPr lang="en-US" sz="2800" b="1" u="sng" dirty="0">
                <a:solidFill>
                  <a:srgbClr val="339966"/>
                </a:solidFill>
                <a:latin typeface="Times New Roman" panose="02020603050405020304" pitchFamily="18" charset="0"/>
              </a:rPr>
              <a:t> </a:t>
            </a:r>
            <a:r>
              <a:rPr lang="en-US" sz="2800" b="1" u="sng" dirty="0" err="1">
                <a:solidFill>
                  <a:srgbClr val="339966"/>
                </a:solidFill>
                <a:latin typeface="Times New Roman" panose="02020603050405020304" pitchFamily="18" charset="0"/>
              </a:rPr>
              <a:t>tạo</a:t>
            </a:r>
            <a:r>
              <a:rPr lang="en-US" sz="2800" b="1" u="sng" dirty="0">
                <a:solidFill>
                  <a:srgbClr val="339966"/>
                </a:solidFill>
                <a:latin typeface="Times New Roman" panose="02020603050405020304" pitchFamily="18" charset="0"/>
              </a:rPr>
              <a:t> </a:t>
            </a:r>
            <a:endParaRPr lang="en-US" altLang="vi-VN" sz="2800" b="1" u="sng" dirty="0">
              <a:solidFill>
                <a:srgbClr val="339966"/>
              </a:solidFill>
              <a:latin typeface="Times New Roman" panose="02020603050405020304" pitchFamily="18" charset="0"/>
            </a:endParaRPr>
          </a:p>
        </p:txBody>
      </p:sp>
      <p:pic>
        <p:nvPicPr>
          <p:cNvPr id="13" name="Picture 12" descr="Screen Clippi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16282" y="1313873"/>
            <a:ext cx="3562847" cy="2667372"/>
          </a:xfrm>
          <a:prstGeom prst="rect">
            <a:avLst/>
          </a:prstGeom>
        </p:spPr>
      </p:pic>
      <p:sp>
        <p:nvSpPr>
          <p:cNvPr id="14" name="Rectangle 13"/>
          <p:cNvSpPr/>
          <p:nvPr/>
        </p:nvSpPr>
        <p:spPr>
          <a:xfrm>
            <a:off x="5741029" y="3775325"/>
            <a:ext cx="4572000" cy="523220"/>
          </a:xfrm>
          <a:prstGeom prst="rect">
            <a:avLst/>
          </a:prstGeom>
        </p:spPr>
        <p:txBody>
          <a:bodyPr>
            <a:spAutoFit/>
          </a:bodyPr>
          <a:lstStyle/>
          <a:p>
            <a:r>
              <a:rPr lang="en-US" sz="2800" dirty="0" err="1" smtClean="0">
                <a:solidFill>
                  <a:srgbClr val="0070C0"/>
                </a:solidFill>
                <a:latin typeface="Times New Roman" panose="02020603050405020304" pitchFamily="18" charset="0"/>
                <a:cs typeface="Times New Roman" panose="02020603050405020304" pitchFamily="18" charset="0"/>
              </a:rPr>
              <a:t>Rơ</a:t>
            </a:r>
            <a:r>
              <a:rPr lang="en-US" sz="2800" dirty="0" smtClean="0">
                <a:solidFill>
                  <a:srgbClr val="0070C0"/>
                </a:solidFill>
                <a:latin typeface="Times New Roman" panose="02020603050405020304" pitchFamily="18" charset="0"/>
                <a:cs typeface="Times New Roman" panose="02020603050405020304" pitchFamily="18" charset="0"/>
              </a:rPr>
              <a:t> le </a:t>
            </a:r>
            <a:r>
              <a:rPr lang="en-US" sz="2800" dirty="0" err="1" smtClean="0">
                <a:solidFill>
                  <a:srgbClr val="0070C0"/>
                </a:solidFill>
                <a:latin typeface="Times New Roman" panose="02020603050405020304" pitchFamily="18" charset="0"/>
                <a:cs typeface="Times New Roman" panose="02020603050405020304" pitchFamily="18" charset="0"/>
              </a:rPr>
              <a:t>nhiệt</a:t>
            </a:r>
            <a:endParaRPr lang="en-US" sz="2800" dirty="0">
              <a:solidFill>
                <a:srgbClr val="0070C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65993027"/>
      </p:ext>
    </p:extLst>
  </p:cSld>
  <p:clrMapOvr>
    <a:masterClrMapping/>
  </p:clrMapOvr>
  <p:transition>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293"/>
                                        </p:tgtEl>
                                        <p:attrNameLst>
                                          <p:attrName>style.visibility</p:attrName>
                                        </p:attrNameLst>
                                      </p:cBhvr>
                                      <p:to>
                                        <p:strVal val="visible"/>
                                      </p:to>
                                    </p:set>
                                    <p:animEffect transition="in" filter="fade">
                                      <p:cBhvr>
                                        <p:cTn id="7" dur="500"/>
                                        <p:tgtEl>
                                          <p:spTgt spid="1229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fade">
                                      <p:cBhvr>
                                        <p:cTn id="17" dur="500"/>
                                        <p:tgtEl>
                                          <p:spTgt spid="2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5"/>
                                        </p:tgtEl>
                                        <p:attrNameLst>
                                          <p:attrName>style.visibility</p:attrName>
                                        </p:attrNameLst>
                                      </p:cBhvr>
                                      <p:to>
                                        <p:strVal val="visible"/>
                                      </p:to>
                                    </p:set>
                                    <p:animEffect transition="in" filter="fade">
                                      <p:cBhvr>
                                        <p:cTn id="22" dur="500"/>
                                        <p:tgtEl>
                                          <p:spTgt spid="2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6"/>
                                        </p:tgtEl>
                                        <p:attrNameLst>
                                          <p:attrName>style.visibility</p:attrName>
                                        </p:attrNameLst>
                                      </p:cBhvr>
                                      <p:to>
                                        <p:strVal val="visible"/>
                                      </p:to>
                                    </p:set>
                                    <p:animEffect transition="in" filter="fade">
                                      <p:cBhvr>
                                        <p:cTn id="27" dur="500"/>
                                        <p:tgtEl>
                                          <p:spTgt spid="26"/>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8"/>
                                        </p:tgtEl>
                                        <p:attrNameLst>
                                          <p:attrName>style.visibility</p:attrName>
                                        </p:attrNameLst>
                                      </p:cBhvr>
                                      <p:to>
                                        <p:strVal val="visible"/>
                                      </p:to>
                                    </p:set>
                                    <p:animEffect transition="in" filter="fade">
                                      <p:cBhvr>
                                        <p:cTn id="32" dur="500"/>
                                        <p:tgtEl>
                                          <p:spTgt spid="28"/>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7"/>
                                        </p:tgtEl>
                                        <p:attrNameLst>
                                          <p:attrName>style.visibility</p:attrName>
                                        </p:attrNameLst>
                                      </p:cBhvr>
                                      <p:to>
                                        <p:strVal val="visible"/>
                                      </p:to>
                                    </p:set>
                                    <p:animEffect transition="in" filter="fade">
                                      <p:cBhvr>
                                        <p:cTn id="37" dur="500"/>
                                        <p:tgtEl>
                                          <p:spTgt spid="27"/>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fade">
                                      <p:cBhvr>
                                        <p:cTn id="4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3" grpId="0"/>
      <p:bldP spid="24" grpId="0"/>
      <p:bldP spid="25" grpId="0"/>
      <p:bldP spid="26" grpId="0"/>
      <p:bldP spid="27" grpId="0"/>
      <p:bldP spid="28" grpId="0"/>
      <p:bldP spid="12" grpId="0"/>
      <p:bldP spid="1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reeform 8"/>
          <p:cNvSpPr/>
          <p:nvPr/>
        </p:nvSpPr>
        <p:spPr>
          <a:xfrm>
            <a:off x="1371600" y="3284859"/>
            <a:ext cx="10634421" cy="523220"/>
          </a:xfrm>
          <a:custGeom>
            <a:avLst/>
            <a:gdLst>
              <a:gd name="connsiteX0" fmla="*/ 806336 w 10634421"/>
              <a:gd name="connsiteY0" fmla="*/ 391526 h 2069007"/>
              <a:gd name="connsiteX1" fmla="*/ 4089863 w 10634421"/>
              <a:gd name="connsiteY1" fmla="*/ 252981 h 2069007"/>
              <a:gd name="connsiteX2" fmla="*/ 4436227 w 10634421"/>
              <a:gd name="connsiteY2" fmla="*/ 419235 h 2069007"/>
              <a:gd name="connsiteX3" fmla="*/ 7484227 w 10634421"/>
              <a:gd name="connsiteY3" fmla="*/ 627053 h 2069007"/>
              <a:gd name="connsiteX4" fmla="*/ 8454045 w 10634421"/>
              <a:gd name="connsiteY4" fmla="*/ 211417 h 2069007"/>
              <a:gd name="connsiteX5" fmla="*/ 9867209 w 10634421"/>
              <a:gd name="connsiteY5" fmla="*/ 114435 h 2069007"/>
              <a:gd name="connsiteX6" fmla="*/ 9922627 w 10634421"/>
              <a:gd name="connsiteY6" fmla="*/ 1832399 h 2069007"/>
              <a:gd name="connsiteX7" fmla="*/ 820191 w 10634421"/>
              <a:gd name="connsiteY7" fmla="*/ 1901672 h 2069007"/>
              <a:gd name="connsiteX8" fmla="*/ 806336 w 10634421"/>
              <a:gd name="connsiteY8" fmla="*/ 391526 h 2069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34421" h="2069007">
                <a:moveTo>
                  <a:pt x="806336" y="391526"/>
                </a:moveTo>
                <a:cubicBezTo>
                  <a:pt x="1351281" y="116744"/>
                  <a:pt x="3484881" y="248363"/>
                  <a:pt x="4089863" y="252981"/>
                </a:cubicBezTo>
                <a:cubicBezTo>
                  <a:pt x="4694845" y="257599"/>
                  <a:pt x="3870500" y="356890"/>
                  <a:pt x="4436227" y="419235"/>
                </a:cubicBezTo>
                <a:cubicBezTo>
                  <a:pt x="5001954" y="481580"/>
                  <a:pt x="6814591" y="661689"/>
                  <a:pt x="7484227" y="627053"/>
                </a:cubicBezTo>
                <a:cubicBezTo>
                  <a:pt x="8153863" y="592417"/>
                  <a:pt x="8056881" y="296853"/>
                  <a:pt x="8454045" y="211417"/>
                </a:cubicBezTo>
                <a:cubicBezTo>
                  <a:pt x="8851209" y="125981"/>
                  <a:pt x="9622445" y="-155729"/>
                  <a:pt x="9867209" y="114435"/>
                </a:cubicBezTo>
                <a:cubicBezTo>
                  <a:pt x="10111973" y="384599"/>
                  <a:pt x="11430463" y="1534526"/>
                  <a:pt x="9922627" y="1832399"/>
                </a:cubicBezTo>
                <a:cubicBezTo>
                  <a:pt x="8414791" y="2130272"/>
                  <a:pt x="2344191" y="2139508"/>
                  <a:pt x="820191" y="1901672"/>
                </a:cubicBezTo>
                <a:cubicBezTo>
                  <a:pt x="-703809" y="1663836"/>
                  <a:pt x="261391" y="666308"/>
                  <a:pt x="806336" y="391526"/>
                </a:cubicBezTo>
                <a:close/>
              </a:path>
            </a:pathLst>
          </a:custGeom>
        </p:spPr>
        <p:txBody>
          <a:bodyPr>
            <a:spAutoFit/>
          </a:bodyPr>
          <a:lstStyle/>
          <a:p>
            <a:endParaRPr lang="vi-VN" sz="2800">
              <a:solidFill>
                <a:srgbClr val="0070C0"/>
              </a:solidFill>
              <a:latin typeface="Times New Roman" panose="02020603050405020304" pitchFamily="18" charset="0"/>
              <a:cs typeface="Times New Roman" panose="02020603050405020304" pitchFamily="18" charset="0"/>
            </a:endParaRPr>
          </a:p>
        </p:txBody>
      </p:sp>
      <p:pic>
        <p:nvPicPr>
          <p:cNvPr id="12290" name="Picture 27" descr="bbal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48600" y="0"/>
            <a:ext cx="12954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Top Corners Rounded 15">
            <a:extLst>
              <a:ext uri="{FF2B5EF4-FFF2-40B4-BE49-F238E27FC236}">
                <a16:creationId xmlns:a16="http://schemas.microsoft.com/office/drawing/2014/main" id="{64D87223-09CE-4DE3-AD12-5D12CBE4C9BA}"/>
              </a:ext>
            </a:extLst>
          </p:cNvPr>
          <p:cNvSpPr/>
          <p:nvPr/>
        </p:nvSpPr>
        <p:spPr>
          <a:xfrm rot="5400000">
            <a:off x="-1627981" y="3258344"/>
            <a:ext cx="3597275" cy="341313"/>
          </a:xfrm>
          <a:prstGeom prst="round2SameRect">
            <a:avLst>
              <a:gd name="adj1" fmla="val 50000"/>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latin typeface="Lato Light" panose="020F0502020204030203" pitchFamily="34" charset="0"/>
              <a:ea typeface="Lato Light" panose="020F0502020204030203" pitchFamily="34" charset="0"/>
              <a:cs typeface="Lato Light" panose="020F0502020204030203" pitchFamily="34" charset="0"/>
            </a:endParaRPr>
          </a:p>
        </p:txBody>
      </p:sp>
      <p:sp>
        <p:nvSpPr>
          <p:cNvPr id="12293" name="Rectangle 1"/>
          <p:cNvSpPr>
            <a:spLocks noChangeArrowheads="1"/>
          </p:cNvSpPr>
          <p:nvPr/>
        </p:nvSpPr>
        <p:spPr bwMode="auto">
          <a:xfrm>
            <a:off x="169863" y="203200"/>
            <a:ext cx="348773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ct val="50000"/>
              </a:spcBef>
            </a:pPr>
            <a:r>
              <a:rPr lang="en-US" sz="2800" b="1" u="sng" dirty="0" smtClean="0">
                <a:solidFill>
                  <a:srgbClr val="339966"/>
                </a:solidFill>
                <a:latin typeface="Times New Roman" panose="02020603050405020304" pitchFamily="18" charset="0"/>
              </a:rPr>
              <a:t>I</a:t>
            </a:r>
            <a:r>
              <a:rPr lang="en-US" sz="2800" b="1" u="sng" dirty="0">
                <a:solidFill>
                  <a:srgbClr val="339966"/>
                </a:solidFill>
                <a:latin typeface="Times New Roman" panose="02020603050405020304" pitchFamily="18" charset="0"/>
              </a:rPr>
              <a:t>. NỒI CƠM ĐIỆN </a:t>
            </a:r>
            <a:endParaRPr lang="en-US" altLang="vi-VN" sz="2800" b="1" u="sng" dirty="0">
              <a:solidFill>
                <a:srgbClr val="339966"/>
              </a:solidFill>
              <a:latin typeface="Times New Roman" panose="02020603050405020304" pitchFamily="18" charset="0"/>
            </a:endParaRPr>
          </a:p>
        </p:txBody>
      </p:sp>
      <p:sp>
        <p:nvSpPr>
          <p:cNvPr id="25" name="Rectangle 24"/>
          <p:cNvSpPr/>
          <p:nvPr/>
        </p:nvSpPr>
        <p:spPr>
          <a:xfrm>
            <a:off x="457200" y="1464365"/>
            <a:ext cx="8458200" cy="3539430"/>
          </a:xfrm>
          <a:prstGeom prst="rect">
            <a:avLst/>
          </a:prstGeom>
        </p:spPr>
        <p:txBody>
          <a:bodyPr wrap="square">
            <a:spAutoFit/>
          </a:bodyPr>
          <a:lstStyle/>
          <a:p>
            <a:r>
              <a:rPr lang="en-US" sz="2800" dirty="0" err="1" smtClean="0">
                <a:solidFill>
                  <a:srgbClr val="0070C0"/>
                </a:solidFill>
                <a:latin typeface="Times New Roman" panose="02020603050405020304" pitchFamily="18" charset="0"/>
                <a:cs typeface="Times New Roman" panose="02020603050405020304" pitchFamily="18" charset="0"/>
              </a:rPr>
              <a:t>Nồi</a:t>
            </a:r>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cơm</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điện</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có</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cấu</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tạo</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gồm</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ba</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bộ</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phận</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chính</a:t>
            </a:r>
            <a:r>
              <a:rPr lang="en-US" sz="2800" dirty="0">
                <a:solidFill>
                  <a:srgbClr val="0070C0"/>
                </a:solidFill>
                <a:latin typeface="Times New Roman" panose="02020603050405020304" pitchFamily="18" charset="0"/>
                <a:cs typeface="Times New Roman" panose="02020603050405020304" pitchFamily="18" charset="0"/>
              </a:rPr>
              <a:t>: </a:t>
            </a:r>
            <a:endParaRPr lang="en-US" sz="2800" dirty="0" smtClean="0">
              <a:solidFill>
                <a:srgbClr val="0070C0"/>
              </a:solidFill>
              <a:latin typeface="Times New Roman" panose="02020603050405020304" pitchFamily="18" charset="0"/>
              <a:cs typeface="Times New Roman" panose="02020603050405020304" pitchFamily="18" charset="0"/>
            </a:endParaRPr>
          </a:p>
          <a:p>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Thân</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vỏ</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nồi</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thường</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có</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hai</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lớp</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giữa</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hai</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lớp</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vỏ</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có</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lớp</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cách</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nhiệt</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để</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giữ</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smtClean="0">
                <a:solidFill>
                  <a:srgbClr val="0070C0"/>
                </a:solidFill>
                <a:latin typeface="Times New Roman" panose="02020603050405020304" pitchFamily="18" charset="0"/>
                <a:cs typeface="Times New Roman" panose="02020603050405020304" pitchFamily="18" charset="0"/>
              </a:rPr>
              <a:t>nhiệt</a:t>
            </a:r>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smtClean="0">
                <a:solidFill>
                  <a:srgbClr val="0070C0"/>
                </a:solidFill>
                <a:latin typeface="Times New Roman" panose="02020603050405020304" pitchFamily="18" charset="0"/>
                <a:cs typeface="Times New Roman" panose="02020603050405020304" pitchFamily="18" charset="0"/>
              </a:rPr>
              <a:t>bên</a:t>
            </a:r>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trong</a:t>
            </a:r>
            <a:r>
              <a:rPr lang="en-US" sz="2800" dirty="0">
                <a:solidFill>
                  <a:srgbClr val="0070C0"/>
                </a:solidFill>
                <a:latin typeface="Times New Roman" panose="02020603050405020304" pitchFamily="18" charset="0"/>
                <a:cs typeface="Times New Roman" panose="02020603050405020304" pitchFamily="18" charset="0"/>
              </a:rPr>
              <a:t>. </a:t>
            </a:r>
            <a:endParaRPr lang="en-US" sz="2800" dirty="0" smtClean="0">
              <a:solidFill>
                <a:srgbClr val="0070C0"/>
              </a:solidFill>
              <a:latin typeface="Times New Roman" panose="02020603050405020304" pitchFamily="18" charset="0"/>
              <a:cs typeface="Times New Roman" panose="02020603050405020304" pitchFamily="18" charset="0"/>
            </a:endParaRPr>
          </a:p>
          <a:p>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Nồi</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nấu</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được</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làm</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bằng</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hợp</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kim</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nhôm</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phía</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trong</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thường</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được</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phủ</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một</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smtClean="0">
                <a:solidFill>
                  <a:srgbClr val="0070C0"/>
                </a:solidFill>
                <a:latin typeface="Times New Roman" panose="02020603050405020304" pitchFamily="18" charset="0"/>
                <a:cs typeface="Times New Roman" panose="02020603050405020304" pitchFamily="18" charset="0"/>
              </a:rPr>
              <a:t>lớp</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smtClean="0">
                <a:solidFill>
                  <a:srgbClr val="0070C0"/>
                </a:solidFill>
                <a:latin typeface="Times New Roman" panose="02020603050405020304" pitchFamily="18" charset="0"/>
                <a:cs typeface="Times New Roman" panose="02020603050405020304" pitchFamily="18" charset="0"/>
              </a:rPr>
              <a:t>chống</a:t>
            </a:r>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dính</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để</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cơm</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không</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dính</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vào</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nồi</a:t>
            </a:r>
            <a:r>
              <a:rPr lang="en-US" sz="2800" dirty="0">
                <a:solidFill>
                  <a:srgbClr val="0070C0"/>
                </a:solidFill>
                <a:latin typeface="Times New Roman" panose="02020603050405020304" pitchFamily="18" charset="0"/>
                <a:cs typeface="Times New Roman" panose="02020603050405020304" pitchFamily="18" charset="0"/>
              </a:rPr>
              <a:t>. </a:t>
            </a:r>
            <a:endParaRPr lang="en-US" sz="2800" dirty="0" smtClean="0">
              <a:solidFill>
                <a:srgbClr val="0070C0"/>
              </a:solidFill>
              <a:latin typeface="Times New Roman" panose="02020603050405020304" pitchFamily="18" charset="0"/>
              <a:cs typeface="Times New Roman" panose="02020603050405020304" pitchFamily="18" charset="0"/>
            </a:endParaRPr>
          </a:p>
          <a:p>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Bộ</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phận</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đốt</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nóng</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mâm</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nhiệt</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được</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đặt</a:t>
            </a:r>
            <a:r>
              <a:rPr lang="en-US" sz="2800" dirty="0">
                <a:solidFill>
                  <a:srgbClr val="0070C0"/>
                </a:solidFill>
                <a:latin typeface="Times New Roman" panose="02020603050405020304" pitchFamily="18" charset="0"/>
                <a:cs typeface="Times New Roman" panose="02020603050405020304" pitchFamily="18" charset="0"/>
              </a:rPr>
              <a:t> ở </a:t>
            </a:r>
            <a:r>
              <a:rPr lang="en-US" sz="2800" dirty="0" err="1">
                <a:solidFill>
                  <a:srgbClr val="0070C0"/>
                </a:solidFill>
                <a:latin typeface="Times New Roman" panose="02020603050405020304" pitchFamily="18" charset="0"/>
                <a:cs typeface="Times New Roman" panose="02020603050405020304" pitchFamily="18" charset="0"/>
              </a:rPr>
              <a:t>đáy</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nồi</a:t>
            </a:r>
            <a:r>
              <a:rPr lang="en-US" sz="2800" dirty="0">
                <a:solidFill>
                  <a:srgbClr val="0070C0"/>
                </a:solidFill>
                <a:latin typeface="Times New Roman" panose="02020603050405020304" pitchFamily="18" charset="0"/>
                <a:cs typeface="Times New Roman" panose="02020603050405020304" pitchFamily="18" charset="0"/>
              </a:rPr>
              <a:t>. </a:t>
            </a:r>
            <a:r>
              <a:rPr lang="vi-VN" sz="2800" dirty="0">
                <a:solidFill>
                  <a:srgbClr val="0070C0"/>
                </a:solidFill>
                <a:latin typeface="Times New Roman" panose="02020603050405020304" pitchFamily="18" charset="0"/>
                <a:cs typeface="Times New Roman" panose="02020603050405020304" pitchFamily="18" charset="0"/>
              </a:rPr>
              <a:t/>
            </a:r>
            <a:br>
              <a:rPr lang="vi-VN" sz="2800" dirty="0">
                <a:solidFill>
                  <a:srgbClr val="0070C0"/>
                </a:solidFill>
                <a:latin typeface="Times New Roman" panose="02020603050405020304" pitchFamily="18" charset="0"/>
                <a:cs typeface="Times New Roman" panose="02020603050405020304" pitchFamily="18" charset="0"/>
              </a:rPr>
            </a:br>
            <a:endParaRPr lang="en-US" sz="2800" dirty="0">
              <a:solidFill>
                <a:srgbClr val="0070C0"/>
              </a:solidFill>
              <a:latin typeface="Times New Roman" panose="02020603050405020304" pitchFamily="18" charset="0"/>
              <a:cs typeface="Times New Roman" panose="02020603050405020304" pitchFamily="18" charset="0"/>
            </a:endParaRPr>
          </a:p>
        </p:txBody>
      </p:sp>
      <p:pic>
        <p:nvPicPr>
          <p:cNvPr id="15" name="Picture 14"/>
          <p:cNvPicPr>
            <a:picLocks noChangeAspect="1"/>
          </p:cNvPicPr>
          <p:nvPr/>
        </p:nvPicPr>
        <p:blipFill>
          <a:blip r:embed="rId3"/>
          <a:stretch>
            <a:fillRect/>
          </a:stretch>
        </p:blipFill>
        <p:spPr>
          <a:xfrm>
            <a:off x="2378747" y="4690689"/>
            <a:ext cx="4314825" cy="2143125"/>
          </a:xfrm>
          <a:prstGeom prst="rect">
            <a:avLst/>
          </a:prstGeom>
        </p:spPr>
      </p:pic>
      <p:sp>
        <p:nvSpPr>
          <p:cNvPr id="12" name="Rectangle 1"/>
          <p:cNvSpPr>
            <a:spLocks noChangeArrowheads="1"/>
          </p:cNvSpPr>
          <p:nvPr/>
        </p:nvSpPr>
        <p:spPr bwMode="auto">
          <a:xfrm>
            <a:off x="169863" y="715156"/>
            <a:ext cx="348773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ct val="50000"/>
              </a:spcBef>
            </a:pPr>
            <a:r>
              <a:rPr lang="en-US" sz="2800" b="1" u="sng" dirty="0">
                <a:solidFill>
                  <a:srgbClr val="339966"/>
                </a:solidFill>
                <a:latin typeface="Times New Roman" panose="02020603050405020304" pitchFamily="18" charset="0"/>
              </a:rPr>
              <a:t>1. </a:t>
            </a:r>
            <a:r>
              <a:rPr lang="en-US" sz="2800" b="1" u="sng" dirty="0" err="1">
                <a:solidFill>
                  <a:srgbClr val="339966"/>
                </a:solidFill>
                <a:latin typeface="Times New Roman" panose="02020603050405020304" pitchFamily="18" charset="0"/>
              </a:rPr>
              <a:t>Cấu</a:t>
            </a:r>
            <a:r>
              <a:rPr lang="en-US" sz="2800" b="1" u="sng" dirty="0">
                <a:solidFill>
                  <a:srgbClr val="339966"/>
                </a:solidFill>
                <a:latin typeface="Times New Roman" panose="02020603050405020304" pitchFamily="18" charset="0"/>
              </a:rPr>
              <a:t> </a:t>
            </a:r>
            <a:r>
              <a:rPr lang="en-US" sz="2800" b="1" u="sng" dirty="0" err="1">
                <a:solidFill>
                  <a:srgbClr val="339966"/>
                </a:solidFill>
                <a:latin typeface="Times New Roman" panose="02020603050405020304" pitchFamily="18" charset="0"/>
              </a:rPr>
              <a:t>tạo</a:t>
            </a:r>
            <a:r>
              <a:rPr lang="en-US" sz="2800" b="1" u="sng" dirty="0">
                <a:solidFill>
                  <a:srgbClr val="339966"/>
                </a:solidFill>
                <a:latin typeface="Times New Roman" panose="02020603050405020304" pitchFamily="18" charset="0"/>
              </a:rPr>
              <a:t> </a:t>
            </a:r>
            <a:endParaRPr lang="en-US" altLang="vi-VN" sz="2800" b="1" u="sng" dirty="0">
              <a:solidFill>
                <a:srgbClr val="339966"/>
              </a:solidFill>
              <a:latin typeface="Times New Roman" panose="02020603050405020304" pitchFamily="18" charset="0"/>
            </a:endParaRPr>
          </a:p>
        </p:txBody>
      </p:sp>
    </p:spTree>
    <p:extLst>
      <p:ext uri="{BB962C8B-B14F-4D97-AF65-F5344CB8AC3E}">
        <p14:creationId xmlns:p14="http://schemas.microsoft.com/office/powerpoint/2010/main" val="2669118419"/>
      </p:ext>
    </p:extLst>
  </p:cSld>
  <p:clrMapOvr>
    <a:masterClrMapping/>
  </p:clrMapOvr>
  <p:transition>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293"/>
                                        </p:tgtEl>
                                        <p:attrNameLst>
                                          <p:attrName>style.visibility</p:attrName>
                                        </p:attrNameLst>
                                      </p:cBhvr>
                                      <p:to>
                                        <p:strVal val="visible"/>
                                      </p:to>
                                    </p:set>
                                    <p:animEffect transition="in" filter="fade">
                                      <p:cBhvr>
                                        <p:cTn id="7" dur="500"/>
                                        <p:tgtEl>
                                          <p:spTgt spid="1229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fade">
                                      <p:cBhvr>
                                        <p:cTn id="12" dur="500"/>
                                        <p:tgtEl>
                                          <p:spTgt spid="2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3" grpId="0"/>
      <p:bldP spid="25" grpId="0"/>
      <p:bldP spid="1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reeform 8"/>
          <p:cNvSpPr/>
          <p:nvPr/>
        </p:nvSpPr>
        <p:spPr>
          <a:xfrm>
            <a:off x="1371600" y="3284859"/>
            <a:ext cx="10634421" cy="523220"/>
          </a:xfrm>
          <a:custGeom>
            <a:avLst/>
            <a:gdLst>
              <a:gd name="connsiteX0" fmla="*/ 806336 w 10634421"/>
              <a:gd name="connsiteY0" fmla="*/ 391526 h 2069007"/>
              <a:gd name="connsiteX1" fmla="*/ 4089863 w 10634421"/>
              <a:gd name="connsiteY1" fmla="*/ 252981 h 2069007"/>
              <a:gd name="connsiteX2" fmla="*/ 4436227 w 10634421"/>
              <a:gd name="connsiteY2" fmla="*/ 419235 h 2069007"/>
              <a:gd name="connsiteX3" fmla="*/ 7484227 w 10634421"/>
              <a:gd name="connsiteY3" fmla="*/ 627053 h 2069007"/>
              <a:gd name="connsiteX4" fmla="*/ 8454045 w 10634421"/>
              <a:gd name="connsiteY4" fmla="*/ 211417 h 2069007"/>
              <a:gd name="connsiteX5" fmla="*/ 9867209 w 10634421"/>
              <a:gd name="connsiteY5" fmla="*/ 114435 h 2069007"/>
              <a:gd name="connsiteX6" fmla="*/ 9922627 w 10634421"/>
              <a:gd name="connsiteY6" fmla="*/ 1832399 h 2069007"/>
              <a:gd name="connsiteX7" fmla="*/ 820191 w 10634421"/>
              <a:gd name="connsiteY7" fmla="*/ 1901672 h 2069007"/>
              <a:gd name="connsiteX8" fmla="*/ 806336 w 10634421"/>
              <a:gd name="connsiteY8" fmla="*/ 391526 h 2069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34421" h="2069007">
                <a:moveTo>
                  <a:pt x="806336" y="391526"/>
                </a:moveTo>
                <a:cubicBezTo>
                  <a:pt x="1351281" y="116744"/>
                  <a:pt x="3484881" y="248363"/>
                  <a:pt x="4089863" y="252981"/>
                </a:cubicBezTo>
                <a:cubicBezTo>
                  <a:pt x="4694845" y="257599"/>
                  <a:pt x="3870500" y="356890"/>
                  <a:pt x="4436227" y="419235"/>
                </a:cubicBezTo>
                <a:cubicBezTo>
                  <a:pt x="5001954" y="481580"/>
                  <a:pt x="6814591" y="661689"/>
                  <a:pt x="7484227" y="627053"/>
                </a:cubicBezTo>
                <a:cubicBezTo>
                  <a:pt x="8153863" y="592417"/>
                  <a:pt x="8056881" y="296853"/>
                  <a:pt x="8454045" y="211417"/>
                </a:cubicBezTo>
                <a:cubicBezTo>
                  <a:pt x="8851209" y="125981"/>
                  <a:pt x="9622445" y="-155729"/>
                  <a:pt x="9867209" y="114435"/>
                </a:cubicBezTo>
                <a:cubicBezTo>
                  <a:pt x="10111973" y="384599"/>
                  <a:pt x="11430463" y="1534526"/>
                  <a:pt x="9922627" y="1832399"/>
                </a:cubicBezTo>
                <a:cubicBezTo>
                  <a:pt x="8414791" y="2130272"/>
                  <a:pt x="2344191" y="2139508"/>
                  <a:pt x="820191" y="1901672"/>
                </a:cubicBezTo>
                <a:cubicBezTo>
                  <a:pt x="-703809" y="1663836"/>
                  <a:pt x="261391" y="666308"/>
                  <a:pt x="806336" y="391526"/>
                </a:cubicBezTo>
                <a:close/>
              </a:path>
            </a:pathLst>
          </a:custGeom>
        </p:spPr>
        <p:txBody>
          <a:bodyPr>
            <a:spAutoFit/>
          </a:bodyPr>
          <a:lstStyle/>
          <a:p>
            <a:endParaRPr lang="vi-VN" sz="2800">
              <a:solidFill>
                <a:srgbClr val="0070C0"/>
              </a:solidFill>
              <a:latin typeface="Times New Roman" panose="02020603050405020304" pitchFamily="18" charset="0"/>
              <a:cs typeface="Times New Roman" panose="02020603050405020304" pitchFamily="18" charset="0"/>
            </a:endParaRPr>
          </a:p>
        </p:txBody>
      </p:sp>
      <p:pic>
        <p:nvPicPr>
          <p:cNvPr id="12290" name="Picture 27" descr="bbal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48600" y="0"/>
            <a:ext cx="12954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Top Corners Rounded 15">
            <a:extLst>
              <a:ext uri="{FF2B5EF4-FFF2-40B4-BE49-F238E27FC236}">
                <a16:creationId xmlns:a16="http://schemas.microsoft.com/office/drawing/2014/main" id="{64D87223-09CE-4DE3-AD12-5D12CBE4C9BA}"/>
              </a:ext>
            </a:extLst>
          </p:cNvPr>
          <p:cNvSpPr/>
          <p:nvPr/>
        </p:nvSpPr>
        <p:spPr>
          <a:xfrm rot="5400000">
            <a:off x="-1627981" y="3258344"/>
            <a:ext cx="3597275" cy="341313"/>
          </a:xfrm>
          <a:prstGeom prst="round2SameRect">
            <a:avLst>
              <a:gd name="adj1" fmla="val 50000"/>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latin typeface="Lato Light" panose="020F0502020204030203" pitchFamily="34" charset="0"/>
              <a:ea typeface="Lato Light" panose="020F0502020204030203" pitchFamily="34" charset="0"/>
              <a:cs typeface="Lato Light" panose="020F0502020204030203" pitchFamily="34" charset="0"/>
            </a:endParaRPr>
          </a:p>
        </p:txBody>
      </p:sp>
      <p:sp>
        <p:nvSpPr>
          <p:cNvPr id="25" name="Rectangle 24"/>
          <p:cNvSpPr/>
          <p:nvPr/>
        </p:nvSpPr>
        <p:spPr>
          <a:xfrm>
            <a:off x="457200" y="879231"/>
            <a:ext cx="8458200" cy="2246769"/>
          </a:xfrm>
          <a:prstGeom prst="rect">
            <a:avLst/>
          </a:prstGeom>
        </p:spPr>
        <p:txBody>
          <a:bodyPr wrap="square">
            <a:spAutoFit/>
          </a:bodyPr>
          <a:lstStyle/>
          <a:p>
            <a:r>
              <a:rPr lang="en-US" sz="2800" dirty="0" err="1" smtClean="0">
                <a:solidFill>
                  <a:srgbClr val="0070C0"/>
                </a:solidFill>
                <a:latin typeface="Times New Roman" panose="02020603050405020304" pitchFamily="18" charset="0"/>
                <a:cs typeface="Times New Roman" panose="02020603050405020304" pitchFamily="18" charset="0"/>
              </a:rPr>
              <a:t>Khi</a:t>
            </a:r>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được</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cấp</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điện</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và</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chọn</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chế</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độ</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nấu</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bộ</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điều</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khiển</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sẽ</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cấp</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điện</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cho</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mâm</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smtClean="0">
                <a:solidFill>
                  <a:srgbClr val="0070C0"/>
                </a:solidFill>
                <a:latin typeface="Times New Roman" panose="02020603050405020304" pitchFamily="18" charset="0"/>
                <a:cs typeface="Times New Roman" panose="02020603050405020304" pitchFamily="18" charset="0"/>
              </a:rPr>
              <a:t>nhiệt</a:t>
            </a:r>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smtClean="0">
                <a:solidFill>
                  <a:srgbClr val="0070C0"/>
                </a:solidFill>
                <a:latin typeface="Times New Roman" panose="02020603050405020304" pitchFamily="18" charset="0"/>
                <a:cs typeface="Times New Roman" panose="02020603050405020304" pitchFamily="18" charset="0"/>
              </a:rPr>
              <a:t>mâm</a:t>
            </a:r>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nhiệt</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nóng</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lên</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làm</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cho</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cơm</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chín</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Khi</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cơm</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chín</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bộ</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điều</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khiển</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sẽ</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tự</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động</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chuyển</a:t>
            </a:r>
            <a:r>
              <a:rPr lang="en-US" sz="2800" dirty="0">
                <a:solidFill>
                  <a:srgbClr val="0070C0"/>
                </a:solidFill>
                <a:latin typeface="Times New Roman" panose="02020603050405020304" pitchFamily="18" charset="0"/>
                <a:cs typeface="Times New Roman" panose="02020603050405020304" pitchFamily="18" charset="0"/>
              </a:rPr>
              <a:t> sang </a:t>
            </a:r>
            <a:r>
              <a:rPr lang="en-US" sz="2800" dirty="0" err="1">
                <a:solidFill>
                  <a:srgbClr val="0070C0"/>
                </a:solidFill>
                <a:latin typeface="Times New Roman" panose="02020603050405020304" pitchFamily="18" charset="0"/>
                <a:cs typeface="Times New Roman" panose="02020603050405020304" pitchFamily="18" charset="0"/>
              </a:rPr>
              <a:t>chế</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độ</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hâm</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nóng</a:t>
            </a:r>
            <a:r>
              <a:rPr lang="en-US" sz="2800" dirty="0">
                <a:solidFill>
                  <a:srgbClr val="0070C0"/>
                </a:solidFill>
                <a:latin typeface="Times New Roman" panose="02020603050405020304" pitchFamily="18" charset="0"/>
                <a:cs typeface="Times New Roman" panose="02020603050405020304" pitchFamily="18" charset="0"/>
              </a:rPr>
              <a:t>. </a:t>
            </a:r>
            <a:r>
              <a:rPr lang="vi-VN" sz="2800" dirty="0">
                <a:solidFill>
                  <a:srgbClr val="0070C0"/>
                </a:solidFill>
                <a:latin typeface="Times New Roman" panose="02020603050405020304" pitchFamily="18" charset="0"/>
                <a:cs typeface="Times New Roman" panose="02020603050405020304" pitchFamily="18" charset="0"/>
              </a:rPr>
              <a:t/>
            </a:r>
            <a:br>
              <a:rPr lang="vi-VN" sz="2800" dirty="0">
                <a:solidFill>
                  <a:srgbClr val="0070C0"/>
                </a:solidFill>
                <a:latin typeface="Times New Roman" panose="02020603050405020304" pitchFamily="18" charset="0"/>
                <a:cs typeface="Times New Roman" panose="02020603050405020304" pitchFamily="18" charset="0"/>
              </a:rPr>
            </a:br>
            <a:endParaRPr lang="en-US" sz="2800" dirty="0">
              <a:solidFill>
                <a:srgbClr val="0070C0"/>
              </a:solidFill>
              <a:latin typeface="Times New Roman" panose="02020603050405020304" pitchFamily="18" charset="0"/>
              <a:cs typeface="Times New Roman" panose="02020603050405020304" pitchFamily="18" charset="0"/>
            </a:endParaRPr>
          </a:p>
        </p:txBody>
      </p:sp>
      <p:sp>
        <p:nvSpPr>
          <p:cNvPr id="12" name="Rectangle 1"/>
          <p:cNvSpPr>
            <a:spLocks noChangeArrowheads="1"/>
          </p:cNvSpPr>
          <p:nvPr/>
        </p:nvSpPr>
        <p:spPr bwMode="auto">
          <a:xfrm>
            <a:off x="341313" y="62924"/>
            <a:ext cx="3487737"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ct val="50000"/>
              </a:spcBef>
            </a:pPr>
            <a:r>
              <a:rPr lang="en-US" sz="2800" b="1" u="sng" dirty="0" smtClean="0">
                <a:solidFill>
                  <a:srgbClr val="339966"/>
                </a:solidFill>
                <a:latin typeface="Times New Roman" panose="02020603050405020304" pitchFamily="18" charset="0"/>
              </a:rPr>
              <a:t>2</a:t>
            </a:r>
            <a:r>
              <a:rPr lang="en-US" sz="2800" b="1" u="sng" dirty="0">
                <a:solidFill>
                  <a:srgbClr val="339966"/>
                </a:solidFill>
                <a:latin typeface="Times New Roman" panose="02020603050405020304" pitchFamily="18" charset="0"/>
              </a:rPr>
              <a:t>. </a:t>
            </a:r>
            <a:r>
              <a:rPr lang="en-US" sz="2800" b="1" u="sng" dirty="0" err="1">
                <a:solidFill>
                  <a:srgbClr val="339966"/>
                </a:solidFill>
                <a:latin typeface="Times New Roman" panose="02020603050405020304" pitchFamily="18" charset="0"/>
              </a:rPr>
              <a:t>Nguyên</a:t>
            </a:r>
            <a:r>
              <a:rPr lang="en-US" sz="2800" b="1" u="sng" dirty="0">
                <a:solidFill>
                  <a:srgbClr val="339966"/>
                </a:solidFill>
                <a:latin typeface="Times New Roman" panose="02020603050405020304" pitchFamily="18" charset="0"/>
              </a:rPr>
              <a:t> </a:t>
            </a:r>
            <a:r>
              <a:rPr lang="en-US" sz="2800" b="1" u="sng" dirty="0" err="1">
                <a:solidFill>
                  <a:srgbClr val="339966"/>
                </a:solidFill>
                <a:latin typeface="Times New Roman" panose="02020603050405020304" pitchFamily="18" charset="0"/>
              </a:rPr>
              <a:t>lí</a:t>
            </a:r>
            <a:r>
              <a:rPr lang="en-US" sz="2800" b="1" u="sng" dirty="0">
                <a:solidFill>
                  <a:srgbClr val="339966"/>
                </a:solidFill>
                <a:latin typeface="Times New Roman" panose="02020603050405020304" pitchFamily="18" charset="0"/>
              </a:rPr>
              <a:t> </a:t>
            </a:r>
            <a:r>
              <a:rPr lang="en-US" sz="2800" b="1" u="sng" dirty="0" err="1">
                <a:solidFill>
                  <a:srgbClr val="339966"/>
                </a:solidFill>
                <a:latin typeface="Times New Roman" panose="02020603050405020304" pitchFamily="18" charset="0"/>
              </a:rPr>
              <a:t>làm</a:t>
            </a:r>
            <a:r>
              <a:rPr lang="en-US" sz="2800" b="1" u="sng" dirty="0">
                <a:solidFill>
                  <a:srgbClr val="339966"/>
                </a:solidFill>
                <a:latin typeface="Times New Roman" panose="02020603050405020304" pitchFamily="18" charset="0"/>
              </a:rPr>
              <a:t> </a:t>
            </a:r>
            <a:r>
              <a:rPr lang="en-US" sz="2800" b="1" u="sng" dirty="0" err="1">
                <a:solidFill>
                  <a:srgbClr val="339966"/>
                </a:solidFill>
                <a:latin typeface="Times New Roman" panose="02020603050405020304" pitchFamily="18" charset="0"/>
              </a:rPr>
              <a:t>việc</a:t>
            </a:r>
            <a:endParaRPr lang="en-US" sz="2800" b="1" u="sng" dirty="0">
              <a:solidFill>
                <a:srgbClr val="339966"/>
              </a:solidFill>
              <a:latin typeface="Times New Roman" panose="02020603050405020304" pitchFamily="18" charset="0"/>
            </a:endParaRPr>
          </a:p>
          <a:p>
            <a:pPr>
              <a:spcBef>
                <a:spcPct val="50000"/>
              </a:spcBef>
            </a:pPr>
            <a:endParaRPr lang="en-US" altLang="vi-VN" sz="2800" b="1" u="sng" dirty="0">
              <a:solidFill>
                <a:srgbClr val="339966"/>
              </a:solidFill>
              <a:latin typeface="Times New Roman" panose="02020603050405020304" pitchFamily="18" charset="0"/>
            </a:endParaRPr>
          </a:p>
        </p:txBody>
      </p:sp>
      <p:pic>
        <p:nvPicPr>
          <p:cNvPr id="2" name="Picture 1"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4579" y="2957734"/>
            <a:ext cx="1895740" cy="885949"/>
          </a:xfrm>
          <a:prstGeom prst="rect">
            <a:avLst/>
          </a:prstGeom>
        </p:spPr>
      </p:pic>
      <p:pic>
        <p:nvPicPr>
          <p:cNvPr id="3" name="Picture 2" descr="Screen Clippi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05536" y="2967261"/>
            <a:ext cx="1895740" cy="876422"/>
          </a:xfrm>
          <a:prstGeom prst="rect">
            <a:avLst/>
          </a:prstGeom>
        </p:spPr>
      </p:pic>
      <p:pic>
        <p:nvPicPr>
          <p:cNvPr id="4" name="Picture 3" descr="Screen Clippi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884347" y="2952969"/>
            <a:ext cx="1886213" cy="914528"/>
          </a:xfrm>
          <a:prstGeom prst="rect">
            <a:avLst/>
          </a:prstGeom>
        </p:spPr>
      </p:pic>
      <p:pic>
        <p:nvPicPr>
          <p:cNvPr id="5" name="Picture 4" descr="Screen Clippi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149837" y="2957733"/>
            <a:ext cx="1876687" cy="905001"/>
          </a:xfrm>
          <a:prstGeom prst="rect">
            <a:avLst/>
          </a:prstGeom>
        </p:spPr>
      </p:pic>
      <p:cxnSp>
        <p:nvCxnSpPr>
          <p:cNvPr id="11" name="Straight Arrow Connector 10"/>
          <p:cNvCxnSpPr>
            <a:stCxn id="2" idx="3"/>
            <a:endCxn id="3" idx="1"/>
          </p:cNvCxnSpPr>
          <p:nvPr/>
        </p:nvCxnSpPr>
        <p:spPr>
          <a:xfrm>
            <a:off x="2280319" y="3400709"/>
            <a:ext cx="325217" cy="4763"/>
          </a:xfrm>
          <a:prstGeom prst="straightConnector1">
            <a:avLst/>
          </a:prstGeom>
          <a:ln w="53975">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a:off x="4528306" y="3429000"/>
            <a:ext cx="325217" cy="4763"/>
          </a:xfrm>
          <a:prstGeom prst="straightConnector1">
            <a:avLst/>
          </a:prstGeom>
          <a:ln w="53975">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a:off x="6792788" y="3453126"/>
            <a:ext cx="325217" cy="4763"/>
          </a:xfrm>
          <a:prstGeom prst="straightConnector1">
            <a:avLst/>
          </a:prstGeom>
          <a:ln w="53975">
            <a:tailEnd type="triangle"/>
          </a:ln>
        </p:spPr>
        <p:style>
          <a:lnRef idx="1">
            <a:schemeClr val="accent1"/>
          </a:lnRef>
          <a:fillRef idx="0">
            <a:schemeClr val="accent1"/>
          </a:fillRef>
          <a:effectRef idx="0">
            <a:schemeClr val="accent1"/>
          </a:effectRef>
          <a:fontRef idx="minor">
            <a:schemeClr val="tx1"/>
          </a:fontRef>
        </p:style>
      </p:cxnSp>
      <p:pic>
        <p:nvPicPr>
          <p:cNvPr id="15" name="Picture 14" descr="Screen Clipping"/>
          <p:cNvPicPr>
            <a:picLocks noChangeAspect="1"/>
          </p:cNvPicPr>
          <p:nvPr/>
        </p:nvPicPr>
        <p:blipFill>
          <a:blip r:embed="rId7">
            <a:extLst>
              <a:ext uri="{BEBA8EAE-BF5A-486C-A8C5-ECC9F3942E4B}">
                <a14:imgProps xmlns:a14="http://schemas.microsoft.com/office/drawing/2010/main">
                  <a14:imgLayer r:embed="rId8">
                    <a14:imgEffect>
                      <a14:backgroundRemoval t="0" b="89796" l="9455" r="100000"/>
                    </a14:imgEffect>
                  </a14:imgLayer>
                </a14:imgProps>
              </a:ext>
              <a:ext uri="{28A0092B-C50C-407E-A947-70E740481C1C}">
                <a14:useLocalDpi xmlns:a14="http://schemas.microsoft.com/office/drawing/2010/main" val="0"/>
              </a:ext>
            </a:extLst>
          </a:blip>
          <a:stretch>
            <a:fillRect/>
          </a:stretch>
        </p:blipFill>
        <p:spPr>
          <a:xfrm>
            <a:off x="3262129" y="4419600"/>
            <a:ext cx="2619741" cy="1867161"/>
          </a:xfrm>
          <a:prstGeom prst="rect">
            <a:avLst/>
          </a:prstGeom>
        </p:spPr>
      </p:pic>
    </p:spTree>
    <p:extLst>
      <p:ext uri="{BB962C8B-B14F-4D97-AF65-F5344CB8AC3E}">
        <p14:creationId xmlns:p14="http://schemas.microsoft.com/office/powerpoint/2010/main" val="833672988"/>
      </p:ext>
    </p:extLst>
  </p:cSld>
  <p:clrMapOvr>
    <a:masterClrMapping/>
  </p:clrMapOvr>
  <p:transition>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fade">
                                      <p:cBhvr>
                                        <p:cTn id="12" dur="500"/>
                                        <p:tgtEl>
                                          <p:spTgt spid="2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barn(inVertical)">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barn(inVertical)">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barn(inVertical)">
                                      <p:cBhvr>
                                        <p:cTn id="27" dur="500"/>
                                        <p:tgtEl>
                                          <p:spTgt spid="3"/>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barn(inVertical)">
                                      <p:cBhvr>
                                        <p:cTn id="32" dur="500"/>
                                        <p:tgtEl>
                                          <p:spTgt spid="17"/>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4"/>
                                        </p:tgtEl>
                                        <p:attrNameLst>
                                          <p:attrName>style.visibility</p:attrName>
                                        </p:attrNameLst>
                                      </p:cBhvr>
                                      <p:to>
                                        <p:strVal val="visible"/>
                                      </p:to>
                                    </p:set>
                                    <p:animEffect transition="in" filter="barn(inVertical)">
                                      <p:cBhvr>
                                        <p:cTn id="37" dur="500"/>
                                        <p:tgtEl>
                                          <p:spTgt spid="4"/>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18"/>
                                        </p:tgtEl>
                                        <p:attrNameLst>
                                          <p:attrName>style.visibility</p:attrName>
                                        </p:attrNameLst>
                                      </p:cBhvr>
                                      <p:to>
                                        <p:strVal val="visible"/>
                                      </p:to>
                                    </p:set>
                                    <p:animEffect transition="in" filter="barn(inVertical)">
                                      <p:cBhvr>
                                        <p:cTn id="42" dur="500"/>
                                        <p:tgtEl>
                                          <p:spTgt spid="18"/>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nodeType="clickEffect">
                                  <p:stCondLst>
                                    <p:cond delay="0"/>
                                  </p:stCondLst>
                                  <p:childTnLst>
                                    <p:set>
                                      <p:cBhvr>
                                        <p:cTn id="46" dur="1" fill="hold">
                                          <p:stCondLst>
                                            <p:cond delay="0"/>
                                          </p:stCondLst>
                                        </p:cTn>
                                        <p:tgtEl>
                                          <p:spTgt spid="5"/>
                                        </p:tgtEl>
                                        <p:attrNameLst>
                                          <p:attrName>style.visibility</p:attrName>
                                        </p:attrNameLst>
                                      </p:cBhvr>
                                      <p:to>
                                        <p:strVal val="visible"/>
                                      </p:to>
                                    </p:set>
                                    <p:animEffect transition="in" filter="barn(inVertical)">
                                      <p:cBhvr>
                                        <p:cTn id="47" dur="500"/>
                                        <p:tgtEl>
                                          <p:spTgt spid="5"/>
                                        </p:tgtEl>
                                      </p:cBhvr>
                                    </p:animEffect>
                                  </p:childTnLst>
                                </p:cTn>
                              </p:par>
                            </p:childTnLst>
                          </p:cTn>
                        </p:par>
                      </p:childTnLst>
                    </p:cTn>
                  </p:par>
                  <p:par>
                    <p:cTn id="48" fill="hold">
                      <p:stCondLst>
                        <p:cond delay="indefinite"/>
                      </p:stCondLst>
                      <p:childTnLst>
                        <p:par>
                          <p:cTn id="49" fill="hold">
                            <p:stCondLst>
                              <p:cond delay="0"/>
                            </p:stCondLst>
                            <p:childTnLst>
                              <p:par>
                                <p:cTn id="50" presetID="42" presetClass="entr" presetSubtype="0" fill="hold" nodeType="clickEffect">
                                  <p:stCondLst>
                                    <p:cond delay="0"/>
                                  </p:stCondLst>
                                  <p:childTnLst>
                                    <p:set>
                                      <p:cBhvr>
                                        <p:cTn id="51" dur="1" fill="hold">
                                          <p:stCondLst>
                                            <p:cond delay="0"/>
                                          </p:stCondLst>
                                        </p:cTn>
                                        <p:tgtEl>
                                          <p:spTgt spid="15"/>
                                        </p:tgtEl>
                                        <p:attrNameLst>
                                          <p:attrName>style.visibility</p:attrName>
                                        </p:attrNameLst>
                                      </p:cBhvr>
                                      <p:to>
                                        <p:strVal val="visible"/>
                                      </p:to>
                                    </p:set>
                                    <p:animEffect transition="in" filter="fade">
                                      <p:cBhvr>
                                        <p:cTn id="52" dur="1000"/>
                                        <p:tgtEl>
                                          <p:spTgt spid="15"/>
                                        </p:tgtEl>
                                      </p:cBhvr>
                                    </p:animEffect>
                                    <p:anim calcmode="lin" valueType="num">
                                      <p:cBhvr>
                                        <p:cTn id="53" dur="1000" fill="hold"/>
                                        <p:tgtEl>
                                          <p:spTgt spid="15"/>
                                        </p:tgtEl>
                                        <p:attrNameLst>
                                          <p:attrName>ppt_x</p:attrName>
                                        </p:attrNameLst>
                                      </p:cBhvr>
                                      <p:tavLst>
                                        <p:tav tm="0">
                                          <p:val>
                                            <p:strVal val="#ppt_x"/>
                                          </p:val>
                                        </p:tav>
                                        <p:tav tm="100000">
                                          <p:val>
                                            <p:strVal val="#ppt_x"/>
                                          </p:val>
                                        </p:tav>
                                      </p:tavLst>
                                    </p:anim>
                                    <p:anim calcmode="lin" valueType="num">
                                      <p:cBhvr>
                                        <p:cTn id="54"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1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reeform 8"/>
          <p:cNvSpPr/>
          <p:nvPr/>
        </p:nvSpPr>
        <p:spPr>
          <a:xfrm>
            <a:off x="1371600" y="3284859"/>
            <a:ext cx="10634421" cy="523220"/>
          </a:xfrm>
          <a:custGeom>
            <a:avLst/>
            <a:gdLst>
              <a:gd name="connsiteX0" fmla="*/ 806336 w 10634421"/>
              <a:gd name="connsiteY0" fmla="*/ 391526 h 2069007"/>
              <a:gd name="connsiteX1" fmla="*/ 4089863 w 10634421"/>
              <a:gd name="connsiteY1" fmla="*/ 252981 h 2069007"/>
              <a:gd name="connsiteX2" fmla="*/ 4436227 w 10634421"/>
              <a:gd name="connsiteY2" fmla="*/ 419235 h 2069007"/>
              <a:gd name="connsiteX3" fmla="*/ 7484227 w 10634421"/>
              <a:gd name="connsiteY3" fmla="*/ 627053 h 2069007"/>
              <a:gd name="connsiteX4" fmla="*/ 8454045 w 10634421"/>
              <a:gd name="connsiteY4" fmla="*/ 211417 h 2069007"/>
              <a:gd name="connsiteX5" fmla="*/ 9867209 w 10634421"/>
              <a:gd name="connsiteY5" fmla="*/ 114435 h 2069007"/>
              <a:gd name="connsiteX6" fmla="*/ 9922627 w 10634421"/>
              <a:gd name="connsiteY6" fmla="*/ 1832399 h 2069007"/>
              <a:gd name="connsiteX7" fmla="*/ 820191 w 10634421"/>
              <a:gd name="connsiteY7" fmla="*/ 1901672 h 2069007"/>
              <a:gd name="connsiteX8" fmla="*/ 806336 w 10634421"/>
              <a:gd name="connsiteY8" fmla="*/ 391526 h 2069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34421" h="2069007">
                <a:moveTo>
                  <a:pt x="806336" y="391526"/>
                </a:moveTo>
                <a:cubicBezTo>
                  <a:pt x="1351281" y="116744"/>
                  <a:pt x="3484881" y="248363"/>
                  <a:pt x="4089863" y="252981"/>
                </a:cubicBezTo>
                <a:cubicBezTo>
                  <a:pt x="4694845" y="257599"/>
                  <a:pt x="3870500" y="356890"/>
                  <a:pt x="4436227" y="419235"/>
                </a:cubicBezTo>
                <a:cubicBezTo>
                  <a:pt x="5001954" y="481580"/>
                  <a:pt x="6814591" y="661689"/>
                  <a:pt x="7484227" y="627053"/>
                </a:cubicBezTo>
                <a:cubicBezTo>
                  <a:pt x="8153863" y="592417"/>
                  <a:pt x="8056881" y="296853"/>
                  <a:pt x="8454045" y="211417"/>
                </a:cubicBezTo>
                <a:cubicBezTo>
                  <a:pt x="8851209" y="125981"/>
                  <a:pt x="9622445" y="-155729"/>
                  <a:pt x="9867209" y="114435"/>
                </a:cubicBezTo>
                <a:cubicBezTo>
                  <a:pt x="10111973" y="384599"/>
                  <a:pt x="11430463" y="1534526"/>
                  <a:pt x="9922627" y="1832399"/>
                </a:cubicBezTo>
                <a:cubicBezTo>
                  <a:pt x="8414791" y="2130272"/>
                  <a:pt x="2344191" y="2139508"/>
                  <a:pt x="820191" y="1901672"/>
                </a:cubicBezTo>
                <a:cubicBezTo>
                  <a:pt x="-703809" y="1663836"/>
                  <a:pt x="261391" y="666308"/>
                  <a:pt x="806336" y="391526"/>
                </a:cubicBezTo>
                <a:close/>
              </a:path>
            </a:pathLst>
          </a:custGeom>
        </p:spPr>
        <p:txBody>
          <a:bodyPr>
            <a:spAutoFit/>
          </a:bodyPr>
          <a:lstStyle/>
          <a:p>
            <a:endParaRPr lang="vi-VN" sz="2800">
              <a:solidFill>
                <a:srgbClr val="0070C0"/>
              </a:solidFill>
              <a:latin typeface="Times New Roman" panose="02020603050405020304" pitchFamily="18" charset="0"/>
              <a:cs typeface="Times New Roman" panose="02020603050405020304" pitchFamily="18" charset="0"/>
            </a:endParaRPr>
          </a:p>
        </p:txBody>
      </p:sp>
      <p:pic>
        <p:nvPicPr>
          <p:cNvPr id="12290" name="Picture 27" descr="bbal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48600" y="0"/>
            <a:ext cx="12954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Top Corners Rounded 15">
            <a:extLst>
              <a:ext uri="{FF2B5EF4-FFF2-40B4-BE49-F238E27FC236}">
                <a16:creationId xmlns:a16="http://schemas.microsoft.com/office/drawing/2014/main" id="{64D87223-09CE-4DE3-AD12-5D12CBE4C9BA}"/>
              </a:ext>
            </a:extLst>
          </p:cNvPr>
          <p:cNvSpPr/>
          <p:nvPr/>
        </p:nvSpPr>
        <p:spPr>
          <a:xfrm rot="5400000">
            <a:off x="-1627981" y="3258344"/>
            <a:ext cx="3597275" cy="341313"/>
          </a:xfrm>
          <a:prstGeom prst="round2SameRect">
            <a:avLst>
              <a:gd name="adj1" fmla="val 50000"/>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latin typeface="Lato Light" panose="020F0502020204030203" pitchFamily="34" charset="0"/>
              <a:ea typeface="Lato Light" panose="020F0502020204030203" pitchFamily="34" charset="0"/>
              <a:cs typeface="Lato Light" panose="020F0502020204030203" pitchFamily="34" charset="0"/>
            </a:endParaRPr>
          </a:p>
        </p:txBody>
      </p:sp>
      <p:sp>
        <p:nvSpPr>
          <p:cNvPr id="25" name="Rectangle 24"/>
          <p:cNvSpPr/>
          <p:nvPr/>
        </p:nvSpPr>
        <p:spPr>
          <a:xfrm>
            <a:off x="457200" y="1090486"/>
            <a:ext cx="8458200" cy="3108543"/>
          </a:xfrm>
          <a:prstGeom prst="rect">
            <a:avLst/>
          </a:prstGeom>
        </p:spPr>
        <p:txBody>
          <a:bodyPr wrap="square">
            <a:spAutoFit/>
          </a:bodyPr>
          <a:lstStyle/>
          <a:p>
            <a:r>
              <a:rPr lang="en-US" sz="2800" dirty="0" err="1" smtClean="0">
                <a:solidFill>
                  <a:srgbClr val="0070C0"/>
                </a:solidFill>
                <a:latin typeface="Times New Roman" panose="02020603050405020304" pitchFamily="18" charset="0"/>
                <a:cs typeface="Times New Roman" panose="02020603050405020304" pitchFamily="18" charset="0"/>
              </a:rPr>
              <a:t>Đối</a:t>
            </a:r>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với</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nồi</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cơm</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điện</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ngoài</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hai</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thông</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số</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kĩ</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thuật</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là</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điện</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áp</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định</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mức</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và</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công</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suất</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định</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mức</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còn</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có</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thông</a:t>
            </a:r>
            <a:endParaRPr lang="en-US" sz="2800" dirty="0">
              <a:solidFill>
                <a:srgbClr val="0070C0"/>
              </a:solidFill>
              <a:latin typeface="Times New Roman" panose="02020603050405020304" pitchFamily="18" charset="0"/>
              <a:cs typeface="Times New Roman" panose="02020603050405020304" pitchFamily="18" charset="0"/>
            </a:endParaRPr>
          </a:p>
          <a:p>
            <a:r>
              <a:rPr lang="en-US" sz="2800" dirty="0" err="1">
                <a:solidFill>
                  <a:srgbClr val="0070C0"/>
                </a:solidFill>
                <a:latin typeface="Times New Roman" panose="02020603050405020304" pitchFamily="18" charset="0"/>
                <a:cs typeface="Times New Roman" panose="02020603050405020304" pitchFamily="18" charset="0"/>
              </a:rPr>
              <a:t>số</a:t>
            </a:r>
            <a:r>
              <a:rPr lang="en-US" sz="2800" dirty="0">
                <a:solidFill>
                  <a:srgbClr val="0070C0"/>
                </a:solidFill>
                <a:latin typeface="Times New Roman" panose="02020603050405020304" pitchFamily="18" charset="0"/>
                <a:cs typeface="Times New Roman" panose="02020603050405020304" pitchFamily="18" charset="0"/>
              </a:rPr>
              <a:t> dung </a:t>
            </a:r>
            <a:r>
              <a:rPr lang="en-US" sz="2800" dirty="0" err="1">
                <a:solidFill>
                  <a:srgbClr val="0070C0"/>
                </a:solidFill>
                <a:latin typeface="Times New Roman" panose="02020603050405020304" pitchFamily="18" charset="0"/>
                <a:cs typeface="Times New Roman" panose="02020603050405020304" pitchFamily="18" charset="0"/>
              </a:rPr>
              <a:t>tích</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định</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mức</a:t>
            </a:r>
            <a:r>
              <a:rPr lang="en-US" sz="2800" dirty="0">
                <a:solidFill>
                  <a:srgbClr val="0070C0"/>
                </a:solidFill>
                <a:latin typeface="Times New Roman" panose="02020603050405020304" pitchFamily="18" charset="0"/>
                <a:cs typeface="Times New Roman" panose="02020603050405020304" pitchFamily="18" charset="0"/>
              </a:rPr>
              <a:t>: 0,75 </a:t>
            </a:r>
            <a:r>
              <a:rPr lang="en-US" sz="2800" dirty="0" err="1">
                <a:solidFill>
                  <a:srgbClr val="0070C0"/>
                </a:solidFill>
                <a:latin typeface="Times New Roman" panose="02020603050405020304" pitchFamily="18" charset="0"/>
                <a:cs typeface="Times New Roman" panose="02020603050405020304" pitchFamily="18" charset="0"/>
              </a:rPr>
              <a:t>lít</a:t>
            </a:r>
            <a:r>
              <a:rPr lang="en-US" sz="2800" dirty="0">
                <a:solidFill>
                  <a:srgbClr val="0070C0"/>
                </a:solidFill>
                <a:latin typeface="Times New Roman" panose="02020603050405020304" pitchFamily="18" charset="0"/>
                <a:cs typeface="Times New Roman" panose="02020603050405020304" pitchFamily="18" charset="0"/>
              </a:rPr>
              <a:t>, 1 </a:t>
            </a:r>
            <a:r>
              <a:rPr lang="en-US" sz="2800" dirty="0" err="1">
                <a:solidFill>
                  <a:srgbClr val="0070C0"/>
                </a:solidFill>
                <a:latin typeface="Times New Roman" panose="02020603050405020304" pitchFamily="18" charset="0"/>
                <a:cs typeface="Times New Roman" panose="02020603050405020304" pitchFamily="18" charset="0"/>
              </a:rPr>
              <a:t>lít</a:t>
            </a:r>
            <a:r>
              <a:rPr lang="en-US" sz="2800" dirty="0">
                <a:solidFill>
                  <a:srgbClr val="0070C0"/>
                </a:solidFill>
                <a:latin typeface="Times New Roman" panose="02020603050405020304" pitchFamily="18" charset="0"/>
                <a:cs typeface="Times New Roman" panose="02020603050405020304" pitchFamily="18" charset="0"/>
              </a:rPr>
              <a:t>; 1,5 </a:t>
            </a:r>
            <a:r>
              <a:rPr lang="en-US" sz="2800" dirty="0" err="1">
                <a:solidFill>
                  <a:srgbClr val="0070C0"/>
                </a:solidFill>
                <a:latin typeface="Times New Roman" panose="02020603050405020304" pitchFamily="18" charset="0"/>
                <a:cs typeface="Times New Roman" panose="02020603050405020304" pitchFamily="18" charset="0"/>
              </a:rPr>
              <a:t>lít</a:t>
            </a:r>
            <a:r>
              <a:rPr lang="en-US" sz="2800" dirty="0">
                <a:solidFill>
                  <a:srgbClr val="0070C0"/>
                </a:solidFill>
                <a:latin typeface="Times New Roman" panose="02020603050405020304" pitchFamily="18" charset="0"/>
                <a:cs typeface="Times New Roman" panose="02020603050405020304" pitchFamily="18" charset="0"/>
              </a:rPr>
              <a:t>; ...</a:t>
            </a:r>
          </a:p>
          <a:p>
            <a:r>
              <a:rPr lang="en-US" sz="2800" dirty="0" err="1">
                <a:solidFill>
                  <a:srgbClr val="0070C0"/>
                </a:solidFill>
                <a:latin typeface="Times New Roman" panose="02020603050405020304" pitchFamily="18" charset="0"/>
                <a:cs typeface="Times New Roman" panose="02020603050405020304" pitchFamily="18" charset="0"/>
              </a:rPr>
              <a:t>Nồi</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cơm</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điện</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thường</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có</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thông</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số</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kĩ</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thuật</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như</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sau</a:t>
            </a:r>
            <a:r>
              <a:rPr lang="en-US" sz="2800" dirty="0">
                <a:solidFill>
                  <a:srgbClr val="0070C0"/>
                </a:solidFill>
                <a:latin typeface="Times New Roman" panose="02020603050405020304" pitchFamily="18" charset="0"/>
                <a:cs typeface="Times New Roman" panose="02020603050405020304" pitchFamily="18" charset="0"/>
              </a:rPr>
              <a:t>:</a:t>
            </a:r>
          </a:p>
          <a:p>
            <a:r>
              <a:rPr lang="en-US" sz="2800" dirty="0">
                <a:solidFill>
                  <a:srgbClr val="0070C0"/>
                </a:solidFill>
                <a:latin typeface="Times New Roman" panose="02020603050405020304" pitchFamily="18" charset="0"/>
                <a:cs typeface="Times New Roman" panose="02020603050405020304" pitchFamily="18" charset="0"/>
              </a:rPr>
              <a:t>220 V - 400 W - 0,75 </a:t>
            </a:r>
            <a:r>
              <a:rPr lang="en-US" sz="2800" dirty="0" err="1">
                <a:solidFill>
                  <a:srgbClr val="0070C0"/>
                </a:solidFill>
                <a:latin typeface="Times New Roman" panose="02020603050405020304" pitchFamily="18" charset="0"/>
                <a:cs typeface="Times New Roman" panose="02020603050405020304" pitchFamily="18" charset="0"/>
              </a:rPr>
              <a:t>lít</a:t>
            </a:r>
            <a:r>
              <a:rPr lang="en-US" sz="2800" dirty="0">
                <a:solidFill>
                  <a:srgbClr val="0070C0"/>
                </a:solidFill>
                <a:latin typeface="Times New Roman" panose="02020603050405020304" pitchFamily="18" charset="0"/>
                <a:cs typeface="Times New Roman" panose="02020603050405020304" pitchFamily="18" charset="0"/>
              </a:rPr>
              <a:t>; 220 V - 500 W - 1,5 </a:t>
            </a:r>
            <a:r>
              <a:rPr lang="en-US" sz="2800" dirty="0" err="1">
                <a:solidFill>
                  <a:srgbClr val="0070C0"/>
                </a:solidFill>
                <a:latin typeface="Times New Roman" panose="02020603050405020304" pitchFamily="18" charset="0"/>
                <a:cs typeface="Times New Roman" panose="02020603050405020304" pitchFamily="18" charset="0"/>
              </a:rPr>
              <a:t>lít</a:t>
            </a:r>
            <a:r>
              <a:rPr lang="en-US" sz="2800" dirty="0">
                <a:solidFill>
                  <a:srgbClr val="0070C0"/>
                </a:solidFill>
                <a:latin typeface="Times New Roman" panose="02020603050405020304" pitchFamily="18" charset="0"/>
                <a:cs typeface="Times New Roman" panose="02020603050405020304" pitchFamily="18" charset="0"/>
              </a:rPr>
              <a:t>;.</a:t>
            </a:r>
          </a:p>
          <a:p>
            <a:r>
              <a:rPr lang="vi-VN" sz="2800" dirty="0">
                <a:solidFill>
                  <a:srgbClr val="0070C0"/>
                </a:solidFill>
                <a:latin typeface="Times New Roman" panose="02020603050405020304" pitchFamily="18" charset="0"/>
                <a:cs typeface="Times New Roman" panose="02020603050405020304" pitchFamily="18" charset="0"/>
              </a:rPr>
              <a:t/>
            </a:r>
            <a:br>
              <a:rPr lang="vi-VN" sz="2800" dirty="0">
                <a:solidFill>
                  <a:srgbClr val="0070C0"/>
                </a:solidFill>
                <a:latin typeface="Times New Roman" panose="02020603050405020304" pitchFamily="18" charset="0"/>
                <a:cs typeface="Times New Roman" panose="02020603050405020304" pitchFamily="18" charset="0"/>
              </a:rPr>
            </a:br>
            <a:endParaRPr lang="en-US" sz="2800" dirty="0">
              <a:solidFill>
                <a:srgbClr val="0070C0"/>
              </a:solidFill>
              <a:latin typeface="Times New Roman" panose="02020603050405020304" pitchFamily="18" charset="0"/>
              <a:cs typeface="Times New Roman" panose="02020603050405020304" pitchFamily="18" charset="0"/>
            </a:endParaRPr>
          </a:p>
        </p:txBody>
      </p:sp>
      <p:pic>
        <p:nvPicPr>
          <p:cNvPr id="15" name="Picture 14"/>
          <p:cNvPicPr>
            <a:picLocks noChangeAspect="1"/>
          </p:cNvPicPr>
          <p:nvPr/>
        </p:nvPicPr>
        <p:blipFill>
          <a:blip r:embed="rId3"/>
          <a:stretch>
            <a:fillRect/>
          </a:stretch>
        </p:blipFill>
        <p:spPr>
          <a:xfrm>
            <a:off x="2357720" y="3855294"/>
            <a:ext cx="4314825" cy="2490414"/>
          </a:xfrm>
          <a:prstGeom prst="rect">
            <a:avLst/>
          </a:prstGeom>
        </p:spPr>
      </p:pic>
      <p:sp>
        <p:nvSpPr>
          <p:cNvPr id="12" name="Rectangle 1"/>
          <p:cNvSpPr>
            <a:spLocks noChangeArrowheads="1"/>
          </p:cNvSpPr>
          <p:nvPr/>
        </p:nvSpPr>
        <p:spPr bwMode="auto">
          <a:xfrm>
            <a:off x="341313" y="62924"/>
            <a:ext cx="348773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ct val="50000"/>
              </a:spcBef>
            </a:pPr>
            <a:r>
              <a:rPr lang="en-US" sz="2800" b="1" u="sng" dirty="0" smtClean="0">
                <a:solidFill>
                  <a:srgbClr val="339966"/>
                </a:solidFill>
                <a:latin typeface="Times New Roman" panose="02020603050405020304" pitchFamily="18" charset="0"/>
              </a:rPr>
              <a:t>3</a:t>
            </a:r>
            <a:r>
              <a:rPr lang="en-US" sz="2800" b="1" u="sng" dirty="0">
                <a:solidFill>
                  <a:srgbClr val="339966"/>
                </a:solidFill>
                <a:latin typeface="Times New Roman" panose="02020603050405020304" pitchFamily="18" charset="0"/>
              </a:rPr>
              <a:t>. </a:t>
            </a:r>
            <a:r>
              <a:rPr lang="en-US" sz="2800" b="1" u="sng" dirty="0" err="1">
                <a:solidFill>
                  <a:srgbClr val="339966"/>
                </a:solidFill>
                <a:latin typeface="Times New Roman" panose="02020603050405020304" pitchFamily="18" charset="0"/>
              </a:rPr>
              <a:t>Thông</a:t>
            </a:r>
            <a:r>
              <a:rPr lang="en-US" sz="2800" b="1" u="sng" dirty="0">
                <a:solidFill>
                  <a:srgbClr val="339966"/>
                </a:solidFill>
                <a:latin typeface="Times New Roman" panose="02020603050405020304" pitchFamily="18" charset="0"/>
              </a:rPr>
              <a:t> </a:t>
            </a:r>
            <a:r>
              <a:rPr lang="en-US" sz="2800" b="1" u="sng" dirty="0" err="1">
                <a:solidFill>
                  <a:srgbClr val="339966"/>
                </a:solidFill>
                <a:latin typeface="Times New Roman" panose="02020603050405020304" pitchFamily="18" charset="0"/>
              </a:rPr>
              <a:t>số</a:t>
            </a:r>
            <a:r>
              <a:rPr lang="en-US" sz="2800" b="1" u="sng" dirty="0">
                <a:solidFill>
                  <a:srgbClr val="339966"/>
                </a:solidFill>
                <a:latin typeface="Times New Roman" panose="02020603050405020304" pitchFamily="18" charset="0"/>
              </a:rPr>
              <a:t> </a:t>
            </a:r>
            <a:r>
              <a:rPr lang="en-US" sz="2800" b="1" u="sng" dirty="0" err="1">
                <a:solidFill>
                  <a:srgbClr val="339966"/>
                </a:solidFill>
                <a:latin typeface="Times New Roman" panose="02020603050405020304" pitchFamily="18" charset="0"/>
              </a:rPr>
              <a:t>kĩ</a:t>
            </a:r>
            <a:r>
              <a:rPr lang="en-US" sz="2800" b="1" u="sng" dirty="0">
                <a:solidFill>
                  <a:srgbClr val="339966"/>
                </a:solidFill>
                <a:latin typeface="Times New Roman" panose="02020603050405020304" pitchFamily="18" charset="0"/>
              </a:rPr>
              <a:t> </a:t>
            </a:r>
            <a:r>
              <a:rPr lang="en-US" sz="2800" b="1" u="sng" dirty="0" err="1">
                <a:solidFill>
                  <a:srgbClr val="339966"/>
                </a:solidFill>
                <a:latin typeface="Times New Roman" panose="02020603050405020304" pitchFamily="18" charset="0"/>
              </a:rPr>
              <a:t>thuật</a:t>
            </a:r>
            <a:r>
              <a:rPr lang="en-US" sz="2800" b="1" u="sng" dirty="0">
                <a:solidFill>
                  <a:srgbClr val="339966"/>
                </a:solidFill>
                <a:latin typeface="Times New Roman" panose="02020603050405020304" pitchFamily="18" charset="0"/>
              </a:rPr>
              <a:t> </a:t>
            </a:r>
            <a:endParaRPr lang="en-US" altLang="vi-VN" sz="2800" b="1" u="sng" dirty="0">
              <a:solidFill>
                <a:srgbClr val="339966"/>
              </a:solidFill>
              <a:latin typeface="Times New Roman" panose="02020603050405020304" pitchFamily="18" charset="0"/>
            </a:endParaRPr>
          </a:p>
        </p:txBody>
      </p:sp>
    </p:spTree>
    <p:extLst>
      <p:ext uri="{BB962C8B-B14F-4D97-AF65-F5344CB8AC3E}">
        <p14:creationId xmlns:p14="http://schemas.microsoft.com/office/powerpoint/2010/main" val="2232216503"/>
      </p:ext>
    </p:extLst>
  </p:cSld>
  <p:clrMapOvr>
    <a:masterClrMapping/>
  </p:clrMapOvr>
  <p:transition>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fade">
                                      <p:cBhvr>
                                        <p:cTn id="12"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1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reeform 8"/>
          <p:cNvSpPr/>
          <p:nvPr/>
        </p:nvSpPr>
        <p:spPr>
          <a:xfrm>
            <a:off x="1371600" y="3284859"/>
            <a:ext cx="10634421" cy="523220"/>
          </a:xfrm>
          <a:custGeom>
            <a:avLst/>
            <a:gdLst>
              <a:gd name="connsiteX0" fmla="*/ 806336 w 10634421"/>
              <a:gd name="connsiteY0" fmla="*/ 391526 h 2069007"/>
              <a:gd name="connsiteX1" fmla="*/ 4089863 w 10634421"/>
              <a:gd name="connsiteY1" fmla="*/ 252981 h 2069007"/>
              <a:gd name="connsiteX2" fmla="*/ 4436227 w 10634421"/>
              <a:gd name="connsiteY2" fmla="*/ 419235 h 2069007"/>
              <a:gd name="connsiteX3" fmla="*/ 7484227 w 10634421"/>
              <a:gd name="connsiteY3" fmla="*/ 627053 h 2069007"/>
              <a:gd name="connsiteX4" fmla="*/ 8454045 w 10634421"/>
              <a:gd name="connsiteY4" fmla="*/ 211417 h 2069007"/>
              <a:gd name="connsiteX5" fmla="*/ 9867209 w 10634421"/>
              <a:gd name="connsiteY5" fmla="*/ 114435 h 2069007"/>
              <a:gd name="connsiteX6" fmla="*/ 9922627 w 10634421"/>
              <a:gd name="connsiteY6" fmla="*/ 1832399 h 2069007"/>
              <a:gd name="connsiteX7" fmla="*/ 820191 w 10634421"/>
              <a:gd name="connsiteY7" fmla="*/ 1901672 h 2069007"/>
              <a:gd name="connsiteX8" fmla="*/ 806336 w 10634421"/>
              <a:gd name="connsiteY8" fmla="*/ 391526 h 2069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34421" h="2069007">
                <a:moveTo>
                  <a:pt x="806336" y="391526"/>
                </a:moveTo>
                <a:cubicBezTo>
                  <a:pt x="1351281" y="116744"/>
                  <a:pt x="3484881" y="248363"/>
                  <a:pt x="4089863" y="252981"/>
                </a:cubicBezTo>
                <a:cubicBezTo>
                  <a:pt x="4694845" y="257599"/>
                  <a:pt x="3870500" y="356890"/>
                  <a:pt x="4436227" y="419235"/>
                </a:cubicBezTo>
                <a:cubicBezTo>
                  <a:pt x="5001954" y="481580"/>
                  <a:pt x="6814591" y="661689"/>
                  <a:pt x="7484227" y="627053"/>
                </a:cubicBezTo>
                <a:cubicBezTo>
                  <a:pt x="8153863" y="592417"/>
                  <a:pt x="8056881" y="296853"/>
                  <a:pt x="8454045" y="211417"/>
                </a:cubicBezTo>
                <a:cubicBezTo>
                  <a:pt x="8851209" y="125981"/>
                  <a:pt x="9622445" y="-155729"/>
                  <a:pt x="9867209" y="114435"/>
                </a:cubicBezTo>
                <a:cubicBezTo>
                  <a:pt x="10111973" y="384599"/>
                  <a:pt x="11430463" y="1534526"/>
                  <a:pt x="9922627" y="1832399"/>
                </a:cubicBezTo>
                <a:cubicBezTo>
                  <a:pt x="8414791" y="2130272"/>
                  <a:pt x="2344191" y="2139508"/>
                  <a:pt x="820191" y="1901672"/>
                </a:cubicBezTo>
                <a:cubicBezTo>
                  <a:pt x="-703809" y="1663836"/>
                  <a:pt x="261391" y="666308"/>
                  <a:pt x="806336" y="391526"/>
                </a:cubicBezTo>
                <a:close/>
              </a:path>
            </a:pathLst>
          </a:custGeom>
        </p:spPr>
        <p:txBody>
          <a:bodyPr>
            <a:spAutoFit/>
          </a:bodyPr>
          <a:lstStyle/>
          <a:p>
            <a:endParaRPr lang="vi-VN" sz="2800">
              <a:solidFill>
                <a:srgbClr val="0070C0"/>
              </a:solidFill>
              <a:latin typeface="Times New Roman" panose="02020603050405020304" pitchFamily="18" charset="0"/>
              <a:cs typeface="Times New Roman" panose="02020603050405020304" pitchFamily="18" charset="0"/>
            </a:endParaRPr>
          </a:p>
        </p:txBody>
      </p:sp>
      <p:pic>
        <p:nvPicPr>
          <p:cNvPr id="12290" name="Picture 27" descr="bbal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48600" y="0"/>
            <a:ext cx="12954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Top Corners Rounded 15">
            <a:extLst>
              <a:ext uri="{FF2B5EF4-FFF2-40B4-BE49-F238E27FC236}">
                <a16:creationId xmlns:a16="http://schemas.microsoft.com/office/drawing/2014/main" id="{64D87223-09CE-4DE3-AD12-5D12CBE4C9BA}"/>
              </a:ext>
            </a:extLst>
          </p:cNvPr>
          <p:cNvSpPr/>
          <p:nvPr/>
        </p:nvSpPr>
        <p:spPr>
          <a:xfrm rot="5400000">
            <a:off x="-1627981" y="3258344"/>
            <a:ext cx="3597275" cy="341313"/>
          </a:xfrm>
          <a:prstGeom prst="round2SameRect">
            <a:avLst>
              <a:gd name="adj1" fmla="val 50000"/>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latin typeface="Lato Light" panose="020F0502020204030203" pitchFamily="34" charset="0"/>
              <a:ea typeface="Lato Light" panose="020F0502020204030203" pitchFamily="34" charset="0"/>
              <a:cs typeface="Lato Light" panose="020F0502020204030203" pitchFamily="34" charset="0"/>
            </a:endParaRPr>
          </a:p>
        </p:txBody>
      </p:sp>
      <p:sp>
        <p:nvSpPr>
          <p:cNvPr id="25" name="Rectangle 24"/>
          <p:cNvSpPr/>
          <p:nvPr/>
        </p:nvSpPr>
        <p:spPr>
          <a:xfrm>
            <a:off x="457200" y="1090486"/>
            <a:ext cx="8458200" cy="1815882"/>
          </a:xfrm>
          <a:prstGeom prst="rect">
            <a:avLst/>
          </a:prstGeom>
        </p:spPr>
        <p:txBody>
          <a:bodyPr wrap="square">
            <a:spAutoFit/>
          </a:bodyPr>
          <a:lstStyle/>
          <a:p>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Tiết</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kiệm</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thời</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gian</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công</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sức</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khi</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nấu</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cơm</a:t>
            </a:r>
            <a:r>
              <a:rPr lang="en-US" sz="2800" dirty="0" smtClean="0">
                <a:solidFill>
                  <a:srgbClr val="0070C0"/>
                </a:solidFill>
                <a:latin typeface="Times New Roman" panose="02020603050405020304" pitchFamily="18" charset="0"/>
                <a:cs typeface="Times New Roman" panose="02020603050405020304" pitchFamily="18" charset="0"/>
              </a:rPr>
              <a:t>.</a:t>
            </a:r>
          </a:p>
          <a:p>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Dễ</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sử</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dụng</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và</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có</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nhiều</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công</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dụng</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khác</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nhau</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như</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hấp</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bánh</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nấu</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cháo</a:t>
            </a:r>
            <a:r>
              <a:rPr lang="en-US" sz="2800" dirty="0">
                <a:solidFill>
                  <a:srgbClr val="0070C0"/>
                </a:solidFill>
                <a:latin typeface="Times New Roman" panose="02020603050405020304" pitchFamily="18" charset="0"/>
                <a:cs typeface="Times New Roman" panose="02020603050405020304" pitchFamily="18" charset="0"/>
              </a:rPr>
              <a:t>,... </a:t>
            </a:r>
            <a:r>
              <a:rPr lang="vi-VN" sz="2800" dirty="0">
                <a:solidFill>
                  <a:srgbClr val="0070C0"/>
                </a:solidFill>
                <a:latin typeface="Times New Roman" panose="02020603050405020304" pitchFamily="18" charset="0"/>
                <a:cs typeface="Times New Roman" panose="02020603050405020304" pitchFamily="18" charset="0"/>
              </a:rPr>
              <a:t/>
            </a:r>
            <a:br>
              <a:rPr lang="vi-VN" sz="2800" dirty="0">
                <a:solidFill>
                  <a:srgbClr val="0070C0"/>
                </a:solidFill>
                <a:latin typeface="Times New Roman" panose="02020603050405020304" pitchFamily="18" charset="0"/>
                <a:cs typeface="Times New Roman" panose="02020603050405020304" pitchFamily="18" charset="0"/>
              </a:rPr>
            </a:br>
            <a:endParaRPr lang="en-US" sz="2800" dirty="0">
              <a:solidFill>
                <a:srgbClr val="0070C0"/>
              </a:solidFill>
              <a:latin typeface="Times New Roman" panose="02020603050405020304" pitchFamily="18" charset="0"/>
              <a:cs typeface="Times New Roman" panose="02020603050405020304" pitchFamily="18" charset="0"/>
            </a:endParaRPr>
          </a:p>
        </p:txBody>
      </p:sp>
      <p:sp>
        <p:nvSpPr>
          <p:cNvPr id="12" name="Rectangle 1"/>
          <p:cNvSpPr>
            <a:spLocks noChangeArrowheads="1"/>
          </p:cNvSpPr>
          <p:nvPr/>
        </p:nvSpPr>
        <p:spPr bwMode="auto">
          <a:xfrm>
            <a:off x="341313" y="62924"/>
            <a:ext cx="348773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ct val="50000"/>
              </a:spcBef>
            </a:pPr>
            <a:r>
              <a:rPr lang="en-US" sz="2800" b="1" u="sng" dirty="0" smtClean="0">
                <a:solidFill>
                  <a:srgbClr val="339966"/>
                </a:solidFill>
                <a:latin typeface="Times New Roman" panose="02020603050405020304" pitchFamily="18" charset="0"/>
              </a:rPr>
              <a:t>4</a:t>
            </a:r>
            <a:r>
              <a:rPr lang="en-US" sz="2800" b="1" u="sng" dirty="0">
                <a:solidFill>
                  <a:srgbClr val="339966"/>
                </a:solidFill>
                <a:latin typeface="Times New Roman" panose="02020603050405020304" pitchFamily="18" charset="0"/>
              </a:rPr>
              <a:t>. </a:t>
            </a:r>
            <a:r>
              <a:rPr lang="en-US" sz="2800" b="1" u="sng" dirty="0" err="1">
                <a:solidFill>
                  <a:srgbClr val="339966"/>
                </a:solidFill>
                <a:latin typeface="Times New Roman" panose="02020603050405020304" pitchFamily="18" charset="0"/>
              </a:rPr>
              <a:t>Đặc</a:t>
            </a:r>
            <a:r>
              <a:rPr lang="en-US" sz="2800" b="1" u="sng" dirty="0">
                <a:solidFill>
                  <a:srgbClr val="339966"/>
                </a:solidFill>
                <a:latin typeface="Times New Roman" panose="02020603050405020304" pitchFamily="18" charset="0"/>
              </a:rPr>
              <a:t> </a:t>
            </a:r>
            <a:r>
              <a:rPr lang="en-US" sz="2800" b="1" u="sng" dirty="0" err="1">
                <a:solidFill>
                  <a:srgbClr val="339966"/>
                </a:solidFill>
                <a:latin typeface="Times New Roman" panose="02020603050405020304" pitchFamily="18" charset="0"/>
              </a:rPr>
              <a:t>điểm</a:t>
            </a:r>
            <a:r>
              <a:rPr lang="en-US" sz="2800" b="1" u="sng" dirty="0">
                <a:solidFill>
                  <a:srgbClr val="339966"/>
                </a:solidFill>
                <a:latin typeface="Times New Roman" panose="02020603050405020304" pitchFamily="18" charset="0"/>
              </a:rPr>
              <a:t> </a:t>
            </a:r>
            <a:endParaRPr lang="en-US" altLang="vi-VN" sz="2800" b="1" u="sng" dirty="0">
              <a:solidFill>
                <a:srgbClr val="339966"/>
              </a:solidFill>
              <a:latin typeface="Times New Roman" panose="02020603050405020304" pitchFamily="18" charset="0"/>
            </a:endParaRPr>
          </a:p>
        </p:txBody>
      </p:sp>
      <p:pic>
        <p:nvPicPr>
          <p:cNvPr id="11" name="Picture 10" descr="Screen Clipping"/>
          <p:cNvPicPr>
            <a:picLocks noChangeAspect="1"/>
          </p:cNvPicPr>
          <p:nvPr/>
        </p:nvPicPr>
        <p:blipFill>
          <a:blip r:embed="rId3">
            <a:extLst>
              <a:ext uri="{BEBA8EAE-BF5A-486C-A8C5-ECC9F3942E4B}">
                <a14:imgProps xmlns:a14="http://schemas.microsoft.com/office/drawing/2010/main">
                  <a14:imgLayer r:embed="rId4">
                    <a14:imgEffect>
                      <a14:backgroundRemoval t="0" b="89796" l="9455" r="100000"/>
                    </a14:imgEffect>
                  </a14:imgLayer>
                </a14:imgProps>
              </a:ext>
              <a:ext uri="{28A0092B-C50C-407E-A947-70E740481C1C}">
                <a14:useLocalDpi xmlns:a14="http://schemas.microsoft.com/office/drawing/2010/main" val="0"/>
              </a:ext>
            </a:extLst>
          </a:blip>
          <a:stretch>
            <a:fillRect/>
          </a:stretch>
        </p:blipFill>
        <p:spPr>
          <a:xfrm>
            <a:off x="1905000" y="3514636"/>
            <a:ext cx="5791200" cy="2762381"/>
          </a:xfrm>
          <a:prstGeom prst="rect">
            <a:avLst/>
          </a:prstGeom>
        </p:spPr>
      </p:pic>
    </p:spTree>
    <p:extLst>
      <p:ext uri="{BB962C8B-B14F-4D97-AF65-F5344CB8AC3E}">
        <p14:creationId xmlns:p14="http://schemas.microsoft.com/office/powerpoint/2010/main" val="667579761"/>
      </p:ext>
    </p:extLst>
  </p:cSld>
  <p:clrMapOvr>
    <a:masterClrMapping/>
  </p:clrMapOvr>
  <p:transition>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fade">
                                      <p:cBhvr>
                                        <p:cTn id="12" dur="500"/>
                                        <p:tgtEl>
                                          <p:spTgt spid="25"/>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1000"/>
                                        <p:tgtEl>
                                          <p:spTgt spid="11"/>
                                        </p:tgtEl>
                                      </p:cBhvr>
                                    </p:animEffect>
                                    <p:anim calcmode="lin" valueType="num">
                                      <p:cBhvr>
                                        <p:cTn id="18" dur="1000" fill="hold"/>
                                        <p:tgtEl>
                                          <p:spTgt spid="11"/>
                                        </p:tgtEl>
                                        <p:attrNameLst>
                                          <p:attrName>ppt_x</p:attrName>
                                        </p:attrNameLst>
                                      </p:cBhvr>
                                      <p:tavLst>
                                        <p:tav tm="0">
                                          <p:val>
                                            <p:strVal val="#ppt_x"/>
                                          </p:val>
                                        </p:tav>
                                        <p:tav tm="100000">
                                          <p:val>
                                            <p:strVal val="#ppt_x"/>
                                          </p:val>
                                        </p:tav>
                                      </p:tavLst>
                                    </p:anim>
                                    <p:anim calcmode="lin" valueType="num">
                                      <p:cBhvr>
                                        <p:cTn id="1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1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reeform 8"/>
          <p:cNvSpPr/>
          <p:nvPr/>
        </p:nvSpPr>
        <p:spPr>
          <a:xfrm>
            <a:off x="1371600" y="3284859"/>
            <a:ext cx="10634421" cy="523220"/>
          </a:xfrm>
          <a:custGeom>
            <a:avLst/>
            <a:gdLst>
              <a:gd name="connsiteX0" fmla="*/ 806336 w 10634421"/>
              <a:gd name="connsiteY0" fmla="*/ 391526 h 2069007"/>
              <a:gd name="connsiteX1" fmla="*/ 4089863 w 10634421"/>
              <a:gd name="connsiteY1" fmla="*/ 252981 h 2069007"/>
              <a:gd name="connsiteX2" fmla="*/ 4436227 w 10634421"/>
              <a:gd name="connsiteY2" fmla="*/ 419235 h 2069007"/>
              <a:gd name="connsiteX3" fmla="*/ 7484227 w 10634421"/>
              <a:gd name="connsiteY3" fmla="*/ 627053 h 2069007"/>
              <a:gd name="connsiteX4" fmla="*/ 8454045 w 10634421"/>
              <a:gd name="connsiteY4" fmla="*/ 211417 h 2069007"/>
              <a:gd name="connsiteX5" fmla="*/ 9867209 w 10634421"/>
              <a:gd name="connsiteY5" fmla="*/ 114435 h 2069007"/>
              <a:gd name="connsiteX6" fmla="*/ 9922627 w 10634421"/>
              <a:gd name="connsiteY6" fmla="*/ 1832399 h 2069007"/>
              <a:gd name="connsiteX7" fmla="*/ 820191 w 10634421"/>
              <a:gd name="connsiteY7" fmla="*/ 1901672 h 2069007"/>
              <a:gd name="connsiteX8" fmla="*/ 806336 w 10634421"/>
              <a:gd name="connsiteY8" fmla="*/ 391526 h 2069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34421" h="2069007">
                <a:moveTo>
                  <a:pt x="806336" y="391526"/>
                </a:moveTo>
                <a:cubicBezTo>
                  <a:pt x="1351281" y="116744"/>
                  <a:pt x="3484881" y="248363"/>
                  <a:pt x="4089863" y="252981"/>
                </a:cubicBezTo>
                <a:cubicBezTo>
                  <a:pt x="4694845" y="257599"/>
                  <a:pt x="3870500" y="356890"/>
                  <a:pt x="4436227" y="419235"/>
                </a:cubicBezTo>
                <a:cubicBezTo>
                  <a:pt x="5001954" y="481580"/>
                  <a:pt x="6814591" y="661689"/>
                  <a:pt x="7484227" y="627053"/>
                </a:cubicBezTo>
                <a:cubicBezTo>
                  <a:pt x="8153863" y="592417"/>
                  <a:pt x="8056881" y="296853"/>
                  <a:pt x="8454045" y="211417"/>
                </a:cubicBezTo>
                <a:cubicBezTo>
                  <a:pt x="8851209" y="125981"/>
                  <a:pt x="9622445" y="-155729"/>
                  <a:pt x="9867209" y="114435"/>
                </a:cubicBezTo>
                <a:cubicBezTo>
                  <a:pt x="10111973" y="384599"/>
                  <a:pt x="11430463" y="1534526"/>
                  <a:pt x="9922627" y="1832399"/>
                </a:cubicBezTo>
                <a:cubicBezTo>
                  <a:pt x="8414791" y="2130272"/>
                  <a:pt x="2344191" y="2139508"/>
                  <a:pt x="820191" y="1901672"/>
                </a:cubicBezTo>
                <a:cubicBezTo>
                  <a:pt x="-703809" y="1663836"/>
                  <a:pt x="261391" y="666308"/>
                  <a:pt x="806336" y="391526"/>
                </a:cubicBezTo>
                <a:close/>
              </a:path>
            </a:pathLst>
          </a:custGeom>
        </p:spPr>
        <p:txBody>
          <a:bodyPr>
            <a:spAutoFit/>
          </a:bodyPr>
          <a:lstStyle/>
          <a:p>
            <a:endParaRPr lang="vi-VN" sz="2800">
              <a:solidFill>
                <a:srgbClr val="0070C0"/>
              </a:solidFill>
              <a:latin typeface="Times New Roman" panose="02020603050405020304" pitchFamily="18" charset="0"/>
              <a:cs typeface="Times New Roman" panose="02020603050405020304" pitchFamily="18" charset="0"/>
            </a:endParaRPr>
          </a:p>
        </p:txBody>
      </p:sp>
      <p:pic>
        <p:nvPicPr>
          <p:cNvPr id="12290" name="Picture 27" descr="bbal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39100" y="228600"/>
            <a:ext cx="12954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Top Corners Rounded 15">
            <a:extLst>
              <a:ext uri="{FF2B5EF4-FFF2-40B4-BE49-F238E27FC236}">
                <a16:creationId xmlns:a16="http://schemas.microsoft.com/office/drawing/2014/main" id="{64D87223-09CE-4DE3-AD12-5D12CBE4C9BA}"/>
              </a:ext>
            </a:extLst>
          </p:cNvPr>
          <p:cNvSpPr/>
          <p:nvPr/>
        </p:nvSpPr>
        <p:spPr>
          <a:xfrm rot="5400000">
            <a:off x="-1627981" y="3258344"/>
            <a:ext cx="3597275" cy="341313"/>
          </a:xfrm>
          <a:prstGeom prst="round2SameRect">
            <a:avLst>
              <a:gd name="adj1" fmla="val 50000"/>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latin typeface="Lato Light" panose="020F0502020204030203" pitchFamily="34" charset="0"/>
              <a:ea typeface="Lato Light" panose="020F0502020204030203" pitchFamily="34" charset="0"/>
              <a:cs typeface="Lato Light" panose="020F0502020204030203" pitchFamily="34" charset="0"/>
            </a:endParaRPr>
          </a:p>
        </p:txBody>
      </p:sp>
      <p:sp>
        <p:nvSpPr>
          <p:cNvPr id="25" name="Rectangle 24"/>
          <p:cNvSpPr/>
          <p:nvPr/>
        </p:nvSpPr>
        <p:spPr>
          <a:xfrm>
            <a:off x="457200" y="1090486"/>
            <a:ext cx="8458200" cy="2677656"/>
          </a:xfrm>
          <a:prstGeom prst="rect">
            <a:avLst/>
          </a:prstGeom>
        </p:spPr>
        <p:txBody>
          <a:bodyPr wrap="square">
            <a:spAutoFit/>
          </a:bodyPr>
          <a:lstStyle/>
          <a:p>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Đọc</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kĩ</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thông</a:t>
            </a:r>
            <a:r>
              <a:rPr lang="en-US" sz="2800" dirty="0">
                <a:solidFill>
                  <a:srgbClr val="0070C0"/>
                </a:solidFill>
                <a:latin typeface="Times New Roman" panose="02020603050405020304" pitchFamily="18" charset="0"/>
                <a:cs typeface="Times New Roman" panose="02020603050405020304" pitchFamily="18" charset="0"/>
              </a:rPr>
              <a:t> tin </a:t>
            </a:r>
            <a:r>
              <a:rPr lang="en-US" sz="2800" dirty="0" err="1">
                <a:solidFill>
                  <a:srgbClr val="0070C0"/>
                </a:solidFill>
                <a:latin typeface="Times New Roman" panose="02020603050405020304" pitchFamily="18" charset="0"/>
                <a:cs typeface="Times New Roman" panose="02020603050405020304" pitchFamily="18" charset="0"/>
              </a:rPr>
              <a:t>có</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trên</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nồi</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cơm</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điện</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và</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hướng</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dẫn</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sử</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dụng</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của</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nhà</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sản</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xuất</a:t>
            </a:r>
            <a:r>
              <a:rPr lang="en-US" sz="2800" dirty="0" smtClean="0">
                <a:solidFill>
                  <a:srgbClr val="0070C0"/>
                </a:solidFill>
                <a:latin typeface="Times New Roman" panose="02020603050405020304" pitchFamily="18" charset="0"/>
                <a:cs typeface="Times New Roman" panose="02020603050405020304" pitchFamily="18" charset="0"/>
              </a:rPr>
              <a:t>.</a:t>
            </a:r>
          </a:p>
          <a:p>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Sử</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dụng</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đúng</a:t>
            </a:r>
            <a:r>
              <a:rPr lang="en-US" sz="2800" dirty="0">
                <a:solidFill>
                  <a:srgbClr val="0070C0"/>
                </a:solidFill>
                <a:latin typeface="Times New Roman" panose="02020603050405020304" pitchFamily="18" charset="0"/>
                <a:cs typeface="Times New Roman" panose="02020603050405020304" pitchFamily="18" charset="0"/>
              </a:rPr>
              <a:t> dung </a:t>
            </a:r>
            <a:r>
              <a:rPr lang="en-US" sz="2800" dirty="0" err="1">
                <a:solidFill>
                  <a:srgbClr val="0070C0"/>
                </a:solidFill>
                <a:latin typeface="Times New Roman" panose="02020603050405020304" pitchFamily="18" charset="0"/>
                <a:cs typeface="Times New Roman" panose="02020603050405020304" pitchFamily="18" charset="0"/>
              </a:rPr>
              <a:t>tích</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điện</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áp</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định</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mức</a:t>
            </a:r>
            <a:r>
              <a:rPr lang="en-US" sz="2800" dirty="0">
                <a:solidFill>
                  <a:srgbClr val="0070C0"/>
                </a:solidFill>
                <a:latin typeface="Times New Roman" panose="02020603050405020304" pitchFamily="18" charset="0"/>
                <a:cs typeface="Times New Roman" panose="02020603050405020304" pitchFamily="18" charset="0"/>
              </a:rPr>
              <a:t>. </a:t>
            </a:r>
            <a:endParaRPr lang="en-US" sz="2800" dirty="0" smtClean="0">
              <a:solidFill>
                <a:srgbClr val="0070C0"/>
              </a:solidFill>
              <a:latin typeface="Times New Roman" panose="02020603050405020304" pitchFamily="18" charset="0"/>
              <a:cs typeface="Times New Roman" panose="02020603050405020304" pitchFamily="18" charset="0"/>
            </a:endParaRPr>
          </a:p>
          <a:p>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Thường</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xuyên</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vệ</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sinh</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các</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bộ</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phận</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của</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nồi</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cơm</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điện</a:t>
            </a:r>
            <a:r>
              <a:rPr lang="en-US" sz="2800" dirty="0">
                <a:solidFill>
                  <a:srgbClr val="0070C0"/>
                </a:solidFill>
                <a:latin typeface="Times New Roman" panose="02020603050405020304" pitchFamily="18" charset="0"/>
                <a:cs typeface="Times New Roman" panose="02020603050405020304" pitchFamily="18" charset="0"/>
              </a:rPr>
              <a:t>,</a:t>
            </a:r>
          </a:p>
          <a:p>
            <a:r>
              <a:rPr lang="vi-VN" sz="2800" dirty="0">
                <a:solidFill>
                  <a:srgbClr val="0070C0"/>
                </a:solidFill>
                <a:latin typeface="Times New Roman" panose="02020603050405020304" pitchFamily="18" charset="0"/>
                <a:cs typeface="Times New Roman" panose="02020603050405020304" pitchFamily="18" charset="0"/>
              </a:rPr>
              <a:t/>
            </a:r>
            <a:br>
              <a:rPr lang="vi-VN" sz="2800" dirty="0">
                <a:solidFill>
                  <a:srgbClr val="0070C0"/>
                </a:solidFill>
                <a:latin typeface="Times New Roman" panose="02020603050405020304" pitchFamily="18" charset="0"/>
                <a:cs typeface="Times New Roman" panose="02020603050405020304" pitchFamily="18" charset="0"/>
              </a:rPr>
            </a:br>
            <a:endParaRPr lang="en-US" sz="2800" dirty="0">
              <a:solidFill>
                <a:srgbClr val="0070C0"/>
              </a:solidFill>
              <a:latin typeface="Times New Roman" panose="02020603050405020304" pitchFamily="18" charset="0"/>
              <a:cs typeface="Times New Roman" panose="02020603050405020304" pitchFamily="18" charset="0"/>
            </a:endParaRPr>
          </a:p>
        </p:txBody>
      </p:sp>
      <p:pic>
        <p:nvPicPr>
          <p:cNvPr id="15" name="Picture 14"/>
          <p:cNvPicPr>
            <a:picLocks noChangeAspect="1"/>
          </p:cNvPicPr>
          <p:nvPr/>
        </p:nvPicPr>
        <p:blipFill>
          <a:blip r:embed="rId3"/>
          <a:stretch>
            <a:fillRect/>
          </a:stretch>
        </p:blipFill>
        <p:spPr>
          <a:xfrm>
            <a:off x="2357720" y="3855294"/>
            <a:ext cx="4314825" cy="2490414"/>
          </a:xfrm>
          <a:prstGeom prst="rect">
            <a:avLst/>
          </a:prstGeom>
        </p:spPr>
      </p:pic>
      <p:sp>
        <p:nvSpPr>
          <p:cNvPr id="12" name="Rectangle 1"/>
          <p:cNvSpPr>
            <a:spLocks noChangeArrowheads="1"/>
          </p:cNvSpPr>
          <p:nvPr/>
        </p:nvSpPr>
        <p:spPr bwMode="auto">
          <a:xfrm>
            <a:off x="341313" y="62924"/>
            <a:ext cx="83454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ct val="50000"/>
              </a:spcBef>
            </a:pPr>
            <a:r>
              <a:rPr lang="en-US" sz="2800" b="1" u="sng" dirty="0" smtClean="0">
                <a:solidFill>
                  <a:srgbClr val="339966"/>
                </a:solidFill>
                <a:latin typeface="Times New Roman" panose="02020603050405020304" pitchFamily="18" charset="0"/>
              </a:rPr>
              <a:t>5</a:t>
            </a:r>
            <a:r>
              <a:rPr lang="en-US" sz="2800" b="1" u="sng" dirty="0">
                <a:solidFill>
                  <a:srgbClr val="339966"/>
                </a:solidFill>
                <a:latin typeface="Times New Roman" panose="02020603050405020304" pitchFamily="18" charset="0"/>
              </a:rPr>
              <a:t>. </a:t>
            </a:r>
            <a:r>
              <a:rPr lang="en-US" sz="2800" b="1" u="sng" dirty="0" err="1">
                <a:solidFill>
                  <a:srgbClr val="339966"/>
                </a:solidFill>
                <a:latin typeface="Times New Roman" panose="02020603050405020304" pitchFamily="18" charset="0"/>
              </a:rPr>
              <a:t>Sử</a:t>
            </a:r>
            <a:r>
              <a:rPr lang="en-US" sz="2800" b="1" u="sng" dirty="0">
                <a:solidFill>
                  <a:srgbClr val="339966"/>
                </a:solidFill>
                <a:latin typeface="Times New Roman" panose="02020603050405020304" pitchFamily="18" charset="0"/>
              </a:rPr>
              <a:t> </a:t>
            </a:r>
            <a:r>
              <a:rPr lang="en-US" sz="2800" b="1" u="sng" dirty="0" err="1">
                <a:solidFill>
                  <a:srgbClr val="339966"/>
                </a:solidFill>
                <a:latin typeface="Times New Roman" panose="02020603050405020304" pitchFamily="18" charset="0"/>
              </a:rPr>
              <a:t>dụng</a:t>
            </a:r>
            <a:r>
              <a:rPr lang="en-US" sz="2800" b="1" u="sng" dirty="0">
                <a:solidFill>
                  <a:srgbClr val="339966"/>
                </a:solidFill>
                <a:latin typeface="Times New Roman" panose="02020603050405020304" pitchFamily="18" charset="0"/>
              </a:rPr>
              <a:t> </a:t>
            </a:r>
            <a:r>
              <a:rPr lang="en-US" sz="2800" b="1" u="sng" dirty="0" err="1">
                <a:solidFill>
                  <a:srgbClr val="339966"/>
                </a:solidFill>
                <a:latin typeface="Times New Roman" panose="02020603050405020304" pitchFamily="18" charset="0"/>
              </a:rPr>
              <a:t>nồi</a:t>
            </a:r>
            <a:r>
              <a:rPr lang="en-US" sz="2800" b="1" u="sng" dirty="0">
                <a:solidFill>
                  <a:srgbClr val="339966"/>
                </a:solidFill>
                <a:latin typeface="Times New Roman" panose="02020603050405020304" pitchFamily="18" charset="0"/>
              </a:rPr>
              <a:t> </a:t>
            </a:r>
            <a:r>
              <a:rPr lang="en-US" sz="2800" b="1" u="sng" dirty="0" err="1">
                <a:solidFill>
                  <a:srgbClr val="339966"/>
                </a:solidFill>
                <a:latin typeface="Times New Roman" panose="02020603050405020304" pitchFamily="18" charset="0"/>
              </a:rPr>
              <a:t>cơm</a:t>
            </a:r>
            <a:r>
              <a:rPr lang="en-US" sz="2800" b="1" u="sng" dirty="0">
                <a:solidFill>
                  <a:srgbClr val="339966"/>
                </a:solidFill>
                <a:latin typeface="Times New Roman" panose="02020603050405020304" pitchFamily="18" charset="0"/>
              </a:rPr>
              <a:t> </a:t>
            </a:r>
            <a:r>
              <a:rPr lang="en-US" sz="2800" b="1" u="sng" dirty="0" err="1">
                <a:solidFill>
                  <a:srgbClr val="339966"/>
                </a:solidFill>
                <a:latin typeface="Times New Roman" panose="02020603050405020304" pitchFamily="18" charset="0"/>
              </a:rPr>
              <a:t>điện</a:t>
            </a:r>
            <a:r>
              <a:rPr lang="en-US" sz="2800" b="1" u="sng" dirty="0">
                <a:solidFill>
                  <a:srgbClr val="339966"/>
                </a:solidFill>
                <a:latin typeface="Times New Roman" panose="02020603050405020304" pitchFamily="18" charset="0"/>
              </a:rPr>
              <a:t> </a:t>
            </a:r>
            <a:r>
              <a:rPr lang="en-US" sz="2800" b="1" u="sng" dirty="0" err="1">
                <a:solidFill>
                  <a:srgbClr val="339966"/>
                </a:solidFill>
                <a:latin typeface="Times New Roman" panose="02020603050405020304" pitchFamily="18" charset="0"/>
              </a:rPr>
              <a:t>đúng</a:t>
            </a:r>
            <a:r>
              <a:rPr lang="en-US" sz="2800" b="1" u="sng" dirty="0">
                <a:solidFill>
                  <a:srgbClr val="339966"/>
                </a:solidFill>
                <a:latin typeface="Times New Roman" panose="02020603050405020304" pitchFamily="18" charset="0"/>
              </a:rPr>
              <a:t> </a:t>
            </a:r>
            <a:r>
              <a:rPr lang="en-US" sz="2800" b="1" u="sng" dirty="0" err="1">
                <a:solidFill>
                  <a:srgbClr val="339966"/>
                </a:solidFill>
                <a:latin typeface="Times New Roman" panose="02020603050405020304" pitchFamily="18" charset="0"/>
              </a:rPr>
              <a:t>cách</a:t>
            </a:r>
            <a:r>
              <a:rPr lang="en-US" sz="2800" b="1" u="sng" dirty="0">
                <a:solidFill>
                  <a:srgbClr val="339966"/>
                </a:solidFill>
                <a:latin typeface="Times New Roman" panose="02020603050405020304" pitchFamily="18" charset="0"/>
              </a:rPr>
              <a:t>, an </a:t>
            </a:r>
            <a:r>
              <a:rPr lang="en-US" sz="2800" b="1" u="sng" dirty="0" err="1">
                <a:solidFill>
                  <a:srgbClr val="339966"/>
                </a:solidFill>
                <a:latin typeface="Times New Roman" panose="02020603050405020304" pitchFamily="18" charset="0"/>
              </a:rPr>
              <a:t>toàn</a:t>
            </a:r>
            <a:r>
              <a:rPr lang="en-US" sz="2800" b="1" u="sng" dirty="0">
                <a:solidFill>
                  <a:srgbClr val="339966"/>
                </a:solidFill>
                <a:latin typeface="Times New Roman" panose="02020603050405020304" pitchFamily="18" charset="0"/>
              </a:rPr>
              <a:t>, </a:t>
            </a:r>
            <a:r>
              <a:rPr lang="en-US" sz="2800" b="1" u="sng" dirty="0" err="1">
                <a:solidFill>
                  <a:srgbClr val="339966"/>
                </a:solidFill>
                <a:latin typeface="Times New Roman" panose="02020603050405020304" pitchFamily="18" charset="0"/>
              </a:rPr>
              <a:t>tiết</a:t>
            </a:r>
            <a:r>
              <a:rPr lang="en-US" sz="2800" b="1" u="sng" dirty="0">
                <a:solidFill>
                  <a:srgbClr val="339966"/>
                </a:solidFill>
                <a:latin typeface="Times New Roman" panose="02020603050405020304" pitchFamily="18" charset="0"/>
              </a:rPr>
              <a:t> </a:t>
            </a:r>
            <a:r>
              <a:rPr lang="en-US" sz="2800" b="1" u="sng" dirty="0" err="1">
                <a:solidFill>
                  <a:srgbClr val="339966"/>
                </a:solidFill>
                <a:latin typeface="Times New Roman" panose="02020603050405020304" pitchFamily="18" charset="0"/>
              </a:rPr>
              <a:t>kiệm</a:t>
            </a:r>
            <a:endParaRPr lang="en-US" altLang="vi-VN" sz="2800" b="1" u="sng" dirty="0">
              <a:solidFill>
                <a:srgbClr val="339966"/>
              </a:solidFill>
              <a:latin typeface="Times New Roman" panose="02020603050405020304" pitchFamily="18" charset="0"/>
            </a:endParaRPr>
          </a:p>
        </p:txBody>
      </p:sp>
    </p:spTree>
    <p:extLst>
      <p:ext uri="{BB962C8B-B14F-4D97-AF65-F5344CB8AC3E}">
        <p14:creationId xmlns:p14="http://schemas.microsoft.com/office/powerpoint/2010/main" val="4006638257"/>
      </p:ext>
    </p:extLst>
  </p:cSld>
  <p:clrMapOvr>
    <a:masterClrMapping/>
  </p:clrMapOvr>
  <p:transition>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fade">
                                      <p:cBhvr>
                                        <p:cTn id="12" dur="500"/>
                                        <p:tgtEl>
                                          <p:spTgt spid="25"/>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1000"/>
                                        <p:tgtEl>
                                          <p:spTgt spid="15"/>
                                        </p:tgtEl>
                                      </p:cBhvr>
                                    </p:animEffect>
                                    <p:anim calcmode="lin" valueType="num">
                                      <p:cBhvr>
                                        <p:cTn id="18" dur="1000" fill="hold"/>
                                        <p:tgtEl>
                                          <p:spTgt spid="15"/>
                                        </p:tgtEl>
                                        <p:attrNameLst>
                                          <p:attrName>ppt_x</p:attrName>
                                        </p:attrNameLst>
                                      </p:cBhvr>
                                      <p:tavLst>
                                        <p:tav tm="0">
                                          <p:val>
                                            <p:strVal val="#ppt_x"/>
                                          </p:val>
                                        </p:tav>
                                        <p:tav tm="100000">
                                          <p:val>
                                            <p:strVal val="#ppt_x"/>
                                          </p:val>
                                        </p:tav>
                                      </p:tavLst>
                                    </p:anim>
                                    <p:anim calcmode="lin" valueType="num">
                                      <p:cBhvr>
                                        <p:cTn id="1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12"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888</TotalTime>
  <Words>940</Words>
  <Application>Microsoft Office PowerPoint</Application>
  <PresentationFormat>On-screen Show (4:3)</PresentationFormat>
  <Paragraphs>76</Paragraphs>
  <Slides>21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21</vt:i4>
      </vt:variant>
    </vt:vector>
  </HeadingPairs>
  <TitlesOfParts>
    <vt:vector size="28" baseType="lpstr">
      <vt:lpstr>#9Slide05 Garris</vt:lpstr>
      <vt:lpstr>.VnAristote</vt:lpstr>
      <vt:lpstr>Arial</vt:lpstr>
      <vt:lpstr>Calibri</vt:lpstr>
      <vt:lpstr>Lato Light</vt:lpstr>
      <vt:lpstr>Times New Roman</vt:lpstr>
      <vt:lpstr>Office Theme</vt:lpstr>
      <vt:lpstr>PowerPoint Presentation</vt:lpstr>
      <vt:lpstr>PowerPoint Presentation</vt:lpstr>
      <vt:lpstr>Em hãy nêu tên, công dụng của các đồ dùng điện trong Hình 13.1.      </vt:lpstr>
      <vt:lpstr>PowerPoint Presentation</vt:lpstr>
      <vt:lpstr>PowerPoint Presentation</vt:lpstr>
      <vt:lpstr>PowerPoint Presentation</vt:lpstr>
      <vt:lpstr>PowerPoint Presentation</vt:lpstr>
      <vt:lpstr>PowerPoint Presentation</vt:lpstr>
      <vt:lpstr>PowerPoint Presentation</vt:lpstr>
      <vt:lpstr>Khi lựa chọn nồi cơm điện cần lưu ý đến số lượng thành viên trong gia đình. Nồi cơm điện được chọn cần có dung tích và công suất phù hợp để tiết kiệm năng lượng và phù hợp với điều kiện kinh tế gia đình. Dựa vào Bảng 13.1, em hãy cho biết gia đình em nên chọn loại nồi cơm điện có dung tích bao nhiêu là phù hợp? hãy nêu tên, công dụng của các đồ dùng điện trong Hình13.1.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Gia đình em có 4 người, em chọn bếp hồng ngoại như thế nào để tiết kiệm năng lượng và phù hợp với điều kiện gia đình? Vì sao?       </vt:lpstr>
      <vt:lpstr>Nguyên lí làm việc chung của nồi cơm điện và bếp hồng ngoại là khi được cấp điện và chọn chế độ nấu, mâm nhiệt nóng lên, toả ra một lượng nhiệt lớn làm nóng nồi nấu.        </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BÀI TẬP  THỰC HÀNH</dc:title>
  <dc:creator>mymy</dc:creator>
  <cp:lastModifiedBy>ASUS</cp:lastModifiedBy>
  <cp:revision>101</cp:revision>
  <dcterms:created xsi:type="dcterms:W3CDTF">2013-08-28T08:21:51Z</dcterms:created>
  <dcterms:modified xsi:type="dcterms:W3CDTF">2021-07-30T02:26:24Z</dcterms:modified>
</cp:coreProperties>
</file>