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8" r:id="rId3"/>
    <p:sldId id="258" r:id="rId4"/>
    <p:sldId id="298" r:id="rId5"/>
    <p:sldId id="269" r:id="rId6"/>
    <p:sldId id="299" r:id="rId7"/>
    <p:sldId id="300" r:id="rId8"/>
    <p:sldId id="301" r:id="rId9"/>
    <p:sldId id="259" r:id="rId10"/>
    <p:sldId id="260" r:id="rId11"/>
    <p:sldId id="261" r:id="rId12"/>
    <p:sldId id="262" r:id="rId13"/>
    <p:sldId id="270" r:id="rId14"/>
    <p:sldId id="263" r:id="rId15"/>
    <p:sldId id="265" r:id="rId16"/>
    <p:sldId id="266" r:id="rId17"/>
    <p:sldId id="267" r:id="rId18"/>
    <p:sldId id="271" r:id="rId19"/>
    <p:sldId id="273" r:id="rId20"/>
    <p:sldId id="275" r:id="rId21"/>
    <p:sldId id="274" r:id="rId22"/>
    <p:sldId id="264" r:id="rId23"/>
    <p:sldId id="276" r:id="rId24"/>
    <p:sldId id="277" r:id="rId25"/>
    <p:sldId id="278" r:id="rId26"/>
    <p:sldId id="279" r:id="rId27"/>
    <p:sldId id="280" r:id="rId28"/>
    <p:sldId id="281" r:id="rId29"/>
    <p:sldId id="282" r:id="rId30"/>
    <p:sldId id="283" r:id="rId31"/>
    <p:sldId id="284" r:id="rId32"/>
    <p:sldId id="286" r:id="rId33"/>
    <p:sldId id="285" r:id="rId34"/>
    <p:sldId id="287" r:id="rId35"/>
    <p:sldId id="288" r:id="rId36"/>
    <p:sldId id="272" r:id="rId37"/>
    <p:sldId id="289" r:id="rId38"/>
    <p:sldId id="290" r:id="rId39"/>
    <p:sldId id="291" r:id="rId40"/>
    <p:sldId id="292" r:id="rId41"/>
    <p:sldId id="293" r:id="rId42"/>
    <p:sldId id="294" r:id="rId43"/>
    <p:sldId id="295" r:id="rId44"/>
    <p:sldId id="296" r:id="rId45"/>
    <p:sldId id="297" r:id="rId46"/>
  </p:sldIdLst>
  <p:sldSz cx="12192000" cy="6858000"/>
  <p:notesSz cx="6858000" cy="9144000"/>
  <p:custDataLst>
    <p:tags r:id="rId47"/>
  </p:custData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60"/>
  </p:normalViewPr>
  <p:slideViewPr>
    <p:cSldViewPr snapToGrid="0">
      <p:cViewPr varScale="1">
        <p:scale>
          <a:sx n="48" d="100"/>
          <a:sy n="48" d="100"/>
        </p:scale>
        <p:origin x="224" y="2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gs" Target="tags/tag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14CC5-6161-400D-9B96-F06A8ED739F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81E7AC33-1178-4E9F-90FE-2FF1F0F5749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E72E2953-692E-44D8-B18F-4CC1E7CD9436}"/>
              </a:ext>
            </a:extLst>
          </p:cNvPr>
          <p:cNvSpPr>
            <a:spLocks noGrp="1"/>
          </p:cNvSpPr>
          <p:nvPr>
            <p:ph type="dt" sz="half" idx="10"/>
          </p:nvPr>
        </p:nvSpPr>
        <p:spPr/>
        <p:txBody>
          <a:bodyPr/>
          <a:lstStyle/>
          <a:p>
            <a:fld id="{016CB124-9753-4BA2-B6A6-B18244AD6C44}" type="datetimeFigureOut">
              <a:rPr lang="vi-VN" smtClean="0"/>
              <a:t>02/02/2023</a:t>
            </a:fld>
            <a:endParaRPr lang="vi-VN"/>
          </a:p>
        </p:txBody>
      </p:sp>
      <p:sp>
        <p:nvSpPr>
          <p:cNvPr id="5" name="Footer Placeholder 4">
            <a:extLst>
              <a:ext uri="{FF2B5EF4-FFF2-40B4-BE49-F238E27FC236}">
                <a16:creationId xmlns:a16="http://schemas.microsoft.com/office/drawing/2014/main" id="{68533F6E-B87D-4859-9A01-AA4DBC35C37B}"/>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2D0EABFC-5003-4BA8-9FDC-6A28E085160C}"/>
              </a:ext>
            </a:extLst>
          </p:cNvPr>
          <p:cNvSpPr>
            <a:spLocks noGrp="1"/>
          </p:cNvSpPr>
          <p:nvPr>
            <p:ph type="sldNum" sz="quarter" idx="12"/>
          </p:nvPr>
        </p:nvSpPr>
        <p:spPr/>
        <p:txBody>
          <a:bodyPr/>
          <a:lstStyle/>
          <a:p>
            <a:fld id="{18E32740-D76D-44A3-91E1-DDA28627D57B}" type="slidenum">
              <a:rPr lang="vi-VN" smtClean="0"/>
              <a:t>‹#›</a:t>
            </a:fld>
            <a:endParaRPr lang="vi-VN"/>
          </a:p>
        </p:txBody>
      </p:sp>
    </p:spTree>
    <p:extLst>
      <p:ext uri="{BB962C8B-B14F-4D97-AF65-F5344CB8AC3E}">
        <p14:creationId xmlns:p14="http://schemas.microsoft.com/office/powerpoint/2010/main" val="29341335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62F48-AF32-46C8-BF03-475B72292763}"/>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F3BBC1E0-F1FE-489A-B84A-A78F0E7AD57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A5DA653C-5B5F-4F5F-BDFD-ABDB53E37A70}"/>
              </a:ext>
            </a:extLst>
          </p:cNvPr>
          <p:cNvSpPr>
            <a:spLocks noGrp="1"/>
          </p:cNvSpPr>
          <p:nvPr>
            <p:ph type="dt" sz="half" idx="10"/>
          </p:nvPr>
        </p:nvSpPr>
        <p:spPr/>
        <p:txBody>
          <a:bodyPr/>
          <a:lstStyle/>
          <a:p>
            <a:fld id="{016CB124-9753-4BA2-B6A6-B18244AD6C44}" type="datetimeFigureOut">
              <a:rPr lang="vi-VN" smtClean="0"/>
              <a:t>02/02/2023</a:t>
            </a:fld>
            <a:endParaRPr lang="vi-VN"/>
          </a:p>
        </p:txBody>
      </p:sp>
      <p:sp>
        <p:nvSpPr>
          <p:cNvPr id="5" name="Footer Placeholder 4">
            <a:extLst>
              <a:ext uri="{FF2B5EF4-FFF2-40B4-BE49-F238E27FC236}">
                <a16:creationId xmlns:a16="http://schemas.microsoft.com/office/drawing/2014/main" id="{1C8B66D7-7AFB-4C84-943A-65D079B8D471}"/>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173A3BCE-DCCD-4F59-916C-B93E26B18307}"/>
              </a:ext>
            </a:extLst>
          </p:cNvPr>
          <p:cNvSpPr>
            <a:spLocks noGrp="1"/>
          </p:cNvSpPr>
          <p:nvPr>
            <p:ph type="sldNum" sz="quarter" idx="12"/>
          </p:nvPr>
        </p:nvSpPr>
        <p:spPr/>
        <p:txBody>
          <a:bodyPr/>
          <a:lstStyle/>
          <a:p>
            <a:fld id="{18E32740-D76D-44A3-91E1-DDA28627D57B}" type="slidenum">
              <a:rPr lang="vi-VN" smtClean="0"/>
              <a:t>‹#›</a:t>
            </a:fld>
            <a:endParaRPr lang="vi-VN"/>
          </a:p>
        </p:txBody>
      </p:sp>
    </p:spTree>
    <p:extLst>
      <p:ext uri="{BB962C8B-B14F-4D97-AF65-F5344CB8AC3E}">
        <p14:creationId xmlns:p14="http://schemas.microsoft.com/office/powerpoint/2010/main" val="1773882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AB081EC-BFB5-4196-9C87-3C78E56BBDC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93CD80C0-BD0E-49D2-8FD4-E6A87FA0BB2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0E724E34-09EB-469D-AE15-590A368F1AE8}"/>
              </a:ext>
            </a:extLst>
          </p:cNvPr>
          <p:cNvSpPr>
            <a:spLocks noGrp="1"/>
          </p:cNvSpPr>
          <p:nvPr>
            <p:ph type="dt" sz="half" idx="10"/>
          </p:nvPr>
        </p:nvSpPr>
        <p:spPr/>
        <p:txBody>
          <a:bodyPr/>
          <a:lstStyle/>
          <a:p>
            <a:fld id="{016CB124-9753-4BA2-B6A6-B18244AD6C44}" type="datetimeFigureOut">
              <a:rPr lang="vi-VN" smtClean="0"/>
              <a:t>02/02/2023</a:t>
            </a:fld>
            <a:endParaRPr lang="vi-VN"/>
          </a:p>
        </p:txBody>
      </p:sp>
      <p:sp>
        <p:nvSpPr>
          <p:cNvPr id="5" name="Footer Placeholder 4">
            <a:extLst>
              <a:ext uri="{FF2B5EF4-FFF2-40B4-BE49-F238E27FC236}">
                <a16:creationId xmlns:a16="http://schemas.microsoft.com/office/drawing/2014/main" id="{1E7BC2AC-7ADF-453E-9F74-D29740764407}"/>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86B07186-1180-46B7-B760-276BBC102B27}"/>
              </a:ext>
            </a:extLst>
          </p:cNvPr>
          <p:cNvSpPr>
            <a:spLocks noGrp="1"/>
          </p:cNvSpPr>
          <p:nvPr>
            <p:ph type="sldNum" sz="quarter" idx="12"/>
          </p:nvPr>
        </p:nvSpPr>
        <p:spPr/>
        <p:txBody>
          <a:bodyPr/>
          <a:lstStyle/>
          <a:p>
            <a:fld id="{18E32740-D76D-44A3-91E1-DDA28627D57B}" type="slidenum">
              <a:rPr lang="vi-VN" smtClean="0"/>
              <a:t>‹#›</a:t>
            </a:fld>
            <a:endParaRPr lang="vi-VN"/>
          </a:p>
        </p:txBody>
      </p:sp>
    </p:spTree>
    <p:extLst>
      <p:ext uri="{BB962C8B-B14F-4D97-AF65-F5344CB8AC3E}">
        <p14:creationId xmlns:p14="http://schemas.microsoft.com/office/powerpoint/2010/main" val="1894098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038A55-BC32-425C-AA84-0362E7CC8972}"/>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7873E7E9-10AD-48DA-A9B9-8F14033A550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3214CE00-B88D-4D74-9176-4C7C4555952D}"/>
              </a:ext>
            </a:extLst>
          </p:cNvPr>
          <p:cNvSpPr>
            <a:spLocks noGrp="1"/>
          </p:cNvSpPr>
          <p:nvPr>
            <p:ph type="dt" sz="half" idx="10"/>
          </p:nvPr>
        </p:nvSpPr>
        <p:spPr/>
        <p:txBody>
          <a:bodyPr/>
          <a:lstStyle/>
          <a:p>
            <a:fld id="{016CB124-9753-4BA2-B6A6-B18244AD6C44}" type="datetimeFigureOut">
              <a:rPr lang="vi-VN" smtClean="0"/>
              <a:t>02/02/2023</a:t>
            </a:fld>
            <a:endParaRPr lang="vi-VN"/>
          </a:p>
        </p:txBody>
      </p:sp>
      <p:sp>
        <p:nvSpPr>
          <p:cNvPr id="5" name="Footer Placeholder 4">
            <a:extLst>
              <a:ext uri="{FF2B5EF4-FFF2-40B4-BE49-F238E27FC236}">
                <a16:creationId xmlns:a16="http://schemas.microsoft.com/office/drawing/2014/main" id="{6A0200E2-2974-4D3D-B9D9-E95635EDAA8E}"/>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E98964A9-0792-4713-BBAD-D102C65E817E}"/>
              </a:ext>
            </a:extLst>
          </p:cNvPr>
          <p:cNvSpPr>
            <a:spLocks noGrp="1"/>
          </p:cNvSpPr>
          <p:nvPr>
            <p:ph type="sldNum" sz="quarter" idx="12"/>
          </p:nvPr>
        </p:nvSpPr>
        <p:spPr/>
        <p:txBody>
          <a:bodyPr/>
          <a:lstStyle/>
          <a:p>
            <a:fld id="{18E32740-D76D-44A3-91E1-DDA28627D57B}" type="slidenum">
              <a:rPr lang="vi-VN" smtClean="0"/>
              <a:t>‹#›</a:t>
            </a:fld>
            <a:endParaRPr lang="vi-VN"/>
          </a:p>
        </p:txBody>
      </p:sp>
    </p:spTree>
    <p:extLst>
      <p:ext uri="{BB962C8B-B14F-4D97-AF65-F5344CB8AC3E}">
        <p14:creationId xmlns:p14="http://schemas.microsoft.com/office/powerpoint/2010/main" val="11006395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B7CD83-1191-42CD-9A7D-6897A2C1C14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89DC3523-D651-432E-B948-51B3AB5EB8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C990A3A-9C73-4AFF-AB3D-8780517576B0}"/>
              </a:ext>
            </a:extLst>
          </p:cNvPr>
          <p:cNvSpPr>
            <a:spLocks noGrp="1"/>
          </p:cNvSpPr>
          <p:nvPr>
            <p:ph type="dt" sz="half" idx="10"/>
          </p:nvPr>
        </p:nvSpPr>
        <p:spPr/>
        <p:txBody>
          <a:bodyPr/>
          <a:lstStyle/>
          <a:p>
            <a:fld id="{016CB124-9753-4BA2-B6A6-B18244AD6C44}" type="datetimeFigureOut">
              <a:rPr lang="vi-VN" smtClean="0"/>
              <a:t>02/02/2023</a:t>
            </a:fld>
            <a:endParaRPr lang="vi-VN"/>
          </a:p>
        </p:txBody>
      </p:sp>
      <p:sp>
        <p:nvSpPr>
          <p:cNvPr id="5" name="Footer Placeholder 4">
            <a:extLst>
              <a:ext uri="{FF2B5EF4-FFF2-40B4-BE49-F238E27FC236}">
                <a16:creationId xmlns:a16="http://schemas.microsoft.com/office/drawing/2014/main" id="{C9B054F3-AE4D-4DCA-8643-1BAB05A246E0}"/>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E52F69D3-6A70-453C-B8F6-58D5007B5099}"/>
              </a:ext>
            </a:extLst>
          </p:cNvPr>
          <p:cNvSpPr>
            <a:spLocks noGrp="1"/>
          </p:cNvSpPr>
          <p:nvPr>
            <p:ph type="sldNum" sz="quarter" idx="12"/>
          </p:nvPr>
        </p:nvSpPr>
        <p:spPr/>
        <p:txBody>
          <a:bodyPr/>
          <a:lstStyle/>
          <a:p>
            <a:fld id="{18E32740-D76D-44A3-91E1-DDA28627D57B}" type="slidenum">
              <a:rPr lang="vi-VN" smtClean="0"/>
              <a:t>‹#›</a:t>
            </a:fld>
            <a:endParaRPr lang="vi-VN"/>
          </a:p>
        </p:txBody>
      </p:sp>
    </p:spTree>
    <p:extLst>
      <p:ext uri="{BB962C8B-B14F-4D97-AF65-F5344CB8AC3E}">
        <p14:creationId xmlns:p14="http://schemas.microsoft.com/office/powerpoint/2010/main" val="2921001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13886-0090-4ED6-9C97-8373245F6CA5}"/>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94AF6EB6-E4FD-41BD-8FA7-BC0538463A8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5237E49B-30B3-4CBB-9BBB-E367735A49C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3EBB6A63-78D2-49E8-8D6C-A7DAD44C8207}"/>
              </a:ext>
            </a:extLst>
          </p:cNvPr>
          <p:cNvSpPr>
            <a:spLocks noGrp="1"/>
          </p:cNvSpPr>
          <p:nvPr>
            <p:ph type="dt" sz="half" idx="10"/>
          </p:nvPr>
        </p:nvSpPr>
        <p:spPr/>
        <p:txBody>
          <a:bodyPr/>
          <a:lstStyle/>
          <a:p>
            <a:fld id="{016CB124-9753-4BA2-B6A6-B18244AD6C44}" type="datetimeFigureOut">
              <a:rPr lang="vi-VN" smtClean="0"/>
              <a:t>02/02/2023</a:t>
            </a:fld>
            <a:endParaRPr lang="vi-VN"/>
          </a:p>
        </p:txBody>
      </p:sp>
      <p:sp>
        <p:nvSpPr>
          <p:cNvPr id="6" name="Footer Placeholder 5">
            <a:extLst>
              <a:ext uri="{FF2B5EF4-FFF2-40B4-BE49-F238E27FC236}">
                <a16:creationId xmlns:a16="http://schemas.microsoft.com/office/drawing/2014/main" id="{37A77FA3-806D-4D46-8BD9-80D8B78F64A4}"/>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85FD2A26-FCC4-48A8-8121-94583038F108}"/>
              </a:ext>
            </a:extLst>
          </p:cNvPr>
          <p:cNvSpPr>
            <a:spLocks noGrp="1"/>
          </p:cNvSpPr>
          <p:nvPr>
            <p:ph type="sldNum" sz="quarter" idx="12"/>
          </p:nvPr>
        </p:nvSpPr>
        <p:spPr/>
        <p:txBody>
          <a:bodyPr/>
          <a:lstStyle/>
          <a:p>
            <a:fld id="{18E32740-D76D-44A3-91E1-DDA28627D57B}" type="slidenum">
              <a:rPr lang="vi-VN" smtClean="0"/>
              <a:t>‹#›</a:t>
            </a:fld>
            <a:endParaRPr lang="vi-VN"/>
          </a:p>
        </p:txBody>
      </p:sp>
    </p:spTree>
    <p:extLst>
      <p:ext uri="{BB962C8B-B14F-4D97-AF65-F5344CB8AC3E}">
        <p14:creationId xmlns:p14="http://schemas.microsoft.com/office/powerpoint/2010/main" val="131986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3B24B-607C-4422-8B8E-10B659D2DD0D}"/>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8A17D501-3D45-44DE-B3E8-30A943C345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F4091C4-6AD9-4A1C-AA29-598E71A8CE6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264591E0-39A0-47E5-9668-908BD518133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D1A8E68-5F42-47E7-9284-E87128A1BF5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BCCFA306-AD91-48FE-A290-2091CB2921C5}"/>
              </a:ext>
            </a:extLst>
          </p:cNvPr>
          <p:cNvSpPr>
            <a:spLocks noGrp="1"/>
          </p:cNvSpPr>
          <p:nvPr>
            <p:ph type="dt" sz="half" idx="10"/>
          </p:nvPr>
        </p:nvSpPr>
        <p:spPr/>
        <p:txBody>
          <a:bodyPr/>
          <a:lstStyle/>
          <a:p>
            <a:fld id="{016CB124-9753-4BA2-B6A6-B18244AD6C44}" type="datetimeFigureOut">
              <a:rPr lang="vi-VN" smtClean="0"/>
              <a:t>02/02/2023</a:t>
            </a:fld>
            <a:endParaRPr lang="vi-VN"/>
          </a:p>
        </p:txBody>
      </p:sp>
      <p:sp>
        <p:nvSpPr>
          <p:cNvPr id="8" name="Footer Placeholder 7">
            <a:extLst>
              <a:ext uri="{FF2B5EF4-FFF2-40B4-BE49-F238E27FC236}">
                <a16:creationId xmlns:a16="http://schemas.microsoft.com/office/drawing/2014/main" id="{91E1FB8D-1B5A-4129-8834-349A67553CA5}"/>
              </a:ext>
            </a:extLst>
          </p:cNvPr>
          <p:cNvSpPr>
            <a:spLocks noGrp="1"/>
          </p:cNvSpPr>
          <p:nvPr>
            <p:ph type="ftr" sz="quarter" idx="11"/>
          </p:nvPr>
        </p:nvSpPr>
        <p:spPr/>
        <p:txBody>
          <a:bodyPr/>
          <a:lstStyle/>
          <a:p>
            <a:endParaRPr lang="vi-VN"/>
          </a:p>
        </p:txBody>
      </p:sp>
      <p:sp>
        <p:nvSpPr>
          <p:cNvPr id="9" name="Slide Number Placeholder 8">
            <a:extLst>
              <a:ext uri="{FF2B5EF4-FFF2-40B4-BE49-F238E27FC236}">
                <a16:creationId xmlns:a16="http://schemas.microsoft.com/office/drawing/2014/main" id="{6FAA4440-0799-41D9-84C7-5C969AC08F47}"/>
              </a:ext>
            </a:extLst>
          </p:cNvPr>
          <p:cNvSpPr>
            <a:spLocks noGrp="1"/>
          </p:cNvSpPr>
          <p:nvPr>
            <p:ph type="sldNum" sz="quarter" idx="12"/>
          </p:nvPr>
        </p:nvSpPr>
        <p:spPr/>
        <p:txBody>
          <a:bodyPr/>
          <a:lstStyle/>
          <a:p>
            <a:fld id="{18E32740-D76D-44A3-91E1-DDA28627D57B}" type="slidenum">
              <a:rPr lang="vi-VN" smtClean="0"/>
              <a:t>‹#›</a:t>
            </a:fld>
            <a:endParaRPr lang="vi-VN"/>
          </a:p>
        </p:txBody>
      </p:sp>
    </p:spTree>
    <p:extLst>
      <p:ext uri="{BB962C8B-B14F-4D97-AF65-F5344CB8AC3E}">
        <p14:creationId xmlns:p14="http://schemas.microsoft.com/office/powerpoint/2010/main" val="38156311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E4B144-A8FE-4518-A9B1-F1B0952E7C59}"/>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3F26B9AB-8232-42EC-AC09-3B3BA28C9F17}"/>
              </a:ext>
            </a:extLst>
          </p:cNvPr>
          <p:cNvSpPr>
            <a:spLocks noGrp="1"/>
          </p:cNvSpPr>
          <p:nvPr>
            <p:ph type="dt" sz="half" idx="10"/>
          </p:nvPr>
        </p:nvSpPr>
        <p:spPr/>
        <p:txBody>
          <a:bodyPr/>
          <a:lstStyle/>
          <a:p>
            <a:fld id="{016CB124-9753-4BA2-B6A6-B18244AD6C44}" type="datetimeFigureOut">
              <a:rPr lang="vi-VN" smtClean="0"/>
              <a:t>02/02/2023</a:t>
            </a:fld>
            <a:endParaRPr lang="vi-VN"/>
          </a:p>
        </p:txBody>
      </p:sp>
      <p:sp>
        <p:nvSpPr>
          <p:cNvPr id="4" name="Footer Placeholder 3">
            <a:extLst>
              <a:ext uri="{FF2B5EF4-FFF2-40B4-BE49-F238E27FC236}">
                <a16:creationId xmlns:a16="http://schemas.microsoft.com/office/drawing/2014/main" id="{14BB8E90-E0EB-432A-A2A6-F2E8016A09EA}"/>
              </a:ext>
            </a:extLst>
          </p:cNvPr>
          <p:cNvSpPr>
            <a:spLocks noGrp="1"/>
          </p:cNvSpPr>
          <p:nvPr>
            <p:ph type="ftr" sz="quarter" idx="11"/>
          </p:nvPr>
        </p:nvSpPr>
        <p:spPr/>
        <p:txBody>
          <a:bodyPr/>
          <a:lstStyle/>
          <a:p>
            <a:endParaRPr lang="vi-VN"/>
          </a:p>
        </p:txBody>
      </p:sp>
      <p:sp>
        <p:nvSpPr>
          <p:cNvPr id="5" name="Slide Number Placeholder 4">
            <a:extLst>
              <a:ext uri="{FF2B5EF4-FFF2-40B4-BE49-F238E27FC236}">
                <a16:creationId xmlns:a16="http://schemas.microsoft.com/office/drawing/2014/main" id="{9C2B1AD5-8DC7-48BD-A0EF-82A7C8B643DB}"/>
              </a:ext>
            </a:extLst>
          </p:cNvPr>
          <p:cNvSpPr>
            <a:spLocks noGrp="1"/>
          </p:cNvSpPr>
          <p:nvPr>
            <p:ph type="sldNum" sz="quarter" idx="12"/>
          </p:nvPr>
        </p:nvSpPr>
        <p:spPr/>
        <p:txBody>
          <a:bodyPr/>
          <a:lstStyle/>
          <a:p>
            <a:fld id="{18E32740-D76D-44A3-91E1-DDA28627D57B}" type="slidenum">
              <a:rPr lang="vi-VN" smtClean="0"/>
              <a:t>‹#›</a:t>
            </a:fld>
            <a:endParaRPr lang="vi-VN"/>
          </a:p>
        </p:txBody>
      </p:sp>
    </p:spTree>
    <p:extLst>
      <p:ext uri="{BB962C8B-B14F-4D97-AF65-F5344CB8AC3E}">
        <p14:creationId xmlns:p14="http://schemas.microsoft.com/office/powerpoint/2010/main" val="12032126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769F581-94D6-42D9-B408-4D9594F22164}"/>
              </a:ext>
            </a:extLst>
          </p:cNvPr>
          <p:cNvSpPr>
            <a:spLocks noGrp="1"/>
          </p:cNvSpPr>
          <p:nvPr>
            <p:ph type="dt" sz="half" idx="10"/>
          </p:nvPr>
        </p:nvSpPr>
        <p:spPr/>
        <p:txBody>
          <a:bodyPr/>
          <a:lstStyle/>
          <a:p>
            <a:fld id="{016CB124-9753-4BA2-B6A6-B18244AD6C44}" type="datetimeFigureOut">
              <a:rPr lang="vi-VN" smtClean="0"/>
              <a:t>02/02/2023</a:t>
            </a:fld>
            <a:endParaRPr lang="vi-VN"/>
          </a:p>
        </p:txBody>
      </p:sp>
      <p:sp>
        <p:nvSpPr>
          <p:cNvPr id="3" name="Footer Placeholder 2">
            <a:extLst>
              <a:ext uri="{FF2B5EF4-FFF2-40B4-BE49-F238E27FC236}">
                <a16:creationId xmlns:a16="http://schemas.microsoft.com/office/drawing/2014/main" id="{42FCF413-D92E-44E3-A94D-95725CC83338}"/>
              </a:ext>
            </a:extLst>
          </p:cNvPr>
          <p:cNvSpPr>
            <a:spLocks noGrp="1"/>
          </p:cNvSpPr>
          <p:nvPr>
            <p:ph type="ftr" sz="quarter" idx="11"/>
          </p:nvPr>
        </p:nvSpPr>
        <p:spPr/>
        <p:txBody>
          <a:bodyPr/>
          <a:lstStyle/>
          <a:p>
            <a:endParaRPr lang="vi-VN"/>
          </a:p>
        </p:txBody>
      </p:sp>
      <p:sp>
        <p:nvSpPr>
          <p:cNvPr id="4" name="Slide Number Placeholder 3">
            <a:extLst>
              <a:ext uri="{FF2B5EF4-FFF2-40B4-BE49-F238E27FC236}">
                <a16:creationId xmlns:a16="http://schemas.microsoft.com/office/drawing/2014/main" id="{16586425-1B74-46B7-BAE2-6D79BBF2E3BD}"/>
              </a:ext>
            </a:extLst>
          </p:cNvPr>
          <p:cNvSpPr>
            <a:spLocks noGrp="1"/>
          </p:cNvSpPr>
          <p:nvPr>
            <p:ph type="sldNum" sz="quarter" idx="12"/>
          </p:nvPr>
        </p:nvSpPr>
        <p:spPr/>
        <p:txBody>
          <a:bodyPr/>
          <a:lstStyle/>
          <a:p>
            <a:fld id="{18E32740-D76D-44A3-91E1-DDA28627D57B}" type="slidenum">
              <a:rPr lang="vi-VN" smtClean="0"/>
              <a:t>‹#›</a:t>
            </a:fld>
            <a:endParaRPr lang="vi-VN"/>
          </a:p>
        </p:txBody>
      </p:sp>
    </p:spTree>
    <p:extLst>
      <p:ext uri="{BB962C8B-B14F-4D97-AF65-F5344CB8AC3E}">
        <p14:creationId xmlns:p14="http://schemas.microsoft.com/office/powerpoint/2010/main" val="4058429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7CA2A-0CCA-46BC-99AC-9F18ED060C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0D6A5357-8805-4FD5-B121-570D9BB7BC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0DE15A22-FEDE-4769-8240-5D2E42DA1E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857D4F6-C124-4683-AF2E-8189F13F68B4}"/>
              </a:ext>
            </a:extLst>
          </p:cNvPr>
          <p:cNvSpPr>
            <a:spLocks noGrp="1"/>
          </p:cNvSpPr>
          <p:nvPr>
            <p:ph type="dt" sz="half" idx="10"/>
          </p:nvPr>
        </p:nvSpPr>
        <p:spPr/>
        <p:txBody>
          <a:bodyPr/>
          <a:lstStyle/>
          <a:p>
            <a:fld id="{016CB124-9753-4BA2-B6A6-B18244AD6C44}" type="datetimeFigureOut">
              <a:rPr lang="vi-VN" smtClean="0"/>
              <a:t>02/02/2023</a:t>
            </a:fld>
            <a:endParaRPr lang="vi-VN"/>
          </a:p>
        </p:txBody>
      </p:sp>
      <p:sp>
        <p:nvSpPr>
          <p:cNvPr id="6" name="Footer Placeholder 5">
            <a:extLst>
              <a:ext uri="{FF2B5EF4-FFF2-40B4-BE49-F238E27FC236}">
                <a16:creationId xmlns:a16="http://schemas.microsoft.com/office/drawing/2014/main" id="{50EA64AA-13D1-41F3-95C5-6821E70A9749}"/>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CCB8FCB6-BDDA-43D4-AB0C-1AC9EFA72C1D}"/>
              </a:ext>
            </a:extLst>
          </p:cNvPr>
          <p:cNvSpPr>
            <a:spLocks noGrp="1"/>
          </p:cNvSpPr>
          <p:nvPr>
            <p:ph type="sldNum" sz="quarter" idx="12"/>
          </p:nvPr>
        </p:nvSpPr>
        <p:spPr/>
        <p:txBody>
          <a:bodyPr/>
          <a:lstStyle/>
          <a:p>
            <a:fld id="{18E32740-D76D-44A3-91E1-DDA28627D57B}" type="slidenum">
              <a:rPr lang="vi-VN" smtClean="0"/>
              <a:t>‹#›</a:t>
            </a:fld>
            <a:endParaRPr lang="vi-VN"/>
          </a:p>
        </p:txBody>
      </p:sp>
    </p:spTree>
    <p:extLst>
      <p:ext uri="{BB962C8B-B14F-4D97-AF65-F5344CB8AC3E}">
        <p14:creationId xmlns:p14="http://schemas.microsoft.com/office/powerpoint/2010/main" val="32182529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B059F-C789-49DC-9023-5019F34AC9C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67BDF2E0-57A8-46E8-BA47-8037E0DFF6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F54B25E7-1FA8-4953-94A6-0227DD7EEE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98C7A9-2651-4D9A-915F-A55A7E8C7A22}"/>
              </a:ext>
            </a:extLst>
          </p:cNvPr>
          <p:cNvSpPr>
            <a:spLocks noGrp="1"/>
          </p:cNvSpPr>
          <p:nvPr>
            <p:ph type="dt" sz="half" idx="10"/>
          </p:nvPr>
        </p:nvSpPr>
        <p:spPr/>
        <p:txBody>
          <a:bodyPr/>
          <a:lstStyle/>
          <a:p>
            <a:fld id="{016CB124-9753-4BA2-B6A6-B18244AD6C44}" type="datetimeFigureOut">
              <a:rPr lang="vi-VN" smtClean="0"/>
              <a:t>02/02/2023</a:t>
            </a:fld>
            <a:endParaRPr lang="vi-VN"/>
          </a:p>
        </p:txBody>
      </p:sp>
      <p:sp>
        <p:nvSpPr>
          <p:cNvPr id="6" name="Footer Placeholder 5">
            <a:extLst>
              <a:ext uri="{FF2B5EF4-FFF2-40B4-BE49-F238E27FC236}">
                <a16:creationId xmlns:a16="http://schemas.microsoft.com/office/drawing/2014/main" id="{06702E0E-EE4B-4F04-9836-BE012AD16FBC}"/>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602F49D3-39E5-4910-BD38-B1671D473DB6}"/>
              </a:ext>
            </a:extLst>
          </p:cNvPr>
          <p:cNvSpPr>
            <a:spLocks noGrp="1"/>
          </p:cNvSpPr>
          <p:nvPr>
            <p:ph type="sldNum" sz="quarter" idx="12"/>
          </p:nvPr>
        </p:nvSpPr>
        <p:spPr/>
        <p:txBody>
          <a:bodyPr/>
          <a:lstStyle/>
          <a:p>
            <a:fld id="{18E32740-D76D-44A3-91E1-DDA28627D57B}" type="slidenum">
              <a:rPr lang="vi-VN" smtClean="0"/>
              <a:t>‹#›</a:t>
            </a:fld>
            <a:endParaRPr lang="vi-VN"/>
          </a:p>
        </p:txBody>
      </p:sp>
    </p:spTree>
    <p:extLst>
      <p:ext uri="{BB962C8B-B14F-4D97-AF65-F5344CB8AC3E}">
        <p14:creationId xmlns:p14="http://schemas.microsoft.com/office/powerpoint/2010/main" val="31598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FD0147C-2942-4BCA-933F-0D969AC2295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id="{7AA3D610-D3F2-42A6-92C6-69EE7DFC5DD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6ED73AE9-F3B7-4C25-AB4A-BFF37430E97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6CB124-9753-4BA2-B6A6-B18244AD6C44}" type="datetimeFigureOut">
              <a:rPr lang="vi-VN" smtClean="0"/>
              <a:t>02/02/2023</a:t>
            </a:fld>
            <a:endParaRPr lang="vi-VN"/>
          </a:p>
        </p:txBody>
      </p:sp>
      <p:sp>
        <p:nvSpPr>
          <p:cNvPr id="5" name="Footer Placeholder 4">
            <a:extLst>
              <a:ext uri="{FF2B5EF4-FFF2-40B4-BE49-F238E27FC236}">
                <a16:creationId xmlns:a16="http://schemas.microsoft.com/office/drawing/2014/main" id="{C4EB4790-FE22-4474-9CB7-A758B7F9740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a:extLst>
              <a:ext uri="{FF2B5EF4-FFF2-40B4-BE49-F238E27FC236}">
                <a16:creationId xmlns:a16="http://schemas.microsoft.com/office/drawing/2014/main" id="{6EA2F489-DFDA-43CD-8BDC-88CC73DE10E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E32740-D76D-44A3-91E1-DDA28627D57B}" type="slidenum">
              <a:rPr lang="vi-VN" smtClean="0"/>
              <a:t>‹#›</a:t>
            </a:fld>
            <a:endParaRPr lang="vi-VN"/>
          </a:p>
        </p:txBody>
      </p:sp>
    </p:spTree>
    <p:extLst>
      <p:ext uri="{BB962C8B-B14F-4D97-AF65-F5344CB8AC3E}">
        <p14:creationId xmlns:p14="http://schemas.microsoft.com/office/powerpoint/2010/main" val="42136545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32.jpeg"/></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xml"/><Relationship Id="rId4" Type="http://schemas.openxmlformats.org/officeDocument/2006/relationships/image" Target="../media/image56.jpeg"/></Relationships>
</file>

<file path=ppt/slides/_rels/slide38.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6B718-B7E3-4C31-8328-284A0E663C3D}"/>
              </a:ext>
            </a:extLst>
          </p:cNvPr>
          <p:cNvSpPr>
            <a:spLocks noGrp="1"/>
          </p:cNvSpPr>
          <p:nvPr>
            <p:ph type="ctrTitle"/>
          </p:nvPr>
        </p:nvSpPr>
        <p:spPr>
          <a:xfrm>
            <a:off x="521496" y="1893244"/>
            <a:ext cx="11670504" cy="3162849"/>
          </a:xfrm>
        </p:spPr>
        <p:txBody>
          <a:bodyPr>
            <a:noAutofit/>
          </a:bodyPr>
          <a:lstStyle/>
          <a:p>
            <a:pPr>
              <a:spcBef>
                <a:spcPts val="600"/>
              </a:spcBef>
              <a:spcAft>
                <a:spcPts val="600"/>
              </a:spcAft>
            </a:pPr>
            <a:r>
              <a:rPr lang="en-US" b="1" u="sng"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Chủ</a:t>
            </a:r>
            <a:r>
              <a:rPr lang="en-US" b="1" u="sng"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b="1" u="sng"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en-US" b="1" u="sng"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b="1"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6.</a:t>
            </a:r>
            <a:r>
              <a:rPr lang="en-US"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br>
              <a:rPr lang="en-US"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br>
            <a:r>
              <a:rPr lang="en-US"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CÁC NGHỀ TRUYỀN THỐNG GÓP PHẦN PHÁT TRIỂN KINH TẾ THÀNH PHỐ HÀ NỘI</a:t>
            </a:r>
            <a:endParaRPr lang="vi-VN"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143442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ot-khuon-vien-lam-gom">
            <a:extLst>
              <a:ext uri="{FF2B5EF4-FFF2-40B4-BE49-F238E27FC236}">
                <a16:creationId xmlns:a16="http://schemas.microsoft.com/office/drawing/2014/main" id="{D4B13A5E-8876-40E5-A249-0A9EB07CCE6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52500" y="867513"/>
            <a:ext cx="10687050" cy="5367635"/>
          </a:xfrm>
          <a:prstGeom prst="rect">
            <a:avLst/>
          </a:prstGeom>
          <a:noFill/>
          <a:ln>
            <a:noFill/>
          </a:ln>
        </p:spPr>
      </p:pic>
      <p:sp>
        <p:nvSpPr>
          <p:cNvPr id="6" name="TextBox 5">
            <a:extLst>
              <a:ext uri="{FF2B5EF4-FFF2-40B4-BE49-F238E27FC236}">
                <a16:creationId xmlns:a16="http://schemas.microsoft.com/office/drawing/2014/main" id="{6A660FD1-8147-4983-B0A1-AAEECC509788}"/>
              </a:ext>
            </a:extLst>
          </p:cNvPr>
          <p:cNvSpPr txBox="1"/>
          <p:nvPr/>
        </p:nvSpPr>
        <p:spPr>
          <a:xfrm>
            <a:off x="3409950" y="234434"/>
            <a:ext cx="5543550" cy="646331"/>
          </a:xfrm>
          <a:prstGeom prst="rect">
            <a:avLst/>
          </a:prstGeom>
          <a:noFill/>
        </p:spPr>
        <p:txBody>
          <a:bodyPr wrap="square">
            <a:spAutoFit/>
          </a:bodyPr>
          <a:lstStyle/>
          <a:p>
            <a:r>
              <a:rPr lang="vi-VN" sz="3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1. Làng gốm Bát Tràng</a:t>
            </a:r>
            <a:endParaRPr lang="vi-VN" sz="3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90211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3DB22B7-0ECB-4ADC-B123-DE055FCF5518}"/>
              </a:ext>
            </a:extLst>
          </p:cNvPr>
          <p:cNvSpPr txBox="1"/>
          <p:nvPr/>
        </p:nvSpPr>
        <p:spPr>
          <a:xfrm>
            <a:off x="5544426" y="108815"/>
            <a:ext cx="6524210" cy="6740307"/>
          </a:xfrm>
          <a:prstGeom prst="rect">
            <a:avLst/>
          </a:prstGeom>
          <a:noFill/>
        </p:spPr>
        <p:txBody>
          <a:bodyPr wrap="square">
            <a:spAutoFit/>
          </a:bodyPr>
          <a:lstStyle/>
          <a:p>
            <a:pPr algn="just"/>
            <a:r>
              <a:rPr lang="vi-VN" sz="3600" dirty="0">
                <a:effectLst/>
                <a:latin typeface="Times New Roman" panose="02020603050405020304" pitchFamily="18" charset="0"/>
                <a:ea typeface="Calibri" panose="020F0502020204030204" pitchFamily="34" charset="0"/>
                <a:cs typeface="Times New Roman" panose="02020603050405020304" pitchFamily="18" charset="0"/>
              </a:rPr>
              <a:t>Làng nghề Bát Tràng (xã Bát Tràng, huyện Gia Lâm, Hà Nội), cách trung tâm thành phố khoảng 14km, nổi tiếng với nghề làm gốm, đã có thương hiệu từ 500 năm nay.</a:t>
            </a:r>
          </a:p>
          <a:p>
            <a:pPr algn="just"/>
            <a:r>
              <a:rPr lang="vi-VN" sz="3600" dirty="0">
                <a:effectLst/>
                <a:latin typeface="Times New Roman" panose="02020603050405020304" pitchFamily="18" charset="0"/>
                <a:ea typeface="Calibri" panose="020F0502020204030204" pitchFamily="34" charset="0"/>
                <a:cs typeface="Times New Roman" panose="02020603050405020304" pitchFamily="18" charset="0"/>
              </a:rPr>
              <a:t>Đến mảnh đất gốm này, chúng ta cảm thấy vô cùng thú vị khi bắt gặp những bình hoa, chậu gốm được trưng bày khắp ngõ ngách trong làng, hay những bức tường phơi than thật thú vị. </a:t>
            </a:r>
          </a:p>
        </p:txBody>
      </p:sp>
      <p:pic>
        <p:nvPicPr>
          <p:cNvPr id="1026" name="Picture 2" descr="Image result for hình ành làng gốm bát tràng">
            <a:extLst>
              <a:ext uri="{FF2B5EF4-FFF2-40B4-BE49-F238E27FC236}">
                <a16:creationId xmlns:a16="http://schemas.microsoft.com/office/drawing/2014/main" id="{DA85EE65-E5A0-48C6-A8EE-AD0E10FE92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650" y="318052"/>
            <a:ext cx="5079723" cy="337930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ee the source image">
            <a:extLst>
              <a:ext uri="{FF2B5EF4-FFF2-40B4-BE49-F238E27FC236}">
                <a16:creationId xmlns:a16="http://schemas.microsoft.com/office/drawing/2014/main" id="{B41BCD2E-7AB5-4891-B7D1-B476A9989C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650" y="3829877"/>
            <a:ext cx="5079723" cy="29104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888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2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C05B8F7-5046-4F7F-BD95-3C1843C57246}"/>
              </a:ext>
            </a:extLst>
          </p:cNvPr>
          <p:cNvSpPr txBox="1"/>
          <p:nvPr/>
        </p:nvSpPr>
        <p:spPr>
          <a:xfrm>
            <a:off x="6944140" y="158454"/>
            <a:ext cx="5247860" cy="3046988"/>
          </a:xfrm>
          <a:prstGeom prst="rect">
            <a:avLst/>
          </a:prstGeom>
          <a:noFill/>
        </p:spPr>
        <p:txBody>
          <a:bodyPr wrap="square">
            <a:spAutoFit/>
          </a:bodyPr>
          <a:lstStyle/>
          <a:p>
            <a:pPr algn="just"/>
            <a:r>
              <a:rPr lang="vi-VN" sz="3200" dirty="0">
                <a:effectLst/>
                <a:latin typeface="Times New Roman" panose="02020603050405020304" pitchFamily="18" charset="0"/>
                <a:ea typeface="Calibri" panose="020F0502020204030204" pitchFamily="34" charset="0"/>
                <a:cs typeface="Times New Roman" panose="02020603050405020304" pitchFamily="18" charset="0"/>
              </a:rPr>
              <a:t>Ghé thăm xưởng gốm trong làng, chúng ta còn được giới thiệu từng công đoạn sản xuất ra bình hoa, ấm chén, bộ bát hay các bức tượng sặc sỡ sắc màu. </a:t>
            </a:r>
            <a:endParaRPr lang="vi-VN" sz="3200" dirty="0"/>
          </a:p>
        </p:txBody>
      </p:sp>
      <p:pic>
        <p:nvPicPr>
          <p:cNvPr id="4" name="Picture 4" descr="Image result for hình ành làng gốm bát tràng">
            <a:extLst>
              <a:ext uri="{FF2B5EF4-FFF2-40B4-BE49-F238E27FC236}">
                <a16:creationId xmlns:a16="http://schemas.microsoft.com/office/drawing/2014/main" id="{2BD51BE9-962E-4EC1-82BF-D2D9EF5C0F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887" y="253861"/>
            <a:ext cx="6595235" cy="641198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a:extLst>
              <a:ext uri="{FF2B5EF4-FFF2-40B4-BE49-F238E27FC236}">
                <a16:creationId xmlns:a16="http://schemas.microsoft.com/office/drawing/2014/main" id="{AB213844-2B17-4BDD-80CB-887594BFD9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4139" y="3299791"/>
            <a:ext cx="5004973" cy="35455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1768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circle(in)">
                                      <p:cBhvr>
                                        <p:cTn id="18"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E39839B-8700-4332-BCEB-A2F460AC7D02}"/>
              </a:ext>
            </a:extLst>
          </p:cNvPr>
          <p:cNvSpPr txBox="1"/>
          <p:nvPr/>
        </p:nvSpPr>
        <p:spPr>
          <a:xfrm>
            <a:off x="5953538" y="428178"/>
            <a:ext cx="6096000" cy="6001643"/>
          </a:xfrm>
          <a:prstGeom prst="rect">
            <a:avLst/>
          </a:prstGeom>
          <a:noFill/>
        </p:spPr>
        <p:txBody>
          <a:bodyPr wrap="square">
            <a:spAutoFit/>
          </a:bodyPr>
          <a:lstStyle/>
          <a:p>
            <a:pPr algn="just"/>
            <a:r>
              <a:rPr lang="vi-VN" sz="3200" dirty="0">
                <a:effectLst/>
                <a:latin typeface="Times New Roman" panose="02020603050405020304" pitchFamily="18" charset="0"/>
                <a:ea typeface="Calibri" panose="020F0502020204030204" pitchFamily="34" charset="0"/>
                <a:cs typeface="Times New Roman" panose="02020603050405020304" pitchFamily="18" charset="0"/>
              </a:rPr>
              <a:t>Chợ gốm là điểm đến ấn tượng nhất, ở đây tập trung hàng trăm cửa hàng san sát, bày biện vô số những món đồ gốm khác nhau, tha hồ được sờ, được ngắm từ đồ gia dụng như chén bát, bình vại, lọ hoa cho đến các bức tranh treo tường, chuông gió và vòng cổ… hay những sản phẩm với chủ đề dân gian như lão nông, con trâu, Thị Nở – Chí Phèo từ tượng to cho đến tượng nhỏ, sống động như thật.</a:t>
            </a:r>
            <a:endParaRPr lang="vi-VN" sz="3200" dirty="0"/>
          </a:p>
        </p:txBody>
      </p:sp>
      <p:pic>
        <p:nvPicPr>
          <p:cNvPr id="3074" name="Picture 2">
            <a:extLst>
              <a:ext uri="{FF2B5EF4-FFF2-40B4-BE49-F238E27FC236}">
                <a16:creationId xmlns:a16="http://schemas.microsoft.com/office/drawing/2014/main" id="{56CDB0F5-2DD0-4114-8456-C61CC2FC4A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462" y="112437"/>
            <a:ext cx="5715000" cy="3250303"/>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Tượng Chí Phèo - Thị Nở cao 25 x 17cm">
            <a:extLst>
              <a:ext uri="{FF2B5EF4-FFF2-40B4-BE49-F238E27FC236}">
                <a16:creationId xmlns:a16="http://schemas.microsoft.com/office/drawing/2014/main" id="{6BEBCD19-2900-49E1-9A61-6DE6524517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462" y="3495261"/>
            <a:ext cx="5715000" cy="32503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9287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1000"/>
                                        <p:tgtEl>
                                          <p:spTgt spid="3074"/>
                                        </p:tgtEl>
                                      </p:cBhvr>
                                    </p:animEffect>
                                    <p:anim calcmode="lin" valueType="num">
                                      <p:cBhvr>
                                        <p:cTn id="8" dur="1000" fill="hold"/>
                                        <p:tgtEl>
                                          <p:spTgt spid="3074"/>
                                        </p:tgtEl>
                                        <p:attrNameLst>
                                          <p:attrName>ppt_x</p:attrName>
                                        </p:attrNameLst>
                                      </p:cBhvr>
                                      <p:tavLst>
                                        <p:tav tm="0">
                                          <p:val>
                                            <p:strVal val="#ppt_x"/>
                                          </p:val>
                                        </p:tav>
                                        <p:tav tm="100000">
                                          <p:val>
                                            <p:strVal val="#ppt_x"/>
                                          </p:val>
                                        </p:tav>
                                      </p:tavLst>
                                    </p:anim>
                                    <p:anim calcmode="lin" valueType="num">
                                      <p:cBhvr>
                                        <p:cTn id="9"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078"/>
                                        </p:tgtEl>
                                        <p:attrNameLst>
                                          <p:attrName>style.visibility</p:attrName>
                                        </p:attrNameLst>
                                      </p:cBhvr>
                                      <p:to>
                                        <p:strVal val="visible"/>
                                      </p:to>
                                    </p:set>
                                    <p:animEffect transition="in" filter="fade">
                                      <p:cBhvr>
                                        <p:cTn id="14" dur="1000"/>
                                        <p:tgtEl>
                                          <p:spTgt spid="3078"/>
                                        </p:tgtEl>
                                      </p:cBhvr>
                                    </p:animEffect>
                                    <p:anim calcmode="lin" valueType="num">
                                      <p:cBhvr>
                                        <p:cTn id="15" dur="1000" fill="hold"/>
                                        <p:tgtEl>
                                          <p:spTgt spid="3078"/>
                                        </p:tgtEl>
                                        <p:attrNameLst>
                                          <p:attrName>ppt_x</p:attrName>
                                        </p:attrNameLst>
                                      </p:cBhvr>
                                      <p:tavLst>
                                        <p:tav tm="0">
                                          <p:val>
                                            <p:strVal val="#ppt_x"/>
                                          </p:val>
                                        </p:tav>
                                        <p:tav tm="100000">
                                          <p:val>
                                            <p:strVal val="#ppt_x"/>
                                          </p:val>
                                        </p:tav>
                                      </p:tavLst>
                                    </p:anim>
                                    <p:anim calcmode="lin" valueType="num">
                                      <p:cBhvr>
                                        <p:cTn id="16" dur="1000" fill="hold"/>
                                        <p:tgtEl>
                                          <p:spTgt spid="307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circle(in)">
                                      <p:cBhvr>
                                        <p:cTn id="2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Làng lục Vạn Phúc">
            <a:extLst>
              <a:ext uri="{FF2B5EF4-FFF2-40B4-BE49-F238E27FC236}">
                <a16:creationId xmlns:a16="http://schemas.microsoft.com/office/drawing/2014/main" id="{851CE804-4000-4309-93EC-C3439E91B08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73287" y="750428"/>
            <a:ext cx="8481392" cy="5941919"/>
          </a:xfrm>
          <a:prstGeom prst="rect">
            <a:avLst/>
          </a:prstGeom>
          <a:noFill/>
          <a:ln>
            <a:noFill/>
          </a:ln>
        </p:spPr>
      </p:pic>
      <p:sp>
        <p:nvSpPr>
          <p:cNvPr id="9" name="TextBox 8">
            <a:extLst>
              <a:ext uri="{FF2B5EF4-FFF2-40B4-BE49-F238E27FC236}">
                <a16:creationId xmlns:a16="http://schemas.microsoft.com/office/drawing/2014/main" id="{F1ACDDA5-F07E-4E48-84E7-7042D94DB800}"/>
              </a:ext>
            </a:extLst>
          </p:cNvPr>
          <p:cNvSpPr txBox="1"/>
          <p:nvPr/>
        </p:nvSpPr>
        <p:spPr>
          <a:xfrm>
            <a:off x="5685182" y="165653"/>
            <a:ext cx="4227443" cy="584775"/>
          </a:xfrm>
          <a:prstGeom prst="rect">
            <a:avLst/>
          </a:prstGeom>
          <a:noFill/>
        </p:spPr>
        <p:txBody>
          <a:bodyPr wrap="square">
            <a:spAutoFit/>
          </a:bodyPr>
          <a:lstStyle/>
          <a:p>
            <a:r>
              <a:rPr lang="vi-VN" sz="32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2. Làng lụa Vạn Phúc</a:t>
            </a:r>
            <a:endParaRPr lang="vi-VN" sz="3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70D13EC1-8C99-41EC-A86F-9D08410164C8}"/>
              </a:ext>
            </a:extLst>
          </p:cNvPr>
          <p:cNvSpPr txBox="1"/>
          <p:nvPr/>
        </p:nvSpPr>
        <p:spPr>
          <a:xfrm>
            <a:off x="225287" y="750428"/>
            <a:ext cx="2955235" cy="5262979"/>
          </a:xfrm>
          <a:prstGeom prst="rect">
            <a:avLst/>
          </a:prstGeom>
          <a:noFill/>
        </p:spPr>
        <p:txBody>
          <a:bodyPr wrap="square">
            <a:spAutoFit/>
          </a:bodyPr>
          <a:lstStyle/>
          <a:p>
            <a:pPr algn="just"/>
            <a:r>
              <a:rPr lang="vi-VN" sz="2800" dirty="0">
                <a:effectLst/>
                <a:latin typeface="Times New Roman" panose="02020603050405020304" pitchFamily="18" charset="0"/>
                <a:ea typeface="Calibri" panose="020F0502020204030204" pitchFamily="34" charset="0"/>
                <a:cs typeface="Times New Roman" panose="02020603050405020304" pitchFamily="18" charset="0"/>
              </a:rPr>
              <a:t>Làng lụa Hà Đông hay còn gọi là làng lụa Vạn Phúc, thuộc phường Vạn Phúc, quận Hà Đông, cách trung tâm Hà Nội khoảng 10km. Đây là làng nghề dệt lụa tơ tằm đẹp nổi tiếng có từ ngàn năm trước.</a:t>
            </a:r>
            <a:endParaRPr lang="vi-VN"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26959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wipe(down)">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B435987-6D54-4BEA-97A6-A34A74105487}"/>
              </a:ext>
            </a:extLst>
          </p:cNvPr>
          <p:cNvSpPr txBox="1"/>
          <p:nvPr/>
        </p:nvSpPr>
        <p:spPr>
          <a:xfrm>
            <a:off x="5208103" y="179627"/>
            <a:ext cx="6758609" cy="6555641"/>
          </a:xfrm>
          <a:prstGeom prst="rect">
            <a:avLst/>
          </a:prstGeom>
          <a:noFill/>
        </p:spPr>
        <p:txBody>
          <a:bodyPr wrap="square">
            <a:spAutoFit/>
          </a:bodyPr>
          <a:lstStyle/>
          <a:p>
            <a:pPr algn="just"/>
            <a:r>
              <a:rPr lang="vi-VN" sz="2800" dirty="0">
                <a:effectLst/>
                <a:latin typeface="Times New Roman" panose="02020603050405020304" pitchFamily="18" charset="0"/>
                <a:ea typeface="Calibri" panose="020F0502020204030204" pitchFamily="34" charset="0"/>
                <a:cs typeface="Times New Roman" panose="02020603050405020304" pitchFamily="18" charset="0"/>
              </a:rPr>
              <a:t>Từ đầu làng đi vào, dọc hai bên đường là những gian hàng lụa san sát với đủ các thể loại quần áo, túi xách, vải kiện bằng tơ tằm như vân, sa, quế, lụa sa tanh hoa, đũi… đủ màu sắc, hoa văn bắt mắt. Theo chỉ dẫn của chị hướng dẫn viên, ta được tham quan xưởng dệt, được tìm hiểu quy trình để tạo ra những tấm lụa mềm mịn, từ công đoạn như khâu tơ, hồ sợi, khâu dệt đến khâu nhuộm… Mỗi khâu đều phải tiến hành theo những quy định khá nghiêm ngặt. Ngoài ra đến đây, không chỉ được xem, chọn mua những tấm lụa óng ả, mát lạnh mà còn được thăm chùa làng và đình làng, nơi thờ phường cửi và thờ Đức Thành Hoàng Làng.</a:t>
            </a:r>
            <a:endParaRPr lang="vi-VN"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26" name="Picture 2" descr="Nỗi lo Làng nghề Vạn Phúc sau vụ &amp;#39;Khaisilk&amp;#39;">
            <a:extLst>
              <a:ext uri="{FF2B5EF4-FFF2-40B4-BE49-F238E27FC236}">
                <a16:creationId xmlns:a16="http://schemas.microsoft.com/office/drawing/2014/main" id="{5B42F73B-C9D0-4DA7-8F9A-84E646A6B4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573" y="128665"/>
            <a:ext cx="4978262" cy="34480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àng lụa Vạn Phúc điểm sáng du lịch">
            <a:extLst>
              <a:ext uri="{FF2B5EF4-FFF2-40B4-BE49-F238E27FC236}">
                <a16:creationId xmlns:a16="http://schemas.microsoft.com/office/drawing/2014/main" id="{285DF4FC-8FED-4855-8234-F0C3F878A3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573" y="3710610"/>
            <a:ext cx="4978262" cy="31871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6400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028"/>
                                        </p:tgtEl>
                                        <p:attrNameLst>
                                          <p:attrName>style.visibility</p:attrName>
                                        </p:attrNameLst>
                                      </p:cBhvr>
                                      <p:to>
                                        <p:strVal val="visible"/>
                                      </p:to>
                                    </p:set>
                                    <p:animEffect transition="in" filter="fade">
                                      <p:cBhvr>
                                        <p:cTn id="13" dur="500"/>
                                        <p:tgtEl>
                                          <p:spTgt spid="1028"/>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6D7821E-C08E-4842-8B58-DBF5D933577C}"/>
              </a:ext>
            </a:extLst>
          </p:cNvPr>
          <p:cNvSpPr txBox="1"/>
          <p:nvPr/>
        </p:nvSpPr>
        <p:spPr>
          <a:xfrm>
            <a:off x="2928730" y="67130"/>
            <a:ext cx="6096000" cy="584775"/>
          </a:xfrm>
          <a:prstGeom prst="rect">
            <a:avLst/>
          </a:prstGeom>
          <a:noFill/>
        </p:spPr>
        <p:txBody>
          <a:bodyPr wrap="square">
            <a:spAutoFit/>
          </a:bodyPr>
          <a:lstStyle/>
          <a:p>
            <a:r>
              <a:rPr lang="vi-VN" sz="32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3. Làng mây tre đan Phú Vinh</a:t>
            </a:r>
            <a:endParaRPr lang="vi-VN" sz="3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phu-vinh">
            <a:extLst>
              <a:ext uri="{FF2B5EF4-FFF2-40B4-BE49-F238E27FC236}">
                <a16:creationId xmlns:a16="http://schemas.microsoft.com/office/drawing/2014/main" id="{C60762C0-C73E-4232-854A-A7474AA50AE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0087" y="651905"/>
            <a:ext cx="11158330" cy="6000685"/>
          </a:xfrm>
          <a:prstGeom prst="rect">
            <a:avLst/>
          </a:prstGeom>
          <a:noFill/>
          <a:ln>
            <a:noFill/>
          </a:ln>
        </p:spPr>
      </p:pic>
    </p:spTree>
    <p:extLst>
      <p:ext uri="{BB962C8B-B14F-4D97-AF65-F5344CB8AC3E}">
        <p14:creationId xmlns:p14="http://schemas.microsoft.com/office/powerpoint/2010/main" val="206789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E47D91A-153B-4CD2-A9AC-B2AC7223FF51}"/>
              </a:ext>
            </a:extLst>
          </p:cNvPr>
          <p:cNvSpPr txBox="1"/>
          <p:nvPr/>
        </p:nvSpPr>
        <p:spPr>
          <a:xfrm>
            <a:off x="5830956" y="145848"/>
            <a:ext cx="6202017" cy="6124754"/>
          </a:xfrm>
          <a:prstGeom prst="rect">
            <a:avLst/>
          </a:prstGeom>
          <a:noFill/>
        </p:spPr>
        <p:txBody>
          <a:bodyPr wrap="square">
            <a:spAutoFit/>
          </a:bodyPr>
          <a:lstStyle/>
          <a:p>
            <a:pPr algn="just"/>
            <a:r>
              <a:rPr lang="vi-VN" sz="2800" dirty="0">
                <a:effectLst/>
                <a:latin typeface="+mj-lt"/>
                <a:ea typeface="Calibri" panose="020F0502020204030204" pitchFamily="34" charset="0"/>
                <a:cs typeface="Times New Roman" panose="02020603050405020304" pitchFamily="18" charset="0"/>
              </a:rPr>
              <a:t>Làng nghề Phú Vinh ở Gò Đậu, xã Phú Nghĩa, Chương Mỹ, Hà Nội, nổi tiếng với nghề mây tre đan có từ khoảng thế kỷ 17.</a:t>
            </a:r>
          </a:p>
          <a:p>
            <a:pPr algn="just"/>
            <a:r>
              <a:rPr lang="vi-VN" sz="2800" dirty="0">
                <a:effectLst/>
                <a:latin typeface="+mj-lt"/>
                <a:ea typeface="Calibri" panose="020F0502020204030204" pitchFamily="34" charset="0"/>
                <a:cs typeface="Times New Roman" panose="02020603050405020304" pitchFamily="18" charset="0"/>
              </a:rPr>
              <a:t>Đến làng Phú Vinh, ta bắt gặp là không khí nhộn nhịp ở làng nghề, ở đây hầu như nhà nào cũng làm nghề mây tre đan, từ các sản phẩm thông dụng như rổ, rá, túi xách, khay, lọ hoa… cho đến những bức tranh đan bằng mây, bàn ghế, giường, tủ, khung ảnh… Qua tìm hiểu, được biết từ cách đan truyền thống là đan nong mốt, nong đôi, nong ba, người dân nơi đây đã khéo léo kết hợp các nan lên xuống khác nhau tạo các hình thù, hình dáng đẹp mắt.</a:t>
            </a:r>
          </a:p>
        </p:txBody>
      </p:sp>
      <p:pic>
        <p:nvPicPr>
          <p:cNvPr id="2050" name="Picture 2" descr="Nghề làm mây tre đan – Nét tinh hoa văn hóa truyền thống Việt Nam">
            <a:extLst>
              <a:ext uri="{FF2B5EF4-FFF2-40B4-BE49-F238E27FC236}">
                <a16:creationId xmlns:a16="http://schemas.microsoft.com/office/drawing/2014/main" id="{C40C0E6B-0508-445A-B8FF-517787A57A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028" y="156511"/>
            <a:ext cx="5473148" cy="327248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Đặc sắc sản phẩm lưu niệm làng nghề - Kênh truyền hình Đài Tiếng nói Việt  Nam - VOVTV">
            <a:extLst>
              <a:ext uri="{FF2B5EF4-FFF2-40B4-BE49-F238E27FC236}">
                <a16:creationId xmlns:a16="http://schemas.microsoft.com/office/drawing/2014/main" id="{39298748-EB71-4C8C-A63B-19BF2459E4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027" y="3493263"/>
            <a:ext cx="5473148" cy="32724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216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circle(in)">
                                      <p:cBhvr>
                                        <p:cTn id="7" dur="20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2"/>
                                        </p:tgtEl>
                                        <p:attrNameLst>
                                          <p:attrName>style.visibility</p:attrName>
                                        </p:attrNameLst>
                                      </p:cBhvr>
                                      <p:to>
                                        <p:strVal val="visible"/>
                                      </p:to>
                                    </p:set>
                                    <p:animEffect transition="in" filter="fade">
                                      <p:cBhvr>
                                        <p:cTn id="12" dur="500"/>
                                        <p:tgtEl>
                                          <p:spTgt spid="205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CFC2B60-DED1-4A18-96D4-E071F3EF6B7A}"/>
              </a:ext>
            </a:extLst>
          </p:cNvPr>
          <p:cNvSpPr txBox="1"/>
          <p:nvPr/>
        </p:nvSpPr>
        <p:spPr>
          <a:xfrm>
            <a:off x="5340626" y="3000910"/>
            <a:ext cx="6674126" cy="3785652"/>
          </a:xfrm>
          <a:prstGeom prst="rect">
            <a:avLst/>
          </a:prstGeom>
          <a:noFill/>
        </p:spPr>
        <p:txBody>
          <a:bodyPr wrap="square">
            <a:spAutoFit/>
          </a:bodyPr>
          <a:lstStyle/>
          <a:p>
            <a:pPr algn="just"/>
            <a:r>
              <a:rPr lang="vi-VN" sz="2400" b="1" dirty="0">
                <a:effectLst/>
                <a:latin typeface="+mj-lt"/>
                <a:ea typeface="Calibri" panose="020F0502020204030204" pitchFamily="34" charset="0"/>
                <a:cs typeface="Times New Roman" panose="02020603050405020304" pitchFamily="18" charset="0"/>
              </a:rPr>
              <a:t>Cách đi đến làng Phú Vinh:</a:t>
            </a:r>
            <a:endParaRPr lang="vi-VN" sz="2400" dirty="0">
              <a:effectLst/>
              <a:latin typeface="+mj-lt"/>
              <a:ea typeface="Calibri" panose="020F0502020204030204" pitchFamily="34" charset="0"/>
              <a:cs typeface="Times New Roman" panose="02020603050405020304" pitchFamily="18" charset="0"/>
            </a:endParaRPr>
          </a:p>
          <a:p>
            <a:pPr algn="just"/>
            <a:r>
              <a:rPr lang="vi-VN" sz="2400" dirty="0">
                <a:effectLst/>
                <a:latin typeface="+mj-lt"/>
                <a:ea typeface="Calibri" panose="020F0502020204030204" pitchFamily="34" charset="0"/>
                <a:cs typeface="Times New Roman" panose="02020603050405020304" pitchFamily="18" charset="0"/>
              </a:rPr>
              <a:t>Làng mây tre đan Phú Vinh cách trung tâm Hà Nội khoảng 40km về phía Tây. Không có xe buýt đi đến hay đi qua làng. Tuy nhiên bạn có thể đi xe buýt số 57 rồi bắt xe ôm đến đó.Xe số 57 hướng đi: Khu đô thị Mỹ Đình II – Khu công nghiệp Phú Nghĩa. Bạn xuống điểm cuối cùng là khu công nghiệp Phú Nghĩa.Nếu đi bằng xe máy, ô tô các bạn đi qua quận Hà Đông rồi thẳng hướng Hòa Bình để đến làng Phú Vinh.</a:t>
            </a:r>
          </a:p>
        </p:txBody>
      </p:sp>
      <p:pic>
        <p:nvPicPr>
          <p:cNvPr id="3076" name="Picture 4" descr="Lễ hội làng nghề, phố nghề Thăng Long – Hà Nội - Tuổi Trẻ Online">
            <a:extLst>
              <a:ext uri="{FF2B5EF4-FFF2-40B4-BE49-F238E27FC236}">
                <a16:creationId xmlns:a16="http://schemas.microsoft.com/office/drawing/2014/main" id="{7A0AB43A-DF37-43CA-BAFE-C03AD29125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248" y="3508721"/>
            <a:ext cx="5163378" cy="3171825"/>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Làng nghề mây tre đan Phú Vinh, Tin tức, hình ảnh và video mới nhất về Làng  nghề mây tre đan Phú Vinh - toquoc.vn">
            <a:extLst>
              <a:ext uri="{FF2B5EF4-FFF2-40B4-BE49-F238E27FC236}">
                <a16:creationId xmlns:a16="http://schemas.microsoft.com/office/drawing/2014/main" id="{1E0E6576-C3CB-416B-82EC-454A5E5BEC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248" y="172279"/>
            <a:ext cx="5163378" cy="3171825"/>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Top 10 làng nghề mây tre đan nổi tiếng nhất Việt Nam - Toplist.vn">
            <a:extLst>
              <a:ext uri="{FF2B5EF4-FFF2-40B4-BE49-F238E27FC236}">
                <a16:creationId xmlns:a16="http://schemas.microsoft.com/office/drawing/2014/main" id="{C43C65FB-207D-40C6-839B-F588947582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12904" y="145775"/>
            <a:ext cx="6501848" cy="2828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0510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078"/>
                                        </p:tgtEl>
                                        <p:attrNameLst>
                                          <p:attrName>style.visibility</p:attrName>
                                        </p:attrNameLst>
                                      </p:cBhvr>
                                      <p:to>
                                        <p:strVal val="visible"/>
                                      </p:to>
                                    </p:set>
                                    <p:animEffect transition="in" filter="barn(inVertical)">
                                      <p:cBhvr>
                                        <p:cTn id="7" dur="500"/>
                                        <p:tgtEl>
                                          <p:spTgt spid="307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07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080"/>
                                        </p:tgtEl>
                                        <p:attrNameLst>
                                          <p:attrName>style.visibility</p:attrName>
                                        </p:attrNameLst>
                                      </p:cBhvr>
                                      <p:to>
                                        <p:strVal val="visible"/>
                                      </p:to>
                                    </p:set>
                                    <p:animEffect transition="in" filter="fade">
                                      <p:cBhvr>
                                        <p:cTn id="16" dur="500"/>
                                        <p:tgtEl>
                                          <p:spTgt spid="308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down)">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B15D1B3-94B5-4F8D-A6E9-61FF092F9336}"/>
              </a:ext>
            </a:extLst>
          </p:cNvPr>
          <p:cNvSpPr txBox="1"/>
          <p:nvPr/>
        </p:nvSpPr>
        <p:spPr>
          <a:xfrm>
            <a:off x="2743200" y="93631"/>
            <a:ext cx="6096000" cy="523220"/>
          </a:xfrm>
          <a:prstGeom prst="rect">
            <a:avLst/>
          </a:prstGeom>
          <a:noFill/>
        </p:spPr>
        <p:txBody>
          <a:bodyPr wrap="square">
            <a:spAutoFit/>
          </a:bodyPr>
          <a:lstStyle/>
          <a:p>
            <a:r>
              <a:rPr lang="vi-VN"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4. Làng chuồn chuồn tre Thạch Xá</a:t>
            </a:r>
            <a:endParaRPr lang="vi-VN" sz="2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descr="thach-xa">
            <a:extLst>
              <a:ext uri="{FF2B5EF4-FFF2-40B4-BE49-F238E27FC236}">
                <a16:creationId xmlns:a16="http://schemas.microsoft.com/office/drawing/2014/main" id="{A947E2B6-12B3-4127-A40D-60384D13840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632174" y="722867"/>
            <a:ext cx="6342822" cy="5935486"/>
          </a:xfrm>
          <a:prstGeom prst="rect">
            <a:avLst/>
          </a:prstGeom>
          <a:noFill/>
          <a:ln>
            <a:noFill/>
          </a:ln>
        </p:spPr>
      </p:pic>
      <p:sp>
        <p:nvSpPr>
          <p:cNvPr id="5" name="TextBox 4">
            <a:extLst>
              <a:ext uri="{FF2B5EF4-FFF2-40B4-BE49-F238E27FC236}">
                <a16:creationId xmlns:a16="http://schemas.microsoft.com/office/drawing/2014/main" id="{22B59723-97A2-4318-B208-1F39A4B108F5}"/>
              </a:ext>
            </a:extLst>
          </p:cNvPr>
          <p:cNvSpPr txBox="1"/>
          <p:nvPr/>
        </p:nvSpPr>
        <p:spPr>
          <a:xfrm>
            <a:off x="217004" y="497583"/>
            <a:ext cx="5295900" cy="6370975"/>
          </a:xfrm>
          <a:prstGeom prst="rect">
            <a:avLst/>
          </a:prstGeom>
          <a:noFill/>
        </p:spPr>
        <p:txBody>
          <a:bodyPr wrap="square">
            <a:spAutoFit/>
          </a:bodyPr>
          <a:lstStyle/>
          <a:p>
            <a:pPr algn="just"/>
            <a:r>
              <a:rPr lang="vi-VN" sz="2400" dirty="0">
                <a:effectLst/>
                <a:latin typeface="+mj-lt"/>
                <a:ea typeface="Calibri" panose="020F0502020204030204" pitchFamily="34" charset="0"/>
                <a:cs typeface="Times New Roman" panose="02020603050405020304" pitchFamily="18" charset="0"/>
              </a:rPr>
              <a:t>Làng Thạch Xá nằm dưới chân núi Tây Phương (xã Thạch Xá, huyện Thạch Thất, Hà Nội) không chỉ được biết đến với món đặc sản chè Lam mà còn nổi tiếng bởi nghề làm chuồn chuồn tre độc đáo.</a:t>
            </a:r>
          </a:p>
          <a:p>
            <a:pPr algn="just"/>
            <a:r>
              <a:rPr lang="vi-VN" sz="2400" dirty="0">
                <a:effectLst/>
                <a:latin typeface="+mj-lt"/>
                <a:ea typeface="Calibri" panose="020F0502020204030204" pitchFamily="34" charset="0"/>
                <a:cs typeface="Times New Roman" panose="02020603050405020304" pitchFamily="18" charset="0"/>
              </a:rPr>
              <a:t>Đến làng chuồn chuồn, như bị choáng ngợp trước màu sắc bắt mắt, cùng với kiểu dáng to nhỏ khác nhau của những chú chuồn chuồn tre xinh xắn và điều đặc biệt là nó có thể đứng cân bằng được bằng đầu mỏ.</a:t>
            </a:r>
          </a:p>
          <a:p>
            <a:pPr algn="just"/>
            <a:r>
              <a:rPr lang="vi-VN" sz="2400" dirty="0">
                <a:effectLst/>
                <a:latin typeface="+mj-lt"/>
                <a:ea typeface="Calibri" panose="020F0502020204030204" pitchFamily="34" charset="0"/>
                <a:cs typeface="Times New Roman" panose="02020603050405020304" pitchFamily="18" charset="0"/>
              </a:rPr>
              <a:t>Đặc biệt, nếu có dịp đến với làng nghề Thạch Xá thì các bạn đừng quên ghé thăm chùa Tây Phương – một địa điểm tham quan nổi tiếng ở vùng ngoại thành Hà Nội nhé.</a:t>
            </a:r>
          </a:p>
        </p:txBody>
      </p:sp>
    </p:spTree>
    <p:extLst>
      <p:ext uri="{BB962C8B-B14F-4D97-AF65-F5344CB8AC3E}">
        <p14:creationId xmlns:p14="http://schemas.microsoft.com/office/powerpoint/2010/main" val="3333453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1000"/>
                                        <p:tgtEl>
                                          <p:spTgt spid="5"/>
                                        </p:tgtEl>
                                      </p:cBhvr>
                                    </p:animEffect>
                                    <p:anim calcmode="lin" valueType="num">
                                      <p:cBhvr>
                                        <p:cTn id="17" dur="1000" fill="hold"/>
                                        <p:tgtEl>
                                          <p:spTgt spid="5"/>
                                        </p:tgtEl>
                                        <p:attrNameLst>
                                          <p:attrName>ppt_x</p:attrName>
                                        </p:attrNameLst>
                                      </p:cBhvr>
                                      <p:tavLst>
                                        <p:tav tm="0">
                                          <p:val>
                                            <p:strVal val="#ppt_x"/>
                                          </p:val>
                                        </p:tav>
                                        <p:tav tm="100000">
                                          <p:val>
                                            <p:strVal val="#ppt_x"/>
                                          </p:val>
                                        </p:tav>
                                      </p:tavLst>
                                    </p:anim>
                                    <p:anim calcmode="lin" valueType="num">
                                      <p:cBhvr>
                                        <p:cTn id="1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1930" y="181902"/>
            <a:ext cx="10302757" cy="523220"/>
          </a:xfrm>
          <a:prstGeom prst="rect">
            <a:avLst/>
          </a:prstGeom>
        </p:spPr>
        <p:txBody>
          <a:bodyPr wrap="none">
            <a:spAutoFit/>
          </a:bodyPr>
          <a:lstStyle/>
          <a:p>
            <a:pPr>
              <a:spcAft>
                <a:spcPts val="500"/>
              </a:spcAft>
            </a:pPr>
            <a:r>
              <a:rPr lang="en-US" sz="2800" b="1" dirty="0">
                <a:solidFill>
                  <a:srgbClr val="FF0000"/>
                </a:solidFill>
                <a:latin typeface="Times New Roman" panose="02020603050405020304" pitchFamily="18" charset="0"/>
                <a:ea typeface="Times New Roman" panose="02020603050405020304" pitchFamily="18" charset="0"/>
              </a:rPr>
              <a:t>1. </a:t>
            </a:r>
            <a:r>
              <a:rPr lang="en-US" sz="2800" b="1" dirty="0" err="1">
                <a:solidFill>
                  <a:srgbClr val="FF0000"/>
                </a:solidFill>
                <a:latin typeface="Times New Roman" panose="02020603050405020304" pitchFamily="18" charset="0"/>
                <a:ea typeface="Times New Roman" panose="02020603050405020304" pitchFamily="18" charset="0"/>
              </a:rPr>
              <a:t>Tình</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hình</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phát</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triển</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các</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nghề</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truyền</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thống</a:t>
            </a:r>
            <a:r>
              <a:rPr lang="en-US" sz="2800" b="1" dirty="0">
                <a:solidFill>
                  <a:srgbClr val="FF0000"/>
                </a:solidFill>
                <a:latin typeface="Times New Roman" panose="02020603050405020304" pitchFamily="18" charset="0"/>
                <a:ea typeface="Times New Roman" panose="02020603050405020304" pitchFamily="18" charset="0"/>
              </a:rPr>
              <a:t> ở </a:t>
            </a:r>
            <a:r>
              <a:rPr lang="en-US" sz="2800" b="1" dirty="0" err="1">
                <a:solidFill>
                  <a:srgbClr val="FF0000"/>
                </a:solidFill>
                <a:latin typeface="Times New Roman" panose="02020603050405020304" pitchFamily="18" charset="0"/>
                <a:ea typeface="Times New Roman" panose="02020603050405020304" pitchFamily="18" charset="0"/>
              </a:rPr>
              <a:t>thành</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phố</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Hà</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Nội</a:t>
            </a:r>
            <a:endParaRPr lang="en-US" sz="2800" dirty="0">
              <a:solidFill>
                <a:srgbClr val="FF0000"/>
              </a:solidFill>
              <a:effectLst/>
              <a:latin typeface="Times New Roman" panose="02020603050405020304" pitchFamily="18" charset="0"/>
              <a:ea typeface="Times New Roman" panose="02020603050405020304" pitchFamily="18" charset="0"/>
            </a:endParaRPr>
          </a:p>
        </p:txBody>
      </p:sp>
      <p:sp>
        <p:nvSpPr>
          <p:cNvPr id="3" name="TextBox 2"/>
          <p:cNvSpPr txBox="1"/>
          <p:nvPr/>
        </p:nvSpPr>
        <p:spPr>
          <a:xfrm>
            <a:off x="612475" y="705122"/>
            <a:ext cx="4788490" cy="523220"/>
          </a:xfrm>
          <a:prstGeom prst="rect">
            <a:avLst/>
          </a:prstGeom>
          <a:noFill/>
        </p:spPr>
        <p:txBody>
          <a:bodyPr wrap="none" rtlCol="0">
            <a:spAutoFit/>
          </a:bodyPr>
          <a:lstStyle/>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niệm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truyền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thống</a:t>
            </a:r>
            <a:r>
              <a:rPr lang="en-US" sz="2800" dirty="0">
                <a:latin typeface="Times New Roman" panose="02020603050405020304" pitchFamily="18" charset="0"/>
                <a:cs typeface="Times New Roman" panose="02020603050405020304" pitchFamily="18" charset="0"/>
              </a:rPr>
              <a:t>: </a:t>
            </a:r>
          </a:p>
        </p:txBody>
      </p:sp>
      <p:sp>
        <p:nvSpPr>
          <p:cNvPr id="4" name="Rectangle 3"/>
          <p:cNvSpPr/>
          <p:nvPr/>
        </p:nvSpPr>
        <p:spPr>
          <a:xfrm>
            <a:off x="845389" y="1203395"/>
            <a:ext cx="10696754" cy="2554545"/>
          </a:xfrm>
          <a:prstGeom prst="rect">
            <a:avLst/>
          </a:prstGeom>
        </p:spPr>
        <p:txBody>
          <a:bodyPr wrap="square">
            <a:spAutoFit/>
          </a:bodyPr>
          <a:lstStyle/>
          <a:p>
            <a:pPr algn="just">
              <a:spcAft>
                <a:spcPts val="300"/>
              </a:spcAft>
            </a:pPr>
            <a:r>
              <a:rPr lang="en-US" sz="4000" dirty="0" err="1">
                <a:latin typeface="Times New Roman" panose="02020603050405020304" pitchFamily="18" charset="0"/>
                <a:ea typeface="Calibri" panose="020F0502020204030204" pitchFamily="34" charset="0"/>
              </a:rPr>
              <a:t>Nghề</a:t>
            </a:r>
            <a:r>
              <a:rPr lang="en-US" sz="4000" dirty="0">
                <a:latin typeface="Times New Roman" panose="02020603050405020304" pitchFamily="18" charset="0"/>
                <a:ea typeface="Calibri" panose="020F0502020204030204" pitchFamily="34" charset="0"/>
              </a:rPr>
              <a:t> </a:t>
            </a:r>
            <a:r>
              <a:rPr lang="en-US" sz="4000" dirty="0" err="1">
                <a:latin typeface="Times New Roman" panose="02020603050405020304" pitchFamily="18" charset="0"/>
                <a:ea typeface="Calibri" panose="020F0502020204030204" pitchFamily="34" charset="0"/>
              </a:rPr>
              <a:t>truyền</a:t>
            </a:r>
            <a:r>
              <a:rPr lang="en-US" sz="4000" dirty="0">
                <a:latin typeface="Times New Roman" panose="02020603050405020304" pitchFamily="18" charset="0"/>
                <a:ea typeface="Calibri" panose="020F0502020204030204" pitchFamily="34" charset="0"/>
              </a:rPr>
              <a:t> </a:t>
            </a:r>
            <a:r>
              <a:rPr lang="en-US" sz="4000" dirty="0" err="1">
                <a:latin typeface="Times New Roman" panose="02020603050405020304" pitchFamily="18" charset="0"/>
                <a:ea typeface="Calibri" panose="020F0502020204030204" pitchFamily="34" charset="0"/>
              </a:rPr>
              <a:t>thống</a:t>
            </a:r>
            <a:r>
              <a:rPr lang="en-US" sz="4000" dirty="0">
                <a:latin typeface="Times New Roman" panose="02020603050405020304" pitchFamily="18" charset="0"/>
                <a:ea typeface="Calibri" panose="020F0502020204030204" pitchFamily="34" charset="0"/>
              </a:rPr>
              <a:t> </a:t>
            </a:r>
            <a:r>
              <a:rPr lang="en-US" sz="4000" dirty="0" err="1">
                <a:latin typeface="Times New Roman" panose="02020603050405020304" pitchFamily="18" charset="0"/>
                <a:ea typeface="Calibri" panose="020F0502020204030204" pitchFamily="34" charset="0"/>
              </a:rPr>
              <a:t>là</a:t>
            </a:r>
            <a:r>
              <a:rPr lang="en-US" sz="4000" dirty="0">
                <a:latin typeface="Times New Roman" panose="02020603050405020304" pitchFamily="18" charset="0"/>
                <a:ea typeface="Calibri" panose="020F0502020204030204" pitchFamily="34" charset="0"/>
              </a:rPr>
              <a:t> </a:t>
            </a:r>
            <a:r>
              <a:rPr lang="en-US" sz="4000" dirty="0" err="1">
                <a:latin typeface="Times New Roman" panose="02020603050405020304" pitchFamily="18" charset="0"/>
                <a:ea typeface="Calibri" panose="020F0502020204030204" pitchFamily="34" charset="0"/>
              </a:rPr>
              <a:t>nghề</a:t>
            </a:r>
            <a:r>
              <a:rPr lang="en-US" sz="4000" dirty="0">
                <a:latin typeface="Times New Roman" panose="02020603050405020304" pitchFamily="18" charset="0"/>
                <a:ea typeface="Calibri" panose="020F0502020204030204" pitchFamily="34" charset="0"/>
              </a:rPr>
              <a:t> </a:t>
            </a:r>
            <a:r>
              <a:rPr lang="en-US" sz="4000" dirty="0" err="1">
                <a:latin typeface="Times New Roman" panose="02020603050405020304" pitchFamily="18" charset="0"/>
                <a:ea typeface="Calibri" panose="020F0502020204030204" pitchFamily="34" charset="0"/>
              </a:rPr>
              <a:t>đã</a:t>
            </a:r>
            <a:r>
              <a:rPr lang="en-US" sz="4000" dirty="0">
                <a:latin typeface="Times New Roman" panose="02020603050405020304" pitchFamily="18" charset="0"/>
                <a:ea typeface="Calibri" panose="020F0502020204030204" pitchFamily="34" charset="0"/>
              </a:rPr>
              <a:t> </a:t>
            </a:r>
            <a:r>
              <a:rPr lang="en-US" sz="4000" dirty="0" err="1">
                <a:latin typeface="Times New Roman" panose="02020603050405020304" pitchFamily="18" charset="0"/>
                <a:ea typeface="Calibri" panose="020F0502020204030204" pitchFamily="34" charset="0"/>
              </a:rPr>
              <a:t>được</a:t>
            </a:r>
            <a:r>
              <a:rPr lang="en-US" sz="4000" dirty="0">
                <a:latin typeface="Times New Roman" panose="02020603050405020304" pitchFamily="18" charset="0"/>
                <a:ea typeface="Calibri" panose="020F0502020204030204" pitchFamily="34" charset="0"/>
              </a:rPr>
              <a:t> </a:t>
            </a:r>
            <a:r>
              <a:rPr lang="en-US" sz="4000" dirty="0" err="1">
                <a:latin typeface="Times New Roman" panose="02020603050405020304" pitchFamily="18" charset="0"/>
                <a:ea typeface="Calibri" panose="020F0502020204030204" pitchFamily="34" charset="0"/>
              </a:rPr>
              <a:t>hình</a:t>
            </a:r>
            <a:r>
              <a:rPr lang="en-US" sz="4000" dirty="0">
                <a:latin typeface="Times New Roman" panose="02020603050405020304" pitchFamily="18" charset="0"/>
                <a:ea typeface="Calibri" panose="020F0502020204030204" pitchFamily="34" charset="0"/>
              </a:rPr>
              <a:t> </a:t>
            </a:r>
            <a:r>
              <a:rPr lang="en-US" sz="4000" dirty="0" err="1">
                <a:latin typeface="Times New Roman" panose="02020603050405020304" pitchFamily="18" charset="0"/>
                <a:ea typeface="Calibri" panose="020F0502020204030204" pitchFamily="34" charset="0"/>
              </a:rPr>
              <a:t>thành</a:t>
            </a:r>
            <a:r>
              <a:rPr lang="en-US" sz="4000" dirty="0">
                <a:latin typeface="Times New Roman" panose="02020603050405020304" pitchFamily="18" charset="0"/>
                <a:ea typeface="Calibri" panose="020F0502020204030204" pitchFamily="34" charset="0"/>
              </a:rPr>
              <a:t> </a:t>
            </a:r>
            <a:r>
              <a:rPr lang="en-US" sz="4000" dirty="0" err="1">
                <a:latin typeface="Times New Roman" panose="02020603050405020304" pitchFamily="18" charset="0"/>
                <a:ea typeface="Calibri" panose="020F0502020204030204" pitchFamily="34" charset="0"/>
              </a:rPr>
              <a:t>từ</a:t>
            </a:r>
            <a:r>
              <a:rPr lang="en-US" sz="4000" dirty="0">
                <a:latin typeface="Times New Roman" panose="02020603050405020304" pitchFamily="18" charset="0"/>
                <a:ea typeface="Calibri" panose="020F0502020204030204" pitchFamily="34" charset="0"/>
              </a:rPr>
              <a:t> </a:t>
            </a:r>
            <a:r>
              <a:rPr lang="en-US" sz="4000" dirty="0" err="1">
                <a:latin typeface="Times New Roman" panose="02020603050405020304" pitchFamily="18" charset="0"/>
                <a:ea typeface="Calibri" panose="020F0502020204030204" pitchFamily="34" charset="0"/>
              </a:rPr>
              <a:t>lâu</a:t>
            </a:r>
            <a:r>
              <a:rPr lang="en-US" sz="4000" dirty="0">
                <a:latin typeface="Times New Roman" panose="02020603050405020304" pitchFamily="18" charset="0"/>
                <a:ea typeface="Calibri" panose="020F0502020204030204" pitchFamily="34" charset="0"/>
              </a:rPr>
              <a:t> </a:t>
            </a:r>
            <a:r>
              <a:rPr lang="en-US" sz="4000" dirty="0" err="1">
                <a:latin typeface="Times New Roman" panose="02020603050405020304" pitchFamily="18" charset="0"/>
                <a:ea typeface="Calibri" panose="020F0502020204030204" pitchFamily="34" charset="0"/>
              </a:rPr>
              <a:t>đời</a:t>
            </a:r>
            <a:r>
              <a:rPr lang="en-US" sz="4000" dirty="0">
                <a:latin typeface="Times New Roman" panose="02020603050405020304" pitchFamily="18" charset="0"/>
                <a:ea typeface="Calibri" panose="020F0502020204030204" pitchFamily="34" charset="0"/>
              </a:rPr>
              <a:t>, </a:t>
            </a:r>
            <a:r>
              <a:rPr lang="en-US" sz="4000" dirty="0" err="1">
                <a:latin typeface="Times New Roman" panose="02020603050405020304" pitchFamily="18" charset="0"/>
                <a:ea typeface="Calibri" panose="020F0502020204030204" pitchFamily="34" charset="0"/>
              </a:rPr>
              <a:t>tạo</a:t>
            </a:r>
            <a:r>
              <a:rPr lang="en-US" sz="4000" dirty="0">
                <a:latin typeface="Times New Roman" panose="02020603050405020304" pitchFamily="18" charset="0"/>
                <a:ea typeface="Calibri" panose="020F0502020204030204" pitchFamily="34" charset="0"/>
              </a:rPr>
              <a:t> </a:t>
            </a:r>
            <a:r>
              <a:rPr lang="en-US" sz="4000" dirty="0" err="1">
                <a:latin typeface="Times New Roman" panose="02020603050405020304" pitchFamily="18" charset="0"/>
                <a:ea typeface="Calibri" panose="020F0502020204030204" pitchFamily="34" charset="0"/>
              </a:rPr>
              <a:t>ra</a:t>
            </a:r>
            <a:r>
              <a:rPr lang="en-US" sz="4000" dirty="0">
                <a:latin typeface="Times New Roman" panose="02020603050405020304" pitchFamily="18" charset="0"/>
                <a:ea typeface="Calibri" panose="020F0502020204030204" pitchFamily="34" charset="0"/>
              </a:rPr>
              <a:t> </a:t>
            </a:r>
            <a:r>
              <a:rPr lang="en-US" sz="4000" dirty="0" err="1">
                <a:latin typeface="Times New Roman" panose="02020603050405020304" pitchFamily="18" charset="0"/>
                <a:ea typeface="Calibri" panose="020F0502020204030204" pitchFamily="34" charset="0"/>
              </a:rPr>
              <a:t>những</a:t>
            </a:r>
            <a:r>
              <a:rPr lang="en-US" sz="4000" dirty="0">
                <a:latin typeface="Times New Roman" panose="02020603050405020304" pitchFamily="18" charset="0"/>
                <a:ea typeface="Calibri" panose="020F0502020204030204" pitchFamily="34" charset="0"/>
              </a:rPr>
              <a:t> </a:t>
            </a:r>
            <a:r>
              <a:rPr lang="en-US" sz="4000" dirty="0" err="1">
                <a:latin typeface="Times New Roman" panose="02020603050405020304" pitchFamily="18" charset="0"/>
                <a:ea typeface="Calibri" panose="020F0502020204030204" pitchFamily="34" charset="0"/>
              </a:rPr>
              <a:t>sản</a:t>
            </a:r>
            <a:r>
              <a:rPr lang="en-US" sz="4000" dirty="0">
                <a:latin typeface="Times New Roman" panose="02020603050405020304" pitchFamily="18" charset="0"/>
                <a:ea typeface="Calibri" panose="020F0502020204030204" pitchFamily="34" charset="0"/>
              </a:rPr>
              <a:t> </a:t>
            </a:r>
            <a:r>
              <a:rPr lang="en-US" sz="4000" dirty="0" err="1">
                <a:latin typeface="Times New Roman" panose="02020603050405020304" pitchFamily="18" charset="0"/>
                <a:ea typeface="Calibri" panose="020F0502020204030204" pitchFamily="34" charset="0"/>
              </a:rPr>
              <a:t>phẩm</a:t>
            </a:r>
            <a:r>
              <a:rPr lang="en-US" sz="4000" dirty="0">
                <a:latin typeface="Times New Roman" panose="02020603050405020304" pitchFamily="18" charset="0"/>
                <a:ea typeface="Calibri" panose="020F0502020204030204" pitchFamily="34" charset="0"/>
              </a:rPr>
              <a:t> </a:t>
            </a:r>
            <a:r>
              <a:rPr lang="en-US" sz="4000" dirty="0" err="1">
                <a:latin typeface="Times New Roman" panose="02020603050405020304" pitchFamily="18" charset="0"/>
                <a:ea typeface="Calibri" panose="020F0502020204030204" pitchFamily="34" charset="0"/>
              </a:rPr>
              <a:t>độc</a:t>
            </a:r>
            <a:r>
              <a:rPr lang="en-US" sz="4000" dirty="0">
                <a:latin typeface="Times New Roman" panose="02020603050405020304" pitchFamily="18" charset="0"/>
                <a:ea typeface="Calibri" panose="020F0502020204030204" pitchFamily="34" charset="0"/>
              </a:rPr>
              <a:t> </a:t>
            </a:r>
            <a:r>
              <a:rPr lang="en-US" sz="4000" dirty="0" err="1">
                <a:latin typeface="Times New Roman" panose="02020603050405020304" pitchFamily="18" charset="0"/>
                <a:ea typeface="Calibri" panose="020F0502020204030204" pitchFamily="34" charset="0"/>
              </a:rPr>
              <a:t>đáo</a:t>
            </a:r>
            <a:r>
              <a:rPr lang="en-US" sz="4000" dirty="0">
                <a:latin typeface="Times New Roman" panose="02020603050405020304" pitchFamily="18" charset="0"/>
                <a:ea typeface="Calibri" panose="020F0502020204030204" pitchFamily="34" charset="0"/>
              </a:rPr>
              <a:t>, </a:t>
            </a:r>
            <a:r>
              <a:rPr lang="en-US" sz="4000" dirty="0" err="1">
                <a:latin typeface="Times New Roman" panose="02020603050405020304" pitchFamily="18" charset="0"/>
                <a:ea typeface="Calibri" panose="020F0502020204030204" pitchFamily="34" charset="0"/>
              </a:rPr>
              <a:t>có</a:t>
            </a:r>
            <a:r>
              <a:rPr lang="en-US" sz="4000" dirty="0">
                <a:latin typeface="Times New Roman" panose="02020603050405020304" pitchFamily="18" charset="0"/>
                <a:ea typeface="Calibri" panose="020F0502020204030204" pitchFamily="34" charset="0"/>
              </a:rPr>
              <a:t> </a:t>
            </a:r>
            <a:r>
              <a:rPr lang="en-US" sz="4000" dirty="0" err="1">
                <a:latin typeface="Times New Roman" panose="02020603050405020304" pitchFamily="18" charset="0"/>
                <a:ea typeface="Calibri" panose="020F0502020204030204" pitchFamily="34" charset="0"/>
              </a:rPr>
              <a:t>tính</a:t>
            </a:r>
            <a:r>
              <a:rPr lang="en-US" sz="4000" dirty="0">
                <a:latin typeface="Times New Roman" panose="02020603050405020304" pitchFamily="18" charset="0"/>
                <a:ea typeface="Calibri" panose="020F0502020204030204" pitchFamily="34" charset="0"/>
              </a:rPr>
              <a:t> </a:t>
            </a:r>
            <a:r>
              <a:rPr lang="en-US" sz="4000" dirty="0" err="1">
                <a:latin typeface="Times New Roman" panose="02020603050405020304" pitchFamily="18" charset="0"/>
                <a:ea typeface="Calibri" panose="020F0502020204030204" pitchFamily="34" charset="0"/>
              </a:rPr>
              <a:t>riêng</a:t>
            </a:r>
            <a:r>
              <a:rPr lang="en-US" sz="4000" dirty="0">
                <a:latin typeface="Times New Roman" panose="02020603050405020304" pitchFamily="18" charset="0"/>
                <a:ea typeface="Calibri" panose="020F0502020204030204" pitchFamily="34" charset="0"/>
              </a:rPr>
              <a:t> </a:t>
            </a:r>
            <a:r>
              <a:rPr lang="en-US" sz="4000" dirty="0" err="1">
                <a:latin typeface="Times New Roman" panose="02020603050405020304" pitchFamily="18" charset="0"/>
                <a:ea typeface="Calibri" panose="020F0502020204030204" pitchFamily="34" charset="0"/>
              </a:rPr>
              <a:t>biệt</a:t>
            </a:r>
            <a:r>
              <a:rPr lang="en-US" sz="4000" dirty="0">
                <a:latin typeface="Times New Roman" panose="02020603050405020304" pitchFamily="18" charset="0"/>
                <a:ea typeface="Calibri" panose="020F0502020204030204" pitchFamily="34" charset="0"/>
              </a:rPr>
              <a:t>; </a:t>
            </a:r>
            <a:r>
              <a:rPr lang="en-US" sz="4000" dirty="0" err="1">
                <a:latin typeface="Times New Roman" panose="02020603050405020304" pitchFamily="18" charset="0"/>
                <a:ea typeface="Calibri" panose="020F0502020204030204" pitchFamily="34" charset="0"/>
              </a:rPr>
              <a:t>được</a:t>
            </a:r>
            <a:r>
              <a:rPr lang="en-US" sz="4000" dirty="0">
                <a:latin typeface="Times New Roman" panose="02020603050405020304" pitchFamily="18" charset="0"/>
                <a:ea typeface="Calibri" panose="020F0502020204030204" pitchFamily="34" charset="0"/>
              </a:rPr>
              <a:t> </a:t>
            </a:r>
            <a:r>
              <a:rPr lang="en-US" sz="4000" dirty="0" err="1">
                <a:latin typeface="Times New Roman" panose="02020603050405020304" pitchFamily="18" charset="0"/>
                <a:ea typeface="Calibri" panose="020F0502020204030204" pitchFamily="34" charset="0"/>
              </a:rPr>
              <a:t>lưu</a:t>
            </a:r>
            <a:r>
              <a:rPr lang="en-US" sz="4000" dirty="0">
                <a:latin typeface="Times New Roman" panose="02020603050405020304" pitchFamily="18" charset="0"/>
                <a:ea typeface="Calibri" panose="020F0502020204030204" pitchFamily="34" charset="0"/>
              </a:rPr>
              <a:t> </a:t>
            </a:r>
            <a:r>
              <a:rPr lang="en-US" sz="4000" dirty="0" err="1">
                <a:latin typeface="Times New Roman" panose="02020603050405020304" pitchFamily="18" charset="0"/>
                <a:ea typeface="Calibri" panose="020F0502020204030204" pitchFamily="34" charset="0"/>
              </a:rPr>
              <a:t>truyền</a:t>
            </a:r>
            <a:r>
              <a:rPr lang="en-US" sz="4000" dirty="0">
                <a:latin typeface="Times New Roman" panose="02020603050405020304" pitchFamily="18" charset="0"/>
                <a:ea typeface="Calibri" panose="020F0502020204030204" pitchFamily="34" charset="0"/>
              </a:rPr>
              <a:t>, </a:t>
            </a:r>
            <a:r>
              <a:rPr lang="en-US" sz="4000" dirty="0" err="1">
                <a:latin typeface="Times New Roman" panose="02020603050405020304" pitchFamily="18" charset="0"/>
                <a:ea typeface="Calibri" panose="020F0502020204030204" pitchFamily="34" charset="0"/>
              </a:rPr>
              <a:t>phát</a:t>
            </a:r>
            <a:r>
              <a:rPr lang="en-US" sz="4000" dirty="0">
                <a:latin typeface="Times New Roman" panose="02020603050405020304" pitchFamily="18" charset="0"/>
                <a:ea typeface="Calibri" panose="020F0502020204030204" pitchFamily="34" charset="0"/>
              </a:rPr>
              <a:t> </a:t>
            </a:r>
            <a:r>
              <a:rPr lang="en-US" sz="4000" dirty="0" err="1">
                <a:latin typeface="Times New Roman" panose="02020603050405020304" pitchFamily="18" charset="0"/>
                <a:ea typeface="Calibri" panose="020F0502020204030204" pitchFamily="34" charset="0"/>
              </a:rPr>
              <a:t>triển</a:t>
            </a:r>
            <a:r>
              <a:rPr lang="en-US" sz="4000" dirty="0">
                <a:latin typeface="Times New Roman" panose="02020603050405020304" pitchFamily="18" charset="0"/>
                <a:ea typeface="Calibri" panose="020F0502020204030204" pitchFamily="34" charset="0"/>
              </a:rPr>
              <a:t> </a:t>
            </a:r>
            <a:r>
              <a:rPr lang="en-US" sz="4000" dirty="0" err="1">
                <a:latin typeface="Times New Roman" panose="02020603050405020304" pitchFamily="18" charset="0"/>
                <a:ea typeface="Calibri" panose="020F0502020204030204" pitchFamily="34" charset="0"/>
              </a:rPr>
              <a:t>đến</a:t>
            </a:r>
            <a:r>
              <a:rPr lang="en-US" sz="4000" dirty="0">
                <a:latin typeface="Times New Roman" panose="02020603050405020304" pitchFamily="18" charset="0"/>
                <a:ea typeface="Calibri" panose="020F0502020204030204" pitchFamily="34" charset="0"/>
              </a:rPr>
              <a:t> </a:t>
            </a:r>
            <a:r>
              <a:rPr lang="en-US" sz="4000" dirty="0" err="1">
                <a:latin typeface="Times New Roman" panose="02020603050405020304" pitchFamily="18" charset="0"/>
                <a:ea typeface="Calibri" panose="020F0502020204030204" pitchFamily="34" charset="0"/>
              </a:rPr>
              <a:t>ngày</a:t>
            </a:r>
            <a:r>
              <a:rPr lang="en-US" sz="4000" dirty="0">
                <a:latin typeface="Times New Roman" panose="02020603050405020304" pitchFamily="18" charset="0"/>
                <a:ea typeface="Calibri" panose="020F0502020204030204" pitchFamily="34" charset="0"/>
              </a:rPr>
              <a:t> nay </a:t>
            </a:r>
            <a:r>
              <a:rPr lang="en-US" sz="4000" dirty="0" err="1">
                <a:latin typeface="Times New Roman" panose="02020603050405020304" pitchFamily="18" charset="0"/>
                <a:ea typeface="Calibri" panose="020F0502020204030204" pitchFamily="34" charset="0"/>
              </a:rPr>
              <a:t>và</a:t>
            </a:r>
            <a:r>
              <a:rPr lang="en-US" sz="4000" dirty="0">
                <a:latin typeface="Times New Roman" panose="02020603050405020304" pitchFamily="18" charset="0"/>
                <a:ea typeface="Calibri" panose="020F0502020204030204" pitchFamily="34" charset="0"/>
              </a:rPr>
              <a:t> </a:t>
            </a:r>
            <a:r>
              <a:rPr lang="en-US" sz="4000" dirty="0" err="1">
                <a:latin typeface="Times New Roman" panose="02020603050405020304" pitchFamily="18" charset="0"/>
                <a:ea typeface="Calibri" panose="020F0502020204030204" pitchFamily="34" charset="0"/>
              </a:rPr>
              <a:t>có</a:t>
            </a:r>
            <a:r>
              <a:rPr lang="en-US" sz="4000" dirty="0">
                <a:latin typeface="Times New Roman" panose="02020603050405020304" pitchFamily="18" charset="0"/>
                <a:ea typeface="Calibri" panose="020F0502020204030204" pitchFamily="34" charset="0"/>
              </a:rPr>
              <a:t> </a:t>
            </a:r>
            <a:r>
              <a:rPr lang="en-US" sz="4000" dirty="0" err="1">
                <a:latin typeface="Times New Roman" panose="02020603050405020304" pitchFamily="18" charset="0"/>
                <a:ea typeface="Calibri" panose="020F0502020204030204" pitchFamily="34" charset="0"/>
              </a:rPr>
              <a:t>giá</a:t>
            </a:r>
            <a:r>
              <a:rPr lang="en-US" sz="4000" dirty="0">
                <a:latin typeface="Times New Roman" panose="02020603050405020304" pitchFamily="18" charset="0"/>
                <a:ea typeface="Calibri" panose="020F0502020204030204" pitchFamily="34" charset="0"/>
              </a:rPr>
              <a:t> </a:t>
            </a:r>
            <a:r>
              <a:rPr lang="en-US" sz="4000" dirty="0" err="1">
                <a:latin typeface="Times New Roman" panose="02020603050405020304" pitchFamily="18" charset="0"/>
                <a:ea typeface="Calibri" panose="020F0502020204030204" pitchFamily="34" charset="0"/>
              </a:rPr>
              <a:t>trị</a:t>
            </a:r>
            <a:r>
              <a:rPr lang="en-US" sz="4000" dirty="0">
                <a:latin typeface="Times New Roman" panose="02020603050405020304" pitchFamily="18" charset="0"/>
                <a:ea typeface="Calibri" panose="020F0502020204030204" pitchFamily="34" charset="0"/>
              </a:rPr>
              <a:t> </a:t>
            </a:r>
            <a:r>
              <a:rPr lang="en-US" sz="4000" dirty="0" err="1">
                <a:latin typeface="Times New Roman" panose="02020603050405020304" pitchFamily="18" charset="0"/>
                <a:ea typeface="Calibri" panose="020F0502020204030204" pitchFamily="34" charset="0"/>
              </a:rPr>
              <a:t>cao</a:t>
            </a:r>
            <a:r>
              <a:rPr lang="en-US" sz="4000" dirty="0">
                <a:latin typeface="Times New Roman" panose="02020603050405020304" pitchFamily="18" charset="0"/>
                <a:ea typeface="Calibri" panose="020F0502020204030204" pitchFamily="34" charset="0"/>
              </a:rPr>
              <a:t> </a:t>
            </a:r>
            <a:r>
              <a:rPr lang="en-US" sz="4000" dirty="0" err="1">
                <a:latin typeface="Times New Roman" panose="02020603050405020304" pitchFamily="18" charset="0"/>
                <a:ea typeface="Calibri" panose="020F0502020204030204" pitchFamily="34" charset="0"/>
              </a:rPr>
              <a:t>về</a:t>
            </a:r>
            <a:r>
              <a:rPr lang="en-US" sz="4000" dirty="0">
                <a:latin typeface="Times New Roman" panose="02020603050405020304" pitchFamily="18" charset="0"/>
                <a:ea typeface="Calibri" panose="020F0502020204030204" pitchFamily="34" charset="0"/>
              </a:rPr>
              <a:t> </a:t>
            </a:r>
            <a:r>
              <a:rPr lang="en-US" sz="4000" dirty="0" err="1">
                <a:latin typeface="Times New Roman" panose="02020603050405020304" pitchFamily="18" charset="0"/>
                <a:ea typeface="Calibri" panose="020F0502020204030204" pitchFamily="34" charset="0"/>
              </a:rPr>
              <a:t>kinh</a:t>
            </a:r>
            <a:r>
              <a:rPr lang="en-US" sz="4000" dirty="0">
                <a:latin typeface="Times New Roman" panose="02020603050405020304" pitchFamily="18" charset="0"/>
                <a:ea typeface="Calibri" panose="020F0502020204030204" pitchFamily="34" charset="0"/>
              </a:rPr>
              <a:t> </a:t>
            </a:r>
            <a:r>
              <a:rPr lang="en-US" sz="4000" dirty="0" err="1">
                <a:latin typeface="Times New Roman" panose="02020603050405020304" pitchFamily="18" charset="0"/>
                <a:ea typeface="Calibri" panose="020F0502020204030204" pitchFamily="34" charset="0"/>
              </a:rPr>
              <a:t>tế</a:t>
            </a:r>
            <a:r>
              <a:rPr lang="en-US" sz="4000" dirty="0">
                <a:latin typeface="Times New Roman" panose="02020603050405020304" pitchFamily="18" charset="0"/>
                <a:ea typeface="Calibri" panose="020F0502020204030204" pitchFamily="34" charset="0"/>
              </a:rPr>
              <a:t> </a:t>
            </a:r>
            <a:r>
              <a:rPr lang="en-US" sz="4000" dirty="0" err="1">
                <a:latin typeface="Times New Roman" panose="02020603050405020304" pitchFamily="18" charset="0"/>
                <a:ea typeface="Calibri" panose="020F0502020204030204" pitchFamily="34" charset="0"/>
              </a:rPr>
              <a:t>hoặc</a:t>
            </a:r>
            <a:r>
              <a:rPr lang="en-US" sz="4000" dirty="0">
                <a:latin typeface="Times New Roman" panose="02020603050405020304" pitchFamily="18" charset="0"/>
                <a:ea typeface="Calibri" panose="020F0502020204030204" pitchFamily="34" charset="0"/>
              </a:rPr>
              <a:t> </a:t>
            </a:r>
            <a:r>
              <a:rPr lang="en-US" sz="4000" dirty="0" err="1">
                <a:latin typeface="Times New Roman" panose="02020603050405020304" pitchFamily="18" charset="0"/>
                <a:ea typeface="Calibri" panose="020F0502020204030204" pitchFamily="34" charset="0"/>
              </a:rPr>
              <a:t>văn</a:t>
            </a:r>
            <a:r>
              <a:rPr lang="en-US" sz="4000" dirty="0">
                <a:latin typeface="Times New Roman" panose="02020603050405020304" pitchFamily="18" charset="0"/>
                <a:ea typeface="Calibri" panose="020F0502020204030204" pitchFamily="34" charset="0"/>
              </a:rPr>
              <a:t> </a:t>
            </a:r>
            <a:r>
              <a:rPr lang="en-US" sz="4000" dirty="0" err="1">
                <a:latin typeface="Times New Roman" panose="02020603050405020304" pitchFamily="18" charset="0"/>
                <a:ea typeface="Calibri" panose="020F0502020204030204" pitchFamily="34" charset="0"/>
              </a:rPr>
              <a:t>hoá</a:t>
            </a:r>
            <a:r>
              <a:rPr lang="en-US" sz="4000" dirty="0">
                <a:latin typeface="Times New Roman" panose="02020603050405020304" pitchFamily="18" charset="0"/>
                <a:ea typeface="Calibri" panose="020F0502020204030204" pitchFamily="34" charset="0"/>
              </a:rPr>
              <a:t>.</a:t>
            </a:r>
            <a:endParaRPr lang="en-US" sz="40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629177" y="5278142"/>
            <a:ext cx="6074099" cy="523220"/>
          </a:xfrm>
          <a:prstGeom prst="rect">
            <a:avLst/>
          </a:prstGeom>
        </p:spPr>
        <p:txBody>
          <a:bodyPr wrap="none">
            <a:spAutoFit/>
          </a:bodyPr>
          <a:lstStyle/>
          <a:p>
            <a:pPr>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nhóm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truyền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thống</a:t>
            </a:r>
            <a:r>
              <a:rPr lang="en-US" sz="2800" dirty="0">
                <a:latin typeface="Times New Roman" panose="02020603050405020304" pitchFamily="18" charset="0"/>
                <a:ea typeface="Times New Roman" panose="02020603050405020304" pitchFamily="18" charset="0"/>
              </a:rPr>
              <a:t> ở </a:t>
            </a:r>
            <a:r>
              <a:rPr lang="en-US" sz="2800" dirty="0" err="1">
                <a:latin typeface="Times New Roman" panose="02020603050405020304" pitchFamily="18" charset="0"/>
                <a:ea typeface="Times New Roman" panose="02020603050405020304" pitchFamily="18" charset="0"/>
              </a:rPr>
              <a:t>Hà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Nội</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0" name="Cloud 9"/>
          <p:cNvSpPr/>
          <p:nvPr/>
        </p:nvSpPr>
        <p:spPr>
          <a:xfrm>
            <a:off x="7088206" y="3879400"/>
            <a:ext cx="5055079" cy="3320704"/>
          </a:xfrm>
          <a:prstGeom prst="cloud">
            <a:avLst/>
          </a:prstGeom>
          <a:solidFill>
            <a:schemeClr val="bg1"/>
          </a:solidFill>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0"/>
              </a:spcAft>
              <a:tabLst>
                <a:tab pos="76200" algn="l"/>
              </a:tabLst>
            </a:pPr>
            <a:r>
              <a:rPr lang="pt-BR" sz="3200" b="1" i="1" dirty="0">
                <a:solidFill>
                  <a:schemeClr val="tx1"/>
                </a:solidFill>
                <a:latin typeface="Times New Roman" panose="02020603050405020304" pitchFamily="18" charset="0"/>
                <a:ea typeface="Times New Roman" panose="02020603050405020304" pitchFamily="18" charset="0"/>
              </a:rPr>
              <a:t>Kể tên các nhóm nghề truyền thống của Hà Nội.</a:t>
            </a:r>
            <a:endParaRPr lang="en-US" sz="2800" b="1" i="1" dirty="0">
              <a:solidFill>
                <a:schemeClr val="tx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27984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ppt_w</p:attrName>
                                        </p:attrNameLst>
                                      </p:cBhvr>
                                      <p:tavLst>
                                        <p:tav tm="0">
                                          <p:val>
                                            <p:fltVal val="0"/>
                                          </p:val>
                                        </p:tav>
                                        <p:tav tm="100000">
                                          <p:val>
                                            <p:strVal val="#ppt_w"/>
                                          </p:val>
                                        </p:tav>
                                      </p:tavLst>
                                    </p:anim>
                                    <p:anim calcmode="lin" valueType="num">
                                      <p:cBhvr>
                                        <p:cTn id="20" dur="1000" fill="hold"/>
                                        <p:tgtEl>
                                          <p:spTgt spid="4"/>
                                        </p:tgtEl>
                                        <p:attrNameLst>
                                          <p:attrName>ppt_h</p:attrName>
                                        </p:attrNameLst>
                                      </p:cBhvr>
                                      <p:tavLst>
                                        <p:tav tm="0">
                                          <p:val>
                                            <p:fltVal val="0"/>
                                          </p:val>
                                        </p:tav>
                                        <p:tav tm="100000">
                                          <p:val>
                                            <p:strVal val="#ppt_h"/>
                                          </p:val>
                                        </p:tav>
                                      </p:tavLst>
                                    </p:anim>
                                    <p:anim calcmode="lin" valueType="num">
                                      <p:cBhvr>
                                        <p:cTn id="21" dur="1000" fill="hold"/>
                                        <p:tgtEl>
                                          <p:spTgt spid="4"/>
                                        </p:tgtEl>
                                        <p:attrNameLst>
                                          <p:attrName>style.rotation</p:attrName>
                                        </p:attrNameLst>
                                      </p:cBhvr>
                                      <p:tavLst>
                                        <p:tav tm="0">
                                          <p:val>
                                            <p:fltVal val="90"/>
                                          </p:val>
                                        </p:tav>
                                        <p:tav tm="100000">
                                          <p:val>
                                            <p:fltVal val="0"/>
                                          </p:val>
                                        </p:tav>
                                      </p:tavLst>
                                    </p:anim>
                                    <p:animEffect transition="in" filter="fade">
                                      <p:cBhvr>
                                        <p:cTn id="22" dur="10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ppt_x"/>
                                          </p:val>
                                        </p:tav>
                                        <p:tav tm="100000">
                                          <p:val>
                                            <p:strVal val="#ppt_x"/>
                                          </p:val>
                                        </p:tav>
                                      </p:tavLst>
                                    </p:anim>
                                    <p:anim calcmode="lin" valueType="num">
                                      <p:cBhvr additive="base">
                                        <p:cTn id="2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circle(in)">
                                      <p:cBhvr>
                                        <p:cTn id="33"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6" grpId="0"/>
      <p:bldP spid="1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3D3D43A-60FA-4302-A33F-9423E95C93CE}"/>
              </a:ext>
            </a:extLst>
          </p:cNvPr>
          <p:cNvSpPr txBox="1"/>
          <p:nvPr/>
        </p:nvSpPr>
        <p:spPr>
          <a:xfrm>
            <a:off x="251791" y="302359"/>
            <a:ext cx="6006966" cy="6555641"/>
          </a:xfrm>
          <a:prstGeom prst="rect">
            <a:avLst/>
          </a:prstGeom>
          <a:noFill/>
        </p:spPr>
        <p:txBody>
          <a:bodyPr wrap="square">
            <a:spAutoFit/>
          </a:bodyPr>
          <a:lstStyle/>
          <a:p>
            <a:pPr algn="just"/>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Cách đi đến làng Thạch Xá:</a:t>
            </a:r>
            <a:endParaRPr lang="vi-VN"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vi-VN" sz="2800" dirty="0">
                <a:effectLst/>
                <a:latin typeface="Times New Roman" panose="02020603050405020304" pitchFamily="18" charset="0"/>
                <a:ea typeface="Calibri" panose="020F0502020204030204" pitchFamily="34" charset="0"/>
                <a:cs typeface="Times New Roman" panose="02020603050405020304" pitchFamily="18" charset="0"/>
              </a:rPr>
              <a:t>Làng nằm dưới chân núi Tây Phương nơi chùa Tây Phương tọa lạc thuộc xã Thạch Xá – huyện Thạch Thất – Hà Nội.</a:t>
            </a:r>
            <a:endParaRPr lang="vi-VN"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vi-VN" sz="2800" dirty="0">
                <a:effectLst/>
                <a:latin typeface="Times New Roman" panose="02020603050405020304" pitchFamily="18" charset="0"/>
                <a:ea typeface="Calibri" panose="020F0502020204030204" pitchFamily="34" charset="0"/>
                <a:cs typeface="Times New Roman" panose="02020603050405020304" pitchFamily="18" charset="0"/>
              </a:rPr>
              <a:t>Nếu đi bằng phương tiện cá nhân, các bạn đi theo đại lộ Thăng Long chừng 25km đến đoạn rẽ vào Thạch Thất thì rẽ phải rồi đi tiếp 10km nữa sẽ thấy biển chỉ vào chùa Tây Phương.</a:t>
            </a:r>
            <a:endParaRPr lang="vi-VN"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vi-VN" sz="2800" dirty="0">
                <a:effectLst/>
                <a:latin typeface="Times New Roman" panose="02020603050405020304" pitchFamily="18" charset="0"/>
                <a:ea typeface="Calibri" panose="020F0502020204030204" pitchFamily="34" charset="0"/>
                <a:cs typeface="Times New Roman" panose="02020603050405020304" pitchFamily="18" charset="0"/>
              </a:rPr>
              <a:t>Hiện tại chưa có xe buýt đi qua làng Thạch Xá và chùa Tây Phương. Các bạn có thể bắt xe buýt số 73 (Bến xe Mỹ Đình – Chùa Thầy) đến thẳng chùa Thầy rồi từ đó mới bắt tiếp xe ôm đến chùa Tây Phương.</a:t>
            </a:r>
            <a:endParaRPr lang="vi-VN"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098" name="Picture 2" descr="Làng chuồn chuồn tre Thạch Xá ở đâu? Có gì hay? - Halo Travel">
            <a:extLst>
              <a:ext uri="{FF2B5EF4-FFF2-40B4-BE49-F238E27FC236}">
                <a16:creationId xmlns:a16="http://schemas.microsoft.com/office/drawing/2014/main" id="{E29A744B-F184-476A-976E-8FB39F252B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47791" y="183090"/>
            <a:ext cx="5592418" cy="2960116"/>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Chuồn chuồn tre Thạch Xá – “Tung cánh” bay xa">
            <a:extLst>
              <a:ext uri="{FF2B5EF4-FFF2-40B4-BE49-F238E27FC236}">
                <a16:creationId xmlns:a16="http://schemas.microsoft.com/office/drawing/2014/main" id="{7A098FB9-BDDC-476D-93BD-3DD445847D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47791" y="3326296"/>
            <a:ext cx="5592418" cy="33486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3984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additive="base">
                                        <p:cTn id="7" dur="500" fill="hold"/>
                                        <p:tgtEl>
                                          <p:spTgt spid="4098"/>
                                        </p:tgtEl>
                                        <p:attrNameLst>
                                          <p:attrName>ppt_x</p:attrName>
                                        </p:attrNameLst>
                                      </p:cBhvr>
                                      <p:tavLst>
                                        <p:tav tm="0">
                                          <p:val>
                                            <p:strVal val="#ppt_x"/>
                                          </p:val>
                                        </p:tav>
                                        <p:tav tm="100000">
                                          <p:val>
                                            <p:strVal val="#ppt_x"/>
                                          </p:val>
                                        </p:tav>
                                      </p:tavLst>
                                    </p:anim>
                                    <p:anim calcmode="lin" valueType="num">
                                      <p:cBhvr additive="base">
                                        <p:cTn id="8" dur="500" fill="hold"/>
                                        <p:tgtEl>
                                          <p:spTgt spid="409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10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descr="Nghề truyền thống Hà Nội: Chuyển mình để thích ứng - Đài Phát thanh và  Truyền hình Thanh Hóa">
            <a:extLst>
              <a:ext uri="{FF2B5EF4-FFF2-40B4-BE49-F238E27FC236}">
                <a16:creationId xmlns:a16="http://schemas.microsoft.com/office/drawing/2014/main" id="{E55EE0BA-3A23-424A-9D27-ADD0D0E482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51444" y="1073425"/>
            <a:ext cx="6321288" cy="539363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Chuồn chuồn tre - nơi lưu giữ ký ức tuổi thơ">
            <a:extLst>
              <a:ext uri="{FF2B5EF4-FFF2-40B4-BE49-F238E27FC236}">
                <a16:creationId xmlns:a16="http://schemas.microsoft.com/office/drawing/2014/main" id="{91475C04-E268-4759-AFA9-A226D059AA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269" y="1073425"/>
            <a:ext cx="5459896" cy="539363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DB676A3-4818-43AA-9A75-4A0118AFE14F}"/>
              </a:ext>
            </a:extLst>
          </p:cNvPr>
          <p:cNvSpPr txBox="1"/>
          <p:nvPr/>
        </p:nvSpPr>
        <p:spPr>
          <a:xfrm>
            <a:off x="1921565" y="279161"/>
            <a:ext cx="7659757" cy="523220"/>
          </a:xfrm>
          <a:prstGeom prst="rect">
            <a:avLst/>
          </a:prstGeom>
          <a:noFill/>
        </p:spPr>
        <p:txBody>
          <a:bodyPr wrap="square">
            <a:spAutoFit/>
          </a:bodyPr>
          <a:lstStyle/>
          <a:p>
            <a:r>
              <a:rPr lang="vi-VN"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4. Một số hình ảnh chuồn chuồn tre Thạch Xá</a:t>
            </a:r>
            <a:endParaRPr lang="vi-VN" sz="2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87273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ĐỘC ĐÁO CHUỒN CHUỒN TRE THẠCH XÁ – Cổng thông tin Sở Văn Hóa Thể Thao Hà Nội">
            <a:extLst>
              <a:ext uri="{FF2B5EF4-FFF2-40B4-BE49-F238E27FC236}">
                <a16:creationId xmlns:a16="http://schemas.microsoft.com/office/drawing/2014/main" id="{5AAD1AB7-4EAB-479A-B8D7-4092B4E573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4031" y="163996"/>
            <a:ext cx="5497168" cy="3308075"/>
          </a:xfrm>
          <a:prstGeom prst="rect">
            <a:avLst/>
          </a:prstGeom>
          <a:noFill/>
          <a:extLst>
            <a:ext uri="{909E8E84-426E-40DD-AFC4-6F175D3DCCD1}">
              <a14:hiddenFill xmlns:a14="http://schemas.microsoft.com/office/drawing/2010/main">
                <a:solidFill>
                  <a:srgbClr val="FFFFFF"/>
                </a:solidFill>
              </a14:hiddenFill>
            </a:ext>
          </a:extLst>
        </p:spPr>
      </p:pic>
      <p:pic>
        <p:nvPicPr>
          <p:cNvPr id="26628" name="Picture 4" descr="Về làng chuồn chuồn tre">
            <a:extLst>
              <a:ext uri="{FF2B5EF4-FFF2-40B4-BE49-F238E27FC236}">
                <a16:creationId xmlns:a16="http://schemas.microsoft.com/office/drawing/2014/main" id="{52FF8420-370A-448C-ABC9-4F79947814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1" y="194228"/>
            <a:ext cx="5801967" cy="3308075"/>
          </a:xfrm>
          <a:prstGeom prst="rect">
            <a:avLst/>
          </a:prstGeom>
          <a:noFill/>
          <a:extLst>
            <a:ext uri="{909E8E84-426E-40DD-AFC4-6F175D3DCCD1}">
              <a14:hiddenFill xmlns:a14="http://schemas.microsoft.com/office/drawing/2010/main">
                <a:solidFill>
                  <a:srgbClr val="FFFFFF"/>
                </a:solidFill>
              </a14:hiddenFill>
            </a:ext>
          </a:extLst>
        </p:spPr>
      </p:pic>
      <p:pic>
        <p:nvPicPr>
          <p:cNvPr id="26630" name="Picture 6" descr="Độc đáo nghề làm chuồn tre Thạch Xá">
            <a:extLst>
              <a:ext uri="{FF2B5EF4-FFF2-40B4-BE49-F238E27FC236}">
                <a16:creationId xmlns:a16="http://schemas.microsoft.com/office/drawing/2014/main" id="{2D05BF2A-2937-468A-8FDA-C2CAE8BAD74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4031" y="3631098"/>
            <a:ext cx="5497168" cy="3081130"/>
          </a:xfrm>
          <a:prstGeom prst="rect">
            <a:avLst/>
          </a:prstGeom>
          <a:noFill/>
          <a:extLst>
            <a:ext uri="{909E8E84-426E-40DD-AFC4-6F175D3DCCD1}">
              <a14:hiddenFill xmlns:a14="http://schemas.microsoft.com/office/drawing/2010/main">
                <a:solidFill>
                  <a:srgbClr val="FFFFFF"/>
                </a:solidFill>
              </a14:hiddenFill>
            </a:ext>
          </a:extLst>
        </p:spPr>
      </p:pic>
      <p:pic>
        <p:nvPicPr>
          <p:cNvPr id="26632" name="Picture 8" descr="Những cánh chuồn mải miết bay xa">
            <a:extLst>
              <a:ext uri="{FF2B5EF4-FFF2-40B4-BE49-F238E27FC236}">
                <a16:creationId xmlns:a16="http://schemas.microsoft.com/office/drawing/2014/main" id="{1698A2ED-6A17-4049-9E81-2A3A3A3DA46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85231" y="3644350"/>
            <a:ext cx="5801968" cy="30811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8573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6626"/>
                                        </p:tgtEl>
                                        <p:attrNameLst>
                                          <p:attrName>style.visibility</p:attrName>
                                        </p:attrNameLst>
                                      </p:cBhvr>
                                      <p:to>
                                        <p:strVal val="visible"/>
                                      </p:to>
                                    </p:set>
                                    <p:animEffect transition="in" filter="barn(inVertical)">
                                      <p:cBhvr>
                                        <p:cTn id="7" dur="500"/>
                                        <p:tgtEl>
                                          <p:spTgt spid="2662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6630"/>
                                        </p:tgtEl>
                                        <p:attrNameLst>
                                          <p:attrName>style.visibility</p:attrName>
                                        </p:attrNameLst>
                                      </p:cBhvr>
                                      <p:to>
                                        <p:strVal val="visible"/>
                                      </p:to>
                                    </p:set>
                                    <p:anim calcmode="lin" valueType="num">
                                      <p:cBhvr additive="base">
                                        <p:cTn id="12" dur="500" fill="hold"/>
                                        <p:tgtEl>
                                          <p:spTgt spid="26630"/>
                                        </p:tgtEl>
                                        <p:attrNameLst>
                                          <p:attrName>ppt_x</p:attrName>
                                        </p:attrNameLst>
                                      </p:cBhvr>
                                      <p:tavLst>
                                        <p:tav tm="0">
                                          <p:val>
                                            <p:strVal val="#ppt_x"/>
                                          </p:val>
                                        </p:tav>
                                        <p:tav tm="100000">
                                          <p:val>
                                            <p:strVal val="#ppt_x"/>
                                          </p:val>
                                        </p:tav>
                                      </p:tavLst>
                                    </p:anim>
                                    <p:anim calcmode="lin" valueType="num">
                                      <p:cBhvr additive="base">
                                        <p:cTn id="13" dur="500" fill="hold"/>
                                        <p:tgtEl>
                                          <p:spTgt spid="26630"/>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6628"/>
                                        </p:tgtEl>
                                        <p:attrNameLst>
                                          <p:attrName>style.visibility</p:attrName>
                                        </p:attrNameLst>
                                      </p:cBhvr>
                                      <p:to>
                                        <p:strVal val="visible"/>
                                      </p:to>
                                    </p:set>
                                    <p:animEffect transition="in" filter="fade">
                                      <p:cBhvr>
                                        <p:cTn id="18" dur="500"/>
                                        <p:tgtEl>
                                          <p:spTgt spid="26628"/>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26632"/>
                                        </p:tgtEl>
                                        <p:attrNameLst>
                                          <p:attrName>style.visibility</p:attrName>
                                        </p:attrNameLst>
                                      </p:cBhvr>
                                      <p:to>
                                        <p:strVal val="visible"/>
                                      </p:to>
                                    </p:set>
                                    <p:animEffect transition="in" filter="barn(inVertical)">
                                      <p:cBhvr>
                                        <p:cTn id="23" dur="500"/>
                                        <p:tgtEl>
                                          <p:spTgt spid="266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674FEE9-9249-44ED-AE6E-4A5EB0359E91}"/>
              </a:ext>
            </a:extLst>
          </p:cNvPr>
          <p:cNvSpPr txBox="1"/>
          <p:nvPr/>
        </p:nvSpPr>
        <p:spPr>
          <a:xfrm>
            <a:off x="384313" y="279160"/>
            <a:ext cx="2173357" cy="584775"/>
          </a:xfrm>
          <a:prstGeom prst="rect">
            <a:avLst/>
          </a:prstGeom>
          <a:noFill/>
        </p:spPr>
        <p:txBody>
          <a:bodyPr wrap="square">
            <a:spAutoFit/>
          </a:bodyPr>
          <a:lstStyle/>
          <a:p>
            <a:r>
              <a:rPr lang="vi-VN" sz="3200" b="1" dirty="0">
                <a:effectLst/>
                <a:latin typeface="Times New Roman" panose="02020603050405020304" pitchFamily="18" charset="0"/>
                <a:ea typeface="Calibri" panose="020F0502020204030204" pitchFamily="34" charset="0"/>
                <a:cs typeface="Times New Roman" panose="02020603050405020304" pitchFamily="18" charset="0"/>
              </a:rPr>
              <a:t>Tiết 21</a:t>
            </a:r>
            <a:endParaRPr lang="vi-VN"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A34944F9-2D55-4C10-9530-0A1669953965}"/>
              </a:ext>
            </a:extLst>
          </p:cNvPr>
          <p:cNvSpPr txBox="1"/>
          <p:nvPr/>
        </p:nvSpPr>
        <p:spPr>
          <a:xfrm>
            <a:off x="3750365" y="279159"/>
            <a:ext cx="4174435" cy="584775"/>
          </a:xfrm>
          <a:prstGeom prst="rect">
            <a:avLst/>
          </a:prstGeom>
          <a:noFill/>
        </p:spPr>
        <p:txBody>
          <a:bodyPr wrap="square">
            <a:spAutoFit/>
          </a:bodyPr>
          <a:lstStyle/>
          <a:p>
            <a:r>
              <a:rPr lang="vi-VN" sz="32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5. Làng hoa Tây Tựu</a:t>
            </a:r>
            <a:endParaRPr lang="vi-VN" sz="3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descr="Làng hoa Tây Tựu">
            <a:extLst>
              <a:ext uri="{FF2B5EF4-FFF2-40B4-BE49-F238E27FC236}">
                <a16:creationId xmlns:a16="http://schemas.microsoft.com/office/drawing/2014/main" id="{950C4325-6CD7-4907-81B1-C5E68B6618F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3265" y="985423"/>
            <a:ext cx="5945257" cy="5593417"/>
          </a:xfrm>
          <a:prstGeom prst="rect">
            <a:avLst/>
          </a:prstGeom>
          <a:noFill/>
          <a:ln>
            <a:noFill/>
          </a:ln>
        </p:spPr>
      </p:pic>
      <p:pic>
        <p:nvPicPr>
          <p:cNvPr id="5122" name="Picture 2" descr="Làng hoa Tây Tựu - Mê mẩn sắc tím thạch thảo - Vi vu Hà Nội">
            <a:extLst>
              <a:ext uri="{FF2B5EF4-FFF2-40B4-BE49-F238E27FC236}">
                <a16:creationId xmlns:a16="http://schemas.microsoft.com/office/drawing/2014/main" id="{3D823218-66F8-442F-8859-FBB83AB7FA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7549" y="985423"/>
            <a:ext cx="5521188" cy="55934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2117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5122"/>
                                        </p:tgtEl>
                                        <p:attrNameLst>
                                          <p:attrName>style.visibility</p:attrName>
                                        </p:attrNameLst>
                                      </p:cBhvr>
                                      <p:to>
                                        <p:strVal val="visible"/>
                                      </p:to>
                                    </p:set>
                                    <p:anim calcmode="lin" valueType="num">
                                      <p:cBhvr additive="base">
                                        <p:cTn id="11" dur="500" fill="hold"/>
                                        <p:tgtEl>
                                          <p:spTgt spid="5122"/>
                                        </p:tgtEl>
                                        <p:attrNameLst>
                                          <p:attrName>ppt_x</p:attrName>
                                        </p:attrNameLst>
                                      </p:cBhvr>
                                      <p:tavLst>
                                        <p:tav tm="0">
                                          <p:val>
                                            <p:strVal val="#ppt_x"/>
                                          </p:val>
                                        </p:tav>
                                        <p:tav tm="100000">
                                          <p:val>
                                            <p:strVal val="#ppt_x"/>
                                          </p:val>
                                        </p:tav>
                                      </p:tavLst>
                                    </p:anim>
                                    <p:anim calcmode="lin" valueType="num">
                                      <p:cBhvr additive="base">
                                        <p:cTn id="12" dur="500" fill="hold"/>
                                        <p:tgtEl>
                                          <p:spTgt spid="512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down)">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ACA488C-437F-44F9-B703-DAABB96036DD}"/>
              </a:ext>
            </a:extLst>
          </p:cNvPr>
          <p:cNvSpPr txBox="1"/>
          <p:nvPr/>
        </p:nvSpPr>
        <p:spPr>
          <a:xfrm>
            <a:off x="318052" y="161764"/>
            <a:ext cx="6096000" cy="5693866"/>
          </a:xfrm>
          <a:prstGeom prst="rect">
            <a:avLst/>
          </a:prstGeom>
          <a:noFill/>
        </p:spPr>
        <p:txBody>
          <a:bodyPr wrap="square">
            <a:spAutoFit/>
          </a:bodyPr>
          <a:lstStyle/>
          <a:p>
            <a:pPr algn="just"/>
            <a:r>
              <a:rPr lang="vi-VN" sz="2800" b="1" i="1" dirty="0">
                <a:effectLst/>
                <a:latin typeface="Times New Roman" panose="02020603050405020304" pitchFamily="18" charset="0"/>
                <a:ea typeface="Calibri" panose="020F0502020204030204" pitchFamily="34" charset="0"/>
                <a:cs typeface="Times New Roman" panose="02020603050405020304" pitchFamily="18" charset="0"/>
              </a:rPr>
              <a:t>Làng hoa Tây Tựu</a:t>
            </a:r>
            <a:endParaRPr lang="vi-VN" sz="2800" b="1"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vi-VN" sz="2800" dirty="0">
                <a:effectLst/>
                <a:latin typeface="Times New Roman" panose="02020603050405020304" pitchFamily="18" charset="0"/>
                <a:ea typeface="Calibri" panose="020F0502020204030204" pitchFamily="34" charset="0"/>
                <a:cs typeface="Times New Roman" panose="02020603050405020304" pitchFamily="18" charset="0"/>
              </a:rPr>
              <a:t>Nằm cách trung tâm Hà Nội khoảng 15km, làng hoa Tây Tựu thuộc quận Bắc Từ Liêm, nổi tiếng là vùng cung cấp hoa tươi chính cho thủ đô và nhiều tỉnh thành lân cận.</a:t>
            </a:r>
            <a:endParaRPr lang="vi-VN"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vi-VN" sz="2800" dirty="0">
                <a:effectLst/>
                <a:latin typeface="Times New Roman" panose="02020603050405020304" pitchFamily="18" charset="0"/>
                <a:ea typeface="Calibri" panose="020F0502020204030204" pitchFamily="34" charset="0"/>
                <a:cs typeface="Times New Roman" panose="02020603050405020304" pitchFamily="18" charset="0"/>
              </a:rPr>
              <a:t>Đến đây, thích nhất được ngắm nhìn những cánh đồng hoa bạt ngàn, những bông hoa hồng tô sắc đỏ thắm, hay vàng cam của thược dược, hồng nhạt của hoa ly thật bắt mắt… Ngoài ra nơi đây còn là địa điểm tham quan và chụp ảnh độc đáo của nhiều bạn trẻ.</a:t>
            </a:r>
            <a:endParaRPr lang="vi-VN"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194" name="Picture 2" descr="Khám phá tất tần tật các làng hoa náo nhiệt nhất Hà Nội">
            <a:extLst>
              <a:ext uri="{FF2B5EF4-FFF2-40B4-BE49-F238E27FC236}">
                <a16:creationId xmlns:a16="http://schemas.microsoft.com/office/drawing/2014/main" id="{41D72085-3582-483D-9BE9-E930352918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2835" y="161763"/>
            <a:ext cx="5261113" cy="3267237"/>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Chợ hoa Tây Tựu nhộn nhịp ngày cuối tháng">
            <a:extLst>
              <a:ext uri="{FF2B5EF4-FFF2-40B4-BE49-F238E27FC236}">
                <a16:creationId xmlns:a16="http://schemas.microsoft.com/office/drawing/2014/main" id="{FEF81EA4-0DBB-48F5-8D69-7C7099B08A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4016" y="3564834"/>
            <a:ext cx="5249932" cy="32931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6427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wipe(down)">
                                      <p:cBhvr>
                                        <p:cTn id="7" dur="500"/>
                                        <p:tgtEl>
                                          <p:spTgt spid="819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8196"/>
                                        </p:tgtEl>
                                        <p:attrNameLst>
                                          <p:attrName>style.visibility</p:attrName>
                                        </p:attrNameLst>
                                      </p:cBhvr>
                                      <p:to>
                                        <p:strVal val="visible"/>
                                      </p:to>
                                    </p:set>
                                    <p:anim calcmode="lin" valueType="num">
                                      <p:cBhvr additive="base">
                                        <p:cTn id="12" dur="500" fill="hold"/>
                                        <p:tgtEl>
                                          <p:spTgt spid="8196"/>
                                        </p:tgtEl>
                                        <p:attrNameLst>
                                          <p:attrName>ppt_x</p:attrName>
                                        </p:attrNameLst>
                                      </p:cBhvr>
                                      <p:tavLst>
                                        <p:tav tm="0">
                                          <p:val>
                                            <p:strVal val="#ppt_x"/>
                                          </p:val>
                                        </p:tav>
                                        <p:tav tm="100000">
                                          <p:val>
                                            <p:strVal val="#ppt_x"/>
                                          </p:val>
                                        </p:tav>
                                      </p:tavLst>
                                    </p:anim>
                                    <p:anim calcmode="lin" valueType="num">
                                      <p:cBhvr additive="base">
                                        <p:cTn id="13" dur="500" fill="hold"/>
                                        <p:tgtEl>
                                          <p:spTgt spid="819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64837FA-6C4B-4B10-8355-DD9B6DD0E7A9}"/>
              </a:ext>
            </a:extLst>
          </p:cNvPr>
          <p:cNvSpPr txBox="1"/>
          <p:nvPr/>
        </p:nvSpPr>
        <p:spPr>
          <a:xfrm>
            <a:off x="185531" y="296303"/>
            <a:ext cx="5075582" cy="5693866"/>
          </a:xfrm>
          <a:prstGeom prst="rect">
            <a:avLst/>
          </a:prstGeom>
          <a:noFill/>
        </p:spPr>
        <p:txBody>
          <a:bodyPr wrap="square">
            <a:spAutoFit/>
          </a:bodyPr>
          <a:lstStyle/>
          <a:p>
            <a:pPr algn="just"/>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Cách đi đến làng hoa Tây Tựu:</a:t>
            </a:r>
            <a:endParaRPr lang="vi-VN"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vi-VN" sz="2800" dirty="0">
                <a:effectLst/>
                <a:latin typeface="Times New Roman" panose="02020603050405020304" pitchFamily="18" charset="0"/>
                <a:ea typeface="Calibri" panose="020F0502020204030204" pitchFamily="34" charset="0"/>
                <a:cs typeface="Times New Roman" panose="02020603050405020304" pitchFamily="18" charset="0"/>
              </a:rPr>
              <a:t>Để đến làng hoa Tây Tựu, các bạn đi thẳng hướng đường Hồ Tùng Mậu (đường nối tiếp của Cầu Giấy – Xuân Thủy) rồi đến đường 32, tới ngã tư Trạm Trôi nơi có Cao Đẳng Công nghiệp thì rẽ phải, đi chừng 2 km là đến làng hoa.</a:t>
            </a:r>
            <a:endParaRPr lang="vi-VN"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vi-VN" sz="2800" dirty="0">
                <a:effectLst/>
                <a:latin typeface="Times New Roman" panose="02020603050405020304" pitchFamily="18" charset="0"/>
                <a:ea typeface="Calibri" panose="020F0502020204030204" pitchFamily="34" charset="0"/>
                <a:cs typeface="Times New Roman" panose="02020603050405020304" pitchFamily="18" charset="0"/>
              </a:rPr>
              <a:t>Ngoài phương tiện cá nhân, các bạn có thể đi bằng xe buýt, xe tuyến số 29 (Bến xe Giáp Bát – Tân Lập).</a:t>
            </a:r>
            <a:endParaRPr lang="vi-VN"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170" name="Picture 2" descr="Ảnh 360: Làng hoa Tây Tựu lao đao vì dịch COVID-19 | baotintuc.vn">
            <a:extLst>
              <a:ext uri="{FF2B5EF4-FFF2-40B4-BE49-F238E27FC236}">
                <a16:creationId xmlns:a16="http://schemas.microsoft.com/office/drawing/2014/main" id="{86A5ABE2-87B4-4864-A08E-56298E9760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15182" y="97523"/>
            <a:ext cx="6332261" cy="3533575"/>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Nhộn nhịp làng hoa 'Tây Tựu' trước ngày 20.11 (Ảnh)">
            <a:extLst>
              <a:ext uri="{FF2B5EF4-FFF2-40B4-BE49-F238E27FC236}">
                <a16:creationId xmlns:a16="http://schemas.microsoft.com/office/drawing/2014/main" id="{1692DFE7-428D-47C4-96C8-D9E142B6C7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15182" y="3763618"/>
            <a:ext cx="6332261" cy="2994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3347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1000"/>
                                        <p:tgtEl>
                                          <p:spTgt spid="7170"/>
                                        </p:tgtEl>
                                      </p:cBhvr>
                                    </p:animEffect>
                                    <p:anim calcmode="lin" valueType="num">
                                      <p:cBhvr>
                                        <p:cTn id="8" dur="1000" fill="hold"/>
                                        <p:tgtEl>
                                          <p:spTgt spid="7170"/>
                                        </p:tgtEl>
                                        <p:attrNameLst>
                                          <p:attrName>ppt_x</p:attrName>
                                        </p:attrNameLst>
                                      </p:cBhvr>
                                      <p:tavLst>
                                        <p:tav tm="0">
                                          <p:val>
                                            <p:strVal val="#ppt_x"/>
                                          </p:val>
                                        </p:tav>
                                        <p:tav tm="100000">
                                          <p:val>
                                            <p:strVal val="#ppt_x"/>
                                          </p:val>
                                        </p:tav>
                                      </p:tavLst>
                                    </p:anim>
                                    <p:anim calcmode="lin" valueType="num">
                                      <p:cBhvr>
                                        <p:cTn id="9" dur="1000" fill="hold"/>
                                        <p:tgtEl>
                                          <p:spTgt spid="717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7172"/>
                                        </p:tgtEl>
                                        <p:attrNameLst>
                                          <p:attrName>style.visibility</p:attrName>
                                        </p:attrNameLst>
                                      </p:cBhvr>
                                      <p:to>
                                        <p:strVal val="visible"/>
                                      </p:to>
                                    </p:set>
                                    <p:animEffect transition="in" filter="fade">
                                      <p:cBhvr>
                                        <p:cTn id="14" dur="500"/>
                                        <p:tgtEl>
                                          <p:spTgt spid="717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CD55E09-40BA-43B2-96D0-09BFFDAA47BF}"/>
              </a:ext>
            </a:extLst>
          </p:cNvPr>
          <p:cNvSpPr txBox="1"/>
          <p:nvPr/>
        </p:nvSpPr>
        <p:spPr>
          <a:xfrm>
            <a:off x="2861569" y="168124"/>
            <a:ext cx="6096000" cy="584775"/>
          </a:xfrm>
          <a:prstGeom prst="rect">
            <a:avLst/>
          </a:prstGeom>
          <a:noFill/>
        </p:spPr>
        <p:txBody>
          <a:bodyPr wrap="square">
            <a:spAutoFit/>
          </a:bodyPr>
          <a:lstStyle/>
          <a:p>
            <a:r>
              <a:rPr lang="vi-VN" sz="32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6. Làng đúc đồng Ngũ Xá</a:t>
            </a:r>
            <a:endParaRPr lang="vi-VN" sz="3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descr="Làng đúc đồng Ngũ Xã">
            <a:extLst>
              <a:ext uri="{FF2B5EF4-FFF2-40B4-BE49-F238E27FC236}">
                <a16:creationId xmlns:a16="http://schemas.microsoft.com/office/drawing/2014/main" id="{8F41B99C-F40D-4DCB-9A73-8E2A37F0B68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0500" y="877186"/>
            <a:ext cx="5905500" cy="5688401"/>
          </a:xfrm>
          <a:prstGeom prst="rect">
            <a:avLst/>
          </a:prstGeom>
          <a:noFill/>
          <a:ln>
            <a:noFill/>
          </a:ln>
        </p:spPr>
      </p:pic>
      <p:pic>
        <p:nvPicPr>
          <p:cNvPr id="9218" name="Picture 2" descr="Nghề đúc đồng Ngũ Xã ngày nay - Báo Kinh tế đô thị">
            <a:extLst>
              <a:ext uri="{FF2B5EF4-FFF2-40B4-BE49-F238E27FC236}">
                <a16:creationId xmlns:a16="http://schemas.microsoft.com/office/drawing/2014/main" id="{1DF6D78E-3A33-44B2-883F-1886BEB05E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5026" y="877186"/>
            <a:ext cx="5746473" cy="5688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3928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additive="base">
                                        <p:cTn id="7" dur="500" fill="hold"/>
                                        <p:tgtEl>
                                          <p:spTgt spid="9218"/>
                                        </p:tgtEl>
                                        <p:attrNameLst>
                                          <p:attrName>ppt_x</p:attrName>
                                        </p:attrNameLst>
                                      </p:cBhvr>
                                      <p:tavLst>
                                        <p:tav tm="0">
                                          <p:val>
                                            <p:strVal val="#ppt_x"/>
                                          </p:val>
                                        </p:tav>
                                        <p:tav tm="100000">
                                          <p:val>
                                            <p:strVal val="#ppt_x"/>
                                          </p:val>
                                        </p:tav>
                                      </p:tavLst>
                                    </p:anim>
                                    <p:anim calcmode="lin" valueType="num">
                                      <p:cBhvr additive="base">
                                        <p:cTn id="8" dur="500" fill="hold"/>
                                        <p:tgtEl>
                                          <p:spTgt spid="92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circle(in)">
                                      <p:cBhvr>
                                        <p:cTn id="18"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F4945B7-2847-4D44-B679-FF5831EE4681}"/>
              </a:ext>
            </a:extLst>
          </p:cNvPr>
          <p:cNvSpPr txBox="1"/>
          <p:nvPr/>
        </p:nvSpPr>
        <p:spPr>
          <a:xfrm>
            <a:off x="5963479" y="577818"/>
            <a:ext cx="6096000" cy="6001643"/>
          </a:xfrm>
          <a:prstGeom prst="rect">
            <a:avLst/>
          </a:prstGeom>
          <a:noFill/>
        </p:spPr>
        <p:txBody>
          <a:bodyPr wrap="square">
            <a:spAutoFit/>
          </a:bodyPr>
          <a:lstStyle/>
          <a:p>
            <a:pPr algn="just"/>
            <a:r>
              <a:rPr lang="vi-VN" sz="2400" dirty="0">
                <a:effectLst/>
                <a:latin typeface="Times New Roman" panose="02020603050405020304" pitchFamily="18" charset="0"/>
                <a:ea typeface="Calibri" panose="020F0502020204030204" pitchFamily="34" charset="0"/>
                <a:cs typeface="Times New Roman" panose="02020603050405020304" pitchFamily="18" charset="0"/>
              </a:rPr>
              <a:t>Làng đúc đồng Ngũ Xã thuộc phố Ngũ Xã, quận Ba Đình, Hà Nội. Nguồn gốc của làng bắt nguồn từ thế kỷ 17. Nghề đúc đồng thời ấy được coi là 1 trong 4 nghề tinh hoa bậc cao của Thăng Long xưa.</a:t>
            </a:r>
            <a:endParaRPr lang="vi-VN"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vi-VN" sz="2400" dirty="0">
                <a:effectLst/>
                <a:latin typeface="Times New Roman" panose="02020603050405020304" pitchFamily="18" charset="0"/>
                <a:ea typeface="Calibri" panose="020F0502020204030204" pitchFamily="34" charset="0"/>
                <a:cs typeface="Times New Roman" panose="02020603050405020304" pitchFamily="18" charset="0"/>
              </a:rPr>
              <a:t>Những năm cuối thế kỷ 20, làng Ngũ Xã đúc đồng bị ảnh hưởng bởi quá trình đô thị hóa, nghề đúc đồng truyền thống bị thu hẹp thay vào đó là khu phố mới với nhiều dịch vụ ẩm thực nổi tiếng, đặc biệt là món phở cuốn thu hút nhiều nam nữ thanh niên đến và thưởng thức.</a:t>
            </a:r>
            <a:r>
              <a:rPr lang="vi-VN"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Hiện nay, các bạn có thể tham quan các sản phẩm đúc đồng tinh xảo của nghệ nhân đúc đồng Ngũ Xá tại địa chỉ: 178 Trấn Vũ, Ba Đình, Hà Nội.</a:t>
            </a:r>
            <a:endParaRPr lang="vi-VN"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vi-VN"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242" name="Picture 2" descr="Đúc đồng Ngũ Xã | VOV.VN">
            <a:extLst>
              <a:ext uri="{FF2B5EF4-FFF2-40B4-BE49-F238E27FC236}">
                <a16:creationId xmlns:a16="http://schemas.microsoft.com/office/drawing/2014/main" id="{39E899C4-E347-4CC2-B77A-E8AD41D975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2497" y="278710"/>
            <a:ext cx="5505451" cy="3511412"/>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Danh sách 7 làng nghề đúc đồng mỹ nghệ ở Việt Nam">
            <a:extLst>
              <a:ext uri="{FF2B5EF4-FFF2-40B4-BE49-F238E27FC236}">
                <a16:creationId xmlns:a16="http://schemas.microsoft.com/office/drawing/2014/main" id="{4BC9F35F-8497-47D1-AC04-FA5DEA9939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2497" y="3924507"/>
            <a:ext cx="5505450" cy="27810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3955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anim calcmode="lin" valueType="num">
                                      <p:cBhvr additive="base">
                                        <p:cTn id="7" dur="500" fill="hold"/>
                                        <p:tgtEl>
                                          <p:spTgt spid="10242"/>
                                        </p:tgtEl>
                                        <p:attrNameLst>
                                          <p:attrName>ppt_x</p:attrName>
                                        </p:attrNameLst>
                                      </p:cBhvr>
                                      <p:tavLst>
                                        <p:tav tm="0">
                                          <p:val>
                                            <p:strVal val="#ppt_x"/>
                                          </p:val>
                                        </p:tav>
                                        <p:tav tm="100000">
                                          <p:val>
                                            <p:strVal val="#ppt_x"/>
                                          </p:val>
                                        </p:tav>
                                      </p:tavLst>
                                    </p:anim>
                                    <p:anim calcmode="lin" valueType="num">
                                      <p:cBhvr additive="base">
                                        <p:cTn id="8" dur="500" fill="hold"/>
                                        <p:tgtEl>
                                          <p:spTgt spid="1024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0244"/>
                                        </p:tgtEl>
                                        <p:attrNameLst>
                                          <p:attrName>style.visibility</p:attrName>
                                        </p:attrNameLst>
                                      </p:cBhvr>
                                      <p:to>
                                        <p:strVal val="visible"/>
                                      </p:to>
                                    </p:set>
                                    <p:animEffect transition="in" filter="fade">
                                      <p:cBhvr>
                                        <p:cTn id="13" dur="500"/>
                                        <p:tgtEl>
                                          <p:spTgt spid="10244"/>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A817090-C1C7-41C8-B97C-D36FFCBDB94F}"/>
              </a:ext>
            </a:extLst>
          </p:cNvPr>
          <p:cNvSpPr txBox="1"/>
          <p:nvPr/>
        </p:nvSpPr>
        <p:spPr>
          <a:xfrm>
            <a:off x="159026" y="126618"/>
            <a:ext cx="5936974" cy="6370975"/>
          </a:xfrm>
          <a:prstGeom prst="rect">
            <a:avLst/>
          </a:prstGeom>
          <a:noFill/>
        </p:spPr>
        <p:txBody>
          <a:bodyPr wrap="square">
            <a:spAutoFit/>
          </a:bodyPr>
          <a:lstStyle/>
          <a:p>
            <a:pPr algn="just"/>
            <a:r>
              <a:rPr lang="vi-VN" sz="2400" b="1" dirty="0">
                <a:effectLst/>
                <a:latin typeface="Times New Roman" panose="02020603050405020304" pitchFamily="18" charset="0"/>
                <a:ea typeface="Calibri" panose="020F0502020204030204" pitchFamily="34" charset="0"/>
                <a:cs typeface="Times New Roman" panose="02020603050405020304" pitchFamily="18" charset="0"/>
              </a:rPr>
              <a:t>Cách đi đến làng đúc đồng Ngũ Xã:</a:t>
            </a:r>
            <a:endParaRPr lang="vi-VN"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vi-VN" sz="2400" dirty="0">
                <a:effectLst/>
                <a:latin typeface="Times New Roman" panose="02020603050405020304" pitchFamily="18" charset="0"/>
                <a:ea typeface="Calibri" panose="020F0502020204030204" pitchFamily="34" charset="0"/>
                <a:cs typeface="Times New Roman" panose="02020603050405020304" pitchFamily="18" charset="0"/>
              </a:rPr>
              <a:t>Từ Hồ Gươm để đến làng Ngũ Xã, các bạn đi theo phố Chả Cá, Hàng Lược, Hàng Than, rồi rẽ trái vào Nguyễn Khắc Nhu, đi hết đường Nguyễn Khắc Nhu thì rẽ vào đường Ngũ Xã là đến.</a:t>
            </a:r>
            <a:endParaRPr lang="vi-VN"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vi-VN" sz="2400" dirty="0">
                <a:effectLst/>
                <a:latin typeface="Times New Roman" panose="02020603050405020304" pitchFamily="18" charset="0"/>
                <a:ea typeface="Calibri" panose="020F0502020204030204" pitchFamily="34" charset="0"/>
                <a:cs typeface="Times New Roman" panose="02020603050405020304" pitchFamily="18" charset="0"/>
              </a:rPr>
              <a:t>Nếu đi xe buýt, các bạn có thể bắt các tuyến xe sau:</a:t>
            </a:r>
            <a:endParaRPr lang="vi-VN"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vi-VN" sz="2400" dirty="0">
                <a:effectLst/>
                <a:latin typeface="Times New Roman" panose="02020603050405020304" pitchFamily="18" charset="0"/>
                <a:ea typeface="Calibri" panose="020F0502020204030204" pitchFamily="34" charset="0"/>
                <a:cs typeface="Times New Roman" panose="02020603050405020304" pitchFamily="18" charset="0"/>
              </a:rPr>
              <a:t>Xe dừng lại ở Ngã ba Thanh Niên – Trấn Vũ: có xe số 50.</a:t>
            </a:r>
            <a:endParaRPr lang="vi-VN"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vi-VN" sz="2400" dirty="0">
                <a:effectLst/>
                <a:latin typeface="Times New Roman" panose="02020603050405020304" pitchFamily="18" charset="0"/>
                <a:ea typeface="Calibri" panose="020F0502020204030204" pitchFamily="34" charset="0"/>
                <a:cs typeface="Times New Roman" panose="02020603050405020304" pitchFamily="18" charset="0"/>
              </a:rPr>
              <a:t>Xe dừng lại ở đường vào bãi An Dương – Yên Phụ (Đối diện Sofitel Plaza) cách chùa Trần Quốc khoảng 600m: có xe số 33, 31, 41, 55, 58.</a:t>
            </a:r>
            <a:endParaRPr lang="vi-VN"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vi-VN" sz="2400" dirty="0">
                <a:effectLst/>
                <a:latin typeface="Times New Roman" panose="02020603050405020304" pitchFamily="18" charset="0"/>
                <a:ea typeface="Calibri" panose="020F0502020204030204" pitchFamily="34" charset="0"/>
                <a:cs typeface="Times New Roman" panose="02020603050405020304" pitchFamily="18" charset="0"/>
              </a:rPr>
              <a:t>Xe dừng lại ở gần trường Mạc Đĩnh Chi – Yên Phụ (cách chùa Trần Quốc khoảng 800m): có xe số 33, 31, 41, 55, 58.</a:t>
            </a:r>
            <a:endParaRPr lang="vi-VN"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266" name="Picture 2" descr="Làng đúc đồng Ngũ Xã - Điểm đến - Tổng cục Du lịch">
            <a:extLst>
              <a:ext uri="{FF2B5EF4-FFF2-40B4-BE49-F238E27FC236}">
                <a16:creationId xmlns:a16="http://schemas.microsoft.com/office/drawing/2014/main" id="{B7F8DC5B-C5ED-48D3-9B8E-6BD8F97A00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5026" y="132317"/>
            <a:ext cx="5671931" cy="3444694"/>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Nghe tiếng đồng xứ Thanh… | BÁO QUẢNG NAM ONLINE - Tin tức mới nhất">
            <a:extLst>
              <a:ext uri="{FF2B5EF4-FFF2-40B4-BE49-F238E27FC236}">
                <a16:creationId xmlns:a16="http://schemas.microsoft.com/office/drawing/2014/main" id="{9F66D16E-2D9A-45CB-B401-5632E0379B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5026" y="3684104"/>
            <a:ext cx="5671931" cy="30472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5522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barn(inVertical)">
                                      <p:cBhvr>
                                        <p:cTn id="7" dur="500"/>
                                        <p:tgtEl>
                                          <p:spTgt spid="1126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268"/>
                                        </p:tgtEl>
                                        <p:attrNameLst>
                                          <p:attrName>style.visibility</p:attrName>
                                        </p:attrNameLst>
                                      </p:cBhvr>
                                      <p:to>
                                        <p:strVal val="visible"/>
                                      </p:to>
                                    </p:set>
                                    <p:animEffect transition="in" filter="barn(inVertical)">
                                      <p:cBhvr>
                                        <p:cTn id="12" dur="500"/>
                                        <p:tgtEl>
                                          <p:spTgt spid="11268"/>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circle(in)">
                                      <p:cBhvr>
                                        <p:cTn id="1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3828B2C-1B95-4906-A5CD-388B922BA41B}"/>
              </a:ext>
            </a:extLst>
          </p:cNvPr>
          <p:cNvSpPr txBox="1"/>
          <p:nvPr/>
        </p:nvSpPr>
        <p:spPr>
          <a:xfrm>
            <a:off x="251791" y="238613"/>
            <a:ext cx="4956313" cy="6001643"/>
          </a:xfrm>
          <a:prstGeom prst="rect">
            <a:avLst/>
          </a:prstGeom>
          <a:noFill/>
        </p:spPr>
        <p:txBody>
          <a:bodyPr wrap="square">
            <a:spAutoFit/>
          </a:bodyPr>
          <a:lstStyle/>
          <a:p>
            <a:pPr algn="just"/>
            <a:r>
              <a:rPr lang="vi-VN" sz="2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7. Làng kim hoàn Định Công</a:t>
            </a:r>
            <a:endParaRPr lang="vi-VN"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vi-VN" sz="2400" dirty="0">
                <a:effectLst/>
                <a:latin typeface="Times New Roman" panose="02020603050405020304" pitchFamily="18" charset="0"/>
                <a:ea typeface="Calibri" panose="020F0502020204030204" pitchFamily="34" charset="0"/>
                <a:cs typeface="Times New Roman" panose="02020603050405020304" pitchFamily="18" charset="0"/>
              </a:rPr>
              <a:t>Làng kim hoàn Định Công (nay là phường Định Công, quận Hoàng Mai) là một trong 4 làng nghề kim hoàn truyền thống của vùng đồng bằng Bắc bộ, có từ thế kỷ thứ VII, thời Tiền Lý.</a:t>
            </a:r>
            <a:endParaRPr lang="vi-VN"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vi-VN" sz="2400" dirty="0">
                <a:effectLst/>
                <a:latin typeface="Times New Roman" panose="02020603050405020304" pitchFamily="18" charset="0"/>
                <a:ea typeface="Calibri" panose="020F0502020204030204" pitchFamily="34" charset="0"/>
                <a:cs typeface="Times New Roman" panose="02020603050405020304" pitchFamily="18" charset="0"/>
              </a:rPr>
              <a:t>Trải qua những năm tháng thăng trầm, hầu hết những nghề này đã mai một. Nghề kim hoàn, ở Định Công vẫn còn hai nghệ nhân là ông Quách Văn Trường và Quách Văn Hiểu. Họ vẫn duy trì mở lớp đào tạo tại nhà cho những thanh niên nhiều nơi về học. Các bạn muốn tham quan và mua sắm sản phẩm kim hoàn nơi đây có thể hỏi thăm nhà của 2 nghệ nhân này.</a:t>
            </a:r>
            <a:endParaRPr lang="vi-VN"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290" name="Picture 2" descr="Tinh xảo nghề đậu bạc ở làng Định Công - Báo Tiền Phong - ngayday.com">
            <a:extLst>
              <a:ext uri="{FF2B5EF4-FFF2-40B4-BE49-F238E27FC236}">
                <a16:creationId xmlns:a16="http://schemas.microsoft.com/office/drawing/2014/main" id="{A009865B-EB0A-4160-A62D-33286F3889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72709" y="496271"/>
            <a:ext cx="6667500" cy="54863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6857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fade">
                                      <p:cBhvr>
                                        <p:cTn id="7" dur="1000"/>
                                        <p:tgtEl>
                                          <p:spTgt spid="12290"/>
                                        </p:tgtEl>
                                      </p:cBhvr>
                                    </p:animEffect>
                                    <p:anim calcmode="lin" valueType="num">
                                      <p:cBhvr>
                                        <p:cTn id="8" dur="1000" fill="hold"/>
                                        <p:tgtEl>
                                          <p:spTgt spid="12290"/>
                                        </p:tgtEl>
                                        <p:attrNameLst>
                                          <p:attrName>ppt_x</p:attrName>
                                        </p:attrNameLst>
                                      </p:cBhvr>
                                      <p:tavLst>
                                        <p:tav tm="0">
                                          <p:val>
                                            <p:strVal val="#ppt_x"/>
                                          </p:val>
                                        </p:tav>
                                        <p:tav tm="100000">
                                          <p:val>
                                            <p:strVal val="#ppt_x"/>
                                          </p:val>
                                        </p:tav>
                                      </p:tavLst>
                                    </p:anim>
                                    <p:anim calcmode="lin" valueType="num">
                                      <p:cBhvr>
                                        <p:cTn id="9" dur="1000" fill="hold"/>
                                        <p:tgtEl>
                                          <p:spTgt spid="1229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62642" y="793629"/>
            <a:ext cx="10256807" cy="5096688"/>
          </a:xfrm>
          <a:prstGeom prst="rect">
            <a:avLst/>
          </a:prstGeom>
        </p:spPr>
      </p:pic>
    </p:spTree>
    <p:extLst>
      <p:ext uri="{BB962C8B-B14F-4D97-AF65-F5344CB8AC3E}">
        <p14:creationId xmlns:p14="http://schemas.microsoft.com/office/powerpoint/2010/main" val="1857116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64390A0-1381-4A39-A500-0D8F2158C3B2}"/>
              </a:ext>
            </a:extLst>
          </p:cNvPr>
          <p:cNvSpPr txBox="1"/>
          <p:nvPr/>
        </p:nvSpPr>
        <p:spPr>
          <a:xfrm>
            <a:off x="6877878" y="228186"/>
            <a:ext cx="5028372" cy="6370975"/>
          </a:xfrm>
          <a:prstGeom prst="rect">
            <a:avLst/>
          </a:prstGeom>
          <a:noFill/>
        </p:spPr>
        <p:txBody>
          <a:bodyPr wrap="square">
            <a:spAutoFit/>
          </a:bodyPr>
          <a:lstStyle/>
          <a:p>
            <a:pPr algn="just"/>
            <a:r>
              <a:rPr lang="vi-VN" sz="2400" b="1" dirty="0">
                <a:effectLst/>
                <a:latin typeface="Times New Roman" panose="02020603050405020304" pitchFamily="18" charset="0"/>
                <a:ea typeface="Calibri" panose="020F0502020204030204" pitchFamily="34" charset="0"/>
                <a:cs typeface="Times New Roman" panose="02020603050405020304" pitchFamily="18" charset="0"/>
              </a:rPr>
              <a:t>Cách đi đến làng kim hoàn Định Công:</a:t>
            </a:r>
            <a:endParaRPr lang="vi-VN"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vi-VN" sz="2400" dirty="0">
                <a:effectLst/>
                <a:latin typeface="Times New Roman" panose="02020603050405020304" pitchFamily="18" charset="0"/>
                <a:ea typeface="Calibri" panose="020F0502020204030204" pitchFamily="34" charset="0"/>
                <a:cs typeface="Times New Roman" panose="02020603050405020304" pitchFamily="18" charset="0"/>
              </a:rPr>
              <a:t>Đi từ trung tâm Hà Nội theo đường Giải Phóng đến phố Định Công thì rẽ phải qua đường tàu. Đi tiếp vào qua đình làng khoảng 4km hỏi nhà nghệ nhân Quách Văn Trường xóm 8 phường Định Công. Hiện chỉ còn 2 nghệ nhân làm nghề đậu bạc theo lối truyên thống đó là nghệ nhân Quách Văn Hiểu và nghệ nhân Quách Văn Trường.</a:t>
            </a:r>
            <a:endParaRPr lang="vi-VN"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vi-VN" sz="2400" dirty="0">
                <a:effectLst/>
                <a:latin typeface="Times New Roman" panose="02020603050405020304" pitchFamily="18" charset="0"/>
                <a:ea typeface="Calibri" panose="020F0502020204030204" pitchFamily="34" charset="0"/>
                <a:cs typeface="Times New Roman" panose="02020603050405020304" pitchFamily="18" charset="0"/>
              </a:rPr>
              <a:t>Hiện tại chưa có tuyến buýt nào đi qua làng nghề kim hoàn Định Công, các bạn có thể đi xe buýt số 12 (Công viên Nghĩa Đô – Đại Áng) rồi bắt xe ôm để vào thăm làng nghề.</a:t>
            </a:r>
            <a:endParaRPr lang="vi-VN"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3314" name="Picture 2" descr="Phố Định Công Ở Đâu - Phố Định Công, Quận Hoàng Mai, Hà Nội">
            <a:extLst>
              <a:ext uri="{FF2B5EF4-FFF2-40B4-BE49-F238E27FC236}">
                <a16:creationId xmlns:a16="http://schemas.microsoft.com/office/drawing/2014/main" id="{7852B493-1314-4132-99E8-3B60347DDC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49" y="228185"/>
            <a:ext cx="6327085" cy="3200815"/>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Top 25 làng nghề truyền thống nổi tiếng nhất Việt Nam - Toplist.vn">
            <a:extLst>
              <a:ext uri="{FF2B5EF4-FFF2-40B4-BE49-F238E27FC236}">
                <a16:creationId xmlns:a16="http://schemas.microsoft.com/office/drawing/2014/main" id="{9E156491-AF58-431E-ACDD-D07F860D85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749" y="3552823"/>
            <a:ext cx="6327085" cy="3200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5563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fade">
                                      <p:cBhvr>
                                        <p:cTn id="7" dur="1000"/>
                                        <p:tgtEl>
                                          <p:spTgt spid="13314"/>
                                        </p:tgtEl>
                                      </p:cBhvr>
                                    </p:animEffect>
                                    <p:anim calcmode="lin" valueType="num">
                                      <p:cBhvr>
                                        <p:cTn id="8" dur="1000" fill="hold"/>
                                        <p:tgtEl>
                                          <p:spTgt spid="13314"/>
                                        </p:tgtEl>
                                        <p:attrNameLst>
                                          <p:attrName>ppt_x</p:attrName>
                                        </p:attrNameLst>
                                      </p:cBhvr>
                                      <p:tavLst>
                                        <p:tav tm="0">
                                          <p:val>
                                            <p:strVal val="#ppt_x"/>
                                          </p:val>
                                        </p:tav>
                                        <p:tav tm="100000">
                                          <p:val>
                                            <p:strVal val="#ppt_x"/>
                                          </p:val>
                                        </p:tav>
                                      </p:tavLst>
                                    </p:anim>
                                    <p:anim calcmode="lin" valueType="num">
                                      <p:cBhvr>
                                        <p:cTn id="9" dur="1000" fill="hold"/>
                                        <p:tgtEl>
                                          <p:spTgt spid="133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316"/>
                                        </p:tgtEl>
                                        <p:attrNameLst>
                                          <p:attrName>style.visibility</p:attrName>
                                        </p:attrNameLst>
                                      </p:cBhvr>
                                      <p:to>
                                        <p:strVal val="visible"/>
                                      </p:to>
                                    </p:set>
                                    <p:animEffect transition="in" filter="fade">
                                      <p:cBhvr>
                                        <p:cTn id="14" dur="1000"/>
                                        <p:tgtEl>
                                          <p:spTgt spid="13316"/>
                                        </p:tgtEl>
                                      </p:cBhvr>
                                    </p:animEffect>
                                    <p:anim calcmode="lin" valueType="num">
                                      <p:cBhvr>
                                        <p:cTn id="15" dur="1000" fill="hold"/>
                                        <p:tgtEl>
                                          <p:spTgt spid="13316"/>
                                        </p:tgtEl>
                                        <p:attrNameLst>
                                          <p:attrName>ppt_x</p:attrName>
                                        </p:attrNameLst>
                                      </p:cBhvr>
                                      <p:tavLst>
                                        <p:tav tm="0">
                                          <p:val>
                                            <p:strVal val="#ppt_x"/>
                                          </p:val>
                                        </p:tav>
                                        <p:tav tm="100000">
                                          <p:val>
                                            <p:strVal val="#ppt_x"/>
                                          </p:val>
                                        </p:tav>
                                      </p:tavLst>
                                    </p:anim>
                                    <p:anim calcmode="lin" valueType="num">
                                      <p:cBhvr>
                                        <p:cTn id="16" dur="1000" fill="hold"/>
                                        <p:tgtEl>
                                          <p:spTgt spid="1331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circle(in)">
                                      <p:cBhvr>
                                        <p:cTn id="2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0852F13-DBBF-4F8B-89FB-D2C5D0A0F88D}"/>
              </a:ext>
            </a:extLst>
          </p:cNvPr>
          <p:cNvSpPr txBox="1"/>
          <p:nvPr/>
        </p:nvSpPr>
        <p:spPr>
          <a:xfrm>
            <a:off x="530087" y="120134"/>
            <a:ext cx="6096000" cy="523220"/>
          </a:xfrm>
          <a:prstGeom prst="rect">
            <a:avLst/>
          </a:prstGeom>
          <a:noFill/>
        </p:spPr>
        <p:txBody>
          <a:bodyPr wrap="square">
            <a:spAutoFit/>
          </a:bodyPr>
          <a:lstStyle/>
          <a:p>
            <a:r>
              <a:rPr lang="vi-VN" sz="2800" b="1" dirty="0">
                <a:solidFill>
                  <a:srgbClr val="FF0000"/>
                </a:solidFill>
                <a:effectLst/>
                <a:latin typeface="Times New Roman" panose="02020603050405020304" pitchFamily="18" charset="0"/>
                <a:ea typeface="Calibri" panose="020F0502020204030204" pitchFamily="34" charset="0"/>
              </a:rPr>
              <a:t>8. Làng nón Chuông – Chương Mỹ</a:t>
            </a:r>
            <a:endParaRPr lang="vi-VN" sz="2800" dirty="0">
              <a:solidFill>
                <a:srgbClr val="FF0000"/>
              </a:solidFill>
            </a:endParaRPr>
          </a:p>
        </p:txBody>
      </p:sp>
      <p:pic>
        <p:nvPicPr>
          <p:cNvPr id="4" name="Picture 3" descr="lang-chuong">
            <a:extLst>
              <a:ext uri="{FF2B5EF4-FFF2-40B4-BE49-F238E27FC236}">
                <a16:creationId xmlns:a16="http://schemas.microsoft.com/office/drawing/2014/main" id="{F9EE0D24-83D9-4E3F-9766-110A465CC36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6760" y="789128"/>
            <a:ext cx="6095999" cy="5802964"/>
          </a:xfrm>
          <a:prstGeom prst="rect">
            <a:avLst/>
          </a:prstGeom>
          <a:noFill/>
          <a:ln>
            <a:noFill/>
          </a:ln>
        </p:spPr>
      </p:pic>
      <p:sp>
        <p:nvSpPr>
          <p:cNvPr id="5" name="TextBox 4">
            <a:extLst>
              <a:ext uri="{FF2B5EF4-FFF2-40B4-BE49-F238E27FC236}">
                <a16:creationId xmlns:a16="http://schemas.microsoft.com/office/drawing/2014/main" id="{CD1C990A-F37D-49F7-BDFD-4FC6722974BC}"/>
              </a:ext>
            </a:extLst>
          </p:cNvPr>
          <p:cNvSpPr txBox="1"/>
          <p:nvPr/>
        </p:nvSpPr>
        <p:spPr>
          <a:xfrm>
            <a:off x="6533321" y="320456"/>
            <a:ext cx="5565913" cy="6740307"/>
          </a:xfrm>
          <a:prstGeom prst="rect">
            <a:avLst/>
          </a:prstGeom>
          <a:noFill/>
        </p:spPr>
        <p:txBody>
          <a:bodyPr wrap="square">
            <a:spAutoFit/>
          </a:bodyPr>
          <a:lstStyle/>
          <a:p>
            <a:pPr algn="just"/>
            <a:r>
              <a:rPr lang="vi-VN" sz="2400" dirty="0">
                <a:effectLst/>
                <a:latin typeface="Times New Roman" panose="02020603050405020304" pitchFamily="18" charset="0"/>
                <a:ea typeface="Calibri" panose="020F0502020204030204" pitchFamily="34" charset="0"/>
                <a:cs typeface="Times New Roman" panose="02020603050405020304" pitchFamily="18" charset="0"/>
              </a:rPr>
              <a:t>Làng Chuông nằm bên dòng sông Đáy, thuộc xã Phương Trung, huyện Thanh Oai, cách trung tâm Hà Nội trên 30km, cách Hà Đông khoảng 20km.</a:t>
            </a:r>
            <a:endParaRPr lang="vi-VN"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vi-VN" sz="2400" dirty="0">
                <a:effectLst/>
                <a:latin typeface="Times New Roman" panose="02020603050405020304" pitchFamily="18" charset="0"/>
                <a:ea typeface="Calibri" panose="020F0502020204030204" pitchFamily="34" charset="0"/>
                <a:cs typeface="Times New Roman" panose="02020603050405020304" pitchFamily="18" charset="0"/>
              </a:rPr>
              <a:t>Xưa kia, làng Chuông sản xuất nhiều loại nón, dùng cho nhiều tầng lớp như nón ba tầm cho các cô gái; nón nhô, nón long, nón dấu, nón chóp cho các chàng trai và những người đàn ông sang trọng. Nón làng Chuông còn là cống vật tiến hoàng hậu, công chúa…</a:t>
            </a:r>
          </a:p>
          <a:p>
            <a:pPr algn="just"/>
            <a:r>
              <a:rPr lang="vi-VN" sz="2400" dirty="0">
                <a:effectLst/>
                <a:latin typeface="Times New Roman" panose="02020603050405020304" pitchFamily="18" charset="0"/>
                <a:ea typeface="Calibri" panose="020F0502020204030204" pitchFamily="34" charset="0"/>
                <a:cs typeface="Times New Roman" panose="02020603050405020304" pitchFamily="18" charset="0"/>
              </a:rPr>
              <a:t>Hiện nay, làng Chuông vẫn còn giữ được phiên chợ nón họp 6 phiên/tháng vào các ngày 4, 10, 14, 20, 24 và 30. Chợ họp rất sớm vào thời gian từ 6 giờ đến khoảng 8 giờ thì chợ tan. Phiên chợ chỉ bán nón và các nguyên liệu phục vụ làm nón.</a:t>
            </a:r>
            <a:endParaRPr lang="vi-VN"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vi-VN"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85722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circle(in)">
                                      <p:cBhvr>
                                        <p:cTn id="20"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5FCE287-A05C-4DDC-B5EE-FE04BE397BD5}"/>
              </a:ext>
            </a:extLst>
          </p:cNvPr>
          <p:cNvSpPr txBox="1"/>
          <p:nvPr/>
        </p:nvSpPr>
        <p:spPr>
          <a:xfrm>
            <a:off x="304800" y="303577"/>
            <a:ext cx="6096000" cy="2308324"/>
          </a:xfrm>
          <a:prstGeom prst="rect">
            <a:avLst/>
          </a:prstGeom>
          <a:noFill/>
        </p:spPr>
        <p:txBody>
          <a:bodyPr wrap="square">
            <a:spAutoFit/>
          </a:bodyPr>
          <a:lstStyle/>
          <a:p>
            <a:pPr algn="just"/>
            <a:r>
              <a:rPr lang="vi-VN" sz="2400" b="1" dirty="0">
                <a:effectLst/>
                <a:latin typeface="Times New Roman" panose="02020603050405020304" pitchFamily="18" charset="0"/>
                <a:ea typeface="Calibri" panose="020F0502020204030204" pitchFamily="34" charset="0"/>
                <a:cs typeface="Times New Roman" panose="02020603050405020304" pitchFamily="18" charset="0"/>
              </a:rPr>
              <a:t>Cách đi đến làng nón Chuông:</a:t>
            </a:r>
            <a:endParaRPr lang="vi-VN"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vi-VN" sz="2400" dirty="0">
                <a:effectLst/>
                <a:latin typeface="Times New Roman" panose="02020603050405020304" pitchFamily="18" charset="0"/>
                <a:ea typeface="Calibri" panose="020F0502020204030204" pitchFamily="34" charset="0"/>
                <a:cs typeface="Times New Roman" panose="02020603050405020304" pitchFamily="18" charset="0"/>
              </a:rPr>
              <a:t>Từ trung tâm Hà Nội đi theo đường Nguyễn Trãi – Hà Đông, tới ngã ba Ba La rẽ trái vào Quốc lộ 21B theo hướng đi Chùa Hương, qua thị trấn Kim Bài khoảng 2km thì sẽ tới ngã 3 rẽ phải vào làng Chuông.  </a:t>
            </a:r>
            <a:endParaRPr lang="vi-VN"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4338" name="Picture 2" descr="ĐÌNH – ĐỀN ĐỊNH CÔNG THƯỢNG – Di tích lịch sử – văn hoá Hà Nội">
            <a:extLst>
              <a:ext uri="{FF2B5EF4-FFF2-40B4-BE49-F238E27FC236}">
                <a16:creationId xmlns:a16="http://schemas.microsoft.com/office/drawing/2014/main" id="{80C3A955-00F9-44D8-AE67-74666CCF2B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1847" y="654760"/>
            <a:ext cx="5486400" cy="355280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BD92372-26BD-4265-8CE5-A219930F9AF3}"/>
              </a:ext>
            </a:extLst>
          </p:cNvPr>
          <p:cNvSpPr txBox="1"/>
          <p:nvPr/>
        </p:nvSpPr>
        <p:spPr>
          <a:xfrm>
            <a:off x="6705601" y="131540"/>
            <a:ext cx="5181599" cy="523220"/>
          </a:xfrm>
          <a:prstGeom prst="rect">
            <a:avLst/>
          </a:prstGeom>
          <a:noFill/>
        </p:spPr>
        <p:txBody>
          <a:bodyPr wrap="square">
            <a:spAutoFit/>
          </a:bodyPr>
          <a:lstStyle/>
          <a:p>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Đình - Đền </a:t>
            </a:r>
            <a:r>
              <a:rPr lang="vi-VN" sz="2400" b="1" dirty="0">
                <a:effectLst/>
                <a:latin typeface="Times New Roman" panose="02020603050405020304" pitchFamily="18" charset="0"/>
                <a:ea typeface="Calibri" panose="020F0502020204030204" pitchFamily="34" charset="0"/>
                <a:cs typeface="Times New Roman" panose="02020603050405020304" pitchFamily="18" charset="0"/>
              </a:rPr>
              <a:t>Định</a:t>
            </a: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 Công Thượng</a:t>
            </a:r>
            <a:endParaRPr lang="vi-VN"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4340" name="Picture 4" descr="Làng đậu bạc Định Công ở Hà Nội - TripHunter">
            <a:extLst>
              <a:ext uri="{FF2B5EF4-FFF2-40B4-BE49-F238E27FC236}">
                <a16:creationId xmlns:a16="http://schemas.microsoft.com/office/drawing/2014/main" id="{75FEF42C-AFD3-4525-BBD1-A420A338CA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2839" y="3194661"/>
            <a:ext cx="5686841" cy="335976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49ACD7A-C6D6-48F2-92ED-D7F427689B86}"/>
              </a:ext>
            </a:extLst>
          </p:cNvPr>
          <p:cNvSpPr txBox="1"/>
          <p:nvPr/>
        </p:nvSpPr>
        <p:spPr>
          <a:xfrm>
            <a:off x="352839" y="2672449"/>
            <a:ext cx="5847521" cy="461665"/>
          </a:xfrm>
          <a:prstGeom prst="rect">
            <a:avLst/>
          </a:prstGeom>
          <a:noFill/>
        </p:spPr>
        <p:txBody>
          <a:bodyPr wrap="square">
            <a:spAutoFit/>
          </a:bodyPr>
          <a:lstStyle/>
          <a:p>
            <a:r>
              <a:rPr lang="vi-VN" sz="2400" b="1" dirty="0">
                <a:effectLst/>
                <a:latin typeface="Times New Roman" panose="02020603050405020304" pitchFamily="18" charset="0"/>
                <a:ea typeface="Calibri" panose="020F0502020204030204" pitchFamily="34" charset="0"/>
                <a:cs typeface="Times New Roman" panose="02020603050405020304" pitchFamily="18" charset="0"/>
              </a:rPr>
              <a:t>Tinh xảo nghề đậu bạc Định Công - HN</a:t>
            </a:r>
            <a:endParaRPr lang="vi-VN"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2AF0CFAF-EE0C-45DC-B17E-074D059A3550}"/>
              </a:ext>
            </a:extLst>
          </p:cNvPr>
          <p:cNvSpPr txBox="1"/>
          <p:nvPr/>
        </p:nvSpPr>
        <p:spPr>
          <a:xfrm>
            <a:off x="6349447" y="4366834"/>
            <a:ext cx="5686841" cy="1938992"/>
          </a:xfrm>
          <a:prstGeom prst="rect">
            <a:avLst/>
          </a:prstGeom>
          <a:noFill/>
        </p:spPr>
        <p:txBody>
          <a:bodyPr wrap="square">
            <a:spAutoFit/>
          </a:bodyPr>
          <a:lstStyle/>
          <a:p>
            <a:pPr algn="just"/>
            <a:r>
              <a:rPr lang="vi-VN" sz="2400" dirty="0">
                <a:effectLst/>
                <a:latin typeface="Times New Roman" panose="02020603050405020304" pitchFamily="18" charset="0"/>
                <a:ea typeface="Calibri" panose="020F0502020204030204" pitchFamily="34" charset="0"/>
                <a:cs typeface="Times New Roman" panose="02020603050405020304" pitchFamily="18" charset="0"/>
              </a:rPr>
              <a:t>Làng Chuông có 2 con đường chính để đi vào, một đưởng trải nhựa tới bờ sông Đáy, qua cầu Văn Phương sang xã Văn Võ, huyện Chương Mỹ, một đường bê tông rộng, đều rẽ từ Quốc lộ 2B xe tải có thể đi được.</a:t>
            </a:r>
            <a:endParaRPr lang="vi-VN" sz="2400" dirty="0"/>
          </a:p>
        </p:txBody>
      </p:sp>
    </p:spTree>
    <p:extLst>
      <p:ext uri="{BB962C8B-B14F-4D97-AF65-F5344CB8AC3E}">
        <p14:creationId xmlns:p14="http://schemas.microsoft.com/office/powerpoint/2010/main" val="2403685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338"/>
                                        </p:tgtEl>
                                        <p:attrNameLst>
                                          <p:attrName>style.visibility</p:attrName>
                                        </p:attrNameLst>
                                      </p:cBhvr>
                                      <p:to>
                                        <p:strVal val="visible"/>
                                      </p:to>
                                    </p:set>
                                    <p:anim calcmode="lin" valueType="num">
                                      <p:cBhvr additive="base">
                                        <p:cTn id="7" dur="500" fill="hold"/>
                                        <p:tgtEl>
                                          <p:spTgt spid="14338"/>
                                        </p:tgtEl>
                                        <p:attrNameLst>
                                          <p:attrName>ppt_x</p:attrName>
                                        </p:attrNameLst>
                                      </p:cBhvr>
                                      <p:tavLst>
                                        <p:tav tm="0">
                                          <p:val>
                                            <p:strVal val="#ppt_x"/>
                                          </p:val>
                                        </p:tav>
                                        <p:tav tm="100000">
                                          <p:val>
                                            <p:strVal val="#ppt_x"/>
                                          </p:val>
                                        </p:tav>
                                      </p:tavLst>
                                    </p:anim>
                                    <p:anim calcmode="lin" valueType="num">
                                      <p:cBhvr additive="base">
                                        <p:cTn id="8" dur="500" fill="hold"/>
                                        <p:tgtEl>
                                          <p:spTgt spid="1433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4340"/>
                                        </p:tgtEl>
                                        <p:attrNameLst>
                                          <p:attrName>style.visibility</p:attrName>
                                        </p:attrNameLst>
                                      </p:cBhvr>
                                      <p:to>
                                        <p:strVal val="visible"/>
                                      </p:to>
                                    </p:set>
                                    <p:animEffect transition="in" filter="barn(inVertical)">
                                      <p:cBhvr>
                                        <p:cTn id="20" dur="500"/>
                                        <p:tgtEl>
                                          <p:spTgt spid="14340"/>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barn(inVertical)">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500"/>
                                        <p:tgtEl>
                                          <p:spTgt spid="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wipe(down)">
                                      <p:cBhvr>
                                        <p:cTn id="3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65943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0A2DB65-8E72-4281-AFA5-8061FD92C1FA}"/>
              </a:ext>
            </a:extLst>
          </p:cNvPr>
          <p:cNvSpPr txBox="1"/>
          <p:nvPr/>
        </p:nvSpPr>
        <p:spPr>
          <a:xfrm>
            <a:off x="3882888" y="252656"/>
            <a:ext cx="4161183" cy="523220"/>
          </a:xfrm>
          <a:prstGeom prst="rect">
            <a:avLst/>
          </a:prstGeom>
          <a:noFill/>
        </p:spPr>
        <p:txBody>
          <a:bodyPr wrap="square">
            <a:spAutoFit/>
          </a:bodyPr>
          <a:lstStyle/>
          <a:p>
            <a:r>
              <a:rPr lang="vi-VN"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9. Làng quạt Chàng Sơn</a:t>
            </a:r>
            <a:endParaRPr lang="vi-VN" sz="2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68C2A6B3-FBA1-4251-BC28-E4E71D52AE12}"/>
              </a:ext>
            </a:extLst>
          </p:cNvPr>
          <p:cNvSpPr txBox="1"/>
          <p:nvPr/>
        </p:nvSpPr>
        <p:spPr>
          <a:xfrm>
            <a:off x="225288" y="252656"/>
            <a:ext cx="1537251" cy="523220"/>
          </a:xfrm>
          <a:prstGeom prst="rect">
            <a:avLst/>
          </a:prstGeom>
          <a:noFill/>
        </p:spPr>
        <p:txBody>
          <a:bodyPr wrap="square">
            <a:spAutoFit/>
          </a:bodyPr>
          <a:lstStyle/>
          <a:p>
            <a:r>
              <a:rPr lang="vi-VN" sz="2800" b="1" dirty="0">
                <a:latin typeface="Times New Roman" panose="02020603050405020304" pitchFamily="18" charset="0"/>
                <a:ea typeface="Calibri" panose="020F0502020204030204" pitchFamily="34" charset="0"/>
                <a:cs typeface="Times New Roman" panose="02020603050405020304" pitchFamily="18" charset="0"/>
              </a:rPr>
              <a:t>Tiết 4:</a:t>
            </a:r>
            <a:endParaRPr lang="vi-VN"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quat-chang-son">
            <a:extLst>
              <a:ext uri="{FF2B5EF4-FFF2-40B4-BE49-F238E27FC236}">
                <a16:creationId xmlns:a16="http://schemas.microsoft.com/office/drawing/2014/main" id="{93AE4A6F-BC56-4B92-B014-4EDDD1626AC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5288" y="941318"/>
            <a:ext cx="5715000" cy="4286250"/>
          </a:xfrm>
          <a:prstGeom prst="rect">
            <a:avLst/>
          </a:prstGeom>
          <a:noFill/>
          <a:ln>
            <a:noFill/>
          </a:ln>
        </p:spPr>
      </p:pic>
      <p:pic>
        <p:nvPicPr>
          <p:cNvPr id="15362" name="Picture 2" descr="Ghé làng nghề Chàng Sơn thăm nghề làm quạt truyền thống">
            <a:extLst>
              <a:ext uri="{FF2B5EF4-FFF2-40B4-BE49-F238E27FC236}">
                <a16:creationId xmlns:a16="http://schemas.microsoft.com/office/drawing/2014/main" id="{D24BAC07-81D2-47B5-AA18-DD74DD54F5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11956" y="941318"/>
            <a:ext cx="5715000" cy="428625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454E192B-81FB-42F7-B372-BCAE2F3A6D2B}"/>
              </a:ext>
            </a:extLst>
          </p:cNvPr>
          <p:cNvSpPr txBox="1"/>
          <p:nvPr/>
        </p:nvSpPr>
        <p:spPr>
          <a:xfrm>
            <a:off x="225288" y="5316517"/>
            <a:ext cx="11701668" cy="1200329"/>
          </a:xfrm>
          <a:prstGeom prst="rect">
            <a:avLst/>
          </a:prstGeom>
          <a:noFill/>
        </p:spPr>
        <p:txBody>
          <a:bodyPr wrap="square">
            <a:spAutoFit/>
          </a:bodyPr>
          <a:lstStyle/>
          <a:p>
            <a:pPr algn="just"/>
            <a:r>
              <a:rPr lang="vi-VN" sz="2400" dirty="0">
                <a:effectLst/>
                <a:latin typeface="Times New Roman" panose="02020603050405020304" pitchFamily="18" charset="0"/>
                <a:ea typeface="Calibri" panose="020F0502020204030204" pitchFamily="34" charset="0"/>
                <a:cs typeface="Times New Roman" panose="02020603050405020304" pitchFamily="18" charset="0"/>
              </a:rPr>
              <a:t>Quạt Chàng Sơn là sản phẩm có tiếng tại xã Chàng Sơn, huyện Thạch Thất, Hà Nội. Nghề làm quạt ở đây có từ cách đây hơn trăm năm. Ngay từ thế kỷ 19, những chiếc quạt Chàng Sơn đã được người Pháp đem đi triển lãm tại thủ đô Paris.</a:t>
            </a:r>
            <a:endParaRPr lang="vi-VN"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93421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5362"/>
                                        </p:tgtEl>
                                        <p:attrNameLst>
                                          <p:attrName>style.visibility</p:attrName>
                                        </p:attrNameLst>
                                      </p:cBhvr>
                                      <p:to>
                                        <p:strVal val="visible"/>
                                      </p:to>
                                    </p:set>
                                    <p:animEffect transition="in" filter="fade">
                                      <p:cBhvr>
                                        <p:cTn id="13" dur="1000"/>
                                        <p:tgtEl>
                                          <p:spTgt spid="15362"/>
                                        </p:tgtEl>
                                      </p:cBhvr>
                                    </p:animEffect>
                                    <p:anim calcmode="lin" valueType="num">
                                      <p:cBhvr>
                                        <p:cTn id="14" dur="1000" fill="hold"/>
                                        <p:tgtEl>
                                          <p:spTgt spid="15362"/>
                                        </p:tgtEl>
                                        <p:attrNameLst>
                                          <p:attrName>ppt_x</p:attrName>
                                        </p:attrNameLst>
                                      </p:cBhvr>
                                      <p:tavLst>
                                        <p:tav tm="0">
                                          <p:val>
                                            <p:strVal val="#ppt_x"/>
                                          </p:val>
                                        </p:tav>
                                        <p:tav tm="100000">
                                          <p:val>
                                            <p:strVal val="#ppt_x"/>
                                          </p:val>
                                        </p:tav>
                                      </p:tavLst>
                                    </p:anim>
                                    <p:anim calcmode="lin" valueType="num">
                                      <p:cBhvr>
                                        <p:cTn id="15" dur="1000" fill="hold"/>
                                        <p:tgtEl>
                                          <p:spTgt spid="1536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circle(in)">
                                      <p:cBhvr>
                                        <p:cTn id="25" dur="2000"/>
                                        <p:tgtEl>
                                          <p:spTgt spid="3"/>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501A441-81B1-4A8D-AAE0-9A77F8AFCF8A}"/>
              </a:ext>
            </a:extLst>
          </p:cNvPr>
          <p:cNvSpPr txBox="1"/>
          <p:nvPr/>
        </p:nvSpPr>
        <p:spPr>
          <a:xfrm>
            <a:off x="278295" y="253162"/>
            <a:ext cx="5817705" cy="6124754"/>
          </a:xfrm>
          <a:prstGeom prst="rect">
            <a:avLst/>
          </a:prstGeom>
          <a:noFill/>
        </p:spPr>
        <p:txBody>
          <a:bodyPr wrap="square">
            <a:spAutoFit/>
          </a:bodyPr>
          <a:lstStyle/>
          <a:p>
            <a:pPr algn="just"/>
            <a:r>
              <a:rPr lang="vi-VN" sz="2800" dirty="0">
                <a:effectLst/>
                <a:latin typeface="Times New Roman" panose="02020603050405020304" pitchFamily="18" charset="0"/>
                <a:ea typeface="Calibri" panose="020F0502020204030204" pitchFamily="34" charset="0"/>
                <a:cs typeface="Times New Roman" panose="02020603050405020304" pitchFamily="18" charset="0"/>
              </a:rPr>
              <a:t>Đặt chân đến làng Chàng Sơn, không thấy cảnh tấp nập sản xuất, buôn bán các mặt hàng quạt giấy như hầu hết những làng nghề quạt giấy khác. Nhưng khi bước vào nhà người làm quạt có tiếng trong làng,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chúng</a:t>
            </a:r>
            <a:r>
              <a:rPr lang="en-US" sz="2800" dirty="0">
                <a:latin typeface="Times New Roman" panose="02020603050405020304" pitchFamily="18" charset="0"/>
                <a:ea typeface="Calibri" panose="020F0502020204030204" pitchFamily="34" charset="0"/>
                <a:cs typeface="Times New Roman" panose="02020603050405020304" pitchFamily="18" charset="0"/>
              </a:rPr>
              <a:t> ta</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mới thấy không khí làm quạt nhộn nhịp, những chiếc quạt đầy màu sắc, với đủ loại chất liệu, từ quạt giấy, quạt lụa, đến quạt tre… Từ những nguyên liệu cơ bản như tre, giấy, vải… người dân nơi đây đã biết cách sáng tạo để tạo ra những chiếc quạt độc đáo để làm quà, để trang trí….</a:t>
            </a:r>
            <a:endParaRPr lang="vi-VN"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6386" name="Picture 2" descr="Xem nghệ nhân 'làng bách nghệ' thổi hồn cho quạt giấy">
            <a:extLst>
              <a:ext uri="{FF2B5EF4-FFF2-40B4-BE49-F238E27FC236}">
                <a16:creationId xmlns:a16="http://schemas.microsoft.com/office/drawing/2014/main" id="{0F552A7C-D0BA-479A-9E8A-03B5D0AFD7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4295" y="159026"/>
            <a:ext cx="5539410" cy="3269974"/>
          </a:xfrm>
          <a:prstGeom prst="rect">
            <a:avLst/>
          </a:prstGeom>
          <a:noFill/>
          <a:extLst>
            <a:ext uri="{909E8E84-426E-40DD-AFC4-6F175D3DCCD1}">
              <a14:hiddenFill xmlns:a14="http://schemas.microsoft.com/office/drawing/2010/main">
                <a:solidFill>
                  <a:srgbClr val="FFFFFF"/>
                </a:solidFill>
              </a14:hiddenFill>
            </a:ext>
          </a:extLst>
        </p:spPr>
      </p:pic>
      <p:pic>
        <p:nvPicPr>
          <p:cNvPr id="16388" name="Picture 4" descr="Đầu hè bán 4.000 quạt giấy: Hốt bạc thời điều hòa, quạt điện - VietNamNet">
            <a:extLst>
              <a:ext uri="{FF2B5EF4-FFF2-40B4-BE49-F238E27FC236}">
                <a16:creationId xmlns:a16="http://schemas.microsoft.com/office/drawing/2014/main" id="{C31A2BF1-5AAC-425E-8D89-45182E46B7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4295" y="3523136"/>
            <a:ext cx="5539410" cy="32699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1089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386"/>
                                        </p:tgtEl>
                                        <p:attrNameLst>
                                          <p:attrName>style.visibility</p:attrName>
                                        </p:attrNameLst>
                                      </p:cBhvr>
                                      <p:to>
                                        <p:strVal val="visible"/>
                                      </p:to>
                                    </p:set>
                                    <p:anim calcmode="lin" valueType="num">
                                      <p:cBhvr additive="base">
                                        <p:cTn id="7" dur="500" fill="hold"/>
                                        <p:tgtEl>
                                          <p:spTgt spid="16386"/>
                                        </p:tgtEl>
                                        <p:attrNameLst>
                                          <p:attrName>ppt_x</p:attrName>
                                        </p:attrNameLst>
                                      </p:cBhvr>
                                      <p:tavLst>
                                        <p:tav tm="0">
                                          <p:val>
                                            <p:strVal val="#ppt_x"/>
                                          </p:val>
                                        </p:tav>
                                        <p:tav tm="100000">
                                          <p:val>
                                            <p:strVal val="#ppt_x"/>
                                          </p:val>
                                        </p:tav>
                                      </p:tavLst>
                                    </p:anim>
                                    <p:anim calcmode="lin" valueType="num">
                                      <p:cBhvr additive="base">
                                        <p:cTn id="8" dur="500" fill="hold"/>
                                        <p:tgtEl>
                                          <p:spTgt spid="1638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16388"/>
                                        </p:tgtEl>
                                        <p:attrNameLst>
                                          <p:attrName>style.visibility</p:attrName>
                                        </p:attrNameLst>
                                      </p:cBhvr>
                                      <p:to>
                                        <p:strVal val="visible"/>
                                      </p:to>
                                    </p:set>
                                    <p:animEffect transition="in" filter="circle(in)">
                                      <p:cBhvr>
                                        <p:cTn id="13" dur="2000"/>
                                        <p:tgtEl>
                                          <p:spTgt spid="16388"/>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down)">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FB85626-3CF6-4318-A282-24E03D9C377F}"/>
              </a:ext>
            </a:extLst>
          </p:cNvPr>
          <p:cNvSpPr txBox="1"/>
          <p:nvPr/>
        </p:nvSpPr>
        <p:spPr>
          <a:xfrm>
            <a:off x="384313" y="289679"/>
            <a:ext cx="5830056" cy="6555641"/>
          </a:xfrm>
          <a:prstGeom prst="rect">
            <a:avLst/>
          </a:prstGeom>
          <a:noFill/>
        </p:spPr>
        <p:txBody>
          <a:bodyPr wrap="square">
            <a:spAutoFit/>
          </a:bodyPr>
          <a:lstStyle/>
          <a:p>
            <a:pPr algn="just"/>
            <a:r>
              <a:rPr lang="vi-VN" sz="2800" dirty="0">
                <a:effectLst/>
                <a:latin typeface="Times New Roman" panose="02020603050405020304" pitchFamily="18" charset="0"/>
                <a:ea typeface="Calibri" panose="020F0502020204030204" pitchFamily="34" charset="0"/>
                <a:cs typeface="Times New Roman" panose="02020603050405020304" pitchFamily="18" charset="0"/>
              </a:rPr>
              <a:t>Ngoài ra bàn tay tài hoa của người thợ Chàng Sơn còn lưu dấu trên một số công trình nổi tiếng của Việt Nam như: kiến trúc gỗ chùa Tây Phương, 18 pho tượng La hán chùa Tây Phương, Văn Miếu Quốc Tử Giám…với nhiều nghề truyền thống:</a:t>
            </a:r>
            <a:endParaRPr lang="vi-VN"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vi-VN" sz="2800" dirty="0">
                <a:effectLst/>
                <a:latin typeface="Times New Roman" panose="02020603050405020304" pitchFamily="18" charset="0"/>
                <a:ea typeface="Calibri" panose="020F0502020204030204" pitchFamily="34" charset="0"/>
                <a:cs typeface="Times New Roman" panose="02020603050405020304" pitchFamily="18" charset="0"/>
              </a:rPr>
              <a:t>Nghề mộc, chạm truyền thống</a:t>
            </a:r>
            <a:endParaRPr lang="vi-VN"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vi-VN" sz="2800" dirty="0">
                <a:effectLst/>
                <a:latin typeface="Times New Roman" panose="02020603050405020304" pitchFamily="18" charset="0"/>
                <a:ea typeface="Calibri" panose="020F0502020204030204" pitchFamily="34" charset="0"/>
                <a:cs typeface="Times New Roman" panose="02020603050405020304" pitchFamily="18" charset="0"/>
              </a:rPr>
              <a:t>Nghề múa rối nước, làm rối nước</a:t>
            </a:r>
            <a:endParaRPr lang="vi-VN"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vi-VN" sz="2800" dirty="0">
                <a:effectLst/>
                <a:latin typeface="Times New Roman" panose="02020603050405020304" pitchFamily="18" charset="0"/>
                <a:ea typeface="Calibri" panose="020F0502020204030204" pitchFamily="34" charset="0"/>
                <a:cs typeface="Times New Roman" panose="02020603050405020304" pitchFamily="18" charset="0"/>
              </a:rPr>
              <a:t>Nghề làm tượng gỗ, tượng Phật</a:t>
            </a:r>
            <a:endParaRPr lang="vi-VN"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vi-VN" sz="2800" dirty="0">
                <a:effectLst/>
                <a:latin typeface="Times New Roman" panose="02020603050405020304" pitchFamily="18" charset="0"/>
                <a:ea typeface="Calibri" panose="020F0502020204030204" pitchFamily="34" charset="0"/>
                <a:cs typeface="Times New Roman" panose="02020603050405020304" pitchFamily="18" charset="0"/>
              </a:rPr>
              <a:t>Làm quạt nan, quạt giấy…</a:t>
            </a:r>
            <a:endParaRPr lang="vi-VN"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vi-VN" sz="2800" dirty="0">
                <a:effectLst/>
                <a:latin typeface="Times New Roman" panose="02020603050405020304" pitchFamily="18" charset="0"/>
                <a:ea typeface="Calibri" panose="020F0502020204030204" pitchFamily="34" charset="0"/>
                <a:cs typeface="Times New Roman" panose="02020603050405020304" pitchFamily="18" charset="0"/>
              </a:rPr>
              <a:t>Đồ nông nghiệp: gàu tát nước, đòn gánh, thúng, mủng, </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n</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ong, nia…</a:t>
            </a:r>
            <a:endParaRPr lang="vi-VN"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vi-VN" sz="2800" dirty="0">
                <a:effectLst/>
                <a:latin typeface="Times New Roman" panose="02020603050405020304" pitchFamily="18" charset="0"/>
                <a:ea typeface="Calibri" panose="020F0502020204030204" pitchFamily="34" charset="0"/>
                <a:cs typeface="Times New Roman" panose="02020603050405020304" pitchFamily="18" charset="0"/>
              </a:rPr>
              <a:t>Khắc bàn in, làm nhà, làm đình, chùa…</a:t>
            </a:r>
            <a:endParaRPr lang="vi-VN"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7410" name="Picture 2" descr="Đến mảnh đất nghìn năm văn hiến thì bỏ lỡ làng nghề truyền thống ở Hà Nội  thì đáng bị 'đánh đòn'">
            <a:extLst>
              <a:ext uri="{FF2B5EF4-FFF2-40B4-BE49-F238E27FC236}">
                <a16:creationId xmlns:a16="http://schemas.microsoft.com/office/drawing/2014/main" id="{62658829-63CC-4EE4-AD69-E332FC21AE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80313" y="139770"/>
            <a:ext cx="5473148" cy="3289230"/>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descr="10 làng nghề truyền thống Hà Nội nổi tiếng - xetaxinoibai.net">
            <a:extLst>
              <a:ext uri="{FF2B5EF4-FFF2-40B4-BE49-F238E27FC236}">
                <a16:creationId xmlns:a16="http://schemas.microsoft.com/office/drawing/2014/main" id="{377658AB-A267-4D02-8519-3B362B23D7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80313" y="3578909"/>
            <a:ext cx="5473148" cy="3139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2749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410"/>
                                        </p:tgtEl>
                                        <p:attrNameLst>
                                          <p:attrName>style.visibility</p:attrName>
                                        </p:attrNameLst>
                                      </p:cBhvr>
                                      <p:to>
                                        <p:strVal val="visible"/>
                                      </p:to>
                                    </p:set>
                                    <p:animEffect transition="in" filter="barn(inVertical)">
                                      <p:cBhvr>
                                        <p:cTn id="7" dur="500"/>
                                        <p:tgtEl>
                                          <p:spTgt spid="1741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7412"/>
                                        </p:tgtEl>
                                        <p:attrNameLst>
                                          <p:attrName>style.visibility</p:attrName>
                                        </p:attrNameLst>
                                      </p:cBhvr>
                                      <p:to>
                                        <p:strVal val="visible"/>
                                      </p:to>
                                    </p:set>
                                    <p:animEffect transition="in" filter="circle(in)">
                                      <p:cBhvr>
                                        <p:cTn id="12" dur="2000"/>
                                        <p:tgtEl>
                                          <p:spTgt spid="174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3F0A598-9494-48E1-91FA-0B9EDB563BD8}"/>
              </a:ext>
            </a:extLst>
          </p:cNvPr>
          <p:cNvSpPr txBox="1"/>
          <p:nvPr/>
        </p:nvSpPr>
        <p:spPr>
          <a:xfrm>
            <a:off x="212035" y="255249"/>
            <a:ext cx="5751443" cy="3539430"/>
          </a:xfrm>
          <a:prstGeom prst="rect">
            <a:avLst/>
          </a:prstGeom>
          <a:noFill/>
        </p:spPr>
        <p:txBody>
          <a:bodyPr wrap="square">
            <a:spAutoFit/>
          </a:bodyPr>
          <a:lstStyle/>
          <a:p>
            <a:pPr algn="just"/>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Cách đi đến làng quạt Chàng Sơn:</a:t>
            </a:r>
            <a:endParaRPr lang="vi-VN"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vi-VN" sz="2800" dirty="0">
                <a:effectLst/>
                <a:latin typeface="Times New Roman" panose="02020603050405020304" pitchFamily="18" charset="0"/>
                <a:ea typeface="Calibri" panose="020F0502020204030204" pitchFamily="34" charset="0"/>
                <a:cs typeface="Times New Roman" panose="02020603050405020304" pitchFamily="18" charset="0"/>
              </a:rPr>
              <a:t>Đi từ Hà Nội theo đường cao tốc Láng Hoà lạc chừng 25km đến đoạn rẽ vào Thạch Thất thì rẽ phải rồi đi tiếp 10km nữa sẽ thấy biển chỉ vào chùa Tây Phương. Nếu vào chùa Tây Phương thì rẽ trái còn vào làng Chàng Sơn thì rẽ phải.</a:t>
            </a:r>
            <a:endParaRPr lang="vi-VN"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8434" name="Picture 2" descr="Quạt truyền thống phát triển mạnh ở làng nghề Chàng Sơn">
            <a:extLst>
              <a:ext uri="{FF2B5EF4-FFF2-40B4-BE49-F238E27FC236}">
                <a16:creationId xmlns:a16="http://schemas.microsoft.com/office/drawing/2014/main" id="{A47CEA6C-DEA2-4B60-9AF9-3080A90D9D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255249"/>
            <a:ext cx="5751443" cy="3539430"/>
          </a:xfrm>
          <a:prstGeom prst="rect">
            <a:avLst/>
          </a:prstGeom>
          <a:noFill/>
          <a:extLst>
            <a:ext uri="{909E8E84-426E-40DD-AFC4-6F175D3DCCD1}">
              <a14:hiddenFill xmlns:a14="http://schemas.microsoft.com/office/drawing/2010/main">
                <a:solidFill>
                  <a:srgbClr val="FFFFFF"/>
                </a:solidFill>
              </a14:hiddenFill>
            </a:ext>
          </a:extLst>
        </p:spPr>
      </p:pic>
      <p:pic>
        <p:nvPicPr>
          <p:cNvPr id="18436" name="Picture 4">
            <a:extLst>
              <a:ext uri="{FF2B5EF4-FFF2-40B4-BE49-F238E27FC236}">
                <a16:creationId xmlns:a16="http://schemas.microsoft.com/office/drawing/2014/main" id="{F067FBB0-C696-4B1F-98DB-2CE09CD005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035" y="3834435"/>
            <a:ext cx="5499652" cy="3063321"/>
          </a:xfrm>
          <a:prstGeom prst="rect">
            <a:avLst/>
          </a:prstGeom>
          <a:noFill/>
          <a:extLst>
            <a:ext uri="{909E8E84-426E-40DD-AFC4-6F175D3DCCD1}">
              <a14:hiddenFill xmlns:a14="http://schemas.microsoft.com/office/drawing/2010/main">
                <a:solidFill>
                  <a:srgbClr val="FFFFFF"/>
                </a:solidFill>
              </a14:hiddenFill>
            </a:ext>
          </a:extLst>
        </p:spPr>
      </p:pic>
      <p:pic>
        <p:nvPicPr>
          <p:cNvPr id="18438" name="Picture 6" descr="Đến mảnh đất nghìn năm văn hiến thì bỏ lỡ làng nghề truyền thống ở Hà Nội  thì đáng bị 'đánh đòn'">
            <a:extLst>
              <a:ext uri="{FF2B5EF4-FFF2-40B4-BE49-F238E27FC236}">
                <a16:creationId xmlns:a16="http://schemas.microsoft.com/office/drawing/2014/main" id="{00C655C2-E638-43E3-B88F-B35250FF47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5999" y="3916639"/>
            <a:ext cx="5751443" cy="28154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0072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8434"/>
                                        </p:tgtEl>
                                        <p:attrNameLst>
                                          <p:attrName>style.visibility</p:attrName>
                                        </p:attrNameLst>
                                      </p:cBhvr>
                                      <p:to>
                                        <p:strVal val="visible"/>
                                      </p:to>
                                    </p:set>
                                    <p:animEffect transition="in" filter="fade">
                                      <p:cBhvr>
                                        <p:cTn id="7" dur="1000"/>
                                        <p:tgtEl>
                                          <p:spTgt spid="18434"/>
                                        </p:tgtEl>
                                      </p:cBhvr>
                                    </p:animEffect>
                                    <p:anim calcmode="lin" valueType="num">
                                      <p:cBhvr>
                                        <p:cTn id="8" dur="1000" fill="hold"/>
                                        <p:tgtEl>
                                          <p:spTgt spid="18434"/>
                                        </p:tgtEl>
                                        <p:attrNameLst>
                                          <p:attrName>ppt_x</p:attrName>
                                        </p:attrNameLst>
                                      </p:cBhvr>
                                      <p:tavLst>
                                        <p:tav tm="0">
                                          <p:val>
                                            <p:strVal val="#ppt_x"/>
                                          </p:val>
                                        </p:tav>
                                        <p:tav tm="100000">
                                          <p:val>
                                            <p:strVal val="#ppt_x"/>
                                          </p:val>
                                        </p:tav>
                                      </p:tavLst>
                                    </p:anim>
                                    <p:anim calcmode="lin" valueType="num">
                                      <p:cBhvr>
                                        <p:cTn id="9" dur="1000" fill="hold"/>
                                        <p:tgtEl>
                                          <p:spTgt spid="1843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8436"/>
                                        </p:tgtEl>
                                        <p:attrNameLst>
                                          <p:attrName>style.visibility</p:attrName>
                                        </p:attrNameLst>
                                      </p:cBhvr>
                                      <p:to>
                                        <p:strVal val="visible"/>
                                      </p:to>
                                    </p:set>
                                    <p:animEffect transition="in" filter="barn(inVertical)">
                                      <p:cBhvr>
                                        <p:cTn id="14" dur="500"/>
                                        <p:tgtEl>
                                          <p:spTgt spid="1843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8438"/>
                                        </p:tgtEl>
                                        <p:attrNameLst>
                                          <p:attrName>style.visibility</p:attrName>
                                        </p:attrNameLst>
                                      </p:cBhvr>
                                      <p:to>
                                        <p:strVal val="visible"/>
                                      </p:to>
                                    </p:set>
                                    <p:animEffect transition="in" filter="fade">
                                      <p:cBhvr>
                                        <p:cTn id="19" dur="500"/>
                                        <p:tgtEl>
                                          <p:spTgt spid="18438"/>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B699E71-1BB5-4064-AE78-D8086E410F23}"/>
              </a:ext>
            </a:extLst>
          </p:cNvPr>
          <p:cNvSpPr txBox="1"/>
          <p:nvPr/>
        </p:nvSpPr>
        <p:spPr>
          <a:xfrm>
            <a:off x="2663688" y="193839"/>
            <a:ext cx="4717774" cy="523220"/>
          </a:xfrm>
          <a:prstGeom prst="rect">
            <a:avLst/>
          </a:prstGeom>
          <a:noFill/>
        </p:spPr>
        <p:txBody>
          <a:bodyPr wrap="square">
            <a:spAutoFit/>
          </a:bodyPr>
          <a:lstStyle/>
          <a:p>
            <a:r>
              <a:rPr lang="vi-VN"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10. Làng rối nước Đào Thục</a:t>
            </a:r>
            <a:endParaRPr lang="vi-VN" sz="2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descr="dao-thuc">
            <a:extLst>
              <a:ext uri="{FF2B5EF4-FFF2-40B4-BE49-F238E27FC236}">
                <a16:creationId xmlns:a16="http://schemas.microsoft.com/office/drawing/2014/main" id="{851184C5-BB44-4F4D-B472-232CE7C4D53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0999" y="888310"/>
            <a:ext cx="8683487" cy="5693866"/>
          </a:xfrm>
          <a:prstGeom prst="rect">
            <a:avLst/>
          </a:prstGeom>
          <a:noFill/>
          <a:ln>
            <a:noFill/>
          </a:ln>
        </p:spPr>
      </p:pic>
      <p:sp>
        <p:nvSpPr>
          <p:cNvPr id="6" name="TextBox 5">
            <a:extLst>
              <a:ext uri="{FF2B5EF4-FFF2-40B4-BE49-F238E27FC236}">
                <a16:creationId xmlns:a16="http://schemas.microsoft.com/office/drawing/2014/main" id="{14B4FF25-3615-40AC-9890-737D61C66DEC}"/>
              </a:ext>
            </a:extLst>
          </p:cNvPr>
          <p:cNvSpPr txBox="1"/>
          <p:nvPr/>
        </p:nvSpPr>
        <p:spPr>
          <a:xfrm>
            <a:off x="9250019" y="888310"/>
            <a:ext cx="2796208" cy="5693866"/>
          </a:xfrm>
          <a:prstGeom prst="rect">
            <a:avLst/>
          </a:prstGeom>
          <a:noFill/>
        </p:spPr>
        <p:txBody>
          <a:bodyPr wrap="square">
            <a:spAutoFit/>
          </a:bodyPr>
          <a:lstStyle/>
          <a:p>
            <a:pPr algn="just"/>
            <a:r>
              <a:rPr lang="vi-VN"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Làng Đào Thục hay phường múa rối nước làng Đào Thục, xã Thụy Lâm, huyện Đông Anh, Hà Nội, được biết đến là nơi gìn giữ vốn văn hóa cổ truyền, môn nghệ thuật dân gian rối nước, đã có gần 300 năm nay.</a:t>
            </a:r>
            <a:endParaRPr lang="vi-VN"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91337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down)">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1B648B6-E7C0-4EF0-85AF-79F7D21C7E4B}"/>
              </a:ext>
            </a:extLst>
          </p:cNvPr>
          <p:cNvSpPr txBox="1"/>
          <p:nvPr/>
        </p:nvSpPr>
        <p:spPr>
          <a:xfrm>
            <a:off x="397566" y="173649"/>
            <a:ext cx="6096000" cy="6370975"/>
          </a:xfrm>
          <a:prstGeom prst="rect">
            <a:avLst/>
          </a:prstGeom>
          <a:noFill/>
        </p:spPr>
        <p:txBody>
          <a:bodyPr wrap="square">
            <a:spAutoFit/>
          </a:bodyPr>
          <a:lstStyle/>
          <a:p>
            <a:pPr algn="just"/>
            <a:r>
              <a:rPr lang="vi-VN" sz="24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Đến làng Đào Thục, </a:t>
            </a:r>
            <a:r>
              <a:rPr lang="en-US" sz="2400" dirty="0" err="1">
                <a:solidFill>
                  <a:srgbClr val="333333"/>
                </a:solidFill>
                <a:latin typeface="Times New Roman" panose="02020603050405020304" pitchFamily="18" charset="0"/>
                <a:ea typeface="Calibri" panose="020F0502020204030204" pitchFamily="34" charset="0"/>
                <a:cs typeface="Times New Roman" panose="02020603050405020304" pitchFamily="18" charset="0"/>
              </a:rPr>
              <a:t>chúng</a:t>
            </a:r>
            <a:r>
              <a:rPr lang="en-US" sz="2400" dirty="0">
                <a:solidFill>
                  <a:srgbClr val="333333"/>
                </a:solidFill>
                <a:latin typeface="Times New Roman" panose="02020603050405020304" pitchFamily="18" charset="0"/>
                <a:ea typeface="Calibri" panose="020F0502020204030204" pitchFamily="34" charset="0"/>
                <a:cs typeface="Times New Roman" panose="02020603050405020304" pitchFamily="18" charset="0"/>
              </a:rPr>
              <a:t> ta</a:t>
            </a:r>
            <a:r>
              <a:rPr lang="vi-VN" sz="24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không chỉ được thưởng thức các tiết mục múa rối đặc sắc, nhưng làn điệu dân ca mượt mà còn được dẫn đi tham quan tìm hiểu lịch sử hình thành của nghề mùa rối nước, theo văn bia ở đình làng có ghi rằng ông tổ nghề múa rối nước ở đây là ông Nguyễn Đăng Vinh làm chức Nội giám thời nhà Lê (1735 – 1940). Sau khi trở về làng, ông đã truyền dạy lại cho con cháu ba nghề: Dệt vải, làm mộc và múa rối nước. Đến nay, làng Đào Thục chỉ còn gìn giữ và phát triển được nghề múa rối nước. Theo người hướng dẫn viên, </a:t>
            </a:r>
            <a:r>
              <a:rPr lang="en-US" sz="2400" dirty="0" err="1">
                <a:solidFill>
                  <a:srgbClr val="333333"/>
                </a:solidFill>
                <a:latin typeface="Times New Roman" panose="02020603050405020304" pitchFamily="18" charset="0"/>
                <a:ea typeface="Calibri" panose="020F0502020204030204" pitchFamily="34" charset="0"/>
                <a:cs typeface="Times New Roman" panose="02020603050405020304" pitchFamily="18" charset="0"/>
              </a:rPr>
              <a:t>chúng</a:t>
            </a:r>
            <a:r>
              <a:rPr lang="en-US" sz="2400" dirty="0">
                <a:solidFill>
                  <a:srgbClr val="333333"/>
                </a:solidFill>
                <a:latin typeface="Times New Roman" panose="02020603050405020304" pitchFamily="18" charset="0"/>
                <a:ea typeface="Calibri" panose="020F0502020204030204" pitchFamily="34" charset="0"/>
                <a:cs typeface="Times New Roman" panose="02020603050405020304" pitchFamily="18" charset="0"/>
              </a:rPr>
              <a:t> ta</a:t>
            </a:r>
            <a:r>
              <a:rPr lang="vi-VN" sz="24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còn được đi xem quá trình đục đẽo, chạm khắc từ những tấm gỗ vô tri qua bàn tay tài hoa của những nghệ nhân nơi đây, đã trở thành những con rối thật sự có hồn, có tính cách.</a:t>
            </a:r>
            <a:endParaRPr lang="vi-VN"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DD035F92-6C96-4CA0-8991-7FCD6415C9E7}"/>
              </a:ext>
            </a:extLst>
          </p:cNvPr>
          <p:cNvSpPr txBox="1"/>
          <p:nvPr/>
        </p:nvSpPr>
        <p:spPr>
          <a:xfrm>
            <a:off x="6580945" y="4361336"/>
            <a:ext cx="5380382" cy="1938992"/>
          </a:xfrm>
          <a:prstGeom prst="rect">
            <a:avLst/>
          </a:prstGeom>
          <a:noFill/>
        </p:spPr>
        <p:txBody>
          <a:bodyPr wrap="square">
            <a:spAutoFit/>
          </a:bodyPr>
          <a:lstStyle/>
          <a:p>
            <a:pPr algn="just"/>
            <a:r>
              <a:rPr lang="vi-VN" sz="2400" b="1" dirty="0">
                <a:effectLst/>
                <a:latin typeface="Times New Roman" panose="02020603050405020304" pitchFamily="18" charset="0"/>
                <a:ea typeface="Calibri" panose="020F0502020204030204" pitchFamily="34" charset="0"/>
                <a:cs typeface="Times New Roman" panose="02020603050405020304" pitchFamily="18" charset="0"/>
              </a:rPr>
              <a:t>Cách đi làng rối nước Đào Thục:</a:t>
            </a:r>
            <a:endParaRPr lang="vi-VN"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vi-VN" sz="2400" dirty="0">
                <a:effectLst/>
                <a:latin typeface="Times New Roman" panose="02020603050405020304" pitchFamily="18" charset="0"/>
                <a:ea typeface="Calibri" panose="020F0502020204030204" pitchFamily="34" charset="0"/>
                <a:cs typeface="Times New Roman" panose="02020603050405020304" pitchFamily="18" charset="0"/>
              </a:rPr>
              <a:t>Từ trung tâm thành phố Hà Nội đi qua cầu Đuống, rẽ trái theo quốc lộ 3 đến thị trấn Đông Anh, rẽ phải đi khoảng 10km là đến làng Đào Thục.</a:t>
            </a:r>
            <a:endParaRPr lang="vi-VN"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9458" name="Picture 2" descr="Quạt Chàng Sơn - Kênh truyền hình Đài Tiếng nói Việt Nam - VOVTV">
            <a:extLst>
              <a:ext uri="{FF2B5EF4-FFF2-40B4-BE49-F238E27FC236}">
                <a16:creationId xmlns:a16="http://schemas.microsoft.com/office/drawing/2014/main" id="{541A097A-94D6-4276-AD4B-9A8F2C0F0C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47839" y="345066"/>
            <a:ext cx="5046593" cy="39307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2550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9458"/>
                                        </p:tgtEl>
                                        <p:attrNameLst>
                                          <p:attrName>style.visibility</p:attrName>
                                        </p:attrNameLst>
                                      </p:cBhvr>
                                      <p:to>
                                        <p:strVal val="visible"/>
                                      </p:to>
                                    </p:set>
                                    <p:animEffect transition="in" filter="fade">
                                      <p:cBhvr>
                                        <p:cTn id="7" dur="1000"/>
                                        <p:tgtEl>
                                          <p:spTgt spid="19458"/>
                                        </p:tgtEl>
                                      </p:cBhvr>
                                    </p:animEffect>
                                    <p:anim calcmode="lin" valueType="num">
                                      <p:cBhvr>
                                        <p:cTn id="8" dur="1000" fill="hold"/>
                                        <p:tgtEl>
                                          <p:spTgt spid="19458"/>
                                        </p:tgtEl>
                                        <p:attrNameLst>
                                          <p:attrName>ppt_x</p:attrName>
                                        </p:attrNameLst>
                                      </p:cBhvr>
                                      <p:tavLst>
                                        <p:tav tm="0">
                                          <p:val>
                                            <p:strVal val="#ppt_x"/>
                                          </p:val>
                                        </p:tav>
                                        <p:tav tm="100000">
                                          <p:val>
                                            <p:strVal val="#ppt_x"/>
                                          </p:val>
                                        </p:tav>
                                      </p:tavLst>
                                    </p:anim>
                                    <p:anim calcmode="lin" valueType="num">
                                      <p:cBhvr>
                                        <p:cTn id="9" dur="1000" fill="hold"/>
                                        <p:tgtEl>
                                          <p:spTgt spid="1945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down)">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69011" y="271462"/>
            <a:ext cx="12145992" cy="6315075"/>
          </a:xfrm>
          <a:prstGeom prst="rect">
            <a:avLst/>
          </a:prstGeom>
        </p:spPr>
      </p:pic>
    </p:spTree>
    <p:extLst>
      <p:ext uri="{BB962C8B-B14F-4D97-AF65-F5344CB8AC3E}">
        <p14:creationId xmlns:p14="http://schemas.microsoft.com/office/powerpoint/2010/main" val="227677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56ACC1C-2F68-4347-AD57-246D3B95AD4E}"/>
              </a:ext>
            </a:extLst>
          </p:cNvPr>
          <p:cNvSpPr txBox="1"/>
          <p:nvPr/>
        </p:nvSpPr>
        <p:spPr>
          <a:xfrm>
            <a:off x="2902098" y="282210"/>
            <a:ext cx="5565913" cy="523220"/>
          </a:xfrm>
          <a:prstGeom prst="rect">
            <a:avLst/>
          </a:prstGeom>
          <a:noFill/>
        </p:spPr>
        <p:txBody>
          <a:bodyPr wrap="square">
            <a:spAutoFit/>
          </a:bodyPr>
          <a:lstStyle/>
          <a:p>
            <a:r>
              <a:rPr lang="vi-VN"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11. Làng nhạc cụ dân tộc Đào Xá</a:t>
            </a:r>
            <a:endParaRPr lang="vi-VN" sz="2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dao-xa">
            <a:extLst>
              <a:ext uri="{FF2B5EF4-FFF2-40B4-BE49-F238E27FC236}">
                <a16:creationId xmlns:a16="http://schemas.microsoft.com/office/drawing/2014/main" id="{4E03AE2A-0749-40C2-9D58-D6A555F954F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1000" y="993913"/>
            <a:ext cx="5715000" cy="3810000"/>
          </a:xfrm>
          <a:prstGeom prst="rect">
            <a:avLst/>
          </a:prstGeom>
          <a:noFill/>
          <a:ln>
            <a:noFill/>
          </a:ln>
        </p:spPr>
      </p:pic>
      <p:pic>
        <p:nvPicPr>
          <p:cNvPr id="20482" name="Picture 2" descr="NGHỀ LÀM ĐÀN LÀNG ĐÀO XÁ - Sở du lịch Hà Nội">
            <a:extLst>
              <a:ext uri="{FF2B5EF4-FFF2-40B4-BE49-F238E27FC236}">
                <a16:creationId xmlns:a16="http://schemas.microsoft.com/office/drawing/2014/main" id="{5C26148B-1FB5-49D4-B2BD-3A40DC8B36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0544" y="1017104"/>
            <a:ext cx="5862430" cy="3810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54437B11-A8F1-4FE0-BACD-AFC28FC8D106}"/>
              </a:ext>
            </a:extLst>
          </p:cNvPr>
          <p:cNvSpPr txBox="1"/>
          <p:nvPr/>
        </p:nvSpPr>
        <p:spPr>
          <a:xfrm>
            <a:off x="212035" y="4929185"/>
            <a:ext cx="11820939" cy="1384995"/>
          </a:xfrm>
          <a:prstGeom prst="rect">
            <a:avLst/>
          </a:prstGeom>
          <a:noFill/>
        </p:spPr>
        <p:txBody>
          <a:bodyPr wrap="square">
            <a:spAutoFit/>
          </a:bodyPr>
          <a:lstStyle/>
          <a:p>
            <a:r>
              <a:rPr lang="vi-VN" sz="2800" dirty="0">
                <a:effectLst/>
                <a:latin typeface="Times New Roman" panose="02020603050405020304" pitchFamily="18" charset="0"/>
                <a:ea typeface="Calibri" panose="020F0502020204030204" pitchFamily="34" charset="0"/>
                <a:cs typeface="Times New Roman" panose="02020603050405020304" pitchFamily="18" charset="0"/>
              </a:rPr>
              <a:t>Làng Đào Xá thuộc xã Đông Lỗ, huyện Ứng Hòa, Hà Nội. Là làng nghề nổi tiếng với các sản phẩm nhạc cụ dân tộc Việt Nam, từ cây đàn bầu, đàn tam, thập, lục, đàn đáy, đàn nguyệt, đàn tỳ bà… cho đến những cây nhị, cây hồ, cây líu….</a:t>
            </a:r>
            <a:endParaRPr lang="vi-VN"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97655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20482"/>
                                        </p:tgtEl>
                                        <p:attrNameLst>
                                          <p:attrName>style.visibility</p:attrName>
                                        </p:attrNameLst>
                                      </p:cBhvr>
                                      <p:to>
                                        <p:strVal val="visible"/>
                                      </p:to>
                                    </p:set>
                                    <p:animEffect transition="in" filter="fade">
                                      <p:cBhvr>
                                        <p:cTn id="13" dur="1000"/>
                                        <p:tgtEl>
                                          <p:spTgt spid="20482"/>
                                        </p:tgtEl>
                                      </p:cBhvr>
                                    </p:animEffect>
                                    <p:anim calcmode="lin" valueType="num">
                                      <p:cBhvr>
                                        <p:cTn id="14" dur="1000" fill="hold"/>
                                        <p:tgtEl>
                                          <p:spTgt spid="20482"/>
                                        </p:tgtEl>
                                        <p:attrNameLst>
                                          <p:attrName>ppt_x</p:attrName>
                                        </p:attrNameLst>
                                      </p:cBhvr>
                                      <p:tavLst>
                                        <p:tav tm="0">
                                          <p:val>
                                            <p:strVal val="#ppt_x"/>
                                          </p:val>
                                        </p:tav>
                                        <p:tav tm="100000">
                                          <p:val>
                                            <p:strVal val="#ppt_x"/>
                                          </p:val>
                                        </p:tav>
                                      </p:tavLst>
                                    </p:anim>
                                    <p:anim calcmode="lin" valueType="num">
                                      <p:cBhvr>
                                        <p:cTn id="15" dur="1000" fill="hold"/>
                                        <p:tgtEl>
                                          <p:spTgt spid="2048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circle(in)">
                                      <p:cBhvr>
                                        <p:cTn id="20" dur="20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arn(inVertical)">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F401104-6968-4E07-98C2-0C577DFF6F16}"/>
              </a:ext>
            </a:extLst>
          </p:cNvPr>
          <p:cNvSpPr txBox="1"/>
          <p:nvPr/>
        </p:nvSpPr>
        <p:spPr>
          <a:xfrm>
            <a:off x="6851374" y="135189"/>
            <a:ext cx="5221356" cy="5632311"/>
          </a:xfrm>
          <a:prstGeom prst="rect">
            <a:avLst/>
          </a:prstGeom>
          <a:noFill/>
        </p:spPr>
        <p:txBody>
          <a:bodyPr wrap="square">
            <a:spAutoFit/>
          </a:bodyPr>
          <a:lstStyle/>
          <a:p>
            <a:pPr algn="just"/>
            <a:r>
              <a:rPr lang="vi-VN" sz="2400" dirty="0">
                <a:effectLst/>
                <a:latin typeface="Times New Roman" panose="02020603050405020304" pitchFamily="18" charset="0"/>
                <a:ea typeface="Calibri" panose="020F0502020204030204" pitchFamily="34" charset="0"/>
                <a:cs typeface="Times New Roman" panose="02020603050405020304" pitchFamily="18" charset="0"/>
              </a:rPr>
              <a:t>Trong chuyến tham quan làng nghề, đến nhà ông Đào Văn Soạn, một người làm nghề lâu năm ở đây. Trong nhà ông có đủ các loại nhạc cụ từ nhị, thập, tam đến tỳ bà, loại gì cũng có. Ông cho biết: Nghề làm đàn đã gắn bó từ đời ông nội của ông, cho đến nay cũng khoảng hơn 200 năm. Nhưng điều ngạc nhiên hơn cả là những người làm nghề nhạc cụ nhưng không ai có kiến thức về âm nhạc mà lại làm ra được những cây đàn với âm hưởng trầm bổng khác nhau. Trước đây làng Đào Xá, có rất nhiều hộ gia đình làm nghề này, nhưng giờ đây thì còn lại ít lắm.</a:t>
            </a:r>
            <a:endParaRPr lang="vi-VN"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1506" name="Picture 2" descr="Nghệ nhân làm nhạc cụ dân tộc Đào Soạn - Photos | Facebook">
            <a:extLst>
              <a:ext uri="{FF2B5EF4-FFF2-40B4-BE49-F238E27FC236}">
                <a16:creationId xmlns:a16="http://schemas.microsoft.com/office/drawing/2014/main" id="{CA585AD7-DC8D-4A2D-A1AF-C52BD53341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037" y="267710"/>
            <a:ext cx="6453806" cy="478136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D9D5568-9AB5-4A89-BB8A-4C3A85758BE5}"/>
              </a:ext>
            </a:extLst>
          </p:cNvPr>
          <p:cNvSpPr txBox="1"/>
          <p:nvPr/>
        </p:nvSpPr>
        <p:spPr>
          <a:xfrm>
            <a:off x="212037" y="5181600"/>
            <a:ext cx="6546572" cy="461665"/>
          </a:xfrm>
          <a:prstGeom prst="rect">
            <a:avLst/>
          </a:prstGeom>
          <a:noFill/>
        </p:spPr>
        <p:txBody>
          <a:bodyPr wrap="square">
            <a:spAutoFit/>
          </a:bodyPr>
          <a:lstStyle/>
          <a:p>
            <a:r>
              <a:rPr lang="vi-VN" sz="2400" b="1" dirty="0">
                <a:latin typeface="Times New Roman" panose="02020603050405020304" pitchFamily="18" charset="0"/>
                <a:ea typeface="Calibri" panose="020F0502020204030204" pitchFamily="34" charset="0"/>
                <a:cs typeface="Times New Roman" panose="02020603050405020304" pitchFamily="18" charset="0"/>
              </a:rPr>
              <a:t>Nghệ nhân làm nhạc cụ dân tộc Đào Văn Soạn</a:t>
            </a:r>
            <a:endParaRPr lang="vi-VN" sz="24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74217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1506"/>
                                        </p:tgtEl>
                                        <p:attrNameLst>
                                          <p:attrName>style.visibility</p:attrName>
                                        </p:attrNameLst>
                                      </p:cBhvr>
                                      <p:to>
                                        <p:strVal val="visible"/>
                                      </p:to>
                                    </p:set>
                                    <p:animEffect transition="in" filter="wipe(down)">
                                      <p:cBhvr>
                                        <p:cTn id="7" dur="500"/>
                                        <p:tgtEl>
                                          <p:spTgt spid="2150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0A3E670-247E-4FC3-B65E-7E69ECF7DF7E}"/>
              </a:ext>
            </a:extLst>
          </p:cNvPr>
          <p:cNvSpPr txBox="1"/>
          <p:nvPr/>
        </p:nvSpPr>
        <p:spPr>
          <a:xfrm>
            <a:off x="437322" y="395045"/>
            <a:ext cx="5883965" cy="5509200"/>
          </a:xfrm>
          <a:prstGeom prst="rect">
            <a:avLst/>
          </a:prstGeom>
          <a:noFill/>
        </p:spPr>
        <p:txBody>
          <a:bodyPr wrap="square">
            <a:spAutoFit/>
          </a:bodyPr>
          <a:lstStyle/>
          <a:p>
            <a:pPr algn="just"/>
            <a:r>
              <a:rPr lang="vi-VN" sz="3200" b="1" dirty="0">
                <a:effectLst/>
                <a:latin typeface="Times New Roman" panose="02020603050405020304" pitchFamily="18" charset="0"/>
                <a:ea typeface="Calibri" panose="020F0502020204030204" pitchFamily="34" charset="0"/>
                <a:cs typeface="Times New Roman" panose="02020603050405020304" pitchFamily="18" charset="0"/>
              </a:rPr>
              <a:t>Cách đi đến làng nhạc cụ dân tộc Đào Xá:</a:t>
            </a:r>
            <a:endParaRPr lang="vi-VN"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vi-VN" sz="3200" dirty="0">
                <a:effectLst/>
                <a:latin typeface="Times New Roman" panose="02020603050405020304" pitchFamily="18" charset="0"/>
                <a:ea typeface="Calibri" panose="020F0502020204030204" pitchFamily="34" charset="0"/>
                <a:cs typeface="Times New Roman" panose="02020603050405020304" pitchFamily="18" charset="0"/>
              </a:rPr>
              <a:t>Từ Hà Nội, các bạn đi theo đường Giải Phóng hướng Cầu Giẽ, đến gần Cầu Giẽ thì đi theo hướng Quốc lộ 1A, đến ngã tư rẽ phải, đi thẳng qua vòng xuyến theo hướng cầu Nhật Tựu, đến ngã tư cầu Nhật Tựu thì rẽ phải vào Quốc lộ 38, đến đây các bạn có thể hỏi đường đến làng Đào Xá.</a:t>
            </a:r>
            <a:endParaRPr lang="vi-VN"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2530" name="Picture 2" descr="Làng nghề làm đàn Đào Xá – Nơi gìn giữ âm hưởng dân tộc">
            <a:extLst>
              <a:ext uri="{FF2B5EF4-FFF2-40B4-BE49-F238E27FC236}">
                <a16:creationId xmlns:a16="http://schemas.microsoft.com/office/drawing/2014/main" id="{831D622C-C395-4E8D-90DA-6AFE48ED08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33322" y="231914"/>
            <a:ext cx="5393636" cy="3054626"/>
          </a:xfrm>
          <a:prstGeom prst="rect">
            <a:avLst/>
          </a:prstGeom>
          <a:noFill/>
          <a:extLst>
            <a:ext uri="{909E8E84-426E-40DD-AFC4-6F175D3DCCD1}">
              <a14:hiddenFill xmlns:a14="http://schemas.microsoft.com/office/drawing/2010/main">
                <a:solidFill>
                  <a:srgbClr val="FFFFFF"/>
                </a:solidFill>
              </a14:hiddenFill>
            </a:ext>
          </a:extLst>
        </p:spPr>
      </p:pic>
      <p:pic>
        <p:nvPicPr>
          <p:cNvPr id="22532" name="Picture 4" descr="Các loại nhạc cụ dân tộc Việt Nam">
            <a:extLst>
              <a:ext uri="{FF2B5EF4-FFF2-40B4-BE49-F238E27FC236}">
                <a16:creationId xmlns:a16="http://schemas.microsoft.com/office/drawing/2014/main" id="{502582B1-DACA-477C-BD94-D5001722B6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33321" y="3429000"/>
            <a:ext cx="5393635" cy="3197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7131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fade">
                                      <p:cBhvr>
                                        <p:cTn id="7" dur="1000"/>
                                        <p:tgtEl>
                                          <p:spTgt spid="22530"/>
                                        </p:tgtEl>
                                      </p:cBhvr>
                                    </p:animEffect>
                                    <p:anim calcmode="lin" valueType="num">
                                      <p:cBhvr>
                                        <p:cTn id="8" dur="1000" fill="hold"/>
                                        <p:tgtEl>
                                          <p:spTgt spid="22530"/>
                                        </p:tgtEl>
                                        <p:attrNameLst>
                                          <p:attrName>ppt_x</p:attrName>
                                        </p:attrNameLst>
                                      </p:cBhvr>
                                      <p:tavLst>
                                        <p:tav tm="0">
                                          <p:val>
                                            <p:strVal val="#ppt_x"/>
                                          </p:val>
                                        </p:tav>
                                        <p:tav tm="100000">
                                          <p:val>
                                            <p:strVal val="#ppt_x"/>
                                          </p:val>
                                        </p:tav>
                                      </p:tavLst>
                                    </p:anim>
                                    <p:anim calcmode="lin" valueType="num">
                                      <p:cBhvr>
                                        <p:cTn id="9" dur="1000" fill="hold"/>
                                        <p:tgtEl>
                                          <p:spTgt spid="2253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22532"/>
                                        </p:tgtEl>
                                        <p:attrNameLst>
                                          <p:attrName>style.visibility</p:attrName>
                                        </p:attrNameLst>
                                      </p:cBhvr>
                                      <p:to>
                                        <p:strVal val="visible"/>
                                      </p:to>
                                    </p:set>
                                    <p:animEffect transition="in" filter="circle(in)">
                                      <p:cBhvr>
                                        <p:cTn id="14" dur="2000"/>
                                        <p:tgtEl>
                                          <p:spTgt spid="2253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26E0C84-DA1A-4626-B3DA-3C99C101F944}"/>
              </a:ext>
            </a:extLst>
          </p:cNvPr>
          <p:cNvSpPr txBox="1"/>
          <p:nvPr/>
        </p:nvSpPr>
        <p:spPr>
          <a:xfrm>
            <a:off x="2478157" y="239404"/>
            <a:ext cx="6665844" cy="584775"/>
          </a:xfrm>
          <a:prstGeom prst="rect">
            <a:avLst/>
          </a:prstGeom>
          <a:noFill/>
        </p:spPr>
        <p:txBody>
          <a:bodyPr wrap="square">
            <a:spAutoFit/>
          </a:bodyPr>
          <a:lstStyle/>
          <a:p>
            <a:r>
              <a:rPr lang="vi-VN" sz="32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12. Làng nghề thêu ren Quất Động</a:t>
            </a:r>
            <a:endParaRPr lang="vi-VN" sz="3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descr="ren-quat-dong">
            <a:extLst>
              <a:ext uri="{FF2B5EF4-FFF2-40B4-BE49-F238E27FC236}">
                <a16:creationId xmlns:a16="http://schemas.microsoft.com/office/drawing/2014/main" id="{B926F8EA-EAE4-4AB4-9809-78B46B150E3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70014" y="940904"/>
            <a:ext cx="5715000" cy="3810000"/>
          </a:xfrm>
          <a:prstGeom prst="rect">
            <a:avLst/>
          </a:prstGeom>
          <a:noFill/>
          <a:ln>
            <a:noFill/>
          </a:ln>
        </p:spPr>
      </p:pic>
      <p:pic>
        <p:nvPicPr>
          <p:cNvPr id="23554" name="Picture 2" descr="Người giữ lửa nghề thêu Quất Động">
            <a:extLst>
              <a:ext uri="{FF2B5EF4-FFF2-40B4-BE49-F238E27FC236}">
                <a16:creationId xmlns:a16="http://schemas.microsoft.com/office/drawing/2014/main" id="{2BA2064B-FE06-44BE-934B-94792C1E3B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1494" y="940903"/>
            <a:ext cx="5770492" cy="380999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5301A36C-A987-41BC-A40D-B60D8C49DE6E}"/>
              </a:ext>
            </a:extLst>
          </p:cNvPr>
          <p:cNvSpPr txBox="1"/>
          <p:nvPr/>
        </p:nvSpPr>
        <p:spPr>
          <a:xfrm>
            <a:off x="270014" y="4867626"/>
            <a:ext cx="11776212" cy="1569660"/>
          </a:xfrm>
          <a:prstGeom prst="rect">
            <a:avLst/>
          </a:prstGeom>
          <a:noFill/>
        </p:spPr>
        <p:txBody>
          <a:bodyPr wrap="square">
            <a:spAutoFit/>
          </a:bodyPr>
          <a:lstStyle/>
          <a:p>
            <a:pPr algn="just"/>
            <a:r>
              <a:rPr lang="vi-VN" sz="2400" dirty="0">
                <a:effectLst/>
                <a:latin typeface="Times New Roman" panose="02020603050405020304" pitchFamily="18" charset="0"/>
                <a:ea typeface="Calibri" panose="020F0502020204030204" pitchFamily="34" charset="0"/>
                <a:cs typeface="Times New Roman" panose="02020603050405020304" pitchFamily="18" charset="0"/>
              </a:rPr>
              <a:t>Nghề thêu có ở nhiều địa phương, nhưng đạt đến trình độ tinh xảo và kỹ thuật điêu luyện thì không đâu bằng người làng Quất Động, xã Quất Động, huyện Thường Tín, Hà Nội.</a:t>
            </a:r>
            <a:endParaRPr lang="vi-VN"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vi-VN" sz="2400" dirty="0">
                <a:effectLst/>
                <a:latin typeface="Times New Roman" panose="02020603050405020304" pitchFamily="18" charset="0"/>
                <a:ea typeface="Calibri" panose="020F0502020204030204" pitchFamily="34" charset="0"/>
                <a:cs typeface="Times New Roman" panose="02020603050405020304" pitchFamily="18" charset="0"/>
              </a:rPr>
              <a:t>Nghề thêu Quất Động có khoảng gần 400 năm, từ giữa thế kỷ XVII, do Lê Công Hành truyền dạy nghề.</a:t>
            </a:r>
            <a:endParaRPr lang="vi-VN"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58567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3554"/>
                                        </p:tgtEl>
                                        <p:attrNameLst>
                                          <p:attrName>style.visibility</p:attrName>
                                        </p:attrNameLst>
                                      </p:cBhvr>
                                      <p:to>
                                        <p:strVal val="visible"/>
                                      </p:to>
                                    </p:set>
                                    <p:animEffect transition="in" filter="circle(in)">
                                      <p:cBhvr>
                                        <p:cTn id="12" dur="2000"/>
                                        <p:tgtEl>
                                          <p:spTgt spid="2355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F498A84-017B-41BB-825E-7557201E9CB4}"/>
              </a:ext>
            </a:extLst>
          </p:cNvPr>
          <p:cNvSpPr txBox="1"/>
          <p:nvPr/>
        </p:nvSpPr>
        <p:spPr>
          <a:xfrm>
            <a:off x="172278" y="219383"/>
            <a:ext cx="3684105" cy="6124754"/>
          </a:xfrm>
          <a:prstGeom prst="rect">
            <a:avLst/>
          </a:prstGeom>
          <a:noFill/>
        </p:spPr>
        <p:txBody>
          <a:bodyPr wrap="square">
            <a:spAutoFit/>
          </a:bodyPr>
          <a:lstStyle/>
          <a:p>
            <a:pPr algn="just"/>
            <a:r>
              <a:rPr lang="vi-VN" sz="2800" dirty="0">
                <a:effectLst/>
                <a:latin typeface="Times New Roman" panose="02020603050405020304" pitchFamily="18" charset="0"/>
                <a:ea typeface="Calibri" panose="020F0502020204030204" pitchFamily="34" charset="0"/>
                <a:cs typeface="Times New Roman" panose="02020603050405020304" pitchFamily="18" charset="0"/>
              </a:rPr>
              <a:t>Đến làng Quất Động, được tìm hiểu các công đoạn thêu từ vẽ mẫu, căng nền, sang kiểu, chọn chỉ mầu rồi mới tiến hàng thêu. Nhìn những người thợ ở đây thao tác thật khéo léo, điêu luyện, ai cũng muốn tự mình thêu thử, nhưng khi đưa từng mũi kim lên xuống cho thật mịn, thật đều mới thấy nó khó như thế nào.</a:t>
            </a:r>
            <a:endParaRPr lang="vi-VN"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4578" name="Picture 2" descr="Làng nghề thêu Quất Động – Cổng thông tin Sở Văn Hóa Thể Thao Hà Nội">
            <a:extLst>
              <a:ext uri="{FF2B5EF4-FFF2-40B4-BE49-F238E27FC236}">
                <a16:creationId xmlns:a16="http://schemas.microsoft.com/office/drawing/2014/main" id="{0B4D3695-EF63-46C0-A4D3-8E8F9CC3E2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97200" y="450368"/>
            <a:ext cx="7683983" cy="56588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8761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4578"/>
                                        </p:tgtEl>
                                        <p:attrNameLst>
                                          <p:attrName>style.visibility</p:attrName>
                                        </p:attrNameLst>
                                      </p:cBhvr>
                                      <p:to>
                                        <p:strVal val="visible"/>
                                      </p:to>
                                    </p:set>
                                    <p:animEffect transition="in" filter="circle(in)">
                                      <p:cBhvr>
                                        <p:cTn id="7" dur="2000"/>
                                        <p:tgtEl>
                                          <p:spTgt spid="2457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FF4F747-9EAC-43BD-B40C-A45CB563E009}"/>
              </a:ext>
            </a:extLst>
          </p:cNvPr>
          <p:cNvSpPr txBox="1"/>
          <p:nvPr/>
        </p:nvSpPr>
        <p:spPr>
          <a:xfrm>
            <a:off x="450573" y="487811"/>
            <a:ext cx="3896140" cy="5693866"/>
          </a:xfrm>
          <a:prstGeom prst="rect">
            <a:avLst/>
          </a:prstGeom>
          <a:noFill/>
        </p:spPr>
        <p:txBody>
          <a:bodyPr wrap="square">
            <a:spAutoFit/>
          </a:bodyPr>
          <a:lstStyle/>
          <a:p>
            <a:pPr algn="just"/>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Cách đi đến làng Quất Động:</a:t>
            </a:r>
            <a:endParaRPr lang="vi-VN"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vi-VN" sz="2800" dirty="0">
                <a:effectLst/>
                <a:latin typeface="Times New Roman" panose="02020603050405020304" pitchFamily="18" charset="0"/>
                <a:ea typeface="Calibri" panose="020F0502020204030204" pitchFamily="34" charset="0"/>
                <a:cs typeface="Times New Roman" panose="02020603050405020304" pitchFamily="18" charset="0"/>
              </a:rPr>
              <a:t>Làng Quất Động cách trung tâm thành phố khoảng 23km về phía Nam. Từ trung tâm Hà Nội đi theo đường Giải Phóng đi thẳng tới thị trấn Văn Điển đi tiếp qua nhà máy Coca Cola Ngọc Hồi rồi chợ Vồi chừng 20km là thấy biển chỉ dẫn ngay bên đường. </a:t>
            </a:r>
            <a:endParaRPr lang="vi-VN"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5602" name="Picture 2" descr="Về thăm làng Quất Động - cái nôi của nghề thêu truyền thống | Thời Đại">
            <a:extLst>
              <a:ext uri="{FF2B5EF4-FFF2-40B4-BE49-F238E27FC236}">
                <a16:creationId xmlns:a16="http://schemas.microsoft.com/office/drawing/2014/main" id="{FE914881-0BF9-4CF7-9CCE-2E751469AD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61026" y="675655"/>
            <a:ext cx="7312922" cy="55060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9797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5602"/>
                                        </p:tgtEl>
                                        <p:attrNameLst>
                                          <p:attrName>style.visibility</p:attrName>
                                        </p:attrNameLst>
                                      </p:cBhvr>
                                      <p:to>
                                        <p:strVal val="visible"/>
                                      </p:to>
                                    </p:set>
                                    <p:anim calcmode="lin" valueType="num">
                                      <p:cBhvr additive="base">
                                        <p:cTn id="7" dur="500" fill="hold"/>
                                        <p:tgtEl>
                                          <p:spTgt spid="25602"/>
                                        </p:tgtEl>
                                        <p:attrNameLst>
                                          <p:attrName>ppt_x</p:attrName>
                                        </p:attrNameLst>
                                      </p:cBhvr>
                                      <p:tavLst>
                                        <p:tav tm="0">
                                          <p:val>
                                            <p:strVal val="#ppt_x"/>
                                          </p:val>
                                        </p:tav>
                                        <p:tav tm="100000">
                                          <p:val>
                                            <p:strVal val="#ppt_x"/>
                                          </p:val>
                                        </p:tav>
                                      </p:tavLst>
                                    </p:anim>
                                    <p:anim calcmode="lin" valueType="num">
                                      <p:cBhvr additive="base">
                                        <p:cTn id="8" dur="500" fill="hold"/>
                                        <p:tgtEl>
                                          <p:spTgt spid="2560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02860" cy="6858000"/>
          </a:xfrm>
          <a:prstGeom prst="rect">
            <a:avLst/>
          </a:prstGeom>
        </p:spPr>
      </p:pic>
    </p:spTree>
    <p:extLst>
      <p:ext uri="{BB962C8B-B14F-4D97-AF65-F5344CB8AC3E}">
        <p14:creationId xmlns:p14="http://schemas.microsoft.com/office/powerpoint/2010/main" val="3596456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loud 4"/>
          <p:cNvSpPr/>
          <p:nvPr/>
        </p:nvSpPr>
        <p:spPr>
          <a:xfrm>
            <a:off x="6788988" y="267417"/>
            <a:ext cx="5193102" cy="3233301"/>
          </a:xfrm>
          <a:prstGeom prst="cloud">
            <a:avLst/>
          </a:prstGeom>
          <a:solidFill>
            <a:schemeClr val="bg1"/>
          </a:solidFill>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tabLst>
                <a:tab pos="76200" algn="l"/>
              </a:tabLst>
            </a:pPr>
            <a:r>
              <a:rPr lang="pt-BR" sz="3200" b="1" i="1" dirty="0">
                <a:solidFill>
                  <a:prstClr val="black"/>
                </a:solidFill>
                <a:latin typeface="Times New Roman" panose="02020603050405020304" pitchFamily="18" charset="0"/>
                <a:ea typeface="Times New Roman" panose="02020603050405020304" pitchFamily="18" charset="0"/>
              </a:rPr>
              <a:t>Nêu những thuận lợi và khó khăn của làng nghề truyền thống ở Hà Nội?</a:t>
            </a:r>
            <a:endParaRPr lang="en-US" sz="3200" b="1" i="1" dirty="0">
              <a:solidFill>
                <a:prstClr val="black"/>
              </a:solidFill>
              <a:latin typeface="Times New Roman" panose="02020603050405020304" pitchFamily="18" charset="0"/>
              <a:ea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1" y="0"/>
            <a:ext cx="6659592" cy="3500718"/>
          </a:xfrm>
          <a:prstGeom prst="rect">
            <a:avLst/>
          </a:prstGeom>
        </p:spPr>
      </p:pic>
      <p:pic>
        <p:nvPicPr>
          <p:cNvPr id="7" name="Picture 6"/>
          <p:cNvPicPr>
            <a:picLocks noChangeAspect="1"/>
          </p:cNvPicPr>
          <p:nvPr/>
        </p:nvPicPr>
        <p:blipFill>
          <a:blip r:embed="rId3"/>
          <a:stretch>
            <a:fillRect/>
          </a:stretch>
        </p:blipFill>
        <p:spPr>
          <a:xfrm>
            <a:off x="1" y="3500718"/>
            <a:ext cx="4980864" cy="3357282"/>
          </a:xfrm>
          <a:prstGeom prst="rect">
            <a:avLst/>
          </a:prstGeom>
        </p:spPr>
      </p:pic>
      <p:pic>
        <p:nvPicPr>
          <p:cNvPr id="8" name="Picture 7"/>
          <p:cNvPicPr>
            <a:picLocks noChangeAspect="1"/>
          </p:cNvPicPr>
          <p:nvPr/>
        </p:nvPicPr>
        <p:blipFill>
          <a:blip r:embed="rId4"/>
          <a:stretch>
            <a:fillRect/>
          </a:stretch>
        </p:blipFill>
        <p:spPr>
          <a:xfrm>
            <a:off x="4980865" y="3500719"/>
            <a:ext cx="5163760" cy="3357282"/>
          </a:xfrm>
          <a:prstGeom prst="rect">
            <a:avLst/>
          </a:prstGeom>
        </p:spPr>
      </p:pic>
      <p:pic>
        <p:nvPicPr>
          <p:cNvPr id="9" name="Picture 8"/>
          <p:cNvPicPr>
            <a:picLocks noChangeAspect="1"/>
          </p:cNvPicPr>
          <p:nvPr/>
        </p:nvPicPr>
        <p:blipFill>
          <a:blip r:embed="rId5"/>
          <a:stretch>
            <a:fillRect/>
          </a:stretch>
        </p:blipFill>
        <p:spPr>
          <a:xfrm>
            <a:off x="10144625" y="3500718"/>
            <a:ext cx="2047375" cy="3357282"/>
          </a:xfrm>
          <a:prstGeom prst="rect">
            <a:avLst/>
          </a:prstGeom>
        </p:spPr>
      </p:pic>
    </p:spTree>
    <p:extLst>
      <p:ext uri="{BB962C8B-B14F-4D97-AF65-F5344CB8AC3E}">
        <p14:creationId xmlns:p14="http://schemas.microsoft.com/office/powerpoint/2010/main" val="3140461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par>
                                <p:cTn id="8" presetID="6" presetClass="entr" presetSubtype="16"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ircle(in)">
                                      <p:cBhvr>
                                        <p:cTn id="10" dur="2000"/>
                                        <p:tgtEl>
                                          <p:spTgt spid="7"/>
                                        </p:tgtEl>
                                      </p:cBhvr>
                                    </p:animEffect>
                                  </p:childTnLst>
                                </p:cTn>
                              </p:par>
                              <p:par>
                                <p:cTn id="11" presetID="6" presetClass="entr" presetSubtype="16"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circle(in)">
                                      <p:cBhvr>
                                        <p:cTn id="13" dur="2000"/>
                                        <p:tgtEl>
                                          <p:spTgt spid="8"/>
                                        </p:tgtEl>
                                      </p:cBhvr>
                                    </p:animEffect>
                                  </p:childTnLst>
                                </p:cTn>
                              </p:par>
                              <p:par>
                                <p:cTn id="14" presetID="6" presetClass="entr" presetSubtype="16"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circle(in)">
                                      <p:cBhvr>
                                        <p:cTn id="16" dur="2000"/>
                                        <p:tgtEl>
                                          <p:spTgt spid="9"/>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circle(in)">
                                      <p:cBhvr>
                                        <p:cTn id="19"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86596" y="664233"/>
            <a:ext cx="10869283" cy="5512279"/>
          </a:xfrm>
          <a:prstGeom prst="rect">
            <a:avLst/>
          </a:prstGeom>
        </p:spPr>
      </p:pic>
    </p:spTree>
    <p:extLst>
      <p:ext uri="{BB962C8B-B14F-4D97-AF65-F5344CB8AC3E}">
        <p14:creationId xmlns:p14="http://schemas.microsoft.com/office/powerpoint/2010/main" val="2170675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30283" y="342131"/>
            <a:ext cx="7156126" cy="523220"/>
          </a:xfrm>
          <a:prstGeom prst="rect">
            <a:avLst/>
          </a:prstGeom>
        </p:spPr>
        <p:txBody>
          <a:bodyPr wrap="none">
            <a:spAutoFit/>
          </a:bodyPr>
          <a:lstStyle/>
          <a:p>
            <a:pPr>
              <a:spcAft>
                <a:spcPts val="500"/>
              </a:spcAft>
            </a:pPr>
            <a:r>
              <a:rPr lang="en-US" sz="2800" b="1" dirty="0">
                <a:solidFill>
                  <a:srgbClr val="FF0000"/>
                </a:solidFill>
                <a:latin typeface="Times New Roman" panose="02020603050405020304" pitchFamily="18" charset="0"/>
                <a:ea typeface="Times New Roman" panose="02020603050405020304" pitchFamily="18" charset="0"/>
              </a:rPr>
              <a:t>2. </a:t>
            </a:r>
            <a:r>
              <a:rPr lang="en-US" sz="2800" b="1" dirty="0" err="1">
                <a:solidFill>
                  <a:srgbClr val="FF0000"/>
                </a:solidFill>
                <a:latin typeface="Times New Roman" panose="02020603050405020304" pitchFamily="18" charset="0"/>
                <a:ea typeface="Times New Roman" panose="02020603050405020304" pitchFamily="18" charset="0"/>
              </a:rPr>
              <a:t>Giá</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trị</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của</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các</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nghề</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truyền</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thống</a:t>
            </a:r>
            <a:r>
              <a:rPr lang="en-US" sz="2800" b="1" dirty="0">
                <a:solidFill>
                  <a:srgbClr val="FF0000"/>
                </a:solidFill>
                <a:latin typeface="Times New Roman" panose="02020603050405020304" pitchFamily="18" charset="0"/>
                <a:ea typeface="Times New Roman" panose="02020603050405020304" pitchFamily="18" charset="0"/>
              </a:rPr>
              <a:t> ở </a:t>
            </a:r>
            <a:r>
              <a:rPr lang="en-US" sz="2800" b="1" dirty="0" err="1">
                <a:solidFill>
                  <a:srgbClr val="FF0000"/>
                </a:solidFill>
                <a:latin typeface="Times New Roman" panose="02020603050405020304" pitchFamily="18" charset="0"/>
                <a:ea typeface="Times New Roman" panose="02020603050405020304" pitchFamily="18" charset="0"/>
              </a:rPr>
              <a:t>Hà</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Nội</a:t>
            </a:r>
            <a:endParaRPr lang="en-US" sz="2800" dirty="0">
              <a:solidFill>
                <a:srgbClr val="FF0000"/>
              </a:solidFill>
              <a:effectLst/>
              <a:latin typeface="Times New Roman" panose="02020603050405020304" pitchFamily="18" charset="0"/>
              <a:ea typeface="Times New Roman" panose="02020603050405020304" pitchFamily="18" charset="0"/>
            </a:endParaRPr>
          </a:p>
        </p:txBody>
      </p:sp>
      <p:sp>
        <p:nvSpPr>
          <p:cNvPr id="6" name="Cloud 5"/>
          <p:cNvSpPr/>
          <p:nvPr/>
        </p:nvSpPr>
        <p:spPr>
          <a:xfrm>
            <a:off x="7030527" y="716459"/>
            <a:ext cx="4977441" cy="3320704"/>
          </a:xfrm>
          <a:prstGeom prst="cloud">
            <a:avLst/>
          </a:prstGeom>
          <a:solidFill>
            <a:schemeClr val="bg1"/>
          </a:solidFill>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tabLst>
                <a:tab pos="76200" algn="l"/>
              </a:tabLst>
            </a:pPr>
            <a:r>
              <a:rPr lang="pt-BR" sz="2800" dirty="0">
                <a:solidFill>
                  <a:prstClr val="black"/>
                </a:solidFill>
                <a:latin typeface="Times New Roman" panose="02020603050405020304" pitchFamily="18" charset="0"/>
                <a:ea typeface="Times New Roman" panose="02020603050405020304" pitchFamily="18" charset="0"/>
              </a:rPr>
              <a:t>Nghề truyền thống ở HN đem lại những giá trị gì về văn hóa, kinh tế, du lịch, an ninh an toàn xã hội...</a:t>
            </a:r>
            <a:endParaRPr lang="en-US" sz="2800" dirty="0">
              <a:solidFill>
                <a:prstClr val="black"/>
              </a:solidFill>
              <a:latin typeface="Times New Roman" panose="02020603050405020304" pitchFamily="18" charset="0"/>
              <a:ea typeface="Times New Roman" panose="02020603050405020304" pitchFamily="18" charset="0"/>
            </a:endParaRPr>
          </a:p>
        </p:txBody>
      </p:sp>
      <p:sp>
        <p:nvSpPr>
          <p:cNvPr id="7" name="Rectangle 6"/>
          <p:cNvSpPr/>
          <p:nvPr/>
        </p:nvSpPr>
        <p:spPr>
          <a:xfrm>
            <a:off x="414068" y="950402"/>
            <a:ext cx="6694097" cy="954107"/>
          </a:xfrm>
          <a:prstGeom prst="rect">
            <a:avLst/>
          </a:prstGeom>
        </p:spPr>
        <p:txBody>
          <a:bodyPr wrap="square">
            <a:spAutoFit/>
          </a:bodyPr>
          <a:lstStyle/>
          <a:p>
            <a:pPr>
              <a:spcAft>
                <a:spcPts val="50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truyền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thống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trị</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hoá</a:t>
            </a:r>
            <a:r>
              <a:rPr lang="en-US" sz="2800" dirty="0">
                <a:latin typeface="Times New Roman" panose="02020603050405020304" pitchFamily="18" charset="0"/>
                <a:ea typeface="Times New Roman" panose="02020603050405020304" pitchFamily="18" charset="0"/>
              </a:rPr>
              <a:t> to </a:t>
            </a:r>
            <a:r>
              <a:rPr lang="en-US" sz="2800" dirty="0" err="1">
                <a:latin typeface="Times New Roman" panose="02020603050405020304" pitchFamily="18" charset="0"/>
                <a:ea typeface="Times New Roman" panose="02020603050405020304" pitchFamily="18" charset="0"/>
              </a:rPr>
              <a:t>lớn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niềm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hào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Nội</a:t>
            </a:r>
            <a:r>
              <a:rPr lang="en-US" sz="2800" dirty="0">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8" name="Rectangle 7"/>
          <p:cNvSpPr/>
          <p:nvPr/>
        </p:nvSpPr>
        <p:spPr>
          <a:xfrm>
            <a:off x="414067" y="2007479"/>
            <a:ext cx="6616459" cy="2246769"/>
          </a:xfrm>
          <a:prstGeom prst="rect">
            <a:avLst/>
          </a:prstGeom>
        </p:spPr>
        <p:txBody>
          <a:bodyPr wrap="square">
            <a:spAutoFit/>
          </a:bodyPr>
          <a:lstStyle/>
          <a:p>
            <a:pPr>
              <a:spcAft>
                <a:spcPts val="500"/>
              </a:spcAft>
            </a:pP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Nghề</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truyền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thống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còn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có</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giá</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trị</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về</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mặt</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kinh</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tế</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giải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quyết</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việc</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làm</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cho</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nhiều</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lao</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động</a:t>
            </a:r>
            <a:r>
              <a:rPr lang="en-US" sz="2800" dirty="0">
                <a:latin typeface="Times New Roman" panose="02020603050405020304" pitchFamily="18" charset="0"/>
                <a:ea typeface="Calibri" panose="020F0502020204030204" pitchFamily="34" charset="0"/>
              </a:rPr>
              <a:t> ở </a:t>
            </a:r>
            <a:r>
              <a:rPr lang="en-US" sz="2800" dirty="0" err="1">
                <a:latin typeface="Times New Roman" panose="02020603050405020304" pitchFamily="18" charset="0"/>
                <a:ea typeface="Calibri" panose="020F0502020204030204" pitchFamily="34" charset="0"/>
              </a:rPr>
              <a:t>nông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thôn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tăng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thu</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nhập</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nâng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cao</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đời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sống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cho</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người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dân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giảm</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dần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khoảng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cách</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thu</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nhập</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giữa</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thành</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thị</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và</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nông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thôn</a:t>
            </a:r>
            <a:r>
              <a:rPr lang="en-US" sz="2800" dirty="0">
                <a:latin typeface="Times New Roman" panose="02020603050405020304" pitchFamily="18" charset="0"/>
                <a:ea typeface="Calibri" panose="020F0502020204030204" pitchFamily="34" charset="0"/>
              </a:rPr>
              <a:t>. </a:t>
            </a:r>
            <a:endParaRPr lang="en-US" sz="2800" dirty="0">
              <a:effectLst/>
              <a:latin typeface="Times New Roman" panose="02020603050405020304" pitchFamily="18" charset="0"/>
              <a:ea typeface="Times New Roman" panose="02020603050405020304" pitchFamily="18" charset="0"/>
            </a:endParaRPr>
          </a:p>
        </p:txBody>
      </p:sp>
      <p:sp>
        <p:nvSpPr>
          <p:cNvPr id="9" name="Rectangle 8"/>
          <p:cNvSpPr/>
          <p:nvPr/>
        </p:nvSpPr>
        <p:spPr>
          <a:xfrm>
            <a:off x="414066" y="4487232"/>
            <a:ext cx="11266099" cy="954107"/>
          </a:xfrm>
          <a:prstGeom prst="rect">
            <a:avLst/>
          </a:prstGeom>
        </p:spPr>
        <p:txBody>
          <a:bodyPr wrap="square">
            <a:spAutoFit/>
          </a:bodyPr>
          <a:lstStyle/>
          <a:p>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Phát</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triển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các</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nghề</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truyền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thống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gắn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liền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với</a:t>
            </a:r>
            <a:r>
              <a:rPr lang="en-US" sz="2800" dirty="0">
                <a:latin typeface="Times New Roman" panose="02020603050405020304" pitchFamily="18" charset="0"/>
                <a:ea typeface="Calibri" panose="020F0502020204030204" pitchFamily="34" charset="0"/>
              </a:rPr>
              <a:t> du </a:t>
            </a:r>
            <a:r>
              <a:rPr lang="en-US" sz="2800" dirty="0" err="1">
                <a:latin typeface="Times New Roman" panose="02020603050405020304" pitchFamily="18" charset="0"/>
                <a:ea typeface="Calibri" panose="020F0502020204030204" pitchFamily="34" charset="0"/>
              </a:rPr>
              <a:t>lịch</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đã</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thúc</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đẩy</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ngành</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nông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nghiệp</a:t>
            </a:r>
            <a:r>
              <a:rPr lang="en-US" sz="2800" dirty="0">
                <a:latin typeface="Times New Roman" panose="02020603050405020304" pitchFamily="18" charset="0"/>
                <a:ea typeface="Calibri" panose="020F0502020204030204" pitchFamily="34" charset="0"/>
              </a:rPr>
              <a:t>, du </a:t>
            </a:r>
            <a:r>
              <a:rPr lang="en-US" sz="2800" dirty="0" err="1">
                <a:latin typeface="Times New Roman" panose="02020603050405020304" pitchFamily="18" charset="0"/>
                <a:ea typeface="Calibri" panose="020F0502020204030204" pitchFamily="34" charset="0"/>
              </a:rPr>
              <a:t>lịch</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và</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các</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ngành</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dịch</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vụ</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khác</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như</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vận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tải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thương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mại</a:t>
            </a:r>
            <a:r>
              <a:rPr lang="en-US" sz="2800" dirty="0">
                <a:latin typeface="Times New Roman" panose="02020603050405020304" pitchFamily="18" charset="0"/>
                <a:ea typeface="Calibri" panose="020F0502020204030204" pitchFamily="34" charset="0"/>
              </a:rPr>
              <a:t>,... </a:t>
            </a:r>
            <a:endParaRPr lang="en-US" sz="2800" dirty="0"/>
          </a:p>
        </p:txBody>
      </p:sp>
    </p:spTree>
    <p:extLst>
      <p:ext uri="{BB962C8B-B14F-4D97-AF65-F5344CB8AC3E}">
        <p14:creationId xmlns:p14="http://schemas.microsoft.com/office/powerpoint/2010/main" val="3753303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ircle(in)">
                                      <p:cBhvr>
                                        <p:cTn id="13" dur="20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000"/>
                                        <p:tgtEl>
                                          <p:spTgt spid="7"/>
                                        </p:tgtEl>
                                      </p:cBhvr>
                                    </p:animEffect>
                                    <p:anim calcmode="lin" valueType="num">
                                      <p:cBhvr>
                                        <p:cTn id="19" dur="1000" fill="hold"/>
                                        <p:tgtEl>
                                          <p:spTgt spid="7"/>
                                        </p:tgtEl>
                                        <p:attrNameLst>
                                          <p:attrName>ppt_x</p:attrName>
                                        </p:attrNameLst>
                                      </p:cBhvr>
                                      <p:tavLst>
                                        <p:tav tm="0">
                                          <p:val>
                                            <p:strVal val="#ppt_x"/>
                                          </p:val>
                                        </p:tav>
                                        <p:tav tm="100000">
                                          <p:val>
                                            <p:strVal val="#ppt_x"/>
                                          </p:val>
                                        </p:tav>
                                      </p:tavLst>
                                    </p:anim>
                                    <p:anim calcmode="lin" valueType="num">
                                      <p:cBhvr>
                                        <p:cTn id="2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1000"/>
                                        <p:tgtEl>
                                          <p:spTgt spid="8"/>
                                        </p:tgtEl>
                                      </p:cBhvr>
                                    </p:animEffect>
                                    <p:anim calcmode="lin" valueType="num">
                                      <p:cBhvr>
                                        <p:cTn id="26" dur="1000" fill="hold"/>
                                        <p:tgtEl>
                                          <p:spTgt spid="8"/>
                                        </p:tgtEl>
                                        <p:attrNameLst>
                                          <p:attrName>ppt_x</p:attrName>
                                        </p:attrNameLst>
                                      </p:cBhvr>
                                      <p:tavLst>
                                        <p:tav tm="0">
                                          <p:val>
                                            <p:strVal val="#ppt_x"/>
                                          </p:val>
                                        </p:tav>
                                        <p:tav tm="100000">
                                          <p:val>
                                            <p:strVal val="#ppt_x"/>
                                          </p:val>
                                        </p:tav>
                                      </p:tavLst>
                                    </p:anim>
                                    <p:anim calcmode="lin" valueType="num">
                                      <p:cBhvr>
                                        <p:cTn id="2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1000"/>
                                        <p:tgtEl>
                                          <p:spTgt spid="9"/>
                                        </p:tgtEl>
                                      </p:cBhvr>
                                    </p:animEffect>
                                    <p:anim calcmode="lin" valueType="num">
                                      <p:cBhvr>
                                        <p:cTn id="33" dur="1000" fill="hold"/>
                                        <p:tgtEl>
                                          <p:spTgt spid="9"/>
                                        </p:tgtEl>
                                        <p:attrNameLst>
                                          <p:attrName>ppt_x</p:attrName>
                                        </p:attrNameLst>
                                      </p:cBhvr>
                                      <p:tavLst>
                                        <p:tav tm="0">
                                          <p:val>
                                            <p:strVal val="#ppt_x"/>
                                          </p:val>
                                        </p:tav>
                                        <p:tav tm="100000">
                                          <p:val>
                                            <p:strVal val="#ppt_x"/>
                                          </p:val>
                                        </p:tav>
                                      </p:tavLst>
                                    </p:anim>
                                    <p:anim calcmode="lin" valueType="num">
                                      <p:cBhvr>
                                        <p:cTn id="3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7" grpId="0"/>
      <p:bldP spid="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93A7A7A-14FA-4310-8907-066E29029C82}"/>
              </a:ext>
            </a:extLst>
          </p:cNvPr>
          <p:cNvSpPr txBox="1"/>
          <p:nvPr/>
        </p:nvSpPr>
        <p:spPr>
          <a:xfrm>
            <a:off x="2425149" y="181957"/>
            <a:ext cx="6864624" cy="6494085"/>
          </a:xfrm>
          <a:prstGeom prst="rect">
            <a:avLst/>
          </a:prstGeom>
          <a:noFill/>
        </p:spPr>
        <p:txBody>
          <a:bodyPr wrap="square">
            <a:spAutoFit/>
          </a:bodyPr>
          <a:lstStyle/>
          <a:p>
            <a:r>
              <a:rPr lang="vi-VN" sz="3200" b="1" dirty="0">
                <a:solidFill>
                  <a:srgbClr val="FF0000"/>
                </a:solidFill>
                <a:latin typeface="+mj-lt"/>
              </a:rPr>
              <a:t>Danh mục:</a:t>
            </a:r>
          </a:p>
          <a:p>
            <a:r>
              <a:rPr lang="vi-VN" sz="3200" dirty="0">
                <a:solidFill>
                  <a:srgbClr val="FF0000"/>
                </a:solidFill>
                <a:latin typeface="+mj-lt"/>
              </a:rPr>
              <a:t>1. Làng gốm Bát Tràng</a:t>
            </a:r>
          </a:p>
          <a:p>
            <a:r>
              <a:rPr lang="vi-VN" sz="3200" dirty="0">
                <a:solidFill>
                  <a:srgbClr val="FF0000"/>
                </a:solidFill>
                <a:latin typeface="+mj-lt"/>
              </a:rPr>
              <a:t>2. Làng lụa Vạn Phúc</a:t>
            </a:r>
          </a:p>
          <a:p>
            <a:r>
              <a:rPr lang="vi-VN" sz="3200" dirty="0">
                <a:solidFill>
                  <a:srgbClr val="FF0000"/>
                </a:solidFill>
                <a:latin typeface="+mj-lt"/>
              </a:rPr>
              <a:t>3. Làng mây tre đan Phú Vinh</a:t>
            </a:r>
          </a:p>
          <a:p>
            <a:r>
              <a:rPr lang="vi-VN" sz="3200" dirty="0">
                <a:solidFill>
                  <a:srgbClr val="FF0000"/>
                </a:solidFill>
                <a:latin typeface="+mj-lt"/>
              </a:rPr>
              <a:t>4. Làng chuồn chuồn tre Thạch Xá</a:t>
            </a:r>
          </a:p>
          <a:p>
            <a:r>
              <a:rPr lang="vi-VN" sz="3200" dirty="0">
                <a:solidFill>
                  <a:srgbClr val="FF0000"/>
                </a:solidFill>
                <a:latin typeface="+mj-lt"/>
              </a:rPr>
              <a:t>5. Làng hoa Tây Tựu</a:t>
            </a:r>
          </a:p>
          <a:p>
            <a:r>
              <a:rPr lang="vi-VN" sz="3200" dirty="0">
                <a:solidFill>
                  <a:srgbClr val="FF0000"/>
                </a:solidFill>
                <a:latin typeface="+mj-lt"/>
              </a:rPr>
              <a:t>6. Làng đúc đồng Ngũ Xá</a:t>
            </a:r>
          </a:p>
          <a:p>
            <a:r>
              <a:rPr lang="vi-VN" sz="3200" dirty="0">
                <a:solidFill>
                  <a:srgbClr val="FF0000"/>
                </a:solidFill>
                <a:latin typeface="+mj-lt"/>
              </a:rPr>
              <a:t>7. Làng kim hoàn Định Công</a:t>
            </a:r>
          </a:p>
          <a:p>
            <a:r>
              <a:rPr lang="vi-VN" sz="3200" dirty="0">
                <a:solidFill>
                  <a:srgbClr val="FF0000"/>
                </a:solidFill>
                <a:latin typeface="+mj-lt"/>
              </a:rPr>
              <a:t>8. Làng nón Chuông – Chương Mỹ</a:t>
            </a:r>
          </a:p>
          <a:p>
            <a:r>
              <a:rPr lang="vi-VN" sz="3200" dirty="0">
                <a:solidFill>
                  <a:srgbClr val="FF0000"/>
                </a:solidFill>
                <a:latin typeface="+mj-lt"/>
              </a:rPr>
              <a:t>9. Làng quạt Chàng Sơn</a:t>
            </a:r>
          </a:p>
          <a:p>
            <a:r>
              <a:rPr lang="vi-VN" sz="3200" dirty="0">
                <a:solidFill>
                  <a:srgbClr val="FF0000"/>
                </a:solidFill>
                <a:latin typeface="+mj-lt"/>
              </a:rPr>
              <a:t>10. Làng rối nước Đào Thục</a:t>
            </a:r>
          </a:p>
          <a:p>
            <a:r>
              <a:rPr lang="vi-VN" sz="3200" dirty="0">
                <a:solidFill>
                  <a:srgbClr val="FF0000"/>
                </a:solidFill>
                <a:latin typeface="+mj-lt"/>
              </a:rPr>
              <a:t>11. Làng nhạc cụ dân tộc Đào Xá</a:t>
            </a:r>
          </a:p>
          <a:p>
            <a:r>
              <a:rPr lang="vi-VN" sz="3200" dirty="0">
                <a:solidFill>
                  <a:srgbClr val="FF0000"/>
                </a:solidFill>
                <a:latin typeface="+mj-lt"/>
              </a:rPr>
              <a:t>12. Làng nghề thêu ren Quất Động</a:t>
            </a:r>
          </a:p>
        </p:txBody>
      </p:sp>
    </p:spTree>
    <p:extLst>
      <p:ext uri="{BB962C8B-B14F-4D97-AF65-F5344CB8AC3E}">
        <p14:creationId xmlns:p14="http://schemas.microsoft.com/office/powerpoint/2010/main" val="165357943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2&quot; unique_id=&quot;10002&quot;&gt;&lt;object type=&quot;3&quot; unique_id=&quot;10004&quot;&gt;&lt;property id=&quot;20148&quot; value=&quot;5&quot;/&gt;&lt;property id=&quot;20300&quot; value=&quot;Slide 1 - &amp;quot;Chủ đề 4:  LÀNG NGHỀ Ở HÀ NỘI&amp;quot;&quot;/&gt;&lt;property id=&quot;20307&quot; value=&quot;256&quot;/&gt;&lt;/object&gt;&lt;object type=&quot;3&quot; unique_id=&quot;10005&quot;&gt;&lt;property id=&quot;20148&quot; value=&quot;5&quot;/&gt;&lt;property id=&quot;20300&quot; value=&quot;Slide 2&quot;/&gt;&lt;property id=&quot;20307&quot; value=&quot;268&quot;/&gt;&lt;/object&gt;&lt;object type=&quot;3&quot; unique_id=&quot;10006&quot;&gt;&lt;property id=&quot;20148&quot; value=&quot;5&quot;/&gt;&lt;property id=&quot;20300&quot; value=&quot;Slide 3&quot;/&gt;&lt;property id=&quot;20307&quot; value=&quot;258&quot;/&gt;&lt;/object&gt;&lt;object type=&quot;3&quot; unique_id=&quot;10007&quot;&gt;&lt;property id=&quot;20148&quot; value=&quot;5&quot;/&gt;&lt;property id=&quot;20300&quot; value=&quot;Slide 9&quot;/&gt;&lt;property id=&quot;20307&quot; value=&quot;259&quot;/&gt;&lt;/object&gt;&lt;object type=&quot;3&quot; unique_id=&quot;10008&quot;&gt;&lt;property id=&quot;20148&quot; value=&quot;5&quot;/&gt;&lt;property id=&quot;20300&quot; value=&quot;Slide 5&quot;/&gt;&lt;property id=&quot;20307&quot; value=&quot;269&quot;/&gt;&lt;/object&gt;&lt;object type=&quot;3&quot; unique_id=&quot;10009&quot;&gt;&lt;property id=&quot;20148&quot; value=&quot;5&quot;/&gt;&lt;property id=&quot;20300&quot; value=&quot;Slide 10&quot;/&gt;&lt;property id=&quot;20307&quot; value=&quot;260&quot;/&gt;&lt;/object&gt;&lt;object type=&quot;3&quot; unique_id=&quot;10010&quot;&gt;&lt;property id=&quot;20148&quot; value=&quot;5&quot;/&gt;&lt;property id=&quot;20300&quot; value=&quot;Slide 11&quot;/&gt;&lt;property id=&quot;20307&quot; value=&quot;261&quot;/&gt;&lt;/object&gt;&lt;object type=&quot;3&quot; unique_id=&quot;10011&quot;&gt;&lt;property id=&quot;20148&quot; value=&quot;5&quot;/&gt;&lt;property id=&quot;20300&quot; value=&quot;Slide 12&quot;/&gt;&lt;property id=&quot;20307&quot; value=&quot;262&quot;/&gt;&lt;/object&gt;&lt;object type=&quot;3&quot; unique_id=&quot;10012&quot;&gt;&lt;property id=&quot;20148&quot; value=&quot;5&quot;/&gt;&lt;property id=&quot;20300&quot; value=&quot;Slide 13&quot;/&gt;&lt;property id=&quot;20307&quot; value=&quot;270&quot;/&gt;&lt;/object&gt;&lt;object type=&quot;3&quot; unique_id=&quot;10013&quot;&gt;&lt;property id=&quot;20148&quot; value=&quot;5&quot;/&gt;&lt;property id=&quot;20300&quot; value=&quot;Slide 14&quot;/&gt;&lt;property id=&quot;20307&quot; value=&quot;263&quot;/&gt;&lt;/object&gt;&lt;object type=&quot;3&quot; unique_id=&quot;10014&quot;&gt;&lt;property id=&quot;20148&quot; value=&quot;5&quot;/&gt;&lt;property id=&quot;20300&quot; value=&quot;Slide 15&quot;/&gt;&lt;property id=&quot;20307&quot; value=&quot;265&quot;/&gt;&lt;/object&gt;&lt;object type=&quot;3&quot; unique_id=&quot;10015&quot;&gt;&lt;property id=&quot;20148&quot; value=&quot;5&quot;/&gt;&lt;property id=&quot;20300&quot; value=&quot;Slide 16&quot;/&gt;&lt;property id=&quot;20307&quot; value=&quot;266&quot;/&gt;&lt;/object&gt;&lt;object type=&quot;3&quot; unique_id=&quot;10016&quot;&gt;&lt;property id=&quot;20148&quot; value=&quot;5&quot;/&gt;&lt;property id=&quot;20300&quot; value=&quot;Slide 17&quot;/&gt;&lt;property id=&quot;20307&quot; value=&quot;267&quot;/&gt;&lt;/object&gt;&lt;object type=&quot;3&quot; unique_id=&quot;10017&quot;&gt;&lt;property id=&quot;20148&quot; value=&quot;5&quot;/&gt;&lt;property id=&quot;20300&quot; value=&quot;Slide 18&quot;/&gt;&lt;property id=&quot;20307&quot; value=&quot;271&quot;/&gt;&lt;/object&gt;&lt;object type=&quot;3&quot; unique_id=&quot;10018&quot;&gt;&lt;property id=&quot;20148&quot; value=&quot;5&quot;/&gt;&lt;property id=&quot;20300&quot; value=&quot;Slide 19&quot;/&gt;&lt;property id=&quot;20307&quot; value=&quot;273&quot;/&gt;&lt;/object&gt;&lt;object type=&quot;3&quot; unique_id=&quot;10019&quot;&gt;&lt;property id=&quot;20148&quot; value=&quot;5&quot;/&gt;&lt;property id=&quot;20300&quot; value=&quot;Slide 20&quot;/&gt;&lt;property id=&quot;20307&quot; value=&quot;275&quot;/&gt;&lt;/object&gt;&lt;object type=&quot;3&quot; unique_id=&quot;10020&quot;&gt;&lt;property id=&quot;20148&quot; value=&quot;5&quot;/&gt;&lt;property id=&quot;20300&quot; value=&quot;Slide 21&quot;/&gt;&lt;property id=&quot;20307&quot; value=&quot;274&quot;/&gt;&lt;/object&gt;&lt;object type=&quot;3&quot; unique_id=&quot;10021&quot;&gt;&lt;property id=&quot;20148&quot; value=&quot;5&quot;/&gt;&lt;property id=&quot;20300&quot; value=&quot;Slide 22&quot;/&gt;&lt;property id=&quot;20307&quot; value=&quot;264&quot;/&gt;&lt;/object&gt;&lt;object type=&quot;3&quot; unique_id=&quot;10022&quot;&gt;&lt;property id=&quot;20148&quot; value=&quot;5&quot;/&gt;&lt;property id=&quot;20300&quot; value=&quot;Slide 23&quot;/&gt;&lt;property id=&quot;20307&quot; value=&quot;276&quot;/&gt;&lt;/object&gt;&lt;object type=&quot;3&quot; unique_id=&quot;10023&quot;&gt;&lt;property id=&quot;20148&quot; value=&quot;5&quot;/&gt;&lt;property id=&quot;20300&quot; value=&quot;Slide 24&quot;/&gt;&lt;property id=&quot;20307&quot; value=&quot;277&quot;/&gt;&lt;/object&gt;&lt;object type=&quot;3&quot; unique_id=&quot;10024&quot;&gt;&lt;property id=&quot;20148&quot; value=&quot;5&quot;/&gt;&lt;property id=&quot;20300&quot; value=&quot;Slide 25&quot;/&gt;&lt;property id=&quot;20307&quot; value=&quot;278&quot;/&gt;&lt;/object&gt;&lt;object type=&quot;3&quot; unique_id=&quot;10025&quot;&gt;&lt;property id=&quot;20148&quot; value=&quot;5&quot;/&gt;&lt;property id=&quot;20300&quot; value=&quot;Slide 26&quot;/&gt;&lt;property id=&quot;20307&quot; value=&quot;279&quot;/&gt;&lt;/object&gt;&lt;object type=&quot;3&quot; unique_id=&quot;10026&quot;&gt;&lt;property id=&quot;20148&quot; value=&quot;5&quot;/&gt;&lt;property id=&quot;20300&quot; value=&quot;Slide 27&quot;/&gt;&lt;property id=&quot;20307&quot; value=&quot;280&quot;/&gt;&lt;/object&gt;&lt;object type=&quot;3&quot; unique_id=&quot;10027&quot;&gt;&lt;property id=&quot;20148&quot; value=&quot;5&quot;/&gt;&lt;property id=&quot;20300&quot; value=&quot;Slide 28&quot;/&gt;&lt;property id=&quot;20307&quot; value=&quot;281&quot;/&gt;&lt;/object&gt;&lt;object type=&quot;3&quot; unique_id=&quot;10028&quot;&gt;&lt;property id=&quot;20148&quot; value=&quot;5&quot;/&gt;&lt;property id=&quot;20300&quot; value=&quot;Slide 29&quot;/&gt;&lt;property id=&quot;20307&quot; value=&quot;282&quot;/&gt;&lt;/object&gt;&lt;object type=&quot;3&quot; unique_id=&quot;10029&quot;&gt;&lt;property id=&quot;20148&quot; value=&quot;5&quot;/&gt;&lt;property id=&quot;20300&quot; value=&quot;Slide 30&quot;/&gt;&lt;property id=&quot;20307&quot; value=&quot;283&quot;/&gt;&lt;/object&gt;&lt;object type=&quot;3&quot; unique_id=&quot;10030&quot;&gt;&lt;property id=&quot;20148&quot; value=&quot;5&quot;/&gt;&lt;property id=&quot;20300&quot; value=&quot;Slide 31&quot;/&gt;&lt;property id=&quot;20307&quot; value=&quot;284&quot;/&gt;&lt;/object&gt;&lt;object type=&quot;3&quot; unique_id=&quot;10031&quot;&gt;&lt;property id=&quot;20148&quot; value=&quot;5&quot;/&gt;&lt;property id=&quot;20300&quot; value=&quot;Slide 32&quot;/&gt;&lt;property id=&quot;20307&quot; value=&quot;286&quot;/&gt;&lt;/object&gt;&lt;object type=&quot;3&quot; unique_id=&quot;10032&quot;&gt;&lt;property id=&quot;20148&quot; value=&quot;5&quot;/&gt;&lt;property id=&quot;20300&quot; value=&quot;Slide 33&quot;/&gt;&lt;property id=&quot;20307&quot; value=&quot;285&quot;/&gt;&lt;/object&gt;&lt;object type=&quot;3&quot; unique_id=&quot;10033&quot;&gt;&lt;property id=&quot;20148&quot; value=&quot;5&quot;/&gt;&lt;property id=&quot;20300&quot; value=&quot;Slide 34&quot;/&gt;&lt;property id=&quot;20307&quot; value=&quot;287&quot;/&gt;&lt;/object&gt;&lt;object type=&quot;3&quot; unique_id=&quot;10034&quot;&gt;&lt;property id=&quot;20148&quot; value=&quot;5&quot;/&gt;&lt;property id=&quot;20300&quot; value=&quot;Slide 35&quot;/&gt;&lt;property id=&quot;20307&quot; value=&quot;288&quot;/&gt;&lt;/object&gt;&lt;object type=&quot;3&quot; unique_id=&quot;10035&quot;&gt;&lt;property id=&quot;20148&quot; value=&quot;5&quot;/&gt;&lt;property id=&quot;20300&quot; value=&quot;Slide 36&quot;/&gt;&lt;property id=&quot;20307&quot; value=&quot;272&quot;/&gt;&lt;/object&gt;&lt;object type=&quot;3&quot; unique_id=&quot;10036&quot;&gt;&lt;property id=&quot;20148&quot; value=&quot;5&quot;/&gt;&lt;property id=&quot;20300&quot; value=&quot;Slide 37&quot;/&gt;&lt;property id=&quot;20307&quot; value=&quot;289&quot;/&gt;&lt;/object&gt;&lt;object type=&quot;3&quot; unique_id=&quot;10037&quot;&gt;&lt;property id=&quot;20148&quot; value=&quot;5&quot;/&gt;&lt;property id=&quot;20300&quot; value=&quot;Slide 38&quot;/&gt;&lt;property id=&quot;20307&quot; value=&quot;290&quot;/&gt;&lt;/object&gt;&lt;object type=&quot;3&quot; unique_id=&quot;10038&quot;&gt;&lt;property id=&quot;20148&quot; value=&quot;5&quot;/&gt;&lt;property id=&quot;20300&quot; value=&quot;Slide 39&quot;/&gt;&lt;property id=&quot;20307&quot; value=&quot;291&quot;/&gt;&lt;/object&gt;&lt;object type=&quot;3&quot; unique_id=&quot;10039&quot;&gt;&lt;property id=&quot;20148&quot; value=&quot;5&quot;/&gt;&lt;property id=&quot;20300&quot; value=&quot;Slide 40&quot;/&gt;&lt;property id=&quot;20307&quot; value=&quot;292&quot;/&gt;&lt;/object&gt;&lt;object type=&quot;3&quot; unique_id=&quot;10040&quot;&gt;&lt;property id=&quot;20148&quot; value=&quot;5&quot;/&gt;&lt;property id=&quot;20300&quot; value=&quot;Slide 41&quot;/&gt;&lt;property id=&quot;20307&quot; value=&quot;293&quot;/&gt;&lt;/object&gt;&lt;object type=&quot;3&quot; unique_id=&quot;10041&quot;&gt;&lt;property id=&quot;20148&quot; value=&quot;5&quot;/&gt;&lt;property id=&quot;20300&quot; value=&quot;Slide 42&quot;/&gt;&lt;property id=&quot;20307&quot; value=&quot;294&quot;/&gt;&lt;/object&gt;&lt;object type=&quot;3&quot; unique_id=&quot;10042&quot;&gt;&lt;property id=&quot;20148&quot; value=&quot;5&quot;/&gt;&lt;property id=&quot;20300&quot; value=&quot;Slide 43&quot;/&gt;&lt;property id=&quot;20307&quot; value=&quot;295&quot;/&gt;&lt;/object&gt;&lt;object type=&quot;3&quot; unique_id=&quot;10043&quot;&gt;&lt;property id=&quot;20148&quot; value=&quot;5&quot;/&gt;&lt;property id=&quot;20300&quot; value=&quot;Slide 44&quot;/&gt;&lt;property id=&quot;20307&quot; value=&quot;296&quot;/&gt;&lt;/object&gt;&lt;object type=&quot;3&quot; unique_id=&quot;10044&quot;&gt;&lt;property id=&quot;20148&quot; value=&quot;5&quot;/&gt;&lt;property id=&quot;20300&quot; value=&quot;Slide 45&quot;/&gt;&lt;property id=&quot;20307&quot; value=&quot;297&quot;/&gt;&lt;/object&gt;&lt;object type=&quot;3&quot; unique_id=&quot;10436&quot;&gt;&lt;property id=&quot;20148&quot; value=&quot;5&quot;/&gt;&lt;property id=&quot;20300&quot; value=&quot;Slide 4&quot;/&gt;&lt;property id=&quot;20307&quot; value=&quot;298&quot;/&gt;&lt;/object&gt;&lt;object type=&quot;3&quot; unique_id=&quot;10437&quot;&gt;&lt;property id=&quot;20148&quot; value=&quot;5&quot;/&gt;&lt;property id=&quot;20300&quot; value=&quot;Slide 6&quot;/&gt;&lt;property id=&quot;20307&quot; value=&quot;299&quot;/&gt;&lt;/object&gt;&lt;object type=&quot;3&quot; unique_id=&quot;10438&quot;&gt;&lt;property id=&quot;20148&quot; value=&quot;5&quot;/&gt;&lt;property id=&quot;20300&quot; value=&quot;Slide 7&quot;/&gt;&lt;property id=&quot;20307&quot; value=&quot;300&quot;/&gt;&lt;/object&gt;&lt;object type=&quot;3&quot; unique_id=&quot;10439&quot;&gt;&lt;property id=&quot;20148&quot; value=&quot;5&quot;/&gt;&lt;property id=&quot;20300&quot; value=&quot;Slide 8&quot;/&gt;&lt;property id=&quot;20307&quot; value=&quot;301&quot;/&gt;&lt;/object&gt;&lt;/object&gt;&lt;object type=&quot;8&quot; unique_id=&quot;10088&quo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724</TotalTime>
  <Words>3421</Words>
  <Application>Microsoft Macintosh PowerPoint</Application>
  <PresentationFormat>Widescreen</PresentationFormat>
  <Paragraphs>109</Paragraphs>
  <Slides>45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45</vt:i4>
      </vt:variant>
    </vt:vector>
  </HeadingPairs>
  <TitlesOfParts>
    <vt:vector size="50" baseType="lpstr">
      <vt:lpstr>Arial</vt:lpstr>
      <vt:lpstr>Calibri</vt:lpstr>
      <vt:lpstr>Calibri Light</vt:lpstr>
      <vt:lpstr>Times New Roman</vt:lpstr>
      <vt:lpstr>Office Theme</vt:lpstr>
      <vt:lpstr>Chủ đề 6.  CÁC NGHỀ TRUYỀN THỐNG GÓP PHẦN PHÁT TRIỂN KINH TẾ THÀNH PHỐ HÀ NỘI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GIÁO DỤC ĐỊA PHƯƠNG 6 </dc:title>
  <dc:creator>Honghai Vo</dc:creator>
  <cp:lastModifiedBy>Microsoft Office User</cp:lastModifiedBy>
  <cp:revision>16</cp:revision>
  <dcterms:created xsi:type="dcterms:W3CDTF">2022-01-16T16:57:45Z</dcterms:created>
  <dcterms:modified xsi:type="dcterms:W3CDTF">2023-02-02T08:05:32Z</dcterms:modified>
</cp:coreProperties>
</file>