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  <p:sldId id="274" r:id="rId19"/>
    <p:sldId id="277" r:id="rId20"/>
    <p:sldId id="275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95854-7F71-4B20-A533-13C6A8A91905}" type="datetimeFigureOut">
              <a:rPr lang="en-US" smtClean="0"/>
              <a:pPr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C4CC-4CA4-4B85-8A31-F5A6F1F860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3124200"/>
            <a:ext cx="86868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TUYÊN TRUYỀN NGOẠI KHÓA </a:t>
            </a:r>
            <a:endParaRPr kumimoji="0" lang="vi-VN" sz="7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7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7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“VAI TRÒ CỦA CHĂM SÓC SỨC KHỎE SINH SẢN VTN/TN”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334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0070C0"/>
                </a:solidFill>
                <a:ea typeface="BatangChe" pitchFamily="49" charset="-127"/>
              </a:rPr>
              <a:t>CHÀO MỪNG CÁC ĐẠI BIỂU, CÁC THẦY CÔ VÀ CÁC EM HS VỀ DỰ </a:t>
            </a:r>
            <a:r>
              <a:rPr lang="vi-VN" sz="4000" b="1" dirty="0" smtClean="0">
                <a:ea typeface="BatangChe" pitchFamily="49" charset="-127"/>
              </a:rPr>
              <a:t>BUỔI</a:t>
            </a:r>
            <a:endParaRPr lang="en-US" sz="4000" b="1" dirty="0">
              <a:latin typeface=".Vn3DH" pitchFamily="34" charset="0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vi-VN" sz="3200" b="1" dirty="0" smtClean="0"/>
          </a:p>
          <a:p>
            <a:pPr marL="514350" indent="-514350"/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1. Những biến đổi về thể chất</a:t>
            </a:r>
          </a:p>
          <a:p>
            <a:pPr marL="514350" indent="-514350"/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2.Những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biến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sinh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endParaRPr lang="en-US" sz="2400" dirty="0" smtClean="0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986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Tổng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sự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triển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VTN ở </a:t>
            </a:r>
            <a:r>
              <a:rPr lang="en-US" sz="2800" b="1" dirty="0" err="1" smtClean="0">
                <a:solidFill>
                  <a:srgbClr val="002060"/>
                </a:solidFill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giai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đoạn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05200"/>
            <a:ext cx="1828800" cy="1077218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002060"/>
                </a:solidFill>
              </a:rPr>
              <a:t>Quan hệ bạn bè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2057400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</a:rPr>
              <a:t>So sánh mình với các bạn cùng lứa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4494260"/>
            <a:ext cx="49530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vi-VN" sz="2800" dirty="0" smtClean="0">
                <a:solidFill>
                  <a:srgbClr val="0070C0"/>
                </a:solidFill>
              </a:rPr>
              <a:t>Xác định nhu cầu để khẳng định bản thân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>
            <a:stCxn id="7" idx="3"/>
            <a:endCxn id="55" idx="1"/>
          </p:cNvCxnSpPr>
          <p:nvPr/>
        </p:nvCxnSpPr>
        <p:spPr>
          <a:xfrm flipV="1">
            <a:off x="1981200" y="3162300"/>
            <a:ext cx="1371600" cy="8815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810000" y="5757204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vi-VN" sz="2800" dirty="0" smtClean="0">
                <a:solidFill>
                  <a:srgbClr val="7030A0"/>
                </a:solidFill>
              </a:rPr>
              <a:t>Xác định cách cư xử với các bạn đồng lứa</a:t>
            </a:r>
            <a:endParaRPr lang="en-US" sz="2800" dirty="0">
              <a:solidFill>
                <a:srgbClr val="7030A0"/>
              </a:solidFill>
            </a:endParaRPr>
          </a:p>
        </p:txBody>
      </p:sp>
      <p:cxnSp>
        <p:nvCxnSpPr>
          <p:cNvPr id="40" name="Straight Arrow Connector 39"/>
          <p:cNvCxnSpPr>
            <a:stCxn id="7" idx="3"/>
            <a:endCxn id="60" idx="1"/>
          </p:cNvCxnSpPr>
          <p:nvPr/>
        </p:nvCxnSpPr>
        <p:spPr>
          <a:xfrm>
            <a:off x="1981200" y="4043809"/>
            <a:ext cx="1371600" cy="155689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e 54"/>
          <p:cNvSpPr/>
          <p:nvPr/>
        </p:nvSpPr>
        <p:spPr>
          <a:xfrm>
            <a:off x="3352800" y="2286000"/>
            <a:ext cx="381000" cy="1752600"/>
          </a:xfrm>
          <a:prstGeom prst="leftBrace">
            <a:avLst>
              <a:gd name="adj1" fmla="val 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eft Brace 59"/>
          <p:cNvSpPr/>
          <p:nvPr/>
        </p:nvSpPr>
        <p:spPr>
          <a:xfrm>
            <a:off x="3352800" y="4648200"/>
            <a:ext cx="350519" cy="19050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057400" y="3352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10-13 tuổi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981200" y="4572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14-16 tuổi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</a:rPr>
              <a:t>Tìm kiếm tính ổn định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35" grpId="0" animBg="1"/>
      <p:bldP spid="55" grpId="0" animBg="1"/>
      <p:bldP spid="60" grpId="0" animBg="1"/>
      <p:bldP spid="63" grpId="0"/>
      <p:bldP spid="64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vi-VN" sz="3200" b="1" dirty="0" smtClean="0"/>
          </a:p>
          <a:p>
            <a:pPr marL="514350" indent="-514350"/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1. Những biến đổi về thể chất</a:t>
            </a:r>
          </a:p>
          <a:p>
            <a:pPr marL="514350" indent="-514350"/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2.Những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biến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sinh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endParaRPr lang="en-US" sz="2400" dirty="0" smtClean="0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986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Tổng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sự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triển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VTN ở </a:t>
            </a:r>
            <a:r>
              <a:rPr lang="en-US" sz="2800" b="1" dirty="0" err="1" smtClean="0">
                <a:solidFill>
                  <a:srgbClr val="002060"/>
                </a:solidFill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giai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đoạn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05200"/>
            <a:ext cx="1828800" cy="1077218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002060"/>
                </a:solidFill>
              </a:rPr>
              <a:t>Về tình dục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20574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</a:rPr>
              <a:t>Tự tiến tới và tự đánh giá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7" idx="3"/>
            <a:endCxn id="55" idx="1"/>
          </p:cNvCxnSpPr>
          <p:nvPr/>
        </p:nvCxnSpPr>
        <p:spPr>
          <a:xfrm flipV="1">
            <a:off x="1981200" y="3162300"/>
            <a:ext cx="1371600" cy="8815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810000" y="4863405"/>
            <a:ext cx="4876800" cy="1384995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7030A0"/>
                </a:solidFill>
              </a:rPr>
              <a:t>Vấn vương những chuyện mơ tưởng và lãng mạn, khả năng hấp dẫn người khác</a:t>
            </a:r>
            <a:endParaRPr lang="en-US" sz="2800" dirty="0">
              <a:solidFill>
                <a:srgbClr val="7030A0"/>
              </a:solidFill>
            </a:endParaRPr>
          </a:p>
        </p:txBody>
      </p:sp>
      <p:cxnSp>
        <p:nvCxnSpPr>
          <p:cNvPr id="40" name="Straight Arrow Connector 39"/>
          <p:cNvCxnSpPr>
            <a:stCxn id="7" idx="3"/>
            <a:endCxn id="35" idx="1"/>
          </p:cNvCxnSpPr>
          <p:nvPr/>
        </p:nvCxnSpPr>
        <p:spPr>
          <a:xfrm>
            <a:off x="1981200" y="4043809"/>
            <a:ext cx="1828800" cy="15120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e 54"/>
          <p:cNvSpPr/>
          <p:nvPr/>
        </p:nvSpPr>
        <p:spPr>
          <a:xfrm>
            <a:off x="3352800" y="2286000"/>
            <a:ext cx="381000" cy="1752600"/>
          </a:xfrm>
          <a:prstGeom prst="leftBrace">
            <a:avLst>
              <a:gd name="adj1" fmla="val 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057400" y="3352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10-13 tuổi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133600" y="4572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14-16 tuổi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</a:rPr>
              <a:t>Tự tìm hiểu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0" y="28194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</a:rPr>
              <a:t>Tò mò và muốn biết rõ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5" grpId="0" animBg="1"/>
      <p:bldP spid="55" grpId="0" animBg="1"/>
      <p:bldP spid="63" grpId="0"/>
      <p:bldP spid="64" grpId="0"/>
      <p:bldP spid="1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04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III. CÁC NGUY CƠ HAY GẶP Ở TUỔI  VTN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219200" y="8382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1. Bị xâm hại tình dục</a:t>
            </a:r>
            <a:endParaRPr lang="en-US" sz="2800" dirty="0" smtClean="0"/>
          </a:p>
        </p:txBody>
      </p:sp>
      <p:pic>
        <p:nvPicPr>
          <p:cNvPr id="2050" name="Picture 2" descr="C:\Users\lehop\Desktop\Tuổi vị thành niên\tải xuống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76400"/>
            <a:ext cx="76962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04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III. CÁC NGUY CƠ HAY GẶP Ở TUỔI  VTN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43000" y="6858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/>
              <a:t>1. Bị xâm hại tình dục</a:t>
            </a:r>
            <a:endParaRPr lang="en-US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143000" y="10668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2. QHTD bừa bãi, không an toàn, hậu quả</a:t>
            </a:r>
            <a:endParaRPr lang="en-US" sz="2800" dirty="0" smtClean="0"/>
          </a:p>
        </p:txBody>
      </p:sp>
      <p:pic>
        <p:nvPicPr>
          <p:cNvPr id="3074" name="Picture 2" descr="C:\Users\lehop\Desktop\Tuổi vị thành niên\tải xuống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76400"/>
            <a:ext cx="3657600" cy="2514600"/>
          </a:xfrm>
          <a:prstGeom prst="rect">
            <a:avLst/>
          </a:prstGeom>
          <a:noFill/>
        </p:spPr>
      </p:pic>
      <p:pic>
        <p:nvPicPr>
          <p:cNvPr id="3076" name="Picture 4" descr="C:\Users\lehop\Desktop\Tuổi vị thành niên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419600"/>
            <a:ext cx="3657600" cy="1981200"/>
          </a:xfrm>
          <a:prstGeom prst="rect">
            <a:avLst/>
          </a:prstGeom>
          <a:noFill/>
        </p:spPr>
      </p:pic>
      <p:pic>
        <p:nvPicPr>
          <p:cNvPr id="3078" name="Picture 6" descr="C:\Users\lehop\Desktop\Tuổi vị thành niên\images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676400"/>
            <a:ext cx="4114800" cy="1990725"/>
          </a:xfrm>
          <a:prstGeom prst="rect">
            <a:avLst/>
          </a:prstGeom>
          <a:noFill/>
        </p:spPr>
      </p:pic>
      <p:pic>
        <p:nvPicPr>
          <p:cNvPr id="11" name="Picture 3" descr="C:\Users\lehop\Desktop\Tuổi vị thành niên\images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200400"/>
            <a:ext cx="4114800" cy="3200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600200" y="3886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Mang thai sớm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3268" y="64008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Mắc các bệnh lây truyền qua đường tình dục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04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III. CÁC NGUY CƠ HAY GẶP Ở TUỔI  VTN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43000" y="6858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/>
              <a:t>1. Bị xâm hại tình dục</a:t>
            </a:r>
            <a:endParaRPr lang="en-US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143000" y="1066800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/>
              <a:t>2. QHTD bừa bãi, không an toàn, hậu quả</a:t>
            </a:r>
            <a:endParaRPr lang="en-US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1143000" y="1457172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3. Dễ bị lôi cuốn bởi các chất kích thích, chất gây nghiện như: rượu, thuốc lá, ma túy</a:t>
            </a:r>
            <a:endParaRPr lang="en-US" sz="2400" dirty="0"/>
          </a:p>
        </p:txBody>
      </p:sp>
      <p:pic>
        <p:nvPicPr>
          <p:cNvPr id="4098" name="Picture 2" descr="C:\Users\lehop\Desktop\Tuổi vị thành niên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419600"/>
            <a:ext cx="3733800" cy="2209800"/>
          </a:xfrm>
          <a:prstGeom prst="rect">
            <a:avLst/>
          </a:prstGeom>
          <a:noFill/>
        </p:spPr>
      </p:pic>
      <p:pic>
        <p:nvPicPr>
          <p:cNvPr id="4099" name="Picture 3" descr="C:\Users\lehop\Desktop\Tuổi vị thành niên\tải xuống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86000"/>
            <a:ext cx="3549755" cy="2133600"/>
          </a:xfrm>
          <a:prstGeom prst="rect">
            <a:avLst/>
          </a:prstGeom>
          <a:noFill/>
        </p:spPr>
      </p:pic>
      <p:pic>
        <p:nvPicPr>
          <p:cNvPr id="4100" name="Picture 4" descr="C:\Users\lehop\Desktop\Tuổi vị thành niên\tải xuống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362200"/>
            <a:ext cx="3733799" cy="2133600"/>
          </a:xfrm>
          <a:prstGeom prst="rect">
            <a:avLst/>
          </a:prstGeom>
          <a:noFill/>
        </p:spPr>
      </p:pic>
      <p:pic>
        <p:nvPicPr>
          <p:cNvPr id="4101" name="Picture 5" descr="C:\Users\lehop\Desktop\Tuổi vị thành niên\images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5265" y="4567238"/>
            <a:ext cx="3581400" cy="206216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143000" y="388173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FF0000"/>
                </a:solidFill>
              </a:rPr>
              <a:t>Uống rượu bia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9200" y="60960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FF0000"/>
                </a:solidFill>
              </a:rPr>
              <a:t>Hút thuốc la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43434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FF0000"/>
                </a:solidFill>
              </a:rPr>
              <a:t>Tiêm chích </a:t>
            </a:r>
            <a:r>
              <a:rPr lang="vi-VN" sz="2400" b="1" dirty="0" smtClean="0">
                <a:solidFill>
                  <a:srgbClr val="FF0000"/>
                </a:solidFill>
              </a:rPr>
              <a:t>ma túy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152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IV. PHÁ THAI Ở TUỔI VTN/TN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609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1</a:t>
            </a:r>
            <a:r>
              <a:rPr lang="vi-VN" sz="2800" b="1" dirty="0" smtClean="0"/>
              <a:t>. </a:t>
            </a:r>
            <a:r>
              <a:rPr lang="en-US" sz="2800" b="1" dirty="0" err="1" smtClean="0"/>
              <a:t>Khái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niệm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0668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      </a:t>
            </a:r>
            <a:r>
              <a:rPr lang="vi-VN" sz="2400" dirty="0" smtClean="0">
                <a:solidFill>
                  <a:srgbClr val="FF0000"/>
                </a:solidFill>
                <a:latin typeface="Arial (Body)"/>
              </a:rPr>
              <a:t>Phá thai được định nghĩa y học như thuật ngữ về một sự kết thúc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thai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nghén</a:t>
            </a:r>
            <a:r>
              <a:rPr lang="vi-VN" sz="2400" dirty="0" smtClean="0">
                <a:solidFill>
                  <a:srgbClr val="FF0000"/>
                </a:solidFill>
                <a:latin typeface="Arial (Body)"/>
              </a:rPr>
              <a:t> bằng cách loại bỏ hay lấy 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phôi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vi-VN" sz="2400" dirty="0" smtClean="0">
                <a:solidFill>
                  <a:srgbClr val="FF0000"/>
                </a:solidFill>
                <a:latin typeface="Arial (Body)"/>
              </a:rPr>
              <a:t>hay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thai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nhi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vi-VN" sz="2400" dirty="0" smtClean="0">
                <a:solidFill>
                  <a:srgbClr val="FF0000"/>
                </a:solidFill>
                <a:latin typeface="Arial (Body)"/>
              </a:rPr>
              <a:t>khỏi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tử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 (Body)"/>
              </a:rPr>
              <a:t>cung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 </a:t>
            </a:r>
            <a:r>
              <a:rPr lang="vi-VN" sz="2400" dirty="0" smtClean="0">
                <a:solidFill>
                  <a:srgbClr val="FF0000"/>
                </a:solidFill>
                <a:latin typeface="Arial (Body)"/>
              </a:rPr>
              <a:t>trước khi đến hạn sinh nở</a:t>
            </a:r>
            <a:r>
              <a:rPr lang="en-US" sz="2400" dirty="0" smtClean="0">
                <a:solidFill>
                  <a:srgbClr val="FF0000"/>
                </a:solidFill>
                <a:latin typeface="Arial (Body)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22098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2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Thực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trạng</a:t>
            </a:r>
            <a:endParaRPr lang="en-US" sz="28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62000" y="2819400"/>
          <a:ext cx="79248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143000"/>
                <a:gridCol w="2667000"/>
                <a:gridCol w="2133600"/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/>
                        <a:t>Năm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/>
                        <a:t>Tổng</a:t>
                      </a:r>
                      <a:r>
                        <a:rPr lang="vi-VN" sz="2400" b="1" baseline="0" dirty="0" smtClean="0"/>
                        <a:t> số ca phá thai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/>
                        <a:t>VTN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vi-VN" sz="2400" b="1" dirty="0" smtClean="0"/>
                        <a:t>Cả</a:t>
                      </a:r>
                      <a:r>
                        <a:rPr lang="vi-VN" sz="2400" b="1" baseline="0" dirty="0" smtClean="0"/>
                        <a:t> nước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2010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470.000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&gt; 9000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2015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280.000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   5.500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noFill/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vi-VN" sz="2400" b="1" dirty="0" smtClean="0"/>
                        <a:t>Thanh Hóa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>
                          <a:solidFill>
                            <a:schemeClr val="bg1"/>
                          </a:solidFill>
                        </a:rPr>
                        <a:t>Năm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>
                          <a:solidFill>
                            <a:schemeClr val="bg1"/>
                          </a:solidFill>
                        </a:rPr>
                        <a:t>Số</a:t>
                      </a:r>
                      <a:r>
                        <a:rPr lang="vi-VN" sz="2400" b="1" baseline="0" dirty="0" smtClean="0">
                          <a:solidFill>
                            <a:schemeClr val="bg1"/>
                          </a:solidFill>
                        </a:rPr>
                        <a:t> ca phá thai độ tuổi 13-19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>
                          <a:solidFill>
                            <a:schemeClr val="bg1"/>
                          </a:solidFill>
                        </a:rPr>
                        <a:t>VTN bị</a:t>
                      </a:r>
                      <a:r>
                        <a:rPr lang="vi-VN" sz="2400" b="1" baseline="0" dirty="0" smtClean="0">
                          <a:solidFill>
                            <a:schemeClr val="bg1"/>
                          </a:solidFill>
                        </a:rPr>
                        <a:t> nhiễm phụ khoa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2016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47 ca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622 em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52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IV. PHÁ THAI Ở TUỔI VTN/TN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6096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1.</a:t>
            </a:r>
            <a:r>
              <a:rPr lang="en-US" sz="2400" b="1" dirty="0" err="1" smtClean="0"/>
              <a:t>Khái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niệm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9906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2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Thực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trạng</a:t>
            </a: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200" y="1419664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3. Tại sao tỷ lệ có thai và phá thai ở VTN/TN </a:t>
            </a:r>
            <a:r>
              <a:rPr lang="vi-VN" sz="2400" b="1" dirty="0" smtClean="0"/>
              <a:t>vẫn ở mức cao</a:t>
            </a:r>
            <a:r>
              <a:rPr lang="vi-VN" sz="2400" b="1" dirty="0" smtClean="0"/>
              <a:t>?</a:t>
            </a:r>
            <a:endParaRPr lang="en-US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295400" y="2362200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Quan hệ tình dục sớm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vi-VN" sz="2400" dirty="0" smtClean="0">
                <a:solidFill>
                  <a:srgbClr val="FF0000"/>
                </a:solidFill>
              </a:rPr>
              <a:t>- Thiếu kiến thức về SKSS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vi-VN" sz="2400" dirty="0" smtClean="0">
                <a:solidFill>
                  <a:srgbClr val="FF0000"/>
                </a:solidFill>
              </a:rPr>
              <a:t>- Hệ thống dịch vụ thân thiện với VTN/TN còn quá mỏng, chưa đáp ứng nhu cầu. 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4191000"/>
            <a:ext cx="723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/>
              <a:t>Tại</a:t>
            </a:r>
            <a:r>
              <a:rPr lang="es-ES" sz="2800" dirty="0" smtClean="0"/>
              <a:t> </a:t>
            </a:r>
            <a:r>
              <a:rPr lang="es-ES" sz="2800" dirty="0" err="1" smtClean="0"/>
              <a:t>Thanh</a:t>
            </a:r>
            <a:r>
              <a:rPr lang="es-ES" sz="2800" dirty="0" smtClean="0"/>
              <a:t> </a:t>
            </a:r>
            <a:r>
              <a:rPr lang="es-ES" sz="2800" dirty="0" err="1" smtClean="0"/>
              <a:t>Hóa</a:t>
            </a:r>
            <a:r>
              <a:rPr lang="es-ES" sz="2800" dirty="0" smtClean="0"/>
              <a:t>, </a:t>
            </a:r>
            <a:r>
              <a:rPr lang="es-ES" sz="2800" dirty="0" err="1" smtClean="0"/>
              <a:t>năm</a:t>
            </a:r>
            <a:r>
              <a:rPr lang="es-ES" sz="2800" dirty="0" smtClean="0"/>
              <a:t> 2016: </a:t>
            </a:r>
            <a:r>
              <a:rPr lang="es-ES" sz="2800" dirty="0" err="1" smtClean="0"/>
              <a:t>số</a:t>
            </a:r>
            <a:r>
              <a:rPr lang="es-ES" sz="2800" dirty="0" smtClean="0"/>
              <a:t> </a:t>
            </a:r>
            <a:r>
              <a:rPr lang="es-ES" sz="2800" dirty="0" err="1" smtClean="0"/>
              <a:t>ca</a:t>
            </a:r>
            <a:r>
              <a:rPr lang="es-ES" sz="2800" dirty="0" smtClean="0"/>
              <a:t> </a:t>
            </a:r>
            <a:r>
              <a:rPr lang="es-ES" sz="2800" dirty="0" err="1" smtClean="0"/>
              <a:t>phá</a:t>
            </a:r>
            <a:r>
              <a:rPr lang="es-ES" sz="2800" dirty="0" smtClean="0"/>
              <a:t> thai </a:t>
            </a:r>
            <a:r>
              <a:rPr lang="es-ES" sz="2800" dirty="0" err="1" smtClean="0"/>
              <a:t>trẻ</a:t>
            </a:r>
            <a:r>
              <a:rPr lang="es-ES" sz="2800" dirty="0" smtClean="0"/>
              <a:t> </a:t>
            </a:r>
            <a:r>
              <a:rPr lang="es-ES" sz="2800" dirty="0" err="1" smtClean="0"/>
              <a:t>em</a:t>
            </a:r>
            <a:r>
              <a:rPr lang="es-ES" sz="2800" dirty="0" smtClean="0"/>
              <a:t> </a:t>
            </a:r>
            <a:r>
              <a:rPr lang="es-ES" sz="2800" dirty="0" err="1" smtClean="0"/>
              <a:t>gái</a:t>
            </a:r>
            <a:r>
              <a:rPr lang="es-ES" sz="2800" dirty="0" smtClean="0"/>
              <a:t> </a:t>
            </a:r>
            <a:r>
              <a:rPr lang="es-ES" sz="2800" dirty="0" err="1" smtClean="0"/>
              <a:t>độ</a:t>
            </a:r>
            <a:r>
              <a:rPr lang="es-ES" sz="2800" dirty="0" smtClean="0"/>
              <a:t> </a:t>
            </a:r>
            <a:r>
              <a:rPr lang="es-ES" sz="2800" dirty="0" err="1" smtClean="0"/>
              <a:t>tuổi</a:t>
            </a:r>
            <a:r>
              <a:rPr lang="es-ES" sz="2800" dirty="0" smtClean="0"/>
              <a:t> </a:t>
            </a:r>
            <a:r>
              <a:rPr lang="es-ES" sz="2800" dirty="0" smtClean="0">
                <a:solidFill>
                  <a:srgbClr val="FF0000"/>
                </a:solidFill>
              </a:rPr>
              <a:t>13-19</a:t>
            </a:r>
            <a:r>
              <a:rPr lang="es-ES" sz="2800" dirty="0" smtClean="0"/>
              <a:t> </a:t>
            </a:r>
            <a:r>
              <a:rPr lang="es-ES" sz="2800" dirty="0" err="1" smtClean="0"/>
              <a:t>tuổi</a:t>
            </a:r>
            <a:r>
              <a:rPr lang="es-ES" sz="2800" dirty="0" smtClean="0"/>
              <a:t> </a:t>
            </a:r>
            <a:r>
              <a:rPr lang="es-ES" sz="2800" dirty="0" err="1" smtClean="0"/>
              <a:t>là</a:t>
            </a:r>
            <a:r>
              <a:rPr lang="es-ES" sz="2800" dirty="0" smtClean="0"/>
              <a:t> </a:t>
            </a:r>
            <a:r>
              <a:rPr lang="es-ES" sz="2800" dirty="0" smtClean="0">
                <a:solidFill>
                  <a:srgbClr val="FF0000"/>
                </a:solidFill>
              </a:rPr>
              <a:t>47 </a:t>
            </a:r>
            <a:r>
              <a:rPr lang="es-ES" sz="2800" dirty="0" err="1" smtClean="0">
                <a:solidFill>
                  <a:srgbClr val="FF0000"/>
                </a:solidFill>
              </a:rPr>
              <a:t>ca</a:t>
            </a:r>
            <a:r>
              <a:rPr lang="es-ES" sz="2800" dirty="0" smtClean="0"/>
              <a:t>, </a:t>
            </a:r>
            <a:r>
              <a:rPr lang="es-ES" sz="2800" dirty="0" err="1" smtClean="0"/>
              <a:t>số</a:t>
            </a:r>
            <a:r>
              <a:rPr lang="es-ES" sz="2800" dirty="0" smtClean="0"/>
              <a:t> </a:t>
            </a:r>
            <a:r>
              <a:rPr lang="es-ES" sz="2800" dirty="0" err="1" smtClean="0"/>
              <a:t>trẻ</a:t>
            </a:r>
            <a:r>
              <a:rPr lang="es-ES" sz="2800" dirty="0" smtClean="0"/>
              <a:t> </a:t>
            </a:r>
            <a:r>
              <a:rPr lang="es-ES" sz="2800" dirty="0" err="1" smtClean="0"/>
              <a:t>em</a:t>
            </a:r>
            <a:r>
              <a:rPr lang="es-ES" sz="2800" dirty="0" smtClean="0"/>
              <a:t> VTN </a:t>
            </a:r>
            <a:r>
              <a:rPr lang="es-ES" sz="2800" dirty="0" err="1" smtClean="0"/>
              <a:t>bị</a:t>
            </a:r>
            <a:r>
              <a:rPr lang="es-ES" sz="2800" dirty="0" smtClean="0"/>
              <a:t> </a:t>
            </a:r>
            <a:r>
              <a:rPr lang="es-ES" sz="2800" dirty="0" err="1" smtClean="0"/>
              <a:t>viêm</a:t>
            </a:r>
            <a:r>
              <a:rPr lang="es-ES" sz="2800" dirty="0" smtClean="0"/>
              <a:t> </a:t>
            </a:r>
            <a:r>
              <a:rPr lang="es-ES" sz="2800" dirty="0" err="1" smtClean="0"/>
              <a:t>nhiễm</a:t>
            </a:r>
            <a:r>
              <a:rPr lang="es-ES" sz="2800" dirty="0" smtClean="0"/>
              <a:t> </a:t>
            </a:r>
            <a:r>
              <a:rPr lang="es-ES" sz="2800" dirty="0" err="1" smtClean="0"/>
              <a:t>phụ</a:t>
            </a:r>
            <a:r>
              <a:rPr lang="es-ES" sz="2800" dirty="0" smtClean="0"/>
              <a:t> </a:t>
            </a:r>
            <a:r>
              <a:rPr lang="es-ES" sz="2800" dirty="0" err="1" smtClean="0"/>
              <a:t>khoa</a:t>
            </a:r>
            <a:r>
              <a:rPr lang="es-ES" sz="2800" dirty="0" smtClean="0"/>
              <a:t> </a:t>
            </a:r>
            <a:r>
              <a:rPr lang="es-ES" sz="2800" dirty="0" err="1" smtClean="0"/>
              <a:t>là</a:t>
            </a:r>
            <a:r>
              <a:rPr lang="es-ES" sz="2800" dirty="0" smtClean="0"/>
              <a:t> </a:t>
            </a:r>
            <a:r>
              <a:rPr lang="es-ES" sz="2800" dirty="0" smtClean="0">
                <a:solidFill>
                  <a:srgbClr val="FF0000"/>
                </a:solidFill>
              </a:rPr>
              <a:t>622 </a:t>
            </a:r>
            <a:r>
              <a:rPr lang="es-ES" sz="2800" dirty="0" err="1" smtClean="0">
                <a:solidFill>
                  <a:srgbClr val="FF0000"/>
                </a:solidFill>
              </a:rPr>
              <a:t>em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52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IV. PHÁ THAI Ở TUỔI VTN/TN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6096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1.</a:t>
            </a:r>
            <a:r>
              <a:rPr lang="en-US" sz="2400" b="1" dirty="0" err="1" smtClean="0"/>
              <a:t>Khái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niệm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9906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2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Thực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trạng</a:t>
            </a: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200" y="1419664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3. Tại sao tỷ lệ có thai và phá thai ở VTN/TN gia tăng?</a:t>
            </a:r>
            <a:endParaRPr lang="en-US" sz="2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38200" y="1780736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4. Những ảnh hưởng về sức khỏe</a:t>
            </a:r>
            <a:endParaRPr lang="en-US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990600" y="2286000"/>
            <a:ext cx="434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vi-VN" sz="2400" dirty="0" smtClean="0">
                <a:solidFill>
                  <a:srgbClr val="FF0000"/>
                </a:solidFill>
              </a:rPr>
              <a:t> Biến chứng của phá thai: </a:t>
            </a:r>
            <a:r>
              <a:rPr lang="vi-VN" sz="2400" dirty="0" smtClean="0">
                <a:solidFill>
                  <a:srgbClr val="0070C0"/>
                </a:solidFill>
              </a:rPr>
              <a:t>Thai </a:t>
            </a:r>
            <a:r>
              <a:rPr lang="vi-VN" sz="2400" dirty="0" smtClean="0">
                <a:solidFill>
                  <a:srgbClr val="0070C0"/>
                </a:solidFill>
              </a:rPr>
              <a:t>&lt; 8 tuần: &lt;1%</a:t>
            </a:r>
          </a:p>
          <a:p>
            <a:r>
              <a:rPr lang="vi-VN" sz="2400" dirty="0" smtClean="0">
                <a:solidFill>
                  <a:srgbClr val="0070C0"/>
                </a:solidFill>
              </a:rPr>
              <a:t>Thai 8-12 tuần: 1.5 </a:t>
            </a:r>
            <a:r>
              <a:rPr lang="vi-VN" sz="2400" dirty="0" smtClean="0">
                <a:solidFill>
                  <a:srgbClr val="0070C0"/>
                </a:solidFill>
                <a:sym typeface="Wingdings" pitchFamily="2" charset="2"/>
              </a:rPr>
              <a:t>2%</a:t>
            </a:r>
          </a:p>
          <a:p>
            <a:r>
              <a:rPr lang="vi-VN" sz="2400" dirty="0" smtClean="0">
                <a:solidFill>
                  <a:srgbClr val="0070C0"/>
                </a:solidFill>
                <a:sym typeface="Wingdings" pitchFamily="2" charset="2"/>
              </a:rPr>
              <a:t>Thai 12-13 tuần: 3  6%</a:t>
            </a:r>
          </a:p>
          <a:p>
            <a:r>
              <a:rPr lang="vi-VN" sz="2400" dirty="0" smtClean="0">
                <a:solidFill>
                  <a:srgbClr val="0070C0"/>
                </a:solidFill>
                <a:sym typeface="Wingdings" pitchFamily="2" charset="2"/>
              </a:rPr>
              <a:t>3 tháng giữa: 50%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41910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Rối loạn kinh nguyệt: 10-14%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0" y="45720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Sót nhau: 2,5-3,7%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0600" y="50292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 Sang chấn ở tử cung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55626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 Nhiễm trùng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0600" y="60198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 Vô sinh thứ phát sau phá thai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0" y="26670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Sẩy thai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3600" y="3200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 Thai ngoài tử cung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3600" y="3741003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-Tăng nguy cơ ung thư vú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4648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-Tử vong 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3657600" y="4419600"/>
            <a:ext cx="41148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52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IV. PHÁ THAI Ở TUỔI VTN/TN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6096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1.</a:t>
            </a:r>
            <a:r>
              <a:rPr lang="en-US" sz="2400" b="1" dirty="0" err="1" smtClean="0"/>
              <a:t>Khái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niệm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9906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2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Thực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trạng</a:t>
            </a: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200" y="1419664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3. Tại sao tỷ lệ có thai và phá thai ở VTN/TN gia tăng?</a:t>
            </a:r>
            <a:endParaRPr lang="en-US" sz="2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38200" y="2237936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5. Những ảnh hưởng về tâm lý</a:t>
            </a:r>
            <a:endParaRPr lang="en-US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838200" y="1824335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4. Những ảnh hưởng về sức khỏe</a:t>
            </a:r>
            <a:endParaRPr 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38200" y="2819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    Việc phá thai cũng khiến nữ giới bị ám ảnh lâu dài về sau, cảm giác tội lỗi, day dứt do đã bỏ thai...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9698" name="Picture 2" descr="C:\Users\lehop\Desktop\Tuổi vị thành niên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733800"/>
            <a:ext cx="3657600" cy="2819400"/>
          </a:xfrm>
          <a:prstGeom prst="rect">
            <a:avLst/>
          </a:prstGeom>
          <a:noFill/>
        </p:spPr>
      </p:pic>
      <p:pic>
        <p:nvPicPr>
          <p:cNvPr id="29699" name="Picture 3" descr="C:\Users\lehop\Desktop\Tuổi vị thành niên\images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733800"/>
            <a:ext cx="377952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38200" y="762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6. Những ảnh hưởng về xã hội</a:t>
            </a:r>
            <a:endParaRPr lang="en-US" sz="24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066800" y="609600"/>
            <a:ext cx="746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     Có thai sớm sẽ giới hạn cơ hội học tập và làm việc của VTN/TN. Bên cạnh đó là gánh nặng trực tiếp mà xã hội phải gánh chịu: gia tăng chăm sóc y tế, trợ cấp nghèo khó và gián tiếp tạo ra một lực lượng lao động có trình độ thấp.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0722" name="Picture 2" descr="C:\Users\lehop\Desktop\Tuổi vị thành niên\tải xuống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4132" y="4752536"/>
            <a:ext cx="3519268" cy="1953064"/>
          </a:xfrm>
          <a:prstGeom prst="rect">
            <a:avLst/>
          </a:prstGeom>
          <a:noFill/>
        </p:spPr>
      </p:pic>
      <p:pic>
        <p:nvPicPr>
          <p:cNvPr id="30723" name="Picture 3" descr="C:\Users\lehop\Desktop\Tuổi vị thành niên\tải xuống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514600"/>
            <a:ext cx="3200400" cy="2069491"/>
          </a:xfrm>
          <a:prstGeom prst="rect">
            <a:avLst/>
          </a:prstGeom>
          <a:noFill/>
        </p:spPr>
      </p:pic>
      <p:pic>
        <p:nvPicPr>
          <p:cNvPr id="30724" name="Picture 4" descr="C:\Users\lehop\Desktop\Tuổi vị thành niên\tải xuống (1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648200"/>
            <a:ext cx="3200400" cy="2209800"/>
          </a:xfrm>
          <a:prstGeom prst="rect">
            <a:avLst/>
          </a:prstGeom>
          <a:noFill/>
        </p:spPr>
      </p:pic>
      <p:pic>
        <p:nvPicPr>
          <p:cNvPr id="30725" name="Picture 5" descr="C:\Users\lehop\Desktop\Tuổi vị thành niên\tải xuống (1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2514600"/>
            <a:ext cx="35052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686800" cy="1470025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TUYÊN </a:t>
            </a:r>
            <a:r>
              <a:rPr lang="en-US" sz="3100" b="1" dirty="0"/>
              <a:t>TRUYỀN NGOẠI KHÓA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b="1" dirty="0">
                <a:solidFill>
                  <a:srgbClr val="FF0000"/>
                </a:solidFill>
              </a:rPr>
              <a:t>“VAI TRÒ CỦA CHĂM SÓC SỨC KHỎE SINH SẢN VTN/TN”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I. KHÁI NIỆM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905000"/>
            <a:ext cx="220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/>
              <a:t>1. </a:t>
            </a:r>
            <a:r>
              <a:rPr lang="en-US" sz="2800" dirty="0" err="1" smtClean="0"/>
              <a:t>Vị</a:t>
            </a:r>
            <a:r>
              <a:rPr lang="en-US" sz="2800" dirty="0" smtClean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niên</a:t>
            </a:r>
            <a:r>
              <a:rPr lang="en-US" sz="2800" dirty="0">
                <a:solidFill>
                  <a:srgbClr val="00206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chuyển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từ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trẻ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em</a:t>
            </a:r>
            <a:r>
              <a:rPr lang="en-US" sz="2800" dirty="0">
                <a:solidFill>
                  <a:srgbClr val="FF0000"/>
                </a:solidFill>
              </a:rPr>
              <a:t> sang </a:t>
            </a:r>
            <a:r>
              <a:rPr lang="en-US" sz="2800" dirty="0" err="1">
                <a:solidFill>
                  <a:srgbClr val="FF0000"/>
                </a:solidFill>
              </a:rPr>
              <a:t>người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lớn</a:t>
            </a:r>
            <a:r>
              <a:rPr lang="en-US" sz="2800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7" name="Picture 2" descr="C:\Users\lehop\Desktop\Tuổi vị thành niên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3810000"/>
            <a:ext cx="2504661" cy="2286000"/>
          </a:xfrm>
          <a:prstGeom prst="rect">
            <a:avLst/>
          </a:prstGeom>
          <a:noFill/>
        </p:spPr>
      </p:pic>
      <p:pic>
        <p:nvPicPr>
          <p:cNvPr id="8" name="Picture 6" descr="C:\Users\lehop\Desktop\Tuổi vị thành niên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733800"/>
            <a:ext cx="2679914" cy="2362200"/>
          </a:xfrm>
          <a:prstGeom prst="rect">
            <a:avLst/>
          </a:prstGeom>
          <a:noFill/>
        </p:spPr>
      </p:pic>
      <p:pic>
        <p:nvPicPr>
          <p:cNvPr id="9" name="Picture 7" descr="C:\Users\lehop\Desktop\Tuổi vị thành niên\tải xuống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295400"/>
            <a:ext cx="2663093" cy="2209800"/>
          </a:xfrm>
          <a:prstGeom prst="rect">
            <a:avLst/>
          </a:prstGeom>
          <a:noFill/>
        </p:spPr>
      </p:pic>
      <p:pic>
        <p:nvPicPr>
          <p:cNvPr id="10" name="Picture 8" descr="C:\Users\lehop\Desktop\Tuổi vị thành niên\tải xuống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1295400"/>
            <a:ext cx="2438400" cy="2268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286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/>
              <a:t>V. BIỆN PHÁP TRÁNH MANG THAI NGOÀI Ý MUỐN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990600" y="9144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</a:rPr>
              <a:t>-Sử dụng thuốc tránh thai.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vi-VN" sz="2400" dirty="0" smtClean="0">
                <a:solidFill>
                  <a:srgbClr val="FF0000"/>
                </a:solidFill>
              </a:rPr>
              <a:t>-Sử dụng bao cao su trong quan hệ tình dục để tránh mang thai ngoài ý muốn và các bệnh lây truyền qua đường sinh dục.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lehop\Desktop\Tuổi vị thành niên\tải xuống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590800"/>
            <a:ext cx="59436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lehop\Desktop\Tuổi vị thành niên\110501_48d9f2dbcccea9d9f86e665c4d3143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7630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6745"/>
            <a:ext cx="8001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* </a:t>
            </a:r>
            <a:r>
              <a:rPr lang="en-US" sz="2800" b="1" dirty="0" err="1">
                <a:solidFill>
                  <a:srgbClr val="FF0000"/>
                </a:solidFill>
              </a:rPr>
              <a:t>Vị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thành</a:t>
            </a:r>
            <a:r>
              <a:rPr lang="en-US" sz="2800" b="1" dirty="0">
                <a:solidFill>
                  <a:srgbClr val="FF0000"/>
                </a:solidFill>
              </a:rPr>
              <a:t> niên:10-19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chia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3 </a:t>
            </a:r>
            <a:r>
              <a:rPr lang="en-US" sz="2800" b="1" dirty="0" err="1">
                <a:solidFill>
                  <a:srgbClr val="FF0000"/>
                </a:solidFill>
              </a:rPr>
              <a:t>giai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	 - </a:t>
            </a:r>
            <a:r>
              <a:rPr lang="en-US" sz="2800" b="1" dirty="0" err="1">
                <a:solidFill>
                  <a:srgbClr val="FF0000"/>
                </a:solidFill>
              </a:rPr>
              <a:t>Giai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đầu</a:t>
            </a:r>
            <a:r>
              <a:rPr lang="en-US" sz="2800" b="1" dirty="0">
                <a:solidFill>
                  <a:srgbClr val="FF0000"/>
                </a:solidFill>
              </a:rPr>
              <a:t> VTN (10-13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).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 	 - </a:t>
            </a:r>
            <a:r>
              <a:rPr lang="en-US" sz="2800" b="1" dirty="0" err="1">
                <a:solidFill>
                  <a:srgbClr val="FF0000"/>
                </a:solidFill>
              </a:rPr>
              <a:t>Giai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giữa</a:t>
            </a:r>
            <a:r>
              <a:rPr lang="en-US" sz="2800" b="1" dirty="0">
                <a:solidFill>
                  <a:srgbClr val="FF0000"/>
                </a:solidFill>
              </a:rPr>
              <a:t> VTN (14-16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).  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	 - </a:t>
            </a:r>
            <a:r>
              <a:rPr lang="en-US" sz="2800" b="1" dirty="0" err="1">
                <a:solidFill>
                  <a:srgbClr val="FF0000"/>
                </a:solidFill>
              </a:rPr>
              <a:t>Giai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cuối</a:t>
            </a:r>
            <a:r>
              <a:rPr lang="en-US" sz="2800" b="1" dirty="0">
                <a:solidFill>
                  <a:srgbClr val="FF0000"/>
                </a:solidFill>
              </a:rPr>
              <a:t> VTN (17-19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). 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 * </a:t>
            </a:r>
            <a:r>
              <a:rPr lang="en-US" sz="2800" b="1" dirty="0" err="1">
                <a:solidFill>
                  <a:srgbClr val="FF0000"/>
                </a:solidFill>
              </a:rPr>
              <a:t>Thanh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niên</a:t>
            </a:r>
            <a:r>
              <a:rPr lang="en-US" sz="2800" b="1" dirty="0">
                <a:solidFill>
                  <a:srgbClr val="FF0000"/>
                </a:solidFill>
              </a:rPr>
              <a:t>: 19- 24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 * </a:t>
            </a:r>
            <a:r>
              <a:rPr lang="en-US" sz="2800" b="1" dirty="0" err="1">
                <a:solidFill>
                  <a:srgbClr val="FF0000"/>
                </a:solidFill>
              </a:rPr>
              <a:t>Thanh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thiếu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niên</a:t>
            </a:r>
            <a:r>
              <a:rPr lang="en-US" sz="2800" b="1" dirty="0">
                <a:solidFill>
                  <a:srgbClr val="FF0000"/>
                </a:solidFill>
              </a:rPr>
              <a:t>: 10- 24 </a:t>
            </a:r>
            <a:r>
              <a:rPr lang="en-US" sz="2800" b="1" dirty="0" err="1">
                <a:solidFill>
                  <a:srgbClr val="FF0000"/>
                </a:solidFill>
              </a:rPr>
              <a:t>tuổi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1026" name="Picture 2" descr="C:\Users\lehop\Desktop\Tuổi vị thành niên\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463429"/>
            <a:ext cx="5843672" cy="324217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76200"/>
            <a:ext cx="701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2. </a:t>
            </a:r>
            <a:r>
              <a:rPr lang="en-US" sz="3200" b="1" dirty="0" err="1" smtClean="0"/>
              <a:t>Các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giai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đoạn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phát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triển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của</a:t>
            </a:r>
            <a:r>
              <a:rPr lang="en-US" sz="3200" b="1" dirty="0" smtClean="0"/>
              <a:t> VTN/TN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57200" y="3048000"/>
            <a:ext cx="2514600" cy="1066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7030A0"/>
                </a:solidFill>
              </a:rPr>
              <a:t>VTN DỄ BỊ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8200" y="1447800"/>
            <a:ext cx="2590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Dụ dỗ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8200" y="2438400"/>
            <a:ext cx="2590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C00000"/>
                </a:solidFill>
              </a:rPr>
              <a:t>Mua chuộc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8200" y="3429000"/>
            <a:ext cx="2590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chemeClr val="tx1"/>
                </a:solidFill>
              </a:rPr>
              <a:t>Lừa gạt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4343400"/>
            <a:ext cx="2590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00B0F0"/>
                </a:solidFill>
              </a:rPr>
              <a:t>Xâm hại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8200" y="5257800"/>
            <a:ext cx="2590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002060"/>
                </a:solidFill>
              </a:rPr>
              <a:t>Bắt chước</a:t>
            </a:r>
            <a:endParaRPr lang="en-US" sz="2800" dirty="0">
              <a:solidFill>
                <a:srgbClr val="002060"/>
              </a:solidFill>
            </a:endParaRPr>
          </a:p>
        </p:txBody>
      </p:sp>
      <p:cxnSp>
        <p:nvCxnSpPr>
          <p:cNvPr id="14" name="Straight Arrow Connector 13"/>
          <p:cNvCxnSpPr>
            <a:stCxn id="6" idx="3"/>
            <a:endCxn id="7" idx="1"/>
          </p:cNvCxnSpPr>
          <p:nvPr/>
        </p:nvCxnSpPr>
        <p:spPr>
          <a:xfrm flipV="1">
            <a:off x="2971800" y="1790700"/>
            <a:ext cx="1676400" cy="1790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  <a:endCxn id="8" idx="1"/>
          </p:cNvCxnSpPr>
          <p:nvPr/>
        </p:nvCxnSpPr>
        <p:spPr>
          <a:xfrm flipV="1">
            <a:off x="2971800" y="2781300"/>
            <a:ext cx="1676400" cy="8001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  <a:endCxn id="9" idx="1"/>
          </p:cNvCxnSpPr>
          <p:nvPr/>
        </p:nvCxnSpPr>
        <p:spPr>
          <a:xfrm>
            <a:off x="2971800" y="3581400"/>
            <a:ext cx="1676400" cy="190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3"/>
            <a:endCxn id="11" idx="1"/>
          </p:cNvCxnSpPr>
          <p:nvPr/>
        </p:nvCxnSpPr>
        <p:spPr>
          <a:xfrm>
            <a:off x="2971800" y="3581400"/>
            <a:ext cx="1676400" cy="20193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10" idx="1"/>
          </p:cNvCxnSpPr>
          <p:nvPr/>
        </p:nvCxnSpPr>
        <p:spPr>
          <a:xfrm>
            <a:off x="2971800" y="3581400"/>
            <a:ext cx="1676400" cy="11049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en-US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914400" y="9906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002060"/>
                </a:solidFill>
              </a:rPr>
              <a:t>1. Những biến đổi về thể chất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pic>
        <p:nvPicPr>
          <p:cNvPr id="2" name="Picture 2" descr="C:\Users\lehop\Desktop\Tuổi vị thành niên\tải xuống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6" y="1524000"/>
            <a:ext cx="7000874" cy="5105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29000" y="182880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Dưới tác dụng của Hoocmon FSH, LH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3518336" y="2819400"/>
            <a:ext cx="4572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499536" y="28194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en-US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914400" y="9906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solidFill>
                  <a:srgbClr val="002060"/>
                </a:solidFill>
              </a:rPr>
              <a:t>1. Những biến đổi về thể chất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468" y="1487656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2.Những </a:t>
            </a:r>
            <a:r>
              <a:rPr lang="en-US" sz="2800" b="1" dirty="0" err="1" smtClean="0">
                <a:solidFill>
                  <a:srgbClr val="002060"/>
                </a:solidFill>
              </a:rPr>
              <a:t>biến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đổi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sinh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lý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và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tâm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lý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lehop\Desktop\Tuổi vị thành niên\tải xuống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09800"/>
            <a:ext cx="4114800" cy="4114800"/>
          </a:xfrm>
          <a:prstGeom prst="rect">
            <a:avLst/>
          </a:prstGeom>
          <a:noFill/>
        </p:spPr>
      </p:pic>
      <p:pic>
        <p:nvPicPr>
          <p:cNvPr id="3076" name="Picture 4" descr="C:\Users\lehop\Desktop\Tuổi vị thành niên\tải xuống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09800"/>
            <a:ext cx="3733800" cy="4154510"/>
          </a:xfrm>
          <a:prstGeom prst="rect">
            <a:avLst/>
          </a:prstGeom>
          <a:noFill/>
        </p:spPr>
      </p:pic>
      <p:sp>
        <p:nvSpPr>
          <p:cNvPr id="11" name="Cloud Callout 10"/>
          <p:cNvSpPr/>
          <p:nvPr/>
        </p:nvSpPr>
        <p:spPr>
          <a:xfrm>
            <a:off x="2819400" y="2133600"/>
            <a:ext cx="2362200" cy="1447800"/>
          </a:xfrm>
          <a:prstGeom prst="cloudCallout">
            <a:avLst>
              <a:gd name="adj1" fmla="val -44654"/>
              <a:gd name="adj2" fmla="val 294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Kinh nguyệt?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2" name="Cloud Callout 11"/>
          <p:cNvSpPr/>
          <p:nvPr/>
        </p:nvSpPr>
        <p:spPr>
          <a:xfrm>
            <a:off x="6934200" y="2362200"/>
            <a:ext cx="2133600" cy="1447800"/>
          </a:xfrm>
          <a:prstGeom prst="cloudCallout">
            <a:avLst>
              <a:gd name="adj1" fmla="val -44654"/>
              <a:gd name="adj2" fmla="val 294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Xuất tinh?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vi-VN" sz="3200" b="1" dirty="0" smtClean="0"/>
          </a:p>
          <a:p>
            <a:pPr marL="514350" indent="-514350"/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1. Những biến đổi về thể chất</a:t>
            </a:r>
          </a:p>
          <a:p>
            <a:pPr marL="514350" indent="-514350"/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.</a:t>
            </a:r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biến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sinh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endParaRPr lang="en-US" sz="2400" dirty="0" smtClean="0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986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Tổng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sự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triển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VTN ở </a:t>
            </a:r>
            <a:r>
              <a:rPr lang="en-US" sz="2800" b="1" dirty="0" err="1" smtClean="0">
                <a:solidFill>
                  <a:srgbClr val="002060"/>
                </a:solidFill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giai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đoạn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657600"/>
            <a:ext cx="2057400" cy="584775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</a:rPr>
              <a:t>sinh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lý</a:t>
            </a:r>
            <a:endParaRPr lang="vi-VN" sz="3200" b="1" dirty="0" smtClean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2667000"/>
            <a:ext cx="47244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Tốc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lớn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giảm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dần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vì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khoảng</a:t>
            </a:r>
            <a:r>
              <a:rPr lang="en-US" sz="2800" dirty="0" smtClean="0">
                <a:solidFill>
                  <a:srgbClr val="FF0000"/>
                </a:solidFill>
              </a:rPr>
              <a:t> 95% </a:t>
            </a:r>
            <a:r>
              <a:rPr lang="en-US" sz="2800" dirty="0" err="1" smtClean="0">
                <a:solidFill>
                  <a:srgbClr val="FF0000"/>
                </a:solidFill>
              </a:rPr>
              <a:t>mức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người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lớn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3886200"/>
            <a:ext cx="47244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</a:rPr>
              <a:t>Phát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triển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các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đặc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điểm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sinh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dục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thứ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cấp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5029200"/>
            <a:ext cx="47244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</a:rPr>
              <a:t>Hành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kinh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và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sinh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tinh</a:t>
            </a:r>
            <a:endParaRPr lang="en-US" sz="2800" dirty="0">
              <a:solidFill>
                <a:srgbClr val="00B0F0"/>
              </a:solidFill>
            </a:endParaRPr>
          </a:p>
        </p:txBody>
      </p:sp>
      <p:cxnSp>
        <p:nvCxnSpPr>
          <p:cNvPr id="12" name="Straight Arrow Connector 11"/>
          <p:cNvCxnSpPr>
            <a:stCxn id="7" idx="3"/>
            <a:endCxn id="9" idx="1"/>
          </p:cNvCxnSpPr>
          <p:nvPr/>
        </p:nvCxnSpPr>
        <p:spPr>
          <a:xfrm flipV="1">
            <a:off x="2209800" y="3144054"/>
            <a:ext cx="1600200" cy="8059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  <a:endCxn id="10" idx="1"/>
          </p:cNvCxnSpPr>
          <p:nvPr/>
        </p:nvCxnSpPr>
        <p:spPr>
          <a:xfrm>
            <a:off x="2209800" y="3949988"/>
            <a:ext cx="1600200" cy="41326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11" idx="1"/>
          </p:cNvCxnSpPr>
          <p:nvPr/>
        </p:nvCxnSpPr>
        <p:spPr>
          <a:xfrm>
            <a:off x="2209800" y="3949988"/>
            <a:ext cx="1600200" cy="134082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3400" y="4419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14-16 tuổi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  <p:bldP spid="11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vi-VN" sz="3200" b="1" dirty="0" smtClean="0"/>
          </a:p>
          <a:p>
            <a:pPr marL="514350" indent="-514350"/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1. Những biến đổi về thể chất</a:t>
            </a:r>
          </a:p>
          <a:p>
            <a:pPr marL="514350" indent="-514350"/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2.Những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biến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sinh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endParaRPr lang="en-US" sz="2400" dirty="0" smtClean="0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986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Tổng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sự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triển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VTN ở </a:t>
            </a:r>
            <a:r>
              <a:rPr lang="en-US" sz="2800" b="1" dirty="0" err="1" smtClean="0">
                <a:solidFill>
                  <a:srgbClr val="002060"/>
                </a:solidFill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giai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đoạn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05200"/>
            <a:ext cx="1828800" cy="584775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</a:rPr>
              <a:t>tâm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lý</a:t>
            </a:r>
            <a:endParaRPr lang="vi-VN" sz="3200" b="1" dirty="0" smtClean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2286000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Băn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khoăn</a:t>
            </a:r>
            <a:r>
              <a:rPr lang="en-US" sz="2800" dirty="0" smtClean="0">
                <a:solidFill>
                  <a:srgbClr val="FF0000"/>
                </a:solidFill>
              </a:rPr>
              <a:t> lo </a:t>
            </a:r>
            <a:r>
              <a:rPr lang="en-US" sz="2800" dirty="0" err="1" smtClean="0">
                <a:solidFill>
                  <a:srgbClr val="FF0000"/>
                </a:solidFill>
              </a:rPr>
              <a:t>lắng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vì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triển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quá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33528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</a:rPr>
              <a:t>Quan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tâm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nhiều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đến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cơ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thể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4267200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 err="1" smtClean="0">
                <a:solidFill>
                  <a:srgbClr val="0070C0"/>
                </a:solidFill>
              </a:rPr>
              <a:t>Quan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tâm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vẻ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đẹp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của</a:t>
            </a:r>
            <a:r>
              <a:rPr lang="en-US" sz="2800" dirty="0" smtClean="0">
                <a:solidFill>
                  <a:srgbClr val="0070C0"/>
                </a:solidFill>
              </a:rPr>
              <a:t> con </a:t>
            </a:r>
            <a:r>
              <a:rPr lang="en-US" sz="2800" dirty="0" err="1" smtClean="0">
                <a:solidFill>
                  <a:srgbClr val="0070C0"/>
                </a:solidFill>
              </a:rPr>
              <a:t>người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>
            <a:stCxn id="7" idx="3"/>
            <a:endCxn id="55" idx="1"/>
          </p:cNvCxnSpPr>
          <p:nvPr/>
        </p:nvCxnSpPr>
        <p:spPr>
          <a:xfrm flipV="1">
            <a:off x="1981200" y="3238500"/>
            <a:ext cx="1371600" cy="559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10000" y="54102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 err="1" smtClean="0">
                <a:solidFill>
                  <a:srgbClr val="7030A0"/>
                </a:solidFill>
              </a:rPr>
              <a:t>Mở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rộng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lý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tưởng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hóa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10000" y="60960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 err="1" smtClean="0">
                <a:solidFill>
                  <a:srgbClr val="C00000"/>
                </a:solidFill>
              </a:rPr>
              <a:t>Có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cảm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giác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toàn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năng</a:t>
            </a:r>
            <a:endParaRPr lang="en-US" sz="2800" dirty="0">
              <a:solidFill>
                <a:srgbClr val="C00000"/>
              </a:solidFill>
            </a:endParaRPr>
          </a:p>
        </p:txBody>
      </p:sp>
      <p:cxnSp>
        <p:nvCxnSpPr>
          <p:cNvPr id="40" name="Straight Arrow Connector 39"/>
          <p:cNvCxnSpPr>
            <a:stCxn id="7" idx="3"/>
            <a:endCxn id="60" idx="1"/>
          </p:cNvCxnSpPr>
          <p:nvPr/>
        </p:nvCxnSpPr>
        <p:spPr>
          <a:xfrm>
            <a:off x="1981200" y="3797588"/>
            <a:ext cx="1295400" cy="168881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e 54"/>
          <p:cNvSpPr/>
          <p:nvPr/>
        </p:nvSpPr>
        <p:spPr>
          <a:xfrm>
            <a:off x="3352800" y="2743200"/>
            <a:ext cx="381000" cy="9906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eft Brace 59"/>
          <p:cNvSpPr/>
          <p:nvPr/>
        </p:nvSpPr>
        <p:spPr>
          <a:xfrm>
            <a:off x="3276600" y="4267200"/>
            <a:ext cx="350519" cy="24384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953064" y="3073736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10-13 tuổi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752600" y="4975276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14-16 tuổi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26" grpId="0" animBg="1"/>
      <p:bldP spid="35" grpId="0" animBg="1"/>
      <p:bldP spid="55" grpId="0" animBg="1"/>
      <p:bldP spid="60" grpId="0" animBg="1"/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II. TẠI SAO CẦN CHĂM SÓC SKSS VTN</a:t>
            </a:r>
            <a:endParaRPr lang="vi-VN" sz="3200" b="1" dirty="0" smtClean="0"/>
          </a:p>
          <a:p>
            <a:pPr marL="514350" indent="-514350"/>
            <a:r>
              <a:rPr lang="vi-VN" sz="2400" b="1" dirty="0" smtClean="0">
                <a:solidFill>
                  <a:srgbClr val="002060"/>
                </a:solidFill>
                <a:latin typeface="Arial (Body)"/>
              </a:rPr>
              <a:t>1. Những biến đổi về thể chất</a:t>
            </a:r>
          </a:p>
          <a:p>
            <a:pPr marL="514350" indent="-514350"/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2.Những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biến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đổi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sinh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tâm</a:t>
            </a:r>
            <a:r>
              <a:rPr lang="en-US" sz="2400" b="1" dirty="0" smtClean="0">
                <a:solidFill>
                  <a:srgbClr val="002060"/>
                </a:solidFill>
                <a:latin typeface="Arial (Body)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 (Body)"/>
              </a:rPr>
              <a:t>lý</a:t>
            </a:r>
            <a:endParaRPr lang="en-US" sz="2400" dirty="0" smtClean="0">
              <a:solidFill>
                <a:srgbClr val="002060"/>
              </a:solidFill>
              <a:latin typeface="Arial (Body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986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2060"/>
                </a:solidFill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Tổng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sự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triển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VTN ở </a:t>
            </a:r>
            <a:r>
              <a:rPr lang="en-US" sz="2800" b="1" dirty="0" err="1" smtClean="0">
                <a:solidFill>
                  <a:srgbClr val="002060"/>
                </a:solidFill>
              </a:rPr>
              <a:t>mỗi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giai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đoạn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05200"/>
            <a:ext cx="1828800" cy="1077218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</a:rPr>
              <a:t>nhận thức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20574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</a:rPr>
              <a:t>Suy nghĩ những việc cụ thể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2638864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B050"/>
                </a:solidFill>
              </a:rPr>
              <a:t>Chưa nhận thức các việc làm lâu dài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449426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vi-VN" sz="2800" dirty="0" smtClean="0">
                <a:solidFill>
                  <a:srgbClr val="0070C0"/>
                </a:solidFill>
              </a:rPr>
              <a:t>Suy nghĩ trừu tượng hơn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>
            <a:stCxn id="7" idx="3"/>
            <a:endCxn id="55" idx="1"/>
          </p:cNvCxnSpPr>
          <p:nvPr/>
        </p:nvCxnSpPr>
        <p:spPr>
          <a:xfrm flipV="1">
            <a:off x="1981200" y="3162300"/>
            <a:ext cx="1371600" cy="8815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10000" y="5119468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vi-VN" sz="2800" dirty="0" smtClean="0">
                <a:solidFill>
                  <a:srgbClr val="7030A0"/>
                </a:solidFill>
              </a:rPr>
              <a:t>Cân nhắc việc lâu dài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10000" y="5757204"/>
            <a:ext cx="4876800" cy="954107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vi-VN" sz="2800" dirty="0" smtClean="0">
                <a:solidFill>
                  <a:srgbClr val="C00000"/>
                </a:solidFill>
              </a:rPr>
              <a:t>Quay lại tư duy cụ thể khi bị sức ép</a:t>
            </a:r>
            <a:endParaRPr lang="en-US" sz="2800" dirty="0">
              <a:solidFill>
                <a:srgbClr val="C00000"/>
              </a:solidFill>
            </a:endParaRPr>
          </a:p>
        </p:txBody>
      </p:sp>
      <p:cxnSp>
        <p:nvCxnSpPr>
          <p:cNvPr id="40" name="Straight Arrow Connector 39"/>
          <p:cNvCxnSpPr>
            <a:stCxn id="7" idx="3"/>
            <a:endCxn id="60" idx="1"/>
          </p:cNvCxnSpPr>
          <p:nvPr/>
        </p:nvCxnSpPr>
        <p:spPr>
          <a:xfrm>
            <a:off x="1981200" y="4043809"/>
            <a:ext cx="1371600" cy="155689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eft Brace 54"/>
          <p:cNvSpPr/>
          <p:nvPr/>
        </p:nvSpPr>
        <p:spPr>
          <a:xfrm>
            <a:off x="3352800" y="2286000"/>
            <a:ext cx="381000" cy="1752600"/>
          </a:xfrm>
          <a:prstGeom prst="leftBrace">
            <a:avLst>
              <a:gd name="adj1" fmla="val 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eft Brace 59"/>
          <p:cNvSpPr/>
          <p:nvPr/>
        </p:nvSpPr>
        <p:spPr>
          <a:xfrm>
            <a:off x="3352800" y="4648200"/>
            <a:ext cx="350519" cy="19050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2057400" y="3352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10-13 tuổi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981200" y="4572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/>
              <a:t>14-16 tuổi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4876800" cy="523220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</a:rPr>
              <a:t>Có định hướng về sự tồn tại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26" grpId="0" animBg="1"/>
      <p:bldP spid="35" grpId="0" animBg="1"/>
      <p:bldP spid="55" grpId="0" animBg="1"/>
      <p:bldP spid="60" grpId="0" animBg="1"/>
      <p:bldP spid="63" grpId="0"/>
      <p:bldP spid="64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1114</Words>
  <Application>Microsoft Office PowerPoint</Application>
  <PresentationFormat>On-screen Show (4:3)</PresentationFormat>
  <Paragraphs>152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TUYÊN TRUYỀN NGOẠI KHÓA  “VAI TRÒ CỦA CHĂM SÓC SỨC KHỎE SINH SẢN VTN/TN”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TUYÊN TRUYỀN NGOẠI KHÓA  “VAI TRÒ CỦA CHĂM SÓC SỨC KHỎE SINH SẢN VTN/TN”</dc:title>
  <dc:creator>Mr Hợp</dc:creator>
  <cp:lastModifiedBy>Mr Hợp</cp:lastModifiedBy>
  <cp:revision>39</cp:revision>
  <dcterms:created xsi:type="dcterms:W3CDTF">2019-11-03T04:47:35Z</dcterms:created>
  <dcterms:modified xsi:type="dcterms:W3CDTF">2019-11-04T13:47:28Z</dcterms:modified>
</cp:coreProperties>
</file>