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343" r:id="rId4"/>
    <p:sldId id="288" r:id="rId5"/>
    <p:sldId id="286" r:id="rId6"/>
    <p:sldId id="344" r:id="rId7"/>
    <p:sldId id="358" r:id="rId8"/>
    <p:sldId id="359" r:id="rId9"/>
    <p:sldId id="333" r:id="rId10"/>
    <p:sldId id="263" r:id="rId11"/>
    <p:sldId id="350" r:id="rId12"/>
    <p:sldId id="351" r:id="rId13"/>
    <p:sldId id="352" r:id="rId14"/>
    <p:sldId id="353" r:id="rId15"/>
    <p:sldId id="354" r:id="rId16"/>
    <p:sldId id="355" r:id="rId17"/>
    <p:sldId id="363" r:id="rId18"/>
    <p:sldId id="349" r:id="rId19"/>
    <p:sldId id="356" r:id="rId20"/>
    <p:sldId id="357" r:id="rId21"/>
    <p:sldId id="345" r:id="rId22"/>
    <p:sldId id="360" r:id="rId23"/>
    <p:sldId id="361" r:id="rId24"/>
    <p:sldId id="362" r:id="rId25"/>
    <p:sldId id="346" r:id="rId26"/>
    <p:sldId id="347" r:id="rId27"/>
    <p:sldId id="348" r:id="rId28"/>
    <p:sldId id="264" r:id="rId29"/>
    <p:sldId id="317" r:id="rId30"/>
    <p:sldId id="266" r:id="rId31"/>
    <p:sldId id="26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1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0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9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53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3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7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2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81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1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1409B-B7EE-430B-A68A-1115D1D69429}" type="datetimeFigureOut">
              <a:rPr lang="en-US" smtClean="0"/>
              <a:t>12/12/2022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86263-D400-4233-A99F-5AAE5D17B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4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08307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o</a:t>
            </a:r>
            <a:r>
              <a:rPr lang="en-US" sz="4800" b="1" dirty="0" smtClean="0">
                <a:solidFill>
                  <a:srgbClr val="FF0000"/>
                </a:solidFill>
              </a:rPr>
              <a:t>f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fering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54163" y="1414032"/>
            <a:ext cx="1935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/ˈɒfərɪŋ/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354642" y="5965604"/>
            <a:ext cx="5083075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</a:rPr>
              <a:t>đ</a:t>
            </a:r>
            <a:r>
              <a:rPr lang="en-US" sz="4400" b="1" dirty="0" err="1" smtClean="0">
                <a:solidFill>
                  <a:schemeClr val="bg1"/>
                </a:solidFill>
              </a:rPr>
              <a:t>ồ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cúng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lễ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5213" y="555574"/>
            <a:ext cx="6219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something that is given to a god </a:t>
            </a: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in a religious ceremony</a:t>
            </a:r>
            <a:endParaRPr lang="en-US" sz="2800" b="1">
              <a:solidFill>
                <a:srgbClr val="009692"/>
              </a:solidFill>
            </a:endParaRPr>
          </a:p>
        </p:txBody>
      </p:sp>
      <p:pic>
        <p:nvPicPr>
          <p:cNvPr id="6" name="ukoffen00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642" y="910139"/>
            <a:ext cx="468796" cy="468796"/>
          </a:xfrm>
          <a:prstGeom prst="rect">
            <a:avLst/>
          </a:prstGeom>
        </p:spPr>
      </p:pic>
      <p:pic>
        <p:nvPicPr>
          <p:cNvPr id="8" name="Picture 2" descr="Cúng Đầu Năm: Cách Chuẩn Bị Mâm Lễ &amp; Bài Cúng Chuẩn Xá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1" y="1998807"/>
            <a:ext cx="5136647" cy="385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lose-up of religious offerings in a Diwali pooja thali Stock Photo - Alamy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5"/>
          <a:stretch/>
        </p:blipFill>
        <p:spPr bwMode="auto">
          <a:xfrm>
            <a:off x="5567898" y="1758891"/>
            <a:ext cx="6580094" cy="43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44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08307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a</a:t>
            </a:r>
            <a:r>
              <a:rPr lang="en-US" sz="4800" b="1" dirty="0" smtClean="0">
                <a:solidFill>
                  <a:srgbClr val="FF0000"/>
                </a:solidFill>
              </a:rPr>
              <a:t>n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cestor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31434" y="1414032"/>
            <a:ext cx="2518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/ˈænsestər/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354642" y="5965604"/>
            <a:ext cx="5083075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t</a:t>
            </a:r>
            <a:r>
              <a:rPr lang="en-US" sz="4400" b="1" dirty="0" err="1" smtClean="0">
                <a:solidFill>
                  <a:schemeClr val="bg1"/>
                </a:solidFill>
              </a:rPr>
              <a:t>ổ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tiên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95213" y="555574"/>
            <a:ext cx="6219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person in your family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who </a:t>
            </a:r>
            <a:r>
              <a:rPr lang="en-US" sz="2800" b="1">
                <a:solidFill>
                  <a:srgbClr val="009692"/>
                </a:solidFill>
              </a:rPr>
              <a:t>lived a long time ago</a:t>
            </a:r>
          </a:p>
        </p:txBody>
      </p:sp>
      <p:pic>
        <p:nvPicPr>
          <p:cNvPr id="2" name="ukanarc00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642" y="844560"/>
            <a:ext cx="551924" cy="551924"/>
          </a:xfrm>
          <a:prstGeom prst="rect">
            <a:avLst/>
          </a:prstGeom>
        </p:spPr>
      </p:pic>
      <p:pic>
        <p:nvPicPr>
          <p:cNvPr id="3078" name="Picture 6" descr="Phong tục thờ cúng tổ tiên: Cầu nối đưa đạo Phật đi vào lòng dân Việ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60" y="2029325"/>
            <a:ext cx="7055731" cy="387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racing Ancestors Among the Five Largest Indigenous Tribes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3" r="18723"/>
          <a:stretch/>
        </p:blipFill>
        <p:spPr bwMode="auto">
          <a:xfrm>
            <a:off x="7338668" y="1741623"/>
            <a:ext cx="4699137" cy="445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6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omb/>
      </p:transition>
    </mc:Choice>
    <mc:Fallback xmlns="">
      <p:transition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08307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US" sz="4800" b="1" dirty="0" smtClean="0">
                <a:solidFill>
                  <a:srgbClr val="FF0000"/>
                </a:solidFill>
              </a:rPr>
              <a:t>rade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54163" y="1414032"/>
            <a:ext cx="2024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/pəˈreɪd/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354642" y="5965604"/>
            <a:ext cx="5083075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d</a:t>
            </a:r>
            <a:r>
              <a:rPr lang="en-US" sz="4400" b="1" dirty="0" err="1" smtClean="0">
                <a:solidFill>
                  <a:schemeClr val="bg1"/>
                </a:solidFill>
              </a:rPr>
              <a:t>iễu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hành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9044" y="555574"/>
            <a:ext cx="6219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public </a:t>
            </a:r>
            <a:r>
              <a:rPr lang="en-US" sz="2800" b="1" smtClean="0">
                <a:solidFill>
                  <a:srgbClr val="009692"/>
                </a:solidFill>
              </a:rPr>
              <a:t>event with </a:t>
            </a:r>
            <a:r>
              <a:rPr lang="en-US" sz="2800" b="1">
                <a:solidFill>
                  <a:srgbClr val="009692"/>
                </a:solidFill>
              </a:rPr>
              <a:t>bands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in </a:t>
            </a:r>
            <a:r>
              <a:rPr lang="en-US" sz="2800" b="1">
                <a:solidFill>
                  <a:srgbClr val="009692"/>
                </a:solidFill>
              </a:rPr>
              <a:t>the streets and decorated vehicles</a:t>
            </a:r>
          </a:p>
        </p:txBody>
      </p:sp>
      <p:pic>
        <p:nvPicPr>
          <p:cNvPr id="2" name="ukpaper0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642" y="944367"/>
            <a:ext cx="434568" cy="434568"/>
          </a:xfrm>
          <a:prstGeom prst="rect">
            <a:avLst/>
          </a:prstGeom>
        </p:spPr>
      </p:pic>
      <p:pic>
        <p:nvPicPr>
          <p:cNvPr id="2050" name="Picture 2" descr="Parade definition and meaning | Collins English Dictionar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1960858"/>
            <a:ext cx="5874736" cy="380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CM City celebrates Lantern Festival with parade, cultural show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47689"/>
            <a:ext cx="5976155" cy="401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92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08307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</a:rPr>
              <a:t>vent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30" y="799271"/>
            <a:ext cx="1893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/ɪˈvent/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5624080" y="1224710"/>
            <a:ext cx="5083075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s</a:t>
            </a:r>
            <a:r>
              <a:rPr lang="en-US" sz="4400" b="1" dirty="0" err="1" smtClean="0">
                <a:solidFill>
                  <a:schemeClr val="bg1"/>
                </a:solidFill>
              </a:rPr>
              <a:t>ự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kiện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5681" y="187500"/>
            <a:ext cx="62198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thing that happens, especially something important</a:t>
            </a:r>
          </a:p>
        </p:txBody>
      </p:sp>
      <p:pic>
        <p:nvPicPr>
          <p:cNvPr id="2" name="ukeve__0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1815" y="885689"/>
            <a:ext cx="493246" cy="493246"/>
          </a:xfrm>
          <a:prstGeom prst="rect">
            <a:avLst/>
          </a:prstGeom>
        </p:spPr>
      </p:pic>
      <p:pic>
        <p:nvPicPr>
          <p:cNvPr id="4098" name="Picture 2" descr="Event marketing là gì? Những vị trí nào mà bạn có thể làm trong chiến dị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992" y="1960858"/>
            <a:ext cx="9982841" cy="467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0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54643" y="812807"/>
            <a:ext cx="5083075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p</a:t>
            </a:r>
            <a:r>
              <a:rPr lang="en-US" sz="4800" b="1" dirty="0" smtClean="0">
                <a:solidFill>
                  <a:srgbClr val="FF0000"/>
                </a:solidFill>
              </a:rPr>
              <a:t>o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etry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6586" y="1378935"/>
            <a:ext cx="21419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333333"/>
                </a:solidFill>
                <a:latin typeface="Lucida Sans Unicode" panose="020B0602030504020204" pitchFamily="34" charset="0"/>
              </a:rPr>
              <a:t>/ˈpəʊətri/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689467" y="5965604"/>
            <a:ext cx="4288832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t</a:t>
            </a:r>
            <a:r>
              <a:rPr lang="en-US" sz="4400" b="1" dirty="0" err="1" smtClean="0">
                <a:solidFill>
                  <a:schemeClr val="bg1"/>
                </a:solidFill>
              </a:rPr>
              <a:t>hơ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ca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26541" y="777710"/>
            <a:ext cx="6219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poems in general</a:t>
            </a:r>
          </a:p>
        </p:txBody>
      </p:sp>
      <p:pic>
        <p:nvPicPr>
          <p:cNvPr id="6" name="ukpmt__0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4642" y="885922"/>
            <a:ext cx="419898" cy="419898"/>
          </a:xfrm>
          <a:prstGeom prst="rect">
            <a:avLst/>
          </a:prstGeom>
        </p:spPr>
      </p:pic>
      <p:pic>
        <p:nvPicPr>
          <p:cNvPr id="5122" name="Picture 2" descr="Pearls, Diamonds and Dogs, Poetry and Love – Tufts Poetry Award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2" b="15481"/>
          <a:stretch/>
        </p:blipFill>
        <p:spPr bwMode="auto">
          <a:xfrm>
            <a:off x="729026" y="1867058"/>
            <a:ext cx="4249272" cy="402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hat is Poetry? | Writing Forwar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983" y="1636168"/>
            <a:ext cx="6875034" cy="458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7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doors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9466" y="812807"/>
            <a:ext cx="4288833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ost 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(n/v)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6586" y="1378935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/həʊst/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689467" y="5965604"/>
            <a:ext cx="4288832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c</a:t>
            </a:r>
            <a:r>
              <a:rPr lang="en-US" sz="4400" b="1" dirty="0" err="1" smtClean="0">
                <a:solidFill>
                  <a:schemeClr val="bg1"/>
                </a:solidFill>
              </a:rPr>
              <a:t>hủ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nhà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38255" y="707251"/>
            <a:ext cx="7637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rgbClr val="009692"/>
                </a:solidFill>
              </a:rPr>
              <a:t>= a </a:t>
            </a:r>
            <a:r>
              <a:rPr lang="en-US" sz="2800" b="1">
                <a:solidFill>
                  <a:srgbClr val="009692"/>
                </a:solidFill>
              </a:rPr>
              <a:t>person who invites guests to a meal, a party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78299" y="1148102"/>
            <a:ext cx="7637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009692"/>
                </a:solidFill>
              </a:rPr>
              <a:t>= to </a:t>
            </a:r>
            <a:r>
              <a:rPr lang="en-US" sz="2800" b="1">
                <a:solidFill>
                  <a:srgbClr val="009692"/>
                </a:solidFill>
              </a:rPr>
              <a:t>organize an event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978739" y="5965603"/>
            <a:ext cx="4288832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t</a:t>
            </a:r>
            <a:r>
              <a:rPr lang="en-US" sz="4400" b="1" dirty="0" err="1" smtClean="0">
                <a:solidFill>
                  <a:schemeClr val="bg1"/>
                </a:solidFill>
              </a:rPr>
              <a:t>ổ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chức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2" name="ukhorsi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9466" y="919527"/>
            <a:ext cx="457149" cy="457149"/>
          </a:xfrm>
          <a:prstGeom prst="rect">
            <a:avLst/>
          </a:prstGeom>
        </p:spPr>
      </p:pic>
      <p:pic>
        <p:nvPicPr>
          <p:cNvPr id="6146" name="Picture 2" descr="10 Personalized Host/Hostess Gifts We Love | Stuff We Love | TLC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1902364"/>
            <a:ext cx="58674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503 Hostess Gift Stock Photos, Pictures &amp; Royalty-Free Images - iSto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505" y="1902364"/>
            <a:ext cx="5829300" cy="39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37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  <p:bldP spid="13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9466" y="812807"/>
            <a:ext cx="4288833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f</a:t>
            </a:r>
            <a:r>
              <a:rPr lang="en-US" sz="4800" b="1" dirty="0" smtClean="0">
                <a:solidFill>
                  <a:srgbClr val="FF0000"/>
                </a:solidFill>
              </a:rPr>
              <a:t>es</a:t>
            </a:r>
            <a:r>
              <a:rPr lang="en-US" sz="4800" b="1" dirty="0" smtClean="0">
                <a:solidFill>
                  <a:schemeClr val="tx2">
                    <a:lumMod val="75000"/>
                  </a:schemeClr>
                </a:solidFill>
              </a:rPr>
              <a:t>tive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sz="4400" b="1" dirty="0" err="1" smtClean="0">
                <a:solidFill>
                  <a:schemeClr val="tx2">
                    <a:lumMod val="75000"/>
                  </a:schemeClr>
                </a:solidFill>
              </a:rPr>
              <a:t>adj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26543" y="1378935"/>
            <a:ext cx="183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/ˈfestɪv/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689467" y="5955824"/>
            <a:ext cx="4288832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t</a:t>
            </a:r>
            <a:r>
              <a:rPr lang="en-US" sz="4400" b="1" dirty="0" err="1" smtClean="0">
                <a:solidFill>
                  <a:schemeClr val="bg1"/>
                </a:solidFill>
              </a:rPr>
              <a:t>huộc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về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lễ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hội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21922" y="855715"/>
            <a:ext cx="7637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rgbClr val="009692"/>
                </a:solidFill>
              </a:rPr>
              <a:t>An adjective of festival</a:t>
            </a:r>
            <a:endParaRPr lang="en-US" sz="2800" b="1">
              <a:solidFill>
                <a:srgbClr val="009692"/>
              </a:solidFill>
            </a:endParaRPr>
          </a:p>
        </p:txBody>
      </p:sp>
      <p:pic>
        <p:nvPicPr>
          <p:cNvPr id="6" name="ukferre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9466" y="841913"/>
            <a:ext cx="507915" cy="507915"/>
          </a:xfrm>
          <a:prstGeom prst="rect">
            <a:avLst/>
          </a:prstGeom>
        </p:spPr>
      </p:pic>
      <p:pic>
        <p:nvPicPr>
          <p:cNvPr id="7170" name="Picture 2" descr="Get festive this holiday season | Centurion Property Associates Inc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" y="1963710"/>
            <a:ext cx="5761130" cy="384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ristmas Breaks 2022 | Celebrate Christmas on Holiday | Parkdean Resor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493" y="1963710"/>
            <a:ext cx="6096000" cy="384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40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89466" y="812807"/>
            <a:ext cx="4288833" cy="566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l</a:t>
            </a:r>
            <a:r>
              <a:rPr lang="en-US" sz="4400" b="1" dirty="0" smtClean="0">
                <a:solidFill>
                  <a:srgbClr val="FF0000"/>
                </a:solidFill>
              </a:rPr>
              <a:t>an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tern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(n)</a:t>
            </a:r>
            <a:endParaRPr lang="en-US" sz="36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73722" y="1378935"/>
            <a:ext cx="20970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33"/>
                </a:solidFill>
                <a:latin typeface="Lucida Sans Unicode" panose="020B0602030504020204" pitchFamily="34" charset="0"/>
              </a:rPr>
              <a:t>/ˈlæntən/</a:t>
            </a:r>
            <a:endParaRPr lang="en-US" sz="3200" b="1"/>
          </a:p>
        </p:txBody>
      </p:sp>
      <p:sp>
        <p:nvSpPr>
          <p:cNvPr id="7" name="Rounded Rectangle 6"/>
          <p:cNvSpPr/>
          <p:nvPr/>
        </p:nvSpPr>
        <p:spPr>
          <a:xfrm>
            <a:off x="689467" y="5955824"/>
            <a:ext cx="4288832" cy="616121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</a:rPr>
              <a:t>đ</a:t>
            </a:r>
            <a:r>
              <a:rPr lang="en-US" sz="4400" b="1" dirty="0" err="1" smtClean="0">
                <a:solidFill>
                  <a:schemeClr val="bg1"/>
                </a:solidFill>
              </a:rPr>
              <a:t>èn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lồng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4" y="78979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Icon&#10;&#10;Description automatically generat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556" y="49678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1487327" y="104397"/>
            <a:ext cx="4003962" cy="58603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solidFill>
                  <a:schemeClr val="tx2">
                    <a:lumMod val="75000"/>
                  </a:schemeClr>
                </a:solidFill>
              </a:rPr>
              <a:t>VOCABULARY</a:t>
            </a:r>
            <a:endParaRPr lang="en-US" sz="540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77374" y="640270"/>
            <a:ext cx="76379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9692"/>
                </a:solidFill>
              </a:rPr>
              <a:t>a light inside a container that has </a:t>
            </a:r>
            <a:endParaRPr lang="en-US" sz="2800" b="1" smtClean="0">
              <a:solidFill>
                <a:srgbClr val="009692"/>
              </a:solidFill>
            </a:endParaRPr>
          </a:p>
          <a:p>
            <a:pPr algn="ctr"/>
            <a:r>
              <a:rPr lang="en-US" sz="2800" b="1" smtClean="0">
                <a:solidFill>
                  <a:srgbClr val="009692"/>
                </a:solidFill>
              </a:rPr>
              <a:t>a </a:t>
            </a:r>
            <a:r>
              <a:rPr lang="en-US" sz="2800" b="1">
                <a:solidFill>
                  <a:srgbClr val="009692"/>
                </a:solidFill>
              </a:rPr>
              <a:t>handle for </a:t>
            </a:r>
            <a:r>
              <a:rPr lang="en-US" sz="2800" b="1" smtClean="0">
                <a:solidFill>
                  <a:srgbClr val="009692"/>
                </a:solidFill>
              </a:rPr>
              <a:t>holding/ hanging </a:t>
            </a:r>
            <a:r>
              <a:rPr lang="en-US" sz="2800" b="1">
                <a:solidFill>
                  <a:srgbClr val="009692"/>
                </a:solidFill>
              </a:rPr>
              <a:t>it </a:t>
            </a:r>
            <a:r>
              <a:rPr lang="en-US" sz="2800" b="1" smtClean="0">
                <a:solidFill>
                  <a:srgbClr val="009692"/>
                </a:solidFill>
              </a:rPr>
              <a:t>up</a:t>
            </a:r>
            <a:endParaRPr lang="en-US" sz="2800" b="1">
              <a:solidFill>
                <a:srgbClr val="009692"/>
              </a:solidFill>
            </a:endParaRPr>
          </a:p>
        </p:txBody>
      </p:sp>
      <p:pic>
        <p:nvPicPr>
          <p:cNvPr id="2" name="uklangu0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9026" y="888750"/>
            <a:ext cx="457149" cy="4571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541" y="1986237"/>
            <a:ext cx="5537663" cy="36850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0407" y="1649772"/>
            <a:ext cx="6107398" cy="45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6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 In pairs, look at the words below.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Underline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these words in the texts. What do they mean in your language?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305" y="574466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765" y="1457172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offerings  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765" y="2190284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ancestors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765" y="2923396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 parades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765" y="3656508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 decorations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5200" y="4389620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festive event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85200" y="5133435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host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309" y="1124663"/>
            <a:ext cx="5368774" cy="562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95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0219765" y="3505134"/>
            <a:ext cx="1198010" cy="4274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388492" y="3026811"/>
            <a:ext cx="1565629" cy="4449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234545" y="3026811"/>
            <a:ext cx="1501181" cy="4449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 In pairs, look at the words below.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Underline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these words in the texts. What do they mean in your language?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305" y="574466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765" y="1457172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offerings  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765" y="2190284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ancestors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765" y="2923396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 parades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765" y="3656508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 decorations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5200" y="4389620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festive event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85200" y="5133435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host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85135" y="4695235"/>
            <a:ext cx="1787237" cy="438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95696" y="1276248"/>
            <a:ext cx="6611064" cy="483209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Tourists will see many fascinating lights and exciting activities during </a:t>
            </a:r>
            <a:r>
              <a:rPr lang="en-US" sz="2800" dirty="0" err="1"/>
              <a:t>Hội</a:t>
            </a:r>
            <a:r>
              <a:rPr lang="en-US" sz="2800" dirty="0"/>
              <a:t> An </a:t>
            </a:r>
            <a:r>
              <a:rPr lang="en-US" sz="2800" b="1" dirty="0">
                <a:solidFill>
                  <a:srgbClr val="C00000"/>
                </a:solidFill>
              </a:rPr>
              <a:t>Lantern Festival</a:t>
            </a:r>
            <a:r>
              <a:rPr lang="en-US" sz="2800" dirty="0"/>
              <a:t>. Locals celebrate the festival every 14</a:t>
            </a:r>
            <a:r>
              <a:rPr lang="en-US" sz="2800" baseline="30000" dirty="0"/>
              <a:t>th </a:t>
            </a:r>
            <a:r>
              <a:rPr lang="en-US" sz="2800" dirty="0"/>
              <a:t>day of the Lunar month to send </a:t>
            </a:r>
            <a:r>
              <a:rPr lang="en-US" sz="2800" u="sng" dirty="0"/>
              <a:t>offerings</a:t>
            </a:r>
            <a:r>
              <a:rPr lang="en-US" sz="2800" dirty="0"/>
              <a:t> to their </a:t>
            </a:r>
            <a:r>
              <a:rPr lang="en-US" sz="2800" u="sng" dirty="0"/>
              <a:t>ancestors</a:t>
            </a:r>
            <a:r>
              <a:rPr lang="en-US" sz="2800" dirty="0"/>
              <a:t>. This traditional festival is famous for </a:t>
            </a:r>
            <a:r>
              <a:rPr lang="en-US" sz="2800" u="sng" dirty="0"/>
              <a:t>parades</a:t>
            </a:r>
            <a:r>
              <a:rPr lang="en-US" sz="2800" dirty="0"/>
              <a:t> of interesting and colorful silk lanterns that </a:t>
            </a:r>
            <a:r>
              <a:rPr lang="en-US" sz="2800" b="1" dirty="0">
                <a:solidFill>
                  <a:srgbClr val="C00000"/>
                </a:solidFill>
              </a:rPr>
              <a:t>light</a:t>
            </a:r>
            <a:r>
              <a:rPr lang="en-US" sz="2800" b="1" dirty="0"/>
              <a:t> </a:t>
            </a:r>
            <a:r>
              <a:rPr lang="en-US" sz="2800" dirty="0"/>
              <a:t>the city </a:t>
            </a:r>
            <a:r>
              <a:rPr lang="en-US" sz="2800" b="1" dirty="0">
                <a:solidFill>
                  <a:srgbClr val="C00000"/>
                </a:solidFill>
              </a:rPr>
              <a:t>up</a:t>
            </a:r>
            <a:r>
              <a:rPr lang="en-US" sz="2800" b="1" dirty="0"/>
              <a:t> </a:t>
            </a:r>
            <a:r>
              <a:rPr lang="en-US" sz="2800" dirty="0"/>
              <a:t>at night. Besides the traditional </a:t>
            </a:r>
            <a:r>
              <a:rPr lang="en-US" sz="2800" i="1" u="sng" dirty="0"/>
              <a:t>decorations</a:t>
            </a:r>
            <a:r>
              <a:rPr lang="en-US" sz="2800" dirty="0"/>
              <a:t>, tourists will also see a </a:t>
            </a:r>
            <a:r>
              <a:rPr lang="en-US" sz="2800" b="1" dirty="0">
                <a:solidFill>
                  <a:srgbClr val="C00000"/>
                </a:solidFill>
              </a:rPr>
              <a:t>fireworks display</a:t>
            </a:r>
            <a:r>
              <a:rPr lang="en-US" sz="2800" dirty="0"/>
              <a:t> and shows like </a:t>
            </a:r>
            <a:r>
              <a:rPr lang="en-US" sz="2800" b="1" dirty="0">
                <a:solidFill>
                  <a:srgbClr val="C00000"/>
                </a:solidFill>
              </a:rPr>
              <a:t>lion dances</a:t>
            </a:r>
            <a:r>
              <a:rPr lang="en-US" sz="2800" dirty="0"/>
              <a:t> and poetry readings.</a:t>
            </a:r>
          </a:p>
        </p:txBody>
      </p:sp>
    </p:spTree>
    <p:extLst>
      <p:ext uri="{BB962C8B-B14F-4D97-AF65-F5344CB8AC3E}">
        <p14:creationId xmlns:p14="http://schemas.microsoft.com/office/powerpoint/2010/main" val="848244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fallOve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2" grpId="0" animBg="1"/>
      <p:bldP spid="2" grpId="0" animBg="1"/>
      <p:bldP spid="8" grpId="0" animBg="1"/>
      <p:bldP spid="9" grpId="0" animBg="1"/>
      <p:bldP spid="10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2611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359319" y="997527"/>
            <a:ext cx="5921596" cy="6650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tx2">
                    <a:lumMod val="75000"/>
                  </a:schemeClr>
                </a:solidFill>
              </a:rPr>
              <a:t>MEMORY GAME</a:t>
            </a:r>
            <a:endParaRPr lang="en-US" sz="44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077" y="1525630"/>
            <a:ext cx="11588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12 numbers </a:t>
            </a:r>
          </a:p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Find a suitable pair </a:t>
            </a:r>
          </a:p>
          <a:p>
            <a:pPr marL="742950" indent="-742950" algn="just">
              <a:lnSpc>
                <a:spcPct val="150000"/>
              </a:lnSpc>
              <a:buAutoNum type="arabicPeriod"/>
            </a:pPr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1 correct answer = 1 point</a:t>
            </a:r>
            <a:endParaRPr lang="en-US" sz="4000" b="1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776" y="22168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02" y="620913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9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18853" y="3388659"/>
            <a:ext cx="2117301" cy="5281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44324" y="3388659"/>
            <a:ext cx="709027" cy="52810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95696" y="1276248"/>
            <a:ext cx="6611064" cy="483209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You certainly won't get bored at Ok Om Bok Festival! The Khmer people host this festival to thank the </a:t>
            </a:r>
            <a:r>
              <a:rPr lang="en-US" sz="2800" b="1" dirty="0">
                <a:solidFill>
                  <a:srgbClr val="C00000"/>
                </a:solidFill>
              </a:rPr>
              <a:t>Moon Goddess</a:t>
            </a:r>
            <a:r>
              <a:rPr lang="en-US" sz="2800" dirty="0"/>
              <a:t> in provinces of the Mekong Delta. It is held during the full moon of the </a:t>
            </a:r>
            <a:r>
              <a:rPr lang="en-US" sz="2800" dirty="0" smtClean="0"/>
              <a:t>10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</a:t>
            </a:r>
            <a:r>
              <a:rPr lang="en-US" sz="2800" dirty="0"/>
              <a:t>Lunar month. They </a:t>
            </a:r>
            <a:r>
              <a:rPr lang="en-US" sz="2800" u="sng" dirty="0"/>
              <a:t>host</a:t>
            </a:r>
            <a:r>
              <a:rPr lang="en-US" sz="2800" dirty="0"/>
              <a:t> this </a:t>
            </a:r>
            <a:r>
              <a:rPr lang="en-US" sz="2800" u="sng" dirty="0"/>
              <a:t>festive event</a:t>
            </a:r>
            <a:r>
              <a:rPr lang="en-US" sz="2800" dirty="0"/>
              <a:t> for a </a:t>
            </a:r>
            <a:r>
              <a:rPr lang="en-US" sz="2800" b="1" dirty="0">
                <a:solidFill>
                  <a:srgbClr val="C00000"/>
                </a:solidFill>
              </a:rPr>
              <a:t>good harvest</a:t>
            </a:r>
            <a:r>
              <a:rPr lang="en-US" sz="2800" dirty="0"/>
              <a:t> and rain. Everyone gets excited and cheers for their </a:t>
            </a:r>
            <a:r>
              <a:rPr lang="en-US" sz="2800" dirty="0" err="1"/>
              <a:t>favourite</a:t>
            </a:r>
            <a:r>
              <a:rPr lang="en-US" sz="2800" dirty="0"/>
              <a:t> </a:t>
            </a:r>
            <a:r>
              <a:rPr lang="en-US" sz="2800" b="1" dirty="0">
                <a:solidFill>
                  <a:srgbClr val="C00000"/>
                </a:solidFill>
              </a:rPr>
              <a:t>rowing team</a:t>
            </a:r>
            <a:r>
              <a:rPr lang="en-US" sz="2800" dirty="0"/>
              <a:t> during the exciting Ngo Boat Races. At night, they light flying lanterns which </a:t>
            </a:r>
            <a:r>
              <a:rPr lang="en-US" sz="2800" b="1" dirty="0">
                <a:solidFill>
                  <a:srgbClr val="C00000"/>
                </a:solidFill>
              </a:rPr>
              <a:t>float up</a:t>
            </a:r>
            <a:r>
              <a:rPr lang="en-US" sz="2800" dirty="0"/>
              <a:t> into the sky.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 In pairs, look at the words below.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Underline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these words in the texts. What do they mean in your language?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305" y="574466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085200" y="4389620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festive event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85200" y="5133435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host</a:t>
            </a:r>
          </a:p>
        </p:txBody>
      </p:sp>
    </p:spTree>
    <p:extLst>
      <p:ext uri="{BB962C8B-B14F-4D97-AF65-F5344CB8AC3E}">
        <p14:creationId xmlns:p14="http://schemas.microsoft.com/office/powerpoint/2010/main" val="3696659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wind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1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3" y="1039255"/>
            <a:ext cx="11998202" cy="507642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p.83)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Texts 1 and 2.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Complete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following table with NO MORE THAN TWO words.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096" y="626295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4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warp dir="in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405634" y="3765176"/>
            <a:ext cx="3405241" cy="3765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096000" y="4157875"/>
            <a:ext cx="5714875" cy="3765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096001" y="4569959"/>
            <a:ext cx="3282712" cy="3975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405634" y="2871848"/>
            <a:ext cx="3405241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118145" y="3318863"/>
            <a:ext cx="2287489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820766" y="2418781"/>
            <a:ext cx="3990109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96000" y="2871848"/>
            <a:ext cx="1111624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34704" y="2029283"/>
            <a:ext cx="2476171" cy="3716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p.83)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Texts 1 and 2.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Complete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following table with NO MORE THAN TWO words.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51318" y="1114884"/>
            <a:ext cx="5670278" cy="63078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/>
              <a:t>HOI AN LANTERN FESTIVAL</a:t>
            </a:r>
            <a:endParaRPr lang="en-US" sz="3600" b="1"/>
          </a:p>
        </p:txBody>
      </p:sp>
      <p:sp>
        <p:nvSpPr>
          <p:cNvPr id="2" name="TextBox 1"/>
          <p:cNvSpPr txBox="1"/>
          <p:nvPr/>
        </p:nvSpPr>
        <p:spPr>
          <a:xfrm>
            <a:off x="251318" y="1745673"/>
            <a:ext cx="56702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1, Who celebrates it?</a:t>
            </a:r>
          </a:p>
          <a:p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Locals = Local people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2, Where is it held?</a:t>
            </a:r>
          </a:p>
          <a:p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en-US" sz="3200" b="1" dirty="0" err="1" smtClean="0">
                <a:solidFill>
                  <a:srgbClr val="C00000"/>
                </a:solidFill>
                <a:sym typeface="Wingdings" panose="05000000000000000000" pitchFamily="2" charset="2"/>
              </a:rPr>
              <a:t>Hội</a:t>
            </a:r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An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3, When is it held?</a:t>
            </a:r>
          </a:p>
          <a:p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Lunar 14</a:t>
            </a:r>
            <a:r>
              <a:rPr lang="en-US" sz="3200" b="1" baseline="30000" dirty="0" smtClean="0">
                <a:solidFill>
                  <a:srgbClr val="C00000"/>
                </a:solidFill>
                <a:sym typeface="Wingdings" panose="05000000000000000000" pitchFamily="2" charset="2"/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 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4, Why is it held?</a:t>
            </a:r>
          </a:p>
          <a:p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Offer ancestors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5, How is it held?</a:t>
            </a:r>
          </a:p>
          <a:p>
            <a:r>
              <a:rPr lang="en-US" sz="32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 Parade lanterns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53620" y="1114884"/>
            <a:ext cx="5853139" cy="526297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Tourists will see many fascinating lights and exciting activities during </a:t>
            </a:r>
            <a:r>
              <a:rPr lang="en-US" sz="2800" dirty="0" err="1"/>
              <a:t>Hội</a:t>
            </a:r>
            <a:r>
              <a:rPr lang="en-US" sz="2800" dirty="0"/>
              <a:t> An </a:t>
            </a:r>
            <a:r>
              <a:rPr lang="en-US" sz="2800" b="1" dirty="0">
                <a:solidFill>
                  <a:srgbClr val="C00000"/>
                </a:solidFill>
              </a:rPr>
              <a:t>Lantern Festival</a:t>
            </a:r>
            <a:r>
              <a:rPr lang="en-US" sz="2800" dirty="0"/>
              <a:t>. Locals celebrate the festival every 14</a:t>
            </a:r>
            <a:r>
              <a:rPr lang="en-US" sz="2800" baseline="30000" dirty="0"/>
              <a:t>th </a:t>
            </a:r>
            <a:r>
              <a:rPr lang="en-US" sz="2800" dirty="0"/>
              <a:t>day of the Lunar month to send offerings to their ancestors. This traditional festival is famous for parades of interesting and colorful silk lanterns that </a:t>
            </a:r>
            <a:r>
              <a:rPr lang="en-US" sz="2800" b="1" dirty="0">
                <a:solidFill>
                  <a:srgbClr val="C00000"/>
                </a:solidFill>
              </a:rPr>
              <a:t>light</a:t>
            </a:r>
            <a:r>
              <a:rPr lang="en-US" sz="2800" b="1" dirty="0"/>
              <a:t> </a:t>
            </a:r>
            <a:r>
              <a:rPr lang="en-US" sz="2800" dirty="0"/>
              <a:t>the city </a:t>
            </a:r>
            <a:r>
              <a:rPr lang="en-US" sz="2800" b="1" dirty="0">
                <a:solidFill>
                  <a:srgbClr val="C00000"/>
                </a:solidFill>
              </a:rPr>
              <a:t>up</a:t>
            </a:r>
            <a:r>
              <a:rPr lang="en-US" sz="2800" b="1" dirty="0"/>
              <a:t> </a:t>
            </a:r>
            <a:r>
              <a:rPr lang="en-US" sz="2800" dirty="0"/>
              <a:t>at night. Besides the traditional </a:t>
            </a:r>
            <a:r>
              <a:rPr lang="en-US" sz="2800" i="1" dirty="0"/>
              <a:t>decorations</a:t>
            </a:r>
            <a:r>
              <a:rPr lang="en-US" sz="2800" dirty="0"/>
              <a:t>, tourists will also see a </a:t>
            </a:r>
            <a:r>
              <a:rPr lang="en-US" sz="2800" b="1" dirty="0">
                <a:solidFill>
                  <a:srgbClr val="C00000"/>
                </a:solidFill>
              </a:rPr>
              <a:t>fireworks display</a:t>
            </a:r>
            <a:r>
              <a:rPr lang="en-US" sz="2800" dirty="0"/>
              <a:t> and shows like </a:t>
            </a:r>
            <a:r>
              <a:rPr lang="en-US" sz="2800" b="1" dirty="0">
                <a:solidFill>
                  <a:srgbClr val="C00000"/>
                </a:solidFill>
              </a:rPr>
              <a:t>lion dances</a:t>
            </a:r>
            <a:r>
              <a:rPr lang="en-US" sz="2800" dirty="0"/>
              <a:t> and poetry readings.</a:t>
            </a:r>
          </a:p>
        </p:txBody>
      </p:sp>
      <p:pic>
        <p:nvPicPr>
          <p:cNvPr id="9" name="Picture 8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51" y="623711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2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5" grpId="0" animBg="1"/>
      <p:bldP spid="16" grpId="0" animBg="1"/>
      <p:bldP spid="12" grpId="0" animBg="1"/>
      <p:bldP spid="1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92629" y="4166143"/>
            <a:ext cx="1755451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131860" y="4585974"/>
            <a:ext cx="5704812" cy="4107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127783" y="4966687"/>
            <a:ext cx="5704812" cy="4538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27783" y="5410273"/>
            <a:ext cx="889137" cy="4538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787042" y="1999944"/>
            <a:ext cx="3061038" cy="45964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096000" y="2459589"/>
            <a:ext cx="1316998" cy="40585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437390" y="2894784"/>
            <a:ext cx="2410690" cy="37651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096000" y="3248136"/>
            <a:ext cx="5752080" cy="4339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545022" y="2459589"/>
            <a:ext cx="4303058" cy="4156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096000" y="2875226"/>
            <a:ext cx="920920" cy="4156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97061" y="1594088"/>
            <a:ext cx="2951019" cy="40585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53620" y="1114884"/>
            <a:ext cx="5853139" cy="526297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You certainly won't get bored at Ok Om Bok Festival! The Khmer people host this festival to thank the </a:t>
            </a:r>
            <a:r>
              <a:rPr lang="en-US" sz="2800" b="1" dirty="0">
                <a:solidFill>
                  <a:srgbClr val="C00000"/>
                </a:solidFill>
              </a:rPr>
              <a:t>Moon Goddess</a:t>
            </a:r>
            <a:r>
              <a:rPr lang="en-US" sz="2800" dirty="0"/>
              <a:t> in provinces of the Mekong Delta. It is held during the full moon of the </a:t>
            </a:r>
            <a:r>
              <a:rPr lang="en-US" sz="2800" dirty="0" smtClean="0"/>
              <a:t>10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</a:t>
            </a:r>
            <a:r>
              <a:rPr lang="en-US" sz="2800" dirty="0"/>
              <a:t>Lunar month. They host this festive event for a </a:t>
            </a:r>
            <a:r>
              <a:rPr lang="en-US" sz="2800" b="1" dirty="0">
                <a:solidFill>
                  <a:srgbClr val="C00000"/>
                </a:solidFill>
              </a:rPr>
              <a:t>good harvest</a:t>
            </a:r>
            <a:r>
              <a:rPr lang="en-US" sz="2800" dirty="0"/>
              <a:t> and rain. Everyone gets excited and cheers for their </a:t>
            </a:r>
            <a:r>
              <a:rPr lang="en-US" sz="2800" dirty="0" err="1"/>
              <a:t>favourite</a:t>
            </a:r>
            <a:r>
              <a:rPr lang="en-US" sz="2800" dirty="0"/>
              <a:t> </a:t>
            </a:r>
            <a:r>
              <a:rPr lang="en-US" sz="2800" b="1" dirty="0">
                <a:solidFill>
                  <a:srgbClr val="C00000"/>
                </a:solidFill>
              </a:rPr>
              <a:t>rowing team</a:t>
            </a:r>
            <a:r>
              <a:rPr lang="en-US" sz="2800" dirty="0"/>
              <a:t> during the exciting Ngo Boat Races. At night, they light flying lanterns which </a:t>
            </a:r>
            <a:r>
              <a:rPr lang="en-US" sz="2800" b="1" dirty="0">
                <a:solidFill>
                  <a:srgbClr val="C00000"/>
                </a:solidFill>
              </a:rPr>
              <a:t>float up</a:t>
            </a:r>
            <a:r>
              <a:rPr lang="en-US" sz="2800" dirty="0"/>
              <a:t> into the sky.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p.83)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Texts 1 and 2.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Complete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following table with NO MORE THAN TWO words.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51318" y="1114884"/>
            <a:ext cx="5670278" cy="63078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/>
              <a:t>OC OM BOK FESTIVAL</a:t>
            </a:r>
            <a:endParaRPr lang="en-US" sz="3600" b="1"/>
          </a:p>
        </p:txBody>
      </p:sp>
      <p:sp>
        <p:nvSpPr>
          <p:cNvPr id="2" name="TextBox 1"/>
          <p:cNvSpPr txBox="1"/>
          <p:nvPr/>
        </p:nvSpPr>
        <p:spPr>
          <a:xfrm>
            <a:off x="251318" y="1745673"/>
            <a:ext cx="56702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1, Who celebrates it?</a:t>
            </a:r>
          </a:p>
          <a:p>
            <a:r>
              <a:rPr lang="en-US" sz="3200" b="1" smtClean="0">
                <a:solidFill>
                  <a:srgbClr val="C00000"/>
                </a:solidFill>
                <a:sym typeface="Wingdings" panose="05000000000000000000" pitchFamily="2" charset="2"/>
              </a:rPr>
              <a:t> Khmer people</a:t>
            </a: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2, Where is it held?</a:t>
            </a:r>
          </a:p>
          <a:p>
            <a:r>
              <a:rPr lang="en-US" sz="3200" b="1" smtClean="0">
                <a:solidFill>
                  <a:srgbClr val="C00000"/>
                </a:solidFill>
                <a:sym typeface="Wingdings" panose="05000000000000000000" pitchFamily="2" charset="2"/>
              </a:rPr>
              <a:t> Mekong Delta</a:t>
            </a:r>
            <a:endParaRPr lang="en-US" sz="3200" b="1" smtClean="0">
              <a:solidFill>
                <a:srgbClr val="C00000"/>
              </a:solidFill>
            </a:endParaRP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3, When is it held?</a:t>
            </a:r>
          </a:p>
          <a:p>
            <a:r>
              <a:rPr lang="en-US" sz="3200" b="1">
                <a:solidFill>
                  <a:srgbClr val="C00000"/>
                </a:solidFill>
                <a:sym typeface="Wingdings" panose="05000000000000000000" pitchFamily="2" charset="2"/>
              </a:rPr>
              <a:t> Lunar 10th</a:t>
            </a:r>
            <a:endParaRPr lang="en-US" sz="3200" b="1" smtClean="0">
              <a:solidFill>
                <a:srgbClr val="C00000"/>
              </a:solidFill>
            </a:endParaRP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4, Why is it held?</a:t>
            </a:r>
          </a:p>
          <a:p>
            <a:r>
              <a:rPr lang="en-US" sz="3200" b="1">
                <a:solidFill>
                  <a:srgbClr val="C00000"/>
                </a:solidFill>
                <a:sym typeface="Wingdings" panose="05000000000000000000" pitchFamily="2" charset="2"/>
              </a:rPr>
              <a:t> thank Goddess</a:t>
            </a:r>
            <a:endParaRPr lang="en-US" sz="3200" b="1" smtClean="0">
              <a:solidFill>
                <a:srgbClr val="C00000"/>
              </a:solidFill>
            </a:endParaRPr>
          </a:p>
          <a:p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5, How is it held?</a:t>
            </a:r>
          </a:p>
          <a:p>
            <a:r>
              <a:rPr lang="en-US" sz="3200" b="1" smtClean="0">
                <a:solidFill>
                  <a:srgbClr val="C00000"/>
                </a:solidFill>
                <a:sym typeface="Wingdings" panose="05000000000000000000" pitchFamily="2" charset="2"/>
              </a:rPr>
              <a:t> Row</a:t>
            </a:r>
            <a:endParaRPr lang="en-US" sz="3200" b="1">
              <a:solidFill>
                <a:srgbClr val="C00000"/>
              </a:solidFill>
            </a:endParaRPr>
          </a:p>
        </p:txBody>
      </p:sp>
      <p:pic>
        <p:nvPicPr>
          <p:cNvPr id="9" name="Picture 8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51" y="623711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661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fractur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11" grpId="0" animBg="1"/>
      <p:bldP spid="22" grpId="0" animBg="1"/>
      <p:bldP spid="10" grpId="0" animBg="1"/>
      <p:bldP spid="21" grpId="0" animBg="1"/>
      <p:bldP spid="7" grpId="0" animBg="1"/>
      <p:bldP spid="20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3" y="1039255"/>
            <a:ext cx="11998202" cy="507642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2 (SB p.83) -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Read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Texts 1 and 2.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Complete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following table with NO MORE THAN TWO words.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096" y="626295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21167" y="1853249"/>
            <a:ext cx="4053677" cy="6894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locals</a:t>
            </a:r>
            <a:endParaRPr lang="en-US" sz="40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21167" y="2712928"/>
            <a:ext cx="4053677" cy="6894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Hội An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1167" y="3554623"/>
            <a:ext cx="4053677" cy="6894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Lunar 14th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21167" y="4396318"/>
            <a:ext cx="4053677" cy="6894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Offer ancestors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21166" y="5238013"/>
            <a:ext cx="4053677" cy="6894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Parade lanterns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37024" y="1853249"/>
            <a:ext cx="4053677" cy="6894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Khmer people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37024" y="2712928"/>
            <a:ext cx="4053677" cy="6894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Mekong Delta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937024" y="3554623"/>
            <a:ext cx="4053677" cy="6894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Lunar 10th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37024" y="4396318"/>
            <a:ext cx="4053677" cy="6894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thank Goddess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37023" y="5238013"/>
            <a:ext cx="4053677" cy="6894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accent1">
                    <a:lumMod val="50000"/>
                  </a:schemeClr>
                </a:solidFill>
              </a:rPr>
              <a:t>row</a:t>
            </a:r>
          </a:p>
        </p:txBody>
      </p:sp>
    </p:spTree>
    <p:extLst>
      <p:ext uri="{BB962C8B-B14F-4D97-AF65-F5344CB8AC3E}">
        <p14:creationId xmlns:p14="http://schemas.microsoft.com/office/powerpoint/2010/main" val="3381593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96505" y="3429000"/>
            <a:ext cx="3354430" cy="12701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4272" y="3890840"/>
            <a:ext cx="3339760" cy="12701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029151"/>
            <a:ext cx="5536929" cy="57233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3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Read Texts 1 and 2 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again.</a:t>
            </a: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Mark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 sentences ✓(right), X (wrong) or? (doesn't say)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096" y="621733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24744" y="2220151"/>
            <a:ext cx="178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sym typeface="Wingdings" panose="05000000000000000000" pitchFamily="2" charset="2"/>
              </a:rPr>
              <a:t>?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32825" y="3100158"/>
            <a:ext cx="39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032" y="1259351"/>
            <a:ext cx="5853139" cy="526297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Tourists will see many fascinating lights and exciting activities during Hội An </a:t>
            </a:r>
            <a:r>
              <a:rPr lang="en-US" sz="2800" b="1">
                <a:solidFill>
                  <a:srgbClr val="C00000"/>
                </a:solidFill>
              </a:rPr>
              <a:t>Lantern Festival</a:t>
            </a:r>
            <a:r>
              <a:rPr lang="en-US" sz="2800"/>
              <a:t>. Locals celebrate the festival every 14</a:t>
            </a:r>
            <a:r>
              <a:rPr lang="en-US" sz="2800" baseline="30000"/>
              <a:t>th </a:t>
            </a:r>
            <a:r>
              <a:rPr lang="en-US" sz="2800"/>
              <a:t>day of the Lunar month to send offerings to their ancestors. This traditional festival is famous for parades of interesting and colorful silk lanterns that </a:t>
            </a:r>
            <a:r>
              <a:rPr lang="en-US" sz="2800" b="1">
                <a:solidFill>
                  <a:srgbClr val="C00000"/>
                </a:solidFill>
              </a:rPr>
              <a:t>light</a:t>
            </a:r>
            <a:r>
              <a:rPr lang="en-US" sz="2800" b="1"/>
              <a:t> </a:t>
            </a:r>
            <a:r>
              <a:rPr lang="en-US" sz="2800"/>
              <a:t>the city </a:t>
            </a:r>
            <a:r>
              <a:rPr lang="en-US" sz="2800" b="1">
                <a:solidFill>
                  <a:srgbClr val="C00000"/>
                </a:solidFill>
              </a:rPr>
              <a:t>up</a:t>
            </a:r>
            <a:r>
              <a:rPr lang="en-US" sz="2800" b="1"/>
              <a:t> </a:t>
            </a:r>
            <a:r>
              <a:rPr lang="en-US" sz="2800"/>
              <a:t>at night. Besides the traditional </a:t>
            </a:r>
            <a:r>
              <a:rPr lang="en-US" sz="2800" i="1"/>
              <a:t>decorations</a:t>
            </a:r>
            <a:r>
              <a:rPr lang="en-US" sz="2800"/>
              <a:t>, tourists will also see a </a:t>
            </a:r>
            <a:r>
              <a:rPr lang="en-US" sz="2800" b="1">
                <a:solidFill>
                  <a:srgbClr val="C00000"/>
                </a:solidFill>
              </a:rPr>
              <a:t>fireworks display</a:t>
            </a:r>
            <a:r>
              <a:rPr lang="en-US" sz="2800"/>
              <a:t> and shows like </a:t>
            </a:r>
            <a:r>
              <a:rPr lang="en-US" sz="2800" b="1">
                <a:solidFill>
                  <a:srgbClr val="C00000"/>
                </a:solidFill>
              </a:rPr>
              <a:t>lion dances</a:t>
            </a:r>
            <a:r>
              <a:rPr lang="en-US" sz="2800"/>
              <a:t> and poetry readings.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23045" y="3980329"/>
            <a:ext cx="39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8154" y="4834303"/>
            <a:ext cx="39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02361" y="1740783"/>
            <a:ext cx="2943684" cy="121757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40416" y="2553311"/>
            <a:ext cx="2761945" cy="4050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40417" y="2958352"/>
            <a:ext cx="854908" cy="40504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8512" y="1230768"/>
            <a:ext cx="5853139" cy="526297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You certainly won't get bored at Ok Om Bok Festival! The Khmer people host this festival to thank the </a:t>
            </a:r>
            <a:r>
              <a:rPr lang="en-US" sz="2800" b="1">
                <a:solidFill>
                  <a:srgbClr val="C00000"/>
                </a:solidFill>
              </a:rPr>
              <a:t>Moon Goddess</a:t>
            </a:r>
            <a:r>
              <a:rPr lang="en-US" sz="2800"/>
              <a:t> in provinces of the Mekong Delta. It is held during the full moon of the 10th Lunar month. They host this festive event for a </a:t>
            </a:r>
            <a:r>
              <a:rPr lang="en-US" sz="2800" b="1">
                <a:solidFill>
                  <a:srgbClr val="C00000"/>
                </a:solidFill>
              </a:rPr>
              <a:t>good harvest</a:t>
            </a:r>
            <a:r>
              <a:rPr lang="en-US" sz="2800"/>
              <a:t> and rain. Everyone gets excited and cheers for their favourite </a:t>
            </a:r>
            <a:r>
              <a:rPr lang="en-US" sz="2800" b="1">
                <a:solidFill>
                  <a:srgbClr val="C00000"/>
                </a:solidFill>
              </a:rPr>
              <a:t>rowing team</a:t>
            </a:r>
            <a:r>
              <a:rPr lang="en-US" sz="2800"/>
              <a:t> during the exciting Ngo Boat Races. At night, they light flying lanterns which </a:t>
            </a:r>
            <a:r>
              <a:rPr lang="en-US" sz="2800" b="1">
                <a:solidFill>
                  <a:srgbClr val="C00000"/>
                </a:solidFill>
              </a:rPr>
              <a:t>float up</a:t>
            </a:r>
            <a:r>
              <a:rPr lang="en-US" sz="2800"/>
              <a:t> into the sky.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2825" y="5691333"/>
            <a:ext cx="391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>
              <a:solidFill>
                <a:srgbClr val="00B05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53999" y="4281270"/>
            <a:ext cx="3202844" cy="127135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35731" y="4692832"/>
            <a:ext cx="2577760" cy="8597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35731" y="5552629"/>
            <a:ext cx="1033385" cy="4848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67272" y="1259351"/>
            <a:ext cx="5853139" cy="5262979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/>
              <a:t>You certainly won't get bored at Ok Om Bok Festival! The Khmer people host this festival to thank the </a:t>
            </a:r>
            <a:r>
              <a:rPr lang="en-US" sz="2800" b="1">
                <a:solidFill>
                  <a:srgbClr val="C00000"/>
                </a:solidFill>
              </a:rPr>
              <a:t>Moon Goddess</a:t>
            </a:r>
            <a:r>
              <a:rPr lang="en-US" sz="2800"/>
              <a:t> in provinces of the Mekong Delta. It is held during the full moon of the 10th Lunar month. They host this festive event for a </a:t>
            </a:r>
            <a:r>
              <a:rPr lang="en-US" sz="2800" b="1">
                <a:solidFill>
                  <a:srgbClr val="C00000"/>
                </a:solidFill>
              </a:rPr>
              <a:t>good harvest</a:t>
            </a:r>
            <a:r>
              <a:rPr lang="en-US" sz="2800"/>
              <a:t> and rain. Everyone gets excited and cheers for their favourite </a:t>
            </a:r>
            <a:r>
              <a:rPr lang="en-US" sz="2800" b="1">
                <a:solidFill>
                  <a:srgbClr val="C00000"/>
                </a:solidFill>
              </a:rPr>
              <a:t>rowing team</a:t>
            </a:r>
            <a:r>
              <a:rPr lang="en-US" sz="2800"/>
              <a:t> during the exciting Ngo Boat Races. At night, they light flying lanterns which </a:t>
            </a:r>
            <a:r>
              <a:rPr lang="en-US" sz="2800" b="1">
                <a:solidFill>
                  <a:srgbClr val="C00000"/>
                </a:solidFill>
              </a:rPr>
              <a:t>float up</a:t>
            </a:r>
            <a:r>
              <a:rPr lang="en-US" sz="2800"/>
              <a:t> into the sky.</a:t>
            </a:r>
          </a:p>
        </p:txBody>
      </p:sp>
    </p:spTree>
    <p:extLst>
      <p:ext uri="{BB962C8B-B14F-4D97-AF65-F5344CB8AC3E}">
        <p14:creationId xmlns:p14="http://schemas.microsoft.com/office/powerpoint/2010/main" val="83673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switch dir="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11" grpId="1" animBg="1"/>
      <p:bldP spid="3" grpId="0"/>
      <p:bldP spid="8" grpId="0"/>
      <p:bldP spid="9" grpId="0" animBg="1"/>
      <p:bldP spid="9" grpId="1" animBg="1"/>
      <p:bldP spid="12" grpId="0"/>
      <p:bldP spid="14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8861"/>
          <a:stretch/>
        </p:blipFill>
        <p:spPr>
          <a:xfrm>
            <a:off x="372445" y="985838"/>
            <a:ext cx="4708099" cy="578034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4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WORD FRIENDS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Look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at the highlighted phrases in the text and complete the Word Friends.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305" y="574466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5347" y="1137977"/>
            <a:ext cx="5368774" cy="56282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01878" y="1100214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display</a:t>
            </a:r>
            <a:endParaRPr lang="en-US" sz="3200" b="1"/>
          </a:p>
        </p:txBody>
      </p:sp>
      <p:sp>
        <p:nvSpPr>
          <p:cNvPr id="8" name="Rectangle 7"/>
          <p:cNvSpPr/>
          <p:nvPr/>
        </p:nvSpPr>
        <p:spPr>
          <a:xfrm>
            <a:off x="2801878" y="1771105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up</a:t>
            </a:r>
            <a:endParaRPr lang="en-US" sz="3200" b="1"/>
          </a:p>
        </p:txBody>
      </p:sp>
      <p:sp>
        <p:nvSpPr>
          <p:cNvPr id="9" name="Rectangle 8"/>
          <p:cNvSpPr/>
          <p:nvPr/>
        </p:nvSpPr>
        <p:spPr>
          <a:xfrm>
            <a:off x="2801878" y="2498198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harvest</a:t>
            </a:r>
            <a:endParaRPr lang="en-US" sz="3200" b="1"/>
          </a:p>
        </p:txBody>
      </p:sp>
      <p:sp>
        <p:nvSpPr>
          <p:cNvPr id="10" name="Rectangle 9"/>
          <p:cNvSpPr/>
          <p:nvPr/>
        </p:nvSpPr>
        <p:spPr>
          <a:xfrm>
            <a:off x="2801878" y="3199177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festival</a:t>
            </a:r>
            <a:endParaRPr lang="en-US" sz="3200" b="1"/>
          </a:p>
        </p:txBody>
      </p:sp>
      <p:sp>
        <p:nvSpPr>
          <p:cNvPr id="11" name="Rectangle 10"/>
          <p:cNvSpPr/>
          <p:nvPr/>
        </p:nvSpPr>
        <p:spPr>
          <a:xfrm>
            <a:off x="2801878" y="3952079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up</a:t>
            </a:r>
            <a:endParaRPr lang="en-US" sz="3200" b="1"/>
          </a:p>
        </p:txBody>
      </p:sp>
      <p:sp>
        <p:nvSpPr>
          <p:cNvPr id="12" name="Rectangle 11"/>
          <p:cNvSpPr/>
          <p:nvPr/>
        </p:nvSpPr>
        <p:spPr>
          <a:xfrm>
            <a:off x="2801878" y="4655942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dances</a:t>
            </a:r>
            <a:endParaRPr lang="en-US" sz="3200" b="1"/>
          </a:p>
        </p:txBody>
      </p:sp>
      <p:sp>
        <p:nvSpPr>
          <p:cNvPr id="14" name="Rectangle 13"/>
          <p:cNvSpPr/>
          <p:nvPr/>
        </p:nvSpPr>
        <p:spPr>
          <a:xfrm>
            <a:off x="2801878" y="5399198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Goddness </a:t>
            </a:r>
            <a:endParaRPr lang="en-US" sz="3200" b="1"/>
          </a:p>
        </p:txBody>
      </p:sp>
      <p:sp>
        <p:nvSpPr>
          <p:cNvPr id="15" name="Rectangle 14"/>
          <p:cNvSpPr/>
          <p:nvPr/>
        </p:nvSpPr>
        <p:spPr>
          <a:xfrm>
            <a:off x="2801878" y="6142454"/>
            <a:ext cx="2278666" cy="4596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/>
              <a:t>team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2853480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fallOver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28331" y="134310"/>
            <a:ext cx="993533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5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In pairs, choose one festival that you both know.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Decide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what you like about it and what you don't like about it.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124" y="97800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" y="6209200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49507" y="1085224"/>
            <a:ext cx="92597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>
                <a:solidFill>
                  <a:schemeClr val="accent1">
                    <a:lumMod val="75000"/>
                  </a:schemeClr>
                </a:solidFill>
              </a:rPr>
              <a:t>A : I think I would like all the colours of Holi Festival. </a:t>
            </a:r>
            <a:endParaRPr lang="en-US" sz="280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b="1" i="1" smtClean="0">
                <a:solidFill>
                  <a:schemeClr val="accent1">
                    <a:lumMod val="75000"/>
                  </a:schemeClr>
                </a:solidFill>
              </a:rPr>
              <a:t>B </a:t>
            </a:r>
            <a:r>
              <a:rPr lang="en-US" sz="2800" b="1" i="1">
                <a:solidFill>
                  <a:schemeClr val="accent1">
                    <a:lumMod val="75000"/>
                  </a:schemeClr>
                </a:solidFill>
              </a:rPr>
              <a:t>: I would too. But I don't think I would like people throwing water on me.</a:t>
            </a:r>
            <a:endParaRPr lang="en-US" sz="2800" b="0" i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41964" y="2537827"/>
            <a:ext cx="5393493" cy="76770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A: I think I would like the colorful lanterns in Hoi An Lantern Festival.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41963" y="3677974"/>
            <a:ext cx="5393493" cy="76770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/>
              <a:t>B: I would too. However, I don’t really like crowds of people there.</a:t>
            </a:r>
          </a:p>
        </p:txBody>
      </p:sp>
    </p:spTree>
    <p:extLst>
      <p:ext uri="{BB962C8B-B14F-4D97-AF65-F5344CB8AC3E}">
        <p14:creationId xmlns:p14="http://schemas.microsoft.com/office/powerpoint/2010/main" val="2047340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drap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370"/>
            <a:ext cx="12192000" cy="694537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987690" y="2464479"/>
            <a:ext cx="6234547" cy="225910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Consolidate what students </a:t>
            </a:r>
          </a:p>
          <a:p>
            <a:pPr algn="ctr"/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</a:rPr>
              <a:t>have learnt in the lesson</a:t>
            </a:r>
            <a:endParaRPr lang="en-US" sz="4000" b="1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05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ippl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7241" y="74642"/>
            <a:ext cx="3642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6666"/>
                </a:solidFill>
              </a:rPr>
              <a:t>VOCABULARY REVIEW</a:t>
            </a:r>
            <a:endParaRPr lang="en-US" b="1">
              <a:solidFill>
                <a:srgbClr val="0066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44824"/>
              </p:ext>
            </p:extLst>
          </p:nvPr>
        </p:nvGraphicFramePr>
        <p:xfrm>
          <a:off x="187069" y="609837"/>
          <a:ext cx="11639992" cy="6020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2783"/>
                <a:gridCol w="1897258"/>
                <a:gridCol w="5069304"/>
                <a:gridCol w="2190647"/>
              </a:tblGrid>
              <a:tr h="82427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of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fering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ɒfərɪŋ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something that is given to a god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in a religious ceremony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đồ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cúng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lễ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427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an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cestor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ænsestər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person in your family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who lived a long time ago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tổ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tiên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2427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pa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rade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latin typeface="+mn-lt"/>
                        </a:rPr>
                        <a:t>pəˈreɪd</a:t>
                      </a:r>
                      <a:r>
                        <a:rPr lang="en-US" sz="2000" b="1" dirty="0" smtClean="0">
                          <a:latin typeface="+mn-lt"/>
                        </a:rPr>
                        <a:t>/</a:t>
                      </a:r>
                      <a:endParaRPr lang="en-US" sz="2000" b="1" dirty="0" smtClean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public event with bands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in the streets and decorated vehicles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diễu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hành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427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e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vent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(n)</a:t>
                      </a:r>
                      <a:endParaRPr lang="en-US" sz="2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ɪˈvent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thing that happens, especially something important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sự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kiện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757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po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etry (n)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pəʊətri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poems in general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thơ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ca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42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host (n/v)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həʊst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= a person who invites guests to a meal, a party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= to organize an event 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chủ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nhà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tổ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chức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757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fes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tive </a:t>
                      </a:r>
                      <a:r>
                        <a:rPr lang="en-US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en-US" sz="2000" b="1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adj</a:t>
                      </a:r>
                      <a:r>
                        <a:rPr lang="en-US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en-US" sz="16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festɪv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an adjective of festival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thuộc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về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lễ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hội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4274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solidFill>
                            <a:srgbClr val="FF0000"/>
                          </a:solidFill>
                        </a:rPr>
                        <a:t>lan</a:t>
                      </a:r>
                      <a:r>
                        <a:rPr lang="en-US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tern (n)</a:t>
                      </a:r>
                      <a:endParaRPr lang="en-US" sz="18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/ˈ</a:t>
                      </a:r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læntən</a:t>
                      </a:r>
                      <a:r>
                        <a:rPr lang="en-US" sz="20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/</a:t>
                      </a:r>
                      <a:endParaRPr lang="en-US" sz="20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light inside a container that has </a:t>
                      </a:r>
                    </a:p>
                    <a:p>
                      <a:pPr algn="l"/>
                      <a:r>
                        <a:rPr lang="en-US" sz="20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j-lt"/>
                        </a:rPr>
                        <a:t>a handle for holding/ hanging it up</a:t>
                      </a:r>
                      <a:endParaRPr lang="en-US" sz="2000" b="1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đèn</a:t>
                      </a:r>
                      <a:r>
                        <a:rPr lang="en-US" sz="2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b="1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lồng</a:t>
                      </a:r>
                      <a:endParaRPr 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0" y="128557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869" y="8751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48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honeycomb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46" y="110185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1042" y="11018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379245" y="732129"/>
            <a:ext cx="2229767" cy="18776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2">
                    <a:lumMod val="50000"/>
                  </a:schemeClr>
                </a:solidFill>
              </a:rPr>
              <a:t>amazed</a:t>
            </a:r>
            <a:endParaRPr lang="en-US" sz="9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79245" y="732129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58725" y="732129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2">
                    <a:lumMod val="50000"/>
                  </a:schemeClr>
                </a:solidFill>
              </a:rPr>
              <a:t>interesting</a:t>
            </a:r>
            <a:endParaRPr lang="en-US" sz="7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58725" y="732129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2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938205" y="732129"/>
            <a:ext cx="2229767" cy="18776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2">
                    <a:lumMod val="50000"/>
                  </a:schemeClr>
                </a:solidFill>
              </a:rPr>
              <a:t>exciting</a:t>
            </a:r>
            <a:endParaRPr lang="en-US" sz="9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38205" y="735642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17685" y="732129"/>
            <a:ext cx="2229767" cy="18776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ired</a:t>
            </a:r>
            <a:endParaRPr lang="en-US" sz="9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217683" y="756986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379245" y="2659541"/>
            <a:ext cx="2229767" cy="187769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bg1"/>
                </a:solidFill>
              </a:rPr>
              <a:t>fascinated</a:t>
            </a:r>
            <a:endParaRPr lang="en-US" sz="700" b="1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79245" y="2659541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5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58725" y="2659541"/>
            <a:ext cx="2229767" cy="187769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b</a:t>
            </a:r>
            <a:r>
              <a:rPr lang="en-US" sz="4000" b="1" dirty="0" smtClean="0">
                <a:solidFill>
                  <a:schemeClr val="bg1"/>
                </a:solidFill>
              </a:rPr>
              <a:t>ored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58724" y="2659541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6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38205" y="2659541"/>
            <a:ext cx="2229767" cy="18776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2">
                    <a:lumMod val="50000"/>
                  </a:schemeClr>
                </a:solidFill>
              </a:rPr>
              <a:t>amazing</a:t>
            </a:r>
            <a:endParaRPr lang="en-US" sz="9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38205" y="2659541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7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17685" y="2659541"/>
            <a:ext cx="2229767" cy="187769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b</a:t>
            </a:r>
            <a:r>
              <a:rPr lang="en-US" sz="4000" b="1" dirty="0" smtClean="0">
                <a:solidFill>
                  <a:schemeClr val="bg1"/>
                </a:solidFill>
              </a:rPr>
              <a:t>oring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217684" y="2659541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8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79245" y="4586953"/>
            <a:ext cx="2229767" cy="18776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2">
                    <a:lumMod val="50000"/>
                  </a:schemeClr>
                </a:solidFill>
              </a:rPr>
              <a:t>excited</a:t>
            </a:r>
            <a:endParaRPr lang="en-US" sz="9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379245" y="4586953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2">
                    <a:lumMod val="50000"/>
                  </a:schemeClr>
                </a:solidFill>
              </a:rPr>
              <a:t>9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58725" y="4586953"/>
            <a:ext cx="2229767" cy="18776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</a:rPr>
              <a:t>iring</a:t>
            </a:r>
            <a:endParaRPr lang="en-US" sz="9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683581" y="4586953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chemeClr val="tx2">
                    <a:lumMod val="50000"/>
                  </a:schemeClr>
                </a:solidFill>
              </a:rPr>
              <a:t>10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938205" y="4586953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2">
                    <a:lumMod val="50000"/>
                  </a:schemeClr>
                </a:solidFill>
              </a:rPr>
              <a:t>interested</a:t>
            </a:r>
            <a:endParaRPr lang="en-US" sz="8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938205" y="4586953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2">
                    <a:lumMod val="50000"/>
                  </a:schemeClr>
                </a:solidFill>
              </a:rPr>
              <a:t>11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8217685" y="4586953"/>
            <a:ext cx="2229767" cy="187769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bg1"/>
                </a:solidFill>
              </a:rPr>
              <a:t>fascinating</a:t>
            </a:r>
            <a:endParaRPr lang="en-US" sz="700" b="1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17685" y="4586953"/>
            <a:ext cx="2229767" cy="18776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smtClean="0">
                <a:solidFill>
                  <a:schemeClr val="tx2">
                    <a:lumMod val="50000"/>
                  </a:schemeClr>
                </a:solidFill>
              </a:rPr>
              <a:t>12</a:t>
            </a:r>
            <a:endParaRPr lang="en-US" b="1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2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36" grpId="1" animBg="1"/>
      <p:bldP spid="38" grpId="0" animBg="1"/>
      <p:bldP spid="38" grpId="1" animBg="1"/>
      <p:bldP spid="40" grpId="0" animBg="1"/>
      <p:bldP spid="40" grpId="1" animBg="1"/>
      <p:bldP spid="42" grpId="0" animBg="1"/>
      <p:bldP spid="42" grpId="1" animBg="1"/>
      <p:bldP spid="44" grpId="0" animBg="1"/>
      <p:bldP spid="44" grpId="1" animBg="1"/>
      <p:bldP spid="46" grpId="0" animBg="1"/>
      <p:bldP spid="46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450"/>
            <a:ext cx="12192000" cy="6834239"/>
          </a:xfrm>
          <a:prstGeom prst="rect">
            <a:avLst/>
          </a:prstGeom>
        </p:spPr>
      </p:pic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57" y="-1"/>
            <a:ext cx="1363010" cy="58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620" y="0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91795" y="2523292"/>
            <a:ext cx="7412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01. Learn the vocabulary by heart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91795" y="5002116"/>
            <a:ext cx="7412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</a:rPr>
              <a:t>03. Prepare for Unit 8. Lesson 4</a:t>
            </a:r>
            <a:endParaRPr lang="en-US" sz="3600" b="1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1795" y="3762704"/>
            <a:ext cx="955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02. Do the exercises in workbook (page 71)</a:t>
            </a:r>
          </a:p>
        </p:txBody>
      </p:sp>
    </p:spTree>
    <p:extLst>
      <p:ext uri="{BB962C8B-B14F-4D97-AF65-F5344CB8AC3E}">
        <p14:creationId xmlns:p14="http://schemas.microsoft.com/office/powerpoint/2010/main" val="47779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394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" y="0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06" y="7464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032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crush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19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828" y="1598977"/>
            <a:ext cx="112906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LESSON 8.3</a:t>
            </a:r>
          </a:p>
          <a:p>
            <a:pPr algn="ctr"/>
            <a:r>
              <a:rPr lang="en-US" sz="6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READING AND VOCABULARY</a:t>
            </a:r>
          </a:p>
          <a:p>
            <a:pPr algn="ctr"/>
            <a:r>
              <a:rPr lang="en-US" sz="54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(SB page 83)</a:t>
            </a:r>
            <a:endParaRPr lang="en-US" sz="5400" b="1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02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57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74203" y="1500587"/>
            <a:ext cx="72809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01. Use </a:t>
            </a:r>
            <a:r>
              <a:rPr 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lexical items related to the topic </a:t>
            </a:r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“Festivals around the world</a:t>
            </a:r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”.</a:t>
            </a:r>
            <a:endParaRPr lang="en-US" sz="3600" b="1" dirty="0" smtClean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just"/>
            <a:endParaRPr lang="en-US" sz="36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02. Read for specific details about festivals in </a:t>
            </a:r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Việt Nam.</a:t>
            </a:r>
            <a:endParaRPr lang="en-US" sz="3600" b="1" dirty="0" smtClean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just"/>
            <a:endParaRPr lang="en-US" sz="36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6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03. Talk about the things you like or don’t like about festivals. 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857" y="-28548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920" y="6128395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18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prism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635"/>
          <a:stretch/>
        </p:blipFill>
        <p:spPr>
          <a:xfrm>
            <a:off x="0" y="0"/>
            <a:ext cx="12192000" cy="224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548" y="2179909"/>
            <a:ext cx="719286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749"/>
            <a:ext cx="12192000" cy="68934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13087"/>
          <a:stretch/>
        </p:blipFill>
        <p:spPr>
          <a:xfrm>
            <a:off x="18235" y="1300696"/>
            <a:ext cx="6077765" cy="5575053"/>
          </a:xfrm>
          <a:prstGeom prst="rect">
            <a:avLst/>
          </a:prstGeom>
        </p:spPr>
      </p:pic>
      <p:pic>
        <p:nvPicPr>
          <p:cNvPr id="1030" name="Picture 6" descr="A Guide To The Hoi An Lantern Festival 2022 - Vietnam Is Awesom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3" r="11337"/>
          <a:stretch/>
        </p:blipFill>
        <p:spPr bwMode="auto">
          <a:xfrm>
            <a:off x="6096000" y="1300696"/>
            <a:ext cx="6012567" cy="557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2388177" y="1369156"/>
            <a:ext cx="7452115" cy="88139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HỘI </a:t>
            </a:r>
            <a:r>
              <a:rPr lang="en-US" sz="4400" b="1" dirty="0" smtClean="0"/>
              <a:t>AN LANTERN FESTIVAL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91218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ll/>
      </p:transition>
    </mc:Choice>
    <mc:Fallback xmlns="">
      <p:transition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749"/>
            <a:ext cx="12192000" cy="6893498"/>
          </a:xfrm>
          <a:prstGeom prst="rect">
            <a:avLst/>
          </a:prstGeom>
        </p:spPr>
      </p:pic>
      <p:pic>
        <p:nvPicPr>
          <p:cNvPr id="2050" name="Picture 2" descr="Du lịch, GO!: Về Sóc Trăng xem lễ hội Ok Om Bok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17"/>
          <a:stretch/>
        </p:blipFill>
        <p:spPr bwMode="auto">
          <a:xfrm>
            <a:off x="0" y="1276248"/>
            <a:ext cx="5926486" cy="559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Đến Sóc Trăng, xem đua ghe Ngo, trẩy hội Ok Om Bo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94"/>
          <a:stretch/>
        </p:blipFill>
        <p:spPr bwMode="auto">
          <a:xfrm>
            <a:off x="5926486" y="1276248"/>
            <a:ext cx="6232314" cy="559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388177" y="1369156"/>
            <a:ext cx="7452115" cy="88139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/>
              <a:t>OK OM BOK FESTIVAL</a:t>
            </a:r>
            <a:endParaRPr lang="en-US" sz="4400" b="1"/>
          </a:p>
        </p:txBody>
      </p:sp>
    </p:spTree>
    <p:extLst>
      <p:ext uri="{BB962C8B-B14F-4D97-AF65-F5344CB8AC3E}">
        <p14:creationId xmlns:p14="http://schemas.microsoft.com/office/powerpoint/2010/main" val="3338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317" y="148980"/>
            <a:ext cx="11769028" cy="880171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smtClean="0">
                <a:solidFill>
                  <a:schemeClr val="tx2">
                    <a:lumMod val="75000"/>
                  </a:schemeClr>
                </a:solidFill>
              </a:rPr>
              <a:t>Exercise 1 (SB p.83) -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  In pairs, look at the words below. 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smtClean="0">
                <a:solidFill>
                  <a:schemeClr val="tx2">
                    <a:lumMod val="75000"/>
                  </a:schemeClr>
                </a:solidFill>
              </a:rPr>
              <a:t>Underline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</a:rPr>
              <a:t>these words in the texts. What do they mean in your language?</a:t>
            </a:r>
            <a:endParaRPr lang="en-US" sz="280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121" y="159084"/>
            <a:ext cx="1104224" cy="4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305" y="5744665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765" y="1457172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offerings  </a:t>
            </a:r>
          </a:p>
        </p:txBody>
      </p:sp>
      <p:sp>
        <p:nvSpPr>
          <p:cNvPr id="8" name="Rectangle 7"/>
          <p:cNvSpPr/>
          <p:nvPr/>
        </p:nvSpPr>
        <p:spPr>
          <a:xfrm>
            <a:off x="1075765" y="2190284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ancestors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75765" y="2923396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 parades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75765" y="3656508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 decorations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5200" y="4389620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festive event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5765" y="5122732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ancestors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5765" y="5855844"/>
            <a:ext cx="4131914" cy="6112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2">
                    <a:lumMod val="50000"/>
                  </a:schemeClr>
                </a:solidFill>
              </a:rPr>
              <a:t>host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309" y="1124663"/>
            <a:ext cx="5368774" cy="562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74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300">
        <p15:prstTrans prst="peelOff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1100</Words>
  <Application>Microsoft Office PowerPoint</Application>
  <PresentationFormat>Widescreen</PresentationFormat>
  <Paragraphs>227</Paragraphs>
  <Slides>31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Lucida Sans Unicode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Minh Trang</dc:creator>
  <cp:lastModifiedBy>ADMIN</cp:lastModifiedBy>
  <cp:revision>417</cp:revision>
  <dcterms:created xsi:type="dcterms:W3CDTF">2022-11-02T15:05:06Z</dcterms:created>
  <dcterms:modified xsi:type="dcterms:W3CDTF">2022-12-12T10:54:35Z</dcterms:modified>
</cp:coreProperties>
</file>