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99" r:id="rId2"/>
    <p:sldId id="319" r:id="rId3"/>
    <p:sldId id="257" r:id="rId4"/>
    <p:sldId id="277" r:id="rId5"/>
    <p:sldId id="324" r:id="rId6"/>
    <p:sldId id="298" r:id="rId7"/>
    <p:sldId id="382" r:id="rId8"/>
    <p:sldId id="383" r:id="rId9"/>
    <p:sldId id="384" r:id="rId10"/>
    <p:sldId id="385" r:id="rId11"/>
    <p:sldId id="386" r:id="rId12"/>
    <p:sldId id="369" r:id="rId13"/>
    <p:sldId id="368" r:id="rId14"/>
    <p:sldId id="374" r:id="rId15"/>
    <p:sldId id="375" r:id="rId16"/>
    <p:sldId id="370" r:id="rId17"/>
    <p:sldId id="388" r:id="rId18"/>
    <p:sldId id="389" r:id="rId19"/>
    <p:sldId id="390" r:id="rId20"/>
    <p:sldId id="396" r:id="rId21"/>
    <p:sldId id="397" r:id="rId22"/>
    <p:sldId id="398" r:id="rId23"/>
    <p:sldId id="399" r:id="rId24"/>
    <p:sldId id="395" r:id="rId25"/>
    <p:sldId id="371" r:id="rId26"/>
    <p:sldId id="376" r:id="rId27"/>
    <p:sldId id="377" r:id="rId28"/>
    <p:sldId id="378" r:id="rId29"/>
    <p:sldId id="379" r:id="rId30"/>
    <p:sldId id="380" r:id="rId31"/>
    <p:sldId id="372" r:id="rId32"/>
    <p:sldId id="373" r:id="rId33"/>
    <p:sldId id="357" r:id="rId34"/>
    <p:sldId id="358" r:id="rId35"/>
    <p:sldId id="332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41CE"/>
    <a:srgbClr val="0025C0"/>
    <a:srgbClr val="3607B9"/>
    <a:srgbClr val="FFE7D3"/>
    <a:srgbClr val="009692"/>
    <a:srgbClr val="00A8A4"/>
    <a:srgbClr val="F9F9F9"/>
    <a:srgbClr val="BF5711"/>
    <a:srgbClr val="2FC9FF"/>
    <a:srgbClr val="00D6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55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6EEE7F-FF36-4F67-ADED-1250F1E8DA18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C8909-5833-4AA5-A543-5B8288305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93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2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A752FB78-1BC0-49AB-A579-E27D2793EC78}" type="slidenum">
              <a:rPr lang="en-US" smtClean="0"/>
              <a:pPr eaLnBrk="1" hangingPunct="1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01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701FA-A99B-4EA7-BD9A-49A04217BC0C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9528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CA17-4234-43C0-8644-D7ED38F05CD9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8A31-061F-4082-9C3B-E59B27D0B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132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CA17-4234-43C0-8644-D7ED38F05CD9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8A31-061F-4082-9C3B-E59B27D0B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2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CA17-4234-43C0-8644-D7ED38F05CD9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8A31-061F-4082-9C3B-E59B27D0B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063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CA17-4234-43C0-8644-D7ED38F05CD9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8A31-061F-4082-9C3B-E59B27D0B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930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CA17-4234-43C0-8644-D7ED38F05CD9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8A31-061F-4082-9C3B-E59B27D0B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98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CA17-4234-43C0-8644-D7ED38F05CD9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8A31-061F-4082-9C3B-E59B27D0B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155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CA17-4234-43C0-8644-D7ED38F05CD9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8A31-061F-4082-9C3B-E59B27D0B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87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CA17-4234-43C0-8644-D7ED38F05CD9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8A31-061F-4082-9C3B-E59B27D0B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212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CA17-4234-43C0-8644-D7ED38F05CD9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8A31-061F-4082-9C3B-E59B27D0B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496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CA17-4234-43C0-8644-D7ED38F05CD9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8A31-061F-4082-9C3B-E59B27D0B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937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CA17-4234-43C0-8644-D7ED38F05CD9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8A31-061F-4082-9C3B-E59B27D0B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440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8CA17-4234-43C0-8644-D7ED38F05CD9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38A31-061F-4082-9C3B-E59B27D0B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47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slide" Target="slide19.xml"/><Relationship Id="rId7" Type="http://schemas.openxmlformats.org/officeDocument/2006/relationships/slide" Target="slide22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4.xml"/><Relationship Id="rId5" Type="http://schemas.openxmlformats.org/officeDocument/2006/relationships/slide" Target="slide21.xml"/><Relationship Id="rId4" Type="http://schemas.openxmlformats.org/officeDocument/2006/relationships/slide" Target="slide20.xml"/><Relationship Id="rId9" Type="http://schemas.openxmlformats.org/officeDocument/2006/relationships/slide" Target="slide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18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4.png"/><Relationship Id="rId5" Type="http://schemas.openxmlformats.org/officeDocument/2006/relationships/image" Target="../media/image7.png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7.png"/><Relationship Id="rId5" Type="http://schemas.openxmlformats.org/officeDocument/2006/relationships/image" Target="../media/image23.png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audio" Target="../media/audio4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45479" y="174626"/>
            <a:ext cx="10474179" cy="1981200"/>
          </a:xfrm>
          <a:prstGeom prst="rect">
            <a:avLst/>
          </a:prstGeom>
          <a:noFill/>
        </p:spPr>
        <p:txBody>
          <a:bodyPr wrap="none">
            <a:prstTxWarp prst="textDoubleWave1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dirty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Warmly welcome teachers and students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dirty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to our English class!</a:t>
            </a:r>
          </a:p>
        </p:txBody>
      </p:sp>
      <p:sp>
        <p:nvSpPr>
          <p:cNvPr id="6" name="Flowchart: Alternate Process 5"/>
          <p:cNvSpPr/>
          <p:nvPr/>
        </p:nvSpPr>
        <p:spPr>
          <a:xfrm>
            <a:off x="3428305" y="2514600"/>
            <a:ext cx="5994400" cy="1219200"/>
          </a:xfrm>
          <a:prstGeom prst="flowChartAlternateProcess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n w="11430"/>
                <a:solidFill>
                  <a:srgbClr val="00CC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Teacher: </a:t>
            </a:r>
            <a:r>
              <a:rPr lang="en-US" sz="3200" b="1" dirty="0" err="1">
                <a:ln w="11430"/>
                <a:solidFill>
                  <a:srgbClr val="00CC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Phùng</a:t>
            </a:r>
            <a:r>
              <a:rPr lang="en-US" sz="3200" b="1" dirty="0">
                <a:ln w="11430"/>
                <a:solidFill>
                  <a:srgbClr val="00CC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Thị Kim </a:t>
            </a:r>
            <a:r>
              <a:rPr lang="en-US" sz="3200" b="1" dirty="0" err="1">
                <a:ln w="11430"/>
                <a:solidFill>
                  <a:srgbClr val="00CC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Sinh</a:t>
            </a:r>
            <a:endParaRPr lang="en-US" sz="3200" b="1" dirty="0">
              <a:ln w="11430"/>
              <a:solidFill>
                <a:srgbClr val="00CC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n w="11430"/>
                <a:solidFill>
                  <a:srgbClr val="00CC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Class: 7B                                   </a:t>
            </a:r>
          </a:p>
        </p:txBody>
      </p:sp>
      <p:pic>
        <p:nvPicPr>
          <p:cNvPr id="134148" name="Picture 4" descr="n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17" y="2"/>
            <a:ext cx="12164484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49" name="Picture 6" descr="n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-3333749" y="3287185"/>
            <a:ext cx="6858000" cy="283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0" name="Picture 7" descr="n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033" y="6694488"/>
            <a:ext cx="12259734" cy="17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1" name="Picture 8" descr="n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8650025" y="3274750"/>
            <a:ext cx="6827837" cy="281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2" name="Picture 5" descr="buom hoa don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7667" y="5165727"/>
            <a:ext cx="1805517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3" name="Picture 5" descr="buom hoa don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85" y="5033965"/>
            <a:ext cx="1866900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3189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66" y="118145"/>
            <a:ext cx="1197602" cy="5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726" y="99222"/>
            <a:ext cx="831875" cy="58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1559858" y="346543"/>
            <a:ext cx="3867864" cy="5769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QUESTION 7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722916" y="346543"/>
            <a:ext cx="3867864" cy="5769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QUESTION 8</a:t>
            </a:r>
          </a:p>
        </p:txBody>
      </p:sp>
      <p:sp>
        <p:nvSpPr>
          <p:cNvPr id="7" name="Rectangle 6"/>
          <p:cNvSpPr/>
          <p:nvPr/>
        </p:nvSpPr>
        <p:spPr>
          <a:xfrm>
            <a:off x="674798" y="4889840"/>
            <a:ext cx="4826272" cy="546033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A. build a website</a:t>
            </a:r>
          </a:p>
        </p:txBody>
      </p:sp>
      <p:sp>
        <p:nvSpPr>
          <p:cNvPr id="9" name="Rectangle 8"/>
          <p:cNvSpPr/>
          <p:nvPr/>
        </p:nvSpPr>
        <p:spPr>
          <a:xfrm>
            <a:off x="674798" y="5506774"/>
            <a:ext cx="4826272" cy="546033"/>
          </a:xfrm>
          <a:prstGeom prst="rect">
            <a:avLst/>
          </a:prstGeom>
          <a:solidFill>
            <a:srgbClr val="009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B. solve an equation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674798" y="6123708"/>
            <a:ext cx="4826272" cy="5460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C. get an A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63454" y="4889840"/>
            <a:ext cx="4826272" cy="546033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A. solve an equation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63454" y="5506774"/>
            <a:ext cx="4826272" cy="546033"/>
          </a:xfrm>
          <a:prstGeom prst="rect">
            <a:avLst/>
          </a:prstGeom>
          <a:solidFill>
            <a:srgbClr val="009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B. do an experiment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63454" y="6123708"/>
            <a:ext cx="4826272" cy="5460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C. take a nap</a:t>
            </a:r>
          </a:p>
        </p:txBody>
      </p:sp>
      <p:pic>
        <p:nvPicPr>
          <p:cNvPr id="4098" name="Picture 2" descr="How to Solve a Wordy Math Problem (with Pictures) - wikiHow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26"/>
          <a:stretch/>
        </p:blipFill>
        <p:spPr bwMode="auto">
          <a:xfrm>
            <a:off x="356057" y="1100165"/>
            <a:ext cx="5545979" cy="3718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ree Vector | Scientist doing science experiment in the lab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29"/>
          <a:stretch/>
        </p:blipFill>
        <p:spPr bwMode="auto">
          <a:xfrm>
            <a:off x="6505694" y="994443"/>
            <a:ext cx="4741792" cy="382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1308072"/>
      </p:ext>
    </p:extLst>
  </p:cSld>
  <p:clrMapOvr>
    <a:masterClrMapping/>
  </p:clrMapOvr>
  <p:transition>
    <p:push dir="u"/>
    <p:sndAc>
      <p:stSnd>
        <p:snd r:embed="rId2" name="tiếng chuông, chương trình rung chuông vàng_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  <p:bldP spid="12" grpId="1" animBg="1"/>
      <p:bldP spid="13" grpId="0" animBg="1"/>
      <p:bldP spid="14" grpId="0" animBg="1"/>
      <p:bldP spid="14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66" y="118145"/>
            <a:ext cx="1197602" cy="5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726" y="99222"/>
            <a:ext cx="831875" cy="58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1559858" y="346543"/>
            <a:ext cx="3867864" cy="5769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QUESTION 9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722916" y="346543"/>
            <a:ext cx="3867864" cy="5769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QUESTION 10</a:t>
            </a:r>
          </a:p>
        </p:txBody>
      </p:sp>
      <p:sp>
        <p:nvSpPr>
          <p:cNvPr id="7" name="Rectangle 6"/>
          <p:cNvSpPr/>
          <p:nvPr/>
        </p:nvSpPr>
        <p:spPr>
          <a:xfrm>
            <a:off x="674798" y="4889840"/>
            <a:ext cx="4826272" cy="546033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A. take a nap</a:t>
            </a:r>
          </a:p>
        </p:txBody>
      </p:sp>
      <p:sp>
        <p:nvSpPr>
          <p:cNvPr id="9" name="Rectangle 8"/>
          <p:cNvSpPr/>
          <p:nvPr/>
        </p:nvSpPr>
        <p:spPr>
          <a:xfrm>
            <a:off x="674798" y="5506774"/>
            <a:ext cx="4826272" cy="546033"/>
          </a:xfrm>
          <a:prstGeom prst="rect">
            <a:avLst/>
          </a:prstGeom>
          <a:solidFill>
            <a:srgbClr val="009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B. prepare for exams</a:t>
            </a:r>
          </a:p>
        </p:txBody>
      </p:sp>
      <p:sp>
        <p:nvSpPr>
          <p:cNvPr id="10" name="Rectangle 9"/>
          <p:cNvSpPr/>
          <p:nvPr/>
        </p:nvSpPr>
        <p:spPr>
          <a:xfrm>
            <a:off x="674798" y="6123708"/>
            <a:ext cx="4826272" cy="5460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C. draw a map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63454" y="4889840"/>
            <a:ext cx="4826272" cy="546033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A. solve an equation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63454" y="5506774"/>
            <a:ext cx="4826272" cy="546033"/>
          </a:xfrm>
          <a:prstGeom prst="rect">
            <a:avLst/>
          </a:prstGeom>
          <a:solidFill>
            <a:srgbClr val="009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B. turn in homework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63454" y="6123708"/>
            <a:ext cx="4826272" cy="5460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C. compete in a game</a:t>
            </a:r>
          </a:p>
        </p:txBody>
      </p:sp>
      <p:pic>
        <p:nvPicPr>
          <p:cNvPr id="5122" name="Picture 2" descr="Is Your Child Too Old to Nap?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68" r="13950"/>
          <a:stretch/>
        </p:blipFill>
        <p:spPr bwMode="auto">
          <a:xfrm>
            <a:off x="674798" y="994443"/>
            <a:ext cx="4889840" cy="3801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195 Physical Education Teacher Illustrations &amp; Clip Art - iStock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7570" r="5582" b="6868"/>
          <a:stretch/>
        </p:blipFill>
        <p:spPr bwMode="auto">
          <a:xfrm>
            <a:off x="6133389" y="1051316"/>
            <a:ext cx="5443829" cy="3767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263151"/>
      </p:ext>
    </p:extLst>
  </p:cSld>
  <p:clrMapOvr>
    <a:masterClrMapping/>
  </p:clrMapOvr>
  <p:transition>
    <p:wipe/>
    <p:sndAc>
      <p:stSnd>
        <p:snd r:embed="rId2" name="tiếng chuông, chương trình rung chuông vàng_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2" grpId="1" animBg="1"/>
      <p:bldP spid="13" grpId="0" animBg="1"/>
      <p:bldP spid="13" grpId="1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409" y="1578"/>
            <a:ext cx="10645181" cy="6856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159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843"/>
            <a:ext cx="12192000" cy="6868843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89317" y="148980"/>
            <a:ext cx="11769028" cy="85343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2">
                    <a:lumMod val="75000"/>
                  </a:schemeClr>
                </a:solidFill>
              </a:rPr>
              <a:t>Exercise 1 (SB p.68)</a:t>
            </a:r>
          </a:p>
          <a:p>
            <a:r>
              <a:rPr lang="en-US" sz="2600">
                <a:solidFill>
                  <a:schemeClr val="tx2">
                    <a:lumMod val="75000"/>
                  </a:schemeClr>
                </a:solidFill>
              </a:rPr>
              <a:t>Use the glossary to find:</a:t>
            </a: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4" y="6233571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289317" y="1196138"/>
            <a:ext cx="5806683" cy="713916"/>
          </a:xfrm>
          <a:prstGeom prst="roundRect">
            <a:avLst/>
          </a:prstGeom>
          <a:solidFill>
            <a:srgbClr val="009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/>
              <a:t>7 words about science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51662" y="1196138"/>
            <a:ext cx="5806683" cy="713916"/>
          </a:xfrm>
          <a:prstGeom prst="roundRect">
            <a:avLst/>
          </a:prstGeom>
          <a:solidFill>
            <a:srgbClr val="009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/>
              <a:t>4 words about primary school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89317" y="2715084"/>
            <a:ext cx="5806683" cy="713916"/>
          </a:xfrm>
          <a:prstGeom prst="roundRect">
            <a:avLst/>
          </a:prstGeom>
          <a:solidFill>
            <a:srgbClr val="009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/>
              <a:t>5 school subjects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51662" y="2715084"/>
            <a:ext cx="5806683" cy="713916"/>
          </a:xfrm>
          <a:prstGeom prst="roundRect">
            <a:avLst/>
          </a:prstGeom>
          <a:solidFill>
            <a:srgbClr val="009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/>
              <a:t>4 words about homework and exams</a:t>
            </a:r>
          </a:p>
        </p:txBody>
      </p:sp>
    </p:spTree>
    <p:extLst>
      <p:ext uri="{BB962C8B-B14F-4D97-AF65-F5344CB8AC3E}">
        <p14:creationId xmlns:p14="http://schemas.microsoft.com/office/powerpoint/2010/main" val="1455355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50">
        <p15:prstTrans prst="drape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3229"/>
            <a:ext cx="12192000" cy="6931774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89317" y="148980"/>
            <a:ext cx="11769028" cy="85343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2">
                    <a:lumMod val="75000"/>
                  </a:schemeClr>
                </a:solidFill>
              </a:rPr>
              <a:t>Exercise 1 (SB p.68)</a:t>
            </a:r>
          </a:p>
          <a:p>
            <a:r>
              <a:rPr lang="en-US" sz="2600">
                <a:solidFill>
                  <a:schemeClr val="tx2">
                    <a:lumMod val="75000"/>
                  </a:schemeClr>
                </a:solidFill>
              </a:rPr>
              <a:t>Use the glossary to find:</a:t>
            </a: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71" y="6194453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720844" y="1955936"/>
            <a:ext cx="4943628" cy="4938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bi</a:t>
            </a:r>
            <a:r>
              <a:rPr lang="en-US" sz="3600" b="1" dirty="0">
                <a:solidFill>
                  <a:srgbClr val="FF0000"/>
                </a:solidFill>
              </a:rPr>
              <a:t>o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logy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89317" y="1196138"/>
            <a:ext cx="5806683" cy="713916"/>
          </a:xfrm>
          <a:prstGeom prst="roundRect">
            <a:avLst/>
          </a:prstGeom>
          <a:solidFill>
            <a:srgbClr val="009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/>
              <a:t>7 words about science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51662" y="1196138"/>
            <a:ext cx="5806683" cy="713916"/>
          </a:xfrm>
          <a:prstGeom prst="roundRect">
            <a:avLst/>
          </a:prstGeom>
          <a:solidFill>
            <a:srgbClr val="009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/>
              <a:t>4 words about primary school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20844" y="2517781"/>
            <a:ext cx="4943628" cy="4938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che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mistry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20844" y="3079626"/>
            <a:ext cx="4943628" cy="4938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mathe</a:t>
            </a:r>
            <a:r>
              <a:rPr lang="en-US" sz="3600" b="1" dirty="0">
                <a:solidFill>
                  <a:srgbClr val="FF0000"/>
                </a:solidFill>
              </a:rPr>
              <a:t>ma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tics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20844" y="3641471"/>
            <a:ext cx="4943628" cy="4938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al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gebra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20844" y="4184035"/>
            <a:ext cx="4943628" cy="4938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ge</a:t>
            </a:r>
            <a:r>
              <a:rPr lang="en-US" sz="3600" b="1" dirty="0">
                <a:solidFill>
                  <a:srgbClr val="FF0000"/>
                </a:solidFill>
              </a:rPr>
              <a:t>o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metry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20844" y="4745880"/>
            <a:ext cx="4943628" cy="4938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phy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sics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20844" y="5302958"/>
            <a:ext cx="4943628" cy="4938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infor</a:t>
            </a:r>
            <a:r>
              <a:rPr lang="en-US" sz="3600" b="1" dirty="0">
                <a:solidFill>
                  <a:srgbClr val="FF0000"/>
                </a:solidFill>
              </a:rPr>
              <a:t>ma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tion tech</a:t>
            </a:r>
            <a:r>
              <a:rPr lang="en-US" sz="3600" b="1" dirty="0">
                <a:solidFill>
                  <a:srgbClr val="FF0000"/>
                </a:solidFill>
              </a:rPr>
              <a:t>no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logy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721492" y="1955936"/>
            <a:ext cx="4943628" cy="4938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lab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721492" y="2517781"/>
            <a:ext cx="4943628" cy="4938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com</a:t>
            </a:r>
            <a:r>
              <a:rPr lang="en-US" sz="3600" b="1" dirty="0">
                <a:solidFill>
                  <a:srgbClr val="FF0000"/>
                </a:solidFill>
              </a:rPr>
              <a:t>pu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ter program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721492" y="3079626"/>
            <a:ext cx="4943628" cy="4938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homework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721492" y="3641471"/>
            <a:ext cx="4943628" cy="4938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library </a:t>
            </a:r>
          </a:p>
        </p:txBody>
      </p:sp>
    </p:spTree>
    <p:extLst>
      <p:ext uri="{BB962C8B-B14F-4D97-AF65-F5344CB8AC3E}">
        <p14:creationId xmlns:p14="http://schemas.microsoft.com/office/powerpoint/2010/main" val="915320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50">
        <p15:prstTrans prst="drape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08"/>
            <a:ext cx="12192000" cy="6850592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471841" y="148980"/>
            <a:ext cx="10586503" cy="85343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2">
                    <a:lumMod val="75000"/>
                  </a:schemeClr>
                </a:solidFill>
              </a:rPr>
              <a:t>Exercise 1 (SB p.68)</a:t>
            </a:r>
          </a:p>
          <a:p>
            <a:r>
              <a:rPr lang="en-US" sz="2600">
                <a:solidFill>
                  <a:schemeClr val="tx2">
                    <a:lumMod val="75000"/>
                  </a:schemeClr>
                </a:solidFill>
              </a:rPr>
              <a:t>Use the glossary to find:</a:t>
            </a: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71" y="6194453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ounded Rectangle 17"/>
          <p:cNvSpPr/>
          <p:nvPr/>
        </p:nvSpPr>
        <p:spPr>
          <a:xfrm>
            <a:off x="289317" y="1164926"/>
            <a:ext cx="5806683" cy="713916"/>
          </a:xfrm>
          <a:prstGeom prst="roundRect">
            <a:avLst/>
          </a:prstGeom>
          <a:solidFill>
            <a:srgbClr val="009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/>
              <a:t>5 school subjects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51662" y="1164926"/>
            <a:ext cx="5806683" cy="713916"/>
          </a:xfrm>
          <a:prstGeom prst="roundRect">
            <a:avLst/>
          </a:prstGeom>
          <a:solidFill>
            <a:srgbClr val="009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/>
              <a:t>4 words about homework and exams</a:t>
            </a:r>
          </a:p>
        </p:txBody>
      </p:sp>
      <p:sp>
        <p:nvSpPr>
          <p:cNvPr id="9" name="Rectangle 8"/>
          <p:cNvSpPr/>
          <p:nvPr/>
        </p:nvSpPr>
        <p:spPr>
          <a:xfrm>
            <a:off x="720844" y="1955936"/>
            <a:ext cx="4943628" cy="4938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bi</a:t>
            </a:r>
            <a:r>
              <a:rPr lang="en-US" sz="3600" b="1" dirty="0">
                <a:solidFill>
                  <a:srgbClr val="FF0000"/>
                </a:solidFill>
              </a:rPr>
              <a:t>o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logy </a:t>
            </a:r>
          </a:p>
        </p:txBody>
      </p:sp>
      <p:sp>
        <p:nvSpPr>
          <p:cNvPr id="10" name="Rectangle 9"/>
          <p:cNvSpPr/>
          <p:nvPr/>
        </p:nvSpPr>
        <p:spPr>
          <a:xfrm>
            <a:off x="720844" y="2517781"/>
            <a:ext cx="4943628" cy="4938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che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mistry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20844" y="3079626"/>
            <a:ext cx="4943628" cy="4938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ge</a:t>
            </a:r>
            <a:r>
              <a:rPr lang="en-US" sz="3600" b="1" dirty="0">
                <a:solidFill>
                  <a:srgbClr val="FF0000"/>
                </a:solidFill>
              </a:rPr>
              <a:t>o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graphy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20844" y="3641471"/>
            <a:ext cx="4943628" cy="4938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li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terature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20844" y="4184035"/>
            <a:ext cx="4943628" cy="4938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phy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sics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613915" y="1955936"/>
            <a:ext cx="4943628" cy="4938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home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work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613915" y="2517781"/>
            <a:ext cx="4943628" cy="4938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as</a:t>
            </a:r>
            <a:r>
              <a:rPr lang="en-US" sz="3600" b="1" dirty="0">
                <a:solidFill>
                  <a:srgbClr val="FF0000"/>
                </a:solidFill>
              </a:rPr>
              <a:t>sign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ment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613915" y="3079626"/>
            <a:ext cx="4943628" cy="4938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E</a:t>
            </a:r>
            <a:r>
              <a:rPr lang="en-US" sz="3600" b="1" dirty="0">
                <a:solidFill>
                  <a:srgbClr val="FF0000"/>
                </a:solidFill>
              </a:rPr>
              <a:t>qua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tion test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613915" y="3641471"/>
            <a:ext cx="4943628" cy="4938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Oral test </a:t>
            </a:r>
          </a:p>
        </p:txBody>
      </p:sp>
    </p:spTree>
    <p:extLst>
      <p:ext uri="{BB962C8B-B14F-4D97-AF65-F5344CB8AC3E}">
        <p14:creationId xmlns:p14="http://schemas.microsoft.com/office/powerpoint/2010/main" val="6845523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50">
        <p15:prstTrans prst="drape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6836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84427" y="144090"/>
            <a:ext cx="11769028" cy="85343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2">
                    <a:lumMod val="75000"/>
                  </a:schemeClr>
                </a:solidFill>
              </a:rPr>
              <a:t>Exercise 2 (SB p.68) - </a:t>
            </a:r>
            <a:r>
              <a:rPr lang="en-US" sz="2600">
                <a:solidFill>
                  <a:schemeClr val="tx2">
                    <a:lumMod val="75000"/>
                  </a:schemeClr>
                </a:solidFill>
              </a:rPr>
              <a:t>Use the glossary to complete the sentences. </a:t>
            </a:r>
          </a:p>
          <a:p>
            <a:r>
              <a:rPr lang="en-US" sz="2600">
                <a:solidFill>
                  <a:schemeClr val="tx2">
                    <a:lumMod val="75000"/>
                  </a:schemeClr>
                </a:solidFill>
              </a:rPr>
              <a:t>In pairs, say if statements are true for you. </a:t>
            </a: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8883" y="6244966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96533" y="1109472"/>
            <a:ext cx="1165692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1, I was never very good at sport, so I don’t like _______________________ </a:t>
            </a:r>
            <a:br>
              <a:rPr lang="en-US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</a:b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   very much.</a:t>
            </a:r>
          </a:p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2, I love music, but I cannot play any __________</a:t>
            </a:r>
          </a:p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3, Our science teacher lets us look at things under a _______________.</a:t>
            </a:r>
          </a:p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4, I don’t like _______________ . I don't like reading poems or stories.</a:t>
            </a:r>
          </a:p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   I think it’s boring.</a:t>
            </a:r>
          </a:p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5, I exercise every day, because it is important to keep fit and ____________.</a:t>
            </a:r>
          </a:p>
        </p:txBody>
      </p:sp>
    </p:spTree>
    <p:extLst>
      <p:ext uri="{BB962C8B-B14F-4D97-AF65-F5344CB8AC3E}">
        <p14:creationId xmlns:p14="http://schemas.microsoft.com/office/powerpoint/2010/main" val="42348436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50">
        <p15:prstTrans prst="drape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66836"/>
          </a:xfrm>
          <a:prstGeom prst="rect">
            <a:avLst/>
          </a:prstGeom>
        </p:spPr>
      </p:pic>
      <p:pic>
        <p:nvPicPr>
          <p:cNvPr id="4101" name="Picture 5" descr="33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96" y="1447800"/>
            <a:ext cx="11274663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1" name="WordArt 55"/>
          <p:cNvSpPr>
            <a:spLocks noChangeArrowheads="1" noChangeShapeType="1" noTextEdit="1"/>
          </p:cNvSpPr>
          <p:nvPr/>
        </p:nvSpPr>
        <p:spPr bwMode="auto">
          <a:xfrm>
            <a:off x="2744075" y="533400"/>
            <a:ext cx="6907001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GAME LUCKY NUMBER</a:t>
            </a:r>
            <a:endParaRPr lang="vi-VN" sz="3600" b="1" kern="10" dirty="0">
              <a:ln w="38100">
                <a:solidFill>
                  <a:srgbClr val="FF0000">
                    <a:alpha val="74901"/>
                  </a:srgbClr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31917" y="2310080"/>
            <a:ext cx="431214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Let’s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75976" y="2092404"/>
            <a:ext cx="4039888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Play!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84427" y="144090"/>
            <a:ext cx="11769028" cy="85343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Exercise 2 (SB p.68) - 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Use the glossary to complete the sentences. </a:t>
            </a:r>
          </a:p>
          <a:p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In pairs, say if statements are true for you. </a:t>
            </a:r>
          </a:p>
        </p:txBody>
      </p:sp>
    </p:spTree>
    <p:extLst>
      <p:ext uri="{BB962C8B-B14F-4D97-AF65-F5344CB8AC3E}">
        <p14:creationId xmlns:p14="http://schemas.microsoft.com/office/powerpoint/2010/main" val="3902665921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1" grpId="0"/>
      <p:bldP spid="27" grpId="0"/>
      <p:bldP spid="28" grpId="0"/>
      <p:bldP spid="15" grpId="0" animBg="1"/>
      <p:bldP spid="1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-9780"/>
            <a:ext cx="12192000" cy="6858001"/>
            <a:chOff x="0" y="-9780"/>
            <a:chExt cx="12192000" cy="685800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-9780"/>
              <a:ext cx="12192000" cy="6858001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6235700" y="342900"/>
              <a:ext cx="4991100" cy="1574800"/>
            </a:xfrm>
            <a:prstGeom prst="rect">
              <a:avLst/>
            </a:prstGeom>
            <a:solidFill>
              <a:srgbClr val="FFE7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9" name="Diamond 28">
            <a:hlinkClick r:id="rId3" action="ppaction://hlinksldjump"/>
          </p:cNvPr>
          <p:cNvSpPr/>
          <p:nvPr/>
        </p:nvSpPr>
        <p:spPr>
          <a:xfrm>
            <a:off x="4527550" y="1336420"/>
            <a:ext cx="2082800" cy="2082800"/>
          </a:xfrm>
          <a:prstGeom prst="diamond">
            <a:avLst/>
          </a:prstGeom>
          <a:solidFill>
            <a:srgbClr val="0241CE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>
                <a:solidFill>
                  <a:srgbClr val="FFFF00"/>
                </a:solidFill>
                <a:latin typeface="Britannic Bold" panose="020B0903060703020204" pitchFamily="34" charset="0"/>
              </a:rPr>
              <a:t>1</a:t>
            </a:r>
          </a:p>
        </p:txBody>
      </p:sp>
      <p:sp>
        <p:nvSpPr>
          <p:cNvPr id="30" name="Diamond 29">
            <a:hlinkClick r:id="rId4" action="ppaction://hlinksldjump"/>
          </p:cNvPr>
          <p:cNvSpPr/>
          <p:nvPr/>
        </p:nvSpPr>
        <p:spPr>
          <a:xfrm>
            <a:off x="6623050" y="1336420"/>
            <a:ext cx="2082800" cy="2082800"/>
          </a:xfrm>
          <a:prstGeom prst="diamond">
            <a:avLst/>
          </a:prstGeom>
          <a:solidFill>
            <a:srgbClr val="0241CE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>
                <a:solidFill>
                  <a:srgbClr val="FFFF00"/>
                </a:solidFill>
                <a:latin typeface="Britannic Bold" panose="020B0903060703020204" pitchFamily="34" charset="0"/>
              </a:rPr>
              <a:t>2</a:t>
            </a:r>
          </a:p>
        </p:txBody>
      </p:sp>
      <p:sp>
        <p:nvSpPr>
          <p:cNvPr id="31" name="Diamond 30">
            <a:hlinkClick r:id="rId5" action="ppaction://hlinksldjump"/>
          </p:cNvPr>
          <p:cNvSpPr/>
          <p:nvPr/>
        </p:nvSpPr>
        <p:spPr>
          <a:xfrm>
            <a:off x="8718550" y="1336420"/>
            <a:ext cx="2082800" cy="2082800"/>
          </a:xfrm>
          <a:prstGeom prst="diamond">
            <a:avLst/>
          </a:prstGeom>
          <a:solidFill>
            <a:srgbClr val="0241CE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>
                <a:solidFill>
                  <a:srgbClr val="FFFF00"/>
                </a:solidFill>
                <a:latin typeface="Britannic Bold" panose="020B0903060703020204" pitchFamily="34" charset="0"/>
              </a:rPr>
              <a:t>3</a:t>
            </a:r>
          </a:p>
        </p:txBody>
      </p:sp>
      <p:sp>
        <p:nvSpPr>
          <p:cNvPr id="32" name="Diamond 31">
            <a:hlinkClick r:id="rId6" action="ppaction://hlinksldjump"/>
          </p:cNvPr>
          <p:cNvSpPr/>
          <p:nvPr/>
        </p:nvSpPr>
        <p:spPr>
          <a:xfrm>
            <a:off x="4514850" y="3457320"/>
            <a:ext cx="2082800" cy="2082800"/>
          </a:xfrm>
          <a:prstGeom prst="diamond">
            <a:avLst/>
          </a:prstGeom>
          <a:solidFill>
            <a:srgbClr val="0241CE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>
                <a:solidFill>
                  <a:srgbClr val="FFFF00"/>
                </a:solidFill>
                <a:latin typeface="Britannic Bold" panose="020B0903060703020204" pitchFamily="34" charset="0"/>
              </a:rPr>
              <a:t>4</a:t>
            </a:r>
          </a:p>
        </p:txBody>
      </p:sp>
      <p:sp>
        <p:nvSpPr>
          <p:cNvPr id="33" name="Diamond 32">
            <a:hlinkClick r:id="rId7" action="ppaction://hlinksldjump"/>
          </p:cNvPr>
          <p:cNvSpPr/>
          <p:nvPr/>
        </p:nvSpPr>
        <p:spPr>
          <a:xfrm>
            <a:off x="6610350" y="3457320"/>
            <a:ext cx="2082800" cy="2082800"/>
          </a:xfrm>
          <a:prstGeom prst="diamond">
            <a:avLst/>
          </a:prstGeom>
          <a:solidFill>
            <a:srgbClr val="0241CE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>
                <a:solidFill>
                  <a:srgbClr val="FFFF00"/>
                </a:solidFill>
                <a:latin typeface="Britannic Bold" panose="020B0903060703020204" pitchFamily="34" charset="0"/>
              </a:rPr>
              <a:t>5</a:t>
            </a:r>
          </a:p>
        </p:txBody>
      </p:sp>
      <p:sp>
        <p:nvSpPr>
          <p:cNvPr id="34" name="Diamond 33">
            <a:hlinkClick r:id="rId8" action="ppaction://hlinksldjump"/>
          </p:cNvPr>
          <p:cNvSpPr/>
          <p:nvPr/>
        </p:nvSpPr>
        <p:spPr>
          <a:xfrm>
            <a:off x="8705850" y="3457320"/>
            <a:ext cx="2082800" cy="2082800"/>
          </a:xfrm>
          <a:prstGeom prst="diamond">
            <a:avLst/>
          </a:prstGeom>
          <a:solidFill>
            <a:srgbClr val="0241CE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>
                <a:solidFill>
                  <a:srgbClr val="FFFF00"/>
                </a:solidFill>
                <a:latin typeface="Britannic Bold" panose="020B0903060703020204" pitchFamily="34" charset="0"/>
              </a:rPr>
              <a:t>6</a:t>
            </a:r>
          </a:p>
        </p:txBody>
      </p:sp>
      <p:sp>
        <p:nvSpPr>
          <p:cNvPr id="35" name="Action Button: Forward or Next 34">
            <a:hlinkClick r:id="rId9" action="ppaction://hlinksldjump" highlightClick="1"/>
          </p:cNvPr>
          <p:cNvSpPr/>
          <p:nvPr/>
        </p:nvSpPr>
        <p:spPr>
          <a:xfrm>
            <a:off x="10071100" y="6464300"/>
            <a:ext cx="901700" cy="3937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87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-9780"/>
            <a:ext cx="12192000" cy="6858001"/>
            <a:chOff x="0" y="-9780"/>
            <a:chExt cx="12192000" cy="685800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-9780"/>
              <a:ext cx="12192000" cy="6858001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6235700" y="342900"/>
              <a:ext cx="4991100" cy="1574800"/>
            </a:xfrm>
            <a:prstGeom prst="rect">
              <a:avLst/>
            </a:prstGeom>
            <a:solidFill>
              <a:srgbClr val="FFE7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" name="Rectangle 21"/>
          <p:cNvSpPr/>
          <p:nvPr/>
        </p:nvSpPr>
        <p:spPr>
          <a:xfrm>
            <a:off x="4927600" y="1356029"/>
            <a:ext cx="66294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cs typeface="Arial" panose="020B0604020202020204" pitchFamily="34" charset="0"/>
              </a:rPr>
              <a:t>1, I was never very good at sport, so I don’t like ___________________</a:t>
            </a:r>
            <a:br>
              <a:rPr lang="en-US" sz="3600" b="1" dirty="0">
                <a:solidFill>
                  <a:srgbClr val="FF0000"/>
                </a:solidFill>
                <a:cs typeface="Arial" panose="020B0604020202020204" pitchFamily="34" charset="0"/>
              </a:rPr>
            </a:br>
            <a:r>
              <a:rPr lang="en-US" sz="3600" b="1" dirty="0">
                <a:solidFill>
                  <a:srgbClr val="FF0000"/>
                </a:solidFill>
                <a:cs typeface="Arial" panose="020B0604020202020204" pitchFamily="34" charset="0"/>
              </a:rPr>
              <a:t>    very much.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241397" y="2563665"/>
            <a:ext cx="4138436" cy="36132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physical education</a:t>
            </a:r>
          </a:p>
        </p:txBody>
      </p:sp>
      <p:sp>
        <p:nvSpPr>
          <p:cNvPr id="5" name="Action Button: Home 4">
            <a:hlinkClick r:id="rId3" action="ppaction://hlinksldjump" highlightClick="1"/>
          </p:cNvPr>
          <p:cNvSpPr/>
          <p:nvPr/>
        </p:nvSpPr>
        <p:spPr>
          <a:xfrm>
            <a:off x="9982200" y="5994400"/>
            <a:ext cx="1244600" cy="853821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88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7BC330-FEF8-D425-20FF-FEBBAD25A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Hello - How Do You Do">
            <a:hlinkClick r:id="" action="ppaction://media"/>
            <a:extLst>
              <a:ext uri="{FF2B5EF4-FFF2-40B4-BE49-F238E27FC236}">
                <a16:creationId xmlns:a16="http://schemas.microsoft.com/office/drawing/2014/main" xmlns="" id="{335AC42F-9474-5282-DFB6-B4FF1F8C922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5887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6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-9780"/>
            <a:ext cx="12192000" cy="6858001"/>
            <a:chOff x="0" y="-9780"/>
            <a:chExt cx="12192000" cy="685800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-9780"/>
              <a:ext cx="12192000" cy="6858001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6235700" y="342900"/>
              <a:ext cx="4991100" cy="1574800"/>
            </a:xfrm>
            <a:prstGeom prst="rect">
              <a:avLst/>
            </a:prstGeom>
            <a:solidFill>
              <a:srgbClr val="FFE7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" name="Rectangle 21"/>
          <p:cNvSpPr/>
          <p:nvPr/>
        </p:nvSpPr>
        <p:spPr>
          <a:xfrm>
            <a:off x="4927600" y="1356029"/>
            <a:ext cx="66294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cs typeface="Arial" panose="020B0604020202020204" pitchFamily="34" charset="0"/>
              </a:rPr>
              <a:t>2, I love music, but I cannot play any ___________.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01220" y="1999944"/>
            <a:ext cx="3677976" cy="4156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2">
                    <a:lumMod val="75000"/>
                  </a:schemeClr>
                </a:solidFill>
              </a:rPr>
              <a:t>musical instruments</a:t>
            </a:r>
          </a:p>
        </p:txBody>
      </p:sp>
      <p:sp>
        <p:nvSpPr>
          <p:cNvPr id="9" name="Action Button: Home 8">
            <a:hlinkClick r:id="rId3" action="ppaction://hlinksldjump" highlightClick="1"/>
          </p:cNvPr>
          <p:cNvSpPr/>
          <p:nvPr/>
        </p:nvSpPr>
        <p:spPr>
          <a:xfrm>
            <a:off x="9982200" y="5994400"/>
            <a:ext cx="1244600" cy="853821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99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-9780"/>
            <a:ext cx="12192000" cy="6858001"/>
            <a:chOff x="0" y="-9780"/>
            <a:chExt cx="12192000" cy="685800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-9780"/>
              <a:ext cx="12192000" cy="6858001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6235700" y="342900"/>
              <a:ext cx="4991100" cy="1574800"/>
            </a:xfrm>
            <a:prstGeom prst="rect">
              <a:avLst/>
            </a:prstGeom>
            <a:solidFill>
              <a:srgbClr val="FFE7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" name="Rectangle 21"/>
          <p:cNvSpPr/>
          <p:nvPr/>
        </p:nvSpPr>
        <p:spPr>
          <a:xfrm>
            <a:off x="4927600" y="1356029"/>
            <a:ext cx="66294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cs typeface="Arial" panose="020B0604020202020204" pitchFamily="34" charset="0"/>
              </a:rPr>
              <a:t>3, Our science teacher lets us look at things under a _______________.</a:t>
            </a:r>
          </a:p>
        </p:txBody>
      </p:sp>
      <p:sp>
        <p:nvSpPr>
          <p:cNvPr id="9" name="Rectangle 8"/>
          <p:cNvSpPr/>
          <p:nvPr/>
        </p:nvSpPr>
        <p:spPr>
          <a:xfrm>
            <a:off x="5205065" y="2515191"/>
            <a:ext cx="2797870" cy="4156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2">
                    <a:lumMod val="75000"/>
                  </a:schemeClr>
                </a:solidFill>
              </a:rPr>
              <a:t> microscope</a:t>
            </a:r>
          </a:p>
        </p:txBody>
      </p:sp>
      <p:sp>
        <p:nvSpPr>
          <p:cNvPr id="10" name="Action Button: Home 9">
            <a:hlinkClick r:id="rId3" action="ppaction://hlinksldjump" highlightClick="1"/>
          </p:cNvPr>
          <p:cNvSpPr/>
          <p:nvPr/>
        </p:nvSpPr>
        <p:spPr>
          <a:xfrm>
            <a:off x="9982200" y="5994400"/>
            <a:ext cx="1244600" cy="853821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107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-9780"/>
            <a:ext cx="12192000" cy="6858001"/>
            <a:chOff x="0" y="-9780"/>
            <a:chExt cx="12192000" cy="685800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-9780"/>
              <a:ext cx="12192000" cy="6858001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6235700" y="342900"/>
              <a:ext cx="4991100" cy="1574800"/>
            </a:xfrm>
            <a:prstGeom prst="rect">
              <a:avLst/>
            </a:prstGeom>
            <a:solidFill>
              <a:srgbClr val="FFE7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" name="Rectangle 21"/>
          <p:cNvSpPr/>
          <p:nvPr/>
        </p:nvSpPr>
        <p:spPr>
          <a:xfrm>
            <a:off x="2971800" y="2861546"/>
            <a:ext cx="86614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cs typeface="Arial" panose="020B0604020202020204" pitchFamily="34" charset="0"/>
              </a:rPr>
              <a:t>4, I don’t like _______________ . I don't like reading poems or stories.</a:t>
            </a:r>
          </a:p>
          <a:p>
            <a:r>
              <a:rPr lang="en-US" sz="3600" b="1" dirty="0">
                <a:solidFill>
                  <a:srgbClr val="FF0000"/>
                </a:solidFill>
                <a:cs typeface="Arial" panose="020B0604020202020204" pitchFamily="34" charset="0"/>
              </a:rPr>
              <a:t>    I think it’s boring.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03565" y="2899646"/>
            <a:ext cx="2797870" cy="4156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literature</a:t>
            </a:r>
          </a:p>
        </p:txBody>
      </p:sp>
      <p:sp>
        <p:nvSpPr>
          <p:cNvPr id="10" name="Action Button: Home 9">
            <a:hlinkClick r:id="rId3" action="ppaction://hlinksldjump" highlightClick="1"/>
          </p:cNvPr>
          <p:cNvSpPr/>
          <p:nvPr/>
        </p:nvSpPr>
        <p:spPr>
          <a:xfrm>
            <a:off x="9982200" y="5994400"/>
            <a:ext cx="1244600" cy="853821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561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-9780"/>
            <a:ext cx="12192000" cy="6858001"/>
            <a:chOff x="0" y="-9780"/>
            <a:chExt cx="12192000" cy="685800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-9780"/>
              <a:ext cx="12192000" cy="6858001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6235700" y="342900"/>
              <a:ext cx="4991100" cy="1574800"/>
            </a:xfrm>
            <a:prstGeom prst="rect">
              <a:avLst/>
            </a:prstGeom>
            <a:solidFill>
              <a:srgbClr val="FFE7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" name="Rectangle 21"/>
          <p:cNvSpPr/>
          <p:nvPr/>
        </p:nvSpPr>
        <p:spPr>
          <a:xfrm>
            <a:off x="2971800" y="2861546"/>
            <a:ext cx="86614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cs typeface="Arial" panose="020B0604020202020204" pitchFamily="34" charset="0"/>
              </a:rPr>
              <a:t>5, I exercise every day, because it is important to keep fit and ____________.</a:t>
            </a:r>
          </a:p>
        </p:txBody>
      </p:sp>
      <p:sp>
        <p:nvSpPr>
          <p:cNvPr id="9" name="Rectangle 8"/>
          <p:cNvSpPr/>
          <p:nvPr/>
        </p:nvSpPr>
        <p:spPr>
          <a:xfrm>
            <a:off x="8054787" y="3461710"/>
            <a:ext cx="2286816" cy="4156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healthy</a:t>
            </a:r>
          </a:p>
        </p:txBody>
      </p:sp>
      <p:sp>
        <p:nvSpPr>
          <p:cNvPr id="10" name="Action Button: Home 9">
            <a:hlinkClick r:id="rId3" action="ppaction://hlinksldjump" highlightClick="1"/>
          </p:cNvPr>
          <p:cNvSpPr/>
          <p:nvPr/>
        </p:nvSpPr>
        <p:spPr>
          <a:xfrm>
            <a:off x="9982200" y="5994400"/>
            <a:ext cx="1244600" cy="853821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759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-9780"/>
            <a:ext cx="12192000" cy="6858001"/>
            <a:chOff x="0" y="-9780"/>
            <a:chExt cx="12192000" cy="685800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9780"/>
              <a:ext cx="12192000" cy="6858001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6235700" y="342900"/>
              <a:ext cx="4991100" cy="1574800"/>
            </a:xfrm>
            <a:prstGeom prst="rect">
              <a:avLst/>
            </a:prstGeom>
            <a:solidFill>
              <a:srgbClr val="FFE7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0" y="-9780"/>
            <a:ext cx="12192000" cy="6858001"/>
            <a:chOff x="0" y="-9780"/>
            <a:chExt cx="12192000" cy="685800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9780"/>
              <a:ext cx="12192000" cy="6858001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235700" y="342900"/>
              <a:ext cx="4991100" cy="1574800"/>
            </a:xfrm>
            <a:prstGeom prst="rect">
              <a:avLst/>
            </a:prstGeom>
            <a:solidFill>
              <a:srgbClr val="FFE7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Rectangle 9"/>
          <p:cNvSpPr/>
          <p:nvPr/>
        </p:nvSpPr>
        <p:spPr>
          <a:xfrm rot="2700000">
            <a:off x="5769845" y="1026190"/>
            <a:ext cx="3299947" cy="3300984"/>
          </a:xfrm>
          <a:prstGeom prst="rect">
            <a:avLst/>
          </a:prstGeom>
          <a:solidFill>
            <a:srgbClr val="0241CE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185816" y="5052180"/>
            <a:ext cx="80409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khen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thưởng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33838" y="2153160"/>
            <a:ext cx="407675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FF00"/>
                </a:solidFill>
                <a:latin typeface="Britannic Bold" panose="020B0903060703020204" pitchFamily="34" charset="0"/>
              </a:rPr>
              <a:t>LUCKY NUMBER</a:t>
            </a:r>
          </a:p>
        </p:txBody>
      </p:sp>
      <p:sp>
        <p:nvSpPr>
          <p:cNvPr id="13" name="Action Button: Home 12">
            <a:hlinkClick r:id="rId5" action="ppaction://hlinksldjump" highlightClick="1"/>
          </p:cNvPr>
          <p:cNvSpPr/>
          <p:nvPr/>
        </p:nvSpPr>
        <p:spPr>
          <a:xfrm>
            <a:off x="9982200" y="5994400"/>
            <a:ext cx="1244600" cy="853821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98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1187"/>
            <a:ext cx="12146361" cy="6466813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84427" y="144090"/>
            <a:ext cx="11769028" cy="85343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2">
                    <a:lumMod val="75000"/>
                  </a:schemeClr>
                </a:solidFill>
              </a:rPr>
              <a:t>Exercise 3 (SB p.68)</a:t>
            </a:r>
          </a:p>
          <a:p>
            <a:r>
              <a:rPr lang="en-US" sz="2600">
                <a:solidFill>
                  <a:schemeClr val="tx2">
                    <a:lumMod val="75000"/>
                  </a:schemeClr>
                </a:solidFill>
              </a:rPr>
              <a:t>In pairs, discuss the differences between the words below.</a:t>
            </a: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128" y="6228681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156753"/>
              </p:ext>
            </p:extLst>
          </p:nvPr>
        </p:nvGraphicFramePr>
        <p:xfrm>
          <a:off x="1225177" y="1140193"/>
          <a:ext cx="9816081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74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786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6001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1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biology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biology lab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2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chemistry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physics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3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English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foreign languages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4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literature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history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5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a test tube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a microscope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7970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50">
        <p15:prstTrans prst="drape"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335"/>
            <a:ext cx="12192000" cy="687733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84427" y="144090"/>
            <a:ext cx="11769028" cy="85343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2">
                    <a:lumMod val="75000"/>
                  </a:schemeClr>
                </a:solidFill>
              </a:rPr>
              <a:t>Exercise 3 (SB p.68)</a:t>
            </a:r>
          </a:p>
          <a:p>
            <a:r>
              <a:rPr lang="en-US" sz="2600">
                <a:solidFill>
                  <a:schemeClr val="tx2">
                    <a:lumMod val="75000"/>
                  </a:schemeClr>
                </a:solidFill>
              </a:rPr>
              <a:t>In pairs, discuss the differences between the words below.</a:t>
            </a: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551" y="6008639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207790" y="1154001"/>
            <a:ext cx="4718696" cy="6943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9692"/>
                </a:solidFill>
              </a:rPr>
              <a:t>biology</a:t>
            </a:r>
          </a:p>
        </p:txBody>
      </p:sp>
      <p:sp>
        <p:nvSpPr>
          <p:cNvPr id="7" name="Rectangle 6"/>
          <p:cNvSpPr/>
          <p:nvPr/>
        </p:nvSpPr>
        <p:spPr>
          <a:xfrm>
            <a:off x="6690116" y="1154001"/>
            <a:ext cx="4718696" cy="6943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9692"/>
                </a:solidFill>
              </a:rPr>
              <a:t>biology lab</a:t>
            </a:r>
          </a:p>
        </p:txBody>
      </p:sp>
      <p:sp>
        <p:nvSpPr>
          <p:cNvPr id="5" name="Oval 4"/>
          <p:cNvSpPr/>
          <p:nvPr/>
        </p:nvSpPr>
        <p:spPr>
          <a:xfrm>
            <a:off x="376109" y="1205343"/>
            <a:ext cx="650349" cy="59167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chemeClr val="accent1">
                    <a:lumMod val="50000"/>
                  </a:schemeClr>
                </a:solidFill>
              </a:rPr>
              <a:t>1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6267144" y="1242019"/>
            <a:ext cx="0" cy="548763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84427" y="1897258"/>
            <a:ext cx="55247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</a:rPr>
              <a:t>the study of the life, plants and animals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16616" y="1897258"/>
            <a:ext cx="59248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</a:rPr>
              <a:t>the place where you do the biological experiments</a:t>
            </a:r>
          </a:p>
        </p:txBody>
      </p:sp>
    </p:spTree>
    <p:extLst>
      <p:ext uri="{BB962C8B-B14F-4D97-AF65-F5344CB8AC3E}">
        <p14:creationId xmlns:p14="http://schemas.microsoft.com/office/powerpoint/2010/main" val="799082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50">
        <p15:prstTrans prst="drape"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589"/>
            <a:ext cx="12141472" cy="6858482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84427" y="144090"/>
            <a:ext cx="11769028" cy="85343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2">
                    <a:lumMod val="75000"/>
                  </a:schemeClr>
                </a:solidFill>
              </a:rPr>
              <a:t>Exercise 3 (SB p.68)</a:t>
            </a:r>
          </a:p>
          <a:p>
            <a:r>
              <a:rPr lang="en-US" sz="2600">
                <a:solidFill>
                  <a:schemeClr val="tx2">
                    <a:lumMod val="75000"/>
                  </a:schemeClr>
                </a:solidFill>
              </a:rPr>
              <a:t>In pairs, discuss the differences between the words below.</a:t>
            </a: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941" y="6149345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207790" y="1154001"/>
            <a:ext cx="4718696" cy="694357"/>
          </a:xfrm>
          <a:prstGeom prst="rect">
            <a:avLst/>
          </a:prstGeom>
          <a:solidFill>
            <a:srgbClr val="009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/>
              <a:t>chemistry</a:t>
            </a:r>
          </a:p>
        </p:txBody>
      </p:sp>
      <p:sp>
        <p:nvSpPr>
          <p:cNvPr id="7" name="Rectangle 6"/>
          <p:cNvSpPr/>
          <p:nvPr/>
        </p:nvSpPr>
        <p:spPr>
          <a:xfrm>
            <a:off x="6690116" y="1154001"/>
            <a:ext cx="4718696" cy="694357"/>
          </a:xfrm>
          <a:prstGeom prst="rect">
            <a:avLst/>
          </a:prstGeom>
          <a:solidFill>
            <a:srgbClr val="009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/>
              <a:t>physics</a:t>
            </a:r>
          </a:p>
        </p:txBody>
      </p:sp>
      <p:sp>
        <p:nvSpPr>
          <p:cNvPr id="5" name="Oval 4"/>
          <p:cNvSpPr/>
          <p:nvPr/>
        </p:nvSpPr>
        <p:spPr>
          <a:xfrm>
            <a:off x="376109" y="1205343"/>
            <a:ext cx="650349" cy="59167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chemeClr val="accent1">
                    <a:lumMod val="50000"/>
                  </a:schemeClr>
                </a:solidFill>
              </a:rPr>
              <a:t>2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6096000" y="1242019"/>
            <a:ext cx="0" cy="2992582"/>
          </a:xfrm>
          <a:prstGeom prst="line">
            <a:avLst/>
          </a:prstGeom>
          <a:ln w="76200">
            <a:solidFill>
              <a:srgbClr val="00A8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0" y="1897258"/>
            <a:ext cx="60536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accent1">
                    <a:lumMod val="50000"/>
                  </a:schemeClr>
                </a:solidFill>
              </a:rPr>
              <a:t>the study of how they react when combined or in contact with one another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16617" y="1897258"/>
            <a:ext cx="5524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accent1">
                    <a:lumMod val="50000"/>
                  </a:schemeClr>
                </a:solidFill>
              </a:rPr>
              <a:t>the study of energy, heat,</a:t>
            </a:r>
            <a:br>
              <a:rPr lang="en-US" sz="3600" b="1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3600" b="1">
                <a:solidFill>
                  <a:schemeClr val="accent1">
                    <a:lumMod val="50000"/>
                  </a:schemeClr>
                </a:solidFill>
              </a:rPr>
              <a:t> light, sound, electricity</a:t>
            </a:r>
          </a:p>
        </p:txBody>
      </p:sp>
    </p:spTree>
    <p:extLst>
      <p:ext uri="{BB962C8B-B14F-4D97-AF65-F5344CB8AC3E}">
        <p14:creationId xmlns:p14="http://schemas.microsoft.com/office/powerpoint/2010/main" val="517039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50">
        <p15:prstTrans prst="drape"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283"/>
            <a:ext cx="12192000" cy="6870283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84427" y="144090"/>
            <a:ext cx="11769028" cy="85343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2">
                    <a:lumMod val="75000"/>
                  </a:schemeClr>
                </a:solidFill>
              </a:rPr>
              <a:t>Exercise 3 (SB p.68)</a:t>
            </a:r>
          </a:p>
          <a:p>
            <a:r>
              <a:rPr lang="en-US" sz="2600">
                <a:solidFill>
                  <a:schemeClr val="tx2">
                    <a:lumMod val="75000"/>
                  </a:schemeClr>
                </a:solidFill>
              </a:rPr>
              <a:t>In pairs, discuss the differences between the words below.</a:t>
            </a: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4" y="6177452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207790" y="1154001"/>
            <a:ext cx="4718696" cy="694357"/>
          </a:xfrm>
          <a:prstGeom prst="rect">
            <a:avLst/>
          </a:prstGeom>
          <a:solidFill>
            <a:srgbClr val="009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/>
              <a:t>English</a:t>
            </a:r>
          </a:p>
        </p:txBody>
      </p:sp>
      <p:sp>
        <p:nvSpPr>
          <p:cNvPr id="7" name="Rectangle 6"/>
          <p:cNvSpPr/>
          <p:nvPr/>
        </p:nvSpPr>
        <p:spPr>
          <a:xfrm>
            <a:off x="6690116" y="1154001"/>
            <a:ext cx="4718696" cy="694357"/>
          </a:xfrm>
          <a:prstGeom prst="rect">
            <a:avLst/>
          </a:prstGeom>
          <a:solidFill>
            <a:srgbClr val="009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/>
              <a:t>foreign languages</a:t>
            </a:r>
          </a:p>
        </p:txBody>
      </p:sp>
      <p:sp>
        <p:nvSpPr>
          <p:cNvPr id="5" name="Oval 4"/>
          <p:cNvSpPr/>
          <p:nvPr/>
        </p:nvSpPr>
        <p:spPr>
          <a:xfrm>
            <a:off x="376109" y="1205343"/>
            <a:ext cx="650349" cy="59167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chemeClr val="accent1">
                    <a:lumMod val="50000"/>
                  </a:schemeClr>
                </a:solidFill>
              </a:rPr>
              <a:t>3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6185647" y="1242019"/>
            <a:ext cx="0" cy="3559803"/>
          </a:xfrm>
          <a:prstGeom prst="line">
            <a:avLst/>
          </a:prstGeom>
          <a:ln w="76200">
            <a:solidFill>
              <a:srgbClr val="00A8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01299" y="1897258"/>
            <a:ext cx="58115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chemeClr val="accent1">
                    <a:lumMod val="50000"/>
                  </a:schemeClr>
                </a:solidFill>
              </a:rPr>
              <a:t>the language, originally of England, is spoken in many other countries around the world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33489" y="1897258"/>
            <a:ext cx="58115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chemeClr val="accent1">
                    <a:lumMod val="50000"/>
                  </a:schemeClr>
                </a:solidFill>
              </a:rPr>
              <a:t>is a language that is not an official language of your own country</a:t>
            </a:r>
          </a:p>
        </p:txBody>
      </p:sp>
    </p:spTree>
    <p:extLst>
      <p:ext uri="{BB962C8B-B14F-4D97-AF65-F5344CB8AC3E}">
        <p14:creationId xmlns:p14="http://schemas.microsoft.com/office/powerpoint/2010/main" val="30972898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50">
        <p15:prstTrans prst="drape"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11"/>
            <a:ext cx="12192000" cy="6842289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84427" y="144090"/>
            <a:ext cx="11769028" cy="85343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2">
                    <a:lumMod val="75000"/>
                  </a:schemeClr>
                </a:solidFill>
              </a:rPr>
              <a:t>Exercise 3 (SB p.68)</a:t>
            </a:r>
          </a:p>
          <a:p>
            <a:r>
              <a:rPr lang="en-US" sz="2600">
                <a:solidFill>
                  <a:schemeClr val="tx2">
                    <a:lumMod val="75000"/>
                  </a:schemeClr>
                </a:solidFill>
              </a:rPr>
              <a:t>In pairs, discuss the differences between the words below.</a:t>
            </a: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617" y="6194453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207790" y="1154001"/>
            <a:ext cx="4718696" cy="694357"/>
          </a:xfrm>
          <a:prstGeom prst="rect">
            <a:avLst/>
          </a:prstGeom>
          <a:solidFill>
            <a:srgbClr val="009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/>
              <a:t>literature</a:t>
            </a:r>
          </a:p>
        </p:txBody>
      </p:sp>
      <p:sp>
        <p:nvSpPr>
          <p:cNvPr id="7" name="Rectangle 6"/>
          <p:cNvSpPr/>
          <p:nvPr/>
        </p:nvSpPr>
        <p:spPr>
          <a:xfrm>
            <a:off x="6690116" y="1154001"/>
            <a:ext cx="4718696" cy="694357"/>
          </a:xfrm>
          <a:prstGeom prst="rect">
            <a:avLst/>
          </a:prstGeom>
          <a:solidFill>
            <a:srgbClr val="009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/>
              <a:t>history</a:t>
            </a:r>
          </a:p>
        </p:txBody>
      </p:sp>
      <p:sp>
        <p:nvSpPr>
          <p:cNvPr id="5" name="Oval 4"/>
          <p:cNvSpPr/>
          <p:nvPr/>
        </p:nvSpPr>
        <p:spPr>
          <a:xfrm>
            <a:off x="376109" y="1205343"/>
            <a:ext cx="650349" cy="59167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chemeClr val="accent1">
                    <a:lumMod val="50000"/>
                  </a:schemeClr>
                </a:solidFill>
              </a:rPr>
              <a:t>4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6096000" y="1242019"/>
            <a:ext cx="0" cy="5487630"/>
          </a:xfrm>
          <a:prstGeom prst="line">
            <a:avLst/>
          </a:prstGeom>
          <a:ln w="76200">
            <a:solidFill>
              <a:srgbClr val="00A8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84427" y="1897258"/>
            <a:ext cx="5524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accent1">
                    <a:lumMod val="50000"/>
                  </a:schemeClr>
                </a:solidFill>
              </a:rPr>
              <a:t>The subjects about writer, novel, poem, author ....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16617" y="1897258"/>
            <a:ext cx="5524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accent1">
                    <a:lumMod val="50000"/>
                  </a:schemeClr>
                </a:solidFill>
              </a:rPr>
              <a:t>the subject of events, people in the past</a:t>
            </a:r>
          </a:p>
        </p:txBody>
      </p:sp>
    </p:spTree>
    <p:extLst>
      <p:ext uri="{BB962C8B-B14F-4D97-AF65-F5344CB8AC3E}">
        <p14:creationId xmlns:p14="http://schemas.microsoft.com/office/powerpoint/2010/main" val="2736062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50">
        <p15:prstTrans prst="drape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58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1278" y="2738311"/>
            <a:ext cx="1129064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</a:rPr>
              <a:t>PERIOD 71: LESSON 6.8: </a:t>
            </a:r>
          </a:p>
          <a:p>
            <a:pPr algn="ctr"/>
            <a:r>
              <a:rPr lang="en-US" sz="6000" b="1" dirty="0">
                <a:solidFill>
                  <a:srgbClr val="FFFF00"/>
                </a:solidFill>
              </a:rPr>
              <a:t>VOCABULARY IN ACTION</a:t>
            </a:r>
          </a:p>
          <a:p>
            <a:pPr algn="ctr"/>
            <a:r>
              <a:rPr lang="en-US" sz="5400" b="1" dirty="0">
                <a:solidFill>
                  <a:srgbClr val="FFFF00"/>
                </a:solidFill>
              </a:rPr>
              <a:t>(SB page 68)</a:t>
            </a:r>
          </a:p>
        </p:txBody>
      </p:sp>
      <p:pic>
        <p:nvPicPr>
          <p:cNvPr id="2050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66" y="127924"/>
            <a:ext cx="1197602" cy="5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726" y="94332"/>
            <a:ext cx="831875" cy="58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829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wipe/>
      </p:transition>
    </mc:Choice>
    <mc:Fallback xmlns="">
      <p:transition>
        <p:wip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552"/>
            <a:ext cx="12192000" cy="6832879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84427" y="144090"/>
            <a:ext cx="11769028" cy="85343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2">
                    <a:lumMod val="75000"/>
                  </a:schemeClr>
                </a:solidFill>
              </a:rPr>
              <a:t>Exercise 3 (SB p.68)</a:t>
            </a:r>
          </a:p>
          <a:p>
            <a:r>
              <a:rPr lang="en-US" sz="2600">
                <a:solidFill>
                  <a:schemeClr val="tx2">
                    <a:lumMod val="75000"/>
                  </a:schemeClr>
                </a:solidFill>
              </a:rPr>
              <a:t>In pairs, discuss the differences between the words below.</a:t>
            </a: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3" y="6194453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207790" y="1154001"/>
            <a:ext cx="4718696" cy="694357"/>
          </a:xfrm>
          <a:prstGeom prst="rect">
            <a:avLst/>
          </a:prstGeom>
          <a:solidFill>
            <a:srgbClr val="009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/>
              <a:t>a test tube</a:t>
            </a:r>
          </a:p>
        </p:txBody>
      </p:sp>
      <p:sp>
        <p:nvSpPr>
          <p:cNvPr id="7" name="Rectangle 6"/>
          <p:cNvSpPr/>
          <p:nvPr/>
        </p:nvSpPr>
        <p:spPr>
          <a:xfrm>
            <a:off x="6690116" y="1154001"/>
            <a:ext cx="4718696" cy="694357"/>
          </a:xfrm>
          <a:prstGeom prst="rect">
            <a:avLst/>
          </a:prstGeom>
          <a:solidFill>
            <a:srgbClr val="009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/>
              <a:t>a microscope</a:t>
            </a:r>
          </a:p>
        </p:txBody>
      </p:sp>
      <p:sp>
        <p:nvSpPr>
          <p:cNvPr id="5" name="Oval 4"/>
          <p:cNvSpPr/>
          <p:nvPr/>
        </p:nvSpPr>
        <p:spPr>
          <a:xfrm>
            <a:off x="376109" y="1205343"/>
            <a:ext cx="650349" cy="59167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chemeClr val="accent1">
                    <a:lumMod val="50000"/>
                  </a:schemeClr>
                </a:solidFill>
              </a:rPr>
              <a:t>5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6096000" y="1242019"/>
            <a:ext cx="0" cy="3437557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84427" y="1897258"/>
            <a:ext cx="5524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accent1">
                    <a:lumMod val="50000"/>
                  </a:schemeClr>
                </a:solidFill>
              </a:rPr>
              <a:t>a small glass tube that </a:t>
            </a:r>
          </a:p>
          <a:p>
            <a:pPr algn="ctr"/>
            <a:r>
              <a:rPr lang="en-US" sz="3600" b="1">
                <a:solidFill>
                  <a:schemeClr val="accent1">
                    <a:lumMod val="50000"/>
                  </a:schemeClr>
                </a:solidFill>
              </a:rPr>
              <a:t>is used in experiments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16617" y="1897258"/>
            <a:ext cx="5524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accent1">
                    <a:lumMod val="50000"/>
                  </a:schemeClr>
                </a:solidFill>
              </a:rPr>
              <a:t>A thing is used for making very small things look larger</a:t>
            </a:r>
          </a:p>
        </p:txBody>
      </p:sp>
    </p:spTree>
    <p:extLst>
      <p:ext uri="{BB962C8B-B14F-4D97-AF65-F5344CB8AC3E}">
        <p14:creationId xmlns:p14="http://schemas.microsoft.com/office/powerpoint/2010/main" val="39594617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50">
        <p15:prstTrans prst="drape"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79537" y="144090"/>
            <a:ext cx="11769028" cy="85343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2">
                    <a:lumMod val="75000"/>
                  </a:schemeClr>
                </a:solidFill>
              </a:rPr>
              <a:t>Exercise 4 (SB p.68) – Listening 6.09 - </a:t>
            </a:r>
            <a:r>
              <a:rPr lang="en-US" sz="2600">
                <a:solidFill>
                  <a:schemeClr val="tx2">
                    <a:lumMod val="75000"/>
                  </a:schemeClr>
                </a:solidFill>
              </a:rPr>
              <a:t>Listen to how we pronounce </a:t>
            </a:r>
          </a:p>
          <a:p>
            <a:r>
              <a:rPr lang="en-US" sz="2600">
                <a:solidFill>
                  <a:schemeClr val="tx2">
                    <a:lumMod val="75000"/>
                  </a:schemeClr>
                </a:solidFill>
              </a:rPr>
              <a:t>the /ð/ and /θ/ sounds. Listen and write the words in the blank. </a:t>
            </a: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Icon&#10;&#10;Description automatically generat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71" y="6194453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0651556"/>
              </p:ext>
            </p:extLst>
          </p:nvPr>
        </p:nvGraphicFramePr>
        <p:xfrm>
          <a:off x="1855422" y="2606283"/>
          <a:ext cx="8481156" cy="41905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05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4057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15940">
                <a:tc>
                  <a:txBody>
                    <a:bodyPr/>
                    <a:lstStyle/>
                    <a:p>
                      <a:pPr algn="ctr"/>
                      <a:r>
                        <a:rPr lang="en-US" sz="2400" b="1"/>
                        <a:t>/ð/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9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/>
                        <a:t>/θ/</a:t>
                      </a:r>
                      <a:endParaRPr lang="en-US" sz="2400" b="1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74654">
                <a:tc>
                  <a:txBody>
                    <a:bodyPr/>
                    <a:lstStyle/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15141" y="1095323"/>
            <a:ext cx="2669853" cy="4058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ano</a:t>
            </a:r>
            <a:r>
              <a:rPr lang="en-US" sz="2800" b="1" u="sng">
                <a:solidFill>
                  <a:srgbClr val="FF0000"/>
                </a:solidFill>
              </a:rPr>
              <a:t>th</a:t>
            </a:r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er </a:t>
            </a:r>
          </a:p>
        </p:txBody>
      </p:sp>
      <p:sp>
        <p:nvSpPr>
          <p:cNvPr id="8" name="Rectangle 7"/>
          <p:cNvSpPr/>
          <p:nvPr/>
        </p:nvSpPr>
        <p:spPr>
          <a:xfrm>
            <a:off x="715141" y="1598976"/>
            <a:ext cx="2669853" cy="4058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any</a:t>
            </a:r>
            <a:r>
              <a:rPr lang="en-US" sz="2800" b="1" u="sng">
                <a:solidFill>
                  <a:srgbClr val="FF0000"/>
                </a:solidFill>
              </a:rPr>
              <a:t>th</a:t>
            </a:r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ing </a:t>
            </a:r>
          </a:p>
        </p:txBody>
      </p:sp>
      <p:sp>
        <p:nvSpPr>
          <p:cNvPr id="9" name="Rectangle 8"/>
          <p:cNvSpPr/>
          <p:nvPr/>
        </p:nvSpPr>
        <p:spPr>
          <a:xfrm>
            <a:off x="715141" y="2102629"/>
            <a:ext cx="2669853" cy="4058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 fa</a:t>
            </a:r>
            <a:r>
              <a:rPr lang="en-US" sz="2800" b="1" u="sng">
                <a:solidFill>
                  <a:srgbClr val="FF0000"/>
                </a:solidFill>
              </a:rPr>
              <a:t>th</a:t>
            </a:r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er </a:t>
            </a:r>
          </a:p>
        </p:txBody>
      </p:sp>
      <p:sp>
        <p:nvSpPr>
          <p:cNvPr id="10" name="Rectangle 9"/>
          <p:cNvSpPr/>
          <p:nvPr/>
        </p:nvSpPr>
        <p:spPr>
          <a:xfrm>
            <a:off x="3439596" y="1095323"/>
            <a:ext cx="2669853" cy="4058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heal</a:t>
            </a:r>
            <a:r>
              <a:rPr lang="en-US" sz="2800" b="1" u="sng">
                <a:solidFill>
                  <a:srgbClr val="FF0000"/>
                </a:solidFill>
              </a:rPr>
              <a:t>th</a:t>
            </a:r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y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439596" y="1598976"/>
            <a:ext cx="2669853" cy="4058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u="sng">
                <a:solidFill>
                  <a:srgbClr val="FF0000"/>
                </a:solidFill>
              </a:rPr>
              <a:t>th</a:t>
            </a:r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at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439596" y="2102629"/>
            <a:ext cx="2669853" cy="4058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u="sng">
                <a:solidFill>
                  <a:srgbClr val="FF0000"/>
                </a:solidFill>
              </a:rPr>
              <a:t>th</a:t>
            </a:r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eir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164050" y="1606307"/>
            <a:ext cx="2669853" cy="4058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u="sng">
                <a:solidFill>
                  <a:srgbClr val="FF0000"/>
                </a:solidFill>
              </a:rPr>
              <a:t>th</a:t>
            </a:r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ink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164051" y="2109149"/>
            <a:ext cx="2669853" cy="4058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u="sng">
                <a:solidFill>
                  <a:srgbClr val="FF0000"/>
                </a:solidFill>
              </a:rPr>
              <a:t>th</a:t>
            </a:r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rough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888505" y="1110809"/>
            <a:ext cx="2669853" cy="4058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u="sng">
                <a:solidFill>
                  <a:srgbClr val="FF0000"/>
                </a:solidFill>
              </a:rPr>
              <a:t>th</a:t>
            </a:r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ought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888505" y="1592453"/>
            <a:ext cx="2669853" cy="4058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toge</a:t>
            </a:r>
            <a:r>
              <a:rPr lang="en-US" sz="2800" b="1" u="sng">
                <a:solidFill>
                  <a:srgbClr val="FF0000"/>
                </a:solidFill>
              </a:rPr>
              <a:t>th</a:t>
            </a:r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er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888506" y="2102628"/>
            <a:ext cx="2669853" cy="4058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too</a:t>
            </a:r>
            <a:r>
              <a:rPr lang="en-US" sz="2800" b="1" u="sng">
                <a:solidFill>
                  <a:srgbClr val="FF0000"/>
                </a:solidFill>
              </a:rPr>
              <a:t>th</a:t>
            </a:r>
          </a:p>
        </p:txBody>
      </p:sp>
      <p:pic>
        <p:nvPicPr>
          <p:cNvPr id="6" name="6.0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425" y="997527"/>
            <a:ext cx="616716" cy="616716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6164050" y="1092061"/>
            <a:ext cx="2669853" cy="4058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u="sng">
                <a:solidFill>
                  <a:srgbClr val="FF0000"/>
                </a:solidFill>
              </a:rPr>
              <a:t>th</a:t>
            </a:r>
            <a:r>
              <a:rPr lang="en-US" sz="2800" b="1">
                <a:solidFill>
                  <a:schemeClr val="accent1">
                    <a:lumMod val="50000"/>
                  </a:schemeClr>
                </a:solidFill>
              </a:rPr>
              <a:t>ing</a:t>
            </a:r>
          </a:p>
        </p:txBody>
      </p:sp>
    </p:spTree>
    <p:extLst>
      <p:ext uri="{BB962C8B-B14F-4D97-AF65-F5344CB8AC3E}">
        <p14:creationId xmlns:p14="http://schemas.microsoft.com/office/powerpoint/2010/main" val="6864631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50">
        <p15:prstTrans prst="drap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85185E-6 L 0.15638 0.32963 " pathEditMode="relative" rAng="0" ptsTypes="AA">
                                      <p:cBhvr>
                                        <p:cTn id="10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3" y="1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48148E-6 L 0.51406 0.25556 " pathEditMode="relative" rAng="0" ptsTypes="AA">
                                      <p:cBhvr>
                                        <p:cTn id="14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03" y="1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11111E-6 L 0.15677 0.24861 " pathEditMode="relative" rAng="0" ptsTypes="AA">
                                      <p:cBhvr>
                                        <p:cTn id="1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39" y="1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85185E-6 L 0.29192 0.39884 " pathEditMode="relative" rAng="0" ptsTypes="AA">
                                      <p:cBhvr>
                                        <p:cTn id="22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96" y="19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48148E-6 L -0.06745 0.39537 " pathEditMode="relative" rAng="0" ptsTypes="AA">
                                      <p:cBhvr>
                                        <p:cTn id="26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72" y="19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-0.06745 0.39537 " pathEditMode="relative" rAng="0" ptsTypes="AA">
                                      <p:cBhvr>
                                        <p:cTn id="30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72" y="19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0.06914 0.46782 " pathEditMode="relative" rAng="0" ptsTypes="AA">
                                      <p:cBhvr>
                                        <p:cTn id="34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51" y="2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0.06758 0.46898 " pathEditMode="relative" rAng="0" ptsTypes="AA">
                                      <p:cBhvr>
                                        <p:cTn id="38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72" y="23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0.06706 0.46574 " pathEditMode="relative" rAng="0" ptsTypes="AA">
                                      <p:cBhvr>
                                        <p:cTn id="42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2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81481E-6 L -0.15586 0.68263 " pathEditMode="relative" rAng="0" ptsTypes="AA">
                                      <p:cBhvr>
                                        <p:cTn id="46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99" y="3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44444E-6 L -0.51445 0.53888 " pathEditMode="relative" rAng="0" ptsTypes="AA">
                                      <p:cBhvr>
                                        <p:cTn id="50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29" y="2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11111E-6 L -0.15547 0.60787 " pathEditMode="relative" rAng="0" ptsTypes="AA">
                                      <p:cBhvr>
                                        <p:cTn id="54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73" y="30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3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3948"/>
            <a:ext cx="12192000" cy="6861948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79537" y="144090"/>
            <a:ext cx="11769028" cy="85343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2">
                    <a:lumMod val="75000"/>
                  </a:schemeClr>
                </a:solidFill>
              </a:rPr>
              <a:t>Exercise 5 (SB p.68) – Listening 6.10</a:t>
            </a:r>
          </a:p>
          <a:p>
            <a:r>
              <a:rPr lang="en-US" sz="2600">
                <a:solidFill>
                  <a:schemeClr val="tx2">
                    <a:lumMod val="75000"/>
                  </a:schemeClr>
                </a:solidFill>
              </a:rPr>
              <a:t>In pairs, say the sentences. Listen, check and repeat.</a:t>
            </a: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Icon&#10;&#10;Description automatically generate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71" y="6194453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6.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65210" y="275287"/>
            <a:ext cx="591042" cy="59104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70648" y="1353688"/>
            <a:ext cx="1138680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>
                <a:solidFill>
                  <a:srgbClr val="000000"/>
                </a:solidFill>
                <a:latin typeface="OpenSans"/>
              </a:rPr>
              <a:t>1. </a:t>
            </a:r>
            <a:r>
              <a:rPr lang="en-US" sz="4400" u="sng">
                <a:solidFill>
                  <a:srgbClr val="FF9900"/>
                </a:solidFill>
                <a:latin typeface="OpenSans"/>
              </a:rPr>
              <a:t>Th</a:t>
            </a:r>
            <a:r>
              <a:rPr lang="en-US" sz="4400">
                <a:solidFill>
                  <a:srgbClr val="000000"/>
                </a:solidFill>
                <a:latin typeface="OpenSans"/>
              </a:rPr>
              <a:t>ink it </a:t>
            </a:r>
            <a:r>
              <a:rPr lang="en-US" sz="4400" u="sng">
                <a:solidFill>
                  <a:srgbClr val="FF9900"/>
                </a:solidFill>
                <a:latin typeface="OpenSans"/>
              </a:rPr>
              <a:t>th</a:t>
            </a:r>
            <a:r>
              <a:rPr lang="en-US" sz="4400">
                <a:solidFill>
                  <a:srgbClr val="000000"/>
                </a:solidFill>
                <a:latin typeface="OpenSans"/>
              </a:rPr>
              <a:t>rough before you do any</a:t>
            </a:r>
            <a:r>
              <a:rPr lang="en-US" sz="4400" u="sng">
                <a:solidFill>
                  <a:srgbClr val="FF9900"/>
                </a:solidFill>
                <a:latin typeface="OpenSans"/>
              </a:rPr>
              <a:t>th</a:t>
            </a:r>
            <a:r>
              <a:rPr lang="en-US" sz="4400">
                <a:solidFill>
                  <a:srgbClr val="000000"/>
                </a:solidFill>
                <a:latin typeface="OpenSans"/>
              </a:rPr>
              <a:t>ing.</a:t>
            </a:r>
          </a:p>
          <a:p>
            <a:endParaRPr lang="en-US" sz="4400" i="1">
              <a:solidFill>
                <a:srgbClr val="888888"/>
              </a:solidFill>
              <a:latin typeface="OpenSans"/>
            </a:endParaRPr>
          </a:p>
          <a:p>
            <a:r>
              <a:rPr lang="en-US" sz="4400">
                <a:solidFill>
                  <a:srgbClr val="000000"/>
                </a:solidFill>
                <a:latin typeface="OpenSans"/>
              </a:rPr>
              <a:t>2. </a:t>
            </a:r>
            <a:r>
              <a:rPr lang="en-US" sz="4400" u="sng">
                <a:solidFill>
                  <a:srgbClr val="FF9900"/>
                </a:solidFill>
                <a:latin typeface="OpenSans"/>
              </a:rPr>
              <a:t>Th</a:t>
            </a:r>
            <a:r>
              <a:rPr lang="en-US" sz="4400">
                <a:solidFill>
                  <a:srgbClr val="000000"/>
                </a:solidFill>
                <a:latin typeface="OpenSans"/>
              </a:rPr>
              <a:t>eir mo</a:t>
            </a:r>
            <a:r>
              <a:rPr lang="en-US" sz="4400" u="sng">
                <a:solidFill>
                  <a:srgbClr val="FF9900"/>
                </a:solidFill>
                <a:latin typeface="OpenSans"/>
              </a:rPr>
              <a:t>th</a:t>
            </a:r>
            <a:r>
              <a:rPr lang="en-US" sz="4400">
                <a:solidFill>
                  <a:srgbClr val="000000"/>
                </a:solidFill>
                <a:latin typeface="OpenSans"/>
              </a:rPr>
              <a:t>er and fa</a:t>
            </a:r>
            <a:r>
              <a:rPr lang="en-US" sz="4400" u="sng">
                <a:solidFill>
                  <a:srgbClr val="FF9900"/>
                </a:solidFill>
                <a:latin typeface="OpenSans"/>
              </a:rPr>
              <a:t>th</a:t>
            </a:r>
            <a:r>
              <a:rPr lang="en-US" sz="4400">
                <a:solidFill>
                  <a:srgbClr val="000000"/>
                </a:solidFill>
                <a:latin typeface="OpenSans"/>
              </a:rPr>
              <a:t>er live toge</a:t>
            </a:r>
            <a:r>
              <a:rPr lang="en-US" sz="4400" u="sng">
                <a:solidFill>
                  <a:srgbClr val="FF9900"/>
                </a:solidFill>
                <a:latin typeface="OpenSans"/>
              </a:rPr>
              <a:t>th</a:t>
            </a:r>
            <a:r>
              <a:rPr lang="en-US" sz="4400">
                <a:solidFill>
                  <a:srgbClr val="000000"/>
                </a:solidFill>
                <a:latin typeface="OpenSans"/>
              </a:rPr>
              <a:t>er.</a:t>
            </a:r>
            <a:endParaRPr lang="en-US" sz="4400" b="0" i="0">
              <a:solidFill>
                <a:srgbClr val="000000"/>
              </a:solidFill>
              <a:effectLst/>
              <a:latin typeface="OpenSan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14239" y="2114782"/>
            <a:ext cx="15822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>
                <a:solidFill>
                  <a:srgbClr val="C00000"/>
                </a:solidFill>
                <a:latin typeface="Lucida Sans Unicode" panose="020B0602030504020204" pitchFamily="34" charset="0"/>
              </a:rPr>
              <a:t>/θ</a:t>
            </a:r>
            <a:r>
              <a:rPr lang="en-US" sz="3200" b="1">
                <a:solidFill>
                  <a:srgbClr val="C00000"/>
                </a:solidFill>
                <a:latin typeface="Lucida Sans Unicode" panose="020B0602030504020204" pitchFamily="34" charset="0"/>
              </a:rPr>
              <a:t>ɪŋk/</a:t>
            </a:r>
            <a:endParaRPr lang="en-US" sz="3200" b="1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83456" y="2114782"/>
            <a:ext cx="15822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>
                <a:solidFill>
                  <a:srgbClr val="C00000"/>
                </a:solidFill>
                <a:latin typeface="Lucida Sans Unicode" panose="020B0602030504020204" pitchFamily="34" charset="0"/>
              </a:rPr>
              <a:t>/θ</a:t>
            </a:r>
            <a:r>
              <a:rPr lang="en-US" sz="3200" b="1">
                <a:solidFill>
                  <a:srgbClr val="C00000"/>
                </a:solidFill>
                <a:latin typeface="Lucida Sans Unicode" panose="020B0602030504020204" pitchFamily="34" charset="0"/>
              </a:rPr>
              <a:t>ruː/</a:t>
            </a:r>
            <a:endParaRPr lang="en-US" sz="3200" b="1">
              <a:solidFill>
                <a:srgbClr val="C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712477" y="2114781"/>
            <a:ext cx="24656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rgbClr val="C00000"/>
                </a:solidFill>
                <a:latin typeface="Lucida Sans Unicode" panose="020B0602030504020204" pitchFamily="34" charset="0"/>
              </a:rPr>
              <a:t>/ˈeni</a:t>
            </a:r>
            <a:r>
              <a:rPr lang="el-GR" sz="3200" b="1">
                <a:solidFill>
                  <a:srgbClr val="C00000"/>
                </a:solidFill>
                <a:latin typeface="Lucida Sans Unicode" panose="020B0602030504020204" pitchFamily="34" charset="0"/>
              </a:rPr>
              <a:t>θ</a:t>
            </a:r>
            <a:r>
              <a:rPr lang="en-US" sz="3200" b="1">
                <a:solidFill>
                  <a:srgbClr val="C00000"/>
                </a:solidFill>
                <a:latin typeface="Lucida Sans Unicode" panose="020B0602030504020204" pitchFamily="34" charset="0"/>
              </a:rPr>
              <a:t>ɪŋ/</a:t>
            </a:r>
            <a:endParaRPr lang="en-US" sz="3200" b="1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11391" y="3477346"/>
            <a:ext cx="24656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rgbClr val="009692"/>
                </a:solidFill>
                <a:latin typeface="Lucida Sans Unicode" panose="020B0602030504020204" pitchFamily="34" charset="0"/>
              </a:rPr>
              <a:t>/ðeər/</a:t>
            </a:r>
            <a:endParaRPr lang="en-US" sz="3200" b="1">
              <a:solidFill>
                <a:srgbClr val="009692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49649" y="3477345"/>
            <a:ext cx="24656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rgbClr val="009692"/>
                </a:solidFill>
                <a:latin typeface="Lucida Sans Unicode" panose="020B0602030504020204" pitchFamily="34" charset="0"/>
              </a:rPr>
              <a:t>/ˈmʌðər/</a:t>
            </a:r>
            <a:endParaRPr lang="en-US" sz="3200" b="1">
              <a:solidFill>
                <a:srgbClr val="009692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30096" y="3477345"/>
            <a:ext cx="24656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rgbClr val="009692"/>
                </a:solidFill>
                <a:latin typeface="Lucida Sans Unicode" panose="020B0602030504020204" pitchFamily="34" charset="0"/>
              </a:rPr>
              <a:t>/ˈfɑːðər/</a:t>
            </a:r>
            <a:endParaRPr lang="en-US" sz="3200" b="1">
              <a:solidFill>
                <a:srgbClr val="009692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026268" y="3477345"/>
            <a:ext cx="24656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rgbClr val="009692"/>
                </a:solidFill>
                <a:latin typeface="Lucida Sans Unicode" panose="020B0602030504020204" pitchFamily="34" charset="0"/>
              </a:rPr>
              <a:t>/təˈɡeðər/</a:t>
            </a:r>
            <a:endParaRPr lang="en-US" sz="3200" b="1">
              <a:solidFill>
                <a:srgbClr val="0096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450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50">
        <p15:prstTrans prst="drap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1854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77484" y="1569639"/>
            <a:ext cx="11109716" cy="178968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accent1">
                    <a:lumMod val="50000"/>
                  </a:schemeClr>
                </a:solidFill>
              </a:rPr>
              <a:t>Consolidate what students </a:t>
            </a:r>
          </a:p>
          <a:p>
            <a:pPr algn="ctr"/>
            <a:r>
              <a:rPr lang="en-US" sz="5400" b="1">
                <a:solidFill>
                  <a:schemeClr val="accent1">
                    <a:lumMod val="50000"/>
                  </a:schemeClr>
                </a:solidFill>
              </a:rPr>
              <a:t>have learnt in the lesson</a:t>
            </a:r>
          </a:p>
        </p:txBody>
      </p:sp>
    </p:spTree>
    <p:extLst>
      <p:ext uri="{BB962C8B-B14F-4D97-AF65-F5344CB8AC3E}">
        <p14:creationId xmlns:p14="http://schemas.microsoft.com/office/powerpoint/2010/main" val="262161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blinds dir="vert"/>
      </p:transition>
    </mc:Choice>
    <mc:Fallback xmlns="">
      <p:transition>
        <p:blinds dir="vert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780"/>
            <a:ext cx="12192000" cy="6858001"/>
          </a:xfrm>
          <a:prstGeom prst="rect">
            <a:avLst/>
          </a:prstGeom>
        </p:spPr>
      </p:pic>
      <p:pic>
        <p:nvPicPr>
          <p:cNvPr id="5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470" y="6345867"/>
            <a:ext cx="962418" cy="41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525" y="573407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833633" y="1628221"/>
            <a:ext cx="77699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01. Review the Glossary and Rhyming words </a:t>
            </a:r>
          </a:p>
          <a:p>
            <a:endParaRPr lang="en-US" sz="36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02. Do the exercises (p59)in workbook </a:t>
            </a:r>
          </a:p>
          <a:p>
            <a:endParaRPr lang="en-US" sz="36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03. Prepare for Unit 6 </a:t>
            </a:r>
          </a:p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       Lesson 9 – Revision</a:t>
            </a:r>
          </a:p>
        </p:txBody>
      </p:sp>
    </p:spTree>
    <p:extLst>
      <p:ext uri="{BB962C8B-B14F-4D97-AF65-F5344CB8AC3E}">
        <p14:creationId xmlns:p14="http://schemas.microsoft.com/office/powerpoint/2010/main" val="349317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14:conveyor dir="l"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2394"/>
          </a:xfrm>
          <a:prstGeom prst="rect">
            <a:avLst/>
          </a:prstGeom>
        </p:spPr>
      </p:pic>
      <p:pic>
        <p:nvPicPr>
          <p:cNvPr id="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81" y="0"/>
            <a:ext cx="962418" cy="41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106" y="74642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1440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50">
        <p15:prstTrans prst="crush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86028" y="1564154"/>
            <a:ext cx="934937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chemeClr val="accent1">
                    <a:lumMod val="50000"/>
                  </a:schemeClr>
                </a:solidFill>
              </a:rPr>
              <a:t>01. Review vocabulary about “school subjects and Class activities”</a:t>
            </a:r>
          </a:p>
          <a:p>
            <a:pPr algn="just"/>
            <a:endParaRPr lang="en-US" sz="4400" b="1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en-US" sz="4400" b="1">
                <a:solidFill>
                  <a:schemeClr val="accent1">
                    <a:lumMod val="50000"/>
                  </a:schemeClr>
                </a:solidFill>
              </a:rPr>
              <a:t>02. Pronounce the /ð/ and /θ/ sounds. </a:t>
            </a:r>
          </a:p>
        </p:txBody>
      </p:sp>
      <p:pic>
        <p:nvPicPr>
          <p:cNvPr id="4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66" y="132814"/>
            <a:ext cx="1197602" cy="5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726" y="99222"/>
            <a:ext cx="831875" cy="58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755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randomBar dir="vert"/>
      </p:transition>
    </mc:Choice>
    <mc:Fallback xmlns="">
      <p:transition>
        <p:randomBar dir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04736" y="228600"/>
            <a:ext cx="11782531" cy="6553200"/>
          </a:xfrm>
          <a:prstGeom prst="roundRect">
            <a:avLst>
              <a:gd name="adj" fmla="val 16667"/>
            </a:avLst>
          </a:prstGeom>
          <a:noFill/>
          <a:ln w="63500" cmpd="thinThick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/>
          </a:p>
        </p:txBody>
      </p:sp>
      <p:pic>
        <p:nvPicPr>
          <p:cNvPr id="4100" name="Picture 4" descr="an3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03" y="295275"/>
            <a:ext cx="1828324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3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96" y="1447800"/>
            <a:ext cx="11274663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1" name="WordArt 55"/>
          <p:cNvSpPr>
            <a:spLocks noChangeArrowheads="1" noChangeShapeType="1" noTextEdit="1"/>
          </p:cNvSpPr>
          <p:nvPr/>
        </p:nvSpPr>
        <p:spPr bwMode="auto">
          <a:xfrm>
            <a:off x="2744075" y="533400"/>
            <a:ext cx="6907001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 THE GOLDEN BELL</a:t>
            </a:r>
          </a:p>
        </p:txBody>
      </p:sp>
      <p:grpSp>
        <p:nvGrpSpPr>
          <p:cNvPr id="17" name="Group 57"/>
          <p:cNvGrpSpPr>
            <a:grpSpLocks/>
          </p:cNvGrpSpPr>
          <p:nvPr/>
        </p:nvGrpSpPr>
        <p:grpSpPr bwMode="auto">
          <a:xfrm>
            <a:off x="814176" y="596133"/>
            <a:ext cx="2336192" cy="0"/>
            <a:chOff x="432" y="2160"/>
            <a:chExt cx="1104" cy="0"/>
          </a:xfrm>
        </p:grpSpPr>
        <p:sp>
          <p:nvSpPr>
            <p:cNvPr id="4154" name="Line 59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4155" name="Line 60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4127" name="Picture 77" descr="an3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2649" y="368300"/>
            <a:ext cx="162517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33" name="AutoShape 83"/>
          <p:cNvSpPr>
            <a:spLocks noChangeArrowheads="1"/>
          </p:cNvSpPr>
          <p:nvPr/>
        </p:nvSpPr>
        <p:spPr bwMode="auto">
          <a:xfrm rot="10800000">
            <a:off x="204736" y="2743200"/>
            <a:ext cx="1117309" cy="4572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4135" name="WordArt 85"/>
          <p:cNvSpPr>
            <a:spLocks noChangeArrowheads="1" noChangeShapeType="1" noTextEdit="1"/>
          </p:cNvSpPr>
          <p:nvPr/>
        </p:nvSpPr>
        <p:spPr bwMode="auto">
          <a:xfrm>
            <a:off x="2770400" y="533400"/>
            <a:ext cx="6907001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</a:t>
            </a:r>
            <a:r>
              <a:rPr lang="en-US" sz="3600" b="1" kern="10" dirty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kern="10" dirty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GOLDEN BELL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423618" y="2401902"/>
            <a:ext cx="431214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Let’s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452687" y="3352801"/>
            <a:ext cx="4039888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Play!</a:t>
            </a:r>
          </a:p>
        </p:txBody>
      </p:sp>
    </p:spTree>
    <p:extLst>
      <p:ext uri="{BB962C8B-B14F-4D97-AF65-F5344CB8AC3E}">
        <p14:creationId xmlns:p14="http://schemas.microsoft.com/office/powerpoint/2010/main" val="760210318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chuông, chương trình rung chuông và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72458878-A3FF-4F29-9661-B4D0597741D1}"/>
              </a:ext>
            </a:extLst>
          </p:cNvPr>
          <p:cNvGrpSpPr/>
          <p:nvPr/>
        </p:nvGrpSpPr>
        <p:grpSpPr>
          <a:xfrm>
            <a:off x="909494" y="264487"/>
            <a:ext cx="10208238" cy="984885"/>
            <a:chOff x="-2735642" y="434306"/>
            <a:chExt cx="11085257" cy="984885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xmlns="" id="{5466910D-14AF-4F37-926B-D9C1155F56D0}"/>
                </a:ext>
              </a:extLst>
            </p:cNvPr>
            <p:cNvSpPr/>
            <p:nvPr/>
          </p:nvSpPr>
          <p:spPr>
            <a:xfrm flipV="1">
              <a:off x="5114059" y="985261"/>
              <a:ext cx="3235556" cy="45719"/>
            </a:xfrm>
            <a:prstGeom prst="rect">
              <a:avLst/>
            </a:prstGeom>
            <a:solidFill>
              <a:srgbClr val="2B80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xmlns="" id="{EA2141F5-E9CC-4923-A178-1F0C5BFBA1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0271" y="434306"/>
              <a:ext cx="4037783" cy="9848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eaLnBrk="1" hangingPunct="1"/>
              <a:r>
                <a:rPr lang="en-US" altLang="zh-CN" sz="3200" b="1" spc="300" dirty="0">
                  <a:solidFill>
                    <a:srgbClr val="2B80A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Ring the golden bell.</a:t>
              </a:r>
              <a:endParaRPr lang="zh-CN" altLang="en-US" sz="3200" b="1" spc="300" dirty="0">
                <a:solidFill>
                  <a:srgbClr val="2B80A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7ABF7302-DF3E-4D8B-BD18-02193B1F7608}"/>
                </a:ext>
              </a:extLst>
            </p:cNvPr>
            <p:cNvSpPr/>
            <p:nvPr/>
          </p:nvSpPr>
          <p:spPr>
            <a:xfrm>
              <a:off x="-2735642" y="939542"/>
              <a:ext cx="3395913" cy="58513"/>
            </a:xfrm>
            <a:prstGeom prst="rect">
              <a:avLst/>
            </a:prstGeom>
            <a:solidFill>
              <a:srgbClr val="2B80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909494" y="1155080"/>
            <a:ext cx="44827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How does it work?</a:t>
            </a: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xmlns="" id="{EA2141F5-E9CC-4923-A178-1F0C5BFBA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7784" y="1714642"/>
            <a:ext cx="665218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800" b="1" spc="300" dirty="0">
                <a:solidFill>
                  <a:schemeClr val="tx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- Team game/ individual work.</a:t>
            </a:r>
            <a:endParaRPr lang="zh-CN" altLang="en-US" sz="2800" b="1" spc="300" dirty="0">
              <a:solidFill>
                <a:schemeClr val="tx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xmlns="" id="{EA2141F5-E9CC-4923-A178-1F0C5BFBA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4239" y="3877439"/>
            <a:ext cx="10675378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800" b="1" spc="300" dirty="0">
                <a:solidFill>
                  <a:schemeClr val="tx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- If you have correct answer, shake your board well.</a:t>
            </a:r>
            <a:endParaRPr lang="zh-CN" altLang="en-US" sz="2800" b="1" spc="300" dirty="0">
              <a:solidFill>
                <a:schemeClr val="tx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xmlns="" id="{EA60AB09-0B8C-C7C8-8638-9AA92F260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9883" y="2432153"/>
            <a:ext cx="9927849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800" b="1" spc="300" dirty="0">
                <a:solidFill>
                  <a:schemeClr val="tx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- You have 3 seconds to write your choice on the board.</a:t>
            </a:r>
            <a:endParaRPr lang="zh-CN" altLang="en-US" sz="2800" b="1" spc="300" dirty="0">
              <a:solidFill>
                <a:schemeClr val="tx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xmlns="" id="{010878E7-E402-9503-436D-85A150C0AF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9883" y="5375318"/>
            <a:ext cx="10675378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800" b="1" spc="300" dirty="0">
                <a:solidFill>
                  <a:schemeClr val="tx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-The team with more correct answers will get 1 star for each sentence.</a:t>
            </a:r>
            <a:endParaRPr lang="zh-CN" altLang="en-US" sz="2800" b="1" spc="300" dirty="0">
              <a:solidFill>
                <a:schemeClr val="tx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47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tiếng chuông, chương trình rung chuông vàng_2.wav"/>
          </p:stSnd>
        </p:sndAc>
      </p:transition>
    </mc:Choice>
    <mc:Fallback xmlns="">
      <p:transition spd="slow">
        <p:sndAc>
          <p:stSnd>
            <p:snd r:embed="rId4" name="tiếng chuông, chương trình rung chuông vàng_2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66" y="118145"/>
            <a:ext cx="1197602" cy="5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726" y="99222"/>
            <a:ext cx="831875" cy="58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1559858" y="346543"/>
            <a:ext cx="3867864" cy="5769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QUESTION 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722916" y="346543"/>
            <a:ext cx="3867864" cy="5769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QUESTION 2</a:t>
            </a:r>
          </a:p>
        </p:txBody>
      </p:sp>
      <p:pic>
        <p:nvPicPr>
          <p:cNvPr id="1026" name="Picture 2" descr="Premium Vector | Biology school subject concept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" t="22665" r="6004" b="8367"/>
          <a:stretch/>
        </p:blipFill>
        <p:spPr bwMode="auto">
          <a:xfrm>
            <a:off x="679688" y="1015627"/>
            <a:ext cx="4865390" cy="3778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74798" y="4889840"/>
            <a:ext cx="4826272" cy="546033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A. literature</a:t>
            </a:r>
          </a:p>
        </p:txBody>
      </p:sp>
      <p:sp>
        <p:nvSpPr>
          <p:cNvPr id="9" name="Rectangle 8"/>
          <p:cNvSpPr/>
          <p:nvPr/>
        </p:nvSpPr>
        <p:spPr>
          <a:xfrm>
            <a:off x="674798" y="5506774"/>
            <a:ext cx="4826272" cy="546033"/>
          </a:xfrm>
          <a:prstGeom prst="rect">
            <a:avLst/>
          </a:prstGeom>
          <a:solidFill>
            <a:srgbClr val="009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B. biology </a:t>
            </a:r>
          </a:p>
        </p:txBody>
      </p:sp>
      <p:sp>
        <p:nvSpPr>
          <p:cNvPr id="10" name="Rectangle 9"/>
          <p:cNvSpPr/>
          <p:nvPr/>
        </p:nvSpPr>
        <p:spPr>
          <a:xfrm>
            <a:off x="674798" y="6123708"/>
            <a:ext cx="4826272" cy="5460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C. </a:t>
            </a:r>
            <a:r>
              <a:rPr lang="en-US" sz="3600" b="1">
                <a:solidFill>
                  <a:schemeClr val="tx1"/>
                </a:solidFill>
              </a:rPr>
              <a:t>physical </a:t>
            </a:r>
            <a:r>
              <a:rPr lang="en-US" sz="3600" b="1" dirty="0">
                <a:solidFill>
                  <a:schemeClr val="tx1"/>
                </a:solidFill>
              </a:rPr>
              <a:t>education</a:t>
            </a:r>
          </a:p>
        </p:txBody>
      </p:sp>
      <p:pic>
        <p:nvPicPr>
          <p:cNvPr id="1028" name="Picture 4" descr="Chemical test tubes icons Stock Vector Image by ©voinSveta #77293988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0" t="9972" r="11598" b="47927"/>
          <a:stretch/>
        </p:blipFill>
        <p:spPr bwMode="auto">
          <a:xfrm>
            <a:off x="5872698" y="1374044"/>
            <a:ext cx="5872978" cy="3139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6463454" y="4889840"/>
            <a:ext cx="4826272" cy="546033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A. homework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63454" y="5506774"/>
            <a:ext cx="4826272" cy="546033"/>
          </a:xfrm>
          <a:prstGeom prst="rect">
            <a:avLst/>
          </a:prstGeom>
          <a:solidFill>
            <a:srgbClr val="009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B. microscope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63454" y="6123708"/>
            <a:ext cx="4826272" cy="5460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C. test tube</a:t>
            </a:r>
          </a:p>
        </p:txBody>
      </p:sp>
    </p:spTree>
    <p:extLst>
      <p:ext uri="{BB962C8B-B14F-4D97-AF65-F5344CB8AC3E}">
        <p14:creationId xmlns:p14="http://schemas.microsoft.com/office/powerpoint/2010/main" val="1294850007"/>
      </p:ext>
    </p:extLst>
  </p:cSld>
  <p:clrMapOvr>
    <a:masterClrMapping/>
  </p:clrMapOvr>
  <p:transition>
    <p:push dir="u"/>
    <p:sndAc>
      <p:stSnd>
        <p:snd r:embed="rId2" name="tiếng chuông, chương trình rung chuông vàng_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icroscope Clipart, HD Png Download - kind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204" y="994443"/>
            <a:ext cx="3888322" cy="417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66" y="118145"/>
            <a:ext cx="1197602" cy="5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Icon&#10;&#10;Description automatically generat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726" y="99222"/>
            <a:ext cx="831875" cy="58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1559858" y="346543"/>
            <a:ext cx="3867864" cy="5769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QUESTION 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722916" y="346543"/>
            <a:ext cx="3867864" cy="5769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QUESTION 4</a:t>
            </a:r>
          </a:p>
        </p:txBody>
      </p:sp>
      <p:sp>
        <p:nvSpPr>
          <p:cNvPr id="7" name="Rectangle 6"/>
          <p:cNvSpPr/>
          <p:nvPr/>
        </p:nvSpPr>
        <p:spPr>
          <a:xfrm>
            <a:off x="674798" y="4889840"/>
            <a:ext cx="4826272" cy="546033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A. microscope</a:t>
            </a:r>
          </a:p>
        </p:txBody>
      </p:sp>
      <p:sp>
        <p:nvSpPr>
          <p:cNvPr id="9" name="Rectangle 8"/>
          <p:cNvSpPr/>
          <p:nvPr/>
        </p:nvSpPr>
        <p:spPr>
          <a:xfrm>
            <a:off x="674798" y="5506774"/>
            <a:ext cx="4826272" cy="546033"/>
          </a:xfrm>
          <a:prstGeom prst="rect">
            <a:avLst/>
          </a:prstGeom>
          <a:solidFill>
            <a:srgbClr val="009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B. heritage</a:t>
            </a:r>
          </a:p>
        </p:txBody>
      </p:sp>
      <p:sp>
        <p:nvSpPr>
          <p:cNvPr id="10" name="Rectangle 9"/>
          <p:cNvSpPr/>
          <p:nvPr/>
        </p:nvSpPr>
        <p:spPr>
          <a:xfrm>
            <a:off x="674798" y="6123708"/>
            <a:ext cx="4826272" cy="5460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C. dissect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63454" y="4889840"/>
            <a:ext cx="4826272" cy="546033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A. </a:t>
            </a:r>
            <a:r>
              <a:rPr lang="en-US" sz="3600" b="1" dirty="0" err="1"/>
              <a:t>maths</a:t>
            </a:r>
            <a:endParaRPr lang="en-US" sz="3600" b="1" dirty="0"/>
          </a:p>
        </p:txBody>
      </p:sp>
      <p:sp>
        <p:nvSpPr>
          <p:cNvPr id="13" name="Rectangle 12"/>
          <p:cNvSpPr/>
          <p:nvPr/>
        </p:nvSpPr>
        <p:spPr>
          <a:xfrm>
            <a:off x="6463454" y="5506774"/>
            <a:ext cx="4826272" cy="546033"/>
          </a:xfrm>
          <a:prstGeom prst="rect">
            <a:avLst/>
          </a:prstGeom>
          <a:solidFill>
            <a:srgbClr val="009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B. physics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63454" y="6123708"/>
            <a:ext cx="4826272" cy="5460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C. chemistry</a:t>
            </a:r>
          </a:p>
        </p:txBody>
      </p:sp>
      <p:pic>
        <p:nvPicPr>
          <p:cNvPr id="2052" name="Picture 4" descr="Physics science symbols such as magnet, electric power, atom model, Earth  magnetic field, book, formulas, schemes and tools. For education or  scientif Stock Vector Image &amp; Art - Alamy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83"/>
          <a:stretch/>
        </p:blipFill>
        <p:spPr bwMode="auto">
          <a:xfrm>
            <a:off x="6975351" y="994443"/>
            <a:ext cx="3615429" cy="376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233466"/>
      </p:ext>
    </p:extLst>
  </p:cSld>
  <p:clrMapOvr>
    <a:masterClrMapping/>
  </p:clrMapOvr>
  <p:transition>
    <p:split orient="vert"/>
    <p:sndAc>
      <p:stSnd>
        <p:snd r:embed="rId2" name="tiếng chuông, chương trình rung chuông vàng_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2" grpId="1" animBg="1"/>
      <p:bldP spid="13" grpId="0" animBg="1"/>
      <p:bldP spid="14" grpId="0" animBg="1"/>
      <p:bldP spid="1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66" y="118145"/>
            <a:ext cx="1197602" cy="5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726" y="99222"/>
            <a:ext cx="831875" cy="58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1559858" y="346543"/>
            <a:ext cx="3867864" cy="5769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QUESTION 5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722916" y="346543"/>
            <a:ext cx="3867864" cy="5769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QUESTION 6</a:t>
            </a:r>
          </a:p>
        </p:txBody>
      </p:sp>
      <p:sp>
        <p:nvSpPr>
          <p:cNvPr id="7" name="Rectangle 6"/>
          <p:cNvSpPr/>
          <p:nvPr/>
        </p:nvSpPr>
        <p:spPr>
          <a:xfrm>
            <a:off x="674798" y="4889840"/>
            <a:ext cx="4826272" cy="546033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A. experiment</a:t>
            </a:r>
          </a:p>
        </p:txBody>
      </p:sp>
      <p:sp>
        <p:nvSpPr>
          <p:cNvPr id="9" name="Rectangle 8"/>
          <p:cNvSpPr/>
          <p:nvPr/>
        </p:nvSpPr>
        <p:spPr>
          <a:xfrm>
            <a:off x="674798" y="5506774"/>
            <a:ext cx="4826272" cy="546033"/>
          </a:xfrm>
          <a:prstGeom prst="rect">
            <a:avLst/>
          </a:prstGeom>
          <a:solidFill>
            <a:srgbClr val="009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B. computer program</a:t>
            </a:r>
          </a:p>
        </p:txBody>
      </p:sp>
      <p:sp>
        <p:nvSpPr>
          <p:cNvPr id="10" name="Rectangle 9"/>
          <p:cNvSpPr/>
          <p:nvPr/>
        </p:nvSpPr>
        <p:spPr>
          <a:xfrm>
            <a:off x="674798" y="6123708"/>
            <a:ext cx="4826272" cy="5460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C. heritage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63454" y="4889840"/>
            <a:ext cx="4826272" cy="546033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A. healthy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63454" y="5506774"/>
            <a:ext cx="4826272" cy="546033"/>
          </a:xfrm>
          <a:prstGeom prst="rect">
            <a:avLst/>
          </a:prstGeom>
          <a:solidFill>
            <a:srgbClr val="0096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B. geographical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63454" y="6123708"/>
            <a:ext cx="4826272" cy="5460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</a:rPr>
              <a:t>C. weak</a:t>
            </a:r>
          </a:p>
        </p:txBody>
      </p:sp>
      <p:pic>
        <p:nvPicPr>
          <p:cNvPr id="3074" name="Picture 2" descr="World heritage sites Vectors &amp; Illustrations for Free Download | Freepik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19"/>
          <a:stretch/>
        </p:blipFill>
        <p:spPr bwMode="auto">
          <a:xfrm>
            <a:off x="212932" y="1305379"/>
            <a:ext cx="5791878" cy="329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ealthy lifestyle Vectors &amp; Illustrations for Free Download | Freepik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09" b="12263"/>
          <a:stretch/>
        </p:blipFill>
        <p:spPr bwMode="auto">
          <a:xfrm>
            <a:off x="6463454" y="1140343"/>
            <a:ext cx="4871179" cy="3626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67639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drape"/>
        <p:sndAc>
          <p:stSnd>
            <p:snd r:embed="rId2" name="tiếng chuông, chương trình rung chuông vàng_1.wav"/>
          </p:stSnd>
        </p:sndAc>
      </p:transition>
    </mc:Choice>
    <mc:Fallback xmlns="">
      <p:transition>
        <p:fade/>
        <p:sndAc>
          <p:stSnd>
            <p:snd r:embed="rId7" name="tiếng chuông, chương trình rung chuông vàng_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2" grpId="0" animBg="1"/>
      <p:bldP spid="13" grpId="0" animBg="1"/>
      <p:bldP spid="13" grpId="1" animBg="1"/>
      <p:bldP spid="14" grpId="0" animBg="1"/>
      <p:bldP spid="14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1901</TotalTime>
  <Words>930</Words>
  <Application>Microsoft Office PowerPoint</Application>
  <PresentationFormat>Widescreen</PresentationFormat>
  <Paragraphs>225</Paragraphs>
  <Slides>35</Slides>
  <Notes>2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5" baseType="lpstr">
      <vt:lpstr>微软雅黑</vt:lpstr>
      <vt:lpstr>Arial</vt:lpstr>
      <vt:lpstr>Britannic Bold</vt:lpstr>
      <vt:lpstr>Calibri</vt:lpstr>
      <vt:lpstr>Calibri Light</vt:lpstr>
      <vt:lpstr>Lucida Sans Unicode</vt:lpstr>
      <vt:lpstr>OpenSans</vt:lpstr>
      <vt:lpstr>Times New Roman</vt:lpstr>
      <vt:lpstr>等线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Lê Minh Trang</dc:creator>
  <cp:lastModifiedBy>Admin</cp:lastModifiedBy>
  <cp:revision>406</cp:revision>
  <dcterms:created xsi:type="dcterms:W3CDTF">2022-09-25T08:42:41Z</dcterms:created>
  <dcterms:modified xsi:type="dcterms:W3CDTF">2023-07-27T02:33:56Z</dcterms:modified>
</cp:coreProperties>
</file>