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333" r:id="rId5"/>
    <p:sldId id="399" r:id="rId6"/>
    <p:sldId id="400" r:id="rId7"/>
    <p:sldId id="401" r:id="rId8"/>
    <p:sldId id="402" r:id="rId9"/>
    <p:sldId id="391" r:id="rId10"/>
    <p:sldId id="403" r:id="rId11"/>
    <p:sldId id="404" r:id="rId12"/>
    <p:sldId id="405" r:id="rId13"/>
    <p:sldId id="407" r:id="rId14"/>
    <p:sldId id="408" r:id="rId15"/>
    <p:sldId id="409" r:id="rId16"/>
    <p:sldId id="396" r:id="rId17"/>
    <p:sldId id="410" r:id="rId18"/>
    <p:sldId id="411" r:id="rId19"/>
    <p:sldId id="414" r:id="rId20"/>
    <p:sldId id="413" r:id="rId21"/>
    <p:sldId id="415" r:id="rId22"/>
    <p:sldId id="416" r:id="rId23"/>
    <p:sldId id="417" r:id="rId24"/>
    <p:sldId id="418" r:id="rId25"/>
    <p:sldId id="419" r:id="rId26"/>
    <p:sldId id="357" r:id="rId27"/>
    <p:sldId id="420" r:id="rId28"/>
    <p:sldId id="358" r:id="rId29"/>
    <p:sldId id="33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E9F6"/>
    <a:srgbClr val="CAEEF6"/>
    <a:srgbClr val="2FC9FF"/>
    <a:srgbClr val="00A8A4"/>
    <a:srgbClr val="009692"/>
    <a:srgbClr val="BF5711"/>
    <a:srgbClr val="00D6D1"/>
    <a:srgbClr val="4FD1FF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3:32.397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0 159,'14'-1,"1"0,-1-1,-1-1,18-5,20-4,809-89,540 72,-1395 29,67-1,0 3,138 22,341 76,-394-82,249-2,-343-15,-1 2,120 23,-74-12,1-5,182-8,95 6,-3 16,-191-14,249 28,406-10,-601-28,4 13,-27 1,361-12,-310-2,-251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9:53.871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0,'17'1,"-1"1,33 7,16 3,1031 17,-892-30,-174 3,56 10,12 1,450-10,-285-6,-227 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9:59.974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56,'1'1,"-1"0,1 0,0 0,-1 0,1 0,0 0,0 0,-1-1,1 1,0 0,0 0,0-1,0 1,0-1,0 1,0-1,0 1,0-1,0 1,0-1,1 0,-1 0,0 0,2 0,30 4,-12-4,0-1,0-1,0-2,26-6,27-4,529-29,7 43,-257 3,2835-3,-3102 3,92 17,4 1,437-8,-138-7,-371-2,399 29,46 10,-209-21,-19-7,-162-10,43 5,132 4,-131-15,132 2,-297 3,0 2,0 2,53 16,5 2,-50-19,-1-1,101-3,-32-2,541 59,-605-53,57 0,130-7,-92-2,-110-1,-1-1,1-2,69-21,-71 16,1 2,1 1,78-4,-41 13,-56-1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02.963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54,'4623'0,"-4574"-3,0-1,60-15,59-6,-8 22,-126 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11.584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3,'415'-2,"452"4,-360 24,-380-15,111 5,206-18,211 4,-394 10,130 2,-241-9,159 28,45 3,544-29,-500-10,-128 19,-190-9,236 0,-205-9,184 20,318 34,3-46,-437-6,-27-13,-23 1,-104 9,1-1,0-1,-1-1,41-16,-41 13,0 1,1 1,0 1,43-4,-43 10,-4-1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14.900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0 162,'5459'0,"-5306"-12,-15-1,129 14,71-3,-163-20,-15 1,420 13,45-3,-604 10,0-2,0 0,0-1,-1-1,1-1,-1-1,31-15,-43 18,0 1,0 0,0 0,1 0,-1 1,1 1,0-1,11 1,76 3,-42 0,-30-2,0 1,1 1,-1 1,0 1,0 1,-1 1,30 11,-42-11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19.368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0,'3299'0,"-3044"19,-126-5,201 31,42 4,-226-42,139 13,-54 9,363-1,-574-28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22.698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83,'30'-2,"-1"-1,0-1,0-2,30-11,-19 6,53-7,143 0,280 15,-277 6,7278 1,-3978-7,-3486 6,0 2,87 20,9 2,38-12,212-11,-221-5,-168 2,0 1,0-1,-1 2,1-1,-1 1,1 1,10 5,45 14,-39-20,0 0,34-2,-32-1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26.157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1,'1'1,"-1"0,1 0,-1 0,1-1,-1 1,1 0,0 0,-1 0,1-1,0 1,0 0,0-1,0 1,-1-1,1 1,0-1,0 1,0-1,0 1,0-1,0 0,0 0,0 0,0 1,2-1,32 4,-29-3,425 8,-255-12,2623 3,-2681 2,0 6,121 23,-161-21,1-5,122-5,-83-3,865 2,-766 15,-17-1,1271-11,-716-4,186 2,-886 3,82 14,-25-1,775 26,-614-44,418 5,-437 23,-158-13,124 1,257-30,-174 3,-142 1,163-34,-46 4,-198 36,-55 5,-1-1,0 0,43-12,-11-1,1 3,104-10,115 12,-231 10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29.242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55,'1175'27,"294"25,1834-54,-1721 3,-1123 25,-97-2,793-18,-630-9,1296 3,-1766-4,0-1,0-4,92-25,-81 17,113-14,323 23,-283 11,-145-3,-15 2,1-2,-1-3,1-3,87-20,-98 13,0 2,1 2,0 2,65-1,576 11,-642-3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31.095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0,'0'1,"1"0,-1 0,1 0,-1-1,1 1,-1 0,1 0,0-1,-1 1,1 0,0-1,-1 1,1 0,0-1,0 1,0-1,0 1,0-1,-1 0,1 1,0-1,0 0,0 0,0 0,1 0,31 6,-28-6,111 9,155-9,-117-2,1534 1,-1649-1,50-8,-64 6,9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3:34.596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29,'12'-4,"-1"0,1 1,0 0,0 1,0 0,0 1,0 1,15 0,10-1,968-8,-571 12,171-3,-583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41.006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1,'1113'52,"-101"3,2210-59,-1788 6,-934-16,-24 0,697 15,-1018-14,-16 1,28 9,255-11,355 1,-484 16,665-3,-924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44.934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0 264,'1'-1,"-1"-1,1 1,-1 0,1 0,-1 0,1 0,0 0,0 0,-1 0,1 0,0 0,0 0,0 0,0 0,0 1,0-1,0 0,1 1,1-2,27-11,-26 12,20-6,1 1,0 1,0 1,42-1,-17 1,609-9,-172 11,-246-25,-8 0,-179 24,531-18,188-32,26 0,2308 57,-1622-7,-926 24,-306-13,-150-7,133 17,-212-15,234 36,265 4,-260-30,47 0,-163-14,367 11,433 9,-628-21,-305 1,0 0,0-1,22-5,-14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48.862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0 108,'2'-3,"1"-1,0 1,-1-1,1 1,0 0,0 0,1 1,-1-1,1 0,-1 1,1 0,0 0,0 0,0 1,0-1,0 1,0 0,0 0,5-1,13-1,-1 1,34 1,-32 1,558-2,330-15,-539 7,22-2,283-1,-424 15,8103-2,-8331 2,0 0,0 2,35 10,33 5,89-5,234-13,-179-4,1914 3,-2129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0:51.813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28,'631'-14,"28"0,3118 15,-3710-1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1:07.38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1 191,'56'-8,"-13"0,603-5,-423 16,70-2,421-3,-477-10,69-2,1625 15,-1766-14,-64 2,101-6,473-23,-584 42,-47 1,1-3,-1-1,1-2,-1-2,76-19,-80 14,0 3,0 1,1 2,-1 2,78 5,-28-1,2227 0,-1334-2,-959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3:01:10.66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56,'1'-1,"-1"0,0 0,0 1,1-1,-1 0,0 0,1 0,-1 1,1-1,-1 0,1 1,-1-1,1 0,0 1,-1-1,1 1,0-1,0 1,-1-1,1 1,0-1,0 1,-1 0,1 0,0-1,0 1,0 0,1 0,32-4,-27 3,588-8,-360 11,2765-1,-2912 1,0 3,0 4,132 31,-169-30,1-1,83 1,107-12,-84-2,933 4,-854-13,-33 0,526 11,-371 4,-155-16,7 1,1876 14,-1792-15,17 0,237 15,-388-13,-33 1,778 6,-492 7,129-2,-504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3:38.316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29,'23'-2,"0"0,24-6,38-4,694 7,-414 8,1192-3,-1119 34,-190-9,117 0,289 27,-347-34,51 6,-170-5,248-6,2565-14,-2961-1,57-10,-57 6,50-1,-68 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3:42.124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0 212,'2'-2,"-1"-1,0 1,1 0,-1 0,1 0,0 0,-1 0,1 0,0 1,0-1,0 0,1 1,-1 0,0-1,1 1,3-1,2-3,23-11,1 0,0 2,1 2,1 1,0 1,47-6,218-15,-212 25,979-12,-657 21,-117-16,-42 1,1264 9,-774 5,2507-2,-3216 2,56 10,-55-7,53 3,-59-8,-4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3:48.692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0 82,'0'-2,"1"-1,-1 1,1 0,-1 0,1 0,0 0,0 0,0 0,0 0,0 0,0 0,1 1,-1-1,1 0,-1 1,1-1,-1 1,1-1,0 1,0 0,0 0,0 0,0 0,0 0,0 0,0 0,0 1,0-1,0 1,3-1,10-2,0 1,0 1,19-1,-22 2,168-1,-76 2,135-16,-112 4,202 9,-158 5,1427-3,-1311 13,-14 1,940-15,-715 38,-226-10,176 43,-27-3,171-56,-357-14,6324 3,-6513-2,53-9,40-2,-73 12,357-18,-405 17,0 0,-1-2,0 1,0-2,31-12,-35 11,1 1,-1 1,1 0,0 1,0 1,29-1,-21 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3:55.172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1 26,'3'-2,"0"-1,0 1,1 0,-1 0,1 0,-1 0,1 0,0 1,0 0,0 0,0 0,7-1,54-1,-41 3,1162 20,-1078-16,790 1,-484-8,2195 3,-2568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9:34.158"/>
    </inkml:context>
    <inkml:brush xml:id="br0">
      <inkml:brushProperty name="width" value="0.4" units="cm"/>
      <inkml:brushProperty name="height" value="0.8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1,'2335'0,"-1981"26,-63-1,118-21,231 14,-492-6,700 34,-765-43,86 16,0-1,779-3,-595-18,2206 3,-2396-13,-19 1,221 11,254-15,-500 3,155-10,-159 22,-21 1,130-15,-114 4,197 7,-52 3,1501-20,-1316 21,-409-1,52-10,-29 3,-24 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9:38.918"/>
    </inkml:context>
    <inkml:brush xml:id="br0">
      <inkml:brushProperty name="width" value="0.4" units="cm"/>
      <inkml:brushProperty name="height" value="0.8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1 106,'2'-4,"1"0,0 0,0 1,0-1,1 1,-1 0,1 0,0 0,0 0,0 0,0 1,0 0,1 0,-1 0,1 1,-1-1,6 0,14-3,0 0,28 0,-29 3,680-14,-413 20,1921-4,-1871-13,22 0,123 33,-129-13,-224-8,-103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2-08T22:59:50.767"/>
    </inkml:context>
    <inkml:brush xml:id="br0">
      <inkml:brushProperty name="width" value="0.4" units="cm"/>
      <inkml:brushProperty name="height" value="0.8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55,'115'17,"263"-8,-54-3,-228 0,128 25,-162-23,0-2,0-3,77-6,-30 0,399 5,309-5,-317-23,-67-5,-170 10,-66-5,-126 14,112-5,1389 17,-706 2,681-2,-1492 5,-36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3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6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93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15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8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1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96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93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44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8CA17-4234-43C0-8644-D7ED38F05CD9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8A31-061F-4082-9C3B-E59B27D0B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47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.xml"/><Relationship Id="rId18" Type="http://schemas.openxmlformats.org/officeDocument/2006/relationships/image" Target="../media/image32.png"/><Relationship Id="rId26" Type="http://schemas.openxmlformats.org/officeDocument/2006/relationships/image" Target="../media/image36.png"/><Relationship Id="rId21" Type="http://schemas.openxmlformats.org/officeDocument/2006/relationships/customXml" Target="../ink/ink16.xml"/><Relationship Id="rId34" Type="http://schemas.openxmlformats.org/officeDocument/2006/relationships/image" Target="../media/image40.png"/><Relationship Id="rId42" Type="http://schemas.openxmlformats.org/officeDocument/2006/relationships/image" Target="../media/image44.png"/><Relationship Id="rId7" Type="http://schemas.openxmlformats.org/officeDocument/2006/relationships/customXml" Target="../ink/ink9.xml"/><Relationship Id="rId12" Type="http://schemas.openxmlformats.org/officeDocument/2006/relationships/image" Target="../media/image29.png"/><Relationship Id="rId17" Type="http://schemas.openxmlformats.org/officeDocument/2006/relationships/customXml" Target="../ink/ink14.xml"/><Relationship Id="rId25" Type="http://schemas.openxmlformats.org/officeDocument/2006/relationships/customXml" Target="../ink/ink18.xml"/><Relationship Id="rId33" Type="http://schemas.openxmlformats.org/officeDocument/2006/relationships/customXml" Target="../ink/ink22.xml"/><Relationship Id="rId2" Type="http://schemas.openxmlformats.org/officeDocument/2006/relationships/image" Target="../media/image16.png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29" Type="http://schemas.openxmlformats.org/officeDocument/2006/relationships/customXml" Target="../ink/ink20.xml"/><Relationship Id="rId41" Type="http://schemas.openxmlformats.org/officeDocument/2006/relationships/customXml" Target="../ink/ink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customXml" Target="../ink/ink11.xml"/><Relationship Id="rId24" Type="http://schemas.openxmlformats.org/officeDocument/2006/relationships/image" Target="../media/image35.png"/><Relationship Id="rId32" Type="http://schemas.openxmlformats.org/officeDocument/2006/relationships/image" Target="../media/image39.png"/><Relationship Id="rId37" Type="http://schemas.openxmlformats.org/officeDocument/2006/relationships/customXml" Target="../ink/ink24.xml"/><Relationship Id="rId40" Type="http://schemas.openxmlformats.org/officeDocument/2006/relationships/image" Target="../media/image43.png"/><Relationship Id="rId5" Type="http://schemas.openxmlformats.org/officeDocument/2006/relationships/customXml" Target="../ink/ink8.xml"/><Relationship Id="rId15" Type="http://schemas.openxmlformats.org/officeDocument/2006/relationships/customXml" Target="../ink/ink13.xml"/><Relationship Id="rId23" Type="http://schemas.openxmlformats.org/officeDocument/2006/relationships/customXml" Target="../ink/ink17.xml"/><Relationship Id="rId28" Type="http://schemas.openxmlformats.org/officeDocument/2006/relationships/image" Target="../media/image37.png"/><Relationship Id="rId36" Type="http://schemas.openxmlformats.org/officeDocument/2006/relationships/image" Target="../media/image41.png"/><Relationship Id="rId10" Type="http://schemas.openxmlformats.org/officeDocument/2006/relationships/image" Target="../media/image28.png"/><Relationship Id="rId19" Type="http://schemas.openxmlformats.org/officeDocument/2006/relationships/customXml" Target="../ink/ink15.xml"/><Relationship Id="rId31" Type="http://schemas.openxmlformats.org/officeDocument/2006/relationships/customXml" Target="../ink/ink21.xml"/><Relationship Id="rId4" Type="http://schemas.openxmlformats.org/officeDocument/2006/relationships/image" Target="../media/image25.png"/><Relationship Id="rId9" Type="http://schemas.openxmlformats.org/officeDocument/2006/relationships/customXml" Target="../ink/ink10.xml"/><Relationship Id="rId14" Type="http://schemas.openxmlformats.org/officeDocument/2006/relationships/image" Target="../media/image30.png"/><Relationship Id="rId22" Type="http://schemas.openxmlformats.org/officeDocument/2006/relationships/image" Target="../media/image34.png"/><Relationship Id="rId27" Type="http://schemas.openxmlformats.org/officeDocument/2006/relationships/customXml" Target="../ink/ink19.xml"/><Relationship Id="rId30" Type="http://schemas.openxmlformats.org/officeDocument/2006/relationships/image" Target="../media/image38.png"/><Relationship Id="rId35" Type="http://schemas.openxmlformats.org/officeDocument/2006/relationships/customXml" Target="../ink/ink23.xml"/><Relationship Id="rId8" Type="http://schemas.openxmlformats.org/officeDocument/2006/relationships/image" Target="../media/image27.png"/><Relationship Id="rId3" Type="http://schemas.openxmlformats.org/officeDocument/2006/relationships/customXml" Target="../ink/ink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8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customXml" Target="../ink/ink5.xml"/><Relationship Id="rId3" Type="http://schemas.openxmlformats.org/officeDocument/2006/relationships/image" Target="../media/image4.png"/><Relationship Id="rId7" Type="http://schemas.openxmlformats.org/officeDocument/2006/relationships/customXml" Target="../ink/ink2.xml"/><Relationship Id="rId12" Type="http://schemas.openxmlformats.org/officeDocument/2006/relationships/image" Target="../media/image20.png"/><Relationship Id="rId2" Type="http://schemas.openxmlformats.org/officeDocument/2006/relationships/image" Target="../media/image7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customXml" Target="../ink/ink3.xml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38552"/>
      </p:ext>
    </p:extLst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0A93A0-E252-1C80-7F2C-64E4BA13B39F}"/>
              </a:ext>
            </a:extLst>
          </p:cNvPr>
          <p:cNvSpPr txBox="1"/>
          <p:nvPr/>
        </p:nvSpPr>
        <p:spPr>
          <a:xfrm>
            <a:off x="471339" y="254240"/>
            <a:ext cx="9935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Exercise 3 (SB – p. 97)</a:t>
            </a:r>
          </a:p>
          <a:p>
            <a:r>
              <a:rPr lang="en-US" sz="2400" dirty="0"/>
              <a:t>Study the Writing box. In pairs, find the topic sentence, supporting sentences, and concluding sentence in the text in Exercise 1.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F61A19-5B98-7DFC-9281-83F01AFA2F72}"/>
              </a:ext>
            </a:extLst>
          </p:cNvPr>
          <p:cNvSpPr/>
          <p:nvPr/>
        </p:nvSpPr>
        <p:spPr>
          <a:xfrm>
            <a:off x="292232" y="206105"/>
            <a:ext cx="9935850" cy="1248464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19263BB7-95F7-65F8-5958-655651C91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1704362-19D7-183B-64A4-E06B76F99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Black Line Icon for Article, Writing and Document Stock Vector -  Illustration of shape, article: 144970356">
            <a:extLst>
              <a:ext uri="{FF2B5EF4-FFF2-40B4-BE49-F238E27FC236}">
                <a16:creationId xmlns:a16="http://schemas.microsoft.com/office/drawing/2014/main" id="{940E9A8C-52F1-0D27-2812-327125A67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42707"/>
            <a:ext cx="3114773" cy="311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33D625-3186-BA46-1B59-67E79A9804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4433" y="1951851"/>
            <a:ext cx="6803134" cy="302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83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C49BFB-90F1-B156-28EC-75C044403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517" y="795579"/>
            <a:ext cx="5855366" cy="54281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861AC66-AA89-A402-9E94-B3A22C886C1C}"/>
                  </a:ext>
                </a:extLst>
              </p14:cNvPr>
              <p14:cNvContentPartPr/>
              <p14:nvPr/>
            </p14:nvContentPartPr>
            <p14:xfrm>
              <a:off x="3082491" y="1187276"/>
              <a:ext cx="5216400" cy="67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861AC66-AA89-A402-9E94-B3A22C886C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10491" y="1043636"/>
                <a:ext cx="5360040" cy="35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B24F9A1-918F-FD35-325D-0BC1767CE150}"/>
                  </a:ext>
                </a:extLst>
              </p14:cNvPr>
              <p14:cNvContentPartPr/>
              <p14:nvPr/>
            </p14:nvContentPartPr>
            <p14:xfrm>
              <a:off x="3063411" y="1592636"/>
              <a:ext cx="1837800" cy="381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B24F9A1-918F-FD35-325D-0BC1767CE15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91771" y="1448996"/>
                <a:ext cx="1981440" cy="3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76AF0D3-8DDE-7E34-DDB7-877D813D13B4}"/>
                  </a:ext>
                </a:extLst>
              </p14:cNvPr>
              <p14:cNvContentPartPr/>
              <p14:nvPr/>
            </p14:nvContentPartPr>
            <p14:xfrm>
              <a:off x="5089851" y="1563476"/>
              <a:ext cx="3097080" cy="50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76AF0D3-8DDE-7E34-DDB7-877D813D13B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18211" y="1419836"/>
                <a:ext cx="3240720" cy="3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45D3A3F-B927-7722-5901-41605996ACD5}"/>
                  </a:ext>
                </a:extLst>
              </p14:cNvPr>
              <p14:cNvContentPartPr/>
              <p14:nvPr/>
            </p14:nvContentPartPr>
            <p14:xfrm>
              <a:off x="3082491" y="1979276"/>
              <a:ext cx="903240" cy="298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45D3A3F-B927-7722-5901-41605996ACD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010491" y="1835276"/>
                <a:ext cx="1046880" cy="31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DC3C84D-8E0E-4930-CD86-88B0117A3CB2}"/>
                  </a:ext>
                </a:extLst>
              </p14:cNvPr>
              <p14:cNvContentPartPr/>
              <p14:nvPr/>
            </p14:nvContentPartPr>
            <p14:xfrm>
              <a:off x="4043691" y="1921676"/>
              <a:ext cx="4383000" cy="1342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DC3C84D-8E0E-4930-CD86-88B0117A3CB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71691" y="1778036"/>
                <a:ext cx="452664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2F07E434-55B7-FB40-BE22-8C4BB5CE6732}"/>
                  </a:ext>
                </a:extLst>
              </p14:cNvPr>
              <p14:cNvContentPartPr/>
              <p14:nvPr/>
            </p14:nvContentPartPr>
            <p14:xfrm>
              <a:off x="3072771" y="2374916"/>
              <a:ext cx="1869480" cy="198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2F07E434-55B7-FB40-BE22-8C4BB5CE673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00771" y="2230916"/>
                <a:ext cx="2013120" cy="30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469EEEE-194F-8DD1-731D-975A3A139BF9}"/>
                  </a:ext>
                </a:extLst>
              </p14:cNvPr>
              <p14:cNvContentPartPr/>
              <p14:nvPr/>
            </p14:nvContentPartPr>
            <p14:xfrm>
              <a:off x="5052411" y="2336756"/>
              <a:ext cx="3298680" cy="950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469EEEE-194F-8DD1-731D-975A3A139BF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80411" y="2193116"/>
                <a:ext cx="3442320" cy="38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27FCA69F-8886-1599-8BE6-48ACC595A1DB}"/>
                  </a:ext>
                </a:extLst>
              </p14:cNvPr>
              <p14:cNvContentPartPr/>
              <p14:nvPr/>
            </p14:nvContentPartPr>
            <p14:xfrm>
              <a:off x="3082491" y="2741036"/>
              <a:ext cx="3081960" cy="583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27FCA69F-8886-1599-8BE6-48ACC595A1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010491" y="2597396"/>
                <a:ext cx="3225600" cy="34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878DAEEF-2065-F685-0971-D077CA3ABD4E}"/>
                  </a:ext>
                </a:extLst>
              </p14:cNvPr>
              <p14:cNvContentPartPr/>
              <p14:nvPr/>
            </p14:nvContentPartPr>
            <p14:xfrm>
              <a:off x="6287211" y="2695676"/>
              <a:ext cx="2037960" cy="763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878DAEEF-2065-F685-0971-D077CA3ABD4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215211" y="2551676"/>
                <a:ext cx="2181600" cy="36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1FC0BE2E-02FB-183A-1D15-7BFBE1487F1C}"/>
                  </a:ext>
                </a:extLst>
              </p14:cNvPr>
              <p14:cNvContentPartPr/>
              <p14:nvPr/>
            </p14:nvContentPartPr>
            <p14:xfrm>
              <a:off x="3034971" y="3080516"/>
              <a:ext cx="4971240" cy="496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1FC0BE2E-02FB-183A-1D15-7BFBE1487F1C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962971" y="2936876"/>
                <a:ext cx="5114880" cy="33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8798FD51-216B-69CC-B1D9-0B5F669C2FC2}"/>
                  </a:ext>
                </a:extLst>
              </p14:cNvPr>
              <p14:cNvContentPartPr/>
              <p14:nvPr/>
            </p14:nvContentPartPr>
            <p14:xfrm>
              <a:off x="3110571" y="3468596"/>
              <a:ext cx="5065560" cy="856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8798FD51-216B-69CC-B1D9-0B5F669C2FC2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038571" y="3324956"/>
                <a:ext cx="5209200" cy="37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D7031CD-3C78-E1DB-2737-1AFC20DF69AD}"/>
                  </a:ext>
                </a:extLst>
              </p14:cNvPr>
              <p14:cNvContentPartPr/>
              <p14:nvPr/>
            </p14:nvContentPartPr>
            <p14:xfrm>
              <a:off x="3034971" y="3854516"/>
              <a:ext cx="5270760" cy="680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D7031CD-3C78-E1DB-2737-1AFC20DF69AD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962971" y="3710516"/>
                <a:ext cx="5414400" cy="35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18F5C191-1B9C-2CD7-F71D-8B98E240EF74}"/>
                  </a:ext>
                </a:extLst>
              </p14:cNvPr>
              <p14:cNvContentPartPr/>
              <p14:nvPr/>
            </p14:nvContentPartPr>
            <p14:xfrm>
              <a:off x="2987811" y="4223156"/>
              <a:ext cx="891000" cy="1080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18F5C191-1B9C-2CD7-F71D-8B98E240EF74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916171" y="4079156"/>
                <a:ext cx="103464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DD5B8FA5-6F11-0A1F-5F4B-68CE5901C185}"/>
                  </a:ext>
                </a:extLst>
              </p14:cNvPr>
              <p14:cNvContentPartPr/>
              <p14:nvPr/>
            </p14:nvContentPartPr>
            <p14:xfrm>
              <a:off x="4006251" y="4232156"/>
              <a:ext cx="4275360" cy="388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DD5B8FA5-6F11-0A1F-5F4B-68CE5901C185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934251" y="4088516"/>
                <a:ext cx="4419000" cy="32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84947DDC-0DB7-6D88-184F-11043BEBE109}"/>
                  </a:ext>
                </a:extLst>
              </p14:cNvPr>
              <p14:cNvContentPartPr/>
              <p14:nvPr/>
            </p14:nvContentPartPr>
            <p14:xfrm>
              <a:off x="3072771" y="4589996"/>
              <a:ext cx="4769640" cy="950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84947DDC-0DB7-6D88-184F-11043BEBE109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3000771" y="4445996"/>
                <a:ext cx="4913280" cy="38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684514C-A147-DAEB-65D8-5FA14BCACEA6}"/>
                  </a:ext>
                </a:extLst>
              </p14:cNvPr>
              <p14:cNvContentPartPr/>
              <p14:nvPr/>
            </p14:nvContentPartPr>
            <p14:xfrm>
              <a:off x="3044691" y="4975916"/>
              <a:ext cx="5391360" cy="392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684514C-A147-DAEB-65D8-5FA14BCACEA6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972691" y="4832276"/>
                <a:ext cx="5535000" cy="32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DD34DF47-9BB8-E6E0-4A5B-7BF48DF3C2F1}"/>
                  </a:ext>
                </a:extLst>
              </p14:cNvPr>
              <p14:cNvContentPartPr/>
              <p14:nvPr/>
            </p14:nvContentPartPr>
            <p14:xfrm>
              <a:off x="3034971" y="5325476"/>
              <a:ext cx="1848600" cy="104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DD34DF47-9BB8-E6E0-4A5B-7BF48DF3C2F1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962971" y="5181476"/>
                <a:ext cx="1992240" cy="29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CAA0C35D-B722-AE6A-D959-959052D3FB7E}"/>
                  </a:ext>
                </a:extLst>
              </p14:cNvPr>
              <p14:cNvContentPartPr/>
              <p14:nvPr/>
            </p14:nvContentPartPr>
            <p14:xfrm>
              <a:off x="5033691" y="5304236"/>
              <a:ext cx="3513600" cy="687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CAA0C35D-B722-AE6A-D959-959052D3FB7E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980051" y="5196596"/>
                <a:ext cx="3621240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83321FC2-BB77-D69C-89C5-4243B56CE741}"/>
                  </a:ext>
                </a:extLst>
              </p14:cNvPr>
              <p14:cNvContentPartPr/>
              <p14:nvPr/>
            </p14:nvContentPartPr>
            <p14:xfrm>
              <a:off x="3072771" y="5730116"/>
              <a:ext cx="4853880" cy="414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83321FC2-BB77-D69C-89C5-4243B56CE741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3018771" y="5622476"/>
                <a:ext cx="4961520" cy="25704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595ECEE0-7A9C-0221-6638-24D20C337083}"/>
              </a:ext>
            </a:extLst>
          </p:cNvPr>
          <p:cNvSpPr txBox="1"/>
          <p:nvPr/>
        </p:nvSpPr>
        <p:spPr>
          <a:xfrm>
            <a:off x="437579" y="1127191"/>
            <a:ext cx="2180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</a:rPr>
              <a:t>Topic sentence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D153CD-D880-5A92-E309-10E39B62554F}"/>
              </a:ext>
            </a:extLst>
          </p:cNvPr>
          <p:cNvSpPr txBox="1"/>
          <p:nvPr/>
        </p:nvSpPr>
        <p:spPr>
          <a:xfrm>
            <a:off x="494141" y="2598003"/>
            <a:ext cx="2369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Supporting sentences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AD35DE5-7AF0-4F66-DC8E-8DEB6F824648}"/>
              </a:ext>
            </a:extLst>
          </p:cNvPr>
          <p:cNvSpPr txBox="1"/>
          <p:nvPr/>
        </p:nvSpPr>
        <p:spPr>
          <a:xfrm>
            <a:off x="492961" y="5140081"/>
            <a:ext cx="2714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FC9FF"/>
                </a:solidFill>
              </a:rPr>
              <a:t>Concluding sentence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6310DDEB-C3E1-FE38-6241-14AF914460B6}"/>
              </a:ext>
            </a:extLst>
          </p:cNvPr>
          <p:cNvSpPr/>
          <p:nvPr/>
        </p:nvSpPr>
        <p:spPr>
          <a:xfrm>
            <a:off x="2488535" y="1243085"/>
            <a:ext cx="327707" cy="25812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E9F8BF2-0DAE-393C-F64E-A125F5C1E23D}"/>
              </a:ext>
            </a:extLst>
          </p:cNvPr>
          <p:cNvCxnSpPr>
            <a:cxnSpLocks/>
          </p:cNvCxnSpPr>
          <p:nvPr/>
        </p:nvCxnSpPr>
        <p:spPr>
          <a:xfrm flipH="1">
            <a:off x="2492219" y="1921676"/>
            <a:ext cx="9720" cy="339300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394329C0-D2A5-5ED7-9A06-190612706B5E}"/>
              </a:ext>
            </a:extLst>
          </p:cNvPr>
          <p:cNvSpPr/>
          <p:nvPr/>
        </p:nvSpPr>
        <p:spPr>
          <a:xfrm>
            <a:off x="2492219" y="5585553"/>
            <a:ext cx="327707" cy="258120"/>
          </a:xfrm>
          <a:prstGeom prst="rightArrow">
            <a:avLst/>
          </a:prstGeom>
          <a:solidFill>
            <a:srgbClr val="2FC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FC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328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0A93A0-E252-1C80-7F2C-64E4BA13B39F}"/>
              </a:ext>
            </a:extLst>
          </p:cNvPr>
          <p:cNvSpPr txBox="1"/>
          <p:nvPr/>
        </p:nvSpPr>
        <p:spPr>
          <a:xfrm>
            <a:off x="471339" y="254240"/>
            <a:ext cx="9935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Exercise 2 (SB – p. 97)</a:t>
            </a:r>
          </a:p>
          <a:p>
            <a:r>
              <a:rPr lang="en-US" sz="2400" dirty="0"/>
              <a:t>Look at the ideas below from the text. Label them as MI (main ideas) or SD (supporting details).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F61A19-5B98-7DFC-9281-83F01AFA2F72}"/>
              </a:ext>
            </a:extLst>
          </p:cNvPr>
          <p:cNvSpPr/>
          <p:nvPr/>
        </p:nvSpPr>
        <p:spPr>
          <a:xfrm>
            <a:off x="292232" y="206105"/>
            <a:ext cx="9935850" cy="1248464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19263BB7-95F7-65F8-5958-655651C91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1704362-19D7-183B-64A4-E06B76F99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65DB31-CE72-741B-B347-A07F0535AEB6}"/>
              </a:ext>
            </a:extLst>
          </p:cNvPr>
          <p:cNvSpPr txBox="1"/>
          <p:nvPr/>
        </p:nvSpPr>
        <p:spPr>
          <a:xfrm>
            <a:off x="1828800" y="1546037"/>
            <a:ext cx="8229600" cy="519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/>
              <a:t>Traveling by car has advantages.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/>
              <a:t>It is tiring to drive for many hours.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/>
              <a:t>You can go to any place at any time.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/>
              <a:t>Driving a car has some disadvantages.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/>
              <a:t>It is cheaper to travel by car.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/>
              <a:t>Your car may get stolen or break down.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/>
              <a:t>It takes a long time to drive long distances.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/>
              <a:t>You can see and do many things if you travel by car.</a:t>
            </a:r>
          </a:p>
        </p:txBody>
      </p:sp>
    </p:spTree>
    <p:extLst>
      <p:ext uri="{BB962C8B-B14F-4D97-AF65-F5344CB8AC3E}">
        <p14:creationId xmlns:p14="http://schemas.microsoft.com/office/powerpoint/2010/main" val="2276648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0A93A0-E252-1C80-7F2C-64E4BA13B39F}"/>
              </a:ext>
            </a:extLst>
          </p:cNvPr>
          <p:cNvSpPr txBox="1"/>
          <p:nvPr/>
        </p:nvSpPr>
        <p:spPr>
          <a:xfrm>
            <a:off x="471339" y="254240"/>
            <a:ext cx="993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Exercise 2 (SB – p. 97)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F61A19-5B98-7DFC-9281-83F01AFA2F72}"/>
              </a:ext>
            </a:extLst>
          </p:cNvPr>
          <p:cNvSpPr/>
          <p:nvPr/>
        </p:nvSpPr>
        <p:spPr>
          <a:xfrm>
            <a:off x="292232" y="206105"/>
            <a:ext cx="3299380" cy="604600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19263BB7-95F7-65F8-5958-655651C91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1704362-19D7-183B-64A4-E06B76F99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5A520B-1067-DAF8-DCBA-FD3D54CA0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06" y="1862383"/>
            <a:ext cx="10601325" cy="4000500"/>
          </a:xfrm>
          <a:prstGeom prst="rect">
            <a:avLst/>
          </a:prstGeom>
        </p:spPr>
      </p:pic>
      <p:pic>
        <p:nvPicPr>
          <p:cNvPr id="8" name="Picture 2" descr="Find Answers Indicating Way To Solve Problems Answer Button Answer Icon  Search Answer And Discover Truth Text And Word Concept Stock Photo, Picture  And Royalty Free Image. Image 28400689.">
            <a:extLst>
              <a:ext uri="{FF2B5EF4-FFF2-40B4-BE49-F238E27FC236}">
                <a16:creationId xmlns:a16="http://schemas.microsoft.com/office/drawing/2014/main" id="{9C2C1520-D85B-CF87-FC5E-D2A8370DA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843" y="186204"/>
            <a:ext cx="1236196" cy="123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6895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0A93A0-E252-1C80-7F2C-64E4BA13B39F}"/>
              </a:ext>
            </a:extLst>
          </p:cNvPr>
          <p:cNvSpPr txBox="1"/>
          <p:nvPr/>
        </p:nvSpPr>
        <p:spPr>
          <a:xfrm>
            <a:off x="471339" y="254240"/>
            <a:ext cx="9935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Exercise 4 (SB – p. 97)</a:t>
            </a:r>
          </a:p>
          <a:p>
            <a:r>
              <a:rPr lang="en-US" sz="2400" dirty="0"/>
              <a:t>Read the following paragraph and label the sentence types: topic sentence (TS), supporting sentences (SS) and concluding sentence (CS).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F61A19-5B98-7DFC-9281-83F01AFA2F72}"/>
              </a:ext>
            </a:extLst>
          </p:cNvPr>
          <p:cNvSpPr/>
          <p:nvPr/>
        </p:nvSpPr>
        <p:spPr>
          <a:xfrm>
            <a:off x="292232" y="206105"/>
            <a:ext cx="9935850" cy="1248464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19263BB7-95F7-65F8-5958-655651C91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1704362-19D7-183B-64A4-E06B76F99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831FE6-F681-3F80-1C64-A6B6EFA86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96517"/>
            <a:ext cx="12192000" cy="432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56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0A93A0-E252-1C80-7F2C-64E4BA13B39F}"/>
              </a:ext>
            </a:extLst>
          </p:cNvPr>
          <p:cNvSpPr txBox="1"/>
          <p:nvPr/>
        </p:nvSpPr>
        <p:spPr>
          <a:xfrm>
            <a:off x="471339" y="254240"/>
            <a:ext cx="993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Exercise 4 (SB – p. 97)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F61A19-5B98-7DFC-9281-83F01AFA2F72}"/>
              </a:ext>
            </a:extLst>
          </p:cNvPr>
          <p:cNvSpPr/>
          <p:nvPr/>
        </p:nvSpPr>
        <p:spPr>
          <a:xfrm>
            <a:off x="292232" y="206105"/>
            <a:ext cx="3223966" cy="598197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19263BB7-95F7-65F8-5958-655651C91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1704362-19D7-183B-64A4-E06B76F99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CAFC82-8B75-8DFC-8279-47E269D3D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46983"/>
            <a:ext cx="12192000" cy="4306715"/>
          </a:xfrm>
          <a:prstGeom prst="rect">
            <a:avLst/>
          </a:prstGeom>
        </p:spPr>
      </p:pic>
      <p:pic>
        <p:nvPicPr>
          <p:cNvPr id="6146" name="Picture 2" descr="Find Answers Indicating Way To Solve Problems Answer Button Answer Icon  Search Answer And Discover Truth Text And Word Concept Stock Photo, Picture  And Royalty Free Image. Image 28400689.">
            <a:extLst>
              <a:ext uri="{FF2B5EF4-FFF2-40B4-BE49-F238E27FC236}">
                <a16:creationId xmlns:a16="http://schemas.microsoft.com/office/drawing/2014/main" id="{B4670337-3C34-D5B5-8E22-D0E3F9BAC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843" y="186204"/>
            <a:ext cx="1236196" cy="123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853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37AC39CA-5E13-41FB-2279-ED3D6538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15E4B30-D453-26D4-F72D-50233BFC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artoon Brain Transparent Background, HD Png Download - kindpng">
            <a:extLst>
              <a:ext uri="{FF2B5EF4-FFF2-40B4-BE49-F238E27FC236}">
                <a16:creationId xmlns:a16="http://schemas.microsoft.com/office/drawing/2014/main" id="{A67F12F9-947E-4275-60DD-5BA1B9918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209" y="2790334"/>
            <a:ext cx="2449791" cy="233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9EF1AD79-B0B5-48CB-2A3C-D06646822822}"/>
              </a:ext>
            </a:extLst>
          </p:cNvPr>
          <p:cNvSpPr/>
          <p:nvPr/>
        </p:nvSpPr>
        <p:spPr>
          <a:xfrm>
            <a:off x="11953" y="81265"/>
            <a:ext cx="4870943" cy="2095779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21D48A-ADC0-3152-1844-EA98E26AE8A1}"/>
              </a:ext>
            </a:extLst>
          </p:cNvPr>
          <p:cNvSpPr txBox="1"/>
          <p:nvPr/>
        </p:nvSpPr>
        <p:spPr>
          <a:xfrm>
            <a:off x="292042" y="736077"/>
            <a:ext cx="45908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‘Is that sentence correct?’</a:t>
            </a:r>
          </a:p>
          <a:p>
            <a:pPr algn="ctr"/>
            <a:r>
              <a:rPr lang="en-US" sz="3200" b="1" dirty="0"/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1638449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37AC39CA-5E13-41FB-2279-ED3D6538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15E4B30-D453-26D4-F72D-50233BFC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4FEF740-4DF9-3840-FD6E-6AEC7B537C0C}"/>
              </a:ext>
            </a:extLst>
          </p:cNvPr>
          <p:cNvSpPr/>
          <p:nvPr/>
        </p:nvSpPr>
        <p:spPr>
          <a:xfrm>
            <a:off x="39385" y="254229"/>
            <a:ext cx="4504335" cy="1791385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DA7BE-BF3E-FEF3-F8B5-417CF1F419E8}"/>
              </a:ext>
            </a:extLst>
          </p:cNvPr>
          <p:cNvSpPr txBox="1"/>
          <p:nvPr/>
        </p:nvSpPr>
        <p:spPr>
          <a:xfrm>
            <a:off x="103698" y="716436"/>
            <a:ext cx="4590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‘Is that sentence correct?’</a:t>
            </a:r>
          </a:p>
          <a:p>
            <a:pPr algn="ctr"/>
            <a:r>
              <a:rPr lang="en-US" sz="2800" dirty="0"/>
              <a:t>Game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62F785-E442-E365-63C7-A1E63803E404}"/>
              </a:ext>
            </a:extLst>
          </p:cNvPr>
          <p:cNvSpPr txBox="1"/>
          <p:nvPr/>
        </p:nvSpPr>
        <p:spPr>
          <a:xfrm>
            <a:off x="5000923" y="4537642"/>
            <a:ext cx="6834433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600" dirty="0">
                <a:solidFill>
                  <a:schemeClr val="bg1"/>
                </a:solidFill>
              </a:rPr>
              <a:t>You can ride more quickly and convenient with a flying car.</a:t>
            </a:r>
          </a:p>
          <a:p>
            <a:pPr>
              <a:lnSpc>
                <a:spcPct val="150000"/>
              </a:lnSpc>
            </a:pP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0C66D0-CD09-1A33-364A-AA888A2FA7B4}"/>
              </a:ext>
            </a:extLst>
          </p:cNvPr>
          <p:cNvSpPr/>
          <p:nvPr/>
        </p:nvSpPr>
        <p:spPr>
          <a:xfrm>
            <a:off x="4944362" y="5571240"/>
            <a:ext cx="2729056" cy="598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conveniently</a:t>
            </a:r>
          </a:p>
        </p:txBody>
      </p:sp>
    </p:spTree>
    <p:extLst>
      <p:ext uri="{BB962C8B-B14F-4D97-AF65-F5344CB8AC3E}">
        <p14:creationId xmlns:p14="http://schemas.microsoft.com/office/powerpoint/2010/main" val="1556333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37AC39CA-5E13-41FB-2279-ED3D6538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15E4B30-D453-26D4-F72D-50233BFC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4FEF740-4DF9-3840-FD6E-6AEC7B537C0C}"/>
              </a:ext>
            </a:extLst>
          </p:cNvPr>
          <p:cNvSpPr/>
          <p:nvPr/>
        </p:nvSpPr>
        <p:spPr>
          <a:xfrm>
            <a:off x="39385" y="254229"/>
            <a:ext cx="4504335" cy="1791385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DA7BE-BF3E-FEF3-F8B5-417CF1F419E8}"/>
              </a:ext>
            </a:extLst>
          </p:cNvPr>
          <p:cNvSpPr txBox="1"/>
          <p:nvPr/>
        </p:nvSpPr>
        <p:spPr>
          <a:xfrm>
            <a:off x="103698" y="716436"/>
            <a:ext cx="4590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‘Is that sentence correct?’</a:t>
            </a:r>
          </a:p>
          <a:p>
            <a:pPr algn="ctr"/>
            <a:r>
              <a:rPr lang="en-US" sz="2800" dirty="0"/>
              <a:t>Game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62F785-E442-E365-63C7-A1E63803E404}"/>
              </a:ext>
            </a:extLst>
          </p:cNvPr>
          <p:cNvSpPr txBox="1"/>
          <p:nvPr/>
        </p:nvSpPr>
        <p:spPr>
          <a:xfrm>
            <a:off x="3068429" y="5410445"/>
            <a:ext cx="7272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2. An electric bus is a public means of transport that uses gas power.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0C66D0-CD09-1A33-364A-AA888A2FA7B4}"/>
              </a:ext>
            </a:extLst>
          </p:cNvPr>
          <p:cNvSpPr/>
          <p:nvPr/>
        </p:nvSpPr>
        <p:spPr>
          <a:xfrm>
            <a:off x="6775235" y="5989398"/>
            <a:ext cx="2993008" cy="598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battery power.</a:t>
            </a:r>
          </a:p>
        </p:txBody>
      </p:sp>
    </p:spTree>
    <p:extLst>
      <p:ext uri="{BB962C8B-B14F-4D97-AF65-F5344CB8AC3E}">
        <p14:creationId xmlns:p14="http://schemas.microsoft.com/office/powerpoint/2010/main" val="837842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37AC39CA-5E13-41FB-2279-ED3D6538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15E4B30-D453-26D4-F72D-50233BFC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4FEF740-4DF9-3840-FD6E-6AEC7B537C0C}"/>
              </a:ext>
            </a:extLst>
          </p:cNvPr>
          <p:cNvSpPr/>
          <p:nvPr/>
        </p:nvSpPr>
        <p:spPr>
          <a:xfrm>
            <a:off x="39385" y="254229"/>
            <a:ext cx="4504335" cy="1791385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DA7BE-BF3E-FEF3-F8B5-417CF1F419E8}"/>
              </a:ext>
            </a:extLst>
          </p:cNvPr>
          <p:cNvSpPr txBox="1"/>
          <p:nvPr/>
        </p:nvSpPr>
        <p:spPr>
          <a:xfrm>
            <a:off x="103698" y="716436"/>
            <a:ext cx="4590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‘Is that sentence correct?’</a:t>
            </a:r>
          </a:p>
          <a:p>
            <a:pPr algn="ctr"/>
            <a:r>
              <a:rPr lang="en-US" sz="2800" dirty="0"/>
              <a:t>Game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62F785-E442-E365-63C7-A1E63803E404}"/>
              </a:ext>
            </a:extLst>
          </p:cNvPr>
          <p:cNvSpPr txBox="1"/>
          <p:nvPr/>
        </p:nvSpPr>
        <p:spPr>
          <a:xfrm>
            <a:off x="5043696" y="845285"/>
            <a:ext cx="6992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3. I am going to the city center with my mum to make some shopping.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0C66D0-CD09-1A33-364A-AA888A2FA7B4}"/>
              </a:ext>
            </a:extLst>
          </p:cNvPr>
          <p:cNvSpPr/>
          <p:nvPr/>
        </p:nvSpPr>
        <p:spPr>
          <a:xfrm>
            <a:off x="7395046" y="1438128"/>
            <a:ext cx="1013664" cy="598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do</a:t>
            </a:r>
          </a:p>
        </p:txBody>
      </p:sp>
    </p:spTree>
    <p:extLst>
      <p:ext uri="{BB962C8B-B14F-4D97-AF65-F5344CB8AC3E}">
        <p14:creationId xmlns:p14="http://schemas.microsoft.com/office/powerpoint/2010/main" val="3489050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0680" y="2505670"/>
            <a:ext cx="112906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LESSON 9.7: WRITNG </a:t>
            </a:r>
          </a:p>
          <a:p>
            <a:pPr algn="ctr"/>
            <a:r>
              <a:rPr lang="en-US" sz="5400" b="1" dirty="0">
                <a:solidFill>
                  <a:schemeClr val="accent5">
                    <a:lumMod val="50000"/>
                  </a:schemeClr>
                </a:solidFill>
              </a:rPr>
              <a:t>(SB page 97)</a:t>
            </a:r>
          </a:p>
        </p:txBody>
      </p:sp>
      <p:pic>
        <p:nvPicPr>
          <p:cNvPr id="2050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6" y="127924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726" y="94332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5D68CC-4D58-BC23-94BE-6707346D4F7F}"/>
              </a:ext>
            </a:extLst>
          </p:cNvPr>
          <p:cNvSpPr txBox="1"/>
          <p:nvPr/>
        </p:nvSpPr>
        <p:spPr>
          <a:xfrm>
            <a:off x="1425018" y="386373"/>
            <a:ext cx="10171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Unit 9: Future transport</a:t>
            </a:r>
          </a:p>
        </p:txBody>
      </p:sp>
    </p:spTree>
    <p:extLst>
      <p:ext uri="{BB962C8B-B14F-4D97-AF65-F5344CB8AC3E}">
        <p14:creationId xmlns:p14="http://schemas.microsoft.com/office/powerpoint/2010/main" val="4258299785"/>
      </p:ext>
    </p:extLst>
  </p:cSld>
  <p:clrMapOvr>
    <a:masterClrMapping/>
  </p:clrMapOvr>
  <p:transition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37AC39CA-5E13-41FB-2279-ED3D6538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15E4B30-D453-26D4-F72D-50233BFC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4FEF740-4DF9-3840-FD6E-6AEC7B537C0C}"/>
              </a:ext>
            </a:extLst>
          </p:cNvPr>
          <p:cNvSpPr/>
          <p:nvPr/>
        </p:nvSpPr>
        <p:spPr>
          <a:xfrm>
            <a:off x="39385" y="254229"/>
            <a:ext cx="4504335" cy="1791385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DA7BE-BF3E-FEF3-F8B5-417CF1F419E8}"/>
              </a:ext>
            </a:extLst>
          </p:cNvPr>
          <p:cNvSpPr txBox="1"/>
          <p:nvPr/>
        </p:nvSpPr>
        <p:spPr>
          <a:xfrm>
            <a:off x="103698" y="716436"/>
            <a:ext cx="4590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‘Is that sentence correct?’</a:t>
            </a:r>
          </a:p>
          <a:p>
            <a:pPr algn="ctr"/>
            <a:r>
              <a:rPr lang="en-US" sz="2800" dirty="0"/>
              <a:t>Game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62F785-E442-E365-63C7-A1E63803E404}"/>
              </a:ext>
            </a:extLst>
          </p:cNvPr>
          <p:cNvSpPr txBox="1"/>
          <p:nvPr/>
        </p:nvSpPr>
        <p:spPr>
          <a:xfrm>
            <a:off x="2291552" y="3201384"/>
            <a:ext cx="6992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4. Most people in my country travel by motorbike because it’s cheaper.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0C66D0-CD09-1A33-364A-AA888A2FA7B4}"/>
              </a:ext>
            </a:extLst>
          </p:cNvPr>
          <p:cNvSpPr/>
          <p:nvPr/>
        </p:nvSpPr>
        <p:spPr>
          <a:xfrm>
            <a:off x="7175256" y="3759766"/>
            <a:ext cx="3576149" cy="598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more convenient.</a:t>
            </a:r>
          </a:p>
        </p:txBody>
      </p:sp>
    </p:spTree>
    <p:extLst>
      <p:ext uri="{BB962C8B-B14F-4D97-AF65-F5344CB8AC3E}">
        <p14:creationId xmlns:p14="http://schemas.microsoft.com/office/powerpoint/2010/main" val="2666490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37AC39CA-5E13-41FB-2279-ED3D6538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15E4B30-D453-26D4-F72D-50233BFC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4FEF740-4DF9-3840-FD6E-6AEC7B537C0C}"/>
              </a:ext>
            </a:extLst>
          </p:cNvPr>
          <p:cNvSpPr/>
          <p:nvPr/>
        </p:nvSpPr>
        <p:spPr>
          <a:xfrm>
            <a:off x="39385" y="254229"/>
            <a:ext cx="4504335" cy="1791385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DA7BE-BF3E-FEF3-F8B5-417CF1F419E8}"/>
              </a:ext>
            </a:extLst>
          </p:cNvPr>
          <p:cNvSpPr txBox="1"/>
          <p:nvPr/>
        </p:nvSpPr>
        <p:spPr>
          <a:xfrm>
            <a:off x="103698" y="716436"/>
            <a:ext cx="4590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‘Is that sentence correct?’</a:t>
            </a:r>
          </a:p>
          <a:p>
            <a:pPr algn="ctr"/>
            <a:r>
              <a:rPr lang="en-US" sz="2800" dirty="0"/>
              <a:t>Game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62F785-E442-E365-63C7-A1E63803E404}"/>
              </a:ext>
            </a:extLst>
          </p:cNvPr>
          <p:cNvSpPr txBox="1"/>
          <p:nvPr/>
        </p:nvSpPr>
        <p:spPr>
          <a:xfrm>
            <a:off x="6900776" y="3898683"/>
            <a:ext cx="53729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5. There are many reasons why I love riding a bike. Secondly, it’s not very convenient when it rains.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0C66D0-CD09-1A33-364A-AA888A2FA7B4}"/>
              </a:ext>
            </a:extLst>
          </p:cNvPr>
          <p:cNvSpPr/>
          <p:nvPr/>
        </p:nvSpPr>
        <p:spPr>
          <a:xfrm>
            <a:off x="6820012" y="5024564"/>
            <a:ext cx="1984624" cy="598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However,</a:t>
            </a:r>
          </a:p>
        </p:txBody>
      </p:sp>
    </p:spTree>
    <p:extLst>
      <p:ext uri="{BB962C8B-B14F-4D97-AF65-F5344CB8AC3E}">
        <p14:creationId xmlns:p14="http://schemas.microsoft.com/office/powerpoint/2010/main" val="2571880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37AC39CA-5E13-41FB-2279-ED3D6538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15E4B30-D453-26D4-F72D-50233BFC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4FEF740-4DF9-3840-FD6E-6AEC7B537C0C}"/>
              </a:ext>
            </a:extLst>
          </p:cNvPr>
          <p:cNvSpPr/>
          <p:nvPr/>
        </p:nvSpPr>
        <p:spPr>
          <a:xfrm>
            <a:off x="39385" y="254229"/>
            <a:ext cx="4504335" cy="1791385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DA7BE-BF3E-FEF3-F8B5-417CF1F419E8}"/>
              </a:ext>
            </a:extLst>
          </p:cNvPr>
          <p:cNvSpPr txBox="1"/>
          <p:nvPr/>
        </p:nvSpPr>
        <p:spPr>
          <a:xfrm>
            <a:off x="103698" y="716436"/>
            <a:ext cx="4590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‘Is that sentence correct?’</a:t>
            </a:r>
          </a:p>
          <a:p>
            <a:pPr algn="ctr"/>
            <a:r>
              <a:rPr lang="en-US" sz="2800" dirty="0"/>
              <a:t>Game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4318EF0-937D-67F2-5B86-30D4DA90C724}"/>
              </a:ext>
            </a:extLst>
          </p:cNvPr>
          <p:cNvSpPr/>
          <p:nvPr/>
        </p:nvSpPr>
        <p:spPr>
          <a:xfrm>
            <a:off x="-19135" y="5514680"/>
            <a:ext cx="10614863" cy="13433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6. If you want to go to the airport from the city center using private vehicles, you have to take two buses.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0C66D0-CD09-1A33-364A-AA888A2FA7B4}"/>
              </a:ext>
            </a:extLst>
          </p:cNvPr>
          <p:cNvSpPr/>
          <p:nvPr/>
        </p:nvSpPr>
        <p:spPr>
          <a:xfrm>
            <a:off x="1596272" y="6188699"/>
            <a:ext cx="3200682" cy="598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public transport</a:t>
            </a:r>
          </a:p>
        </p:txBody>
      </p:sp>
    </p:spTree>
    <p:extLst>
      <p:ext uri="{BB962C8B-B14F-4D97-AF65-F5344CB8AC3E}">
        <p14:creationId xmlns:p14="http://schemas.microsoft.com/office/powerpoint/2010/main" val="2343709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37AC39CA-5E13-41FB-2279-ED3D6538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15E4B30-D453-26D4-F72D-50233BFC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4FEF740-4DF9-3840-FD6E-6AEC7B537C0C}"/>
              </a:ext>
            </a:extLst>
          </p:cNvPr>
          <p:cNvSpPr/>
          <p:nvPr/>
        </p:nvSpPr>
        <p:spPr>
          <a:xfrm>
            <a:off x="39385" y="254229"/>
            <a:ext cx="4504335" cy="1791385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DA7BE-BF3E-FEF3-F8B5-417CF1F419E8}"/>
              </a:ext>
            </a:extLst>
          </p:cNvPr>
          <p:cNvSpPr txBox="1"/>
          <p:nvPr/>
        </p:nvSpPr>
        <p:spPr>
          <a:xfrm>
            <a:off x="103698" y="716436"/>
            <a:ext cx="4590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‘Is that sentence correct?’</a:t>
            </a:r>
          </a:p>
          <a:p>
            <a:pPr algn="ctr"/>
            <a:r>
              <a:rPr lang="en-US" sz="2800" dirty="0"/>
              <a:t>Game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722A32-F0F2-D3AC-212A-7FFC64D25C79}"/>
              </a:ext>
            </a:extLst>
          </p:cNvPr>
          <p:cNvSpPr txBox="1"/>
          <p:nvPr/>
        </p:nvSpPr>
        <p:spPr>
          <a:xfrm>
            <a:off x="1569567" y="2571332"/>
            <a:ext cx="624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7. Travelling by train is much enjoy than travelling by plane.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0C66D0-CD09-1A33-364A-AA888A2FA7B4}"/>
              </a:ext>
            </a:extLst>
          </p:cNvPr>
          <p:cNvSpPr/>
          <p:nvPr/>
        </p:nvSpPr>
        <p:spPr>
          <a:xfrm>
            <a:off x="597030" y="3129970"/>
            <a:ext cx="2161881" cy="598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enjoyable</a:t>
            </a:r>
          </a:p>
        </p:txBody>
      </p:sp>
    </p:spTree>
    <p:extLst>
      <p:ext uri="{BB962C8B-B14F-4D97-AF65-F5344CB8AC3E}">
        <p14:creationId xmlns:p14="http://schemas.microsoft.com/office/powerpoint/2010/main" val="4105649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37AC39CA-5E13-41FB-2279-ED3D6538E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415E4B30-D453-26D4-F72D-50233BFCA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B4FEF740-4DF9-3840-FD6E-6AEC7B537C0C}"/>
              </a:ext>
            </a:extLst>
          </p:cNvPr>
          <p:cNvSpPr/>
          <p:nvPr/>
        </p:nvSpPr>
        <p:spPr>
          <a:xfrm>
            <a:off x="39385" y="254229"/>
            <a:ext cx="4504335" cy="1791385"/>
          </a:xfrm>
          <a:prstGeom prst="cloudCallou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0DA7BE-BF3E-FEF3-F8B5-417CF1F419E8}"/>
              </a:ext>
            </a:extLst>
          </p:cNvPr>
          <p:cNvSpPr txBox="1"/>
          <p:nvPr/>
        </p:nvSpPr>
        <p:spPr>
          <a:xfrm>
            <a:off x="103698" y="716436"/>
            <a:ext cx="4590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‘Is that sentence correct?’</a:t>
            </a:r>
          </a:p>
          <a:p>
            <a:pPr algn="ctr"/>
            <a:r>
              <a:rPr lang="en-US" sz="2800" dirty="0"/>
              <a:t>Game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722A32-F0F2-D3AC-212A-7FFC64D25C79}"/>
              </a:ext>
            </a:extLst>
          </p:cNvPr>
          <p:cNvSpPr txBox="1"/>
          <p:nvPr/>
        </p:nvSpPr>
        <p:spPr>
          <a:xfrm>
            <a:off x="560899" y="3148824"/>
            <a:ext cx="624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8. Which do you prefer, going by train than going by car?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0C66D0-CD09-1A33-364A-AA888A2FA7B4}"/>
              </a:ext>
            </a:extLst>
          </p:cNvPr>
          <p:cNvSpPr/>
          <p:nvPr/>
        </p:nvSpPr>
        <p:spPr>
          <a:xfrm>
            <a:off x="1643405" y="3751365"/>
            <a:ext cx="864123" cy="5980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45548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0A93A0-E252-1C80-7F2C-64E4BA13B39F}"/>
              </a:ext>
            </a:extLst>
          </p:cNvPr>
          <p:cNvSpPr txBox="1"/>
          <p:nvPr/>
        </p:nvSpPr>
        <p:spPr>
          <a:xfrm>
            <a:off x="263951" y="1319472"/>
            <a:ext cx="2978871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Exercise 5 (SB – p. 97)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Write a paragraph (60-80 words) about the advantages and disadvantages of a means of transport.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F61A19-5B98-7DFC-9281-83F01AFA2F72}"/>
              </a:ext>
            </a:extLst>
          </p:cNvPr>
          <p:cNvSpPr/>
          <p:nvPr/>
        </p:nvSpPr>
        <p:spPr>
          <a:xfrm>
            <a:off x="94268" y="1324187"/>
            <a:ext cx="3148553" cy="3474056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19263BB7-95F7-65F8-5958-655651C91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1704362-19D7-183B-64A4-E06B76F99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4557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185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77484" y="1569639"/>
            <a:ext cx="11109716" cy="178968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1">
                    <a:lumMod val="50000"/>
                  </a:schemeClr>
                </a:solidFill>
              </a:rPr>
              <a:t>Consolidate what students </a:t>
            </a:r>
          </a:p>
          <a:p>
            <a:pPr algn="ctr"/>
            <a:r>
              <a:rPr lang="en-US" sz="5400" b="1">
                <a:solidFill>
                  <a:schemeClr val="accent1">
                    <a:lumMod val="50000"/>
                  </a:schemeClr>
                </a:solidFill>
              </a:rPr>
              <a:t>have learnt in the lesson</a:t>
            </a:r>
          </a:p>
        </p:txBody>
      </p:sp>
      <p:pic>
        <p:nvPicPr>
          <p:cNvPr id="4" name="Picture 3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23A30E8D-8403-AF16-29B5-5F5697614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11" y="17123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B0B58-7A63-ADEB-32C7-8C3B5ECE0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0540" y="10816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613156"/>
      </p:ext>
    </p:extLst>
  </p:cSld>
  <p:clrMapOvr>
    <a:masterClrMapping/>
  </p:clrMapOvr>
  <p:transition>
    <p:blinds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remium Vector | Icon a student is writing in his book line pop scenes  illustration">
            <a:extLst>
              <a:ext uri="{FF2B5EF4-FFF2-40B4-BE49-F238E27FC236}">
                <a16:creationId xmlns:a16="http://schemas.microsoft.com/office/drawing/2014/main" id="{C450373B-1557-E34D-D416-248AAA77F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224" y="3044858"/>
            <a:ext cx="3813142" cy="381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164B43FF-351F-9C84-F8E9-839731317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46FBF55B-7724-83A7-563B-CCC91AA84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973A1C-A82D-F874-F381-9B76A5BF87DF}"/>
              </a:ext>
            </a:extLst>
          </p:cNvPr>
          <p:cNvSpPr txBox="1"/>
          <p:nvPr/>
        </p:nvSpPr>
        <p:spPr>
          <a:xfrm>
            <a:off x="6096000" y="416192"/>
            <a:ext cx="46775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Understand three types of sentences in a paragraph</a:t>
            </a:r>
          </a:p>
          <a:p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/>
              <a:t>Write paragraphs about the advantages and disadvantages of a means of transport</a:t>
            </a:r>
          </a:p>
        </p:txBody>
      </p:sp>
      <p:pic>
        <p:nvPicPr>
          <p:cNvPr id="2054" name="Picture 6" descr="Means of transportation stock vector. Illustration of mobile - 24366458">
            <a:extLst>
              <a:ext uri="{FF2B5EF4-FFF2-40B4-BE49-F238E27FC236}">
                <a16:creationId xmlns:a16="http://schemas.microsoft.com/office/drawing/2014/main" id="{44C820BF-560A-DF31-DC20-0CF57F364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44009"/>
      </p:ext>
    </p:extLst>
  </p:cSld>
  <p:clrMapOvr>
    <a:masterClrMapping/>
  </p:clrMapOvr>
  <p:transition spd="slow">
    <p:wheel spokes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780"/>
            <a:ext cx="12192000" cy="6858001"/>
          </a:xfrm>
          <a:prstGeom prst="rect">
            <a:avLst/>
          </a:prstGeom>
        </p:spPr>
      </p:pic>
      <p:pic>
        <p:nvPicPr>
          <p:cNvPr id="5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470" y="6345867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525" y="5734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00899" y="1826184"/>
            <a:ext cx="77699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01. Do the exercises in workbook </a:t>
            </a:r>
          </a:p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      (p.84)</a:t>
            </a:r>
          </a:p>
          <a:p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02. Prepare for Unit 9 </a:t>
            </a:r>
          </a:p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      Lesson 9.8 – Glossary and</a:t>
            </a:r>
          </a:p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                       Vocabulary in action</a:t>
            </a:r>
          </a:p>
        </p:txBody>
      </p:sp>
    </p:spTree>
    <p:extLst>
      <p:ext uri="{BB962C8B-B14F-4D97-AF65-F5344CB8AC3E}">
        <p14:creationId xmlns:p14="http://schemas.microsoft.com/office/powerpoint/2010/main" val="349317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conveyor dir="l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2394"/>
          </a:xfrm>
          <a:prstGeom prst="rect">
            <a:avLst/>
          </a:prstGeom>
        </p:spPr>
      </p:pic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1" y="0"/>
            <a:ext cx="962418" cy="41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106" y="74642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440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crush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05548" y="2017931"/>
            <a:ext cx="79809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chemeClr val="accent1">
                    <a:lumMod val="50000"/>
                  </a:schemeClr>
                </a:solidFill>
              </a:rPr>
              <a:t>Use lexical items to write a paragraph about the advantages and disadvantages of a means of transport</a:t>
            </a:r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66" y="132814"/>
            <a:ext cx="1197602" cy="51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726" y="99222"/>
            <a:ext cx="831875" cy="58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555601"/>
      </p:ext>
    </p:extLst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6520" y="327083"/>
            <a:ext cx="4597207" cy="6650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QUICK FIRE 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09302" y="2628360"/>
            <a:ext cx="71733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Discussion on the advantages and disadvantages</a:t>
            </a:r>
          </a:p>
        </p:txBody>
      </p:sp>
      <p:pic>
        <p:nvPicPr>
          <p:cNvPr id="5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BE6CFFE5-20B1-C971-1487-496D53558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BFF5D560-ED38-40F4-B45B-85234BAB3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6FCB25-5E3E-DC21-1581-C65C0D674D10}"/>
              </a:ext>
            </a:extLst>
          </p:cNvPr>
          <p:cNvSpPr txBox="1"/>
          <p:nvPr/>
        </p:nvSpPr>
        <p:spPr>
          <a:xfrm>
            <a:off x="1366887" y="5872899"/>
            <a:ext cx="9700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How many advantages and disadvantages can your group have?</a:t>
            </a:r>
          </a:p>
        </p:txBody>
      </p:sp>
      <p:pic>
        <p:nvPicPr>
          <p:cNvPr id="1030" name="Picture 6" descr="One Minute Icon Isolated On White Background Stock Illustration - Download  Image Now - Single Object, Minute Hand, Clock - iStock">
            <a:extLst>
              <a:ext uri="{FF2B5EF4-FFF2-40B4-BE49-F238E27FC236}">
                <a16:creationId xmlns:a16="http://schemas.microsoft.com/office/drawing/2014/main" id="{1BBE1954-E235-4808-A519-5A8BFA940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77" y="4087798"/>
            <a:ext cx="1649102" cy="1649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907788"/>
      </p:ext>
    </p:extLst>
  </p:cSld>
  <p:clrMapOvr>
    <a:masterClrMapping/>
  </p:clrMapOvr>
  <p:transition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6F0A031E-409A-D4AA-F427-261BFBEDE566}"/>
              </a:ext>
            </a:extLst>
          </p:cNvPr>
          <p:cNvSpPr/>
          <p:nvPr/>
        </p:nvSpPr>
        <p:spPr>
          <a:xfrm>
            <a:off x="161935" y="185681"/>
            <a:ext cx="2977191" cy="6650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QUICK FIRE GAME</a:t>
            </a:r>
          </a:p>
        </p:txBody>
      </p:sp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7BF31336-50E4-D1B2-D971-B9CC0F7DB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ED1CF34D-86B1-6CAA-4CEB-485197930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E75EBE-503B-9A46-4BD0-3BEF5EA38733}"/>
              </a:ext>
            </a:extLst>
          </p:cNvPr>
          <p:cNvSpPr txBox="1"/>
          <p:nvPr/>
        </p:nvSpPr>
        <p:spPr>
          <a:xfrm>
            <a:off x="5129752" y="1564849"/>
            <a:ext cx="19324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Cell-phones</a:t>
            </a:r>
          </a:p>
        </p:txBody>
      </p:sp>
      <p:pic>
        <p:nvPicPr>
          <p:cNvPr id="2050" name="Picture 2" descr="Free Black And White Phone Clipart, Download Free Black And White Phone  Clipart png images, Free ClipArts on Clipart Library">
            <a:extLst>
              <a:ext uri="{FF2B5EF4-FFF2-40B4-BE49-F238E27FC236}">
                <a16:creationId xmlns:a16="http://schemas.microsoft.com/office/drawing/2014/main" id="{673C344F-AD12-6F7D-122E-D58AC136D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651" y="3120272"/>
            <a:ext cx="1878170" cy="134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518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tudents Standing Waving Hands Stock Vector - Illustration of happy, young:  74913450">
            <a:extLst>
              <a:ext uri="{FF2B5EF4-FFF2-40B4-BE49-F238E27FC236}">
                <a16:creationId xmlns:a16="http://schemas.microsoft.com/office/drawing/2014/main" id="{25F0A95B-5104-3457-9D96-1F3A47D09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813" y="3106133"/>
            <a:ext cx="1899500" cy="189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6F0A031E-409A-D4AA-F427-261BFBEDE566}"/>
              </a:ext>
            </a:extLst>
          </p:cNvPr>
          <p:cNvSpPr/>
          <p:nvPr/>
        </p:nvSpPr>
        <p:spPr>
          <a:xfrm>
            <a:off x="161935" y="185681"/>
            <a:ext cx="2977191" cy="6650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QUICK FIRE GAME</a:t>
            </a:r>
          </a:p>
        </p:txBody>
      </p:sp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7BF31336-50E4-D1B2-D971-B9CC0F7DB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ED1CF34D-86B1-6CAA-4CEB-485197930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34B1DC-B904-937A-DCFF-4868570F6B7B}"/>
              </a:ext>
            </a:extLst>
          </p:cNvPr>
          <p:cNvSpPr txBox="1"/>
          <p:nvPr/>
        </p:nvSpPr>
        <p:spPr>
          <a:xfrm>
            <a:off x="4813954" y="1480008"/>
            <a:ext cx="25640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School Uniform</a:t>
            </a:r>
          </a:p>
        </p:txBody>
      </p:sp>
    </p:spTree>
    <p:extLst>
      <p:ext uri="{BB962C8B-B14F-4D97-AF65-F5344CB8AC3E}">
        <p14:creationId xmlns:p14="http://schemas.microsoft.com/office/powerpoint/2010/main" val="230267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6F0A031E-409A-D4AA-F427-261BFBEDE566}"/>
              </a:ext>
            </a:extLst>
          </p:cNvPr>
          <p:cNvSpPr/>
          <p:nvPr/>
        </p:nvSpPr>
        <p:spPr>
          <a:xfrm>
            <a:off x="161935" y="185681"/>
            <a:ext cx="2977191" cy="6650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QUICK FIRE GAME</a:t>
            </a:r>
          </a:p>
        </p:txBody>
      </p:sp>
      <p:pic>
        <p:nvPicPr>
          <p:cNvPr id="3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7BF31336-50E4-D1B2-D971-B9CC0F7DB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ED1CF34D-86B1-6CAA-4CEB-485197930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34B1DC-B904-937A-DCFF-4868570F6B7B}"/>
              </a:ext>
            </a:extLst>
          </p:cNvPr>
          <p:cNvSpPr txBox="1"/>
          <p:nvPr/>
        </p:nvSpPr>
        <p:spPr>
          <a:xfrm>
            <a:off x="4813954" y="1480008"/>
            <a:ext cx="2564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Riding a motorcycle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A979FE-1D49-29CB-10D4-27AEB43466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0728" y="3428999"/>
            <a:ext cx="1787307" cy="210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82367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6A576D48-2F47-B631-898E-F518C9730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7DB66F5-4C37-E8F0-D1B1-E381050B2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5AC470-D913-3B14-98CC-EBA99D16B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01" y="1864738"/>
            <a:ext cx="5906876" cy="39295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2F0FE6-D277-F352-8CF7-16B91BAE4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94" y="-2358"/>
            <a:ext cx="10458450" cy="1419225"/>
          </a:xfrm>
          <a:prstGeom prst="rect">
            <a:avLst/>
          </a:prstGeom>
        </p:spPr>
      </p:pic>
      <p:pic>
        <p:nvPicPr>
          <p:cNvPr id="4098" name="Picture 2" descr="11,614 Open Discussion Stock Photos, Pictures &amp; Royalty-Free Images - iStock">
            <a:extLst>
              <a:ext uri="{FF2B5EF4-FFF2-40B4-BE49-F238E27FC236}">
                <a16:creationId xmlns:a16="http://schemas.microsoft.com/office/drawing/2014/main" id="{B5B9D219-3BCF-DE14-5406-CF22C745D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484" y="4009694"/>
            <a:ext cx="2676928" cy="178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DD06B2-19BF-5804-792C-5D4457ED4C46}"/>
              </a:ext>
            </a:extLst>
          </p:cNvPr>
          <p:cNvSpPr txBox="1"/>
          <p:nvPr/>
        </p:nvSpPr>
        <p:spPr>
          <a:xfrm>
            <a:off x="6674177" y="2518531"/>
            <a:ext cx="50999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The advantages and disadvantages of travelling by car</a:t>
            </a:r>
          </a:p>
        </p:txBody>
      </p:sp>
    </p:spTree>
    <p:extLst>
      <p:ext uri="{BB962C8B-B14F-4D97-AF65-F5344CB8AC3E}">
        <p14:creationId xmlns:p14="http://schemas.microsoft.com/office/powerpoint/2010/main" val="3463275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CE58F8F-3360-DD02-C594-3E059524AE89}"/>
              </a:ext>
            </a:extLst>
          </p:cNvPr>
          <p:cNvSpPr/>
          <p:nvPr/>
        </p:nvSpPr>
        <p:spPr>
          <a:xfrm>
            <a:off x="292232" y="206105"/>
            <a:ext cx="9071224" cy="953392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967B06-A845-9D9B-B242-6B281D3E007D}"/>
              </a:ext>
            </a:extLst>
          </p:cNvPr>
          <p:cNvSpPr txBox="1"/>
          <p:nvPr/>
        </p:nvSpPr>
        <p:spPr>
          <a:xfrm>
            <a:off x="471339" y="254240"/>
            <a:ext cx="9367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Exercise 1 (SB – p. 97)</a:t>
            </a:r>
          </a:p>
          <a:p>
            <a:r>
              <a:rPr lang="en-US" sz="2400" dirty="0"/>
              <a:t>Read the text about travelling by car. In pairs, answer the questions.</a:t>
            </a:r>
          </a:p>
        </p:txBody>
      </p:sp>
      <p:pic>
        <p:nvPicPr>
          <p:cNvPr id="4" name="Picture 2" descr="https://lh5.googleusercontent.com/eLOazw_2_qp8R8vwqGhw1p2FWxr_wTvqnDXfps3nzTeFx00e5HTzdXvSPCEVnQ7clXfCv8qad5bXlxSzIDgRVpY-UU0s1zlrfsplTriP9Ajhz3rreXABoAPTVghAzZsvFAMn4NCFYi5jBZvk59Al6mGtOWm5DdX0i-UgEaUvBaF4llWxOSR6irlPZ3h5bmB7-fGmbQ">
            <a:extLst>
              <a:ext uri="{FF2B5EF4-FFF2-40B4-BE49-F238E27FC236}">
                <a16:creationId xmlns:a16="http://schemas.microsoft.com/office/drawing/2014/main" id="{D3A9BA26-A2E1-9F93-AFFC-9CCBE9F7E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731" y="82991"/>
            <a:ext cx="947749" cy="40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B0668D3-56EA-E49A-BBD9-759D7DBE7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73" y="6207007"/>
            <a:ext cx="762249" cy="53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17072D-0467-4E52-80BF-45411283F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744" y="1314053"/>
            <a:ext cx="5855366" cy="54281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8342E7-0471-9D9B-57DF-8809D4AF1BB7}"/>
              </a:ext>
            </a:extLst>
          </p:cNvPr>
          <p:cNvSpPr txBox="1"/>
          <p:nvPr/>
        </p:nvSpPr>
        <p:spPr>
          <a:xfrm>
            <a:off x="292232" y="2149312"/>
            <a:ext cx="4270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dirty="0"/>
              <a:t>What are two advantages of travelling by car?</a:t>
            </a:r>
          </a:p>
          <a:p>
            <a:pPr marL="342900" indent="-342900">
              <a:buAutoNum type="arabicPeriod"/>
            </a:pP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/>
              <a:t>Why is travelling by car tiring?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0C226BB5-BAB4-542E-1AF8-DDC6D0CC47B4}"/>
                  </a:ext>
                </a:extLst>
              </p14:cNvPr>
              <p14:cNvContentPartPr/>
              <p14:nvPr/>
            </p14:nvContentPartPr>
            <p14:xfrm>
              <a:off x="6909651" y="2054156"/>
              <a:ext cx="3072600" cy="12348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0C226BB5-BAB4-542E-1AF8-DDC6D0CC47B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37651" y="1910516"/>
                <a:ext cx="3216240" cy="41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E0FCA0F8-1482-22B5-4955-48EFDBF69DB8}"/>
                  </a:ext>
                </a:extLst>
              </p14:cNvPr>
              <p14:cNvContentPartPr/>
              <p14:nvPr/>
            </p14:nvContentPartPr>
            <p14:xfrm>
              <a:off x="4939371" y="2515676"/>
              <a:ext cx="801360" cy="108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E0FCA0F8-1482-22B5-4955-48EFDBF69DB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67371" y="2371676"/>
                <a:ext cx="94500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48987EF6-5665-AE64-CB86-52B3BD723DC2}"/>
                  </a:ext>
                </a:extLst>
              </p14:cNvPr>
              <p14:cNvContentPartPr/>
              <p14:nvPr/>
            </p14:nvContentPartPr>
            <p14:xfrm>
              <a:off x="6909651" y="2845796"/>
              <a:ext cx="3299040" cy="7704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48987EF6-5665-AE64-CB86-52B3BD723DC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837651" y="2701796"/>
                <a:ext cx="3442680" cy="36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7023CDC9-48C8-8743-EE0E-36265D3B880E}"/>
                  </a:ext>
                </a:extLst>
              </p14:cNvPr>
              <p14:cNvContentPartPr/>
              <p14:nvPr/>
            </p14:nvContentPartPr>
            <p14:xfrm>
              <a:off x="4901571" y="3213356"/>
              <a:ext cx="3063240" cy="7632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7023CDC9-48C8-8743-EE0E-36265D3B880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29571" y="3069716"/>
                <a:ext cx="3206880" cy="36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45EA454A-EEF9-2883-57EC-A4D9B4F0D453}"/>
                  </a:ext>
                </a:extLst>
              </p14:cNvPr>
              <p14:cNvContentPartPr/>
              <p14:nvPr/>
            </p14:nvContentPartPr>
            <p14:xfrm>
              <a:off x="4911291" y="5447516"/>
              <a:ext cx="5306400" cy="8712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45EA454A-EEF9-2883-57EC-A4D9B4F0D45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57291" y="5339516"/>
                <a:ext cx="5414040" cy="30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DC569DC1-7C40-5836-141A-E9A00016F0BC}"/>
                  </a:ext>
                </a:extLst>
              </p14:cNvPr>
              <p14:cNvContentPartPr/>
              <p14:nvPr/>
            </p14:nvContentPartPr>
            <p14:xfrm>
              <a:off x="4892211" y="5863316"/>
              <a:ext cx="1944360" cy="1080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DC569DC1-7C40-5836-141A-E9A00016F0BC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838571" y="5755316"/>
                <a:ext cx="2052000" cy="22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359810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5046</TotalTime>
  <Words>607</Words>
  <Application>Microsoft Office PowerPoint</Application>
  <PresentationFormat>Widescreen</PresentationFormat>
  <Paragraphs>85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Minh Trang</dc:creator>
  <cp:lastModifiedBy>ThuongVD</cp:lastModifiedBy>
  <cp:revision>393</cp:revision>
  <dcterms:created xsi:type="dcterms:W3CDTF">2022-09-25T08:42:41Z</dcterms:created>
  <dcterms:modified xsi:type="dcterms:W3CDTF">2022-12-09T15:10:57Z</dcterms:modified>
</cp:coreProperties>
</file>