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2" r:id="rId2"/>
    <p:sldId id="286" r:id="rId3"/>
    <p:sldId id="263" r:id="rId4"/>
    <p:sldId id="288" r:id="rId5"/>
    <p:sldId id="264" r:id="rId6"/>
    <p:sldId id="289" r:id="rId7"/>
    <p:sldId id="265" r:id="rId8"/>
    <p:sldId id="267" r:id="rId9"/>
    <p:sldId id="268" r:id="rId10"/>
    <p:sldId id="269" r:id="rId11"/>
    <p:sldId id="275" r:id="rId12"/>
    <p:sldId id="278" r:id="rId13"/>
    <p:sldId id="285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DFCF7-B22B-45B6-8B71-33686F8B763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66661-BE82-4081-80F6-98F0331660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5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66661-BE82-4081-80F6-98F0331660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5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114362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DA0D0-3CE2-4D36-8D64-E2FED93DC497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226B-4790-4FF0-B55C-9F3D44072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NE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991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N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38200" y="685800"/>
            <a:ext cx="7391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b="1" dirty="0" smtClean="0"/>
          </a:p>
          <a:p>
            <a:pPr algn="ctr"/>
            <a:r>
              <a:rPr lang="en-US" sz="3200" b="1" dirty="0" smtClean="0"/>
              <a:t>UNIT 7</a:t>
            </a:r>
            <a:br>
              <a:rPr lang="en-US" sz="3200" b="1" dirty="0" smtClean="0"/>
            </a:br>
            <a:r>
              <a:rPr lang="en-US" sz="3200" b="1" dirty="0" smtClean="0"/>
              <a:t>RECIPES AND EATING HABITS</a:t>
            </a:r>
            <a:br>
              <a:rPr lang="en-US" sz="3200" b="1" dirty="0" smtClean="0"/>
            </a:b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2057400" y="2438400"/>
            <a:ext cx="525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b="1" dirty="0" smtClean="0"/>
          </a:p>
          <a:p>
            <a:pPr algn="ctr"/>
            <a:r>
              <a:rPr lang="en-US" sz="3200" b="1" dirty="0" smtClean="0"/>
              <a:t>Period 57</a:t>
            </a:r>
          </a:p>
          <a:p>
            <a:pPr algn="ctr"/>
            <a:r>
              <a:rPr lang="en-US" sz="3200" b="1" dirty="0" smtClean="0"/>
              <a:t>Lesson 3: A close look 2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   II. Modal verbs in conditional sentences</a:t>
            </a:r>
            <a:br>
              <a:rPr lang="en-US" b="1" dirty="0" smtClean="0"/>
            </a:br>
            <a:r>
              <a:rPr lang="en-US" b="1" dirty="0" smtClean="0"/>
              <a:t>                              type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dirty="0" err="1" smtClean="0"/>
              <a:t>Eg</a:t>
            </a:r>
            <a:r>
              <a:rPr lang="en-US" dirty="0" smtClean="0"/>
              <a:t>: I </a:t>
            </a:r>
            <a:r>
              <a:rPr lang="en-US" u="sng" dirty="0" smtClean="0">
                <a:solidFill>
                  <a:srgbClr val="FF0000"/>
                </a:solidFill>
              </a:rPr>
              <a:t>can</a:t>
            </a:r>
            <a:r>
              <a:rPr lang="en-US" dirty="0" smtClean="0"/>
              <a:t> help you to make chicken salad </a:t>
            </a:r>
            <a:r>
              <a:rPr lang="en-US" dirty="0" smtClean="0">
                <a:solidFill>
                  <a:srgbClr val="00B050"/>
                </a:solidFill>
              </a:rPr>
              <a:t>if</a:t>
            </a:r>
            <a:r>
              <a:rPr lang="en-US" dirty="0" smtClean="0"/>
              <a:t> you like.</a:t>
            </a:r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457200" y="2895600"/>
            <a:ext cx="8458200" cy="16351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smtClean="0"/>
              <a:t> If + S + V(s/</a:t>
            </a:r>
            <a:r>
              <a:rPr lang="en-US" sz="2800" dirty="0" err="1" smtClean="0"/>
              <a:t>es</a:t>
            </a:r>
            <a:r>
              <a:rPr lang="en-US" sz="2800" dirty="0" smtClean="0"/>
              <a:t>)…, S + will/can/must/should/may… +V</a:t>
            </a:r>
            <a:endParaRPr lang="en-US" sz="2800" i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13" y="0"/>
            <a:ext cx="9107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2667000" y="5486400"/>
            <a:ext cx="2057400" cy="7620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895600" y="4724400"/>
            <a:ext cx="1676400" cy="144780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133600" y="3200400"/>
            <a:ext cx="2514600" cy="15240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438400" y="2438400"/>
            <a:ext cx="2209800" cy="1524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438400" y="3200400"/>
            <a:ext cx="2286000" cy="236220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657600" y="2438400"/>
            <a:ext cx="990600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8915400" cy="132556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</a:rPr>
              <a:t>6. What will you say in these situation? Use suitable modal verbs with conditional sentences type 1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99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1200" dirty="0" smtClean="0"/>
              <a:t>1</a:t>
            </a:r>
            <a:r>
              <a:rPr lang="en-US" sz="9600" b="1" dirty="0" smtClean="0"/>
              <a:t>. </a:t>
            </a:r>
            <a:r>
              <a:rPr lang="en-US" sz="9600" dirty="0" smtClean="0"/>
              <a:t>I</a:t>
            </a:r>
            <a:r>
              <a:rPr lang="en-US" sz="11200" dirty="0" smtClean="0"/>
              <a:t>f you want to have good health, you must reduce the amount of salt in your food.</a:t>
            </a:r>
          </a:p>
          <a:p>
            <a:pPr>
              <a:buNone/>
            </a:pPr>
            <a:r>
              <a:rPr lang="en-US" sz="11200" dirty="0" smtClean="0"/>
              <a:t> </a:t>
            </a:r>
            <a:endParaRPr lang="en-US" sz="112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8413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2.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If my brother is hungry, he can eat three bowls of rice.</a:t>
            </a: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52012" y="3581400"/>
            <a:ext cx="90681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  4. If I eat this undercooked pork, I may have a stomachache.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419600"/>
            <a:ext cx="8686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5.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You should whisk the eggs for 10 minutes if you want a </a:t>
            </a:r>
          </a:p>
          <a:p>
            <a:r>
              <a:rPr lang="en-US" sz="2800" dirty="0" smtClean="0"/>
              <a:t>lighter cake.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28194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3. You can take a cooking class if it is at the weekend.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 descr="NE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991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N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47800" y="297180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71600" y="1752600"/>
            <a:ext cx="71628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/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Homework</a:t>
            </a:r>
          </a:p>
          <a:p>
            <a:pPr>
              <a:buFontTx/>
              <a:buChar char="-"/>
            </a:pPr>
            <a:r>
              <a:rPr lang="en-US" sz="3600" b="1" dirty="0" smtClean="0"/>
              <a:t>Do exercises 5,6,7 in workbook</a:t>
            </a:r>
          </a:p>
          <a:p>
            <a:pPr>
              <a:buFontTx/>
              <a:buChar char="-"/>
            </a:pPr>
            <a:r>
              <a:rPr lang="en-US" sz="3600" b="1" dirty="0" smtClean="0"/>
              <a:t>Redo the exercises 3b a</a:t>
            </a:r>
            <a:r>
              <a:rPr lang="en-US" sz="3200" b="1" dirty="0" smtClean="0"/>
              <a:t>nd 6.</a:t>
            </a:r>
          </a:p>
          <a:p>
            <a:pPr marL="571500" indent="-571500"/>
            <a:endParaRPr lang="en-US" sz="3200" dirty="0" smtClean="0"/>
          </a:p>
          <a:p>
            <a:pPr marL="571500" indent="-571500"/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738"/>
            <a:ext cx="9144000" cy="6971263"/>
            <a:chOff x="48" y="673"/>
            <a:chExt cx="5760" cy="2838"/>
          </a:xfrm>
        </p:grpSpPr>
        <p:sp>
          <p:nvSpPr>
            <p:cNvPr id="19460" name="Text Box 3"/>
            <p:cNvSpPr txBox="1">
              <a:spLocks noChangeArrowheads="1"/>
            </p:cNvSpPr>
            <p:nvPr/>
          </p:nvSpPr>
          <p:spPr bwMode="auto">
            <a:xfrm>
              <a:off x="48" y="673"/>
              <a:ext cx="5760" cy="2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4800" b="1" i="1" dirty="0" smtClean="0">
                <a:solidFill>
                  <a:srgbClr val="000066"/>
                </a:solidFill>
                <a:cs typeface="Times New Roman" pitchFamily="18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sz="4800" b="1" i="1" dirty="0" smtClean="0">
                  <a:solidFill>
                    <a:srgbClr val="0000FF"/>
                  </a:solidFill>
                  <a:cs typeface="Times New Roman" pitchFamily="18" charset="0"/>
                </a:rPr>
                <a:t>Thank you for your attendance. Good bye!</a:t>
              </a:r>
              <a:endParaRPr lang="en-US" sz="4800" b="1" i="1" dirty="0">
                <a:solidFill>
                  <a:srgbClr val="0000FF"/>
                </a:solidFill>
                <a:cs typeface="Times New Roman" pitchFamily="18" charset="0"/>
              </a:endParaRPr>
            </a:p>
            <a:p>
              <a:pPr algn="ctr">
                <a:spcBef>
                  <a:spcPct val="50000"/>
                </a:spcBef>
              </a:pPr>
              <a:endParaRPr lang="en-US" sz="4800" dirty="0">
                <a:solidFill>
                  <a:srgbClr val="000066"/>
                </a:solidFill>
                <a:latin typeface=".VnAristote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en-US" sz="4000" i="1" dirty="0">
                <a:solidFill>
                  <a:srgbClr val="000066"/>
                </a:solidFill>
                <a:latin typeface=".VnAristote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en-US" sz="4000" i="1" dirty="0">
                <a:solidFill>
                  <a:srgbClr val="000066"/>
                </a:solidFill>
                <a:latin typeface=".VnAristote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en-US" sz="4000" i="1" dirty="0">
                <a:solidFill>
                  <a:srgbClr val="000066"/>
                </a:solidFill>
                <a:latin typeface=".VnAristote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i="1" dirty="0">
                  <a:solidFill>
                    <a:srgbClr val="000066"/>
                  </a:solidFill>
                  <a:latin typeface=".VnMysticalH" pitchFamily="34" charset="0"/>
                </a:rPr>
                <a:t>                                  </a:t>
              </a:r>
              <a:endParaRPr lang="en-US" sz="4000" i="1" dirty="0">
                <a:solidFill>
                  <a:srgbClr val="000066"/>
                </a:solidFill>
                <a:latin typeface=".VnAristote" pitchFamily="34" charset="0"/>
              </a:endParaRPr>
            </a:p>
          </p:txBody>
        </p:sp>
        <p:pic>
          <p:nvPicPr>
            <p:cNvPr id="19461" name="Picture 4" descr="FLOW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8" y="1976"/>
              <a:ext cx="3888" cy="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6DDAB5EE-4556-4516-A8D8-8C975E6258A0}" type="slidenum">
              <a:rPr lang="en-US" sz="1200">
                <a:solidFill>
                  <a:schemeClr val="tx2">
                    <a:shade val="90000"/>
                  </a:schemeClr>
                </a:solidFill>
                <a:latin typeface="Arial" charset="0"/>
              </a:rPr>
              <a:pPr algn="r">
                <a:defRPr/>
              </a:pPr>
              <a:t>14</a:t>
            </a:fld>
            <a:endParaRPr lang="en-US" sz="1200">
              <a:solidFill>
                <a:schemeClr val="tx2">
                  <a:shade val="9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Pictures\hanh\sup 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343400" y="609600"/>
            <a:ext cx="2039371" cy="1382240"/>
          </a:xfrm>
          <a:prstGeom prst="rect">
            <a:avLst/>
          </a:prstGeom>
          <a:noFill/>
        </p:spPr>
      </p:pic>
      <p:pic>
        <p:nvPicPr>
          <p:cNvPr id="1028" name="Picture 4" descr="C:\Users\Admin\Pictures\hanh\nai chuo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"/>
            <a:ext cx="2093415" cy="1676400"/>
          </a:xfrm>
          <a:prstGeom prst="rect">
            <a:avLst/>
          </a:prstGeom>
          <a:noFill/>
        </p:spPr>
      </p:pic>
      <p:pic>
        <p:nvPicPr>
          <p:cNvPr id="1030" name="Picture 6" descr="Kết quả hình ảnh cho hình ảnh củ tỏ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"/>
            <a:ext cx="1942465" cy="1752600"/>
          </a:xfrm>
          <a:prstGeom prst="rect">
            <a:avLst/>
          </a:prstGeom>
          <a:noFill/>
        </p:spPr>
      </p:pic>
      <p:pic>
        <p:nvPicPr>
          <p:cNvPr id="1032" name="Picture 8" descr="Kết quả hình ảnh cho cần tâ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2743200"/>
            <a:ext cx="1743808" cy="1295400"/>
          </a:xfrm>
          <a:prstGeom prst="rect">
            <a:avLst/>
          </a:prstGeom>
          <a:noFill/>
        </p:spPr>
      </p:pic>
      <p:sp>
        <p:nvSpPr>
          <p:cNvPr id="1034" name="AutoShape 10" descr="Kết quả hình ảnh cho thìa cà phê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AutoShape 12" descr="Kết quả hình ảnh cho thìa cà phê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AutoShape 14" descr="Kết quả hình ảnh cho thìa cà phê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AutoShape 16" descr="Kết quả hình ảnh cho thìa cà phê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thì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1" y="2895600"/>
            <a:ext cx="2057400" cy="1738313"/>
          </a:xfrm>
          <a:prstGeom prst="rect">
            <a:avLst/>
          </a:prstGeom>
        </p:spPr>
      </p:pic>
      <p:pic>
        <p:nvPicPr>
          <p:cNvPr id="17" name="Picture 16" descr="5588112002_maste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7800" y="2057400"/>
            <a:ext cx="2006600" cy="1676400"/>
          </a:xfrm>
          <a:prstGeom prst="rect">
            <a:avLst/>
          </a:prstGeom>
        </p:spPr>
      </p:pic>
      <p:pic>
        <p:nvPicPr>
          <p:cNvPr id="1044" name="Picture 20" descr="Kết quả hình ảnh cho quả dưa chuộ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5105400"/>
            <a:ext cx="1219200" cy="1179576"/>
          </a:xfrm>
          <a:prstGeom prst="rect">
            <a:avLst/>
          </a:prstGeom>
          <a:noFill/>
        </p:spPr>
      </p:pic>
      <p:pic>
        <p:nvPicPr>
          <p:cNvPr id="1046" name="Picture 22" descr="Kết quả hình ảnh cho chai giấ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62200" y="4267200"/>
            <a:ext cx="2438400" cy="2438401"/>
          </a:xfrm>
          <a:prstGeom prst="rect">
            <a:avLst/>
          </a:prstGeom>
          <a:noFill/>
        </p:spPr>
      </p:pic>
      <p:pic>
        <p:nvPicPr>
          <p:cNvPr id="1048" name="Picture 24" descr="Kết quả hình ảnh cho hộp sữ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53000" y="2362200"/>
            <a:ext cx="1844842" cy="1752600"/>
          </a:xfrm>
          <a:prstGeom prst="rect">
            <a:avLst/>
          </a:prstGeom>
          <a:noFill/>
        </p:spPr>
      </p:pic>
      <p:pic>
        <p:nvPicPr>
          <p:cNvPr id="1050" name="Picture 26" descr="Kết quả hình ảnh cho bánh mì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28800" y="228600"/>
            <a:ext cx="2564429" cy="1981200"/>
          </a:xfrm>
          <a:prstGeom prst="rect">
            <a:avLst/>
          </a:prstGeom>
          <a:noFill/>
        </p:spPr>
      </p:pic>
      <p:pic>
        <p:nvPicPr>
          <p:cNvPr id="1052" name="Picture 28" descr="Kết quả hình ảnh cho chùm nh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05600" y="4800600"/>
            <a:ext cx="2209800" cy="1600200"/>
          </a:xfrm>
          <a:prstGeom prst="rect">
            <a:avLst/>
          </a:prstGeom>
          <a:noFill/>
        </p:spPr>
      </p:pic>
      <p:pic>
        <p:nvPicPr>
          <p:cNvPr id="1054" name="Picture 30" descr="Kết quả hình ảnh cho thịt gà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95800" y="4876800"/>
            <a:ext cx="1905000" cy="1360715"/>
          </a:xfrm>
          <a:prstGeom prst="rect">
            <a:avLst/>
          </a:prstGeom>
          <a:noFill/>
        </p:spPr>
      </p:pic>
      <p:pic>
        <p:nvPicPr>
          <p:cNvPr id="1056" name="Picture 32" descr="Kết quả hình ảnh cho củ hành tây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52600" y="5410200"/>
            <a:ext cx="1143000" cy="1095375"/>
          </a:xfrm>
          <a:prstGeom prst="rect">
            <a:avLst/>
          </a:prstGeom>
          <a:noFill/>
        </p:spPr>
      </p:pic>
      <p:pic>
        <p:nvPicPr>
          <p:cNvPr id="1058" name="Picture 34" descr="Kết quả hình ảnh cho xúc xích ý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71800" y="2514600"/>
            <a:ext cx="1790700" cy="1495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0"/>
            <a:ext cx="7993063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6034088" y="138747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176588" y="207168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7380288" y="2071688"/>
            <a:ext cx="935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some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4760913" y="4868863"/>
            <a:ext cx="720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any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2466975" y="515778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6577013" y="5159375"/>
            <a:ext cx="93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some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3851275" y="545306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an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500563" y="5854700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any</a:t>
            </a: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4672013" y="6256338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</a:rPr>
              <a:t>some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8" grpId="0"/>
      <p:bldP spid="38919" grpId="0"/>
      <p:bldP spid="38920" grpId="0"/>
      <p:bldP spid="38921" grpId="0"/>
      <p:bldP spid="38922" grpId="0"/>
      <p:bldP spid="38923" grpId="0"/>
      <p:bldP spid="38924" grpId="0"/>
      <p:bldP spid="389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8" name="Straight Arrow Connector 17"/>
          <p:cNvCxnSpPr/>
          <p:nvPr/>
        </p:nvCxnSpPr>
        <p:spPr>
          <a:xfrm flipV="1">
            <a:off x="2209800" y="4495800"/>
            <a:ext cx="3200400" cy="11430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895600" y="3276600"/>
            <a:ext cx="2514600" cy="16002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514600" y="4495800"/>
            <a:ext cx="2819400" cy="17526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362200" y="2667000"/>
            <a:ext cx="3048000" cy="36576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209800" y="5105400"/>
            <a:ext cx="3200400" cy="5334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514600" y="1981200"/>
            <a:ext cx="28956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048000" y="2057400"/>
            <a:ext cx="2362200" cy="3581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048000" y="1981200"/>
            <a:ext cx="228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2133600" y="4343400"/>
            <a:ext cx="2514600" cy="2514600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209800" y="3276600"/>
            <a:ext cx="3200400" cy="533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2362200" y="3886200"/>
            <a:ext cx="30480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895600" y="3352800"/>
            <a:ext cx="2438400" cy="22860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971800" y="2514600"/>
            <a:ext cx="2362200" cy="6858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2971800" y="3276600"/>
            <a:ext cx="2286000" cy="28194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flipV="1">
            <a:off x="2209800" y="4495800"/>
            <a:ext cx="3200400" cy="11430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895600" y="3276600"/>
            <a:ext cx="2514600" cy="16002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438400" y="4419600"/>
            <a:ext cx="2895600" cy="18288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362200" y="2514600"/>
            <a:ext cx="3048000" cy="3810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09800" y="5105400"/>
            <a:ext cx="3200400" cy="5334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14600" y="1981200"/>
            <a:ext cx="28956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8000" y="2057400"/>
            <a:ext cx="2362200" cy="3581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48000" y="1981200"/>
            <a:ext cx="2286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209800" y="3276600"/>
            <a:ext cx="3200400" cy="533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362200" y="3886200"/>
            <a:ext cx="30480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5600" y="3124200"/>
            <a:ext cx="2362200" cy="297180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676400" y="4016375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200 grams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371600" y="5267325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teaspoon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714875" y="5267325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teaspoon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5486400" y="6280150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some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857875" y="4572000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5105400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5181600" y="5029200"/>
            <a:ext cx="11525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tablespoons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90" grpId="0" animBg="1"/>
      <p:bldP spid="41991" grpId="0" animBg="1"/>
      <p:bldP spid="41992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965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171" name="AutoShape 4" descr="Kết quả hình ảnh cho món gỏi ng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2" name="AutoShape 6" descr="Kết quả hình ảnh cho món gỏi ng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3" name="Picture 8" descr="Kết quả hình ảnh cho món gỏi ng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2614613"/>
            <a:ext cx="47625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NE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991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N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43000" y="1219200"/>
            <a:ext cx="6324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Preparing and cooking verbs:</a:t>
            </a:r>
          </a:p>
          <a:p>
            <a:r>
              <a:rPr lang="en-US" sz="2800" b="1" dirty="0" smtClean="0"/>
              <a:t>- Wash</a:t>
            </a:r>
          </a:p>
          <a:p>
            <a:r>
              <a:rPr lang="en-US" sz="2800" b="1" dirty="0" smtClean="0"/>
              <a:t>- Chop/ slice</a:t>
            </a:r>
          </a:p>
          <a:p>
            <a:r>
              <a:rPr lang="en-US" sz="2800" b="1" dirty="0" smtClean="0"/>
              <a:t>- Boil</a:t>
            </a:r>
          </a:p>
          <a:p>
            <a:r>
              <a:rPr lang="en-US" sz="2800" b="1" dirty="0" smtClean="0"/>
              <a:t>- Peel</a:t>
            </a:r>
          </a:p>
          <a:p>
            <a:r>
              <a:rPr lang="en-US" sz="2800" b="1" dirty="0" smtClean="0"/>
              <a:t>- Mix/ combine</a:t>
            </a:r>
          </a:p>
          <a:p>
            <a:r>
              <a:rPr lang="en-US" sz="2800" b="1" dirty="0" smtClean="0"/>
              <a:t>- Add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216</Words>
  <Application>Microsoft Office PowerPoint</Application>
  <PresentationFormat>On-screen Show (4:3)</PresentationFormat>
  <Paragraphs>52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.VnAristote</vt:lpstr>
      <vt:lpstr>.VnMysticalH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II. Modal verbs in conditional sentences                               type 1</vt:lpstr>
      <vt:lpstr>PowerPoint Presentation</vt:lpstr>
      <vt:lpstr>6. What will you say in these situation? Use suitable modal verbs with conditional sentences type 1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56</cp:revision>
  <dcterms:created xsi:type="dcterms:W3CDTF">2017-01-11T08:07:41Z</dcterms:created>
  <dcterms:modified xsi:type="dcterms:W3CDTF">2023-07-27T02:50:58Z</dcterms:modified>
</cp:coreProperties>
</file>