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av" ContentType="audio/x-wav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15"/>
  </p:notesMasterIdLst>
  <p:sldIdLst>
    <p:sldId id="359" r:id="rId2"/>
    <p:sldId id="377" r:id="rId3"/>
    <p:sldId id="374" r:id="rId4"/>
    <p:sldId id="357" r:id="rId5"/>
    <p:sldId id="332" r:id="rId6"/>
    <p:sldId id="368" r:id="rId7"/>
    <p:sldId id="342" r:id="rId8"/>
    <p:sldId id="344" r:id="rId9"/>
    <p:sldId id="387" r:id="rId10"/>
    <p:sldId id="345" r:id="rId11"/>
    <p:sldId id="356" r:id="rId12"/>
    <p:sldId id="390" r:id="rId13"/>
    <p:sldId id="372" r:id="rId14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00FF"/>
    <a:srgbClr val="FFE36D"/>
    <a:srgbClr val="FFCC66"/>
    <a:srgbClr val="FFF1B3"/>
    <a:srgbClr val="CC00CC"/>
    <a:srgbClr val="C8FFFF"/>
    <a:srgbClr val="FF9900"/>
    <a:srgbClr val="FF7043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356" autoAdjust="0"/>
  </p:normalViewPr>
  <p:slideViewPr>
    <p:cSldViewPr>
      <p:cViewPr varScale="1">
        <p:scale>
          <a:sx n="74" d="100"/>
          <a:sy n="74" d="100"/>
        </p:scale>
        <p:origin x="576" y="72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467A44-B9E3-4839-A5C6-5F8A911FFAFC}" type="datetimeFigureOut">
              <a:rPr lang="en-US" smtClean="0"/>
              <a:pPr/>
              <a:t>11/22/2021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8F8F5B-8E1F-4947-81C1-D51EE90A865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04353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8C4A0E-AE95-454F-A2E2-71B23AF28C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DEE483-DD1C-4192-AD40-C8F21048B1C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EE4362E-EEC3-4576-BDFE-7739F93EDD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Media" preserve="1">
  <p:cSld name="Title, Text and Media Cli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Media Placeholder 3"/>
          <p:cNvSpPr>
            <a:spLocks noGrp="1"/>
          </p:cNvSpPr>
          <p:nvPr>
            <p:ph type="media"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CDB6DB-3D4F-49D8-8FDB-612300820E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6A0F44-ECC0-4664-BB81-4589E688E0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6197600" y="1600200"/>
            <a:ext cx="5384800" cy="21859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609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7600" y="3938589"/>
            <a:ext cx="5384800" cy="2187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BB2E09-7A25-4679-9E62-65DB48CA281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40C62B-41F5-48A8-B539-C8361A2645A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F7130BA-9B41-4D5B-8CD7-263DBE816A0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63D9F9-6FA6-4913-AC9C-E88B45A2737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FEDE19-A640-4E92-93C1-021EA31184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395E3F-7D6A-4CA7-B93E-E99E08BA59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B3C4FF-FCF3-423C-AF0D-CC2F270ACB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54EED5-014E-4B21-AF20-0FAAD83CEF9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49440E-59E1-47FA-B69F-0F304E9996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0BE4AC-A57C-4D7A-8622-A771FD9AD32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4580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1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582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035C7E76-F3A5-4018-853D-E449C62038C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  <p:sldLayoutId id="2147483663" r:id="rId12"/>
    <p:sldLayoutId id="2147483664" r:id="rId13"/>
    <p:sldLayoutId id="2147483665" r:id="rId14"/>
    <p:sldLayoutId id="2147483666" r:id="rId15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9.mp4"/><Relationship Id="rId1" Type="http://schemas.microsoft.com/office/2007/relationships/media" Target="../media/media9.mp4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0.mp4"/><Relationship Id="rId1" Type="http://schemas.microsoft.com/office/2007/relationships/media" Target="../media/media10.mp4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5.wav"/><Relationship Id="rId7" Type="http://schemas.openxmlformats.org/officeDocument/2006/relationships/slideLayout" Target="../slideLayouts/slideLayout2.xml"/><Relationship Id="rId12" Type="http://schemas.openxmlformats.org/officeDocument/2006/relationships/image" Target="../media/image14.png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audio" Target="../media/media6.wav"/><Relationship Id="rId11" Type="http://schemas.openxmlformats.org/officeDocument/2006/relationships/image" Target="../media/image13.png"/><Relationship Id="rId5" Type="http://schemas.microsoft.com/office/2007/relationships/media" Target="../media/media6.wav"/><Relationship Id="rId10" Type="http://schemas.openxmlformats.org/officeDocument/2006/relationships/image" Target="../media/image12.png"/><Relationship Id="rId4" Type="http://schemas.openxmlformats.org/officeDocument/2006/relationships/audio" Target="../media/media5.wav"/><Relationship Id="rId9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8.mp4"/><Relationship Id="rId1" Type="http://schemas.microsoft.com/office/2007/relationships/media" Target="../media/media8.mp4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2362200" y="533400"/>
            <a:ext cx="7315200" cy="1470025"/>
          </a:xfrm>
          <a:solidFill>
            <a:schemeClr val="lt1">
              <a:alpha val="0"/>
            </a:schemeClr>
          </a:solidFill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en-US" b="1" dirty="0" err="1">
                <a:solidFill>
                  <a:srgbClr val="0000FF"/>
                </a:solidFill>
              </a:rPr>
              <a:t>Chủ</a:t>
            </a:r>
            <a:r>
              <a:rPr lang="en-US" b="1" dirty="0">
                <a:solidFill>
                  <a:srgbClr val="0000FF"/>
                </a:solidFill>
              </a:rPr>
              <a:t> </a:t>
            </a:r>
            <a:r>
              <a:rPr lang="en-US" b="1" err="1">
                <a:solidFill>
                  <a:srgbClr val="0000FF"/>
                </a:solidFill>
              </a:rPr>
              <a:t>đề</a:t>
            </a:r>
            <a:r>
              <a:rPr lang="en-US" b="1">
                <a:solidFill>
                  <a:srgbClr val="0000FF"/>
                </a:solidFill>
              </a:rPr>
              <a:t> </a:t>
            </a:r>
            <a:r>
              <a:rPr lang="en-US" b="1" dirty="0">
                <a:solidFill>
                  <a:srgbClr val="0000FF"/>
                </a:solidFill>
              </a:rPr>
              <a:t>3</a:t>
            </a:r>
            <a:r>
              <a:rPr lang="en-US" b="1">
                <a:solidFill>
                  <a:srgbClr val="0000FF"/>
                </a:solidFill>
              </a:rPr>
              <a:t/>
            </a:r>
            <a:br>
              <a:rPr lang="en-US" b="1">
                <a:solidFill>
                  <a:srgbClr val="0000FF"/>
                </a:solidFill>
              </a:rPr>
            </a:br>
            <a:r>
              <a:rPr lang="en-US" b="1">
                <a:solidFill>
                  <a:srgbClr val="C00000"/>
                </a:solidFill>
              </a:rPr>
              <a:t>BIẾT ƠN THẦY CÔ</a:t>
            </a:r>
            <a:endParaRPr lang="en-US" b="1" dirty="0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clrChange>
              <a:clrFrom>
                <a:srgbClr val="F9FEFF"/>
              </a:clrFrom>
              <a:clrTo>
                <a:srgbClr val="F9FE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55575"/>
            <a:ext cx="1727200" cy="1930400"/>
          </a:xfrm>
          <a:prstGeom prst="rect">
            <a:avLst/>
          </a:prstGeom>
        </p:spPr>
      </p:pic>
      <p:sp>
        <p:nvSpPr>
          <p:cNvPr id="6" name="Subtitle 6"/>
          <p:cNvSpPr>
            <a:spLocks noGrp="1"/>
          </p:cNvSpPr>
          <p:nvPr>
            <p:ph type="subTitle" idx="1"/>
          </p:nvPr>
        </p:nvSpPr>
        <p:spPr>
          <a:xfrm>
            <a:off x="304800" y="2514600"/>
            <a:ext cx="11582400" cy="3733800"/>
          </a:xfrm>
        </p:spPr>
        <p:txBody>
          <a:bodyPr/>
          <a:lstStyle/>
          <a:p>
            <a:r>
              <a:rPr lang="en-US" sz="4000" b="1" dirty="0" err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Tiết</a:t>
            </a:r>
            <a:r>
              <a:rPr lang="vi-VN" sz="4000" b="1" dirty="0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4000" b="1" smtClean="0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13</a:t>
            </a:r>
            <a:endParaRPr lang="en-US" sz="4000" b="1" dirty="0">
              <a:solidFill>
                <a:srgbClr val="0000FF"/>
              </a:solidFill>
              <a:latin typeface="+mj-lt"/>
              <a:cs typeface="Times New Roman" panose="02020603050405020304" pitchFamily="18" charset="0"/>
            </a:endParaRPr>
          </a:p>
          <a:p>
            <a:pPr algn="just"/>
            <a:r>
              <a:rPr lang="en-US" sz="3600" b="1" dirty="0">
                <a:solidFill>
                  <a:srgbClr val="C0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dirty="0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-</a:t>
            </a:r>
            <a:r>
              <a:rPr lang="en-US" sz="3600" b="1" dirty="0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Đọc</a:t>
            </a:r>
            <a:r>
              <a:rPr lang="en-US" sz="3600" b="1" dirty="0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nhạc</a:t>
            </a:r>
            <a:r>
              <a:rPr lang="en-US" sz="3600" b="1" dirty="0">
                <a:solidFill>
                  <a:srgbClr val="0000FF"/>
                </a:solidFill>
                <a:latin typeface="+mj-lt"/>
                <a:cs typeface="Times New Roman" panose="02020603050405020304" pitchFamily="18" charset="0"/>
              </a:rPr>
              <a:t>: </a:t>
            </a:r>
            <a:r>
              <a:rPr lang="en-US" sz="3600" b="1" dirty="0" err="1">
                <a:solidFill>
                  <a:srgbClr val="C00000"/>
                </a:solidFill>
                <a:latin typeface="+mj-lt"/>
              </a:rPr>
              <a:t>Ôn</a:t>
            </a:r>
            <a:r>
              <a:rPr lang="en-US" sz="3600" b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+mj-lt"/>
              </a:rPr>
              <a:t>tập</a:t>
            </a:r>
            <a:r>
              <a:rPr lang="en-US" sz="3600" b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US" sz="3600" b="1" i="1" dirty="0" err="1">
                <a:solidFill>
                  <a:srgbClr val="C00000"/>
                </a:solidFill>
                <a:latin typeface="+mj-lt"/>
              </a:rPr>
              <a:t>Bài</a:t>
            </a:r>
            <a:r>
              <a:rPr lang="en-US" sz="3600" b="1" i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US" sz="3600" b="1" i="1" dirty="0" err="1">
                <a:solidFill>
                  <a:srgbClr val="C00000"/>
                </a:solidFill>
                <a:latin typeface="+mj-lt"/>
              </a:rPr>
              <a:t>đọc</a:t>
            </a:r>
            <a:r>
              <a:rPr lang="en-US" sz="3600" b="1" i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US" sz="3600" b="1" i="1" dirty="0" err="1">
                <a:solidFill>
                  <a:srgbClr val="C00000"/>
                </a:solidFill>
                <a:latin typeface="+mj-lt"/>
              </a:rPr>
              <a:t>nhạc</a:t>
            </a:r>
            <a:r>
              <a:rPr lang="en-US" sz="3600" b="1" i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US" sz="3600" b="1" i="1" dirty="0" err="1">
                <a:solidFill>
                  <a:srgbClr val="C00000"/>
                </a:solidFill>
                <a:latin typeface="+mj-lt"/>
              </a:rPr>
              <a:t>số</a:t>
            </a:r>
            <a:r>
              <a:rPr lang="en-US" sz="3600" b="1" i="1" dirty="0">
                <a:solidFill>
                  <a:srgbClr val="C00000"/>
                </a:solidFill>
                <a:latin typeface="+mj-lt"/>
              </a:rPr>
              <a:t> 3</a:t>
            </a:r>
          </a:p>
          <a:p>
            <a:pPr algn="just"/>
            <a:r>
              <a:rPr lang="en-US" sz="3600" b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US" sz="3600" b="1" dirty="0">
                <a:solidFill>
                  <a:srgbClr val="0000FF"/>
                </a:solidFill>
                <a:latin typeface="+mj-lt"/>
              </a:rPr>
              <a:t>- </a:t>
            </a:r>
            <a:r>
              <a:rPr lang="en-US" sz="3600" b="1" dirty="0" err="1">
                <a:solidFill>
                  <a:srgbClr val="0000FF"/>
                </a:solidFill>
                <a:latin typeface="+mj-lt"/>
              </a:rPr>
              <a:t>Nhạc</a:t>
            </a:r>
            <a:r>
              <a:rPr lang="en-US" sz="3600" b="1" dirty="0">
                <a:solidFill>
                  <a:srgbClr val="0000FF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0000FF"/>
                </a:solidFill>
                <a:latin typeface="+mj-lt"/>
              </a:rPr>
              <a:t>cụ</a:t>
            </a:r>
            <a:r>
              <a:rPr lang="en-US" sz="3600" b="1" dirty="0">
                <a:solidFill>
                  <a:srgbClr val="0000FF"/>
                </a:solidFill>
                <a:latin typeface="+mj-lt"/>
              </a:rPr>
              <a:t>: </a:t>
            </a:r>
            <a:r>
              <a:rPr lang="en-US" sz="3600" b="1" dirty="0" err="1">
                <a:solidFill>
                  <a:srgbClr val="C00000"/>
                </a:solidFill>
                <a:latin typeface="+mj-lt"/>
              </a:rPr>
              <a:t>Ôn</a:t>
            </a:r>
            <a:r>
              <a:rPr lang="en-US" sz="3600" b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+mj-lt"/>
              </a:rPr>
              <a:t>tập</a:t>
            </a:r>
            <a:r>
              <a:rPr lang="en-US" sz="3600" b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+mj-lt"/>
              </a:rPr>
              <a:t>bài</a:t>
            </a:r>
            <a:r>
              <a:rPr lang="en-US" sz="3600" b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+mj-lt"/>
              </a:rPr>
              <a:t>tập</a:t>
            </a:r>
            <a:r>
              <a:rPr lang="en-US" sz="3600" b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+mj-lt"/>
              </a:rPr>
              <a:t>hợp</a:t>
            </a:r>
            <a:r>
              <a:rPr lang="en-US" sz="3600" b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+mj-lt"/>
              </a:rPr>
              <a:t>âm</a:t>
            </a:r>
            <a:r>
              <a:rPr lang="en-US" sz="3600" b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+mj-lt"/>
              </a:rPr>
              <a:t>và</a:t>
            </a:r>
            <a:r>
              <a:rPr lang="en-US" sz="3600" b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+mj-lt"/>
              </a:rPr>
              <a:t>bài</a:t>
            </a:r>
            <a:r>
              <a:rPr lang="en-US" sz="3600" b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+mj-lt"/>
              </a:rPr>
              <a:t>tập</a:t>
            </a:r>
            <a:r>
              <a:rPr lang="en-US" sz="3600" b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+mj-lt"/>
              </a:rPr>
              <a:t>tiết</a:t>
            </a:r>
            <a:r>
              <a:rPr lang="en-US" sz="3600" b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+mj-lt"/>
              </a:rPr>
              <a:t>tấu</a:t>
            </a:r>
            <a:endParaRPr lang="en-US" sz="3600" b="1" dirty="0">
              <a:solidFill>
                <a:srgbClr val="C00000"/>
              </a:solidFill>
              <a:latin typeface="+mj-lt"/>
            </a:endParaRPr>
          </a:p>
          <a:p>
            <a:pPr algn="just"/>
            <a:r>
              <a:rPr lang="en-US" sz="3600" b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US" sz="3600" b="1" dirty="0">
                <a:solidFill>
                  <a:srgbClr val="0000FF"/>
                </a:solidFill>
                <a:latin typeface="+mj-lt"/>
              </a:rPr>
              <a:t>- </a:t>
            </a:r>
            <a:r>
              <a:rPr lang="en-US" sz="3600" b="1" dirty="0" err="1">
                <a:solidFill>
                  <a:srgbClr val="0000FF"/>
                </a:solidFill>
                <a:latin typeface="+mj-lt"/>
              </a:rPr>
              <a:t>Hát</a:t>
            </a:r>
            <a:r>
              <a:rPr lang="en-US" sz="3600" b="1" dirty="0">
                <a:solidFill>
                  <a:srgbClr val="0000FF"/>
                </a:solidFill>
                <a:latin typeface="+mj-lt"/>
              </a:rPr>
              <a:t>: </a:t>
            </a:r>
            <a:r>
              <a:rPr lang="en-US" sz="3600" b="1" dirty="0" err="1">
                <a:solidFill>
                  <a:srgbClr val="C00000"/>
                </a:solidFill>
                <a:latin typeface="+mj-lt"/>
              </a:rPr>
              <a:t>Ôn</a:t>
            </a:r>
            <a:r>
              <a:rPr lang="en-US" sz="3600" b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+mj-lt"/>
              </a:rPr>
              <a:t>tập</a:t>
            </a:r>
            <a:r>
              <a:rPr lang="en-US" sz="3600" b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US" sz="3600" b="1" dirty="0" err="1">
                <a:solidFill>
                  <a:srgbClr val="C00000"/>
                </a:solidFill>
                <a:latin typeface="+mj-lt"/>
              </a:rPr>
              <a:t>bài</a:t>
            </a:r>
            <a:r>
              <a:rPr lang="en-US" sz="3600" b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US" sz="3600" b="1" i="1" dirty="0" err="1">
                <a:solidFill>
                  <a:srgbClr val="C00000"/>
                </a:solidFill>
                <a:latin typeface="+mj-lt"/>
              </a:rPr>
              <a:t>Bụi</a:t>
            </a:r>
            <a:r>
              <a:rPr lang="en-US" sz="3600" b="1" i="1" dirty="0">
                <a:solidFill>
                  <a:srgbClr val="C00000"/>
                </a:solidFill>
                <a:latin typeface="+mj-lt"/>
              </a:rPr>
              <a:t> </a:t>
            </a:r>
            <a:r>
              <a:rPr lang="en-US" sz="3600" b="1" i="1" dirty="0" err="1">
                <a:solidFill>
                  <a:srgbClr val="C00000"/>
                </a:solidFill>
                <a:latin typeface="+mj-lt"/>
              </a:rPr>
              <a:t>phấn</a:t>
            </a:r>
            <a:endParaRPr lang="en-US" sz="3600" b="1" dirty="0">
              <a:solidFill>
                <a:srgbClr val="C00000"/>
              </a:solidFill>
              <a:latin typeface="+mj-lt"/>
            </a:endParaRPr>
          </a:p>
          <a:p>
            <a:pPr algn="just"/>
            <a:endParaRPr lang="en-US" sz="2800" b="1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13448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xmlns="" id="{FC2087BD-A8CD-46A9-A68E-D06547006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2200" y="76200"/>
            <a:ext cx="7391400" cy="792162"/>
          </a:xfrm>
        </p:spPr>
        <p:txBody>
          <a:bodyPr/>
          <a:lstStyle/>
          <a:p>
            <a:r>
              <a:rPr lang="en-US" sz="2800" b="1">
                <a:solidFill>
                  <a:srgbClr val="00B050"/>
                </a:solidFill>
                <a:cs typeface="Times New Roman" panose="02020603050405020304" pitchFamily="18" charset="0"/>
              </a:rPr>
              <a:t>Ứng dụng đệm cho</a:t>
            </a:r>
            <a:r>
              <a:rPr lang="vi-VN" sz="2800" b="1">
                <a:solidFill>
                  <a:srgbClr val="00B050"/>
                </a:solidFill>
                <a:cs typeface="Times New Roman" panose="02020603050405020304" pitchFamily="18" charset="0"/>
              </a:rPr>
              <a:t> bài hát</a:t>
            </a:r>
            <a:r>
              <a:rPr lang="en-US" sz="2800" b="1">
                <a:solidFill>
                  <a:srgbClr val="00B050"/>
                </a:solidFill>
                <a:cs typeface="Times New Roman" panose="02020603050405020304" pitchFamily="18" charset="0"/>
              </a:rPr>
              <a:t> </a:t>
            </a:r>
            <a:r>
              <a:rPr lang="en-US" sz="2800" b="1" i="1">
                <a:solidFill>
                  <a:srgbClr val="0070C0"/>
                </a:solidFill>
                <a:cs typeface="Times New Roman" panose="02020603050405020304" pitchFamily="18" charset="0"/>
              </a:rPr>
              <a:t>Bụi phấn</a:t>
            </a:r>
            <a:endParaRPr lang="en-US" sz="2800" b="1" i="1" dirty="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pic>
        <p:nvPicPr>
          <p:cNvPr id="5" name="CD3 Go Dem baihat BuiPhan BQ2">
            <a:hlinkClick r:id="" action="ppaction://media"/>
            <a:extLst>
              <a:ext uri="{FF2B5EF4-FFF2-40B4-BE49-F238E27FC236}">
                <a16:creationId xmlns:a16="http://schemas.microsoft.com/office/drawing/2014/main" xmlns="" id="{7CF81A90-12C0-4897-9407-4008B30DA2C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90600" y="792548"/>
            <a:ext cx="10223500" cy="57987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75115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araoke BuiPhan">
            <a:hlinkClick r:id="" action="ppaction://media"/>
            <a:extLst>
              <a:ext uri="{FF2B5EF4-FFF2-40B4-BE49-F238E27FC236}">
                <a16:creationId xmlns:a16="http://schemas.microsoft.com/office/drawing/2014/main" xmlns="" id="{810DA398-8CE3-41C4-96AB-0DC08E42B5D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425700" y="1276350"/>
            <a:ext cx="7340600" cy="5505450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09600" y="533400"/>
            <a:ext cx="10972800" cy="838200"/>
          </a:xfrm>
        </p:spPr>
        <p:txBody>
          <a:bodyPr/>
          <a:lstStyle/>
          <a:p>
            <a:r>
              <a:rPr lang="en-US" sz="3600" b="1">
                <a:solidFill>
                  <a:srgbClr val="0000FF"/>
                </a:solidFill>
                <a:cs typeface="Times New Roman" panose="02020603050405020304" pitchFamily="18" charset="0"/>
              </a:rPr>
              <a:t>III. </a:t>
            </a:r>
            <a:r>
              <a:rPr lang="en-US" sz="3600" b="1">
                <a:solidFill>
                  <a:srgbClr val="0000FF"/>
                </a:solidFill>
              </a:rPr>
              <a:t>Hát</a:t>
            </a:r>
            <a:br>
              <a:rPr lang="en-US" sz="3600" b="1">
                <a:solidFill>
                  <a:srgbClr val="0000FF"/>
                </a:solidFill>
              </a:rPr>
            </a:br>
            <a:r>
              <a:rPr lang="en-US" sz="3600" b="1">
                <a:solidFill>
                  <a:srgbClr val="C00000"/>
                </a:solidFill>
              </a:rPr>
              <a:t>Ôn tập bài </a:t>
            </a:r>
            <a:r>
              <a:rPr lang="en-US" sz="3600" b="1" i="1">
                <a:solidFill>
                  <a:srgbClr val="C00000"/>
                </a:solidFill>
              </a:rPr>
              <a:t>Bụi phấn</a:t>
            </a:r>
            <a:r>
              <a:rPr lang="en-US" sz="3600" b="1">
                <a:solidFill>
                  <a:srgbClr val="C00000"/>
                </a:solidFill>
              </a:rPr>
              <a:t/>
            </a:r>
            <a:br>
              <a:rPr lang="en-US" sz="3600" b="1">
                <a:solidFill>
                  <a:srgbClr val="C00000"/>
                </a:solidFill>
              </a:rPr>
            </a:br>
            <a:endParaRPr lang="en-US" sz="3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327256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887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7CBD9EFC-5775-422E-A868-D23421C75A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51146" y="457200"/>
            <a:ext cx="9821654" cy="5953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90425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44" r="21353"/>
          <a:stretch/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854076"/>
            <a:ext cx="8229600" cy="873587"/>
          </a:xfrm>
        </p:spPr>
        <p:txBody>
          <a:bodyPr/>
          <a:lstStyle/>
          <a:p>
            <a:r>
              <a:rPr lang="en-US" sz="3200" b="1" dirty="0" err="1">
                <a:solidFill>
                  <a:srgbClr val="0000FF"/>
                </a:solidFill>
              </a:rPr>
              <a:t>Dặn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dò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về</a:t>
            </a:r>
            <a:r>
              <a:rPr lang="en-US" sz="3200" b="1" dirty="0">
                <a:solidFill>
                  <a:srgbClr val="0000FF"/>
                </a:solidFill>
              </a:rPr>
              <a:t> </a:t>
            </a:r>
            <a:r>
              <a:rPr lang="en-US" sz="3200" b="1" dirty="0" err="1">
                <a:solidFill>
                  <a:srgbClr val="0000FF"/>
                </a:solidFill>
              </a:rPr>
              <a:t>nhà</a:t>
            </a:r>
            <a:endParaRPr lang="en-US" sz="3200" b="1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67000" y="2255837"/>
            <a:ext cx="8229600" cy="3459163"/>
          </a:xfrm>
        </p:spPr>
        <p:txBody>
          <a:bodyPr/>
          <a:lstStyle/>
          <a:p>
            <a:pPr marL="0" indent="0">
              <a:buNone/>
            </a:pPr>
            <a:r>
              <a:rPr lang="en-US">
                <a:solidFill>
                  <a:srgbClr val="0000FF"/>
                </a:solidFill>
              </a:rPr>
              <a:t>- Ôn tập các nội dung đã học ở Chủ đề 3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3581400"/>
            <a:ext cx="2672071" cy="30858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4809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 bwMode="auto">
          <a:xfrm>
            <a:off x="2514600" y="0"/>
            <a:ext cx="1322147" cy="949915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vi-VN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20" name="Title 1"/>
          <p:cNvSpPr>
            <a:spLocks noGrp="1"/>
          </p:cNvSpPr>
          <p:nvPr>
            <p:ph type="title"/>
          </p:nvPr>
        </p:nvSpPr>
        <p:spPr>
          <a:xfrm>
            <a:off x="1981200" y="381000"/>
            <a:ext cx="8229600" cy="1117600"/>
          </a:xfrm>
        </p:spPr>
        <p:txBody>
          <a:bodyPr/>
          <a:lstStyle/>
          <a:p>
            <a:r>
              <a:rPr lang="en-US" sz="3200" b="1">
                <a:solidFill>
                  <a:srgbClr val="0000FF"/>
                </a:solidFill>
              </a:rPr>
              <a:t>I. Đọc nhạc</a:t>
            </a:r>
            <a:br>
              <a:rPr lang="en-US" sz="3200" b="1">
                <a:solidFill>
                  <a:srgbClr val="0000FF"/>
                </a:solidFill>
              </a:rPr>
            </a:br>
            <a:r>
              <a:rPr lang="en-US" sz="3200" b="1">
                <a:solidFill>
                  <a:srgbClr val="C00000"/>
                </a:solidFill>
              </a:rPr>
              <a:t>Ôn tập </a:t>
            </a:r>
            <a:r>
              <a:rPr lang="en-US" sz="3200" b="1" i="1">
                <a:solidFill>
                  <a:srgbClr val="C00000"/>
                </a:solidFill>
              </a:rPr>
              <a:t>Bài đọc nhạc số 3</a:t>
            </a:r>
            <a:endParaRPr lang="en-US" sz="3600" b="1" i="1" dirty="0">
              <a:solidFill>
                <a:srgbClr val="C00000"/>
              </a:solidFill>
              <a:cs typeface="Times New Roman" panose="02020603050405020304" pitchFamily="18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b="23831"/>
          <a:stretch/>
        </p:blipFill>
        <p:spPr>
          <a:xfrm>
            <a:off x="69850" y="269240"/>
            <a:ext cx="1893570" cy="1235470"/>
          </a:xfrm>
          <a:prstGeom prst="rect">
            <a:avLst/>
          </a:prstGeom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294DFE1E-0F1E-41EE-8698-18AA87135C05}"/>
              </a:ext>
            </a:extLst>
          </p:cNvPr>
          <p:cNvGrpSpPr/>
          <p:nvPr/>
        </p:nvGrpSpPr>
        <p:grpSpPr>
          <a:xfrm>
            <a:off x="876300" y="1478280"/>
            <a:ext cx="10439400" cy="4174730"/>
            <a:chOff x="990600" y="1464070"/>
            <a:chExt cx="10563161" cy="4050078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xmlns="" id="{FD6FCDD3-8C93-49DE-BFA0-EC0E1C6F903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44135"/>
            <a:stretch/>
          </p:blipFill>
          <p:spPr>
            <a:xfrm>
              <a:off x="990600" y="1464070"/>
              <a:ext cx="10563161" cy="4050078"/>
            </a:xfrm>
            <a:prstGeom prst="rect">
              <a:avLst/>
            </a:prstGeom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B2B50C9C-3508-4B72-8380-6F5673F08E55}"/>
                </a:ext>
              </a:extLst>
            </p:cNvPr>
            <p:cNvSpPr/>
            <p:nvPr/>
          </p:nvSpPr>
          <p:spPr bwMode="auto">
            <a:xfrm>
              <a:off x="2895600" y="1616470"/>
              <a:ext cx="1219200" cy="1143000"/>
            </a:xfrm>
            <a:prstGeom prst="rect">
              <a:avLst/>
            </a:prstGeom>
            <a:solidFill>
              <a:schemeClr val="bg1"/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6595451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am Truc C BQ 2">
            <a:hlinkClick r:id="" action="ppaction://media"/>
            <a:extLst>
              <a:ext uri="{FF2B5EF4-FFF2-40B4-BE49-F238E27FC236}">
                <a16:creationId xmlns:a16="http://schemas.microsoft.com/office/drawing/2014/main" xmlns="" id="{DD1779C4-3454-4844-9084-32766DA830A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4"/>
          <a:srcRect l="3181" r="3251"/>
          <a:stretch/>
        </p:blipFill>
        <p:spPr>
          <a:xfrm>
            <a:off x="1066800" y="609600"/>
            <a:ext cx="9906000" cy="556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49987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D3 doc q3 BQ2">
            <a:hlinkClick r:id="" action="ppaction://media"/>
            <a:extLst>
              <a:ext uri="{FF2B5EF4-FFF2-40B4-BE49-F238E27FC236}">
                <a16:creationId xmlns:a16="http://schemas.microsoft.com/office/drawing/2014/main" xmlns="" id="{2A4BC07A-5744-4A42-80AE-7807DD6D66CD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0633" y="685800"/>
            <a:ext cx="12146070" cy="5458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4174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CD3 BaiDocNhac 3 BQ2">
            <a:hlinkClick r:id="" action="ppaction://media"/>
            <a:extLst>
              <a:ext uri="{FF2B5EF4-FFF2-40B4-BE49-F238E27FC236}">
                <a16:creationId xmlns:a16="http://schemas.microsoft.com/office/drawing/2014/main" xmlns="" id="{C111238B-5C66-4852-BD28-18B1E8DBD91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98500" y="1270000"/>
            <a:ext cx="10795000" cy="505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8620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81000"/>
            <a:ext cx="10972800" cy="842656"/>
          </a:xfrm>
        </p:spPr>
        <p:txBody>
          <a:bodyPr/>
          <a:lstStyle/>
          <a:p>
            <a:r>
              <a:rPr lang="en-US" sz="3600" b="1">
                <a:solidFill>
                  <a:srgbClr val="0000FF"/>
                </a:solidFill>
                <a:cs typeface="Times New Roman" panose="02020603050405020304" pitchFamily="18" charset="0"/>
              </a:rPr>
              <a:t>II. Nhạc cụ</a:t>
            </a:r>
            <a:r>
              <a:rPr lang="en-US" sz="3600" b="1">
                <a:solidFill>
                  <a:srgbClr val="C00000"/>
                </a:solidFill>
                <a:cs typeface="Times New Roman" panose="02020603050405020304" pitchFamily="18" charset="0"/>
              </a:rPr>
              <a:t/>
            </a:r>
            <a:br>
              <a:rPr lang="en-US" sz="3600" b="1">
                <a:solidFill>
                  <a:srgbClr val="C00000"/>
                </a:solidFill>
                <a:cs typeface="Times New Roman" panose="02020603050405020304" pitchFamily="18" charset="0"/>
              </a:rPr>
            </a:br>
            <a:r>
              <a:rPr lang="en-US" sz="3600" b="1">
                <a:solidFill>
                  <a:srgbClr val="C00000"/>
                </a:solidFill>
              </a:rPr>
              <a:t>Ôn tập bài tập hợp âm và bài tập tiết tấu </a:t>
            </a:r>
            <a:endParaRPr lang="en-US" sz="3600" dirty="0">
              <a:solidFill>
                <a:srgbClr val="C0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6537" y="1981200"/>
            <a:ext cx="6638925" cy="482396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95033"/>
            <a:ext cx="1676400" cy="12810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68343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529DBE8C-0DAF-4E69-A320-9C4D2D6B8EE8}"/>
              </a:ext>
            </a:extLst>
          </p:cNvPr>
          <p:cNvSpPr txBox="1"/>
          <p:nvPr/>
        </p:nvSpPr>
        <p:spPr>
          <a:xfrm>
            <a:off x="2286000" y="1198935"/>
            <a:ext cx="74465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>
                <a:solidFill>
                  <a:srgbClr val="00B050"/>
                </a:solidFill>
              </a:rPr>
              <a:t>Thế bấm các hợp âm C, F, G trên kèn phím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393A8764-0AF5-474B-AE00-9DC834793F96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b="67140"/>
          <a:stretch/>
        </p:blipFill>
        <p:spPr>
          <a:xfrm>
            <a:off x="457200" y="2322442"/>
            <a:ext cx="3505200" cy="19812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2689D485-6CCC-4716-A707-80E05FAA89D7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34516" b="33888"/>
          <a:stretch/>
        </p:blipFill>
        <p:spPr>
          <a:xfrm>
            <a:off x="4368209" y="2320670"/>
            <a:ext cx="3505200" cy="190499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0ECB028A-F72A-4306-8CAE-BB526A117FA2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67694"/>
          <a:stretch/>
        </p:blipFill>
        <p:spPr>
          <a:xfrm>
            <a:off x="8279218" y="2277807"/>
            <a:ext cx="3505200" cy="194786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xmlns="" id="{B4B9D714-E9C5-415B-A3B9-82CD3AD6E321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15417" t="39630" r="72083" b="49999"/>
          <a:stretch/>
        </p:blipFill>
        <p:spPr>
          <a:xfrm>
            <a:off x="990592" y="4399335"/>
            <a:ext cx="2286000" cy="106686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46B64E24-1B02-414F-A0A6-3044D5957815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5417" t="40967" r="73750" b="50741"/>
          <a:stretch/>
        </p:blipFill>
        <p:spPr>
          <a:xfrm>
            <a:off x="4953000" y="4542237"/>
            <a:ext cx="1981139" cy="85299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xmlns="" id="{D9C3BD2A-D5CC-47A0-A50A-094A9883ACC6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15833" t="41111" r="73750" b="50741"/>
          <a:stretch/>
        </p:blipFill>
        <p:spPr>
          <a:xfrm>
            <a:off x="9079287" y="4627950"/>
            <a:ext cx="1905061" cy="838185"/>
          </a:xfrm>
          <a:prstGeom prst="rect">
            <a:avLst/>
          </a:prstGeom>
        </p:spPr>
      </p:pic>
      <p:pic>
        <p:nvPicPr>
          <p:cNvPr id="16" name="C dur">
            <a:hlinkClick r:id="" action="ppaction://media"/>
            <a:extLst>
              <a:ext uri="{FF2B5EF4-FFF2-40B4-BE49-F238E27FC236}">
                <a16:creationId xmlns:a16="http://schemas.microsoft.com/office/drawing/2014/main" xmlns="" id="{B6D4C1CE-E16D-4A6B-B511-BB430ED3025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749544" y="5363765"/>
            <a:ext cx="406400" cy="406400"/>
          </a:xfrm>
          <a:prstGeom prst="rect">
            <a:avLst/>
          </a:prstGeom>
        </p:spPr>
      </p:pic>
      <p:pic>
        <p:nvPicPr>
          <p:cNvPr id="17" name="F dur">
            <a:hlinkClick r:id="" action="ppaction://media"/>
            <a:extLst>
              <a:ext uri="{FF2B5EF4-FFF2-40B4-BE49-F238E27FC236}">
                <a16:creationId xmlns:a16="http://schemas.microsoft.com/office/drawing/2014/main" xmlns="" id="{96D7D08C-2F20-4C43-858A-92C6F90A2C0F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5740369" y="5389935"/>
            <a:ext cx="406400" cy="406400"/>
          </a:xfrm>
          <a:prstGeom prst="rect">
            <a:avLst/>
          </a:prstGeom>
        </p:spPr>
      </p:pic>
      <p:pic>
        <p:nvPicPr>
          <p:cNvPr id="18" name="G dur">
            <a:hlinkClick r:id="" action="ppaction://media"/>
            <a:extLst>
              <a:ext uri="{FF2B5EF4-FFF2-40B4-BE49-F238E27FC236}">
                <a16:creationId xmlns:a16="http://schemas.microsoft.com/office/drawing/2014/main" xmlns="" id="{9B23B023-C327-4674-965D-E543D094F12F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9982200" y="5461000"/>
            <a:ext cx="406400" cy="406400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xmlns="" id="{AB15C3BB-411D-44BB-99E6-4087DCC15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842656"/>
          </a:xfrm>
        </p:spPr>
        <p:txBody>
          <a:bodyPr/>
          <a:lstStyle/>
          <a:p>
            <a:r>
              <a:rPr lang="en-US" sz="3600" b="1">
                <a:solidFill>
                  <a:srgbClr val="C00000"/>
                </a:solidFill>
                <a:cs typeface="Times New Roman" panose="02020603050405020304" pitchFamily="18" charset="0"/>
              </a:rPr>
              <a:t>1. </a:t>
            </a:r>
            <a:r>
              <a:rPr lang="en-US" sz="3600" b="1">
                <a:solidFill>
                  <a:srgbClr val="C00000"/>
                </a:solidFill>
              </a:rPr>
              <a:t>Ôn tập bài tập hợp âm </a:t>
            </a:r>
            <a:endParaRPr lang="en-US" sz="3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81085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  <p:audio>
              <p:cMediaNode vol="80000">
                <p:cTn id="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D3 TheHienHopAm BQ2">
            <a:hlinkClick r:id="" action="ppaction://media"/>
            <a:extLst>
              <a:ext uri="{FF2B5EF4-FFF2-40B4-BE49-F238E27FC236}">
                <a16:creationId xmlns:a16="http://schemas.microsoft.com/office/drawing/2014/main" xmlns="" id="{CEA394F3-6C5D-470C-A226-CDF52D07A4F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2084" y="609600"/>
            <a:ext cx="12075956" cy="57954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4195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 fullScrn="1"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D3 AmHinhTietTau BQ 2">
            <a:hlinkClick r:id="" action="ppaction://media"/>
            <a:extLst>
              <a:ext uri="{FF2B5EF4-FFF2-40B4-BE49-F238E27FC236}">
                <a16:creationId xmlns:a16="http://schemas.microsoft.com/office/drawing/2014/main" xmlns="" id="{62463346-7681-41CB-9F6A-69D110A6E36F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600200" y="291868"/>
            <a:ext cx="8991600" cy="6185131"/>
          </a:xfrm>
          <a:prstGeom prst="rect">
            <a:avLst/>
          </a:prstGeom>
        </p:spPr>
      </p:pic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842656"/>
          </a:xfrm>
        </p:spPr>
        <p:txBody>
          <a:bodyPr/>
          <a:lstStyle/>
          <a:p>
            <a:r>
              <a:rPr lang="en-US" sz="3600" b="1">
                <a:solidFill>
                  <a:srgbClr val="C00000"/>
                </a:solidFill>
                <a:cs typeface="Times New Roman" panose="02020603050405020304" pitchFamily="18" charset="0"/>
              </a:rPr>
              <a:t>2. </a:t>
            </a:r>
            <a:r>
              <a:rPr lang="en-US" sz="3600" b="1">
                <a:solidFill>
                  <a:srgbClr val="C00000"/>
                </a:solidFill>
              </a:rPr>
              <a:t>Ôn tập bài </a:t>
            </a:r>
            <a:r>
              <a:rPr lang="vi-VN" sz="3600" b="1">
                <a:solidFill>
                  <a:srgbClr val="C00000"/>
                </a:solidFill>
              </a:rPr>
              <a:t>tập tiết tấu</a:t>
            </a:r>
            <a:r>
              <a:rPr lang="en-US" sz="3600" b="1">
                <a:solidFill>
                  <a:srgbClr val="C00000"/>
                </a:solidFill>
              </a:rPr>
              <a:t> </a:t>
            </a:r>
            <a:endParaRPr lang="en-US" sz="36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17971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video>
              <p:cMediaNode vol="80000">
                <p:cTn id="2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6411</TotalTime>
  <Words>106</Words>
  <Application>Microsoft Office PowerPoint</Application>
  <PresentationFormat>Widescreen</PresentationFormat>
  <Paragraphs>14</Paragraphs>
  <Slides>13</Slides>
  <Notes>0</Notes>
  <HiddenSlides>0</HiddenSlides>
  <MMClips>10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Calibri</vt:lpstr>
      <vt:lpstr>Times New Roman</vt:lpstr>
      <vt:lpstr>Default Design</vt:lpstr>
      <vt:lpstr>Chủ đề 3 BIẾT ƠN THẦY CÔ</vt:lpstr>
      <vt:lpstr>I. Đọc nhạc Ôn tập Bài đọc nhạc số 3</vt:lpstr>
      <vt:lpstr>PowerPoint Presentation</vt:lpstr>
      <vt:lpstr>PowerPoint Presentation</vt:lpstr>
      <vt:lpstr>PowerPoint Presentation</vt:lpstr>
      <vt:lpstr>II. Nhạc cụ Ôn tập bài tập hợp âm và bài tập tiết tấu </vt:lpstr>
      <vt:lpstr>1. Ôn tập bài tập hợp âm </vt:lpstr>
      <vt:lpstr>PowerPoint Presentation</vt:lpstr>
      <vt:lpstr>2. Ôn tập bài tập tiết tấu </vt:lpstr>
      <vt:lpstr>Ứng dụng đệm cho bài hát Bụi phấn</vt:lpstr>
      <vt:lpstr>III. Hát Ôn tập bài Bụi phấn </vt:lpstr>
      <vt:lpstr>PowerPoint Presentation</vt:lpstr>
      <vt:lpstr>Dặn dò về nhà</vt:lpstr>
    </vt:vector>
  </TitlesOfParts>
  <Company>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AutoBVT</cp:lastModifiedBy>
  <cp:revision>254</cp:revision>
  <dcterms:created xsi:type="dcterms:W3CDTF">2006-11-06T13:45:38Z</dcterms:created>
  <dcterms:modified xsi:type="dcterms:W3CDTF">2021-11-21T23:59:14Z</dcterms:modified>
</cp:coreProperties>
</file>