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notesMasterIdLst>
    <p:notesMasterId r:id="rId23"/>
  </p:notesMasterIdLst>
  <p:sldIdLst>
    <p:sldId id="292" r:id="rId2"/>
    <p:sldId id="337" r:id="rId3"/>
    <p:sldId id="338" r:id="rId4"/>
    <p:sldId id="339" r:id="rId5"/>
    <p:sldId id="341" r:id="rId6"/>
    <p:sldId id="342" r:id="rId7"/>
    <p:sldId id="343" r:id="rId8"/>
    <p:sldId id="344" r:id="rId9"/>
    <p:sldId id="334" r:id="rId10"/>
    <p:sldId id="327" r:id="rId11"/>
    <p:sldId id="345" r:id="rId12"/>
    <p:sldId id="346" r:id="rId13"/>
    <p:sldId id="353" r:id="rId14"/>
    <p:sldId id="354" r:id="rId15"/>
    <p:sldId id="351" r:id="rId16"/>
    <p:sldId id="352" r:id="rId17"/>
    <p:sldId id="348" r:id="rId18"/>
    <p:sldId id="355" r:id="rId19"/>
    <p:sldId id="357" r:id="rId20"/>
    <p:sldId id="356" r:id="rId21"/>
    <p:sldId id="336" r:id="rId22"/>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E7FFFF"/>
    <a:srgbClr val="C8FFFF"/>
    <a:srgbClr val="4B4BFF"/>
    <a:srgbClr val="EAF7F9"/>
    <a:srgbClr val="FFFFFF"/>
    <a:srgbClr val="EAF6F9"/>
    <a:srgbClr val="B2DE82"/>
    <a:srgbClr val="00602B"/>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356" autoAdjust="0"/>
  </p:normalViewPr>
  <p:slideViewPr>
    <p:cSldViewPr>
      <p:cViewPr varScale="1">
        <p:scale>
          <a:sx n="74" d="100"/>
          <a:sy n="74" d="100"/>
        </p:scale>
        <p:origin x="576" y="72"/>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467A44-B9E3-4839-A5C6-5F8A911FFAFC}" type="datetimeFigureOut">
              <a:rPr lang="en-US" smtClean="0"/>
              <a:pPr/>
              <a:t>10/17/2021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A8F8F5B-8E1F-4947-81C1-D51EE90A8652}" type="slidenum">
              <a:rPr lang="en-US" smtClean="0"/>
              <a:pPr/>
              <a:t>‹#›</a:t>
            </a:fld>
            <a:endParaRPr lang="en-US"/>
          </a:p>
        </p:txBody>
      </p:sp>
    </p:spTree>
    <p:extLst>
      <p:ext uri="{BB962C8B-B14F-4D97-AF65-F5344CB8AC3E}">
        <p14:creationId xmlns:p14="http://schemas.microsoft.com/office/powerpoint/2010/main" val="23453881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08C4A0E-AE95-454F-A2E2-71B23AF28C39}" type="slidenum">
              <a:rPr lang="en-US"/>
              <a:pPr>
                <a:defRPr/>
              </a:pPr>
              <a:t>‹#›</a:t>
            </a:fld>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2DEE483-DD1C-4192-AD40-C8F21048B1C7}"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EE4362E-EEC3-4576-BDFE-7739F93EDDF3}"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600201"/>
            <a:ext cx="53848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Media Placeholder 3"/>
          <p:cNvSpPr>
            <a:spLocks noGrp="1"/>
          </p:cNvSpPr>
          <p:nvPr>
            <p:ph type="media" sz="half" idx="2"/>
          </p:nvPr>
        </p:nvSpPr>
        <p:spPr>
          <a:xfrm>
            <a:off x="6197600" y="1600201"/>
            <a:ext cx="5384800" cy="4525963"/>
          </a:xfrm>
        </p:spPr>
        <p:txBody>
          <a:bodyPr/>
          <a:lstStyle/>
          <a:p>
            <a:pPr lvl="0"/>
            <a:endParaRPr lang="en-US"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ACDB6DB-3D4F-49D8-8FDB-612300820E85}"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0B6A0F44-ECC0-4664-BB81-4589E688E0BB}"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09600" y="274638"/>
            <a:ext cx="109728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609600" y="1600200"/>
            <a:ext cx="53848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6197600" y="1600200"/>
            <a:ext cx="53848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609600" y="3938589"/>
            <a:ext cx="53848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6197600" y="3938589"/>
            <a:ext cx="53848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77BB2E09-7A25-4679-9E62-65DB48CA281D}"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600201"/>
            <a:ext cx="53848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E40C62B-41F5-48A8-B539-C8361A2645AC}"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F7130BA-9B41-4D5B-8CD7-263DBE816A0B}"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663D9F9-6FA6-4913-AC9C-E88B45A27373}"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1FEDE19-A640-4E92-93C1-021EA31184C3}"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0C395E3F-7D6A-4CA7-B93E-E99E08BA59C6}"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8FB3C4FF-FCF3-423C-AF0D-CC2F270ACB4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A154EED5-014E-4B21-AF20-0FAAD83CEF94}"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549440E-59E1-47FA-B69F-0F304E999609}"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80BE4AC-A57C-4D7A-8622-A771FD9AD32B}"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4580"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n-US"/>
          </a:p>
        </p:txBody>
      </p:sp>
      <p:sp>
        <p:nvSpPr>
          <p:cNvPr id="24581"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US"/>
          </a:p>
        </p:txBody>
      </p:sp>
      <p:sp>
        <p:nvSpPr>
          <p:cNvPr id="24582"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035C7E76-F3A5-4018-853D-E449C62038C8}"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 id="2147483663" r:id="rId12"/>
    <p:sldLayoutId id="2147483664" r:id="rId13"/>
    <p:sldLayoutId id="2147483665" r:id="rId14"/>
    <p:sldLayoutId id="2147483666" r:id="rId15"/>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1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13.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6.mp4"/><Relationship Id="rId1" Type="http://schemas.microsoft.com/office/2007/relationships/media" Target="../media/media6.mp4"/><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7.mp4"/><Relationship Id="rId1" Type="http://schemas.microsoft.com/office/2007/relationships/media" Target="../media/media7.mp4"/><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microsoft.com/office/2007/relationships/media" Target="../media/media9.mp4"/><Relationship Id="rId7" Type="http://schemas.openxmlformats.org/officeDocument/2006/relationships/image" Target="../media/image24.png"/><Relationship Id="rId2" Type="http://schemas.openxmlformats.org/officeDocument/2006/relationships/video" Target="../media/media8.mp4"/><Relationship Id="rId1" Type="http://schemas.microsoft.com/office/2007/relationships/media" Target="../media/media8.mp4"/><Relationship Id="rId6" Type="http://schemas.openxmlformats.org/officeDocument/2006/relationships/image" Target="../media/image23.png"/><Relationship Id="rId5" Type="http://schemas.openxmlformats.org/officeDocument/2006/relationships/slideLayout" Target="../slideLayouts/slideLayout2.xml"/><Relationship Id="rId4" Type="http://schemas.openxmlformats.org/officeDocument/2006/relationships/video" Target="../media/media9.mp4"/></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a:xfrm>
            <a:off x="2209800" y="152401"/>
            <a:ext cx="7772400" cy="1470025"/>
          </a:xfrm>
        </p:spPr>
        <p:txBody>
          <a:bodyPr/>
          <a:lstStyle/>
          <a:p>
            <a:r>
              <a:rPr lang="en-US" sz="3600" b="1" dirty="0" err="1">
                <a:solidFill>
                  <a:srgbClr val="0000FF"/>
                </a:solidFill>
                <a:effectLst>
                  <a:outerShdw blurRad="38100" dist="38100" dir="2700000" algn="tl">
                    <a:srgbClr val="000000">
                      <a:alpha val="43137"/>
                    </a:srgbClr>
                  </a:outerShdw>
                </a:effectLst>
              </a:rPr>
              <a:t>Chủ</a:t>
            </a:r>
            <a:r>
              <a:rPr lang="en-US" sz="3600" b="1" dirty="0">
                <a:solidFill>
                  <a:srgbClr val="0000FF"/>
                </a:solidFill>
                <a:effectLst>
                  <a:outerShdw blurRad="38100" dist="38100" dir="2700000" algn="tl">
                    <a:srgbClr val="000000">
                      <a:alpha val="43137"/>
                    </a:srgbClr>
                  </a:outerShdw>
                </a:effectLst>
              </a:rPr>
              <a:t> </a:t>
            </a:r>
            <a:r>
              <a:rPr lang="en-US" sz="3600" b="1" err="1">
                <a:solidFill>
                  <a:srgbClr val="0000FF"/>
                </a:solidFill>
                <a:effectLst>
                  <a:outerShdw blurRad="38100" dist="38100" dir="2700000" algn="tl">
                    <a:srgbClr val="000000">
                      <a:alpha val="43137"/>
                    </a:srgbClr>
                  </a:outerShdw>
                </a:effectLst>
              </a:rPr>
              <a:t>đề</a:t>
            </a:r>
            <a:r>
              <a:rPr lang="en-US" sz="3600" b="1">
                <a:solidFill>
                  <a:srgbClr val="0000FF"/>
                </a:solidFill>
                <a:effectLst>
                  <a:outerShdw blurRad="38100" dist="38100" dir="2700000" algn="tl">
                    <a:srgbClr val="000000">
                      <a:alpha val="43137"/>
                    </a:srgbClr>
                  </a:outerShdw>
                </a:effectLst>
              </a:rPr>
              <a:t> </a:t>
            </a:r>
            <a:r>
              <a:rPr lang="en-US" sz="3600" b="1" smtClean="0">
                <a:solidFill>
                  <a:srgbClr val="0000FF"/>
                </a:solidFill>
                <a:effectLst>
                  <a:outerShdw blurRad="38100" dist="38100" dir="2700000" algn="tl">
                    <a:srgbClr val="000000">
                      <a:alpha val="43137"/>
                    </a:srgbClr>
                  </a:outerShdw>
                </a:effectLst>
              </a:rPr>
              <a:t>2</a:t>
            </a:r>
            <a:r>
              <a:rPr lang="en-US" sz="3600" b="1">
                <a:solidFill>
                  <a:srgbClr val="0000FF"/>
                </a:solidFill>
                <a:effectLst>
                  <a:outerShdw blurRad="38100" dist="38100" dir="2700000" algn="tl">
                    <a:srgbClr val="000000">
                      <a:alpha val="43137"/>
                    </a:srgbClr>
                  </a:outerShdw>
                </a:effectLst>
              </a:rPr>
              <a:t/>
            </a:r>
            <a:br>
              <a:rPr lang="en-US" sz="3600" b="1">
                <a:solidFill>
                  <a:srgbClr val="0000FF"/>
                </a:solidFill>
                <a:effectLst>
                  <a:outerShdw blurRad="38100" dist="38100" dir="2700000" algn="tl">
                    <a:srgbClr val="000000">
                      <a:alpha val="43137"/>
                    </a:srgbClr>
                  </a:outerShdw>
                </a:effectLst>
              </a:rPr>
            </a:br>
            <a:r>
              <a:rPr lang="en-US" sz="3600" b="1" smtClean="0">
                <a:solidFill>
                  <a:srgbClr val="C00000"/>
                </a:solidFill>
                <a:effectLst>
                  <a:outerShdw blurRad="38100" dist="38100" dir="2700000" algn="tl">
                    <a:srgbClr val="000000">
                      <a:alpha val="43137"/>
                    </a:srgbClr>
                  </a:outerShdw>
                </a:effectLst>
              </a:rPr>
              <a:t>GIAI ĐIỆU QUÊ HƯƠNG</a:t>
            </a:r>
            <a:endParaRPr lang="en-US" sz="3600" b="1" dirty="0">
              <a:solidFill>
                <a:srgbClr val="C00000"/>
              </a:solidFill>
              <a:effectLst>
                <a:outerShdw blurRad="38100" dist="38100" dir="2700000" algn="tl">
                  <a:srgbClr val="000000">
                    <a:alpha val="43137"/>
                  </a:srgbClr>
                </a:outerShdw>
              </a:effectLst>
            </a:endParaRPr>
          </a:p>
        </p:txBody>
      </p:sp>
      <p:sp>
        <p:nvSpPr>
          <p:cNvPr id="7" name="Subtitle 6"/>
          <p:cNvSpPr>
            <a:spLocks noGrp="1"/>
          </p:cNvSpPr>
          <p:nvPr>
            <p:ph type="subTitle" idx="1"/>
          </p:nvPr>
        </p:nvSpPr>
        <p:spPr>
          <a:xfrm>
            <a:off x="1752600" y="1981200"/>
            <a:ext cx="8763000" cy="3733800"/>
          </a:xfrm>
        </p:spPr>
        <p:txBody>
          <a:bodyPr/>
          <a:lstStyle/>
          <a:p>
            <a:r>
              <a:rPr lang="en-US" sz="3600" b="1" dirty="0" err="1">
                <a:solidFill>
                  <a:srgbClr val="0000FF"/>
                </a:solidFill>
                <a:effectLst>
                  <a:outerShdw blurRad="38100" dist="38100" dir="2700000" algn="tl">
                    <a:srgbClr val="000000">
                      <a:alpha val="43137"/>
                    </a:srgbClr>
                  </a:outerShdw>
                </a:effectLst>
                <a:cs typeface="Times New Roman" panose="02020603050405020304" pitchFamily="18" charset="0"/>
              </a:rPr>
              <a:t>Tiết</a:t>
            </a:r>
            <a:r>
              <a:rPr lang="vi-VN" sz="3600" b="1" dirty="0">
                <a:solidFill>
                  <a:srgbClr val="0000FF"/>
                </a:solidFill>
                <a:effectLst>
                  <a:outerShdw blurRad="38100" dist="38100" dir="2700000" algn="tl">
                    <a:srgbClr val="000000">
                      <a:alpha val="43137"/>
                    </a:srgbClr>
                  </a:outerShdw>
                </a:effectLst>
                <a:cs typeface="Times New Roman" panose="02020603050405020304" pitchFamily="18" charset="0"/>
              </a:rPr>
              <a:t> </a:t>
            </a:r>
            <a:r>
              <a:rPr lang="en-US" sz="3600" b="1" dirty="0">
                <a:solidFill>
                  <a:srgbClr val="0000FF"/>
                </a:solidFill>
                <a:effectLst>
                  <a:outerShdw blurRad="38100" dist="38100" dir="2700000" algn="tl">
                    <a:srgbClr val="000000">
                      <a:alpha val="43137"/>
                    </a:srgbClr>
                  </a:outerShdw>
                </a:effectLst>
                <a:cs typeface="Times New Roman" panose="02020603050405020304" pitchFamily="18" charset="0"/>
              </a:rPr>
              <a:t>6</a:t>
            </a:r>
          </a:p>
          <a:p>
            <a:pPr algn="just"/>
            <a:r>
              <a:rPr lang="en-US" b="1" dirty="0" smtClean="0">
                <a:solidFill>
                  <a:srgbClr val="C00000"/>
                </a:solidFill>
                <a:cs typeface="Times New Roman" panose="02020603050405020304" pitchFamily="18" charset="0"/>
              </a:rPr>
              <a:t>– </a:t>
            </a:r>
            <a:r>
              <a:rPr lang="en-US" b="1" dirty="0" err="1" smtClean="0">
                <a:solidFill>
                  <a:srgbClr val="C00000"/>
                </a:solidFill>
                <a:cs typeface="Times New Roman" panose="02020603050405020304" pitchFamily="18" charset="0"/>
              </a:rPr>
              <a:t>Ôn</a:t>
            </a:r>
            <a:r>
              <a:rPr lang="en-US" b="1" dirty="0" smtClean="0">
                <a:solidFill>
                  <a:srgbClr val="C00000"/>
                </a:solidFill>
                <a:cs typeface="Times New Roman" panose="02020603050405020304" pitchFamily="18" charset="0"/>
              </a:rPr>
              <a:t> </a:t>
            </a:r>
            <a:r>
              <a:rPr lang="en-US" b="1" dirty="0" err="1" smtClean="0">
                <a:solidFill>
                  <a:srgbClr val="C00000"/>
                </a:solidFill>
                <a:cs typeface="Times New Roman" panose="02020603050405020304" pitchFamily="18" charset="0"/>
              </a:rPr>
              <a:t>tập</a:t>
            </a:r>
            <a:r>
              <a:rPr lang="en-US" b="1" dirty="0" smtClean="0">
                <a:solidFill>
                  <a:srgbClr val="C00000"/>
                </a:solidFill>
                <a:cs typeface="Times New Roman" panose="02020603050405020304" pitchFamily="18" charset="0"/>
              </a:rPr>
              <a:t> </a:t>
            </a:r>
            <a:r>
              <a:rPr lang="en-US" b="1" dirty="0" err="1" smtClean="0">
                <a:solidFill>
                  <a:srgbClr val="C00000"/>
                </a:solidFill>
                <a:cs typeface="Times New Roman" panose="02020603050405020304" pitchFamily="18" charset="0"/>
              </a:rPr>
              <a:t>bài</a:t>
            </a:r>
            <a:r>
              <a:rPr lang="en-US" b="1" dirty="0" smtClean="0">
                <a:solidFill>
                  <a:srgbClr val="C00000"/>
                </a:solidFill>
                <a:cs typeface="Times New Roman" panose="02020603050405020304" pitchFamily="18" charset="0"/>
              </a:rPr>
              <a:t> </a:t>
            </a:r>
            <a:r>
              <a:rPr lang="en-US" b="1" dirty="0" err="1" smtClean="0">
                <a:solidFill>
                  <a:srgbClr val="C00000"/>
                </a:solidFill>
                <a:cs typeface="Times New Roman" panose="02020603050405020304" pitchFamily="18" charset="0"/>
              </a:rPr>
              <a:t>hát</a:t>
            </a:r>
            <a:r>
              <a:rPr lang="en-US" b="1" dirty="0" smtClean="0">
                <a:solidFill>
                  <a:srgbClr val="C00000"/>
                </a:solidFill>
                <a:cs typeface="Times New Roman" panose="02020603050405020304" pitchFamily="18" charset="0"/>
              </a:rPr>
              <a:t> </a:t>
            </a:r>
            <a:r>
              <a:rPr lang="en-US" b="1" i="1" dirty="0" err="1" smtClean="0">
                <a:solidFill>
                  <a:srgbClr val="C00000"/>
                </a:solidFill>
                <a:cs typeface="Times New Roman" panose="02020603050405020304" pitchFamily="18" charset="0"/>
              </a:rPr>
              <a:t>Lí</a:t>
            </a:r>
            <a:r>
              <a:rPr lang="en-US" b="1" i="1" dirty="0" smtClean="0">
                <a:solidFill>
                  <a:srgbClr val="C00000"/>
                </a:solidFill>
                <a:cs typeface="Times New Roman" panose="02020603050405020304" pitchFamily="18" charset="0"/>
              </a:rPr>
              <a:t> </a:t>
            </a:r>
            <a:r>
              <a:rPr lang="en-US" b="1" i="1" dirty="0" err="1" smtClean="0">
                <a:solidFill>
                  <a:srgbClr val="C00000"/>
                </a:solidFill>
                <a:cs typeface="Times New Roman" panose="02020603050405020304" pitchFamily="18" charset="0"/>
              </a:rPr>
              <a:t>cây</a:t>
            </a:r>
            <a:r>
              <a:rPr lang="en-US" b="1" i="1" dirty="0" smtClean="0">
                <a:solidFill>
                  <a:srgbClr val="C00000"/>
                </a:solidFill>
                <a:cs typeface="Times New Roman" panose="02020603050405020304" pitchFamily="18" charset="0"/>
              </a:rPr>
              <a:t> </a:t>
            </a:r>
            <a:r>
              <a:rPr lang="en-US" b="1" i="1" dirty="0" err="1" smtClean="0">
                <a:solidFill>
                  <a:srgbClr val="C00000"/>
                </a:solidFill>
                <a:cs typeface="Times New Roman" panose="02020603050405020304" pitchFamily="18" charset="0"/>
              </a:rPr>
              <a:t>đa</a:t>
            </a:r>
            <a:r>
              <a:rPr lang="en-US" b="1" dirty="0" smtClean="0">
                <a:solidFill>
                  <a:srgbClr val="C00000"/>
                </a:solidFill>
                <a:cs typeface="Times New Roman" panose="02020603050405020304" pitchFamily="18" charset="0"/>
              </a:rPr>
              <a:t>, </a:t>
            </a:r>
            <a:r>
              <a:rPr lang="en-US" b="1" dirty="0" err="1" smtClean="0">
                <a:solidFill>
                  <a:srgbClr val="C00000"/>
                </a:solidFill>
                <a:cs typeface="Times New Roman" panose="02020603050405020304" pitchFamily="18" charset="0"/>
              </a:rPr>
              <a:t>kết</a:t>
            </a:r>
            <a:r>
              <a:rPr lang="en-US" b="1" dirty="0" smtClean="0">
                <a:solidFill>
                  <a:srgbClr val="C00000"/>
                </a:solidFill>
                <a:cs typeface="Times New Roman" panose="02020603050405020304" pitchFamily="18" charset="0"/>
              </a:rPr>
              <a:t> </a:t>
            </a:r>
            <a:r>
              <a:rPr lang="en-US" b="1" dirty="0" err="1" smtClean="0">
                <a:solidFill>
                  <a:srgbClr val="C00000"/>
                </a:solidFill>
                <a:cs typeface="Times New Roman" panose="02020603050405020304" pitchFamily="18" charset="0"/>
              </a:rPr>
              <a:t>hợp</a:t>
            </a:r>
            <a:r>
              <a:rPr lang="en-US" b="1" dirty="0" smtClean="0">
                <a:solidFill>
                  <a:srgbClr val="C00000"/>
                </a:solidFill>
                <a:cs typeface="Times New Roman" panose="02020603050405020304" pitchFamily="18" charset="0"/>
              </a:rPr>
              <a:t> </a:t>
            </a:r>
            <a:r>
              <a:rPr lang="en-US" b="1" dirty="0" err="1" smtClean="0">
                <a:solidFill>
                  <a:srgbClr val="C00000"/>
                </a:solidFill>
                <a:cs typeface="Times New Roman" panose="02020603050405020304" pitchFamily="18" charset="0"/>
              </a:rPr>
              <a:t>gõ</a:t>
            </a:r>
            <a:r>
              <a:rPr lang="en-US" b="1" dirty="0" smtClean="0">
                <a:solidFill>
                  <a:srgbClr val="C00000"/>
                </a:solidFill>
                <a:cs typeface="Times New Roman" panose="02020603050405020304" pitchFamily="18" charset="0"/>
              </a:rPr>
              <a:t> </a:t>
            </a:r>
            <a:r>
              <a:rPr lang="en-US" b="1" dirty="0" err="1" smtClean="0">
                <a:solidFill>
                  <a:srgbClr val="C00000"/>
                </a:solidFill>
                <a:cs typeface="Times New Roman" panose="02020603050405020304" pitchFamily="18" charset="0"/>
              </a:rPr>
              <a:t>đệm</a:t>
            </a:r>
            <a:r>
              <a:rPr lang="en-US" b="1" dirty="0" smtClean="0">
                <a:solidFill>
                  <a:srgbClr val="C00000"/>
                </a:solidFill>
                <a:cs typeface="Times New Roman" panose="02020603050405020304" pitchFamily="18" charset="0"/>
              </a:rPr>
              <a:t> </a:t>
            </a:r>
            <a:r>
              <a:rPr lang="en-US" b="1" dirty="0" err="1" smtClean="0">
                <a:solidFill>
                  <a:srgbClr val="C00000"/>
                </a:solidFill>
                <a:cs typeface="Times New Roman" panose="02020603050405020304" pitchFamily="18" charset="0"/>
              </a:rPr>
              <a:t>bằng</a:t>
            </a:r>
            <a:r>
              <a:rPr lang="en-US" b="1" dirty="0" smtClean="0">
                <a:solidFill>
                  <a:srgbClr val="C00000"/>
                </a:solidFill>
                <a:cs typeface="Times New Roman" panose="02020603050405020304" pitchFamily="18" charset="0"/>
              </a:rPr>
              <a:t> </a:t>
            </a:r>
            <a:r>
              <a:rPr lang="en-US" b="1" dirty="0" err="1" smtClean="0">
                <a:solidFill>
                  <a:srgbClr val="C00000"/>
                </a:solidFill>
                <a:cs typeface="Times New Roman" panose="02020603050405020304" pitchFamily="18" charset="0"/>
              </a:rPr>
              <a:t>nhạc</a:t>
            </a:r>
            <a:r>
              <a:rPr lang="en-US" b="1" dirty="0" smtClean="0">
                <a:solidFill>
                  <a:srgbClr val="C00000"/>
                </a:solidFill>
                <a:cs typeface="Times New Roman" panose="02020603050405020304" pitchFamily="18" charset="0"/>
              </a:rPr>
              <a:t> </a:t>
            </a:r>
            <a:r>
              <a:rPr lang="en-US" b="1" dirty="0" err="1" smtClean="0">
                <a:solidFill>
                  <a:srgbClr val="C00000"/>
                </a:solidFill>
                <a:cs typeface="Times New Roman" panose="02020603050405020304" pitchFamily="18" charset="0"/>
              </a:rPr>
              <a:t>cụ</a:t>
            </a:r>
            <a:r>
              <a:rPr lang="en-US" b="1" dirty="0" smtClean="0">
                <a:solidFill>
                  <a:srgbClr val="C00000"/>
                </a:solidFill>
                <a:cs typeface="Times New Roman" panose="02020603050405020304" pitchFamily="18" charset="0"/>
              </a:rPr>
              <a:t> </a:t>
            </a:r>
            <a:r>
              <a:rPr lang="en-US" b="1" dirty="0" err="1" smtClean="0">
                <a:solidFill>
                  <a:srgbClr val="C00000"/>
                </a:solidFill>
                <a:cs typeface="Times New Roman" panose="02020603050405020304" pitchFamily="18" charset="0"/>
              </a:rPr>
              <a:t>gõ</a:t>
            </a:r>
            <a:r>
              <a:rPr lang="en-US" b="1" dirty="0" smtClean="0">
                <a:solidFill>
                  <a:srgbClr val="C00000"/>
                </a:solidFill>
                <a:cs typeface="Times New Roman" panose="02020603050405020304" pitchFamily="18" charset="0"/>
              </a:rPr>
              <a:t> </a:t>
            </a:r>
            <a:r>
              <a:rPr lang="en-US" b="1" dirty="0" err="1" smtClean="0">
                <a:solidFill>
                  <a:srgbClr val="C00000"/>
                </a:solidFill>
                <a:cs typeface="Times New Roman" panose="02020603050405020304" pitchFamily="18" charset="0"/>
              </a:rPr>
              <a:t>và</a:t>
            </a:r>
            <a:r>
              <a:rPr lang="en-US" b="1" dirty="0" smtClean="0">
                <a:solidFill>
                  <a:srgbClr val="C00000"/>
                </a:solidFill>
                <a:cs typeface="Times New Roman" panose="02020603050405020304" pitchFamily="18" charset="0"/>
              </a:rPr>
              <a:t> </a:t>
            </a:r>
            <a:r>
              <a:rPr lang="en-US" b="1" dirty="0" err="1" smtClean="0">
                <a:solidFill>
                  <a:srgbClr val="C00000"/>
                </a:solidFill>
                <a:cs typeface="Times New Roman" panose="02020603050405020304" pitchFamily="18" charset="0"/>
              </a:rPr>
              <a:t>động</a:t>
            </a:r>
            <a:r>
              <a:rPr lang="en-US" b="1" dirty="0" smtClean="0">
                <a:solidFill>
                  <a:srgbClr val="C00000"/>
                </a:solidFill>
                <a:cs typeface="Times New Roman" panose="02020603050405020304" pitchFamily="18" charset="0"/>
              </a:rPr>
              <a:t> </a:t>
            </a:r>
            <a:r>
              <a:rPr lang="en-US" b="1" dirty="0" err="1" smtClean="0">
                <a:solidFill>
                  <a:srgbClr val="C00000"/>
                </a:solidFill>
                <a:cs typeface="Times New Roman" panose="02020603050405020304" pitchFamily="18" charset="0"/>
              </a:rPr>
              <a:t>tác</a:t>
            </a:r>
            <a:r>
              <a:rPr lang="en-US" b="1" dirty="0" smtClean="0">
                <a:solidFill>
                  <a:srgbClr val="C00000"/>
                </a:solidFill>
                <a:cs typeface="Times New Roman" panose="02020603050405020304" pitchFamily="18" charset="0"/>
              </a:rPr>
              <a:t> </a:t>
            </a:r>
            <a:r>
              <a:rPr lang="en-US" b="1" dirty="0" err="1" smtClean="0">
                <a:solidFill>
                  <a:srgbClr val="C00000"/>
                </a:solidFill>
                <a:cs typeface="Times New Roman" panose="02020603050405020304" pitchFamily="18" charset="0"/>
              </a:rPr>
              <a:t>cơ</a:t>
            </a:r>
            <a:r>
              <a:rPr lang="en-US" b="1" dirty="0" smtClean="0">
                <a:solidFill>
                  <a:srgbClr val="C00000"/>
                </a:solidFill>
                <a:cs typeface="Times New Roman" panose="02020603050405020304" pitchFamily="18" charset="0"/>
              </a:rPr>
              <a:t> </a:t>
            </a:r>
            <a:r>
              <a:rPr lang="en-US" b="1" dirty="0" err="1" smtClean="0">
                <a:solidFill>
                  <a:srgbClr val="C00000"/>
                </a:solidFill>
                <a:cs typeface="Times New Roman" panose="02020603050405020304" pitchFamily="18" charset="0"/>
              </a:rPr>
              <a:t>thể</a:t>
            </a:r>
            <a:endParaRPr lang="en-US" dirty="0" smtClean="0">
              <a:solidFill>
                <a:srgbClr val="C00000"/>
              </a:solidFill>
              <a:cs typeface="Times New Roman" panose="02020603050405020304" pitchFamily="18" charset="0"/>
            </a:endParaRPr>
          </a:p>
          <a:p>
            <a:pPr algn="just"/>
            <a:r>
              <a:rPr lang="en-US" b="1" dirty="0" smtClean="0">
                <a:solidFill>
                  <a:srgbClr val="C00000"/>
                </a:solidFill>
                <a:cs typeface="Times New Roman" panose="02020603050405020304" pitchFamily="18" charset="0"/>
              </a:rPr>
              <a:t>– </a:t>
            </a:r>
            <a:r>
              <a:rPr lang="en-US" b="1" dirty="0" err="1" smtClean="0">
                <a:solidFill>
                  <a:srgbClr val="C00000"/>
                </a:solidFill>
                <a:cs typeface="Times New Roman" panose="02020603050405020304" pitchFamily="18" charset="0"/>
              </a:rPr>
              <a:t>Nghe</a:t>
            </a:r>
            <a:r>
              <a:rPr lang="en-US" b="1" dirty="0" smtClean="0">
                <a:solidFill>
                  <a:srgbClr val="C00000"/>
                </a:solidFill>
                <a:cs typeface="Times New Roman" panose="02020603050405020304" pitchFamily="18" charset="0"/>
              </a:rPr>
              <a:t> </a:t>
            </a:r>
            <a:r>
              <a:rPr lang="en-US" b="1" dirty="0" err="1" smtClean="0">
                <a:solidFill>
                  <a:srgbClr val="C00000"/>
                </a:solidFill>
                <a:cs typeface="Times New Roman" panose="02020603050405020304" pitchFamily="18" charset="0"/>
              </a:rPr>
              <a:t>bài</a:t>
            </a:r>
            <a:r>
              <a:rPr lang="en-US" b="1" dirty="0" smtClean="0">
                <a:solidFill>
                  <a:srgbClr val="C00000"/>
                </a:solidFill>
                <a:cs typeface="Times New Roman" panose="02020603050405020304" pitchFamily="18" charset="0"/>
              </a:rPr>
              <a:t> </a:t>
            </a:r>
            <a:r>
              <a:rPr lang="en-US" b="1" dirty="0" err="1" smtClean="0">
                <a:solidFill>
                  <a:srgbClr val="C00000"/>
                </a:solidFill>
                <a:cs typeface="Times New Roman" panose="02020603050405020304" pitchFamily="18" charset="0"/>
              </a:rPr>
              <a:t>hát</a:t>
            </a:r>
            <a:r>
              <a:rPr lang="en-US" b="1" dirty="0" smtClean="0">
                <a:solidFill>
                  <a:srgbClr val="C00000"/>
                </a:solidFill>
                <a:cs typeface="Times New Roman" panose="02020603050405020304" pitchFamily="18" charset="0"/>
              </a:rPr>
              <a:t> </a:t>
            </a:r>
            <a:r>
              <a:rPr lang="en-US" b="1" i="1" dirty="0" err="1" smtClean="0">
                <a:solidFill>
                  <a:srgbClr val="C00000"/>
                </a:solidFill>
                <a:cs typeface="Times New Roman" panose="02020603050405020304" pitchFamily="18" charset="0"/>
              </a:rPr>
              <a:t>Việt</a:t>
            </a:r>
            <a:r>
              <a:rPr lang="en-US" b="1" i="1" dirty="0" smtClean="0">
                <a:solidFill>
                  <a:srgbClr val="C00000"/>
                </a:solidFill>
                <a:cs typeface="Times New Roman" panose="02020603050405020304" pitchFamily="18" charset="0"/>
              </a:rPr>
              <a:t> Nam </a:t>
            </a:r>
            <a:r>
              <a:rPr lang="en-US" b="1" i="1" dirty="0" err="1" smtClean="0">
                <a:solidFill>
                  <a:srgbClr val="C00000"/>
                </a:solidFill>
                <a:cs typeface="Times New Roman" panose="02020603050405020304" pitchFamily="18" charset="0"/>
              </a:rPr>
              <a:t>quê</a:t>
            </a:r>
            <a:r>
              <a:rPr lang="en-US" b="1" i="1" dirty="0" smtClean="0">
                <a:solidFill>
                  <a:srgbClr val="C00000"/>
                </a:solidFill>
                <a:cs typeface="Times New Roman" panose="02020603050405020304" pitchFamily="18" charset="0"/>
              </a:rPr>
              <a:t> </a:t>
            </a:r>
            <a:r>
              <a:rPr lang="en-US" b="1" i="1" dirty="0" err="1" smtClean="0">
                <a:solidFill>
                  <a:srgbClr val="C00000"/>
                </a:solidFill>
                <a:cs typeface="Times New Roman" panose="02020603050405020304" pitchFamily="18" charset="0"/>
              </a:rPr>
              <a:t>hương</a:t>
            </a:r>
            <a:r>
              <a:rPr lang="en-US" b="1" i="1" dirty="0" smtClean="0">
                <a:solidFill>
                  <a:srgbClr val="C00000"/>
                </a:solidFill>
                <a:cs typeface="Times New Roman" panose="02020603050405020304" pitchFamily="18" charset="0"/>
              </a:rPr>
              <a:t> </a:t>
            </a:r>
            <a:r>
              <a:rPr lang="en-US" b="1" i="1" dirty="0" err="1" smtClean="0">
                <a:solidFill>
                  <a:srgbClr val="C00000"/>
                </a:solidFill>
                <a:cs typeface="Times New Roman" panose="02020603050405020304" pitchFamily="18" charset="0"/>
              </a:rPr>
              <a:t>tôi</a:t>
            </a:r>
            <a:r>
              <a:rPr lang="en-US" b="1" dirty="0" smtClean="0">
                <a:solidFill>
                  <a:srgbClr val="C00000"/>
                </a:solidFill>
                <a:cs typeface="Times New Roman" panose="02020603050405020304" pitchFamily="18" charset="0"/>
              </a:rPr>
              <a:t>; </a:t>
            </a:r>
            <a:r>
              <a:rPr lang="en-US" b="1" dirty="0" err="1" smtClean="0">
                <a:solidFill>
                  <a:srgbClr val="C00000"/>
                </a:solidFill>
                <a:cs typeface="Times New Roman" panose="02020603050405020304" pitchFamily="18" charset="0"/>
              </a:rPr>
              <a:t>nhạc</a:t>
            </a:r>
            <a:r>
              <a:rPr lang="en-US" b="1" dirty="0" smtClean="0">
                <a:solidFill>
                  <a:srgbClr val="C00000"/>
                </a:solidFill>
                <a:cs typeface="Times New Roman" panose="02020603050405020304" pitchFamily="18" charset="0"/>
              </a:rPr>
              <a:t> </a:t>
            </a:r>
            <a:r>
              <a:rPr lang="en-US" b="1" dirty="0" err="1" smtClean="0">
                <a:solidFill>
                  <a:srgbClr val="C00000"/>
                </a:solidFill>
                <a:cs typeface="Times New Roman" panose="02020603050405020304" pitchFamily="18" charset="0"/>
              </a:rPr>
              <a:t>sĩ</a:t>
            </a:r>
            <a:r>
              <a:rPr lang="en-US" b="1" dirty="0" smtClean="0">
                <a:solidFill>
                  <a:srgbClr val="C00000"/>
                </a:solidFill>
                <a:cs typeface="Times New Roman" panose="02020603050405020304" pitchFamily="18" charset="0"/>
              </a:rPr>
              <a:t> </a:t>
            </a:r>
            <a:r>
              <a:rPr lang="en-US" b="1" dirty="0" err="1" smtClean="0">
                <a:solidFill>
                  <a:srgbClr val="C00000"/>
                </a:solidFill>
                <a:cs typeface="Times New Roman" panose="02020603050405020304" pitchFamily="18" charset="0"/>
              </a:rPr>
              <a:t>Đỗ</a:t>
            </a:r>
            <a:r>
              <a:rPr lang="en-US" b="1" dirty="0" smtClean="0">
                <a:solidFill>
                  <a:srgbClr val="C00000"/>
                </a:solidFill>
                <a:cs typeface="Times New Roman" panose="02020603050405020304" pitchFamily="18" charset="0"/>
              </a:rPr>
              <a:t> </a:t>
            </a:r>
            <a:r>
              <a:rPr lang="en-US" b="1" dirty="0" err="1" smtClean="0">
                <a:solidFill>
                  <a:srgbClr val="C00000"/>
                </a:solidFill>
                <a:cs typeface="Times New Roman" panose="02020603050405020304" pitchFamily="18" charset="0"/>
              </a:rPr>
              <a:t>Nhuận</a:t>
            </a:r>
            <a:endParaRPr lang="en-US" b="1" dirty="0" smtClean="0">
              <a:solidFill>
                <a:srgbClr val="C00000"/>
              </a:solidFill>
              <a:cs typeface="Times New Roman" panose="02020603050405020304" pitchFamily="18" charset="0"/>
            </a:endParaRPr>
          </a:p>
          <a:p>
            <a:r>
              <a:rPr lang="en-US" sz="2800" b="1" dirty="0">
                <a:solidFill>
                  <a:srgbClr val="0000FF"/>
                </a:solidFill>
                <a:latin typeface="Times New Roman" panose="02020603050405020304" pitchFamily="18" charset="0"/>
                <a:cs typeface="Times New Roman" panose="02020603050405020304" pitchFamily="18" charset="0"/>
              </a:rPr>
              <a:t> </a:t>
            </a:r>
            <a:endParaRPr lang="en-US" sz="2800" dirty="0">
              <a:solidFill>
                <a:srgbClr val="0000FF"/>
              </a:solidFill>
              <a:latin typeface="Times New Roman" panose="02020603050405020304" pitchFamily="18" charset="0"/>
              <a:cs typeface="Times New Roman" panose="02020603050405020304" pitchFamily="18" charset="0"/>
            </a:endParaRPr>
          </a:p>
          <a:p>
            <a:endParaRPr lang="en-US" b="1" dirty="0" smtClean="0">
              <a:solidFill>
                <a:srgbClr val="0000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3">
            <a:clrChange>
              <a:clrFrom>
                <a:srgbClr val="F9FEFF"/>
              </a:clrFrom>
              <a:clrTo>
                <a:srgbClr val="F9FEFF">
                  <a:alpha val="0"/>
                </a:srgbClr>
              </a:clrTo>
            </a:clrChange>
            <a:extLst>
              <a:ext uri="{28A0092B-C50C-407E-A947-70E740481C1C}">
                <a14:useLocalDpi xmlns:a14="http://schemas.microsoft.com/office/drawing/2010/main" val="0"/>
              </a:ext>
            </a:extLst>
          </a:blip>
          <a:stretch>
            <a:fillRect/>
          </a:stretch>
        </p:blipFill>
        <p:spPr>
          <a:xfrm>
            <a:off x="152400" y="155575"/>
            <a:ext cx="1727200" cy="1930400"/>
          </a:xfrm>
          <a:prstGeom prst="rect">
            <a:avLst/>
          </a:prstGeom>
        </p:spPr>
      </p:pic>
    </p:spTree>
    <p:extLst>
      <p:ext uri="{BB962C8B-B14F-4D97-AF65-F5344CB8AC3E}">
        <p14:creationId xmlns:p14="http://schemas.microsoft.com/office/powerpoint/2010/main" val="2754349251"/>
      </p:ext>
    </p:extLst>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stretch>
            <a:fillRect/>
          </a:stretch>
        </p:blipFill>
        <p:spPr>
          <a:xfrm>
            <a:off x="2133600" y="228600"/>
            <a:ext cx="7332917" cy="564071"/>
          </a:xfrm>
          <a:prstGeom prst="rect">
            <a:avLst/>
          </a:prstGeom>
        </p:spPr>
      </p:pic>
      <p:pic>
        <p:nvPicPr>
          <p:cNvPr id="5" name="CD2 Hat+GoDe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143000" y="821766"/>
            <a:ext cx="10058400" cy="5657850"/>
          </a:xfrm>
          <a:prstGeom prst="rect">
            <a:avLst/>
          </a:prstGeom>
        </p:spPr>
      </p:pic>
    </p:spTree>
    <p:extLst>
      <p:ext uri="{BB962C8B-B14F-4D97-AF65-F5344CB8AC3E}">
        <p14:creationId xmlns:p14="http://schemas.microsoft.com/office/powerpoint/2010/main" val="3694112209"/>
      </p:ext>
    </p:extLst>
  </p:cSld>
  <p:clrMapOvr>
    <a:masterClrMapping/>
  </p:clrMapOvr>
  <p:transition spd="slow">
    <p:fade/>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fullScrn="1">
              <p:cMediaNode vol="80000">
                <p:cTn id="7" fill="hold" display="0">
                  <p:stCondLst>
                    <p:cond delay="indefinite"/>
                  </p:stCondLst>
                </p:cTn>
                <p:tgtEl>
                  <p:spTgt spid="5"/>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stretch>
            <a:fillRect/>
          </a:stretch>
        </p:blipFill>
        <p:spPr>
          <a:xfrm>
            <a:off x="2133600" y="228600"/>
            <a:ext cx="7332917" cy="564071"/>
          </a:xfrm>
          <a:prstGeom prst="rect">
            <a:avLst/>
          </a:prstGeom>
        </p:spPr>
      </p:pic>
      <p:pic>
        <p:nvPicPr>
          <p:cNvPr id="3" name="CD2 GoDem LiCayDa Fis BQ">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838200" y="838200"/>
            <a:ext cx="10595593" cy="5334000"/>
          </a:xfrm>
          <a:prstGeom prst="rect">
            <a:avLst/>
          </a:prstGeom>
        </p:spPr>
      </p:pic>
    </p:spTree>
    <p:extLst>
      <p:ext uri="{BB962C8B-B14F-4D97-AF65-F5344CB8AC3E}">
        <p14:creationId xmlns:p14="http://schemas.microsoft.com/office/powerpoint/2010/main" val="2627511594"/>
      </p:ext>
    </p:extLst>
  </p:cSld>
  <p:clrMapOvr>
    <a:masterClrMapping/>
  </p:clrMapOvr>
  <p:transition spd="slow">
    <p:fade/>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fullScrn="1">
              <p:cMediaNode vol="80000">
                <p:cTn id="7" fill="hold" display="0">
                  <p:stCondLst>
                    <p:cond delay="indefinite"/>
                  </p:stCondLst>
                </p:cTn>
                <p:tgtEl>
                  <p:spTgt spid="3"/>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533400"/>
            <a:ext cx="11582400" cy="1143000"/>
          </a:xfrm>
        </p:spPr>
        <p:txBody>
          <a:bodyPr/>
          <a:lstStyle/>
          <a:p>
            <a:r>
              <a:rPr lang="en-US" sz="3200" b="1" smtClean="0">
                <a:solidFill>
                  <a:srgbClr val="0000FF"/>
                </a:solidFill>
                <a:cs typeface="Times New Roman" panose="02020603050405020304" pitchFamily="18" charset="0"/>
              </a:rPr>
              <a:t>II. Nghe </a:t>
            </a:r>
            <a:r>
              <a:rPr lang="en-US" sz="3200" b="1">
                <a:solidFill>
                  <a:srgbClr val="0000FF"/>
                </a:solidFill>
                <a:cs typeface="Times New Roman" panose="02020603050405020304" pitchFamily="18" charset="0"/>
              </a:rPr>
              <a:t>bài hát </a:t>
            </a:r>
            <a:r>
              <a:rPr lang="en-US" sz="3200" b="1" i="1">
                <a:solidFill>
                  <a:srgbClr val="0000FF"/>
                </a:solidFill>
                <a:cs typeface="Times New Roman" panose="02020603050405020304" pitchFamily="18" charset="0"/>
              </a:rPr>
              <a:t>Việt Nam quê hương </a:t>
            </a:r>
            <a:r>
              <a:rPr lang="en-US" sz="3200" b="1" i="1" smtClean="0">
                <a:solidFill>
                  <a:srgbClr val="0000FF"/>
                </a:solidFill>
                <a:cs typeface="Times New Roman" panose="02020603050405020304" pitchFamily="18" charset="0"/>
              </a:rPr>
              <a:t>tôi</a:t>
            </a:r>
            <a:r>
              <a:rPr lang="en-US" sz="3200" b="1" smtClean="0">
                <a:solidFill>
                  <a:srgbClr val="0000FF"/>
                </a:solidFill>
                <a:cs typeface="Times New Roman" panose="02020603050405020304" pitchFamily="18" charset="0"/>
              </a:rPr>
              <a:t>;</a:t>
            </a:r>
            <a:br>
              <a:rPr lang="en-US" sz="3200" b="1" smtClean="0">
                <a:solidFill>
                  <a:srgbClr val="0000FF"/>
                </a:solidFill>
                <a:cs typeface="Times New Roman" panose="02020603050405020304" pitchFamily="18" charset="0"/>
              </a:rPr>
            </a:br>
            <a:r>
              <a:rPr lang="en-US" sz="3200" b="1" smtClean="0">
                <a:solidFill>
                  <a:srgbClr val="0000FF"/>
                </a:solidFill>
                <a:cs typeface="Times New Roman" panose="02020603050405020304" pitchFamily="18" charset="0"/>
              </a:rPr>
              <a:t>nhạc </a:t>
            </a:r>
            <a:r>
              <a:rPr lang="en-US" sz="3200" b="1">
                <a:solidFill>
                  <a:srgbClr val="0000FF"/>
                </a:solidFill>
                <a:cs typeface="Times New Roman" panose="02020603050405020304" pitchFamily="18" charset="0"/>
              </a:rPr>
              <a:t>sĩ Đỗ Nhuận</a:t>
            </a:r>
          </a:p>
        </p:txBody>
      </p:sp>
      <p:pic>
        <p:nvPicPr>
          <p:cNvPr id="3" name="Picture 2"/>
          <p:cNvPicPr>
            <a:picLocks noChangeAspect="1"/>
          </p:cNvPicPr>
          <p:nvPr/>
        </p:nvPicPr>
        <p:blipFill>
          <a:blip r:embed="rId2"/>
          <a:stretch>
            <a:fillRect/>
          </a:stretch>
        </p:blipFill>
        <p:spPr>
          <a:xfrm>
            <a:off x="2971800" y="1828800"/>
            <a:ext cx="6151055" cy="4534948"/>
          </a:xfrm>
          <a:prstGeom prst="rect">
            <a:avLst/>
          </a:prstGeom>
        </p:spPr>
      </p:pic>
    </p:spTree>
    <p:extLst>
      <p:ext uri="{BB962C8B-B14F-4D97-AF65-F5344CB8AC3E}">
        <p14:creationId xmlns:p14="http://schemas.microsoft.com/office/powerpoint/2010/main" val="1165462803"/>
      </p:ext>
    </p:extLst>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
            <a:ext cx="11582400" cy="457200"/>
          </a:xfrm>
        </p:spPr>
        <p:txBody>
          <a:bodyPr/>
          <a:lstStyle/>
          <a:p>
            <a:r>
              <a:rPr lang="en-US" sz="3200" b="1">
                <a:solidFill>
                  <a:srgbClr val="0000FF"/>
                </a:solidFill>
                <a:cs typeface="Times New Roman" panose="02020603050405020304" pitchFamily="18" charset="0"/>
              </a:rPr>
              <a:t>a</a:t>
            </a:r>
            <a:r>
              <a:rPr lang="en-US" sz="3200" b="1" smtClean="0">
                <a:solidFill>
                  <a:srgbClr val="0000FF"/>
                </a:solidFill>
                <a:cs typeface="Times New Roman" panose="02020603050405020304" pitchFamily="18" charset="0"/>
              </a:rPr>
              <a:t>. Nghe </a:t>
            </a:r>
            <a:r>
              <a:rPr lang="en-US" sz="3200" b="1">
                <a:solidFill>
                  <a:srgbClr val="0000FF"/>
                </a:solidFill>
                <a:cs typeface="Times New Roman" panose="02020603050405020304" pitchFamily="18" charset="0"/>
              </a:rPr>
              <a:t>bài </a:t>
            </a:r>
            <a:r>
              <a:rPr lang="en-US" sz="3200" b="1" smtClean="0">
                <a:solidFill>
                  <a:srgbClr val="0000FF"/>
                </a:solidFill>
                <a:cs typeface="Times New Roman" panose="02020603050405020304" pitchFamily="18" charset="0"/>
              </a:rPr>
              <a:t>hát  </a:t>
            </a:r>
            <a:endParaRPr lang="en-US" sz="3200" b="1">
              <a:solidFill>
                <a:srgbClr val="0000FF"/>
              </a:solidFill>
              <a:cs typeface="Times New Roman" panose="02020603050405020304" pitchFamily="18" charset="0"/>
            </a:endParaRPr>
          </a:p>
        </p:txBody>
      </p:sp>
      <p:pic>
        <p:nvPicPr>
          <p:cNvPr id="3" name="VN quehuongtoi HopXuon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054100" y="762000"/>
            <a:ext cx="9994900" cy="5617742"/>
          </a:xfrm>
          <a:prstGeom prst="rect">
            <a:avLst/>
          </a:prstGeom>
        </p:spPr>
      </p:pic>
    </p:spTree>
    <p:extLst>
      <p:ext uri="{BB962C8B-B14F-4D97-AF65-F5344CB8AC3E}">
        <p14:creationId xmlns:p14="http://schemas.microsoft.com/office/powerpoint/2010/main" val="2389882942"/>
      </p:ext>
    </p:extLst>
  </p:cSld>
  <p:clrMapOvr>
    <a:masterClrMapping/>
  </p:clrMapOvr>
  <p:transition spd="slow">
    <p:fade/>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fullScrn="1">
              <p:cMediaNode vol="80000">
                <p:cTn id="7" fill="hold" display="0">
                  <p:stCondLst>
                    <p:cond delay="indefinite"/>
                  </p:stCondLst>
                </p:cTn>
                <p:tgtEl>
                  <p:spTgt spid="3"/>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3962400" cy="457200"/>
          </a:xfrm>
        </p:spPr>
        <p:txBody>
          <a:bodyPr/>
          <a:lstStyle/>
          <a:p>
            <a:r>
              <a:rPr lang="en-US" sz="3200" b="1" smtClean="0">
                <a:solidFill>
                  <a:srgbClr val="00B050"/>
                </a:solidFill>
                <a:cs typeface="Times New Roman" panose="02020603050405020304" pitchFamily="18" charset="0"/>
              </a:rPr>
              <a:t>Thảo luận nhóm</a:t>
            </a:r>
            <a:endParaRPr lang="en-US" sz="3200" b="1">
              <a:solidFill>
                <a:srgbClr val="00B050"/>
              </a:solidFill>
              <a:cs typeface="Times New Roman" panose="02020603050405020304" pitchFamily="18" charset="0"/>
            </a:endParaRPr>
          </a:p>
        </p:txBody>
      </p:sp>
      <p:sp>
        <p:nvSpPr>
          <p:cNvPr id="7" name="Rectangle 2"/>
          <p:cNvSpPr>
            <a:spLocks noChangeArrowheads="1"/>
          </p:cNvSpPr>
          <p:nvPr/>
        </p:nvSpPr>
        <p:spPr bwMode="auto">
          <a:xfrm>
            <a:off x="76200" y="685800"/>
            <a:ext cx="5257800" cy="4672024"/>
          </a:xfrm>
          <a:prstGeom prst="rect">
            <a:avLst/>
          </a:prstGeom>
          <a:ln>
            <a:noFill/>
          </a:ln>
        </p:spPr>
        <p:style>
          <a:lnRef idx="2">
            <a:schemeClr val="accent5"/>
          </a:lnRef>
          <a:fillRef idx="1">
            <a:schemeClr val="lt1"/>
          </a:fillRef>
          <a:effectRef idx="0">
            <a:schemeClr val="accent5"/>
          </a:effectRef>
          <a:fontRef idx="minor">
            <a:schemeClr val="dk1"/>
          </a:fontRef>
        </p:style>
        <p:txBody>
          <a:bodyPr vert="horz" wrap="square" lIns="91440" tIns="38088" rIns="91440" bIns="38088" numCol="1" anchor="ctr" anchorCtr="0" compatLnSpc="1">
            <a:prstTxWarp prst="textNoShape">
              <a:avLst/>
            </a:prstTxWarp>
            <a:spAutoFit/>
          </a:bodyPr>
          <a:lstStyle/>
          <a:p>
            <a:pPr marL="342900" marR="0" lvl="0" indent="-342900" algn="just" defTabSz="914400" rtl="0" eaLnBrk="0" fontAlgn="base" latinLnBrk="0" hangingPunct="0">
              <a:lnSpc>
                <a:spcPct val="114000"/>
              </a:lnSpc>
              <a:spcBef>
                <a:spcPts val="300"/>
              </a:spcBef>
              <a:spcAft>
                <a:spcPts val="300"/>
              </a:spcAft>
              <a:buClrTx/>
              <a:buSzTx/>
              <a:buFont typeface="Wingdings" panose="05000000000000000000" pitchFamily="2" charset="2"/>
              <a:buChar char="Ø"/>
              <a:tabLst/>
            </a:pPr>
            <a:r>
              <a:rPr kumimoji="0" lang="en-US" altLang="vi-VN" sz="2000" b="0" u="none" strike="noStrike" cap="none" normalizeH="0" baseline="0" smtClean="0">
                <a:ln>
                  <a:noFill/>
                </a:ln>
                <a:solidFill>
                  <a:srgbClr val="0000FF"/>
                </a:solidFill>
                <a:effectLst/>
                <a:latin typeface="+mn-lt"/>
                <a:ea typeface="Times New Roman" panose="02020603050405020304" pitchFamily="18" charset="0"/>
                <a:cs typeface="Times New Roman" panose="02020603050405020304" pitchFamily="18" charset="0"/>
              </a:rPr>
              <a:t>Vì sao có thể nói bài hát </a:t>
            </a:r>
            <a:r>
              <a:rPr kumimoji="0" lang="en-US" altLang="vi-VN" sz="2000" b="0" i="1" u="none" strike="noStrike" cap="none" normalizeH="0" baseline="0" smtClean="0">
                <a:ln>
                  <a:noFill/>
                </a:ln>
                <a:solidFill>
                  <a:srgbClr val="C00000"/>
                </a:solidFill>
                <a:effectLst/>
                <a:latin typeface="+mn-lt"/>
                <a:ea typeface="Times New Roman" panose="02020603050405020304" pitchFamily="18" charset="0"/>
                <a:cs typeface="Times New Roman" panose="02020603050405020304" pitchFamily="18" charset="0"/>
              </a:rPr>
              <a:t>Việt Nam quê hương </a:t>
            </a:r>
            <a:r>
              <a:rPr kumimoji="0" lang="en-US" altLang="vi-VN" sz="2000" b="0" i="1" u="none" strike="noStrike" cap="none" normalizeH="0" baseline="0" smtClean="0">
                <a:ln>
                  <a:noFill/>
                </a:ln>
                <a:solidFill>
                  <a:srgbClr val="0000FF"/>
                </a:solidFill>
                <a:effectLst/>
                <a:latin typeface="+mn-lt"/>
                <a:ea typeface="Times New Roman" panose="02020603050405020304" pitchFamily="18" charset="0"/>
                <a:cs typeface="Times New Roman" panose="02020603050405020304" pitchFamily="18" charset="0"/>
              </a:rPr>
              <a:t>tôi </a:t>
            </a:r>
            <a:r>
              <a:rPr kumimoji="0" lang="en-US" altLang="vi-VN" sz="2000" b="0" u="none" strike="noStrike" cap="none" normalizeH="0" baseline="0" smtClean="0">
                <a:ln>
                  <a:noFill/>
                </a:ln>
                <a:solidFill>
                  <a:srgbClr val="0000FF"/>
                </a:solidFill>
                <a:effectLst/>
                <a:latin typeface="+mn-lt"/>
                <a:ea typeface="Times New Roman" panose="02020603050405020304" pitchFamily="18" charset="0"/>
                <a:cs typeface="Times New Roman" panose="02020603050405020304" pitchFamily="18" charset="0"/>
              </a:rPr>
              <a:t>như một bức tranh tuyệt đẹp về quê hương đất nước?</a:t>
            </a:r>
          </a:p>
          <a:p>
            <a:pPr marL="342900" marR="0" lvl="0" indent="-342900" algn="just" defTabSz="914400" rtl="0" eaLnBrk="0" fontAlgn="base" latinLnBrk="0" hangingPunct="0">
              <a:lnSpc>
                <a:spcPct val="114000"/>
              </a:lnSpc>
              <a:spcBef>
                <a:spcPts val="300"/>
              </a:spcBef>
              <a:spcAft>
                <a:spcPts val="300"/>
              </a:spcAft>
              <a:buClrTx/>
              <a:buSzTx/>
              <a:buFont typeface="Wingdings" panose="05000000000000000000" pitchFamily="2" charset="2"/>
              <a:buChar char="Ø"/>
              <a:tabLst/>
            </a:pPr>
            <a:r>
              <a:rPr kumimoji="0" lang="en-US" altLang="vi-VN" sz="2000" b="0" u="none" strike="noStrike" cap="none" normalizeH="0" baseline="0" smtClean="0">
                <a:ln>
                  <a:noFill/>
                </a:ln>
                <a:solidFill>
                  <a:srgbClr val="0000FF"/>
                </a:solidFill>
                <a:effectLst/>
                <a:latin typeface="+mn-lt"/>
                <a:ea typeface="Times New Roman" panose="02020603050405020304" pitchFamily="18" charset="0"/>
                <a:cs typeface="Times New Roman" panose="02020603050405020304" pitchFamily="18" charset="0"/>
              </a:rPr>
              <a:t>Lời của bài hát đã vẽ nên khung cảnh những vùng miền nào của đất nước?</a:t>
            </a:r>
          </a:p>
          <a:p>
            <a:pPr marL="342900" marR="0" lvl="0" indent="-342900" algn="just" defTabSz="914400" rtl="0" eaLnBrk="0" fontAlgn="base" latinLnBrk="0" hangingPunct="0">
              <a:lnSpc>
                <a:spcPct val="114000"/>
              </a:lnSpc>
              <a:spcBef>
                <a:spcPts val="300"/>
              </a:spcBef>
              <a:spcAft>
                <a:spcPts val="300"/>
              </a:spcAft>
              <a:buClrTx/>
              <a:buSzTx/>
              <a:buFont typeface="Wingdings" panose="05000000000000000000" pitchFamily="2" charset="2"/>
              <a:buChar char="Ø"/>
              <a:tabLst/>
            </a:pPr>
            <a:r>
              <a:rPr kumimoji="0" lang="en-US" altLang="vi-VN" sz="2000" b="0" u="none" strike="noStrike" cap="none" normalizeH="0" baseline="0" smtClean="0">
                <a:ln>
                  <a:noFill/>
                </a:ln>
                <a:solidFill>
                  <a:srgbClr val="0000FF"/>
                </a:solidFill>
                <a:effectLst/>
                <a:latin typeface="+mn-lt"/>
                <a:ea typeface="Times New Roman" panose="02020603050405020304" pitchFamily="18" charset="0"/>
                <a:cs typeface="Times New Roman" panose="02020603050405020304" pitchFamily="18" charset="0"/>
              </a:rPr>
              <a:t>Sức mạnh của dân tộc Việt Nam được tượng trưng qua hình ảnh nhân vật nào trong bài hát?</a:t>
            </a:r>
          </a:p>
          <a:p>
            <a:pPr marL="342900" marR="0" lvl="0" indent="-342900" algn="just" defTabSz="914400" rtl="0" eaLnBrk="0" fontAlgn="base" latinLnBrk="0" hangingPunct="0">
              <a:lnSpc>
                <a:spcPct val="114000"/>
              </a:lnSpc>
              <a:spcBef>
                <a:spcPts val="300"/>
              </a:spcBef>
              <a:spcAft>
                <a:spcPts val="300"/>
              </a:spcAft>
              <a:buClrTx/>
              <a:buSzTx/>
              <a:buFont typeface="Wingdings" panose="05000000000000000000" pitchFamily="2" charset="2"/>
              <a:buChar char="Ø"/>
              <a:tabLst/>
            </a:pPr>
            <a:r>
              <a:rPr kumimoji="0" lang="en-US" altLang="vi-VN" sz="2000" b="0" u="none" strike="noStrike" cap="none" normalizeH="0" baseline="0" smtClean="0">
                <a:ln>
                  <a:noFill/>
                </a:ln>
                <a:solidFill>
                  <a:srgbClr val="0000FF"/>
                </a:solidFill>
                <a:effectLst/>
                <a:latin typeface="+mn-lt"/>
                <a:ea typeface="Times New Roman" panose="02020603050405020304" pitchFamily="18" charset="0"/>
                <a:cs typeface="Times New Roman" panose="02020603050405020304" pitchFamily="18" charset="0"/>
              </a:rPr>
              <a:t>Em thích nhất câu hát nào, vì sao?</a:t>
            </a:r>
          </a:p>
          <a:p>
            <a:pPr marL="342900" marR="0" lvl="0" indent="-342900" algn="just" defTabSz="914400" rtl="0" eaLnBrk="0" fontAlgn="base" latinLnBrk="0" hangingPunct="0">
              <a:lnSpc>
                <a:spcPct val="114000"/>
              </a:lnSpc>
              <a:spcBef>
                <a:spcPts val="300"/>
              </a:spcBef>
              <a:spcAft>
                <a:spcPts val="300"/>
              </a:spcAft>
              <a:buClrTx/>
              <a:buSzTx/>
              <a:buFont typeface="Wingdings" panose="05000000000000000000" pitchFamily="2" charset="2"/>
              <a:buChar char="Ø"/>
              <a:tabLst/>
            </a:pPr>
            <a:r>
              <a:rPr kumimoji="0" lang="en-US" altLang="vi-VN" sz="2000" b="0" u="none" strike="noStrike" cap="none" normalizeH="0" baseline="0" smtClean="0">
                <a:ln>
                  <a:noFill/>
                </a:ln>
                <a:solidFill>
                  <a:srgbClr val="0000FF"/>
                </a:solidFill>
                <a:effectLst/>
                <a:latin typeface="+mn-lt"/>
                <a:ea typeface="Times New Roman" panose="02020603050405020304" pitchFamily="18" charset="0"/>
                <a:cs typeface="Times New Roman" panose="02020603050405020304" pitchFamily="18" charset="0"/>
              </a:rPr>
              <a:t>Giai điệu của bài hát có tính chất âm nhạc như thế nào?</a:t>
            </a:r>
          </a:p>
          <a:p>
            <a:pPr marL="342900" marR="0" lvl="0" indent="-342900" algn="just" defTabSz="914400" rtl="0" eaLnBrk="0" fontAlgn="base" latinLnBrk="0" hangingPunct="0">
              <a:lnSpc>
                <a:spcPct val="114000"/>
              </a:lnSpc>
              <a:spcBef>
                <a:spcPts val="300"/>
              </a:spcBef>
              <a:spcAft>
                <a:spcPts val="300"/>
              </a:spcAft>
              <a:buClrTx/>
              <a:buSzTx/>
              <a:buFont typeface="Wingdings" panose="05000000000000000000" pitchFamily="2" charset="2"/>
              <a:buChar char="Ø"/>
              <a:tabLst/>
            </a:pPr>
            <a:r>
              <a:rPr kumimoji="0" lang="en-US" altLang="vi-VN" sz="2000" b="0" u="none" strike="noStrike" cap="none" normalizeH="0" baseline="0" smtClean="0">
                <a:ln>
                  <a:noFill/>
                </a:ln>
                <a:solidFill>
                  <a:srgbClr val="0000FF"/>
                </a:solidFill>
                <a:effectLst/>
                <a:latin typeface="+mn-lt"/>
                <a:ea typeface="Times New Roman" panose="02020603050405020304" pitchFamily="18" charset="0"/>
                <a:cs typeface="Times New Roman" panose="02020603050405020304" pitchFamily="18" charset="0"/>
              </a:rPr>
              <a:t>Nêu cảm nhận của em về tác phẩm. </a:t>
            </a:r>
            <a:endParaRPr kumimoji="0" lang="en-US" altLang="vi-VN" sz="2000" b="0" u="none" strike="noStrike" cap="none" normalizeH="0" baseline="0" smtClean="0">
              <a:ln>
                <a:noFill/>
              </a:ln>
              <a:solidFill>
                <a:srgbClr val="0000FF"/>
              </a:solidFill>
              <a:effectLst/>
              <a:latin typeface="+mn-lt"/>
            </a:endParaRPr>
          </a:p>
        </p:txBody>
      </p:sp>
      <p:pic>
        <p:nvPicPr>
          <p:cNvPr id="11" name="Picture 4" descr="https://tuannguyenweb.files.wordpress.com/2017/05/8209cd50d6a29bf52a674ca37df94565_students-group-work-by-pietluk-children-group-work-clipart_2213-1650.png?w=107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78390" y="5257800"/>
            <a:ext cx="1981200" cy="14775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0200" y="228600"/>
            <a:ext cx="6559118" cy="4724400"/>
          </a:xfrm>
          <a:prstGeom prst="rect">
            <a:avLst/>
          </a:prstGeom>
        </p:spPr>
      </p:pic>
    </p:spTree>
    <p:extLst>
      <p:ext uri="{BB962C8B-B14F-4D97-AF65-F5344CB8AC3E}">
        <p14:creationId xmlns:p14="http://schemas.microsoft.com/office/powerpoint/2010/main" val="3495792670"/>
      </p:ext>
    </p:extLst>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clrChange>
              <a:clrFrom>
                <a:srgbClr val="FFFFFF"/>
              </a:clrFrom>
              <a:clrTo>
                <a:srgbClr val="FFFFFF">
                  <a:alpha val="0"/>
                </a:srgbClr>
              </a:clrTo>
            </a:clrChange>
          </a:blip>
          <a:stretch>
            <a:fillRect/>
          </a:stretch>
        </p:blipFill>
        <p:spPr>
          <a:xfrm flipH="1">
            <a:off x="18557" y="2438400"/>
            <a:ext cx="2028825" cy="2962275"/>
          </a:xfrm>
          <a:prstGeom prst="rect">
            <a:avLst/>
          </a:prstGeom>
        </p:spPr>
      </p:pic>
      <p:sp>
        <p:nvSpPr>
          <p:cNvPr id="4" name="Rectangle 1"/>
          <p:cNvSpPr>
            <a:spLocks noChangeArrowheads="1"/>
          </p:cNvSpPr>
          <p:nvPr/>
        </p:nvSpPr>
        <p:spPr bwMode="auto">
          <a:xfrm>
            <a:off x="2362200" y="76200"/>
            <a:ext cx="9677400" cy="6606321"/>
          </a:xfrm>
          <a:prstGeom prst="wedgeRoundRectCallout">
            <a:avLst>
              <a:gd name="adj1" fmla="val -57751"/>
              <a:gd name="adj2" fmla="val -6666"/>
              <a:gd name="adj3" fmla="val 16667"/>
            </a:avLst>
          </a:prstGeom>
          <a:ln>
            <a:solidFill>
              <a:srgbClr val="FFC000"/>
            </a:solidFill>
          </a:ln>
        </p:spPr>
        <p:style>
          <a:lnRef idx="1">
            <a:schemeClr val="accent5"/>
          </a:lnRef>
          <a:fillRef idx="2">
            <a:schemeClr val="accent5"/>
          </a:fillRef>
          <a:effectRef idx="1">
            <a:schemeClr val="accent5"/>
          </a:effectRef>
          <a:fontRef idx="minor">
            <a:schemeClr val="dk1"/>
          </a:fontRef>
        </p:style>
        <p:txBody>
          <a:bodyPr vert="horz" wrap="square" lIns="91440" tIns="38088" rIns="91440" bIns="38088" numCol="1" anchor="ctr" anchorCtr="0" compatLnSpc="1">
            <a:prstTxWarp prst="textNoShape">
              <a:avLst/>
            </a:prstTxWarp>
            <a:spAutoFit/>
          </a:bodyPr>
          <a:lstStyle/>
          <a:p>
            <a:pPr marL="0" marR="0" lvl="0" indent="269875" algn="just" defTabSz="914400" rtl="0" eaLnBrk="0" fontAlgn="base" latinLnBrk="0" hangingPunct="0">
              <a:lnSpc>
                <a:spcPct val="114000"/>
              </a:lnSpc>
              <a:spcBef>
                <a:spcPct val="0"/>
              </a:spcBef>
              <a:spcAft>
                <a:spcPct val="0"/>
              </a:spcAft>
              <a:buClrTx/>
              <a:buSzTx/>
              <a:buFontTx/>
              <a:buNone/>
              <a:tabLst/>
            </a:pPr>
            <a:r>
              <a:rPr kumimoji="0" lang="en-US" altLang="vi-VN" sz="2400" b="0" u="none" strike="noStrike" cap="none" normalizeH="0" baseline="0" smtClean="0">
                <a:ln>
                  <a:noFill/>
                </a:ln>
                <a:solidFill>
                  <a:srgbClr val="0000FF"/>
                </a:solidFill>
                <a:effectLst/>
                <a:latin typeface="+mn-lt"/>
                <a:ea typeface="Times New Roman" panose="02020603050405020304" pitchFamily="18" charset="0"/>
                <a:cs typeface="Times New Roman" panose="02020603050405020304" pitchFamily="18" charset="0"/>
              </a:rPr>
              <a:t>Bài hát </a:t>
            </a:r>
            <a:r>
              <a:rPr kumimoji="0" lang="en-US" altLang="vi-VN" sz="2400" b="0" i="1" u="none" strike="noStrike" cap="none" normalizeH="0" baseline="0" smtClean="0">
                <a:ln>
                  <a:noFill/>
                </a:ln>
                <a:solidFill>
                  <a:srgbClr val="C00000"/>
                </a:solidFill>
                <a:effectLst/>
                <a:latin typeface="+mn-lt"/>
                <a:ea typeface="Times New Roman" panose="02020603050405020304" pitchFamily="18" charset="0"/>
                <a:cs typeface="Times New Roman" panose="02020603050405020304" pitchFamily="18" charset="0"/>
              </a:rPr>
              <a:t>Việt Nam quê hương </a:t>
            </a:r>
            <a:r>
              <a:rPr kumimoji="0" lang="en-US" altLang="vi-VN" sz="2400" b="0" u="none" strike="noStrike" cap="none" normalizeH="0" baseline="0" smtClean="0">
                <a:ln>
                  <a:noFill/>
                </a:ln>
                <a:solidFill>
                  <a:srgbClr val="0000FF"/>
                </a:solidFill>
                <a:effectLst/>
                <a:latin typeface="+mn-lt"/>
                <a:ea typeface="Times New Roman" panose="02020603050405020304" pitchFamily="18" charset="0"/>
                <a:cs typeface="Times New Roman" panose="02020603050405020304" pitchFamily="18" charset="0"/>
              </a:rPr>
              <a:t>tôi như là một bức tranh tuyệt đẹp về quê hương đất nước. Giai điệu của bài mượt mà, tha thiết rất gần gũi với tâm hồn mỗi con người Việt Nam. Qua lời ca, hình ảnh Tổ quốc hiện lên vô cùng giản dị, thân thuộc và thanh bình. Đó là những hình ảnh tiêu biểu cho làng quê Việt Nam: rặng phi lao bên bờ biển xanh, đồi chè vùng trung du, cánh đồng lúa thẳng cánh cò bay, luỹ tre làng, rừng dừa xanh ngút ngàn,… Cùng với cảnh vật các vùng miền là hình ảnh những con người Việt Nam dung dị và kiêu hãnh: em bé còn trong nôi – mầm sống đang lớn dần trong tiếng ru hời của mẹ, người thiếu nữ xinh tươi dạt dào sức sống, chàng trai trẻ tượng trưng cho sức mạnh của dân tộc Việt Nam. Với giai điệu được đẩy lên cao trào ở câu hát cuối cùng, tác giả như muốn khẳng định một tương lai tươi sáng, một sức sống mãnh liệt và trường tồn của đất nước. </a:t>
            </a:r>
            <a:endParaRPr kumimoji="0" lang="en-US" altLang="vi-VN" sz="2400" b="0" u="none" strike="noStrike" cap="none" normalizeH="0" baseline="0" smtClean="0">
              <a:ln>
                <a:noFill/>
              </a:ln>
              <a:solidFill>
                <a:srgbClr val="0000FF"/>
              </a:solidFill>
              <a:effectLst/>
              <a:latin typeface="+mn-lt"/>
            </a:endParaRPr>
          </a:p>
        </p:txBody>
      </p:sp>
    </p:spTree>
    <p:extLst>
      <p:ext uri="{BB962C8B-B14F-4D97-AF65-F5344CB8AC3E}">
        <p14:creationId xmlns:p14="http://schemas.microsoft.com/office/powerpoint/2010/main" val="1978989914"/>
      </p:ext>
    </p:extLst>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VN QueHuongToi Nhieu CaS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143000" y="685800"/>
            <a:ext cx="9885044" cy="5555997"/>
          </a:xfrm>
          <a:prstGeom prst="rect">
            <a:avLst/>
          </a:prstGeom>
        </p:spPr>
      </p:pic>
    </p:spTree>
    <p:extLst>
      <p:ext uri="{BB962C8B-B14F-4D97-AF65-F5344CB8AC3E}">
        <p14:creationId xmlns:p14="http://schemas.microsoft.com/office/powerpoint/2010/main" val="2776091035"/>
      </p:ext>
    </p:extLst>
  </p:cSld>
  <p:clrMapOvr>
    <a:masterClrMapping/>
  </p:clrMapOvr>
  <p:transition spd="slow">
    <p:fade/>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fullScrn="1">
              <p:cMediaNode vol="80000">
                <p:cTn id="7" fill="hold" display="0">
                  <p:stCondLst>
                    <p:cond delay="indefinite"/>
                  </p:stCondLst>
                </p:cTn>
                <p:tgtEl>
                  <p:spTgt spid="5"/>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81000"/>
            <a:ext cx="11582400" cy="457200"/>
          </a:xfrm>
        </p:spPr>
        <p:txBody>
          <a:bodyPr/>
          <a:lstStyle/>
          <a:p>
            <a:r>
              <a:rPr lang="en-US" sz="3200" b="1">
                <a:solidFill>
                  <a:srgbClr val="0000FF"/>
                </a:solidFill>
                <a:cs typeface="Times New Roman" panose="02020603050405020304" pitchFamily="18" charset="0"/>
              </a:rPr>
              <a:t>b</a:t>
            </a:r>
            <a:r>
              <a:rPr lang="en-US" sz="3200" b="1" smtClean="0">
                <a:solidFill>
                  <a:srgbClr val="0000FF"/>
                </a:solidFill>
                <a:cs typeface="Times New Roman" panose="02020603050405020304" pitchFamily="18" charset="0"/>
              </a:rPr>
              <a:t>. Nhạc sĩ Đỗ Nhuận</a:t>
            </a:r>
            <a:endParaRPr lang="en-US" sz="3200" b="1">
              <a:solidFill>
                <a:srgbClr val="0000FF"/>
              </a:solidFill>
              <a:cs typeface="Times New Roman" panose="02020603050405020304" pitchFamily="18" charset="0"/>
            </a:endParaRPr>
          </a:p>
        </p:txBody>
      </p:sp>
      <p:pic>
        <p:nvPicPr>
          <p:cNvPr id="1026" name="Picture 2" descr="https://thoixua.vn/wp-content/uploads/2020/08/do-quan-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400" y="2286000"/>
            <a:ext cx="4497824" cy="2819400"/>
          </a:xfrm>
          <a:prstGeom prst="roundRect">
            <a:avLst>
              <a:gd name="adj" fmla="val 16667"/>
            </a:avLst>
          </a:prstGeom>
          <a:ln w="28575">
            <a:solidFill>
              <a:srgbClr val="FFC000"/>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3" name="Rectangle 1"/>
          <p:cNvSpPr>
            <a:spLocks noChangeArrowheads="1"/>
          </p:cNvSpPr>
          <p:nvPr/>
        </p:nvSpPr>
        <p:spPr bwMode="auto">
          <a:xfrm>
            <a:off x="5257800" y="2885741"/>
            <a:ext cx="6248400" cy="191485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38088" rIns="91440" bIns="38088" numCol="1" anchor="ctr" anchorCtr="0" compatLnSpc="1">
            <a:prstTxWarp prst="textNoShape">
              <a:avLst/>
            </a:prstTxWarp>
            <a:spAutoFit/>
          </a:bodyPr>
          <a:lstStyle/>
          <a:p>
            <a:pPr marL="685800" marR="0" lvl="0" indent="-342900" algn="just" defTabSz="914400" rtl="0" eaLnBrk="0" fontAlgn="base" latinLnBrk="0" hangingPunct="0">
              <a:lnSpc>
                <a:spcPct val="114000"/>
              </a:lnSpc>
              <a:spcBef>
                <a:spcPts val="300"/>
              </a:spcBef>
              <a:spcAft>
                <a:spcPts val="300"/>
              </a:spcAft>
              <a:buClrTx/>
              <a:buSzTx/>
              <a:buFont typeface="Wingdings" panose="05000000000000000000" pitchFamily="2" charset="2"/>
              <a:buChar char="Ø"/>
              <a:tabLst/>
            </a:pPr>
            <a:r>
              <a:rPr kumimoji="0" lang="en-US" altLang="vi-VN" sz="2400" b="0" u="none" strike="noStrike" cap="none" normalizeH="0" baseline="0" smtClean="0">
                <a:ln>
                  <a:noFill/>
                </a:ln>
                <a:solidFill>
                  <a:srgbClr val="0000FF"/>
                </a:solidFill>
                <a:effectLst/>
                <a:latin typeface="+mj-lt"/>
                <a:ea typeface="Times New Roman" panose="02020603050405020304" pitchFamily="18" charset="0"/>
                <a:cs typeface="Times New Roman" panose="02020603050405020304" pitchFamily="18" charset="0"/>
              </a:rPr>
              <a:t> Em có biết tác phẩm nào của nhạc sĩ Đỗ Nhuận không? </a:t>
            </a:r>
          </a:p>
          <a:p>
            <a:pPr marL="685800" marR="0" lvl="0" indent="-342900" algn="just" defTabSz="914400" rtl="0" eaLnBrk="0" fontAlgn="base" latinLnBrk="0" hangingPunct="0">
              <a:lnSpc>
                <a:spcPct val="114000"/>
              </a:lnSpc>
              <a:spcBef>
                <a:spcPts val="300"/>
              </a:spcBef>
              <a:spcAft>
                <a:spcPts val="300"/>
              </a:spcAft>
              <a:buClrTx/>
              <a:buSzTx/>
              <a:buFont typeface="Wingdings" panose="05000000000000000000" pitchFamily="2" charset="2"/>
              <a:buChar char="Ø"/>
              <a:tabLst/>
            </a:pPr>
            <a:r>
              <a:rPr kumimoji="0" lang="en-US" altLang="vi-VN" sz="2400" b="0" u="none" strike="noStrike" cap="none" normalizeH="0" baseline="0" smtClean="0">
                <a:ln>
                  <a:noFill/>
                </a:ln>
                <a:solidFill>
                  <a:srgbClr val="0000FF"/>
                </a:solidFill>
                <a:effectLst/>
                <a:latin typeface="+mj-lt"/>
                <a:ea typeface="Times New Roman" panose="02020603050405020304" pitchFamily="18" charset="0"/>
                <a:cs typeface="Times New Roman" panose="02020603050405020304" pitchFamily="18" charset="0"/>
              </a:rPr>
              <a:t>Tên của tác phẩm là gì? </a:t>
            </a:r>
          </a:p>
          <a:p>
            <a:pPr marL="685800" marR="0" lvl="0" indent="-342900" algn="just" defTabSz="914400" rtl="0" eaLnBrk="0" fontAlgn="base" latinLnBrk="0" hangingPunct="0">
              <a:lnSpc>
                <a:spcPct val="114000"/>
              </a:lnSpc>
              <a:spcBef>
                <a:spcPts val="300"/>
              </a:spcBef>
              <a:spcAft>
                <a:spcPts val="300"/>
              </a:spcAft>
              <a:buClrTx/>
              <a:buSzTx/>
              <a:buFont typeface="Wingdings" panose="05000000000000000000" pitchFamily="2" charset="2"/>
              <a:buChar char="Ø"/>
              <a:tabLst/>
            </a:pPr>
            <a:r>
              <a:rPr kumimoji="0" lang="en-US" altLang="vi-VN" sz="2400" b="0" u="none" strike="noStrike" cap="none" normalizeH="0" baseline="0" smtClean="0">
                <a:ln>
                  <a:noFill/>
                </a:ln>
                <a:solidFill>
                  <a:srgbClr val="0000FF"/>
                </a:solidFill>
                <a:effectLst/>
                <a:latin typeface="+mj-lt"/>
                <a:ea typeface="Times New Roman" panose="02020603050405020304" pitchFamily="18" charset="0"/>
                <a:cs typeface="Times New Roman" panose="02020603050405020304" pitchFamily="18" charset="0"/>
              </a:rPr>
              <a:t>Nội dung tác phẩm nói về điều gì? </a:t>
            </a:r>
          </a:p>
        </p:txBody>
      </p:sp>
      <p:pic>
        <p:nvPicPr>
          <p:cNvPr id="4" name="Picture 3"/>
          <p:cNvPicPr>
            <a:picLocks noChangeAspect="1"/>
          </p:cNvPicPr>
          <p:nvPr/>
        </p:nvPicPr>
        <p:blipFill>
          <a:blip r:embed="rId3"/>
          <a:stretch>
            <a:fillRect/>
          </a:stretch>
        </p:blipFill>
        <p:spPr>
          <a:xfrm>
            <a:off x="8153400" y="1858850"/>
            <a:ext cx="947738" cy="854299"/>
          </a:xfrm>
          <a:prstGeom prst="rect">
            <a:avLst/>
          </a:prstGeom>
        </p:spPr>
      </p:pic>
    </p:spTree>
    <p:extLst>
      <p:ext uri="{BB962C8B-B14F-4D97-AF65-F5344CB8AC3E}">
        <p14:creationId xmlns:p14="http://schemas.microsoft.com/office/powerpoint/2010/main" val="1674004747"/>
      </p:ext>
    </p:extLst>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4819"/>
          <a:stretch/>
        </p:blipFill>
        <p:spPr>
          <a:xfrm>
            <a:off x="1066800" y="225972"/>
            <a:ext cx="10645631" cy="6553200"/>
          </a:xfrm>
          <a:prstGeom prst="rect">
            <a:avLst/>
          </a:prstGeom>
        </p:spPr>
      </p:pic>
      <p:sp>
        <p:nvSpPr>
          <p:cNvPr id="5" name="Rectangle 4"/>
          <p:cNvSpPr/>
          <p:nvPr/>
        </p:nvSpPr>
        <p:spPr bwMode="auto">
          <a:xfrm>
            <a:off x="1066800" y="228600"/>
            <a:ext cx="1752600" cy="14478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vi-VN" sz="18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1555380574"/>
      </p:ext>
    </p:extLst>
  </p:cSld>
  <p:clrMapOvr>
    <a:masterClrMapping/>
  </p:clrMapOvr>
  <p:transition spd="slow">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anhQuanXa">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270575" y="1143000"/>
            <a:ext cx="5694045" cy="3200400"/>
          </a:xfrm>
          <a:prstGeom prst="rect">
            <a:avLst/>
          </a:prstGeom>
          <a:solidFill>
            <a:srgbClr val="FFFFFF">
              <a:shade val="85000"/>
            </a:srgbClr>
          </a:solidFill>
          <a:ln w="88900" cap="sq">
            <a:solidFill>
              <a:srgbClr val="FFC000"/>
            </a:solidFill>
            <a:prstDash val="solid"/>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DuKich SongThao">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6248335" y="2743200"/>
            <a:ext cx="5694045" cy="3200400"/>
          </a:xfrm>
          <a:prstGeom prst="rect">
            <a:avLst/>
          </a:prstGeom>
          <a:solidFill>
            <a:srgbClr val="FFFFFF">
              <a:shade val="85000"/>
            </a:srgbClr>
          </a:solidFill>
          <a:ln w="88900" cap="sq">
            <a:solidFill>
              <a:srgbClr val="FFC000"/>
            </a:solidFill>
            <a:prstDash val="solid"/>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extBox 4"/>
          <p:cNvSpPr txBox="1"/>
          <p:nvPr/>
        </p:nvSpPr>
        <p:spPr>
          <a:xfrm>
            <a:off x="1981200" y="452735"/>
            <a:ext cx="2201244" cy="461665"/>
          </a:xfrm>
          <a:prstGeom prst="rect">
            <a:avLst/>
          </a:prstGeom>
          <a:noFill/>
        </p:spPr>
        <p:txBody>
          <a:bodyPr wrap="none" rtlCol="0">
            <a:spAutoFit/>
          </a:bodyPr>
          <a:lstStyle/>
          <a:p>
            <a:r>
              <a:rPr lang="en-US" sz="2400" b="1" smtClean="0">
                <a:solidFill>
                  <a:srgbClr val="0000FF"/>
                </a:solidFill>
              </a:rPr>
              <a:t>Hành quân xa</a:t>
            </a:r>
            <a:endParaRPr lang="vi-VN" sz="2400" b="1">
              <a:solidFill>
                <a:srgbClr val="0000FF"/>
              </a:solidFill>
            </a:endParaRPr>
          </a:p>
        </p:txBody>
      </p:sp>
      <p:sp>
        <p:nvSpPr>
          <p:cNvPr id="6" name="TextBox 5"/>
          <p:cNvSpPr txBox="1"/>
          <p:nvPr/>
        </p:nvSpPr>
        <p:spPr>
          <a:xfrm>
            <a:off x="8009556" y="2052935"/>
            <a:ext cx="2933816" cy="461665"/>
          </a:xfrm>
          <a:prstGeom prst="rect">
            <a:avLst/>
          </a:prstGeom>
          <a:noFill/>
        </p:spPr>
        <p:txBody>
          <a:bodyPr wrap="none" rtlCol="0">
            <a:spAutoFit/>
          </a:bodyPr>
          <a:lstStyle/>
          <a:p>
            <a:r>
              <a:rPr lang="en-US" sz="2400" b="1" smtClean="0">
                <a:solidFill>
                  <a:srgbClr val="0000FF"/>
                </a:solidFill>
              </a:rPr>
              <a:t>Du kích sông Thao</a:t>
            </a:r>
            <a:endParaRPr lang="vi-VN" sz="2400" b="1">
              <a:solidFill>
                <a:srgbClr val="0000FF"/>
              </a:solidFill>
            </a:endParaRPr>
          </a:p>
        </p:txBody>
      </p:sp>
    </p:spTree>
    <p:extLst>
      <p:ext uri="{BB962C8B-B14F-4D97-AF65-F5344CB8AC3E}">
        <p14:creationId xmlns:p14="http://schemas.microsoft.com/office/powerpoint/2010/main" val="2125338005"/>
      </p:ext>
    </p:extLst>
  </p:cSld>
  <p:clrMapOvr>
    <a:masterClrMapping/>
  </p:clrMapOvr>
  <p:transition spd="slow">
    <p:fade/>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video>
              <p:cMediaNode vol="80000">
                <p:cTn id="13" fill="hold" display="0">
                  <p:stCondLst>
                    <p:cond delay="indefinite"/>
                  </p:stCondLst>
                </p:cTn>
                <p:tgtEl>
                  <p:spTgt spid="3"/>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533400"/>
            <a:ext cx="11582400" cy="1143000"/>
          </a:xfrm>
        </p:spPr>
        <p:txBody>
          <a:bodyPr/>
          <a:lstStyle/>
          <a:p>
            <a:r>
              <a:rPr lang="en-US" sz="3200" b="1" smtClean="0">
                <a:solidFill>
                  <a:srgbClr val="0000FF"/>
                </a:solidFill>
                <a:cs typeface="Times New Roman" panose="02020603050405020304" pitchFamily="18" charset="0"/>
              </a:rPr>
              <a:t>I. Ôn </a:t>
            </a:r>
            <a:r>
              <a:rPr lang="en-US" sz="3200" b="1">
                <a:solidFill>
                  <a:srgbClr val="0000FF"/>
                </a:solidFill>
                <a:cs typeface="Times New Roman" panose="02020603050405020304" pitchFamily="18" charset="0"/>
              </a:rPr>
              <a:t>tập bài hát </a:t>
            </a:r>
            <a:r>
              <a:rPr lang="en-US" sz="3200" b="1" i="1">
                <a:solidFill>
                  <a:srgbClr val="0000FF"/>
                </a:solidFill>
                <a:cs typeface="Times New Roman" panose="02020603050405020304" pitchFamily="18" charset="0"/>
              </a:rPr>
              <a:t>Lí cây </a:t>
            </a:r>
            <a:r>
              <a:rPr lang="en-US" sz="3200" b="1" i="1" smtClean="0">
                <a:solidFill>
                  <a:srgbClr val="0000FF"/>
                </a:solidFill>
                <a:cs typeface="Times New Roman" panose="02020603050405020304" pitchFamily="18" charset="0"/>
              </a:rPr>
              <a:t>đa</a:t>
            </a:r>
            <a:r>
              <a:rPr lang="en-US" sz="3200" b="1" smtClean="0">
                <a:solidFill>
                  <a:srgbClr val="0000FF"/>
                </a:solidFill>
                <a:cs typeface="Times New Roman" panose="02020603050405020304" pitchFamily="18" charset="0"/>
              </a:rPr>
              <a:t>,</a:t>
            </a:r>
            <a:br>
              <a:rPr lang="en-US" sz="3200" b="1" smtClean="0">
                <a:solidFill>
                  <a:srgbClr val="0000FF"/>
                </a:solidFill>
                <a:cs typeface="Times New Roman" panose="02020603050405020304" pitchFamily="18" charset="0"/>
              </a:rPr>
            </a:br>
            <a:r>
              <a:rPr lang="en-US" sz="3200" b="1" smtClean="0">
                <a:solidFill>
                  <a:srgbClr val="0000FF"/>
                </a:solidFill>
                <a:cs typeface="Times New Roman" panose="02020603050405020304" pitchFamily="18" charset="0"/>
              </a:rPr>
              <a:t>kết </a:t>
            </a:r>
            <a:r>
              <a:rPr lang="en-US" sz="3200" b="1">
                <a:solidFill>
                  <a:srgbClr val="0000FF"/>
                </a:solidFill>
                <a:cs typeface="Times New Roman" panose="02020603050405020304" pitchFamily="18" charset="0"/>
              </a:rPr>
              <a:t>hợp gõ </a:t>
            </a:r>
            <a:r>
              <a:rPr lang="en-US" sz="3200" b="1" smtClean="0">
                <a:solidFill>
                  <a:srgbClr val="0000FF"/>
                </a:solidFill>
                <a:cs typeface="Times New Roman" panose="02020603050405020304" pitchFamily="18" charset="0"/>
              </a:rPr>
              <a:t>đệm bằng </a:t>
            </a:r>
            <a:r>
              <a:rPr lang="en-US" sz="3200" b="1">
                <a:solidFill>
                  <a:srgbClr val="0000FF"/>
                </a:solidFill>
                <a:cs typeface="Times New Roman" panose="02020603050405020304" pitchFamily="18" charset="0"/>
              </a:rPr>
              <a:t>nhạc cụ gõ và động tác cơ thể</a:t>
            </a:r>
            <a:endParaRPr lang="en-US" sz="3200" dirty="0">
              <a:solidFill>
                <a:srgbClr val="0000FF"/>
              </a:solidFill>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3352800" y="2133600"/>
            <a:ext cx="5743575" cy="4557713"/>
          </a:xfrm>
          <a:prstGeom prst="rect">
            <a:avLst/>
          </a:prstGeom>
        </p:spPr>
      </p:pic>
    </p:spTree>
    <p:extLst>
      <p:ext uri="{BB962C8B-B14F-4D97-AF65-F5344CB8AC3E}">
        <p14:creationId xmlns:p14="http://schemas.microsoft.com/office/powerpoint/2010/main" val="4213941887"/>
      </p:ext>
    </p:extLst>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706086" y="0"/>
            <a:ext cx="8733314" cy="6758152"/>
          </a:xfrm>
          <a:prstGeom prst="rect">
            <a:avLst/>
          </a:prstGeom>
        </p:spPr>
      </p:pic>
    </p:spTree>
    <p:extLst>
      <p:ext uri="{BB962C8B-B14F-4D97-AF65-F5344CB8AC3E}">
        <p14:creationId xmlns:p14="http://schemas.microsoft.com/office/powerpoint/2010/main" val="1049019280"/>
      </p:ext>
    </p:extLst>
  </p:cSld>
  <p:clrMapOvr>
    <a:masterClrMapping/>
  </p:clrMapOvr>
  <p:transition spd="slow">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981200" y="854076"/>
            <a:ext cx="8229600" cy="873587"/>
          </a:xfrm>
        </p:spPr>
        <p:txBody>
          <a:bodyPr/>
          <a:lstStyle/>
          <a:p>
            <a:r>
              <a:rPr lang="en-US" sz="3200" b="1" dirty="0" err="1">
                <a:solidFill>
                  <a:srgbClr val="0000FF"/>
                </a:solidFill>
              </a:rPr>
              <a:t>Dặn</a:t>
            </a:r>
            <a:r>
              <a:rPr lang="en-US" sz="3200" b="1" dirty="0">
                <a:solidFill>
                  <a:srgbClr val="0000FF"/>
                </a:solidFill>
              </a:rPr>
              <a:t> </a:t>
            </a:r>
            <a:r>
              <a:rPr lang="en-US" sz="3200" b="1" dirty="0" err="1">
                <a:solidFill>
                  <a:srgbClr val="0000FF"/>
                </a:solidFill>
              </a:rPr>
              <a:t>dò</a:t>
            </a:r>
            <a:r>
              <a:rPr lang="en-US" sz="3200" b="1" dirty="0">
                <a:solidFill>
                  <a:srgbClr val="0000FF"/>
                </a:solidFill>
              </a:rPr>
              <a:t> </a:t>
            </a:r>
            <a:r>
              <a:rPr lang="en-US" sz="3200" b="1" dirty="0" err="1">
                <a:solidFill>
                  <a:srgbClr val="0000FF"/>
                </a:solidFill>
              </a:rPr>
              <a:t>về</a:t>
            </a:r>
            <a:r>
              <a:rPr lang="en-US" sz="3200" b="1" dirty="0">
                <a:solidFill>
                  <a:srgbClr val="0000FF"/>
                </a:solidFill>
              </a:rPr>
              <a:t> </a:t>
            </a:r>
            <a:r>
              <a:rPr lang="en-US" sz="3200" b="1" dirty="0" err="1">
                <a:solidFill>
                  <a:srgbClr val="0000FF"/>
                </a:solidFill>
              </a:rPr>
              <a:t>nhà</a:t>
            </a:r>
            <a:endParaRPr lang="en-US" sz="3200" b="1" dirty="0">
              <a:solidFill>
                <a:srgbClr val="0000FF"/>
              </a:solidFill>
            </a:endParaRPr>
          </a:p>
        </p:txBody>
      </p:sp>
      <p:sp>
        <p:nvSpPr>
          <p:cNvPr id="3" name="Content Placeholder 2"/>
          <p:cNvSpPr>
            <a:spLocks noGrp="1"/>
          </p:cNvSpPr>
          <p:nvPr>
            <p:ph idx="1"/>
          </p:nvPr>
        </p:nvSpPr>
        <p:spPr>
          <a:xfrm>
            <a:off x="2209800" y="2179638"/>
            <a:ext cx="8382000" cy="3459163"/>
          </a:xfrm>
        </p:spPr>
        <p:txBody>
          <a:bodyPr/>
          <a:lstStyle/>
          <a:p>
            <a:pPr marL="0" indent="0">
              <a:buNone/>
            </a:pPr>
            <a:r>
              <a:rPr lang="en-US" sz="2800">
                <a:solidFill>
                  <a:srgbClr val="0000FF"/>
                </a:solidFill>
              </a:rPr>
              <a:t>- Tập biểu diễn bài </a:t>
            </a:r>
            <a:r>
              <a:rPr lang="en-US" sz="2800" i="1" smtClean="0">
                <a:solidFill>
                  <a:srgbClr val="0000FF"/>
                </a:solidFill>
              </a:rPr>
              <a:t>Lí cây đa </a:t>
            </a:r>
            <a:r>
              <a:rPr lang="en-US" sz="2800">
                <a:solidFill>
                  <a:srgbClr val="0000FF"/>
                </a:solidFill>
              </a:rPr>
              <a:t>kết hợp gõ đệm hoặc vận động phụ hoạ.</a:t>
            </a:r>
          </a:p>
          <a:p>
            <a:pPr marL="0" indent="0">
              <a:buNone/>
            </a:pP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2600" y="3733800"/>
            <a:ext cx="2519671" cy="2909814"/>
          </a:xfrm>
          <a:prstGeom prst="rect">
            <a:avLst/>
          </a:prstGeom>
        </p:spPr>
      </p:pic>
    </p:spTree>
    <p:extLst>
      <p:ext uri="{BB962C8B-B14F-4D97-AF65-F5344CB8AC3E}">
        <p14:creationId xmlns:p14="http://schemas.microsoft.com/office/powerpoint/2010/main" val="2063842851"/>
      </p:ext>
    </p:extLst>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447800"/>
            <a:ext cx="8229600" cy="1143000"/>
          </a:xfrm>
        </p:spPr>
        <p:txBody>
          <a:bodyPr/>
          <a:lstStyle/>
          <a:p>
            <a:r>
              <a:rPr lang="vi-VN" sz="2800" b="1" dirty="0">
                <a:solidFill>
                  <a:srgbClr val="00B050"/>
                </a:solidFill>
                <a:cs typeface="Times New Roman" panose="02020603050405020304" pitchFamily="18" charset="0"/>
              </a:rPr>
              <a:t>Khởi động giọng</a:t>
            </a:r>
            <a:endParaRPr lang="en-US" sz="2800" b="1" dirty="0">
              <a:solidFill>
                <a:srgbClr val="00B050"/>
              </a:solidFill>
              <a:cs typeface="Times New Roman" panose="02020603050405020304" pitchFamily="18"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33800" y="2438400"/>
            <a:ext cx="5080000" cy="3454400"/>
          </a:xfrm>
          <a:prstGeom prst="rect">
            <a:avLst/>
          </a:prstGeom>
        </p:spPr>
      </p:pic>
      <p:sp>
        <p:nvSpPr>
          <p:cNvPr id="4" name="Title 1"/>
          <p:cNvSpPr txBox="1">
            <a:spLocks/>
          </p:cNvSpPr>
          <p:nvPr/>
        </p:nvSpPr>
        <p:spPr bwMode="auto">
          <a:xfrm>
            <a:off x="304800" y="457200"/>
            <a:ext cx="1158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r>
              <a:rPr lang="en-US" sz="3200" b="1" kern="0" smtClean="0">
                <a:solidFill>
                  <a:srgbClr val="0000FF"/>
                </a:solidFill>
                <a:cs typeface="Times New Roman" panose="02020603050405020304" pitchFamily="18" charset="0"/>
              </a:rPr>
              <a:t>a. Ôn tập bài hát </a:t>
            </a:r>
            <a:r>
              <a:rPr lang="en-US" sz="3200" b="1" i="1" kern="0" smtClean="0">
                <a:solidFill>
                  <a:srgbClr val="0000FF"/>
                </a:solidFill>
                <a:cs typeface="Times New Roman" panose="02020603050405020304" pitchFamily="18" charset="0"/>
              </a:rPr>
              <a:t>Lí cây đa</a:t>
            </a:r>
            <a:endParaRPr lang="en-US" sz="3200" kern="0" dirty="0">
              <a:solidFill>
                <a:srgbClr val="0000FF"/>
              </a:solidFill>
              <a:cs typeface="Times New Roman" panose="02020603050405020304" pitchFamily="18" charset="0"/>
            </a:endParaRPr>
          </a:p>
        </p:txBody>
      </p:sp>
    </p:spTree>
    <p:extLst>
      <p:ext uri="{BB962C8B-B14F-4D97-AF65-F5344CB8AC3E}">
        <p14:creationId xmlns:p14="http://schemas.microsoft.com/office/powerpoint/2010/main" val="1021311736"/>
      </p:ext>
    </p:extLst>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2200" y="-76200"/>
            <a:ext cx="7391400" cy="792162"/>
          </a:xfrm>
        </p:spPr>
        <p:txBody>
          <a:bodyPr/>
          <a:lstStyle/>
          <a:p>
            <a:r>
              <a:rPr lang="vi-VN" sz="2800" b="1">
                <a:solidFill>
                  <a:srgbClr val="00B050"/>
                </a:solidFill>
                <a:cs typeface="Times New Roman" panose="02020603050405020304" pitchFamily="18" charset="0"/>
              </a:rPr>
              <a:t>Nghe </a:t>
            </a:r>
            <a:r>
              <a:rPr lang="vi-VN" sz="2800" b="1" smtClean="0">
                <a:solidFill>
                  <a:srgbClr val="00B050"/>
                </a:solidFill>
                <a:cs typeface="Times New Roman" panose="02020603050405020304" pitchFamily="18" charset="0"/>
              </a:rPr>
              <a:t>bài hát</a:t>
            </a:r>
            <a:endParaRPr lang="en-US" sz="2800" b="1" dirty="0">
              <a:solidFill>
                <a:srgbClr val="00B050"/>
              </a:solidFill>
              <a:cs typeface="Times New Roman" panose="02020603050405020304" pitchFamily="18" charset="0"/>
            </a:endParaRPr>
          </a:p>
        </p:txBody>
      </p:sp>
      <p:pic>
        <p:nvPicPr>
          <p:cNvPr id="5" name="LiCayDa LoiCa Fis BQ">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804891" y="533400"/>
            <a:ext cx="10506017" cy="6141053"/>
          </a:xfrm>
          <a:prstGeom prst="rect">
            <a:avLst/>
          </a:prstGeom>
        </p:spPr>
      </p:pic>
    </p:spTree>
    <p:extLst>
      <p:ext uri="{BB962C8B-B14F-4D97-AF65-F5344CB8AC3E}">
        <p14:creationId xmlns:p14="http://schemas.microsoft.com/office/powerpoint/2010/main" val="768637387"/>
      </p:ext>
    </p:extLst>
  </p:cSld>
  <p:clrMapOvr>
    <a:masterClrMapping/>
  </p:clrMapOvr>
  <p:transition spd="slow">
    <p:fade/>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fullScrn="1">
              <p:cMediaNode vol="80000">
                <p:cTn id="7" fill="hold" display="0">
                  <p:stCondLst>
                    <p:cond delay="indefinite"/>
                  </p:stCondLst>
                </p:cTn>
                <p:tgtEl>
                  <p:spTgt spid="5"/>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NhacDem LiCayDa Fis BQ">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971800" y="1905000"/>
            <a:ext cx="6881533" cy="4022443"/>
          </a:xfrm>
          <a:prstGeom prst="rect">
            <a:avLst/>
          </a:prstGeom>
        </p:spPr>
      </p:pic>
      <p:sp>
        <p:nvSpPr>
          <p:cNvPr id="4" name="Rounded Rectangular Callout 3"/>
          <p:cNvSpPr/>
          <p:nvPr/>
        </p:nvSpPr>
        <p:spPr bwMode="auto">
          <a:xfrm>
            <a:off x="1981200" y="457200"/>
            <a:ext cx="8077200" cy="1219200"/>
          </a:xfrm>
          <a:custGeom>
            <a:avLst/>
            <a:gdLst>
              <a:gd name="connsiteX0" fmla="*/ 0 w 6172200"/>
              <a:gd name="connsiteY0" fmla="*/ 165103 h 990600"/>
              <a:gd name="connsiteX1" fmla="*/ 165103 w 6172200"/>
              <a:gd name="connsiteY1" fmla="*/ 0 h 990600"/>
              <a:gd name="connsiteX2" fmla="*/ 1028700 w 6172200"/>
              <a:gd name="connsiteY2" fmla="*/ 0 h 990600"/>
              <a:gd name="connsiteX3" fmla="*/ 1028700 w 6172200"/>
              <a:gd name="connsiteY3" fmla="*/ 0 h 990600"/>
              <a:gd name="connsiteX4" fmla="*/ 2571750 w 6172200"/>
              <a:gd name="connsiteY4" fmla="*/ 0 h 990600"/>
              <a:gd name="connsiteX5" fmla="*/ 6007097 w 6172200"/>
              <a:gd name="connsiteY5" fmla="*/ 0 h 990600"/>
              <a:gd name="connsiteX6" fmla="*/ 6172200 w 6172200"/>
              <a:gd name="connsiteY6" fmla="*/ 165103 h 990600"/>
              <a:gd name="connsiteX7" fmla="*/ 6172200 w 6172200"/>
              <a:gd name="connsiteY7" fmla="*/ 577850 h 990600"/>
              <a:gd name="connsiteX8" fmla="*/ 6172200 w 6172200"/>
              <a:gd name="connsiteY8" fmla="*/ 577850 h 990600"/>
              <a:gd name="connsiteX9" fmla="*/ 6172200 w 6172200"/>
              <a:gd name="connsiteY9" fmla="*/ 825500 h 990600"/>
              <a:gd name="connsiteX10" fmla="*/ 6172200 w 6172200"/>
              <a:gd name="connsiteY10" fmla="*/ 825497 h 990600"/>
              <a:gd name="connsiteX11" fmla="*/ 6007097 w 6172200"/>
              <a:gd name="connsiteY11" fmla="*/ 990600 h 990600"/>
              <a:gd name="connsiteX12" fmla="*/ 2571750 w 6172200"/>
              <a:gd name="connsiteY12" fmla="*/ 990600 h 990600"/>
              <a:gd name="connsiteX13" fmla="*/ 1028700 w 6172200"/>
              <a:gd name="connsiteY13" fmla="*/ 990600 h 990600"/>
              <a:gd name="connsiteX14" fmla="*/ 1028700 w 6172200"/>
              <a:gd name="connsiteY14" fmla="*/ 990600 h 990600"/>
              <a:gd name="connsiteX15" fmla="*/ 165103 w 6172200"/>
              <a:gd name="connsiteY15" fmla="*/ 990600 h 990600"/>
              <a:gd name="connsiteX16" fmla="*/ 0 w 6172200"/>
              <a:gd name="connsiteY16" fmla="*/ 825497 h 990600"/>
              <a:gd name="connsiteX17" fmla="*/ 0 w 6172200"/>
              <a:gd name="connsiteY17" fmla="*/ 825500 h 990600"/>
              <a:gd name="connsiteX18" fmla="*/ -392922 w 6172200"/>
              <a:gd name="connsiteY18" fmla="*/ 919415 h 990600"/>
              <a:gd name="connsiteX19" fmla="*/ 0 w 6172200"/>
              <a:gd name="connsiteY19" fmla="*/ 577850 h 990600"/>
              <a:gd name="connsiteX20" fmla="*/ 0 w 6172200"/>
              <a:gd name="connsiteY20" fmla="*/ 165103 h 990600"/>
              <a:gd name="connsiteX0" fmla="*/ 509300 w 6681500"/>
              <a:gd name="connsiteY0" fmla="*/ 165103 h 990600"/>
              <a:gd name="connsiteX1" fmla="*/ 674403 w 6681500"/>
              <a:gd name="connsiteY1" fmla="*/ 0 h 990600"/>
              <a:gd name="connsiteX2" fmla="*/ 1538000 w 6681500"/>
              <a:gd name="connsiteY2" fmla="*/ 0 h 990600"/>
              <a:gd name="connsiteX3" fmla="*/ 1538000 w 6681500"/>
              <a:gd name="connsiteY3" fmla="*/ 0 h 990600"/>
              <a:gd name="connsiteX4" fmla="*/ 3081050 w 6681500"/>
              <a:gd name="connsiteY4" fmla="*/ 0 h 990600"/>
              <a:gd name="connsiteX5" fmla="*/ 6516397 w 6681500"/>
              <a:gd name="connsiteY5" fmla="*/ 0 h 990600"/>
              <a:gd name="connsiteX6" fmla="*/ 6681500 w 6681500"/>
              <a:gd name="connsiteY6" fmla="*/ 165103 h 990600"/>
              <a:gd name="connsiteX7" fmla="*/ 6681500 w 6681500"/>
              <a:gd name="connsiteY7" fmla="*/ 577850 h 990600"/>
              <a:gd name="connsiteX8" fmla="*/ 6681500 w 6681500"/>
              <a:gd name="connsiteY8" fmla="*/ 577850 h 990600"/>
              <a:gd name="connsiteX9" fmla="*/ 6681500 w 6681500"/>
              <a:gd name="connsiteY9" fmla="*/ 825500 h 990600"/>
              <a:gd name="connsiteX10" fmla="*/ 6681500 w 6681500"/>
              <a:gd name="connsiteY10" fmla="*/ 825497 h 990600"/>
              <a:gd name="connsiteX11" fmla="*/ 6516397 w 6681500"/>
              <a:gd name="connsiteY11" fmla="*/ 990600 h 990600"/>
              <a:gd name="connsiteX12" fmla="*/ 3081050 w 6681500"/>
              <a:gd name="connsiteY12" fmla="*/ 990600 h 990600"/>
              <a:gd name="connsiteX13" fmla="*/ 1538000 w 6681500"/>
              <a:gd name="connsiteY13" fmla="*/ 990600 h 990600"/>
              <a:gd name="connsiteX14" fmla="*/ 1538000 w 6681500"/>
              <a:gd name="connsiteY14" fmla="*/ 990600 h 990600"/>
              <a:gd name="connsiteX15" fmla="*/ 674403 w 6681500"/>
              <a:gd name="connsiteY15" fmla="*/ 990600 h 990600"/>
              <a:gd name="connsiteX16" fmla="*/ 509300 w 6681500"/>
              <a:gd name="connsiteY16" fmla="*/ 825497 h 990600"/>
              <a:gd name="connsiteX17" fmla="*/ 509300 w 6681500"/>
              <a:gd name="connsiteY17" fmla="*/ 825500 h 990600"/>
              <a:gd name="connsiteX18" fmla="*/ 0 w 6681500"/>
              <a:gd name="connsiteY18" fmla="*/ 977604 h 990600"/>
              <a:gd name="connsiteX19" fmla="*/ 509300 w 6681500"/>
              <a:gd name="connsiteY19" fmla="*/ 577850 h 990600"/>
              <a:gd name="connsiteX20" fmla="*/ 509300 w 6681500"/>
              <a:gd name="connsiteY20" fmla="*/ 165103 h 99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681500" h="990600">
                <a:moveTo>
                  <a:pt x="509300" y="165103"/>
                </a:moveTo>
                <a:cubicBezTo>
                  <a:pt x="509300" y="73919"/>
                  <a:pt x="583219" y="0"/>
                  <a:pt x="674403" y="0"/>
                </a:cubicBezTo>
                <a:lnTo>
                  <a:pt x="1538000" y="0"/>
                </a:lnTo>
                <a:lnTo>
                  <a:pt x="1538000" y="0"/>
                </a:lnTo>
                <a:lnTo>
                  <a:pt x="3081050" y="0"/>
                </a:lnTo>
                <a:lnTo>
                  <a:pt x="6516397" y="0"/>
                </a:lnTo>
                <a:cubicBezTo>
                  <a:pt x="6607581" y="0"/>
                  <a:pt x="6681500" y="73919"/>
                  <a:pt x="6681500" y="165103"/>
                </a:cubicBezTo>
                <a:lnTo>
                  <a:pt x="6681500" y="577850"/>
                </a:lnTo>
                <a:lnTo>
                  <a:pt x="6681500" y="577850"/>
                </a:lnTo>
                <a:lnTo>
                  <a:pt x="6681500" y="825500"/>
                </a:lnTo>
                <a:lnTo>
                  <a:pt x="6681500" y="825497"/>
                </a:lnTo>
                <a:cubicBezTo>
                  <a:pt x="6681500" y="916681"/>
                  <a:pt x="6607581" y="990600"/>
                  <a:pt x="6516397" y="990600"/>
                </a:cubicBezTo>
                <a:lnTo>
                  <a:pt x="3081050" y="990600"/>
                </a:lnTo>
                <a:lnTo>
                  <a:pt x="1538000" y="990600"/>
                </a:lnTo>
                <a:lnTo>
                  <a:pt x="1538000" y="990600"/>
                </a:lnTo>
                <a:lnTo>
                  <a:pt x="674403" y="990600"/>
                </a:lnTo>
                <a:cubicBezTo>
                  <a:pt x="583219" y="990600"/>
                  <a:pt x="509300" y="916681"/>
                  <a:pt x="509300" y="825497"/>
                </a:cubicBezTo>
                <a:lnTo>
                  <a:pt x="509300" y="825500"/>
                </a:lnTo>
                <a:lnTo>
                  <a:pt x="0" y="977604"/>
                </a:lnTo>
                <a:lnTo>
                  <a:pt x="509300" y="577850"/>
                </a:lnTo>
                <a:lnTo>
                  <a:pt x="509300" y="165103"/>
                </a:lnTo>
                <a:close/>
              </a:path>
            </a:pathLst>
          </a:custGeom>
          <a:solidFill>
            <a:srgbClr val="E7FFFF"/>
          </a:solid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hangingPunct="0"/>
            <a:r>
              <a:rPr lang="vi-VN" sz="2800" b="1" smtClean="0">
                <a:solidFill>
                  <a:srgbClr val="C00000"/>
                </a:solidFill>
                <a:cs typeface="Times New Roman" panose="02020603050405020304" pitchFamily="18" charset="0"/>
              </a:rPr>
              <a:t>     </a:t>
            </a:r>
            <a:r>
              <a:rPr lang="vi-VN" sz="2800" b="1" smtClean="0">
                <a:solidFill>
                  <a:srgbClr val="0000FF"/>
                </a:solidFill>
                <a:cs typeface="Times New Roman" panose="02020603050405020304" pitchFamily="18" charset="0"/>
              </a:rPr>
              <a:t>Hát </a:t>
            </a:r>
            <a:r>
              <a:rPr lang="vi-VN" sz="2800" b="1">
                <a:solidFill>
                  <a:srgbClr val="0000FF"/>
                </a:solidFill>
                <a:cs typeface="Times New Roman" panose="02020603050405020304" pitchFamily="18" charset="0"/>
              </a:rPr>
              <a:t>kết hợp vỗ tay nhịp nhàng;</a:t>
            </a:r>
            <a:br>
              <a:rPr lang="vi-VN" sz="2800" b="1">
                <a:solidFill>
                  <a:srgbClr val="0000FF"/>
                </a:solidFill>
                <a:cs typeface="Times New Roman" panose="02020603050405020304" pitchFamily="18" charset="0"/>
              </a:rPr>
            </a:br>
            <a:r>
              <a:rPr lang="vi-VN" sz="2800" b="1" smtClean="0">
                <a:solidFill>
                  <a:srgbClr val="0000FF"/>
                </a:solidFill>
                <a:cs typeface="Times New Roman" panose="02020603050405020304" pitchFamily="18" charset="0"/>
              </a:rPr>
              <a:t>      thể </a:t>
            </a:r>
            <a:r>
              <a:rPr lang="vi-VN" sz="2800" b="1">
                <a:solidFill>
                  <a:srgbClr val="0000FF"/>
                </a:solidFill>
                <a:cs typeface="Times New Roman" panose="02020603050405020304" pitchFamily="18" charset="0"/>
              </a:rPr>
              <a:t>hiện sắc thái vui tươi, dí dỏm</a:t>
            </a:r>
            <a:endParaRPr kumimoji="0" lang="vi-VN" sz="2800" b="1" i="0" u="none" strike="noStrike" cap="none" normalizeH="0" baseline="0" smtClean="0">
              <a:ln>
                <a:noFill/>
              </a:ln>
              <a:solidFill>
                <a:srgbClr val="0000FF"/>
              </a:solidFill>
              <a:effectLst/>
            </a:endParaRPr>
          </a:p>
        </p:txBody>
      </p:sp>
      <p:pic>
        <p:nvPicPr>
          <p:cNvPr id="5" name="Picture 4"/>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85800" y="1981200"/>
            <a:ext cx="1890324" cy="2590800"/>
          </a:xfrm>
          <a:prstGeom prst="rect">
            <a:avLst/>
          </a:prstGeom>
        </p:spPr>
      </p:pic>
    </p:spTree>
    <p:extLst>
      <p:ext uri="{BB962C8B-B14F-4D97-AF65-F5344CB8AC3E}">
        <p14:creationId xmlns:p14="http://schemas.microsoft.com/office/powerpoint/2010/main" val="1878873705"/>
      </p:ext>
    </p:extLst>
  </p:cSld>
  <p:clrMapOvr>
    <a:masterClrMapping/>
  </p:clrMapOvr>
  <p:transition spd="slow">
    <p:fade/>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fullScrn="1">
              <p:cMediaNode vol="80000">
                <p:cTn id="7" fill="hold" display="0">
                  <p:stCondLst>
                    <p:cond delay="indefinite"/>
                  </p:stCondLst>
                </p:cTn>
                <p:tgtEl>
                  <p:spTgt spid="3"/>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NhacDem LiCayDa Fis BQ">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048000" y="2667000"/>
            <a:ext cx="6881533" cy="4022443"/>
          </a:xfrm>
          <a:prstGeom prst="rect">
            <a:avLst/>
          </a:prstGeom>
        </p:spPr>
      </p:pic>
      <p:sp>
        <p:nvSpPr>
          <p:cNvPr id="4" name="Rounded Rectangular Callout 3"/>
          <p:cNvSpPr/>
          <p:nvPr/>
        </p:nvSpPr>
        <p:spPr bwMode="auto">
          <a:xfrm>
            <a:off x="1066800" y="76200"/>
            <a:ext cx="10058400" cy="2362200"/>
          </a:xfrm>
          <a:prstGeom prst="wedgeRoundRectCallout">
            <a:avLst>
              <a:gd name="adj1" fmla="val -40959"/>
              <a:gd name="adj2" fmla="val 63773"/>
              <a:gd name="adj3" fmla="val 16667"/>
            </a:avLst>
          </a:prstGeom>
          <a:solidFill>
            <a:schemeClr val="accent5"/>
          </a:solid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hangingPunct="0"/>
            <a:r>
              <a:rPr lang="vi-VN" sz="2800" b="1">
                <a:solidFill>
                  <a:srgbClr val="C00000"/>
                </a:solidFill>
                <a:cs typeface="Times New Roman" panose="02020603050405020304" pitchFamily="18" charset="0"/>
              </a:rPr>
              <a:t>Hát </a:t>
            </a:r>
            <a:r>
              <a:rPr lang="vi-VN" sz="2800" b="1" smtClean="0">
                <a:solidFill>
                  <a:srgbClr val="C00000"/>
                </a:solidFill>
                <a:cs typeface="Times New Roman" panose="02020603050405020304" pitchFamily="18" charset="0"/>
              </a:rPr>
              <a:t>xướng </a:t>
            </a:r>
            <a:r>
              <a:rPr lang="vi-VN" b="1">
                <a:solidFill>
                  <a:srgbClr val="C00000"/>
                </a:solidFill>
              </a:rPr>
              <a:t>–</a:t>
            </a:r>
            <a:r>
              <a:rPr lang="vi-VN" sz="2800" b="1" smtClean="0">
                <a:solidFill>
                  <a:srgbClr val="C00000"/>
                </a:solidFill>
                <a:cs typeface="Times New Roman" panose="02020603050405020304" pitchFamily="18" charset="0"/>
              </a:rPr>
              <a:t> xô</a:t>
            </a:r>
            <a:endParaRPr lang="en-US" sz="2800" b="1" smtClean="0">
              <a:solidFill>
                <a:srgbClr val="C00000"/>
              </a:solidFill>
              <a:cs typeface="Times New Roman" panose="02020603050405020304" pitchFamily="18" charset="0"/>
            </a:endParaRPr>
          </a:p>
          <a:p>
            <a:pPr algn="just" eaLnBrk="0" hangingPunct="0">
              <a:lnSpc>
                <a:spcPct val="108000"/>
              </a:lnSpc>
              <a:spcBef>
                <a:spcPts val="300"/>
              </a:spcBef>
              <a:spcAft>
                <a:spcPts val="300"/>
              </a:spcAft>
            </a:pPr>
            <a:r>
              <a:rPr lang="en-US" sz="2000" b="1" smtClean="0">
                <a:solidFill>
                  <a:srgbClr val="0000FF"/>
                </a:solidFill>
              </a:rPr>
              <a:t>Xướng</a:t>
            </a:r>
            <a:r>
              <a:rPr lang="en-US" sz="2000" b="1">
                <a:solidFill>
                  <a:srgbClr val="0000FF"/>
                </a:solidFill>
              </a:rPr>
              <a:t>:</a:t>
            </a:r>
            <a:r>
              <a:rPr lang="en-US" sz="2000" b="1" i="1">
                <a:solidFill>
                  <a:srgbClr val="0000FF"/>
                </a:solidFill>
              </a:rPr>
              <a:t> </a:t>
            </a:r>
            <a:r>
              <a:rPr lang="en-US" sz="2000" i="1">
                <a:solidFill>
                  <a:srgbClr val="0000FF"/>
                </a:solidFill>
              </a:rPr>
              <a:t>Trèo lên quán dốc ngồi gốc ới a cây </a:t>
            </a:r>
            <a:r>
              <a:rPr lang="en-US" sz="2000" i="1" smtClean="0">
                <a:solidFill>
                  <a:srgbClr val="0000FF"/>
                </a:solidFill>
              </a:rPr>
              <a:t>đa</a:t>
            </a:r>
            <a:r>
              <a:rPr lang="en-US" sz="2000" smtClean="0">
                <a:solidFill>
                  <a:srgbClr val="0000FF"/>
                </a:solidFill>
              </a:rPr>
              <a:t> </a:t>
            </a:r>
          </a:p>
          <a:p>
            <a:pPr algn="just" eaLnBrk="0" hangingPunct="0">
              <a:lnSpc>
                <a:spcPct val="108000"/>
              </a:lnSpc>
              <a:spcBef>
                <a:spcPts val="300"/>
              </a:spcBef>
              <a:spcAft>
                <a:spcPts val="300"/>
              </a:spcAft>
            </a:pPr>
            <a:r>
              <a:rPr lang="en-US" sz="2000" b="1" smtClean="0">
                <a:solidFill>
                  <a:srgbClr val="00B050"/>
                </a:solidFill>
              </a:rPr>
              <a:t>Xô</a:t>
            </a:r>
            <a:r>
              <a:rPr lang="en-US" sz="2000" b="1">
                <a:solidFill>
                  <a:srgbClr val="00B050"/>
                </a:solidFill>
              </a:rPr>
              <a:t>:</a:t>
            </a:r>
            <a:r>
              <a:rPr lang="en-US" sz="2000" b="1" i="1">
                <a:solidFill>
                  <a:srgbClr val="FF0000"/>
                </a:solidFill>
              </a:rPr>
              <a:t> </a:t>
            </a:r>
            <a:r>
              <a:rPr lang="en-US" sz="2000" i="1">
                <a:solidFill>
                  <a:srgbClr val="00B050"/>
                </a:solidFill>
              </a:rPr>
              <a:t>rằng tôi lí ới a cây đa rằng tôi lới ới a cây </a:t>
            </a:r>
            <a:r>
              <a:rPr lang="en-US" sz="2000" i="1" smtClean="0">
                <a:solidFill>
                  <a:srgbClr val="00B050"/>
                </a:solidFill>
              </a:rPr>
              <a:t>đa</a:t>
            </a:r>
            <a:endParaRPr lang="en-US" sz="2000" smtClean="0">
              <a:solidFill>
                <a:srgbClr val="00B050"/>
              </a:solidFill>
            </a:endParaRPr>
          </a:p>
          <a:p>
            <a:pPr algn="just" eaLnBrk="0" hangingPunct="0">
              <a:lnSpc>
                <a:spcPct val="108000"/>
              </a:lnSpc>
              <a:spcBef>
                <a:spcPts val="300"/>
              </a:spcBef>
              <a:spcAft>
                <a:spcPts val="300"/>
              </a:spcAft>
            </a:pPr>
            <a:r>
              <a:rPr lang="en-US" sz="2000" b="1" smtClean="0">
                <a:solidFill>
                  <a:srgbClr val="0000FF"/>
                </a:solidFill>
              </a:rPr>
              <a:t>Xướng</a:t>
            </a:r>
            <a:r>
              <a:rPr lang="en-US" sz="2000" b="1">
                <a:solidFill>
                  <a:srgbClr val="0000FF"/>
                </a:solidFill>
              </a:rPr>
              <a:t>:</a:t>
            </a:r>
            <a:r>
              <a:rPr lang="en-US" sz="2000" b="1" i="1">
                <a:solidFill>
                  <a:srgbClr val="0000FF"/>
                </a:solidFill>
              </a:rPr>
              <a:t> </a:t>
            </a:r>
            <a:r>
              <a:rPr lang="en-US" sz="2000" i="1">
                <a:solidFill>
                  <a:srgbClr val="0000FF"/>
                </a:solidFill>
              </a:rPr>
              <a:t>Ai đem a tình tính tang tình rằng cho đôi mình </a:t>
            </a:r>
            <a:r>
              <a:rPr lang="en-US" sz="2000" i="1" smtClean="0">
                <a:solidFill>
                  <a:srgbClr val="0000FF"/>
                </a:solidFill>
              </a:rPr>
              <a:t>gặp xem </a:t>
            </a:r>
            <a:r>
              <a:rPr lang="en-US" sz="2000" i="1">
                <a:solidFill>
                  <a:srgbClr val="0000FF"/>
                </a:solidFill>
              </a:rPr>
              <a:t>hội cái đêm hôm </a:t>
            </a:r>
            <a:r>
              <a:rPr lang="en-US" sz="2000" i="1" smtClean="0">
                <a:solidFill>
                  <a:srgbClr val="0000FF"/>
                </a:solidFill>
              </a:rPr>
              <a:t>rằm</a:t>
            </a:r>
            <a:r>
              <a:rPr lang="en-US" sz="2000">
                <a:solidFill>
                  <a:srgbClr val="0000FF"/>
                </a:solidFill>
              </a:rPr>
              <a:t> </a:t>
            </a:r>
            <a:endParaRPr lang="en-US" sz="2000" smtClean="0">
              <a:solidFill>
                <a:srgbClr val="0000FF"/>
              </a:solidFill>
            </a:endParaRPr>
          </a:p>
          <a:p>
            <a:pPr algn="just" eaLnBrk="0" hangingPunct="0">
              <a:lnSpc>
                <a:spcPct val="108000"/>
              </a:lnSpc>
              <a:spcBef>
                <a:spcPts val="300"/>
              </a:spcBef>
              <a:spcAft>
                <a:spcPts val="300"/>
              </a:spcAft>
            </a:pPr>
            <a:r>
              <a:rPr lang="en-US" sz="2000" b="1" smtClean="0">
                <a:solidFill>
                  <a:srgbClr val="00B050"/>
                </a:solidFill>
              </a:rPr>
              <a:t>Xô</a:t>
            </a:r>
            <a:r>
              <a:rPr lang="en-US" sz="2000" b="1">
                <a:solidFill>
                  <a:srgbClr val="00B050"/>
                </a:solidFill>
              </a:rPr>
              <a:t>:</a:t>
            </a:r>
            <a:r>
              <a:rPr lang="en-US" sz="2000" b="1" i="1">
                <a:solidFill>
                  <a:srgbClr val="00B050"/>
                </a:solidFill>
              </a:rPr>
              <a:t> </a:t>
            </a:r>
            <a:r>
              <a:rPr lang="en-US" sz="2000" i="1">
                <a:solidFill>
                  <a:srgbClr val="00B050"/>
                </a:solidFill>
              </a:rPr>
              <a:t>rằng tôi lí ới a cây đa rằng tôi lới ới a cây đa.</a:t>
            </a:r>
            <a:endParaRPr lang="vi-VN" sz="2000">
              <a:solidFill>
                <a:srgbClr val="00B050"/>
              </a:solidFill>
            </a:endParaRPr>
          </a:p>
          <a:p>
            <a:pPr algn="ctr" eaLnBrk="0" hangingPunct="0">
              <a:lnSpc>
                <a:spcPct val="108000"/>
              </a:lnSpc>
            </a:pPr>
            <a:endParaRPr kumimoji="0" lang="vi-VN" sz="2800" b="1" i="0" u="none" strike="noStrike" cap="none" normalizeH="0" baseline="0" smtClean="0">
              <a:ln>
                <a:noFill/>
              </a:ln>
              <a:solidFill>
                <a:schemeClr val="tx1"/>
              </a:solidFill>
              <a:effectLst/>
            </a:endParaRPr>
          </a:p>
        </p:txBody>
      </p:sp>
      <p:pic>
        <p:nvPicPr>
          <p:cNvPr id="7" name="Picture 6"/>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09600" y="2743200"/>
            <a:ext cx="1890324" cy="2590800"/>
          </a:xfrm>
          <a:prstGeom prst="rect">
            <a:avLst/>
          </a:prstGeom>
        </p:spPr>
      </p:pic>
    </p:spTree>
    <p:extLst>
      <p:ext uri="{BB962C8B-B14F-4D97-AF65-F5344CB8AC3E}">
        <p14:creationId xmlns:p14="http://schemas.microsoft.com/office/powerpoint/2010/main" val="1160680604"/>
      </p:ext>
    </p:extLst>
  </p:cSld>
  <p:clrMapOvr>
    <a:masterClrMapping/>
  </p:clrMapOvr>
  <p:transition spd="slow">
    <p:fade/>
  </p:transition>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fullScrn="1">
              <p:cMediaNode vol="80000">
                <p:cTn id="7" fill="hold" display="0">
                  <p:stCondLst>
                    <p:cond delay="indefinite"/>
                  </p:stCondLst>
                </p:cTn>
                <p:tgtEl>
                  <p:spTgt spid="6"/>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NhacDem LiCayDa Fis BQ">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048000" y="2514600"/>
            <a:ext cx="6881533" cy="4022443"/>
          </a:xfrm>
          <a:prstGeom prst="rect">
            <a:avLst/>
          </a:prstGeom>
        </p:spPr>
      </p:pic>
      <p:sp>
        <p:nvSpPr>
          <p:cNvPr id="4" name="Rounded Rectangular Callout 3"/>
          <p:cNvSpPr/>
          <p:nvPr/>
        </p:nvSpPr>
        <p:spPr bwMode="auto">
          <a:xfrm>
            <a:off x="1066800" y="76200"/>
            <a:ext cx="10058400" cy="2133600"/>
          </a:xfrm>
          <a:prstGeom prst="wedgeRoundRectCallout">
            <a:avLst>
              <a:gd name="adj1" fmla="val -40959"/>
              <a:gd name="adj2" fmla="val 63773"/>
              <a:gd name="adj3" fmla="val 16667"/>
            </a:avLst>
          </a:prstGeom>
          <a:solidFill>
            <a:srgbClr val="E7FFFF"/>
          </a:solid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hangingPunct="0"/>
            <a:r>
              <a:rPr lang="vi-VN" sz="2800" b="1" smtClean="0">
                <a:solidFill>
                  <a:srgbClr val="C00000"/>
                </a:solidFill>
                <a:cs typeface="Times New Roman" panose="02020603050405020304" pitchFamily="18" charset="0"/>
              </a:rPr>
              <a:t>Hát đối đáp nam </a:t>
            </a:r>
            <a:r>
              <a:rPr lang="vi-VN" b="1">
                <a:solidFill>
                  <a:srgbClr val="C00000"/>
                </a:solidFill>
              </a:rPr>
              <a:t>–</a:t>
            </a:r>
            <a:r>
              <a:rPr lang="vi-VN" sz="2800" b="1" smtClean="0">
                <a:solidFill>
                  <a:srgbClr val="C00000"/>
                </a:solidFill>
                <a:cs typeface="Times New Roman" panose="02020603050405020304" pitchFamily="18" charset="0"/>
              </a:rPr>
              <a:t> nữ</a:t>
            </a:r>
            <a:endParaRPr lang="en-US" sz="2800" b="1" smtClean="0">
              <a:solidFill>
                <a:srgbClr val="C00000"/>
              </a:solidFill>
              <a:cs typeface="Times New Roman" panose="02020603050405020304" pitchFamily="18" charset="0"/>
            </a:endParaRPr>
          </a:p>
          <a:p>
            <a:pPr algn="just" eaLnBrk="0" hangingPunct="0">
              <a:lnSpc>
                <a:spcPct val="108000"/>
              </a:lnSpc>
              <a:spcBef>
                <a:spcPts val="300"/>
              </a:spcBef>
              <a:spcAft>
                <a:spcPts val="300"/>
              </a:spcAft>
            </a:pPr>
            <a:r>
              <a:rPr lang="en-US" sz="2000" b="1" smtClean="0">
                <a:solidFill>
                  <a:srgbClr val="0000FF"/>
                </a:solidFill>
              </a:rPr>
              <a:t>Bè nam:</a:t>
            </a:r>
            <a:r>
              <a:rPr lang="en-US" sz="2000" b="1" i="1" smtClean="0">
                <a:solidFill>
                  <a:srgbClr val="0000FF"/>
                </a:solidFill>
              </a:rPr>
              <a:t> </a:t>
            </a:r>
            <a:r>
              <a:rPr lang="en-US" sz="2000" i="1">
                <a:solidFill>
                  <a:srgbClr val="0000FF"/>
                </a:solidFill>
              </a:rPr>
              <a:t>Trèo lên quán dốc ngồi gốc ới a cây </a:t>
            </a:r>
            <a:r>
              <a:rPr lang="en-US" sz="2000" i="1" smtClean="0">
                <a:solidFill>
                  <a:srgbClr val="0000FF"/>
                </a:solidFill>
              </a:rPr>
              <a:t>đa</a:t>
            </a:r>
            <a:r>
              <a:rPr lang="en-US" sz="2000" smtClean="0">
                <a:solidFill>
                  <a:srgbClr val="0000FF"/>
                </a:solidFill>
              </a:rPr>
              <a:t> </a:t>
            </a:r>
            <a:r>
              <a:rPr lang="en-US" sz="2000" i="1" smtClean="0">
                <a:solidFill>
                  <a:srgbClr val="0000FF"/>
                </a:solidFill>
              </a:rPr>
              <a:t>rằng </a:t>
            </a:r>
            <a:r>
              <a:rPr lang="en-US" sz="2000" i="1">
                <a:solidFill>
                  <a:srgbClr val="0000FF"/>
                </a:solidFill>
              </a:rPr>
              <a:t>tôi lí ới a cây đa rằng tôi lới ới a </a:t>
            </a:r>
            <a:r>
              <a:rPr lang="en-US" sz="2000" i="1" smtClean="0">
                <a:solidFill>
                  <a:srgbClr val="0000FF"/>
                </a:solidFill>
              </a:rPr>
              <a:t>     cây đa</a:t>
            </a:r>
            <a:endParaRPr lang="en-US" sz="2000" smtClean="0">
              <a:solidFill>
                <a:srgbClr val="0000FF"/>
              </a:solidFill>
            </a:endParaRPr>
          </a:p>
          <a:p>
            <a:pPr algn="just" eaLnBrk="0" hangingPunct="0">
              <a:lnSpc>
                <a:spcPct val="108000"/>
              </a:lnSpc>
              <a:spcBef>
                <a:spcPts val="300"/>
              </a:spcBef>
              <a:spcAft>
                <a:spcPts val="300"/>
              </a:spcAft>
            </a:pPr>
            <a:r>
              <a:rPr lang="en-US" sz="2000" b="1" smtClean="0">
                <a:solidFill>
                  <a:srgbClr val="00B050"/>
                </a:solidFill>
              </a:rPr>
              <a:t>Bè nữ:</a:t>
            </a:r>
            <a:r>
              <a:rPr lang="en-US" sz="2000" b="1" i="1" smtClean="0">
                <a:solidFill>
                  <a:srgbClr val="00B050"/>
                </a:solidFill>
              </a:rPr>
              <a:t> </a:t>
            </a:r>
            <a:r>
              <a:rPr lang="en-US" sz="2000" i="1">
                <a:solidFill>
                  <a:srgbClr val="00B050"/>
                </a:solidFill>
              </a:rPr>
              <a:t>Ai đem a tình tính tang tình rằng cho đôi mình </a:t>
            </a:r>
            <a:r>
              <a:rPr lang="en-US" sz="2000" i="1" smtClean="0">
                <a:solidFill>
                  <a:srgbClr val="00B050"/>
                </a:solidFill>
              </a:rPr>
              <a:t>gặp xem </a:t>
            </a:r>
            <a:r>
              <a:rPr lang="en-US" sz="2000" i="1">
                <a:solidFill>
                  <a:srgbClr val="00B050"/>
                </a:solidFill>
              </a:rPr>
              <a:t>hội cái đêm hôm </a:t>
            </a:r>
            <a:r>
              <a:rPr lang="en-US" sz="2000" i="1" smtClean="0">
                <a:solidFill>
                  <a:srgbClr val="00B050"/>
                </a:solidFill>
              </a:rPr>
              <a:t>rằm</a:t>
            </a:r>
            <a:r>
              <a:rPr lang="en-US" sz="2000">
                <a:solidFill>
                  <a:srgbClr val="00B050"/>
                </a:solidFill>
              </a:rPr>
              <a:t> </a:t>
            </a:r>
            <a:r>
              <a:rPr lang="en-US" sz="2000" i="1" smtClean="0">
                <a:solidFill>
                  <a:srgbClr val="00B050"/>
                </a:solidFill>
              </a:rPr>
              <a:t>rằng </a:t>
            </a:r>
            <a:r>
              <a:rPr lang="en-US" sz="2000" i="1">
                <a:solidFill>
                  <a:srgbClr val="00B050"/>
                </a:solidFill>
              </a:rPr>
              <a:t>tôi lí ới a cây đa rằng tôi lới ới a cây đa.</a:t>
            </a:r>
            <a:endParaRPr lang="vi-VN" sz="2000">
              <a:solidFill>
                <a:srgbClr val="00B050"/>
              </a:solidFill>
            </a:endParaRPr>
          </a:p>
          <a:p>
            <a:pPr algn="ctr" eaLnBrk="0" hangingPunct="0">
              <a:lnSpc>
                <a:spcPct val="108000"/>
              </a:lnSpc>
            </a:pPr>
            <a:endParaRPr kumimoji="0" lang="vi-VN" sz="2800" b="1" i="0" u="none" strike="noStrike" cap="none" normalizeH="0" baseline="0" smtClean="0">
              <a:ln>
                <a:noFill/>
              </a:ln>
              <a:solidFill>
                <a:schemeClr val="tx1"/>
              </a:solidFill>
              <a:effectLst/>
            </a:endParaRPr>
          </a:p>
        </p:txBody>
      </p:sp>
      <p:pic>
        <p:nvPicPr>
          <p:cNvPr id="5" name="Picture 4"/>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09600" y="2514600"/>
            <a:ext cx="1890324" cy="2590800"/>
          </a:xfrm>
          <a:prstGeom prst="rect">
            <a:avLst/>
          </a:prstGeom>
        </p:spPr>
      </p:pic>
    </p:spTree>
    <p:extLst>
      <p:ext uri="{BB962C8B-B14F-4D97-AF65-F5344CB8AC3E}">
        <p14:creationId xmlns:p14="http://schemas.microsoft.com/office/powerpoint/2010/main" val="1616202163"/>
      </p:ext>
    </p:extLst>
  </p:cSld>
  <p:clrMapOvr>
    <a:masterClrMapping/>
  </p:clrMapOvr>
  <p:transition spd="slow">
    <p:fade/>
  </p:transition>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fullScrn="1">
              <p:cMediaNode vol="80000">
                <p:cTn id="7" fill="hold" display="0">
                  <p:stCondLst>
                    <p:cond delay="indefinite"/>
                  </p:stCondLst>
                </p:cTn>
                <p:tgtEl>
                  <p:spTgt spid="6"/>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304800" y="1066800"/>
            <a:ext cx="1158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r>
              <a:rPr lang="en-US" sz="3200" b="1" kern="0" smtClean="0">
                <a:solidFill>
                  <a:srgbClr val="0000FF"/>
                </a:solidFill>
                <a:cs typeface="Times New Roman" panose="02020603050405020304" pitchFamily="18" charset="0"/>
              </a:rPr>
              <a:t>b. G</a:t>
            </a:r>
            <a:r>
              <a:rPr lang="en-US" sz="3200" b="1" smtClean="0">
                <a:solidFill>
                  <a:srgbClr val="0000FF"/>
                </a:solidFill>
                <a:cs typeface="Times New Roman" panose="02020603050405020304" pitchFamily="18" charset="0"/>
              </a:rPr>
              <a:t>õ đệm cho bài hát </a:t>
            </a:r>
            <a:r>
              <a:rPr lang="en-US" sz="3200" b="1">
                <a:solidFill>
                  <a:srgbClr val="0000FF"/>
                </a:solidFill>
                <a:cs typeface="Times New Roman" panose="02020603050405020304" pitchFamily="18" charset="0"/>
              </a:rPr>
              <a:t>bằng nhạc cụ </a:t>
            </a:r>
            <a:r>
              <a:rPr lang="en-US" sz="3200" b="1" smtClean="0">
                <a:solidFill>
                  <a:srgbClr val="0000FF"/>
                </a:solidFill>
                <a:cs typeface="Times New Roman" panose="02020603050405020304" pitchFamily="18" charset="0"/>
              </a:rPr>
              <a:t>gõ</a:t>
            </a:r>
          </a:p>
          <a:p>
            <a:r>
              <a:rPr lang="en-US" sz="3200" b="1" smtClean="0">
                <a:solidFill>
                  <a:srgbClr val="0000FF"/>
                </a:solidFill>
                <a:cs typeface="Times New Roman" panose="02020603050405020304" pitchFamily="18" charset="0"/>
              </a:rPr>
              <a:t>và </a:t>
            </a:r>
            <a:r>
              <a:rPr lang="en-US" sz="3200" b="1">
                <a:solidFill>
                  <a:srgbClr val="0000FF"/>
                </a:solidFill>
                <a:cs typeface="Times New Roman" panose="02020603050405020304" pitchFamily="18" charset="0"/>
              </a:rPr>
              <a:t>động tác cơ thể</a:t>
            </a:r>
            <a:endParaRPr lang="en-US" sz="3200" kern="0" dirty="0">
              <a:solidFill>
                <a:srgbClr val="0000FF"/>
              </a:solidFill>
              <a:cs typeface="Times New Roman" panose="02020603050405020304" pitchFamily="18" charset="0"/>
            </a:endParaRPr>
          </a:p>
        </p:txBody>
      </p:sp>
      <p:grpSp>
        <p:nvGrpSpPr>
          <p:cNvPr id="14" name="Group 13"/>
          <p:cNvGrpSpPr/>
          <p:nvPr/>
        </p:nvGrpSpPr>
        <p:grpSpPr>
          <a:xfrm>
            <a:off x="1938450" y="2627397"/>
            <a:ext cx="8196150" cy="3072363"/>
            <a:chOff x="1905000" y="2627397"/>
            <a:chExt cx="8196150" cy="3072363"/>
          </a:xfrm>
        </p:grpSpPr>
        <p:pic>
          <p:nvPicPr>
            <p:cNvPr id="5" name="Picture 4"/>
            <p:cNvPicPr>
              <a:picLocks noChangeAspect="1"/>
            </p:cNvPicPr>
            <p:nvPr/>
          </p:nvPicPr>
          <p:blipFill rotWithShape="1">
            <a:blip r:embed="rId2"/>
            <a:srcRect b="5833"/>
            <a:stretch/>
          </p:blipFill>
          <p:spPr>
            <a:xfrm>
              <a:off x="8653350" y="3355805"/>
              <a:ext cx="1447800" cy="2183475"/>
            </a:xfrm>
            <a:prstGeom prst="rect">
              <a:avLst/>
            </a:prstGeom>
          </p:spPr>
        </p:pic>
        <p:pic>
          <p:nvPicPr>
            <p:cNvPr id="9" name="Picture 8"/>
            <p:cNvPicPr>
              <a:picLocks noChangeAspect="1"/>
            </p:cNvPicPr>
            <p:nvPr/>
          </p:nvPicPr>
          <p:blipFill>
            <a:blip r:embed="rId3"/>
            <a:stretch>
              <a:fillRect/>
            </a:stretch>
          </p:blipFill>
          <p:spPr>
            <a:xfrm>
              <a:off x="1905000" y="3355805"/>
              <a:ext cx="1981200" cy="2343955"/>
            </a:xfrm>
            <a:prstGeom prst="rect">
              <a:avLst/>
            </a:prstGeom>
          </p:spPr>
        </p:pic>
        <p:pic>
          <p:nvPicPr>
            <p:cNvPr id="10" name="Picture 9"/>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b="47388"/>
            <a:stretch/>
          </p:blipFill>
          <p:spPr>
            <a:xfrm>
              <a:off x="4860867" y="2627397"/>
              <a:ext cx="2741616" cy="2133600"/>
            </a:xfrm>
            <a:prstGeom prst="rect">
              <a:avLst/>
            </a:prstGeom>
          </p:spPr>
        </p:pic>
      </p:grpSp>
    </p:spTree>
    <p:extLst>
      <p:ext uri="{BB962C8B-B14F-4D97-AF65-F5344CB8AC3E}">
        <p14:creationId xmlns:p14="http://schemas.microsoft.com/office/powerpoint/2010/main" val="888302045"/>
      </p:ext>
    </p:extLst>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D2 AmHinh TietTau BQ">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143000" y="0"/>
            <a:ext cx="9946631" cy="6308335"/>
          </a:xfrm>
          <a:prstGeom prst="rect">
            <a:avLst/>
          </a:prstGeom>
        </p:spPr>
      </p:pic>
    </p:spTree>
    <p:extLst>
      <p:ext uri="{BB962C8B-B14F-4D97-AF65-F5344CB8AC3E}">
        <p14:creationId xmlns:p14="http://schemas.microsoft.com/office/powerpoint/2010/main" val="512552733"/>
      </p:ext>
    </p:extLst>
  </p:cSld>
  <p:clrMapOvr>
    <a:masterClrMapping/>
  </p:clrMapOvr>
  <p:transition spd="slow">
    <p:fade/>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fullScrn="1">
              <p:cMediaNode vol="80000">
                <p:cTn id="7" fill="hold" display="0">
                  <p:stCondLst>
                    <p:cond delay="indefinite"/>
                  </p:stCondLst>
                </p:cTn>
                <p:tgtEl>
                  <p:spTgt spid="4"/>
                </p:tgtEl>
              </p:cMediaNode>
            </p:video>
          </p:childTnLst>
        </p:cTn>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6826</TotalTime>
  <Words>615</Words>
  <Application>Microsoft Office PowerPoint</Application>
  <PresentationFormat>Widescreen</PresentationFormat>
  <Paragraphs>38</Paragraphs>
  <Slides>21</Slides>
  <Notes>0</Notes>
  <HiddenSlides>0</HiddenSlides>
  <MMClips>11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Times New Roman</vt:lpstr>
      <vt:lpstr>Wingdings</vt:lpstr>
      <vt:lpstr>Default Design</vt:lpstr>
      <vt:lpstr>Chủ đề 2 GIAI ĐIỆU QUÊ HƯƠNG</vt:lpstr>
      <vt:lpstr>I. Ôn tập bài hát Lí cây đa, kết hợp gõ đệm bằng nhạc cụ gõ và động tác cơ thể</vt:lpstr>
      <vt:lpstr>Khởi động giọng</vt:lpstr>
      <vt:lpstr>Nghe bài hát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II. Nghe bài hát Việt Nam quê hương tôi; nhạc sĩ Đỗ Nhuận</vt:lpstr>
      <vt:lpstr>a. Nghe bài hát  </vt:lpstr>
      <vt:lpstr>Thảo luận nhóm</vt:lpstr>
      <vt:lpstr>PowerPoint Presentation</vt:lpstr>
      <vt:lpstr>PowerPoint Presentation</vt:lpstr>
      <vt:lpstr>b. Nhạc sĩ Đỗ Nhuận</vt:lpstr>
      <vt:lpstr>PowerPoint Presentation</vt:lpstr>
      <vt:lpstr>PowerPoint Presentation</vt:lpstr>
      <vt:lpstr>PowerPoint Presentation</vt:lpstr>
      <vt:lpstr>Dặn dò về nhà</vt:lpstr>
    </vt:vector>
  </TitlesOfParts>
  <Company>HOME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AutoBVT</cp:lastModifiedBy>
  <cp:revision>278</cp:revision>
  <dcterms:created xsi:type="dcterms:W3CDTF">2006-11-06T13:45:38Z</dcterms:created>
  <dcterms:modified xsi:type="dcterms:W3CDTF">2021-10-17T13:38:10Z</dcterms:modified>
</cp:coreProperties>
</file>