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iA0LWDrmLP0SMZu0u6MZlKsa0R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354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Media Clip" type="txAndMedia">
  <p:cSld name="TEXT_AND_MEDIA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7" name="Google Shape;87;p26"/>
          <p:cNvSpPr>
            <a:spLocks noGrp="1"/>
          </p:cNvSpPr>
          <p:nvPr>
            <p:ph type="media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26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6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6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objOnly">
  <p:cSld name="OBJECT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7"/>
          <p:cNvSpPr txBox="1">
            <a:spLocks noGrp="1"/>
          </p:cNvSpPr>
          <p:nvPr>
            <p:ph type="body" idx="1"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93" name="Google Shape;93;p27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7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7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4 Content" type="fourObj">
  <p:cSld name="FOUR_OBJECTS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53848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99" name="Google Shape;99;p28"/>
          <p:cNvSpPr txBox="1">
            <a:spLocks noGrp="1"/>
          </p:cNvSpPr>
          <p:nvPr>
            <p:ph type="body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0" name="Google Shape;100;p28"/>
          <p:cNvSpPr txBox="1">
            <a:spLocks noGrp="1"/>
          </p:cNvSpPr>
          <p:nvPr>
            <p:ph type="body" idx="3"/>
          </p:nvPr>
        </p:nvSpPr>
        <p:spPr>
          <a:xfrm>
            <a:off x="609600" y="3938589"/>
            <a:ext cx="53848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1" name="Google Shape;101;p28"/>
          <p:cNvSpPr txBox="1">
            <a:spLocks noGrp="1"/>
          </p:cNvSpPr>
          <p:nvPr>
            <p:ph type="body" idx="4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2" name="Google Shape;102;p28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8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8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, and Content" type="txAndObj">
  <p:cSld name="TEXT_AND_OBJEC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8" name="Google Shape;108;p29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9" name="Google Shape;109;p29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9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9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"/>
          <p:cNvSpPr txBox="1">
            <a:spLocks noGrp="1"/>
          </p:cNvSpPr>
          <p:nvPr>
            <p:ph type="ctrTitle"/>
          </p:nvPr>
        </p:nvSpPr>
        <p:spPr>
          <a:xfrm>
            <a:off x="2819400" y="533400"/>
            <a:ext cx="6400800" cy="1470025"/>
          </a:xfrm>
          <a:prstGeom prst="rect">
            <a:avLst/>
          </a:prstGeom>
          <a:solidFill>
            <a:schemeClr val="lt1">
              <a:alpha val="0"/>
            </a:schemeClr>
          </a:solidFill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Chủ đề 1</a:t>
            </a:r>
            <a:br>
              <a:rPr lang="en-US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EM YÊU ÂM NHẠC</a:t>
            </a:r>
            <a:endParaRPr b="1">
              <a:solidFill>
                <a:srgbClr val="C00000"/>
              </a:solidFill>
            </a:endParaRPr>
          </a:p>
        </p:txBody>
      </p:sp>
      <p:pic>
        <p:nvPicPr>
          <p:cNvPr id="123" name="Google Shape;12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155575"/>
            <a:ext cx="1727200" cy="193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"/>
          <p:cNvSpPr txBox="1">
            <a:spLocks noGrp="1"/>
          </p:cNvSpPr>
          <p:nvPr>
            <p:ph type="subTitle" idx="1"/>
          </p:nvPr>
        </p:nvSpPr>
        <p:spPr>
          <a:xfrm>
            <a:off x="685800" y="2514600"/>
            <a:ext cx="10591800" cy="3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000"/>
              <a:buFont typeface="Arial"/>
              <a:buNone/>
            </a:pPr>
            <a:r>
              <a:rPr lang="en-US" sz="4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Tiết 4</a:t>
            </a:r>
            <a:endParaRPr dirty="0"/>
          </a:p>
          <a:p>
            <a:pPr marL="0" lvl="0" indent="0" algn="just" rtl="0">
              <a:spcBef>
                <a:spcPts val="72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36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Đọc nhạc: </a:t>
            </a:r>
            <a:r>
              <a:rPr lang="en-US" sz="36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Ôn tập </a:t>
            </a:r>
            <a:r>
              <a:rPr lang="en-US" sz="3600" b="1" i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Bài đọc nhạc số 1</a:t>
            </a:r>
            <a:endParaRPr/>
          </a:p>
          <a:p>
            <a:pPr marL="0" lvl="0" indent="0" algn="just" rtl="0">
              <a:spcBef>
                <a:spcPts val="72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Arial"/>
              <a:buNone/>
            </a:pPr>
            <a:r>
              <a:rPr lang="en-US" sz="36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 Nhạc cụ: </a:t>
            </a:r>
            <a:r>
              <a:rPr lang="en-US" sz="36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Ôn tập bài hoà tấu và bài tập tiết tấu</a:t>
            </a:r>
            <a:endParaRPr sz="36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72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Arial"/>
              <a:buNone/>
            </a:pPr>
            <a:r>
              <a:rPr lang="en-US" sz="36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 Hát: </a:t>
            </a:r>
            <a:r>
              <a:rPr lang="en-US" sz="36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Ôn tập bài </a:t>
            </a:r>
            <a:r>
              <a:rPr lang="en-US" sz="3600" b="1" i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Em yêu giờ học hát</a:t>
            </a:r>
            <a:endParaRPr sz="36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dirty="0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5450" y="228600"/>
            <a:ext cx="8801100" cy="586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32000" y="1212850"/>
            <a:ext cx="8128000" cy="443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2"/>
          <p:cNvSpPr txBox="1">
            <a:spLocks noGrp="1"/>
          </p:cNvSpPr>
          <p:nvPr>
            <p:ph type="title"/>
          </p:nvPr>
        </p:nvSpPr>
        <p:spPr>
          <a:xfrm>
            <a:off x="609600" y="381000"/>
            <a:ext cx="10972800" cy="84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00FF"/>
                </a:solidFill>
              </a:rPr>
              <a:t>III. Hát: </a:t>
            </a:r>
            <a:br>
              <a:rPr lang="en-US" sz="3600" b="1">
                <a:solidFill>
                  <a:srgbClr val="0000FF"/>
                </a:solidFill>
              </a:rPr>
            </a:br>
            <a:r>
              <a:rPr lang="en-US" sz="3600" b="1">
                <a:solidFill>
                  <a:srgbClr val="C00000"/>
                </a:solidFill>
              </a:rPr>
              <a:t>Ôn tập bài </a:t>
            </a:r>
            <a:r>
              <a:rPr lang="en-US" sz="3600" b="1" i="1">
                <a:solidFill>
                  <a:srgbClr val="C00000"/>
                </a:solidFill>
              </a:rPr>
              <a:t>Em yêu giờ học hát</a:t>
            </a:r>
            <a:r>
              <a:rPr lang="en-US" sz="3600" b="1">
                <a:solidFill>
                  <a:srgbClr val="C00000"/>
                </a:solidFill>
              </a:rPr>
              <a:t/>
            </a:r>
            <a:br>
              <a:rPr lang="en-US" sz="3600" b="1">
                <a:solidFill>
                  <a:srgbClr val="C00000"/>
                </a:solidFill>
              </a:rPr>
            </a:br>
            <a:endParaRPr sz="3600">
              <a:solidFill>
                <a:srgbClr val="C00000"/>
              </a:solidFill>
            </a:endParaRPr>
          </a:p>
        </p:txBody>
      </p:sp>
      <p:pic>
        <p:nvPicPr>
          <p:cNvPr id="229" name="Google Shape;22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4600" y="1066800"/>
            <a:ext cx="71628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3"/>
          <p:cNvPicPr preferRelativeResize="0"/>
          <p:nvPr/>
        </p:nvPicPr>
        <p:blipFill rotWithShape="1">
          <a:blip r:embed="rId3">
            <a:alphaModFix/>
          </a:blip>
          <a:srcRect t="44444" r="21352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3"/>
          <p:cNvSpPr txBox="1">
            <a:spLocks noGrp="1"/>
          </p:cNvSpPr>
          <p:nvPr>
            <p:ph type="title"/>
          </p:nvPr>
        </p:nvSpPr>
        <p:spPr>
          <a:xfrm>
            <a:off x="1981200" y="854076"/>
            <a:ext cx="8229600" cy="873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FF"/>
                </a:solidFill>
              </a:rPr>
              <a:t>Dặn dò về nhà</a:t>
            </a:r>
            <a:endParaRPr sz="3200" b="1">
              <a:solidFill>
                <a:srgbClr val="0000FF"/>
              </a:solidFill>
            </a:endParaRPr>
          </a:p>
        </p:txBody>
      </p:sp>
      <p:sp>
        <p:nvSpPr>
          <p:cNvPr id="236" name="Google Shape;236;p13"/>
          <p:cNvSpPr txBox="1">
            <a:spLocks noGrp="1"/>
          </p:cNvSpPr>
          <p:nvPr>
            <p:ph type="body" idx="1"/>
          </p:nvPr>
        </p:nvSpPr>
        <p:spPr>
          <a:xfrm>
            <a:off x="2667000" y="2255837"/>
            <a:ext cx="8229600" cy="3459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0000FF"/>
                </a:solidFill>
              </a:rPr>
              <a:t>- Ôn tập các nội dung đã học ở Chủ đề 1</a:t>
            </a:r>
            <a:endParaRPr sz="2800">
              <a:solidFill>
                <a:srgbClr val="0000FF"/>
              </a:solidFill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/>
          </a:p>
        </p:txBody>
      </p:sp>
      <p:pic>
        <p:nvPicPr>
          <p:cNvPr id="237" name="Google Shape;23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1364" y="3810000"/>
            <a:ext cx="2519671" cy="2909814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3"/>
          <p:cNvSpPr txBox="1"/>
          <p:nvPr/>
        </p:nvSpPr>
        <p:spPr>
          <a:xfrm>
            <a:off x="-720175" y="4402875"/>
            <a:ext cx="9427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"/>
          <p:cNvSpPr txBox="1">
            <a:spLocks noGrp="1"/>
          </p:cNvSpPr>
          <p:nvPr>
            <p:ph type="title"/>
          </p:nvPr>
        </p:nvSpPr>
        <p:spPr>
          <a:xfrm>
            <a:off x="1981200" y="1524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FF"/>
                </a:solidFill>
              </a:rPr>
              <a:t>I. Đọc nhạc: </a:t>
            </a:r>
            <a:r>
              <a:rPr lang="en-US" sz="3200" b="1">
                <a:solidFill>
                  <a:srgbClr val="C00000"/>
                </a:solidFill>
              </a:rPr>
              <a:t>Ôn tập </a:t>
            </a:r>
            <a:r>
              <a:rPr lang="en-US" sz="3200" b="1" i="1">
                <a:solidFill>
                  <a:srgbClr val="C00000"/>
                </a:solidFill>
              </a:rPr>
              <a:t>Bài đọc nhạc số 1</a:t>
            </a:r>
            <a:br>
              <a:rPr lang="en-US" sz="3200" b="1" i="1">
                <a:solidFill>
                  <a:srgbClr val="C00000"/>
                </a:solidFill>
              </a:rPr>
            </a:br>
            <a:endParaRPr sz="3600" b="1" i="1">
              <a:solidFill>
                <a:srgbClr val="C00000"/>
              </a:solidFill>
            </a:endParaRPr>
          </a:p>
        </p:txBody>
      </p:sp>
      <p:pic>
        <p:nvPicPr>
          <p:cNvPr id="130" name="Google Shape;130;p3"/>
          <p:cNvPicPr preferRelativeResize="0"/>
          <p:nvPr/>
        </p:nvPicPr>
        <p:blipFill rotWithShape="1">
          <a:blip r:embed="rId3">
            <a:alphaModFix/>
          </a:blip>
          <a:srcRect l="3333" r="4061"/>
          <a:stretch/>
        </p:blipFill>
        <p:spPr>
          <a:xfrm>
            <a:off x="1219199" y="914400"/>
            <a:ext cx="9677401" cy="5486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"/>
          <p:cNvSpPr txBox="1">
            <a:spLocks noGrp="1"/>
          </p:cNvSpPr>
          <p:nvPr>
            <p:ph type="title"/>
          </p:nvPr>
        </p:nvSpPr>
        <p:spPr>
          <a:xfrm>
            <a:off x="2286000" y="1524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C00000"/>
                </a:solidFill>
              </a:rPr>
              <a:t>Đọc gam Đô trưởng theo mẫu âm</a:t>
            </a:r>
            <a:endParaRPr sz="3600" b="1">
              <a:solidFill>
                <a:srgbClr val="C00000"/>
              </a:solidFill>
            </a:endParaRPr>
          </a:p>
        </p:txBody>
      </p:sp>
      <p:pic>
        <p:nvPicPr>
          <p:cNvPr id="136" name="Google Shape;136;p4"/>
          <p:cNvPicPr preferRelativeResize="0"/>
          <p:nvPr/>
        </p:nvPicPr>
        <p:blipFill rotWithShape="1">
          <a:blip r:embed="rId3">
            <a:alphaModFix/>
          </a:blip>
          <a:srcRect l="15834" t="41481" r="37499" b="48149"/>
          <a:stretch/>
        </p:blipFill>
        <p:spPr>
          <a:xfrm>
            <a:off x="2286000" y="1035059"/>
            <a:ext cx="8534278" cy="1066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4"/>
          <p:cNvPicPr preferRelativeResize="0"/>
          <p:nvPr/>
        </p:nvPicPr>
        <p:blipFill rotWithShape="1">
          <a:blip r:embed="rId4">
            <a:alphaModFix/>
          </a:blip>
          <a:srcRect l="15834" t="72222" r="37917" b="18147"/>
          <a:stretch/>
        </p:blipFill>
        <p:spPr>
          <a:xfrm>
            <a:off x="2286000" y="5499100"/>
            <a:ext cx="845820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"/>
          <p:cNvPicPr preferRelativeResize="0"/>
          <p:nvPr/>
        </p:nvPicPr>
        <p:blipFill rotWithShape="1">
          <a:blip r:embed="rId5">
            <a:alphaModFix/>
          </a:blip>
          <a:srcRect l="15834" t="58889" r="37917" b="32221"/>
          <a:stretch/>
        </p:blipFill>
        <p:spPr>
          <a:xfrm>
            <a:off x="2286000" y="4038600"/>
            <a:ext cx="84582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4"/>
          <p:cNvPicPr preferRelativeResize="0"/>
          <p:nvPr/>
        </p:nvPicPr>
        <p:blipFill rotWithShape="1">
          <a:blip r:embed="rId6">
            <a:alphaModFix/>
          </a:blip>
          <a:srcRect l="15834" t="43333" r="37499" b="47037"/>
          <a:stretch/>
        </p:blipFill>
        <p:spPr>
          <a:xfrm>
            <a:off x="2286000" y="2582840"/>
            <a:ext cx="853440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4"/>
          <p:cNvSpPr/>
          <p:nvPr/>
        </p:nvSpPr>
        <p:spPr>
          <a:xfrm>
            <a:off x="1597660" y="1257300"/>
            <a:ext cx="548640" cy="514350"/>
          </a:xfrm>
          <a:prstGeom prst="ellipse">
            <a:avLst/>
          </a:prstGeom>
          <a:solidFill>
            <a:srgbClr val="B2DE82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4"/>
          <p:cNvSpPr/>
          <p:nvPr/>
        </p:nvSpPr>
        <p:spPr>
          <a:xfrm>
            <a:off x="1600200" y="2838450"/>
            <a:ext cx="548640" cy="514350"/>
          </a:xfrm>
          <a:prstGeom prst="ellipse">
            <a:avLst/>
          </a:prstGeom>
          <a:solidFill>
            <a:srgbClr val="B2DE82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1600200" y="4267200"/>
            <a:ext cx="548640" cy="514350"/>
          </a:xfrm>
          <a:prstGeom prst="ellipse">
            <a:avLst/>
          </a:prstGeom>
          <a:solidFill>
            <a:srgbClr val="B2DE82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1600200" y="5734050"/>
            <a:ext cx="548640" cy="514350"/>
          </a:xfrm>
          <a:prstGeom prst="ellipse">
            <a:avLst/>
          </a:prstGeom>
          <a:solidFill>
            <a:srgbClr val="B2DE82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8482" y="1226820"/>
            <a:ext cx="633984" cy="633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8482" y="2801620"/>
            <a:ext cx="633984" cy="633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8482" y="4267200"/>
            <a:ext cx="633984" cy="633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8482" y="5732780"/>
            <a:ext cx="633984" cy="633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5"/>
          <p:cNvPicPr preferRelativeResize="0"/>
          <p:nvPr/>
        </p:nvPicPr>
        <p:blipFill rotWithShape="1">
          <a:blip r:embed="rId3">
            <a:alphaModFix/>
          </a:blip>
          <a:srcRect l="1865" r="1864"/>
          <a:stretch/>
        </p:blipFill>
        <p:spPr>
          <a:xfrm>
            <a:off x="1752600" y="1600201"/>
            <a:ext cx="8686800" cy="4130997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5"/>
          <p:cNvSpPr txBox="1">
            <a:spLocks noGrp="1"/>
          </p:cNvSpPr>
          <p:nvPr>
            <p:ph type="title"/>
          </p:nvPr>
        </p:nvSpPr>
        <p:spPr>
          <a:xfrm>
            <a:off x="1981200" y="3048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1">
                <a:solidFill>
                  <a:srgbClr val="C00000"/>
                </a:solidFill>
              </a:rPr>
              <a:t>Bài đọc nhạc số 1</a:t>
            </a:r>
            <a:br>
              <a:rPr lang="en-US" sz="3200" b="1" i="1">
                <a:solidFill>
                  <a:srgbClr val="C00000"/>
                </a:solidFill>
              </a:rPr>
            </a:br>
            <a:endParaRPr sz="3600" b="1" i="1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"/>
          <p:cNvSpPr txBox="1">
            <a:spLocks noGrp="1"/>
          </p:cNvSpPr>
          <p:nvPr>
            <p:ph type="title"/>
          </p:nvPr>
        </p:nvSpPr>
        <p:spPr>
          <a:xfrm>
            <a:off x="609600" y="381000"/>
            <a:ext cx="10972800" cy="84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00FF"/>
                </a:solidFill>
              </a:rPr>
              <a:t>II. Nhạc cụ: </a:t>
            </a:r>
            <a:br>
              <a:rPr lang="en-US" sz="3600" b="1">
                <a:solidFill>
                  <a:srgbClr val="0000FF"/>
                </a:solidFill>
              </a:rPr>
            </a:br>
            <a:r>
              <a:rPr lang="en-US" sz="3600" b="1">
                <a:solidFill>
                  <a:srgbClr val="C00000"/>
                </a:solidFill>
              </a:rPr>
              <a:t>Ôn tập bài hoà tấu và bài tập tiết tấu </a:t>
            </a:r>
            <a:endParaRPr sz="3600">
              <a:solidFill>
                <a:srgbClr val="C00000"/>
              </a:solidFill>
            </a:endParaRPr>
          </a:p>
        </p:txBody>
      </p:sp>
      <p:pic>
        <p:nvPicPr>
          <p:cNvPr id="159" name="Google Shape;15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76537" y="1600200"/>
            <a:ext cx="6638925" cy="48239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7"/>
          <p:cNvPicPr preferRelativeResize="0"/>
          <p:nvPr/>
        </p:nvPicPr>
        <p:blipFill rotWithShape="1">
          <a:blip r:embed="rId3">
            <a:alphaModFix/>
          </a:blip>
          <a:srcRect l="16666" t="42593" r="43751" b="45825"/>
          <a:stretch/>
        </p:blipFill>
        <p:spPr>
          <a:xfrm>
            <a:off x="2590800" y="1981200"/>
            <a:ext cx="7239000" cy="1191474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7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84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C00000"/>
                </a:solidFill>
              </a:rPr>
              <a:t>1. Ôn tập bài hoà tấu </a:t>
            </a:r>
            <a:endParaRPr sz="3600">
              <a:solidFill>
                <a:srgbClr val="C00000"/>
              </a:solidFill>
            </a:endParaRPr>
          </a:p>
        </p:txBody>
      </p:sp>
      <p:sp>
        <p:nvSpPr>
          <p:cNvPr id="166" name="Google Shape;166;p7"/>
          <p:cNvSpPr txBox="1"/>
          <p:nvPr/>
        </p:nvSpPr>
        <p:spPr>
          <a:xfrm>
            <a:off x="5105400" y="1524000"/>
            <a:ext cx="1741182" cy="507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Nét nhạc 1</a:t>
            </a: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Google Shape;167;p7"/>
          <p:cNvPicPr preferRelativeResize="0"/>
          <p:nvPr/>
        </p:nvPicPr>
        <p:blipFill rotWithShape="1">
          <a:blip r:embed="rId3">
            <a:alphaModFix/>
          </a:blip>
          <a:srcRect l="16666" t="58889" r="43751" b="29258"/>
          <a:stretch/>
        </p:blipFill>
        <p:spPr>
          <a:xfrm>
            <a:off x="2667000" y="3733800"/>
            <a:ext cx="72390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7"/>
          <p:cNvSpPr txBox="1"/>
          <p:nvPr/>
        </p:nvSpPr>
        <p:spPr>
          <a:xfrm>
            <a:off x="5105400" y="3276600"/>
            <a:ext cx="174118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Nét nhạc 2</a:t>
            </a: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7"/>
          <p:cNvSpPr txBox="1"/>
          <p:nvPr/>
        </p:nvSpPr>
        <p:spPr>
          <a:xfrm>
            <a:off x="4883753" y="914400"/>
            <a:ext cx="2202847" cy="46166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BÈ KÈN PHÍM</a:t>
            </a: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" name="Google Shape;170;p7"/>
          <p:cNvGrpSpPr/>
          <p:nvPr/>
        </p:nvGrpSpPr>
        <p:grpSpPr>
          <a:xfrm>
            <a:off x="3321752" y="4745092"/>
            <a:ext cx="5517448" cy="1884308"/>
            <a:chOff x="3321752" y="4745092"/>
            <a:chExt cx="5517448" cy="1884308"/>
          </a:xfrm>
        </p:grpSpPr>
        <p:pic>
          <p:nvPicPr>
            <p:cNvPr id="171" name="Google Shape;171;p7"/>
            <p:cNvPicPr preferRelativeResize="0"/>
            <p:nvPr/>
          </p:nvPicPr>
          <p:blipFill rotWithShape="1">
            <a:blip r:embed="rId4">
              <a:alphaModFix/>
            </a:blip>
            <a:srcRect r="17770" b="50000"/>
            <a:stretch/>
          </p:blipFill>
          <p:spPr>
            <a:xfrm>
              <a:off x="3321752" y="4745092"/>
              <a:ext cx="5517448" cy="18843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" name="Google Shape;172;p7"/>
            <p:cNvSpPr txBox="1"/>
            <p:nvPr/>
          </p:nvSpPr>
          <p:spPr>
            <a:xfrm>
              <a:off x="5562600" y="6063367"/>
              <a:ext cx="3129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7"/>
            <p:cNvSpPr txBox="1"/>
            <p:nvPr/>
          </p:nvSpPr>
          <p:spPr>
            <a:xfrm>
              <a:off x="5789431" y="6072965"/>
              <a:ext cx="3129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7"/>
            <p:cNvSpPr txBox="1"/>
            <p:nvPr/>
          </p:nvSpPr>
          <p:spPr>
            <a:xfrm>
              <a:off x="6016262" y="6072965"/>
              <a:ext cx="3129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7"/>
            <p:cNvSpPr txBox="1"/>
            <p:nvPr/>
          </p:nvSpPr>
          <p:spPr>
            <a:xfrm>
              <a:off x="6665595" y="6063367"/>
              <a:ext cx="3129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6" name="Google Shape;176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36992" y="1460924"/>
            <a:ext cx="633984" cy="633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36992" y="3169262"/>
            <a:ext cx="633984" cy="633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"/>
          <p:cNvSpPr txBox="1"/>
          <p:nvPr/>
        </p:nvSpPr>
        <p:spPr>
          <a:xfrm>
            <a:off x="3352800" y="838200"/>
            <a:ext cx="5791199" cy="46166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BÈ THANH PHÁCH VÀ TRỐNG NHỎ</a:t>
            </a: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" name="Google Shape;183;p8"/>
          <p:cNvGrpSpPr/>
          <p:nvPr/>
        </p:nvGrpSpPr>
        <p:grpSpPr>
          <a:xfrm>
            <a:off x="457200" y="3230960"/>
            <a:ext cx="11304270" cy="1950640"/>
            <a:chOff x="457200" y="3230960"/>
            <a:chExt cx="11304270" cy="1950640"/>
          </a:xfrm>
        </p:grpSpPr>
        <p:pic>
          <p:nvPicPr>
            <p:cNvPr id="184" name="Google Shape;184;p8"/>
            <p:cNvPicPr preferRelativeResize="0"/>
            <p:nvPr/>
          </p:nvPicPr>
          <p:blipFill rotWithShape="1">
            <a:blip r:embed="rId3">
              <a:alphaModFix/>
            </a:blip>
            <a:srcRect l="20000" t="47037" r="26250" b="41851"/>
            <a:stretch/>
          </p:blipFill>
          <p:spPr>
            <a:xfrm>
              <a:off x="457200" y="3621956"/>
              <a:ext cx="11304270" cy="131443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85" name="Google Shape;185;p8"/>
            <p:cNvGrpSpPr/>
            <p:nvPr/>
          </p:nvGrpSpPr>
          <p:grpSpPr>
            <a:xfrm>
              <a:off x="1139025" y="3236715"/>
              <a:ext cx="1979218" cy="1944885"/>
              <a:chOff x="1139025" y="2338922"/>
              <a:chExt cx="1979218" cy="1944885"/>
            </a:xfrm>
          </p:grpSpPr>
          <p:pic>
            <p:nvPicPr>
              <p:cNvPr id="186" name="Google Shape;186;p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rot="2195771">
                <a:off x="1252904" y="2444156"/>
                <a:ext cx="538216" cy="5600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7" name="Google Shape;187;p8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2289565" y="3793392"/>
                <a:ext cx="814501" cy="4904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8" name="Google Shape;188;p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rot="2195771">
                <a:off x="1757522" y="2444155"/>
                <a:ext cx="538216" cy="5600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9" name="Google Shape;189;p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rot="2195771">
                <a:off x="2466147" y="2444156"/>
                <a:ext cx="538216" cy="56001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0" name="Google Shape;190;p8"/>
            <p:cNvGrpSpPr/>
            <p:nvPr/>
          </p:nvGrpSpPr>
          <p:grpSpPr>
            <a:xfrm>
              <a:off x="3696121" y="3230960"/>
              <a:ext cx="2171279" cy="1944885"/>
              <a:chOff x="1118891" y="2338922"/>
              <a:chExt cx="2171279" cy="1944885"/>
            </a:xfrm>
          </p:grpSpPr>
          <p:pic>
            <p:nvPicPr>
              <p:cNvPr id="191" name="Google Shape;191;p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rot="2195771">
                <a:off x="1232770" y="2444156"/>
                <a:ext cx="538216" cy="5600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2" name="Google Shape;192;p8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2399469" y="3793392"/>
                <a:ext cx="814501" cy="4904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3" name="Google Shape;193;p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rot="2195771">
                <a:off x="1876074" y="2444155"/>
                <a:ext cx="538216" cy="5600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4" name="Google Shape;194;p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rot="2195771">
                <a:off x="2638074" y="2444156"/>
                <a:ext cx="538216" cy="56001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5" name="Google Shape;195;p8"/>
            <p:cNvGrpSpPr/>
            <p:nvPr/>
          </p:nvGrpSpPr>
          <p:grpSpPr>
            <a:xfrm>
              <a:off x="6210721" y="3230960"/>
              <a:ext cx="2099055" cy="1944885"/>
              <a:chOff x="1118891" y="2338922"/>
              <a:chExt cx="2099055" cy="1944885"/>
            </a:xfrm>
          </p:grpSpPr>
          <p:pic>
            <p:nvPicPr>
              <p:cNvPr id="196" name="Google Shape;196;p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rot="2195771">
                <a:off x="1232770" y="2444156"/>
                <a:ext cx="538216" cy="5600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7" name="Google Shape;197;p8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2375770" y="3793392"/>
                <a:ext cx="814501" cy="4904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8" name="Google Shape;198;p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rot="2195771">
                <a:off x="1803850" y="2444155"/>
                <a:ext cx="538216" cy="5600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9" name="Google Shape;199;p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rot="2195771">
                <a:off x="2565850" y="2444156"/>
                <a:ext cx="538216" cy="56001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00" name="Google Shape;200;p8"/>
            <p:cNvGrpSpPr/>
            <p:nvPr/>
          </p:nvGrpSpPr>
          <p:grpSpPr>
            <a:xfrm>
              <a:off x="8901419" y="3230960"/>
              <a:ext cx="2099055" cy="1944885"/>
              <a:chOff x="1118891" y="2338922"/>
              <a:chExt cx="2099055" cy="1944885"/>
            </a:xfrm>
          </p:grpSpPr>
          <p:pic>
            <p:nvPicPr>
              <p:cNvPr id="201" name="Google Shape;201;p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rot="2195771">
                <a:off x="1232770" y="2444156"/>
                <a:ext cx="538216" cy="5600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2" name="Google Shape;202;p8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2375770" y="3793392"/>
                <a:ext cx="814501" cy="4904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3" name="Google Shape;203;p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rot="2195771">
                <a:off x="1803850" y="2444155"/>
                <a:ext cx="538216" cy="5600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4" name="Google Shape;204;p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rot="2195771">
                <a:off x="2565850" y="2444156"/>
                <a:ext cx="538216" cy="56001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05" name="Google Shape;205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14415" y="2084486"/>
            <a:ext cx="633984" cy="633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"/>
          <p:cNvSpPr txBox="1"/>
          <p:nvPr/>
        </p:nvSpPr>
        <p:spPr>
          <a:xfrm>
            <a:off x="5181600" y="528935"/>
            <a:ext cx="1600200" cy="46166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HOÀ TẤU</a:t>
            </a: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1" name="Google Shape;21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2000" y="1511300"/>
            <a:ext cx="8128000" cy="383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5850" y="533400"/>
            <a:ext cx="7473950" cy="5736934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0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84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C00000"/>
                </a:solidFill>
              </a:rPr>
              <a:t>2. Ôn tập bài tập tiết tấu </a:t>
            </a:r>
            <a:endParaRPr sz="360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Widescreen</PresentationFormat>
  <Paragraphs>27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Default Design</vt:lpstr>
      <vt:lpstr>Chủ đề 1 EM YÊU ÂM NHẠC</vt:lpstr>
      <vt:lpstr>I. Đọc nhạc: Ôn tập Bài đọc nhạc số 1 </vt:lpstr>
      <vt:lpstr>Đọc gam Đô trưởng theo mẫu âm</vt:lpstr>
      <vt:lpstr>Bài đọc nhạc số 1 </vt:lpstr>
      <vt:lpstr>II. Nhạc cụ:  Ôn tập bài hoà tấu và bài tập tiết tấu </vt:lpstr>
      <vt:lpstr>1. Ôn tập bài hoà tấu </vt:lpstr>
      <vt:lpstr>PowerPoint Presentation</vt:lpstr>
      <vt:lpstr>PowerPoint Presentation</vt:lpstr>
      <vt:lpstr>2. Ôn tập bài tập tiết tấu </vt:lpstr>
      <vt:lpstr>PowerPoint Presentation</vt:lpstr>
      <vt:lpstr>III. Hát:  Ôn tập bài Em yêu giờ học hát </vt:lpstr>
      <vt:lpstr>Dặn dò về nhà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 1 EM YÊU ÂM NHẠC</dc:title>
  <dc:creator>User</dc:creator>
  <cp:lastModifiedBy>Windows User</cp:lastModifiedBy>
  <cp:revision>1</cp:revision>
  <dcterms:created xsi:type="dcterms:W3CDTF">2006-11-06T13:45:38Z</dcterms:created>
  <dcterms:modified xsi:type="dcterms:W3CDTF">2023-08-05T01:07:56Z</dcterms:modified>
</cp:coreProperties>
</file>