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9" r:id="rId2"/>
    <p:sldId id="300" r:id="rId3"/>
    <p:sldId id="301" r:id="rId4"/>
    <p:sldId id="303" r:id="rId5"/>
    <p:sldId id="308" r:id="rId6"/>
    <p:sldId id="305" r:id="rId7"/>
    <p:sldId id="261" r:id="rId8"/>
    <p:sldId id="264" r:id="rId9"/>
    <p:sldId id="306" r:id="rId10"/>
    <p:sldId id="307" r:id="rId11"/>
  </p:sldIdLst>
  <p:sldSz cx="16778288" cy="9475788"/>
  <p:notesSz cx="6858000" cy="9144000"/>
  <p:custDataLst>
    <p:tags r:id="rId13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85">
          <p15:clr>
            <a:srgbClr val="A4A3A4"/>
          </p15:clr>
        </p15:guide>
        <p15:guide id="2" pos="52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33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77" autoAdjust="0"/>
    <p:restoredTop sz="96136" autoAdjust="0"/>
  </p:normalViewPr>
  <p:slideViewPr>
    <p:cSldViewPr>
      <p:cViewPr varScale="1">
        <p:scale>
          <a:sx n="51" d="100"/>
          <a:sy n="51" d="100"/>
        </p:scale>
        <p:origin x="684" y="36"/>
      </p:cViewPr>
      <p:guideLst>
        <p:guide orient="horz" pos="2985"/>
        <p:guide pos="52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3700" y="685800"/>
            <a:ext cx="60706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99C4B2-F672-4F61-8DF9-230D52EF11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57434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6C5324B-3C23-4AB3-872D-427A19E570A8}" type="slidenum">
              <a:rPr lang="en-US" altLang="zh-CN" sz="1200" smtClean="0"/>
              <a:pPr/>
              <a:t>1</a:t>
            </a:fld>
            <a:endParaRPr lang="en-US" altLang="zh-CN" sz="1200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 smtClean="0">
                <a:latin typeface="Arial" pitchFamily="34" charset="0"/>
              </a:rPr>
              <a:t>更多精彩模板请关注</a:t>
            </a:r>
            <a:r>
              <a:rPr lang="en-US" altLang="zh-CN" smtClean="0">
                <a:latin typeface="Arial" pitchFamily="34" charset="0"/>
              </a:rPr>
              <a:t>【</a:t>
            </a:r>
            <a:r>
              <a:rPr lang="zh-CN" altLang="en-US" smtClean="0">
                <a:latin typeface="Arial" pitchFamily="34" charset="0"/>
              </a:rPr>
              <a:t>沐沐槿</a:t>
            </a:r>
            <a:r>
              <a:rPr lang="en-US" altLang="zh-CN" smtClean="0">
                <a:latin typeface="Arial" pitchFamily="34" charset="0"/>
              </a:rPr>
              <a:t>PPT】https://mumjin.taobao.com/</a:t>
            </a:r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75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4F367240-CCB6-425A-BB2C-0EB04358103D}" type="slidenum">
              <a:rPr lang="en-US" altLang="zh-CN" sz="1200" smtClean="0"/>
              <a:pPr/>
              <a:t>2</a:t>
            </a:fld>
            <a:endParaRPr lang="en-US" altLang="zh-CN" sz="1200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179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1BB3F208-8CCC-4D1F-B368-C3FF2297597A}" type="slidenum">
              <a:rPr lang="en-US" altLang="zh-CN" sz="1200" smtClean="0"/>
              <a:pPr/>
              <a:t>3</a:t>
            </a:fld>
            <a:endParaRPr lang="en-US" altLang="zh-CN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154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C4B8DD0F-EE12-49FE-B9D4-1F6A0D162E24}" type="slidenum">
              <a:rPr lang="en-US" altLang="zh-CN" sz="1200" smtClean="0"/>
              <a:pPr/>
              <a:t>5</a:t>
            </a:fld>
            <a:endParaRPr lang="en-US" altLang="zh-CN" sz="1200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457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0FAC6A9D-7A00-4BBA-BDF3-4714BAC4825F}" type="slidenum">
              <a:rPr lang="en-US" altLang="zh-CN" sz="1200" smtClean="0"/>
              <a:pPr/>
              <a:t>7</a:t>
            </a:fld>
            <a:endParaRPr lang="en-US" altLang="zh-CN" sz="120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867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DBA00F5C-097F-40DE-802D-75F0494A5CC0}" type="slidenum">
              <a:rPr lang="en-US" altLang="zh-CN" sz="1200" smtClean="0"/>
              <a:pPr/>
              <a:t>8</a:t>
            </a:fld>
            <a:endParaRPr lang="en-US" altLang="zh-CN" sz="120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239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9E5A6E80-DAD8-412C-A25E-06799EAE5652}" type="slidenum">
              <a:rPr lang="en-US" altLang="zh-CN" sz="1200" smtClean="0"/>
              <a:pPr/>
              <a:t>9</a:t>
            </a:fld>
            <a:endParaRPr lang="en-US" altLang="zh-CN" sz="120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645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fld id="{15CAD1FD-C010-448D-8716-DD943F4F8623}" type="slidenum">
              <a:rPr lang="en-US" altLang="zh-CN" sz="1200" smtClean="0"/>
              <a:pPr/>
              <a:t>10</a:t>
            </a:fld>
            <a:endParaRPr lang="en-US" altLang="zh-CN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CN" altLang="en-US" smtClean="0">
                <a:latin typeface="Arial" pitchFamily="34" charset="0"/>
              </a:rPr>
              <a:t>更多精彩模板请关注</a:t>
            </a:r>
            <a:r>
              <a:rPr lang="en-US" altLang="zh-CN" smtClean="0">
                <a:latin typeface="Arial" pitchFamily="34" charset="0"/>
              </a:rPr>
              <a:t>【</a:t>
            </a:r>
            <a:r>
              <a:rPr lang="zh-CN" altLang="en-US" smtClean="0">
                <a:latin typeface="Arial" pitchFamily="34" charset="0"/>
              </a:rPr>
              <a:t>沐沐槿</a:t>
            </a:r>
            <a:r>
              <a:rPr lang="en-US" altLang="zh-CN" smtClean="0">
                <a:latin typeface="Arial" pitchFamily="34" charset="0"/>
              </a:rPr>
              <a:t>PPT】https://mumjin.taobao.com/</a:t>
            </a:r>
            <a:endParaRPr lang="zh-CN" altLang="zh-CN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910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58888" y="2943225"/>
            <a:ext cx="14260512" cy="2032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516188" y="5368925"/>
            <a:ext cx="11745912" cy="24225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108243"/>
      </p:ext>
    </p:extLst>
  </p:cSld>
  <p:clrMapOvr>
    <a:masterClrMapping/>
  </p:clrMapOvr>
  <p:transition spd="slow" advTm="10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2211388"/>
            <a:ext cx="15101888" cy="62531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3456045"/>
      </p:ext>
    </p:extLst>
  </p:cSld>
  <p:clrMapOvr>
    <a:masterClrMapping/>
  </p:clrMapOvr>
  <p:transition spd="slow" advTm="10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2165013" y="379413"/>
            <a:ext cx="3775075" cy="8085137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79413"/>
            <a:ext cx="11174413" cy="80851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1313957"/>
      </p:ext>
    </p:extLst>
  </p:cSld>
  <p:clrMapOvr>
    <a:masterClrMapping/>
  </p:clrMapOvr>
  <p:transition spd="slow" advTm="1000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2211388"/>
            <a:ext cx="7473950" cy="62531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8464550" y="2211388"/>
            <a:ext cx="7475538" cy="30495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464550" y="5413375"/>
            <a:ext cx="7475538" cy="305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2969689"/>
      </p:ext>
    </p:extLst>
  </p:cSld>
  <p:clrMapOvr>
    <a:masterClrMapping/>
  </p:clrMapOvr>
  <p:transition spd="slow" advTm="100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211388"/>
            <a:ext cx="15101888" cy="62531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3935212"/>
      </p:ext>
    </p:extLst>
  </p:cSld>
  <p:clrMapOvr>
    <a:masterClrMapping/>
  </p:clrMapOvr>
  <p:transition spd="slow" advTm="10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25563" y="6089650"/>
            <a:ext cx="14262100" cy="188118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25563" y="4016375"/>
            <a:ext cx="14262100" cy="2073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148305170"/>
      </p:ext>
    </p:extLst>
  </p:cSld>
  <p:clrMapOvr>
    <a:masterClrMapping/>
  </p:clrMapOvr>
  <p:transition spd="slow" advTm="10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2211388"/>
            <a:ext cx="7473950" cy="62531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64550" y="2211388"/>
            <a:ext cx="7475538" cy="62531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100687"/>
      </p:ext>
    </p:extLst>
  </p:cSld>
  <p:clrMapOvr>
    <a:masterClrMapping/>
  </p:clrMapOvr>
  <p:transition spd="slow" advTm="10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2120900"/>
            <a:ext cx="7413625" cy="8842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3005138"/>
            <a:ext cx="7413625" cy="54594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523288" y="2120900"/>
            <a:ext cx="7416800" cy="8842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523288" y="3005138"/>
            <a:ext cx="7416800" cy="545941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9447414"/>
      </p:ext>
    </p:extLst>
  </p:cSld>
  <p:clrMapOvr>
    <a:masterClrMapping/>
  </p:clrMapOvr>
  <p:transition spd="slow" advTm="10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9413"/>
            <a:ext cx="15101888" cy="1579562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741013"/>
      </p:ext>
    </p:extLst>
  </p:cSld>
  <p:clrMapOvr>
    <a:masterClrMapping/>
  </p:clrMapOvr>
  <p:transition spd="slow" advTm="10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8518942"/>
      </p:ext>
    </p:extLst>
  </p:cSld>
  <p:clrMapOvr>
    <a:masterClrMapping/>
  </p:clrMapOvr>
  <p:transition spd="slow" advTm="10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77825"/>
            <a:ext cx="5521325" cy="16049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559550" y="377825"/>
            <a:ext cx="9380538" cy="80867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1982788"/>
            <a:ext cx="5521325" cy="648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186317325"/>
      </p:ext>
    </p:extLst>
  </p:cSld>
  <p:clrMapOvr>
    <a:masterClrMapping/>
  </p:clrMapOvr>
  <p:transition spd="slow" advTm="10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89300" y="6632575"/>
            <a:ext cx="10066338" cy="7842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289300" y="846138"/>
            <a:ext cx="10066338" cy="5686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289300" y="7416800"/>
            <a:ext cx="10066338" cy="1111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05610087"/>
      </p:ext>
    </p:extLst>
  </p:cSld>
  <p:clrMapOvr>
    <a:masterClrMapping/>
  </p:clrMapOvr>
  <p:transition spd="slow" advTm="100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-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78288" cy="947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79413"/>
            <a:ext cx="15101888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 advTm="1000">
    <p:split orient="vert"/>
  </p:transition>
  <p:txStyles>
    <p:titleStyle>
      <a:lvl1pPr algn="ctr" defTabSz="1500188" rtl="0" eaLnBrk="0" fontAlgn="base" hangingPunct="0">
        <a:spcBef>
          <a:spcPct val="0"/>
        </a:spcBef>
        <a:spcAft>
          <a:spcPct val="0"/>
        </a:spcAft>
        <a:defRPr sz="72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defTabSz="1500188" rtl="0" eaLnBrk="0" fontAlgn="base" hangingPunct="0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2pPr>
      <a:lvl3pPr algn="ctr" defTabSz="1500188" rtl="0" eaLnBrk="0" fontAlgn="base" hangingPunct="0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3pPr>
      <a:lvl4pPr algn="ctr" defTabSz="1500188" rtl="0" eaLnBrk="0" fontAlgn="base" hangingPunct="0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4pPr>
      <a:lvl5pPr algn="ctr" defTabSz="1500188" rtl="0" eaLnBrk="0" fontAlgn="base" hangingPunct="0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defTabSz="1500188" rtl="0" fontAlgn="base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defTabSz="1500188" rtl="0" fontAlgn="base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defTabSz="1500188" rtl="0" fontAlgn="base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defTabSz="1500188" rtl="0" fontAlgn="base">
        <a:spcBef>
          <a:spcPct val="0"/>
        </a:spcBef>
        <a:spcAft>
          <a:spcPct val="0"/>
        </a:spcAft>
        <a:defRPr sz="72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561975" indent="-561975" algn="l" defTabSz="1500188" rtl="0" eaLnBrk="0" fontAlgn="base" hangingPunct="0">
        <a:spcBef>
          <a:spcPct val="20000"/>
        </a:spcBef>
        <a:spcAft>
          <a:spcPct val="0"/>
        </a:spcAft>
        <a:buChar char="•"/>
        <a:defRPr sz="5200">
          <a:solidFill>
            <a:schemeClr val="tx1"/>
          </a:solidFill>
          <a:latin typeface="+mn-lt"/>
          <a:ea typeface="+mn-ea"/>
          <a:cs typeface="+mn-cs"/>
        </a:defRPr>
      </a:lvl1pPr>
      <a:lvl2pPr marL="1219200" indent="-469900" algn="l" defTabSz="1500188" rtl="0" eaLnBrk="0" fontAlgn="base" hangingPunct="0">
        <a:spcBef>
          <a:spcPct val="20000"/>
        </a:spcBef>
        <a:spcAft>
          <a:spcPct val="0"/>
        </a:spcAft>
        <a:buChar char="–"/>
        <a:defRPr sz="4600">
          <a:solidFill>
            <a:schemeClr val="tx1"/>
          </a:solidFill>
          <a:latin typeface="+mn-lt"/>
          <a:ea typeface="+mn-ea"/>
        </a:defRPr>
      </a:lvl2pPr>
      <a:lvl3pPr marL="1874838" indent="-374650" algn="l" defTabSz="1500188" rtl="0" eaLnBrk="0" fontAlgn="base" hangingPunct="0">
        <a:spcBef>
          <a:spcPct val="20000"/>
        </a:spcBef>
        <a:spcAft>
          <a:spcPct val="0"/>
        </a:spcAft>
        <a:buChar char="•"/>
        <a:defRPr sz="3900">
          <a:solidFill>
            <a:schemeClr val="tx1"/>
          </a:solidFill>
          <a:latin typeface="+mn-lt"/>
          <a:ea typeface="+mn-ea"/>
        </a:defRPr>
      </a:lvl3pPr>
      <a:lvl4pPr marL="2625725" indent="-376238" algn="l" defTabSz="1500188" rtl="0" eaLnBrk="0" fontAlgn="base" hangingPunct="0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  <a:ea typeface="+mn-ea"/>
        </a:defRPr>
      </a:lvl4pPr>
      <a:lvl5pPr marL="3375025" indent="-374650" algn="l" defTabSz="1500188" rtl="0" eaLnBrk="0" fontAlgn="base" hangingPunct="0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5pPr>
      <a:lvl6pPr marL="3832225" indent="-374650" algn="l" defTabSz="15001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6pPr>
      <a:lvl7pPr marL="4289425" indent="-374650" algn="l" defTabSz="15001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7pPr>
      <a:lvl8pPr marL="4746625" indent="-374650" algn="l" defTabSz="15001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8pPr>
      <a:lvl9pPr marL="5203825" indent="-374650" algn="l" defTabSz="15001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5.png"/><Relationship Id="rId5" Type="http://schemas.microsoft.com/office/2007/relationships/media" Target="../media/media3.mp3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1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4150"/>
            <a:ext cx="16775113" cy="802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588" y="633413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5619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9937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Google Shape;2306;p35"/>
          <p:cNvSpPr>
            <a:spLocks noGrp="1"/>
          </p:cNvSpPr>
          <p:nvPr>
            <p:ph type="ctrTitle"/>
          </p:nvPr>
        </p:nvSpPr>
        <p:spPr>
          <a:xfrm>
            <a:off x="4356100" y="5602288"/>
            <a:ext cx="8497888" cy="2232025"/>
          </a:xfrm>
        </p:spPr>
        <p:txBody>
          <a:bodyPr lIns="91423" tIns="91423" rIns="91423" bIns="91423"/>
          <a:lstStyle/>
          <a:p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CHỦ ĐỀ 2:</a:t>
            </a:r>
            <a:b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</a:br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CUỘC SỐNG TƯƠI ĐẸP</a:t>
            </a:r>
          </a:p>
        </p:txBody>
      </p:sp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5619750" y="8337550"/>
            <a:ext cx="55356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GV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THCS </a:t>
            </a:r>
            <a:r>
              <a:rPr lang="en-US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sz="2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Quang</a:t>
            </a:r>
            <a:endParaRPr lang="en-US" sz="28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9" name="Picture 19" descr="1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4150"/>
            <a:ext cx="16775113" cy="802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4719638" y="5889625"/>
            <a:ext cx="7993062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en-US" altLang="zh-CN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 biệt các em!</a:t>
            </a:r>
          </a:p>
          <a:p>
            <a:pPr algn="ctr" eaLnBrk="1" hangingPunct="1"/>
            <a:r>
              <a:rPr lang="en-US" altLang="zh-CN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Chúc các em học tốt!</a:t>
            </a:r>
            <a:endParaRPr lang="zh-CN" altLang="en-US" sz="7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82" name="Picture 22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588" y="633413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3" name="Picture 23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5619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4" name="Picture 24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38" y="993775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5797550" y="8521700"/>
            <a:ext cx="55340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2800" i="1">
                <a:latin typeface="Times New Roman" pitchFamily="18" charset="0"/>
                <a:cs typeface="Times New Roman" pitchFamily="18" charset="0"/>
              </a:rPr>
              <a:t>GV Thực hiện: Lê Phương Thảo</a:t>
            </a:r>
          </a:p>
          <a:p>
            <a:pPr algn="ctr"/>
            <a:r>
              <a:rPr lang="en-US" sz="2800" i="1">
                <a:latin typeface="Times New Roman" pitchFamily="18" charset="0"/>
                <a:cs typeface="Times New Roman" pitchFamily="18" charset="0"/>
              </a:rPr>
              <a:t> THCS Đồng Lạc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15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3375"/>
            <a:ext cx="14978063" cy="902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138238"/>
            <a:ext cx="1465263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88" y="4718050"/>
            <a:ext cx="7740650" cy="475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7380288" y="1712913"/>
            <a:ext cx="27368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在此输入文字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628900" y="3513138"/>
            <a:ext cx="136842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en-US" sz="7200" b="1">
              <a:solidFill>
                <a:srgbClr val="3399FF"/>
              </a:solidFill>
              <a:latin typeface="SimHei" pitchFamily="49" charset="-122"/>
              <a:ea typeface="SimHei" pitchFamily="49" charset="-122"/>
            </a:endParaRPr>
          </a:p>
          <a:p>
            <a:pPr eaLnBrk="1" hangingPunct="1">
              <a:spcBef>
                <a:spcPct val="50000"/>
              </a:spcBef>
            </a:pPr>
            <a:endParaRPr lang="zh-CN" altLang="en-US" sz="7200" b="1">
              <a:solidFill>
                <a:srgbClr val="3399FF"/>
              </a:solidFill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7308850" y="3441700"/>
            <a:ext cx="2736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在此输入文字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7380288" y="5241925"/>
            <a:ext cx="27368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在此输入文字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7380288" y="6970713"/>
            <a:ext cx="27368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在此输入文字</a:t>
            </a:r>
          </a:p>
        </p:txBody>
      </p:sp>
      <p:sp>
        <p:nvSpPr>
          <p:cNvPr id="16" name="Google Shape;2306;p35"/>
          <p:cNvSpPr txBox="1">
            <a:spLocks/>
          </p:cNvSpPr>
          <p:nvPr/>
        </p:nvSpPr>
        <p:spPr bwMode="auto">
          <a:xfrm>
            <a:off x="2628900" y="3009900"/>
            <a:ext cx="126015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/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8:</a:t>
            </a:r>
          </a:p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Luyện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Vận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dụng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Sáng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tạo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ea typeface="华文新魏"/>
              <a:cs typeface="Times New Roman" panose="02020603050405020304" pitchFamily="18" charset="0"/>
            </a:endParaRP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(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Kết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hợp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kiểm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tra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giữa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kì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/>
      <p:bldP spid="3084" grpId="0"/>
      <p:bldP spid="3085" grpId="0"/>
      <p:bldP spid="3086" grpId="0"/>
      <p:bldP spid="3087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1-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5710238"/>
            <a:ext cx="16775113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1-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746375"/>
            <a:ext cx="15695613" cy="67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1-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31763"/>
            <a:ext cx="4394201" cy="95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7" descr="1-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588" y="633413"/>
            <a:ext cx="195103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8" descr="1-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785938"/>
            <a:ext cx="195103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3" name="Picture 9" descr="1-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1463" y="5056188"/>
            <a:ext cx="4724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10" descr="1-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94375"/>
            <a:ext cx="4370388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Google Shape;2306;p35"/>
          <p:cNvSpPr txBox="1">
            <a:spLocks/>
          </p:cNvSpPr>
          <p:nvPr/>
        </p:nvSpPr>
        <p:spPr bwMode="auto">
          <a:xfrm>
            <a:off x="2160588" y="4449763"/>
            <a:ext cx="126015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3" tIns="91423" rIns="91423" bIns="91423"/>
          <a:lstStyle>
            <a:lvl1pPr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Nội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dung 1:</a:t>
            </a:r>
          </a:p>
          <a:p>
            <a:pPr algn="ctr"/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Luyện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Vận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dụng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Sáng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华文新魏"/>
                <a:cs typeface="Times New Roman" panose="02020603050405020304" pitchFamily="18" charset="0"/>
              </a:rPr>
              <a:t>tạo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ea typeface="华文新魏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28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411913"/>
            <a:ext cx="16778288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61913" y="3095625"/>
            <a:ext cx="16778288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30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4727575"/>
            <a:ext cx="167782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31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570538"/>
            <a:ext cx="167782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32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3886200"/>
            <a:ext cx="167782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Text Box 34"/>
          <p:cNvSpPr txBox="1">
            <a:spLocks noChangeArrowheads="1"/>
          </p:cNvSpPr>
          <p:nvPr/>
        </p:nvSpPr>
        <p:spPr bwMode="auto">
          <a:xfrm>
            <a:off x="4381500" y="3178175"/>
            <a:ext cx="8901113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8021" tIns="84011" rIns="168021" bIns="84011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400" b="1">
                <a:solidFill>
                  <a:srgbClr val="FF3300"/>
                </a:solidFill>
                <a:latin typeface="Times New Roman" pitchFamily="18" charset="0"/>
              </a:rPr>
              <a:t>Đời sống không già vì có chúng em  </a:t>
            </a:r>
          </a:p>
        </p:txBody>
      </p:sp>
      <p:sp>
        <p:nvSpPr>
          <p:cNvPr id="5130" name="Text Box 35"/>
          <p:cNvSpPr txBox="1">
            <a:spLocks noChangeArrowheads="1"/>
          </p:cNvSpPr>
          <p:nvPr/>
        </p:nvSpPr>
        <p:spPr bwMode="auto">
          <a:xfrm>
            <a:off x="3910013" y="3944938"/>
            <a:ext cx="7913687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8021" tIns="84011" rIns="168021" bIns="84011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400" b="1">
                <a:solidFill>
                  <a:srgbClr val="FF3300"/>
                </a:solidFill>
                <a:latin typeface="Times New Roman" pitchFamily="18" charset="0"/>
              </a:rPr>
              <a:t> Con đường học trò</a:t>
            </a:r>
          </a:p>
        </p:txBody>
      </p:sp>
      <p:sp>
        <p:nvSpPr>
          <p:cNvPr id="5131" name="Text Box 36"/>
          <p:cNvSpPr txBox="1">
            <a:spLocks noChangeArrowheads="1"/>
          </p:cNvSpPr>
          <p:nvPr/>
        </p:nvSpPr>
        <p:spPr bwMode="auto">
          <a:xfrm>
            <a:off x="5624513" y="4833938"/>
            <a:ext cx="4614862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8021" tIns="84011" rIns="168021" bIns="84011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400" b="1">
                <a:solidFill>
                  <a:srgbClr val="FF3300"/>
                </a:solidFill>
                <a:latin typeface="Times New Roman" pitchFamily="18" charset="0"/>
              </a:rPr>
              <a:t>Bài đọc nhạc số 1</a:t>
            </a:r>
          </a:p>
        </p:txBody>
      </p:sp>
      <p:sp>
        <p:nvSpPr>
          <p:cNvPr id="20495" name="WordArt 39"/>
          <p:cNvSpPr>
            <a:spLocks noChangeArrowheads="1" noChangeShapeType="1" noTextEdit="1"/>
          </p:cNvSpPr>
          <p:nvPr/>
        </p:nvSpPr>
        <p:spPr bwMode="auto">
          <a:xfrm>
            <a:off x="2693988" y="920750"/>
            <a:ext cx="11045825" cy="1843088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4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vi-VN" sz="6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“Nghe giai điệu đoán bài hát"</a:t>
            </a:r>
            <a:endParaRPr lang="en-US" sz="6600" b="1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CC"/>
                  </a:gs>
                  <a:gs pos="100000">
                    <a:srgbClr val="FF9999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sp>
        <p:nvSpPr>
          <p:cNvPr id="2" name="AutoShape 40"/>
          <p:cNvSpPr>
            <a:spLocks noChangeArrowheads="1"/>
          </p:cNvSpPr>
          <p:nvPr/>
        </p:nvSpPr>
        <p:spPr bwMode="auto">
          <a:xfrm>
            <a:off x="15519400" y="8948738"/>
            <a:ext cx="1258888" cy="527050"/>
          </a:xfrm>
          <a:prstGeom prst="rightArrow">
            <a:avLst>
              <a:gd name="adj1" fmla="val 50000"/>
              <a:gd name="adj2" fmla="val 44962"/>
            </a:avLst>
          </a:prstGeom>
          <a:gradFill rotWithShape="1">
            <a:gsLst>
              <a:gs pos="0">
                <a:srgbClr val="C0C0C0">
                  <a:alpha val="84000"/>
                </a:srgbClr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68021" tIns="84011" rIns="168021" bIns="84011" anchor="ctr"/>
          <a:lstStyle/>
          <a:p>
            <a:pPr eaLnBrk="1" hangingPunct="1"/>
            <a:endParaRPr lang="vi-VN" altLang="vi-VN" sz="4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32" name="Oval 125"/>
          <p:cNvSpPr>
            <a:spLocks noChangeArrowheads="1"/>
          </p:cNvSpPr>
          <p:nvPr/>
        </p:nvSpPr>
        <p:spPr bwMode="auto">
          <a:xfrm>
            <a:off x="14662150" y="3262313"/>
            <a:ext cx="838200" cy="63182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68021" tIns="84011" rIns="168021" bIns="84011" anchor="ctr"/>
          <a:lstStyle/>
          <a:p>
            <a:pPr eaLnBrk="1" hangingPunct="1"/>
            <a:endParaRPr lang="vi-VN" altLang="vi-VN" sz="4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33" name="Oval 130"/>
          <p:cNvSpPr>
            <a:spLocks noChangeArrowheads="1"/>
          </p:cNvSpPr>
          <p:nvPr/>
        </p:nvSpPr>
        <p:spPr bwMode="auto">
          <a:xfrm>
            <a:off x="14662150" y="4105275"/>
            <a:ext cx="838200" cy="63182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68021" tIns="84011" rIns="168021" bIns="84011" anchor="ctr"/>
          <a:lstStyle/>
          <a:p>
            <a:pPr eaLnBrk="1" hangingPunct="1"/>
            <a:endParaRPr lang="vi-VN" altLang="vi-VN" sz="4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34" name="Oval 135"/>
          <p:cNvSpPr>
            <a:spLocks noChangeArrowheads="1"/>
          </p:cNvSpPr>
          <p:nvPr/>
        </p:nvSpPr>
        <p:spPr bwMode="auto">
          <a:xfrm>
            <a:off x="14662150" y="4946650"/>
            <a:ext cx="838200" cy="63182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68021" tIns="84011" rIns="168021" bIns="84011" anchor="ctr"/>
          <a:lstStyle/>
          <a:p>
            <a:pPr eaLnBrk="1" hangingPunct="1"/>
            <a:endParaRPr lang="vi-VN" altLang="vi-VN" sz="48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35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4586288" y="4649788"/>
            <a:ext cx="9323387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048332" y="4666456"/>
            <a:ext cx="9323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7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61913" y="9312275"/>
            <a:ext cx="16778288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8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26988" y="-33338"/>
            <a:ext cx="16778288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910013" y="273050"/>
            <a:ext cx="7783512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68021" tIns="84011" rIns="168021" bIns="84011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sz="5100" b="1">
                <a:latin typeface="Times New Roman" pitchFamily="18" charset="0"/>
                <a:cs typeface="Times New Roman" pitchFamily="18" charset="0"/>
              </a:rPr>
              <a:t>TRÒ CHƠI KHỞI ĐỘNG</a:t>
            </a:r>
          </a:p>
        </p:txBody>
      </p:sp>
      <p:pic>
        <p:nvPicPr>
          <p:cNvPr id="64" name="Picture 63" descr="solclef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2341563"/>
            <a:ext cx="3373437" cy="491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 descr="2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072313"/>
            <a:ext cx="4897438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6" descr="2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88" y="7013575"/>
            <a:ext cx="4895850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6" descr="2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663" y="7113588"/>
            <a:ext cx="4895850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DOI SONG KHONG GIA HAT MAU DUOI UAW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890750" y="3328076"/>
            <a:ext cx="609600" cy="609600"/>
          </a:xfrm>
          <a:prstGeom prst="rect">
            <a:avLst/>
          </a:prstGeom>
        </p:spPr>
      </p:pic>
      <p:pic>
        <p:nvPicPr>
          <p:cNvPr id="10" name="BEAT - CON ĐƯỜNG HỌC TRÒ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916555" y="4142582"/>
            <a:ext cx="609600" cy="609600"/>
          </a:xfrm>
          <a:prstGeom prst="rect">
            <a:avLst/>
          </a:prstGeom>
        </p:spPr>
      </p:pic>
      <p:pic>
        <p:nvPicPr>
          <p:cNvPr id="11" name="TĐN số 1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916555" y="498826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991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325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632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129" grpId="0"/>
      <p:bldP spid="5130" grpId="0"/>
      <p:bldP spid="5131" grpId="0"/>
      <p:bldP spid="20495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5" name="Picture 7" descr="1-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2215" y="5529982"/>
            <a:ext cx="4481905" cy="3945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1-5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0588"/>
            <a:ext cx="514508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6" descr="1-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2400" cy="362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Box 6"/>
          <p:cNvSpPr txBox="1">
            <a:spLocks noChangeArrowheads="1"/>
          </p:cNvSpPr>
          <p:nvPr/>
        </p:nvSpPr>
        <p:spPr bwMode="auto">
          <a:xfrm>
            <a:off x="5808814" y="633438"/>
            <a:ext cx="5688013" cy="76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sz="4400" b="1">
                <a:latin typeface="Times New Roman" pitchFamily="18" charset="0"/>
                <a:cs typeface="Times New Roman" pitchFamily="18" charset="0"/>
              </a:rPr>
              <a:t>KHỞI ĐỘNG GIỌNG</a:t>
            </a:r>
          </a:p>
        </p:txBody>
      </p:sp>
      <p:sp>
        <p:nvSpPr>
          <p:cNvPr id="16392" name="TextBox 12"/>
          <p:cNvSpPr txBox="1">
            <a:spLocks noChangeArrowheads="1"/>
          </p:cNvSpPr>
          <p:nvPr/>
        </p:nvSpPr>
        <p:spPr bwMode="auto">
          <a:xfrm>
            <a:off x="5797550" y="8266113"/>
            <a:ext cx="55356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2800" i="1">
                <a:latin typeface="Times New Roman" pitchFamily="18" charset="0"/>
                <a:cs typeface="Times New Roman" pitchFamily="18" charset="0"/>
              </a:rPr>
              <a:t>GV Thực hiện: Lê Phương Thảo</a:t>
            </a:r>
          </a:p>
          <a:p>
            <a:pPr algn="ctr"/>
            <a:r>
              <a:rPr lang="en-US" sz="2800" i="1">
                <a:latin typeface="Times New Roman" pitchFamily="18" charset="0"/>
                <a:cs typeface="Times New Roman" pitchFamily="18" charset="0"/>
              </a:rPr>
              <a:t> THCS Đồng Lạc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078" y="227440"/>
            <a:ext cx="2828219" cy="28282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37994" y="6707525"/>
            <a:ext cx="59951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https://www.youtube.com/watch?v=6zIk3YXxZBw&amp;t=7s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560" y="1869926"/>
            <a:ext cx="998220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7714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28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424488"/>
            <a:ext cx="16778288" cy="22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6200" y="2108200"/>
            <a:ext cx="165306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30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3740150"/>
            <a:ext cx="167782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31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4583113"/>
            <a:ext cx="167782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32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2898775"/>
            <a:ext cx="167782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Text Box 34"/>
          <p:cNvSpPr txBox="1">
            <a:spLocks noChangeArrowheads="1"/>
          </p:cNvSpPr>
          <p:nvPr/>
        </p:nvSpPr>
        <p:spPr bwMode="auto">
          <a:xfrm>
            <a:off x="4381500" y="2190750"/>
            <a:ext cx="8901113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8021" tIns="84011" rIns="168021" bIns="84011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400" b="1">
                <a:solidFill>
                  <a:srgbClr val="FF3300"/>
                </a:solidFill>
                <a:latin typeface="Times New Roman" pitchFamily="18" charset="0"/>
              </a:rPr>
              <a:t>Đời sống không già vì có chúng em  </a:t>
            </a:r>
          </a:p>
        </p:txBody>
      </p:sp>
      <p:sp>
        <p:nvSpPr>
          <p:cNvPr id="5130" name="Text Box 35"/>
          <p:cNvSpPr txBox="1">
            <a:spLocks noChangeArrowheads="1"/>
          </p:cNvSpPr>
          <p:nvPr/>
        </p:nvSpPr>
        <p:spPr bwMode="auto">
          <a:xfrm>
            <a:off x="3910013" y="2957513"/>
            <a:ext cx="7913687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8021" tIns="84011" rIns="168021" bIns="84011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400" b="1">
                <a:solidFill>
                  <a:srgbClr val="FF3300"/>
                </a:solidFill>
                <a:latin typeface="Times New Roman" pitchFamily="18" charset="0"/>
              </a:rPr>
              <a:t> Con đường học trò</a:t>
            </a:r>
          </a:p>
        </p:txBody>
      </p:sp>
      <p:sp>
        <p:nvSpPr>
          <p:cNvPr id="5131" name="Text Box 36"/>
          <p:cNvSpPr txBox="1">
            <a:spLocks noChangeArrowheads="1"/>
          </p:cNvSpPr>
          <p:nvPr/>
        </p:nvSpPr>
        <p:spPr bwMode="auto">
          <a:xfrm>
            <a:off x="5624513" y="3846513"/>
            <a:ext cx="4614862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8021" tIns="84011" rIns="168021" bIns="84011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400" b="1">
                <a:solidFill>
                  <a:srgbClr val="FF3300"/>
                </a:solidFill>
                <a:latin typeface="Times New Roman" pitchFamily="18" charset="0"/>
              </a:rPr>
              <a:t>Bài đọc nhạc số 1</a:t>
            </a:r>
          </a:p>
        </p:txBody>
      </p:sp>
      <p:sp>
        <p:nvSpPr>
          <p:cNvPr id="7178" name="AutoShape 40"/>
          <p:cNvSpPr>
            <a:spLocks noChangeArrowheads="1"/>
          </p:cNvSpPr>
          <p:nvPr/>
        </p:nvSpPr>
        <p:spPr bwMode="auto">
          <a:xfrm>
            <a:off x="15519400" y="8948738"/>
            <a:ext cx="1258888" cy="527050"/>
          </a:xfrm>
          <a:prstGeom prst="rightArrow">
            <a:avLst>
              <a:gd name="adj1" fmla="val 50000"/>
              <a:gd name="adj2" fmla="val 44962"/>
            </a:avLst>
          </a:prstGeom>
          <a:gradFill rotWithShape="1">
            <a:gsLst>
              <a:gs pos="0">
                <a:srgbClr val="C0C0C0">
                  <a:alpha val="84000"/>
                </a:srgbClr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68021" tIns="84011" rIns="168021" bIns="84011" anchor="ctr"/>
          <a:lstStyle/>
          <a:p>
            <a:pPr eaLnBrk="1" hangingPunct="1"/>
            <a:endParaRPr lang="vi-VN" altLang="vi-VN" sz="4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79" name="Oval 125"/>
          <p:cNvSpPr>
            <a:spLocks noChangeArrowheads="1"/>
          </p:cNvSpPr>
          <p:nvPr/>
        </p:nvSpPr>
        <p:spPr bwMode="auto">
          <a:xfrm>
            <a:off x="14662150" y="2274888"/>
            <a:ext cx="838200" cy="63182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68021" tIns="84011" rIns="168021" bIns="84011" anchor="ctr"/>
          <a:lstStyle/>
          <a:p>
            <a:pPr eaLnBrk="1" hangingPunct="1"/>
            <a:endParaRPr lang="vi-VN" altLang="vi-VN" sz="4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80" name="Oval 130"/>
          <p:cNvSpPr>
            <a:spLocks noChangeArrowheads="1"/>
          </p:cNvSpPr>
          <p:nvPr/>
        </p:nvSpPr>
        <p:spPr bwMode="auto">
          <a:xfrm>
            <a:off x="14662150" y="3117850"/>
            <a:ext cx="838200" cy="63182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68021" tIns="84011" rIns="168021" bIns="84011" anchor="ctr"/>
          <a:lstStyle/>
          <a:p>
            <a:pPr eaLnBrk="1" hangingPunct="1"/>
            <a:endParaRPr lang="vi-VN" altLang="vi-VN" sz="4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181" name="Oval 135"/>
          <p:cNvSpPr>
            <a:spLocks noChangeArrowheads="1"/>
          </p:cNvSpPr>
          <p:nvPr/>
        </p:nvSpPr>
        <p:spPr bwMode="auto">
          <a:xfrm>
            <a:off x="14662150" y="3959225"/>
            <a:ext cx="838200" cy="63182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68021" tIns="84011" rIns="168021" bIns="84011" anchor="ctr"/>
          <a:lstStyle/>
          <a:p>
            <a:pPr eaLnBrk="1" hangingPunct="1"/>
            <a:endParaRPr lang="vi-VN" altLang="vi-VN" sz="48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7182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4586288" y="4649788"/>
            <a:ext cx="9323387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048332" y="4666456"/>
            <a:ext cx="93233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61913" y="9312275"/>
            <a:ext cx="16778288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29" descr="animelekline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-26988" y="-33338"/>
            <a:ext cx="16778288" cy="21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63" descr="solclef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354138"/>
            <a:ext cx="3373437" cy="491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676525" y="417513"/>
            <a:ext cx="11303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4400" b="1">
                <a:latin typeface="Times New Roman" pitchFamily="18" charset="0"/>
                <a:cs typeface="Times New Roman" pitchFamily="18" charset="0"/>
              </a:rPr>
              <a:t>ÔN TẬP 2 BÀI HÁT + BÀI ĐỌC NHẠC SỐ 1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221038" y="5818188"/>
            <a:ext cx="130175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sz="4000">
                <a:latin typeface="Times New Roman" pitchFamily="18" charset="0"/>
                <a:cs typeface="Times New Roman" pitchFamily="18" charset="0"/>
              </a:rPr>
              <a:t>- Các cá nhân/nhóm trình bày ý tưởng sáng tạo, trình diễn bài hát/ bài đọc nhạc bằng các hình thức khác nhau </a:t>
            </a:r>
          </a:p>
        </p:txBody>
      </p:sp>
      <p:pic>
        <p:nvPicPr>
          <p:cNvPr id="30" name="Picture 6" descr="2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7072313"/>
            <a:ext cx="4895850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6" descr="2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7013575"/>
            <a:ext cx="4897438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 descr="2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7113588"/>
            <a:ext cx="4897438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DOI SONG KHONG GIA HAT MAU DUOI UAW(1)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776450" y="2274888"/>
            <a:ext cx="609600" cy="609600"/>
          </a:xfrm>
          <a:prstGeom prst="rect">
            <a:avLst/>
          </a:prstGeom>
        </p:spPr>
      </p:pic>
      <p:pic>
        <p:nvPicPr>
          <p:cNvPr id="7" name="BEAT - CON ĐƯỜNG HỌC TRÒ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892760" y="3195537"/>
            <a:ext cx="609600" cy="609600"/>
          </a:xfrm>
          <a:prstGeom prst="rect">
            <a:avLst/>
          </a:prstGeom>
        </p:spPr>
      </p:pic>
      <p:pic>
        <p:nvPicPr>
          <p:cNvPr id="8" name="TĐN số 1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4873305" y="398653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991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325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632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129" grpId="0"/>
      <p:bldP spid="5130" grpId="0"/>
      <p:bldP spid="5131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89888"/>
            <a:ext cx="167782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417513"/>
            <a:ext cx="8748713" cy="869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775" y="2146300"/>
            <a:ext cx="6288088" cy="69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2413000" y="2289175"/>
            <a:ext cx="5976938" cy="4248150"/>
          </a:xfrm>
          <a:prstGeom prst="rect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lIns="91425" tIns="91425" rIns="91425" bIns="91425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9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>
              <a:defRPr/>
            </a:pPr>
            <a:r>
              <a:rPr lang="en-US" sz="440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 các chữ cái trong tên của mình gắn với tên nốt nhạc theo kí hiệu Latin</a:t>
            </a:r>
          </a:p>
          <a:p>
            <a:pPr algn="l">
              <a:buFont typeface="Arial" charset="0"/>
              <a:buNone/>
              <a:defRPr/>
            </a:pPr>
            <a:r>
              <a:rPr lang="en-US" sz="4400" smtClean="0">
                <a:solidFill>
                  <a:schemeClr val="bg2">
                    <a:lumMod val="10000"/>
                  </a:schemeClr>
                </a:solidFill>
              </a:rPr>
              <a:t>   VD: </a:t>
            </a:r>
            <a:r>
              <a:rPr lang="en-US" sz="4400" u="sng" smtClean="0">
                <a:solidFill>
                  <a:srgbClr val="FF0000"/>
                </a:solidFill>
              </a:rPr>
              <a:t>S</a:t>
            </a:r>
            <a:r>
              <a:rPr lang="en-US" sz="4400" smtClean="0">
                <a:solidFill>
                  <a:schemeClr val="bg2">
                    <a:lumMod val="10000"/>
                  </a:schemeClr>
                </a:solidFill>
              </a:rPr>
              <a:t>inh - nốt </a:t>
            </a:r>
            <a:r>
              <a:rPr lang="en-US" sz="4400" smtClean="0">
                <a:solidFill>
                  <a:srgbClr val="FF0000"/>
                </a:solidFill>
              </a:rPr>
              <a:t>S</a:t>
            </a:r>
            <a:r>
              <a:rPr lang="en-US" sz="4400" smtClean="0">
                <a:solidFill>
                  <a:schemeClr val="bg2">
                    <a:lumMod val="10000"/>
                  </a:schemeClr>
                </a:solidFill>
              </a:rPr>
              <a:t>on</a:t>
            </a:r>
          </a:p>
          <a:p>
            <a:pPr algn="l">
              <a:buFont typeface="Arial" charset="0"/>
              <a:buNone/>
              <a:defRPr/>
            </a:pPr>
            <a:r>
              <a:rPr lang="en-US" sz="4400" smtClean="0">
                <a:solidFill>
                  <a:schemeClr val="bg2">
                    <a:lumMod val="10000"/>
                  </a:schemeClr>
                </a:solidFill>
              </a:rPr>
              <a:t>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80513" y="417513"/>
            <a:ext cx="5942012" cy="7080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4000">
                <a:latin typeface="Times New Roman" pitchFamily="18" charset="0"/>
                <a:cs typeface="Times New Roman" pitchFamily="18" charset="0"/>
              </a:rPr>
              <a:t>TRÒ CHƠI ÂM NHẠC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89888"/>
            <a:ext cx="167782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-4763"/>
            <a:ext cx="14654213" cy="948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0" y="2513013"/>
            <a:ext cx="9917113" cy="712787"/>
          </a:xfrm>
        </p:spPr>
        <p:txBody>
          <a:bodyPr rtlCol="0">
            <a:normAutofit fontScale="90000"/>
          </a:bodyPr>
          <a:lstStyle/>
          <a:p>
            <a:pPr eaLnBrk="1" hangingPunct="1">
              <a:defRPr/>
            </a:pPr>
            <a:r>
              <a:rPr lang="vi-VN" sz="66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KIỂM TRA GIỮA KÌ</a:t>
            </a:r>
            <a:endParaRPr lang="en-US" sz="66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89888"/>
            <a:ext cx="167782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78288" cy="979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8450" y="3665538"/>
            <a:ext cx="3133725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3924300" y="1857375"/>
            <a:ext cx="7958138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1500188" eaLnBrk="1" hangingPunct="1">
              <a:defRPr/>
            </a:pPr>
            <a:r>
              <a:rPr lang="en-US" sz="4400" b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宋体" charset="-122"/>
                <a:cs typeface="Times New Roman" pitchFamily="18" charset="0"/>
              </a:rPr>
              <a:t>DẶN DÒ, CHUẨN BỊ BÀI MỚI</a:t>
            </a:r>
            <a:endParaRPr lang="zh-CN" altLang="en-US" sz="4400">
              <a:latin typeface="Times New Roman" pitchFamily="18" charset="0"/>
              <a:ea typeface="宋体" charset="-122"/>
              <a:cs typeface="Times New Roman" pitchFamily="18" charset="0"/>
            </a:endParaRPr>
          </a:p>
        </p:txBody>
      </p:sp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46038" y="8521700"/>
            <a:ext cx="55340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2800" i="1">
                <a:latin typeface="Times New Roman" pitchFamily="18" charset="0"/>
                <a:cs typeface="Times New Roman" pitchFamily="18" charset="0"/>
              </a:rPr>
              <a:t>GV Thực hiện: Lê Phương Thảo</a:t>
            </a:r>
          </a:p>
          <a:p>
            <a:pPr algn="ctr"/>
            <a:r>
              <a:rPr lang="en-US" sz="2800" i="1">
                <a:latin typeface="Times New Roman" pitchFamily="18" charset="0"/>
                <a:cs typeface="Times New Roman" pitchFamily="18" charset="0"/>
              </a:rPr>
              <a:t> THCS Đồng Lạc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908175" y="2627313"/>
            <a:ext cx="8229600" cy="60706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b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>
              <a:defRPr/>
            </a:pPr>
            <a:r>
              <a:rPr lang="vi-VN" sz="280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GV cho HS nêu cảm nhận về chủ đề và chốt lại các nội dung chính của chủ đề.</a:t>
            </a:r>
            <a:endParaRPr lang="en-US" sz="280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vi-VN" sz="280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HS đọc và tìm hiểu các nội dung ở chủ đề 3 </a:t>
            </a:r>
            <a:r>
              <a:rPr lang="vi-VN" sz="2800" i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Nhớ ơn thầy cô</a:t>
            </a:r>
            <a:endParaRPr lang="en-US" sz="280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vi-VN" sz="280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Dùng mã code do GV cung cấp để khai thác học liệu điện tử, nghe và tập hát trước bài hát </a:t>
            </a:r>
            <a:r>
              <a:rPr lang="vi-VN" sz="2800" i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Thầy cô là tất cả</a:t>
            </a:r>
            <a:r>
              <a:rPr lang="vi-VN" sz="280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và nghe bài </a:t>
            </a:r>
            <a:r>
              <a:rPr lang="vi-VN" sz="2800" i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Nhớ ơn thầy cô</a:t>
            </a:r>
            <a:r>
              <a:rPr lang="vi-VN" sz="280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kết hợp tập vận động nhẹ nhàng theo bài hát.</a:t>
            </a:r>
            <a:endParaRPr lang="en-US" sz="280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vi-VN" sz="2800" i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80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 hiểu ý nghĩa và nội dung lời ca của bài hát: </a:t>
            </a:r>
            <a:r>
              <a:rPr lang="vi-VN" sz="2800" i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Thầy cô là tất cả </a:t>
            </a:r>
            <a:r>
              <a:rPr lang="vi-VN" sz="280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(Nhạc: Bùi Anh Tú- Thơ: Nguyễn Trọng Sửu)</a:t>
            </a:r>
            <a:endParaRPr lang="en-US" sz="280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vi-VN" sz="280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+ Viết lời giới thiệu ngắn khoảng (3,4 câu) về tiêu đề và nội dung của bài hát.</a:t>
            </a:r>
            <a:endParaRPr lang="en-US" sz="280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ISPRING_PRESENTATION_TITLE" val="幻灯片 1"/>
  <p:tag name="MMPROD_NEXTUNIQUEID" val="10010"/>
  <p:tag name="MMPROD_UIDATA" val="&lt;database version=&quot;10.0&quot;&gt;&lt;object type=&quot;1&quot; unique_id=&quot;10001&quot;&gt;&lt;object type=&quot;2&quot; unique_id=&quot;18570&quot;&gt;&lt;object type=&quot;3&quot; unique_id=&quot;18589&quot;&gt;&lt;property id=&quot;20148&quot; value=&quot;5&quot;/&gt;&lt;property id=&quot;20300&quot; value=&quot;Slide 7&quot;/&gt;&lt;property id=&quot;20307&quot; value=&quot;261&quot;/&gt;&lt;/object&gt;&lt;object type=&quot;3&quot; unique_id=&quot;18592&quot;&gt;&lt;property id=&quot;20148&quot; value=&quot;5&quot;/&gt;&lt;property id=&quot;20300&quot; value=&quot;Slide 8 - &amp;quot;KIỂM TRA GIỮA KÌ&amp;quot;&quot;/&gt;&lt;property id=&quot;20307&quot; value=&quot;264&quot;/&gt;&lt;/object&gt;&lt;object type=&quot;3&quot; unique_id=&quot;19728&quot;&gt;&lt;property id=&quot;20148&quot; value=&quot;5&quot;/&gt;&lt;property id=&quot;20300&quot; value=&quot;Slide 1 - &amp;quot;CHỦ ĐỀ 2: CUỘC SỐNG TƯƠI ĐẸP&amp;quot;&quot;/&gt;&lt;property id=&quot;20307&quot; value=&quot;299&quot;/&gt;&lt;/object&gt;&lt;object type=&quot;3&quot; unique_id=&quot;19729&quot;&gt;&lt;property id=&quot;20148&quot; value=&quot;5&quot;/&gt;&lt;property id=&quot;20300&quot; value=&quot;Slide 2&quot;/&gt;&lt;property id=&quot;20307&quot; value=&quot;300&quot;/&gt;&lt;/object&gt;&lt;object type=&quot;3&quot; unique_id=&quot;19730&quot;&gt;&lt;property id=&quot;20148&quot; value=&quot;5&quot;/&gt;&lt;property id=&quot;20300&quot; value=&quot;Slide 3&quot;/&gt;&lt;property id=&quot;20307&quot; value=&quot;301&quot;/&gt;&lt;/object&gt;&lt;object type=&quot;3&quot; unique_id=&quot;19731&quot;&gt;&lt;property id=&quot;20148&quot; value=&quot;5&quot;/&gt;&lt;property id=&quot;20300&quot; value=&quot;Slide 4&quot;/&gt;&lt;property id=&quot;20307&quot; value=&quot;303&quot;/&gt;&lt;/object&gt;&lt;object type=&quot;3&quot; unique_id=&quot;19733&quot;&gt;&lt;property id=&quot;20148&quot; value=&quot;5&quot;/&gt;&lt;property id=&quot;20300&quot; value=&quot;Slide 6&quot;/&gt;&lt;property id=&quot;20307&quot; value=&quot;305&quot;/&gt;&lt;/object&gt;&lt;object type=&quot;3&quot; unique_id=&quot;19734&quot;&gt;&lt;property id=&quot;20148&quot; value=&quot;5&quot;/&gt;&lt;property id=&quot;20300&quot; value=&quot;Slide 9&quot;/&gt;&lt;property id=&quot;20307&quot; value=&quot;306&quot;/&gt;&lt;/object&gt;&lt;object type=&quot;3&quot; unique_id=&quot;19735&quot;&gt;&lt;property id=&quot;20148&quot; value=&quot;5&quot;/&gt;&lt;property id=&quot;20300&quot; value=&quot;Slide 10&quot;/&gt;&lt;property id=&quot;20307&quot; value=&quot;307&quot;/&gt;&lt;/object&gt;&lt;object type=&quot;3&quot; unique_id=&quot;20743&quot;&gt;&lt;property id=&quot;20148&quot; value=&quot;5&quot;/&gt;&lt;property id=&quot;20300&quot; value=&quot;Slide 5&quot;/&gt;&lt;property id=&quot;20307&quot; value=&quot;308&quot;/&gt;&lt;/object&gt;&lt;/object&gt;&lt;object type=&quot;8&quot; unique_id=&quot;1862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5001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417</Words>
  <Application>Microsoft Office PowerPoint</Application>
  <PresentationFormat>Custom</PresentationFormat>
  <Paragraphs>53</Paragraphs>
  <Slides>10</Slides>
  <Notes>8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SimHei</vt:lpstr>
      <vt:lpstr>宋体</vt:lpstr>
      <vt:lpstr>Arial</vt:lpstr>
      <vt:lpstr>Nunito</vt:lpstr>
      <vt:lpstr>华文新魏</vt:lpstr>
      <vt:lpstr>Times New Roman</vt:lpstr>
      <vt:lpstr>默认设计模板</vt:lpstr>
      <vt:lpstr>CHỦ ĐỀ 2: CUỘC SỐNG TƯƠI ĐẸP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KIỂM TRA GIỮA KÌ</vt:lpstr>
      <vt:lpstr>PowerPoint Presentation</vt:lpstr>
      <vt:lpstr>PowerPoint Presentation</vt:lpstr>
    </vt:vector>
  </TitlesOfParts>
  <Company>MC SYSTEM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AutoBVT</cp:lastModifiedBy>
  <cp:revision>35</cp:revision>
  <dcterms:created xsi:type="dcterms:W3CDTF">2015-09-14T06:10:05Z</dcterms:created>
  <dcterms:modified xsi:type="dcterms:W3CDTF">2021-10-07T12:51:06Z</dcterms:modified>
</cp:coreProperties>
</file>