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media/image1.svg" ContentType="image/svg+xml"/>
  <Override PartName="/ppt/media/image10.svg" ContentType="image/svg+xml"/>
  <Override PartName="/ppt/media/image11.svg" ContentType="image/svg+xml"/>
  <Override PartName="/ppt/media/image12.svg" ContentType="image/svg+xml"/>
  <Override PartName="/ppt/media/image13.svg" ContentType="image/svg+xml"/>
  <Override PartName="/ppt/media/image14.svg" ContentType="image/svg+xml"/>
  <Override PartName="/ppt/media/image15.svg" ContentType="image/svg+xml"/>
  <Override PartName="/ppt/media/image16.svg" ContentType="image/svg+xml"/>
  <Override PartName="/ppt/media/image17.svg" ContentType="image/svg+xml"/>
  <Override PartName="/ppt/media/image18.svg" ContentType="image/svg+xml"/>
  <Override PartName="/ppt/media/image19.svg" ContentType="image/svg+xml"/>
  <Override PartName="/ppt/media/image2.svg" ContentType="image/svg+xml"/>
  <Override PartName="/ppt/media/image20.svg" ContentType="image/svg+xml"/>
  <Override PartName="/ppt/media/image21.svg" ContentType="image/svg+xml"/>
  <Override PartName="/ppt/media/image22.svg" ContentType="image/svg+xml"/>
  <Override PartName="/ppt/media/image23.svg" ContentType="image/svg+xml"/>
  <Override PartName="/ppt/media/image24.svg" ContentType="image/svg+xml"/>
  <Override PartName="/ppt/media/image25.svg" ContentType="image/svg+xml"/>
  <Override PartName="/ppt/media/image26.svg" ContentType="image/svg+xml"/>
  <Override PartName="/ppt/media/image27.svg" ContentType="image/svg+xml"/>
  <Override PartName="/ppt/media/image28.svg" ContentType="image/svg+xml"/>
  <Override PartName="/ppt/media/image29.svg" ContentType="image/svg+xml"/>
  <Override PartName="/ppt/media/image3.svg" ContentType="image/svg+xml"/>
  <Override PartName="/ppt/media/image30.svg" ContentType="image/svg+xml"/>
  <Override PartName="/ppt/media/image31.svg" ContentType="image/svg+xml"/>
  <Override PartName="/ppt/media/image32.svg" ContentType="image/svg+xml"/>
  <Override PartName="/ppt/media/image33.svg" ContentType="image/svg+xml"/>
  <Override PartName="/ppt/media/image34.svg" ContentType="image/svg+xml"/>
  <Override PartName="/ppt/media/image35.svg" ContentType="image/svg+xml"/>
  <Override PartName="/ppt/media/image4.svg" ContentType="image/svg+xml"/>
  <Override PartName="/ppt/media/image5.svg" ContentType="image/svg+xml"/>
  <Override PartName="/ppt/media/image6.svg" ContentType="image/svg+xml"/>
  <Override PartName="/ppt/media/image7.svg" ContentType="image/svg+xml"/>
  <Override PartName="/ppt/media/image8.svg" ContentType="image/svg+xml"/>
  <Override PartName="/ppt/media/image9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sldIdLst>
    <p:sldId id="256" r:id="rId3"/>
    <p:sldId id="277" r:id="rId4"/>
    <p:sldId id="257" r:id="rId5"/>
    <p:sldId id="282" r:id="rId6"/>
    <p:sldId id="258" r:id="rId7"/>
    <p:sldId id="288" r:id="rId8"/>
    <p:sldId id="281" r:id="rId9"/>
    <p:sldId id="289" r:id="rId10"/>
    <p:sldId id="280" r:id="rId11"/>
    <p:sldId id="279" r:id="rId12"/>
    <p:sldId id="259" r:id="rId13"/>
    <p:sldId id="278" r:id="rId14"/>
    <p:sldId id="261" r:id="rId15"/>
    <p:sldId id="260" r:id="rId16"/>
    <p:sldId id="285" r:id="rId17"/>
    <p:sldId id="283" r:id="rId18"/>
    <p:sldId id="262" r:id="rId19"/>
    <p:sldId id="284" r:id="rId20"/>
    <p:sldId id="290" r:id="rId21"/>
    <p:sldId id="291" r:id="rId22"/>
    <p:sldId id="287" r:id="rId23"/>
    <p:sldId id="263" r:id="rId24"/>
    <p:sldId id="264" r:id="rId25"/>
    <p:sldId id="292" r:id="rId26"/>
    <p:sldId id="265" r:id="rId27"/>
    <p:sldId id="286" r:id="rId28"/>
    <p:sldId id="266" r:id="rId29"/>
    <p:sldId id="268" r:id="rId30"/>
    <p:sldId id="272" r:id="rId31"/>
    <p:sldId id="269" r:id="rId32"/>
    <p:sldId id="267" r:id="rId33"/>
    <p:sldId id="270" r:id="rId34"/>
    <p:sldId id="294" r:id="rId35"/>
    <p:sldId id="295" r:id="rId36"/>
    <p:sldId id="271" r:id="rId37"/>
    <p:sldId id="273" r:id="rId38"/>
    <p:sldId id="296" r:id="rId39"/>
    <p:sldId id="275" r:id="rId40"/>
  </p:sldIdLst>
  <p:sldSz cx="18288000" cy="10287000"/>
  <p:notesSz cx="6858000" cy="9144000"/>
  <p:embeddedFontLst>
    <p:embeddedFont>
      <p:font typeface="Calibri" panose="020F0502020204030204" pitchFamily="34" charset="0"/>
      <p:regular r:id="rId44"/>
      <p:bold r:id="rId45"/>
      <p:italic r:id="rId46"/>
      <p:boldItalic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39" d="100"/>
          <a:sy n="39" d="100"/>
        </p:scale>
        <p:origin x="-1176" y="-3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7" Type="http://schemas.openxmlformats.org/officeDocument/2006/relationships/font" Target="fonts/font4.fntdata"/><Relationship Id="rId46" Type="http://schemas.openxmlformats.org/officeDocument/2006/relationships/font" Target="fonts/font3.fntdata"/><Relationship Id="rId45" Type="http://schemas.openxmlformats.org/officeDocument/2006/relationships/font" Target="fonts/font2.fntdata"/><Relationship Id="rId44" Type="http://schemas.openxmlformats.org/officeDocument/2006/relationships/font" Target="fonts/font1.fntdata"/><Relationship Id="rId43" Type="http://schemas.openxmlformats.org/officeDocument/2006/relationships/tableStyles" Target="tableStyles.xml"/><Relationship Id="rId42" Type="http://schemas.openxmlformats.org/officeDocument/2006/relationships/viewProps" Target="viewProps.xml"/><Relationship Id="rId41" Type="http://schemas.openxmlformats.org/officeDocument/2006/relationships/presProps" Target="presProps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image" Target="../media/image4.svg"/><Relationship Id="rId7" Type="http://schemas.openxmlformats.org/officeDocument/2006/relationships/image" Target="../media/image4.png"/><Relationship Id="rId6" Type="http://schemas.openxmlformats.org/officeDocument/2006/relationships/image" Target="../media/image3.svg"/><Relationship Id="rId5" Type="http://schemas.openxmlformats.org/officeDocument/2006/relationships/image" Target="../media/image3.png"/><Relationship Id="rId4" Type="http://schemas.openxmlformats.org/officeDocument/2006/relationships/image" Target="../media/image2.svg"/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5" Type="http://schemas.openxmlformats.org/officeDocument/2006/relationships/slideLayout" Target="../slideLayouts/slideLayout7.xml"/><Relationship Id="rId14" Type="http://schemas.openxmlformats.org/officeDocument/2006/relationships/image" Target="../media/image7.svg"/><Relationship Id="rId13" Type="http://schemas.openxmlformats.org/officeDocument/2006/relationships/image" Target="../media/image7.png"/><Relationship Id="rId12" Type="http://schemas.openxmlformats.org/officeDocument/2006/relationships/image" Target="../media/image6.svg"/><Relationship Id="rId11" Type="http://schemas.openxmlformats.org/officeDocument/2006/relationships/image" Target="../media/image6.png"/><Relationship Id="rId10" Type="http://schemas.openxmlformats.org/officeDocument/2006/relationships/image" Target="../media/image5.sv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40.png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jpeg"/><Relationship Id="rId3" Type="http://schemas.openxmlformats.org/officeDocument/2006/relationships/image" Target="../media/image36.png"/><Relationship Id="rId2" Type="http://schemas.openxmlformats.org/officeDocument/2006/relationships/image" Target="../media/image20.svg"/><Relationship Id="rId1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51.png"/><Relationship Id="rId8" Type="http://schemas.openxmlformats.org/officeDocument/2006/relationships/image" Target="../media/image50.png"/><Relationship Id="rId7" Type="http://schemas.openxmlformats.org/officeDocument/2006/relationships/image" Target="../media/image23.svg"/><Relationship Id="rId6" Type="http://schemas.openxmlformats.org/officeDocument/2006/relationships/image" Target="../media/image49.png"/><Relationship Id="rId5" Type="http://schemas.openxmlformats.org/officeDocument/2006/relationships/image" Target="../media/image22.svg"/><Relationship Id="rId4" Type="http://schemas.openxmlformats.org/officeDocument/2006/relationships/image" Target="../media/image48.png"/><Relationship Id="rId3" Type="http://schemas.openxmlformats.org/officeDocument/2006/relationships/image" Target="../media/image21.svg"/><Relationship Id="rId2" Type="http://schemas.openxmlformats.org/officeDocument/2006/relationships/image" Target="../media/image47.pn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4.svg"/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44.png"/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image" Target="../media/image54.jpe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26.svg"/><Relationship Id="rId4" Type="http://schemas.openxmlformats.org/officeDocument/2006/relationships/image" Target="../media/image59.png"/><Relationship Id="rId3" Type="http://schemas.openxmlformats.org/officeDocument/2006/relationships/image" Target="../media/image32.png"/><Relationship Id="rId2" Type="http://schemas.openxmlformats.org/officeDocument/2006/relationships/image" Target="../media/image25.svg"/><Relationship Id="rId1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svg"/><Relationship Id="rId8" Type="http://schemas.openxmlformats.org/officeDocument/2006/relationships/image" Target="../media/image65.png"/><Relationship Id="rId7" Type="http://schemas.openxmlformats.org/officeDocument/2006/relationships/image" Target="../media/image29.svg"/><Relationship Id="rId6" Type="http://schemas.openxmlformats.org/officeDocument/2006/relationships/image" Target="../media/image64.png"/><Relationship Id="rId5" Type="http://schemas.openxmlformats.org/officeDocument/2006/relationships/image" Target="../media/image28.svg"/><Relationship Id="rId4" Type="http://schemas.openxmlformats.org/officeDocument/2006/relationships/image" Target="../media/image63.png"/><Relationship Id="rId3" Type="http://schemas.openxmlformats.org/officeDocument/2006/relationships/image" Target="../media/image62.png"/><Relationship Id="rId2" Type="http://schemas.openxmlformats.org/officeDocument/2006/relationships/image" Target="../media/image27.svg"/><Relationship Id="rId14" Type="http://schemas.openxmlformats.org/officeDocument/2006/relationships/slideLayout" Target="../slideLayouts/slideLayout7.xml"/><Relationship Id="rId13" Type="http://schemas.openxmlformats.org/officeDocument/2006/relationships/image" Target="../media/image69.png"/><Relationship Id="rId12" Type="http://schemas.openxmlformats.org/officeDocument/2006/relationships/image" Target="../media/image68.png"/><Relationship Id="rId11" Type="http://schemas.openxmlformats.org/officeDocument/2006/relationships/image" Target="../media/image67.jpeg"/><Relationship Id="rId10" Type="http://schemas.openxmlformats.org/officeDocument/2006/relationships/image" Target="../media/image66.png"/><Relationship Id="rId1" Type="http://schemas.openxmlformats.org/officeDocument/2006/relationships/image" Target="../media/image61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77.png"/><Relationship Id="rId7" Type="http://schemas.openxmlformats.org/officeDocument/2006/relationships/image" Target="../media/image76.png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image" Target="../media/image70.jpe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83.png"/><Relationship Id="rId8" Type="http://schemas.openxmlformats.org/officeDocument/2006/relationships/image" Target="../media/image82.png"/><Relationship Id="rId7" Type="http://schemas.openxmlformats.org/officeDocument/2006/relationships/image" Target="../media/image81.png"/><Relationship Id="rId6" Type="http://schemas.openxmlformats.org/officeDocument/2006/relationships/image" Target="../media/image80.jpeg"/><Relationship Id="rId5" Type="http://schemas.openxmlformats.org/officeDocument/2006/relationships/image" Target="../media/image32.svg"/><Relationship Id="rId4" Type="http://schemas.openxmlformats.org/officeDocument/2006/relationships/image" Target="../media/image79.png"/><Relationship Id="rId3" Type="http://schemas.openxmlformats.org/officeDocument/2006/relationships/image" Target="../media/image10.png"/><Relationship Id="rId2" Type="http://schemas.openxmlformats.org/officeDocument/2006/relationships/image" Target="../media/image31.sv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78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84.jpeg"/><Relationship Id="rId3" Type="http://schemas.openxmlformats.org/officeDocument/2006/relationships/image" Target="../media/image39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image" Target="../media/image12.png"/><Relationship Id="rId7" Type="http://schemas.openxmlformats.org/officeDocument/2006/relationships/image" Target="../media/image11.jpeg"/><Relationship Id="rId6" Type="http://schemas.openxmlformats.org/officeDocument/2006/relationships/image" Target="../media/image3.svg"/><Relationship Id="rId5" Type="http://schemas.openxmlformats.org/officeDocument/2006/relationships/image" Target="../media/image10.png"/><Relationship Id="rId4" Type="http://schemas.openxmlformats.org/officeDocument/2006/relationships/image" Target="../media/image1.svg"/><Relationship Id="rId3" Type="http://schemas.openxmlformats.org/officeDocument/2006/relationships/image" Target="../media/image9.png"/><Relationship Id="rId2" Type="http://schemas.openxmlformats.org/officeDocument/2006/relationships/image" Target="../media/image7.sv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85.png"/><Relationship Id="rId3" Type="http://schemas.openxmlformats.org/officeDocument/2006/relationships/image" Target="../media/image84.jpe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90.png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jpeg"/><Relationship Id="rId3" Type="http://schemas.openxmlformats.org/officeDocument/2006/relationships/image" Target="../media/image86.png"/><Relationship Id="rId2" Type="http://schemas.openxmlformats.org/officeDocument/2006/relationships/image" Target="../media/image27.svg"/><Relationship Id="rId1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92.png"/><Relationship Id="rId2" Type="http://schemas.openxmlformats.org/officeDocument/2006/relationships/image" Target="../media/image57.png"/><Relationship Id="rId1" Type="http://schemas.openxmlformats.org/officeDocument/2006/relationships/image" Target="../media/image91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33.svg"/><Relationship Id="rId6" Type="http://schemas.openxmlformats.org/officeDocument/2006/relationships/image" Target="../media/image93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5.jpeg"/><Relationship Id="rId8" Type="http://schemas.openxmlformats.org/officeDocument/2006/relationships/image" Target="../media/image94.png"/><Relationship Id="rId7" Type="http://schemas.openxmlformats.org/officeDocument/2006/relationships/image" Target="../media/image33.svg"/><Relationship Id="rId6" Type="http://schemas.openxmlformats.org/officeDocument/2006/relationships/image" Target="../media/image93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Relationship Id="rId3" Type="http://schemas.openxmlformats.org/officeDocument/2006/relationships/image" Target="../media/image57.png"/><Relationship Id="rId2" Type="http://schemas.openxmlformats.org/officeDocument/2006/relationships/image" Target="../media/image97.png"/><Relationship Id="rId1" Type="http://schemas.openxmlformats.org/officeDocument/2006/relationships/image" Target="../media/image96.jpeg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44.png"/><Relationship Id="rId7" Type="http://schemas.openxmlformats.org/officeDocument/2006/relationships/image" Target="../media/image75.png"/><Relationship Id="rId6" Type="http://schemas.openxmlformats.org/officeDocument/2006/relationships/image" Target="../media/image103.png"/><Relationship Id="rId5" Type="http://schemas.microsoft.com/office/2007/relationships/hdphoto" Target="../media/image102.wdp"/><Relationship Id="rId4" Type="http://schemas.openxmlformats.org/officeDocument/2006/relationships/image" Target="../media/image101.png"/><Relationship Id="rId3" Type="http://schemas.openxmlformats.org/officeDocument/2006/relationships/image" Target="../media/image34.svg"/><Relationship Id="rId2" Type="http://schemas.openxmlformats.org/officeDocument/2006/relationships/image" Target="../media/image100.png"/><Relationship Id="rId1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108.png"/><Relationship Id="rId6" Type="http://schemas.openxmlformats.org/officeDocument/2006/relationships/image" Target="../media/image83.png"/><Relationship Id="rId5" Type="http://schemas.openxmlformats.org/officeDocument/2006/relationships/image" Target="../media/image44.png"/><Relationship Id="rId4" Type="http://schemas.openxmlformats.org/officeDocument/2006/relationships/image" Target="../media/image107.png"/><Relationship Id="rId3" Type="http://schemas.microsoft.com/office/2007/relationships/hdphoto" Target="../media/image106.wdp"/><Relationship Id="rId2" Type="http://schemas.openxmlformats.org/officeDocument/2006/relationships/image" Target="../media/image105.png"/><Relationship Id="rId1" Type="http://schemas.openxmlformats.org/officeDocument/2006/relationships/image" Target="../media/image104.png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35.svg"/><Relationship Id="rId7" Type="http://schemas.openxmlformats.org/officeDocument/2006/relationships/image" Target="../media/image111.png"/><Relationship Id="rId6" Type="http://schemas.openxmlformats.org/officeDocument/2006/relationships/image" Target="../media/image110.jpeg"/><Relationship Id="rId5" Type="http://schemas.openxmlformats.org/officeDocument/2006/relationships/image" Target="../media/image6.png"/><Relationship Id="rId4" Type="http://schemas.openxmlformats.org/officeDocument/2006/relationships/image" Target="../media/image109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12.png"/><Relationship Id="rId2" Type="http://schemas.openxmlformats.org/officeDocument/2006/relationships/image" Target="../media/image88.png"/><Relationship Id="rId1" Type="http://schemas.openxmlformats.org/officeDocument/2006/relationships/image" Target="../media/image110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9.svg"/><Relationship Id="rId3" Type="http://schemas.openxmlformats.org/officeDocument/2006/relationships/image" Target="../media/image15.png"/><Relationship Id="rId2" Type="http://schemas.openxmlformats.org/officeDocument/2006/relationships/image" Target="../media/image8.svg"/><Relationship Id="rId1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Relationship Id="rId3" Type="http://schemas.openxmlformats.org/officeDocument/2006/relationships/image" Target="../media/image115.png"/><Relationship Id="rId2" Type="http://schemas.microsoft.com/office/2007/relationships/hdphoto" Target="../media/image114.wdp"/><Relationship Id="rId1" Type="http://schemas.openxmlformats.org/officeDocument/2006/relationships/image" Target="../media/image113.png"/></Relationships>
</file>

<file path=ppt/slides/_rels/slide3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21.png"/><Relationship Id="rId3" Type="http://schemas.openxmlformats.org/officeDocument/2006/relationships/image" Target="../media/image88.png"/><Relationship Id="rId2" Type="http://schemas.microsoft.com/office/2007/relationships/hdphoto" Target="../media/image120.wdp"/><Relationship Id="rId1" Type="http://schemas.openxmlformats.org/officeDocument/2006/relationships/image" Target="../media/image119.png"/></Relationships>
</file>

<file path=ppt/slides/_rels/slide3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24.png"/><Relationship Id="rId3" Type="http://schemas.openxmlformats.org/officeDocument/2006/relationships/image" Target="../media/image123.png"/><Relationship Id="rId2" Type="http://schemas.openxmlformats.org/officeDocument/2006/relationships/image" Target="../media/image40.png"/><Relationship Id="rId1" Type="http://schemas.openxmlformats.org/officeDocument/2006/relationships/image" Target="../media/image122.png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44.png"/><Relationship Id="rId7" Type="http://schemas.openxmlformats.org/officeDocument/2006/relationships/image" Target="../media/image124.png"/><Relationship Id="rId6" Type="http://schemas.openxmlformats.org/officeDocument/2006/relationships/image" Target="../media/image127.png"/><Relationship Id="rId5" Type="http://schemas.microsoft.com/office/2007/relationships/hdphoto" Target="../media/image126.wdp"/><Relationship Id="rId4" Type="http://schemas.openxmlformats.org/officeDocument/2006/relationships/image" Target="../media/image125.png"/><Relationship Id="rId3" Type="http://schemas.openxmlformats.org/officeDocument/2006/relationships/image" Target="../media/image35.svg"/><Relationship Id="rId2" Type="http://schemas.openxmlformats.org/officeDocument/2006/relationships/image" Target="../media/image111.png"/><Relationship Id="rId1" Type="http://schemas.openxmlformats.org/officeDocument/2006/relationships/image" Target="../media/image2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128.png"/><Relationship Id="rId6" Type="http://schemas.openxmlformats.org/officeDocument/2006/relationships/image" Target="../media/image44.png"/><Relationship Id="rId5" Type="http://schemas.openxmlformats.org/officeDocument/2006/relationships/image" Target="../media/image124.png"/><Relationship Id="rId4" Type="http://schemas.openxmlformats.org/officeDocument/2006/relationships/image" Target="../media/image125.png"/><Relationship Id="rId3" Type="http://schemas.openxmlformats.org/officeDocument/2006/relationships/image" Target="../media/image35.svg"/><Relationship Id="rId2" Type="http://schemas.openxmlformats.org/officeDocument/2006/relationships/image" Target="../media/image111.png"/><Relationship Id="rId1" Type="http://schemas.openxmlformats.org/officeDocument/2006/relationships/image" Target="../media/image2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75.png"/><Relationship Id="rId6" Type="http://schemas.openxmlformats.org/officeDocument/2006/relationships/image" Target="../media/image134.png"/><Relationship Id="rId5" Type="http://schemas.openxmlformats.org/officeDocument/2006/relationships/image" Target="../media/image133.png"/><Relationship Id="rId4" Type="http://schemas.openxmlformats.org/officeDocument/2006/relationships/image" Target="../media/image132.png"/><Relationship Id="rId3" Type="http://schemas.microsoft.com/office/2007/relationships/hdphoto" Target="../media/image131.wdp"/><Relationship Id="rId2" Type="http://schemas.openxmlformats.org/officeDocument/2006/relationships/image" Target="../media/image130.png"/><Relationship Id="rId1" Type="http://schemas.openxmlformats.org/officeDocument/2006/relationships/image" Target="../media/image12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140.png"/><Relationship Id="rId6" Type="http://schemas.openxmlformats.org/officeDocument/2006/relationships/image" Target="../media/image139.png"/><Relationship Id="rId5" Type="http://schemas.openxmlformats.org/officeDocument/2006/relationships/image" Target="../media/image83.png"/><Relationship Id="rId4" Type="http://schemas.openxmlformats.org/officeDocument/2006/relationships/image" Target="../media/image138.png"/><Relationship Id="rId3" Type="http://schemas.microsoft.com/office/2007/relationships/hdphoto" Target="../media/image137.wdp"/><Relationship Id="rId2" Type="http://schemas.openxmlformats.org/officeDocument/2006/relationships/image" Target="../media/image136.png"/><Relationship Id="rId1" Type="http://schemas.openxmlformats.org/officeDocument/2006/relationships/image" Target="../media/image1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6.png"/><Relationship Id="rId1" Type="http://schemas.openxmlformats.org/officeDocument/2006/relationships/image" Target="../media/image141.png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42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.png"/><Relationship Id="rId8" Type="http://schemas.openxmlformats.org/officeDocument/2006/relationships/image" Target="../media/image12.svg"/><Relationship Id="rId7" Type="http://schemas.openxmlformats.org/officeDocument/2006/relationships/image" Target="../media/image18.png"/><Relationship Id="rId6" Type="http://schemas.openxmlformats.org/officeDocument/2006/relationships/image" Target="../media/image11.svg"/><Relationship Id="rId5" Type="http://schemas.openxmlformats.org/officeDocument/2006/relationships/image" Target="../media/image17.png"/><Relationship Id="rId4" Type="http://schemas.openxmlformats.org/officeDocument/2006/relationships/image" Target="../media/image3.svg"/><Relationship Id="rId3" Type="http://schemas.openxmlformats.org/officeDocument/2006/relationships/image" Target="../media/image10.png"/><Relationship Id="rId2" Type="http://schemas.openxmlformats.org/officeDocument/2006/relationships/image" Target="../media/image10.sv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13.svg"/><Relationship Id="rId3" Type="http://schemas.openxmlformats.org/officeDocument/2006/relationships/image" Target="../media/image21.png"/><Relationship Id="rId2" Type="http://schemas.openxmlformats.org/officeDocument/2006/relationships/image" Target="../media/image2.svg"/><Relationship Id="rId1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24.png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13.svg"/><Relationship Id="rId3" Type="http://schemas.openxmlformats.org/officeDocument/2006/relationships/image" Target="../media/image21.png"/><Relationship Id="rId2" Type="http://schemas.openxmlformats.org/officeDocument/2006/relationships/image" Target="../media/image2.svg"/><Relationship Id="rId1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16.svg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15.svg"/><Relationship Id="rId3" Type="http://schemas.openxmlformats.org/officeDocument/2006/relationships/image" Target="../media/image26.png"/><Relationship Id="rId2" Type="http://schemas.openxmlformats.org/officeDocument/2006/relationships/image" Target="../media/image14.svg"/><Relationship Id="rId1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29.png"/><Relationship Id="rId7" Type="http://schemas.openxmlformats.org/officeDocument/2006/relationships/image" Target="../media/image16.svg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15.svg"/><Relationship Id="rId3" Type="http://schemas.openxmlformats.org/officeDocument/2006/relationships/image" Target="../media/image26.png"/><Relationship Id="rId2" Type="http://schemas.openxmlformats.org/officeDocument/2006/relationships/image" Target="../media/image14.svg"/><Relationship Id="rId1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.png"/><Relationship Id="rId8" Type="http://schemas.openxmlformats.org/officeDocument/2006/relationships/image" Target="../media/image3.svg"/><Relationship Id="rId7" Type="http://schemas.openxmlformats.org/officeDocument/2006/relationships/image" Target="../media/image10.png"/><Relationship Id="rId6" Type="http://schemas.openxmlformats.org/officeDocument/2006/relationships/image" Target="../media/image19.svg"/><Relationship Id="rId5" Type="http://schemas.openxmlformats.org/officeDocument/2006/relationships/image" Target="../media/image32.png"/><Relationship Id="rId4" Type="http://schemas.openxmlformats.org/officeDocument/2006/relationships/image" Target="../media/image18.svg"/><Relationship Id="rId3" Type="http://schemas.openxmlformats.org/officeDocument/2006/relationships/image" Target="../media/image31.png"/><Relationship Id="rId2" Type="http://schemas.openxmlformats.org/officeDocument/2006/relationships/image" Target="../media/image17.svg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34.png"/><Relationship Id="rId1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 rot="181685">
            <a:off x="1738666" y="663359"/>
            <a:ext cx="15646680" cy="543366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81685">
            <a:off x="1322605" y="1237207"/>
            <a:ext cx="15646680" cy="543366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203107" y="1946035"/>
            <a:ext cx="12234321" cy="34651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BÀI HỌC MỚI!</a:t>
            </a:r>
            <a:endParaRPr lang="en-US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215935">
            <a:off x="10844533" y="-504259"/>
            <a:ext cx="2887511" cy="144375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3616304">
            <a:off x="-999351" y="5773590"/>
            <a:ext cx="2979577" cy="200444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2202255">
            <a:off x="16488539" y="6025077"/>
            <a:ext cx="3260564" cy="282779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8896365">
            <a:off x="517510" y="688748"/>
            <a:ext cx="2763638" cy="164310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10799999">
            <a:off x="11792733" y="9002934"/>
            <a:ext cx="2887511" cy="1443755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31452" y="5445675"/>
            <a:ext cx="7105193" cy="49381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 rot="1009143">
            <a:off x="-452648" y="7020061"/>
            <a:ext cx="2134004" cy="350358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 rot="-1423349">
            <a:off x="16235603" y="14544"/>
            <a:ext cx="2134004" cy="350358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92799"/>
            <a:ext cx="2286000" cy="2286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572000" y="853876"/>
            <a:ext cx="9144000" cy="18249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Hai góc được đánh dấu trong hình nào dưới đây là hai góc kề bù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135999"/>
            <a:ext cx="11049000" cy="41995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5776289"/>
            <a:ext cx="1194430" cy="120533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1570" y="5776289"/>
            <a:ext cx="1194430" cy="1205338"/>
          </a:xfrm>
          <a:prstGeom prst="rect">
            <a:avLst/>
          </a:prstGeom>
        </p:spPr>
      </p:pic>
      <p:sp>
        <p:nvSpPr>
          <p:cNvPr id="18" name="Multiply 17"/>
          <p:cNvSpPr/>
          <p:nvPr/>
        </p:nvSpPr>
        <p:spPr>
          <a:xfrm>
            <a:off x="9217660" y="5936204"/>
            <a:ext cx="916940" cy="956591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7142570"/>
            <a:ext cx="1600200" cy="1466173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754837" y="8002414"/>
            <a:ext cx="99517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kề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bù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87070">
            <a:off x="14847041" y="8146564"/>
            <a:ext cx="3673248" cy="2231598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 animBg="1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66800" y="926683"/>
            <a:ext cx="4758987" cy="1018957"/>
            <a:chOff x="0" y="0"/>
            <a:chExt cx="6345316" cy="1358610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6345316" cy="1358610"/>
            </a:xfrm>
            <a:prstGeom prst="rect">
              <a:avLst/>
            </a:prstGeom>
            <a:solidFill>
              <a:srgbClr val="2E385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513413" y="311255"/>
              <a:ext cx="5318487" cy="7360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48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Chú</a:t>
              </a:r>
              <a:r>
                <a:rPr lang="en-US" sz="48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ý:</a:t>
              </a:r>
              <a:endParaRPr lang="en-US" sz="4800" b="1" dirty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AutoShape 6"/>
          <p:cNvSpPr/>
          <p:nvPr/>
        </p:nvSpPr>
        <p:spPr>
          <a:xfrm>
            <a:off x="1066800" y="1943100"/>
            <a:ext cx="16154400" cy="7543800"/>
          </a:xfrm>
          <a:prstGeom prst="rect">
            <a:avLst/>
          </a:prstGeom>
          <a:solidFill>
            <a:srgbClr val="FFE36D"/>
          </a:solidFill>
        </p:spPr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6" name="Rectangle 35"/>
              <p:cNvSpPr/>
              <p:nvPr/>
            </p:nvSpPr>
            <p:spPr>
              <a:xfrm>
                <a:off x="1828800" y="2728615"/>
                <a:ext cx="9906000" cy="60223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kề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bù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còn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hiểu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vừa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kề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vừa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bù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571500" indent="-5715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Nếu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M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nằm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xOy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thì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nói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OM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nằm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giữa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Ox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xOy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acc>
                      <m:accPr>
                        <m:ctrlPr>
                          <a:rPr lang="en-US" sz="4000" i="1">
                            <a:effectLst/>
                            <a:latin typeface="Cambria Math" panose="02040503050406030204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𝑥𝑂𝑀</m:t>
                        </m:r>
                      </m:e>
                    </m:acc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trlPr>
                          <a:rPr lang="en-US" sz="4000" i="1">
                            <a:effectLst/>
                            <a:latin typeface="Cambria Math" panose="02040503050406030204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𝑀𝑂𝑦</m:t>
                        </m:r>
                      </m:e>
                    </m:acc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trlPr>
                          <a:rPr lang="en-US" sz="4000" i="1">
                            <a:effectLst/>
                            <a:latin typeface="Cambria Math" panose="02040503050406030204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𝑥𝑂𝑦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2728615"/>
                <a:ext cx="9906000" cy="6022354"/>
              </a:xfrm>
              <a:prstGeom prst="rect">
                <a:avLst/>
              </a:prstGeom>
              <a:blipFill rotWithShape="1">
                <a:blip r:embed="rId1"/>
                <a:stretch>
                  <a:fillRect b="1"/>
                </a:stretch>
              </a:blipFill>
            </p:spPr>
            <p:txBody>
              <a:bodyPr/>
              <a:lstStyle/>
              <a:p>
                <a:r>
                  <a:rPr lang="en-GB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7" name="Picture 3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1720" y="2324100"/>
            <a:ext cx="4191000" cy="6595672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4890" y="1569049"/>
            <a:ext cx="1363607" cy="1331311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47" y="7966339"/>
            <a:ext cx="2772752" cy="1940094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8190">
            <a:off x="14678808" y="244481"/>
            <a:ext cx="3112743" cy="1632721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0C9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10800000" flipH="1">
            <a:off x="415299" y="559848"/>
            <a:ext cx="9495671" cy="1200602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77711">
            <a:off x="-53104" y="5413906"/>
            <a:ext cx="1712528" cy="365073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846555" y="-599197"/>
            <a:ext cx="3483467" cy="231808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603765">
            <a:off x="15570334" y="7205545"/>
            <a:ext cx="2094766" cy="2318151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 rot="21430720">
            <a:off x="2356152" y="2317440"/>
            <a:ext cx="5613965" cy="998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40"/>
              </a:lnSpc>
              <a:spcBef>
                <a:spcPct val="0"/>
              </a:spcBef>
            </a:pP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en-US" sz="4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 rot="21444269">
            <a:off x="1637660" y="3622588"/>
            <a:ext cx="7527033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bù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3.4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mOt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1780">
            <a:off x="2922773" y="5782897"/>
            <a:ext cx="5109205" cy="388488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9202153" y="4686300"/>
            <a:ext cx="2227847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angle 24"/>
              <p:cNvSpPr/>
              <p:nvPr/>
            </p:nvSpPr>
            <p:spPr>
              <a:xfrm>
                <a:off x="11600158" y="2179880"/>
                <a:ext cx="4973444" cy="52272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kề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bù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mOt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tOn</a:t>
                </a:r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  <a:endParaRPr lang="en-US" sz="40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trlPr>
                            <a:rPr lang="en-US" sz="4000" i="1">
                              <a:effectLst/>
                              <a:latin typeface="Cambria Math" panose="02040503050406030204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mOt</m:t>
                          </m:r>
                        </m:e>
                      </m:acc>
                      <m:r>
                        <a:rPr lang="en-US" sz="4000" i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4000" i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18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o</m:t>
                          </m:r>
                        </m:sup>
                      </m:sSup>
                      <m:r>
                        <a:rPr lang="en-US" sz="4000" i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acc>
                        <m:accPr>
                          <m:ctrlPr>
                            <a:rPr lang="en-US" sz="4000" i="1">
                              <a:effectLst/>
                              <a:latin typeface="Cambria Math" panose="02040503050406030204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nOt</m:t>
                          </m:r>
                        </m:e>
                      </m:acc>
                    </m:oMath>
                  </m:oMathPara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4000" i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18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o</m:t>
                          </m:r>
                        </m:sup>
                      </m:sSup>
                      <m:r>
                        <a:rPr lang="en-US" sz="4000" i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000" i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6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o</m:t>
                          </m:r>
                        </m:sup>
                      </m:sSup>
                      <m:r>
                        <a:rPr lang="en-US" sz="4000" i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4000" i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12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o</m:t>
                          </m:r>
                        </m:sup>
                      </m:sSup>
                    </m:oMath>
                  </m:oMathPara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00158" y="2179880"/>
                <a:ext cx="4973444" cy="5227265"/>
              </a:xfrm>
              <a:prstGeom prst="rect">
                <a:avLst/>
              </a:prstGeom>
              <a:blipFill rotWithShape="1">
                <a:blip r:embed="rId9"/>
                <a:stretch>
                  <a:fillRect l="-12" t="-11" r="2" b="10"/>
                </a:stretch>
              </a:blipFill>
            </p:spPr>
            <p:txBody>
              <a:bodyPr/>
              <a:lstStyle/>
              <a:p>
                <a:r>
                  <a:rPr lang="en-GB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utoShape 23"/>
          <p:cNvSpPr/>
          <p:nvPr/>
        </p:nvSpPr>
        <p:spPr>
          <a:xfrm>
            <a:off x="762000" y="1899624"/>
            <a:ext cx="16459200" cy="7282476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25" name="Group 25"/>
          <p:cNvGrpSpPr/>
          <p:nvPr/>
        </p:nvGrpSpPr>
        <p:grpSpPr>
          <a:xfrm>
            <a:off x="1009246" y="538558"/>
            <a:ext cx="7177564" cy="1936094"/>
            <a:chOff x="0" y="0"/>
            <a:chExt cx="9570086" cy="2581458"/>
          </a:xfrm>
        </p:grpSpPr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570086" cy="2581458"/>
            </a:xfrm>
            <a:prstGeom prst="rect">
              <a:avLst/>
            </a:prstGeom>
          </p:spPr>
        </p:pic>
        <p:sp>
          <p:nvSpPr>
            <p:cNvPr id="27" name="TextBox 27"/>
            <p:cNvSpPr txBox="1"/>
            <p:nvPr/>
          </p:nvSpPr>
          <p:spPr>
            <a:xfrm>
              <a:off x="1295945" y="963704"/>
              <a:ext cx="6978195" cy="10148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20"/>
                </a:lnSpc>
              </a:pP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b)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Hai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đối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đỉnh</a:t>
              </a:r>
              <a:endPara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1" name="Rounded Rectangle 40"/>
          <p:cNvSpPr/>
          <p:nvPr/>
        </p:nvSpPr>
        <p:spPr>
          <a:xfrm>
            <a:off x="2807328" y="2795422"/>
            <a:ext cx="1790700" cy="1034476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HĐ3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180135" y="2398200"/>
            <a:ext cx="10972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Quan sát hình ảnh hai góc được đánh dấu trong hình bên. Em hãy nhận xét quan hệ về đỉnh, về cạnh của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ha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góc được đánh dấu.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610" y="5439262"/>
            <a:ext cx="3505200" cy="3259836"/>
          </a:xfrm>
          <a:prstGeom prst="rect">
            <a:avLst/>
          </a:prstGeom>
        </p:spPr>
      </p:pic>
      <p:pic>
        <p:nvPicPr>
          <p:cNvPr id="44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-294014" y="5227694"/>
            <a:ext cx="6223004" cy="5046606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>
            <a:off x="8763837" y="5214185"/>
            <a:ext cx="8305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4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4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476250" y="476250"/>
            <a:ext cx="6001759" cy="1018957"/>
            <a:chOff x="0" y="0"/>
            <a:chExt cx="8002346" cy="1358610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8002346" cy="1358610"/>
            </a:xfrm>
            <a:prstGeom prst="rect">
              <a:avLst/>
            </a:prstGeom>
            <a:solidFill>
              <a:srgbClr val="2E3859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14300" y="317355"/>
              <a:ext cx="7707898" cy="7360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48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HĐ4</a:t>
              </a:r>
              <a:endParaRPr lang="en-US" sz="4800" b="1" dirty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76250" y="1495207"/>
            <a:ext cx="16668750" cy="1438493"/>
            <a:chOff x="0" y="0"/>
            <a:chExt cx="12336212" cy="1523038"/>
          </a:xfrm>
        </p:grpSpPr>
        <p:sp>
          <p:nvSpPr>
            <p:cNvPr id="8" name="AutoShape 8"/>
            <p:cNvSpPr/>
            <p:nvPr/>
          </p:nvSpPr>
          <p:spPr>
            <a:xfrm>
              <a:off x="0" y="0"/>
              <a:ext cx="12336212" cy="1523038"/>
            </a:xfrm>
            <a:prstGeom prst="rect">
              <a:avLst/>
            </a:prstGeom>
            <a:solidFill>
              <a:srgbClr val="FFE36D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493448" y="570833"/>
              <a:ext cx="11102817" cy="3813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40"/>
                </a:lnSpc>
              </a:pP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Cho hai đường thẳng xx’ và yy’ cắt nhau tại O (H.3.5)</a:t>
              </a:r>
              <a:endPara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Rectangle 36"/>
          <p:cNvSpPr/>
          <p:nvPr/>
        </p:nvSpPr>
        <p:spPr>
          <a:xfrm>
            <a:off x="1786089" y="3162567"/>
            <a:ext cx="13716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x’Oy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x’Oy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’.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420" y="5550802"/>
            <a:ext cx="5480380" cy="298749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9" name="Rectangle 38"/>
              <p:cNvSpPr/>
              <p:nvPr/>
            </p:nvSpPr>
            <p:spPr>
              <a:xfrm>
                <a:off x="3754058" y="6899207"/>
                <a:ext cx="5447902" cy="911981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trlPr>
                            <a:rPr lang="en-US" sz="4800" i="1">
                              <a:latin typeface="Cambria Math" panose="02040503050406030204"/>
                            </a:rPr>
                          </m:ctrlPr>
                        </m:accPr>
                        <m:e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𝑥𝑂𝑦</m:t>
                          </m:r>
                        </m:e>
                      </m:acc>
                      <m:r>
                        <a:rPr lang="en-US" sz="4800" i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trlPr>
                            <a:rPr lang="en-US" sz="4800" i="1">
                              <a:latin typeface="Cambria Math" panose="02040503050406030204"/>
                            </a:rPr>
                          </m:ctrlPr>
                        </m:accPr>
                        <m:e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800" i="0">
                              <a:latin typeface="Cambria Math" panose="02040503050406030204" pitchFamily="18" charset="0"/>
                            </a:rPr>
                            <m:t>′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𝑂𝑦</m:t>
                          </m:r>
                          <m:r>
                            <a:rPr lang="en-US" sz="4800" i="0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acc>
                      <m:r>
                        <a:rPr lang="en-US" sz="48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i="0"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US" sz="4800" i="1">
                              <a:latin typeface="Cambria Math" panose="02040503050406030204"/>
                            </a:rPr>
                          </m:ctrlPr>
                        </m:sSupPr>
                        <m:e>
                          <m:r>
                            <a:rPr lang="en-US" sz="4800" i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𝑜</m:t>
                          </m:r>
                        </m:sup>
                      </m:sSup>
                    </m:oMath>
                  </m:oMathPara>
                </a14:m>
                <a:endParaRPr lang="en-US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4058" y="6899207"/>
                <a:ext cx="5447902" cy="911981"/>
              </a:xfrm>
              <a:prstGeom prst="rect">
                <a:avLst/>
              </a:prstGeom>
              <a:blipFill rotWithShape="1">
                <a:blip r:embed="rId2"/>
                <a:stretch>
                  <a:fillRect l="-11" t="-62" r="3" b="6"/>
                </a:stretch>
              </a:blipFill>
            </p:spPr>
            <p:txBody>
              <a:bodyPr/>
              <a:lstStyle/>
              <a:p>
                <a:r>
                  <a:rPr lang="en-GB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Down Arrow 39"/>
          <p:cNvSpPr/>
          <p:nvPr/>
        </p:nvSpPr>
        <p:spPr>
          <a:xfrm>
            <a:off x="6211309" y="5550803"/>
            <a:ext cx="533400" cy="762000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16" y="7200900"/>
            <a:ext cx="1862475" cy="2349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9938" y="429825"/>
            <a:ext cx="2672844" cy="1870188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11403">
            <a:off x="2438416" y="7900943"/>
            <a:ext cx="2077426" cy="2110717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67394">
            <a:off x="675504" y="1422767"/>
            <a:ext cx="16936991" cy="7517666"/>
          </a:xfrm>
          <a:prstGeom prst="rect">
            <a:avLst/>
          </a:prstGeom>
          <a:solidFill>
            <a:srgbClr val="316D54"/>
          </a:solidFill>
        </p:spPr>
      </p:sp>
      <p:sp>
        <p:nvSpPr>
          <p:cNvPr id="3" name="AutoShape 3"/>
          <p:cNvSpPr/>
          <p:nvPr/>
        </p:nvSpPr>
        <p:spPr>
          <a:xfrm>
            <a:off x="1017763" y="1827851"/>
            <a:ext cx="16252474" cy="6707499"/>
          </a:xfrm>
          <a:prstGeom prst="rect">
            <a:avLst/>
          </a:prstGeom>
          <a:solidFill>
            <a:schemeClr val="bg1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 rot="446793">
            <a:off x="16471618" y="855269"/>
            <a:ext cx="1579619" cy="227432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2354563">
            <a:off x="-309452" y="-757930"/>
            <a:ext cx="3378732" cy="304085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483842" y="8280376"/>
            <a:ext cx="1858695" cy="139571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044932" y="2373119"/>
            <a:ext cx="6629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606630" y="3256108"/>
            <a:ext cx="1361311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84090" y="5372100"/>
            <a:ext cx="8458200" cy="2895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BAB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914401" y="747789"/>
            <a:ext cx="16687799" cy="889151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353118">
            <a:off x="16298725" y="8460230"/>
            <a:ext cx="1913174" cy="158271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4268743">
            <a:off x="-886724" y="203301"/>
            <a:ext cx="3378732" cy="304085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383000" y="190500"/>
            <a:ext cx="1752600" cy="175899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566732">
            <a:off x="784772" y="8879980"/>
            <a:ext cx="2008278" cy="205307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972" y="596452"/>
            <a:ext cx="1743942" cy="174394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718498" y="760223"/>
            <a:ext cx="1051778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Hai góc được đánh dấu trong hình nào dưới đây là hai góc đối đỉnh?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789" y="2665430"/>
            <a:ext cx="8839181" cy="304895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12572740" y="4308063"/>
                <a:ext cx="4548040" cy="15190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đối</a:t>
                </a:r>
                <a:r>
                  <a:rPr lang="en-US" sz="4000" dirty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đỉnh</a:t>
                </a:r>
                <a:r>
                  <a:rPr lang="en-US" sz="4000" dirty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  <a:endParaRPr lang="en-US" sz="4000" dirty="0" smtClean="0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spcBef>
                    <a:spcPts val="60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acc>
                      <m:accPr>
                        <m:ctrlPr>
                          <a:rPr lang="en-US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40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 err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40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72740" y="4308063"/>
                <a:ext cx="4548040" cy="1519070"/>
              </a:xfrm>
              <a:prstGeom prst="rect">
                <a:avLst/>
              </a:prstGeom>
              <a:blipFill rotWithShape="1">
                <a:blip r:embed="rId12"/>
                <a:stretch>
                  <a:fillRect l="-8" t="-15" r="12" b="25"/>
                </a:stretch>
              </a:blipFill>
            </p:spPr>
            <p:txBody>
              <a:bodyPr/>
              <a:lstStyle/>
              <a:p>
                <a:r>
                  <a:rPr lang="en-GB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/>
          <p:cNvCxnSpPr/>
          <p:nvPr/>
        </p:nvCxnSpPr>
        <p:spPr>
          <a:xfrm>
            <a:off x="11855190" y="3907774"/>
            <a:ext cx="946410" cy="40028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349" y="5714389"/>
            <a:ext cx="1478643" cy="1354798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3161232" y="5950696"/>
            <a:ext cx="136323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vi-V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giải thích vì sao hình a không phải là hai góc đối đỉnh?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vi-V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ai 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đường thẳng cắt nhau thì tạo ra mấy cặp góc đối đỉnh?</a:t>
            </a:r>
            <a:endParaRPr lang="vi-V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ound Same Side Corner Rectangle 22"/>
          <p:cNvSpPr/>
          <p:nvPr/>
        </p:nvSpPr>
        <p:spPr>
          <a:xfrm rot="5400000">
            <a:off x="9026830" y="2648298"/>
            <a:ext cx="1216961" cy="11803023"/>
          </a:xfrm>
          <a:prstGeom prst="round2Same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367766" y="8223220"/>
            <a:ext cx="10186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20" grpId="0"/>
      <p:bldP spid="23" grpId="0" animBg="1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76250" y="476250"/>
            <a:ext cx="11563350" cy="1018957"/>
            <a:chOff x="0" y="0"/>
            <a:chExt cx="6345316" cy="1358610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6345316" cy="1358610"/>
            </a:xfrm>
            <a:prstGeom prst="rect">
              <a:avLst/>
            </a:prstGeom>
            <a:solidFill>
              <a:srgbClr val="2E385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513415" y="317355"/>
              <a:ext cx="5318487" cy="7360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320"/>
                </a:lnSpc>
              </a:pPr>
              <a:r>
                <a:rPr lang="en-US" sz="4000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Đọc</a:t>
              </a:r>
              <a:r>
                <a:rPr lang="en-US" sz="4000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4000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r>
                <a:rPr lang="en-US" sz="40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suy</a:t>
              </a:r>
              <a:r>
                <a:rPr lang="en-US" sz="40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40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4000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trả</a:t>
              </a:r>
              <a:r>
                <a:rPr lang="en-US" sz="4000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lời</a:t>
              </a:r>
              <a:r>
                <a:rPr lang="en-US" sz="4000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câu</a:t>
              </a:r>
              <a:r>
                <a:rPr lang="en-US" sz="4000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hỏi</a:t>
              </a:r>
              <a:r>
                <a:rPr lang="en-US" sz="40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4000" b="1" dirty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AutoShape 6"/>
          <p:cNvSpPr/>
          <p:nvPr/>
        </p:nvSpPr>
        <p:spPr>
          <a:xfrm>
            <a:off x="476250" y="1495207"/>
            <a:ext cx="17278350" cy="8296493"/>
          </a:xfrm>
          <a:prstGeom prst="rect">
            <a:avLst/>
          </a:prstGeom>
          <a:solidFill>
            <a:srgbClr val="FFE36D"/>
          </a:solidFill>
        </p:spPr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038189"/>
            <a:ext cx="5943600" cy="302544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869" y="5075176"/>
            <a:ext cx="749502" cy="113182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2372360" y="5320926"/>
                <a:ext cx="14554200" cy="18773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nl-NL" sz="4000" i="1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 HĐ4</a:t>
                </a:r>
                <a:r>
                  <a:rPr lang="nl-NL" sz="4000" i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hai góc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4000" i="1">
                            <a:effectLst/>
                            <a:latin typeface="Cambria Math" panose="02040503050406030204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i="1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4000" i="1">
                            <a:effectLst/>
                            <a:latin typeface="Cambria Math" panose="02040503050406030204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hai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tính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chất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gì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từ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đó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tổng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hai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bằng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bao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nhiêu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?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Tương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tự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với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hai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4000" i="1">
                            <a:effectLst/>
                            <a:latin typeface="Cambria Math" panose="02040503050406030204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i="1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4000" i="1">
                            <a:effectLst/>
                            <a:latin typeface="Cambria Math" panose="02040503050406030204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? </a:t>
                </a:r>
                <a:endParaRPr lang="en-US" sz="4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2360" y="5320926"/>
                <a:ext cx="14554200" cy="1877309"/>
              </a:xfrm>
              <a:prstGeom prst="rect">
                <a:avLst/>
              </a:prstGeom>
              <a:blipFill rotWithShape="1">
                <a:blip r:embed="rId3"/>
                <a:stretch>
                  <a:fillRect t="-14" b="-10391"/>
                </a:stretch>
              </a:blipFill>
            </p:spPr>
            <p:txBody>
              <a:bodyPr/>
              <a:lstStyle/>
              <a:p>
                <a:r>
                  <a:rPr lang="en-GB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ight Arrow 20"/>
          <p:cNvSpPr/>
          <p:nvPr/>
        </p:nvSpPr>
        <p:spPr>
          <a:xfrm>
            <a:off x="2326640" y="8040938"/>
            <a:ext cx="1066800" cy="7620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Brace 23"/>
          <p:cNvSpPr/>
          <p:nvPr/>
        </p:nvSpPr>
        <p:spPr>
          <a:xfrm>
            <a:off x="13030200" y="7830589"/>
            <a:ext cx="520987" cy="1746977"/>
          </a:xfrm>
          <a:prstGeom prst="rightBrace">
            <a:avLst>
              <a:gd name="adj1" fmla="val 39535"/>
              <a:gd name="adj2" fmla="val 50000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13673107" y="8154701"/>
                <a:ext cx="3657600" cy="7915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⟹</m:t>
                      </m:r>
                      <m:r>
                        <a:rPr lang="en-US" sz="4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acc>
                        <m:accPr>
                          <m:ctrlPr>
                            <a:rPr lang="en-US" sz="4400" b="0" i="1" smtClean="0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4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4400" b="0" i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O</m:t>
                              </m:r>
                            </m:e>
                            <m:sub>
                              <m:r>
                                <a:rPr lang="en-US" sz="4400" b="0" i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en-US" sz="4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acc>
                        <m:accPr>
                          <m:ctrlPr>
                            <a:rPr lang="en-US" sz="4400" b="0" i="1" smtClean="0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4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4400" b="0" i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O</m:t>
                              </m:r>
                            </m:e>
                            <m:sub>
                              <m:r>
                                <a:rPr lang="en-US" sz="4400" b="0" i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sz="44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73107" y="8154701"/>
                <a:ext cx="3657600" cy="791563"/>
              </a:xfrm>
              <a:prstGeom prst="rect">
                <a:avLst/>
              </a:prstGeom>
              <a:blipFill rotWithShape="1">
                <a:blip r:embed="rId4"/>
                <a:stretch>
                  <a:fillRect l="-8" t="-4" r="8" b="49"/>
                </a:stretch>
              </a:blipFill>
            </p:spPr>
            <p:txBody>
              <a:bodyPr/>
              <a:lstStyle/>
              <a:p>
                <a:r>
                  <a:rPr lang="en-GB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0914" y="752366"/>
            <a:ext cx="2749793" cy="283813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595" y="1933560"/>
            <a:ext cx="2898449" cy="283451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94143" y="7741366"/>
            <a:ext cx="10010500" cy="107298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8"/>
          <a:srcRect r="7301" b="7639"/>
          <a:stretch>
            <a:fillRect/>
          </a:stretch>
        </p:blipFill>
        <p:spPr>
          <a:xfrm>
            <a:off x="3694143" y="8724475"/>
            <a:ext cx="9336057" cy="99102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  <p:bldP spid="24" grpId="0" animBg="1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0C9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 rot="5400000" flipV="1">
            <a:off x="4176724" y="-3300424"/>
            <a:ext cx="10467951" cy="177546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60960">
            <a:off x="16570197" y="6488017"/>
            <a:ext cx="1602317" cy="155279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14401" y="738236"/>
            <a:ext cx="4572000" cy="1143831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786816" y="1002374"/>
            <a:ext cx="2827169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71576" y="2080365"/>
            <a:ext cx="9296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xx’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yy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cắt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O (H.3.7).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60⁰.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x’Oy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x’Oy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0955" y="1095006"/>
            <a:ext cx="4246373" cy="4151305"/>
          </a:xfrm>
          <a:prstGeom prst="rect">
            <a:avLst/>
          </a:prstGeom>
        </p:spPr>
      </p:pic>
      <p:sp>
        <p:nvSpPr>
          <p:cNvPr id="14" name="Oval Callout 13"/>
          <p:cNvSpPr/>
          <p:nvPr/>
        </p:nvSpPr>
        <p:spPr>
          <a:xfrm>
            <a:off x="1219200" y="4761330"/>
            <a:ext cx="1905000" cy="1410958"/>
          </a:xfrm>
          <a:prstGeom prst="wedgeEllipseCallout">
            <a:avLst>
              <a:gd name="adj1" fmla="val 36408"/>
              <a:gd name="adj2" fmla="val 47311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15539" y="4637746"/>
            <a:ext cx="9394750" cy="533446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3522">
            <a:off x="2091979" y="7041918"/>
            <a:ext cx="1638300" cy="223745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7028" y="6117257"/>
            <a:ext cx="4662997" cy="40867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dir="d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607208" y="1899624"/>
            <a:ext cx="16766392" cy="7587276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9246" y="800100"/>
            <a:ext cx="5124855" cy="1674552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5215320"/>
            <a:ext cx="4343400" cy="507168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2053531" y="1372461"/>
            <a:ext cx="35852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en-US" sz="4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24200" y="2714263"/>
            <a:ext cx="13258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Hai đường thẳng xx’ và yy’ cắt nhau tại O sao cho góc xOy vuông (H.3.8). Khi đó các góc yOx’, x’Oy’, xOy’ cũng đều là góc vuông. Vì sao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46" y="2813787"/>
            <a:ext cx="1739508" cy="15938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4686300"/>
            <a:ext cx="4275295" cy="4465309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BAB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 rot="-5400000" flipV="1">
            <a:off x="3919246" y="-1671348"/>
            <a:ext cx="10601907" cy="1600199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033094">
            <a:off x="-132947" y="6608395"/>
            <a:ext cx="2506287" cy="411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887200" y="203029"/>
            <a:ext cx="2387656" cy="231385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34254" y="1359957"/>
            <a:ext cx="7772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  <a:endParaRPr lang="en-US" sz="6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24200" y="2467447"/>
            <a:ext cx="12115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Khi đặt các dây lạt để cắt bánh chưng, các dây lạt tạo ra trên mặt bánh chưng những cặp góc đặc biệt.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4797064"/>
            <a:ext cx="4864100" cy="45524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05" y="4797064"/>
            <a:ext cx="7602335" cy="438503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9358222" y="5312481"/>
            <a:ext cx="599370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Những cặp góc đó có mối quan hệ với nhau như thế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28879">
            <a:off x="14716902" y="4304383"/>
            <a:ext cx="1625569" cy="1625569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607208" y="1899624"/>
            <a:ext cx="16766392" cy="7587276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9246" y="800100"/>
            <a:ext cx="5124855" cy="1674552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5215320"/>
            <a:ext cx="4343400" cy="507168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2053531" y="1372461"/>
            <a:ext cx="35852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en-US" sz="4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8305" y="1899624"/>
            <a:ext cx="4275295" cy="446530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3571673" y="2552410"/>
                <a:ext cx="12801600" cy="64758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40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4000" i="1">
                            <a:latin typeface="Cambria Math" panose="02040503050406030204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𝑥𝑂𝑦</m:t>
                        </m:r>
                      </m:e>
                    </m:acc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trlPr>
                          <a:rPr lang="en-US" sz="4000" i="1">
                            <a:effectLst/>
                            <a:latin typeface="Cambria Math" panose="02040503050406030204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𝑥𝑂𝑦</m:t>
                        </m:r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′</m:t>
                        </m:r>
                      </m:e>
                    </m:acc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18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kề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bù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</a:t>
                </a:r>
                <a:b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⇒</m:t>
                      </m:r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𝑥𝑂𝑦</m:t>
                      </m:r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′=</m:t>
                      </m:r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18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p>
                      </m:sSup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9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p>
                      </m:sSup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9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p>
                      </m:sSup>
                    </m:oMath>
                  </m:oMathPara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Tương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tự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yOx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’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xOy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x’Oy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’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đối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⇒</m:t>
                      </m:r>
                      <m:acc>
                        <m:accPr>
                          <m:ctrlPr>
                            <a:rPr lang="en-US" sz="4000" i="1">
                              <a:effectLst/>
                              <a:latin typeface="Cambria Math" panose="02040503050406030204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𝑥𝑂𝑦</m:t>
                          </m:r>
                        </m:e>
                      </m:acc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acc>
                        <m:accPr>
                          <m:ctrlPr>
                            <a:rPr lang="en-US" sz="4000" i="1">
                              <a:effectLst/>
                              <a:latin typeface="Cambria Math" panose="02040503050406030204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′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𝑂𝑦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e>
                      </m:acc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9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p>
                      </m:sSup>
                    </m:oMath>
                  </m:oMathPara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yOx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’,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x’Oy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’,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xOy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’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cũng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đều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673" y="2552410"/>
                <a:ext cx="12801600" cy="6475875"/>
              </a:xfrm>
              <a:prstGeom prst="rect">
                <a:avLst/>
              </a:prstGeom>
              <a:blipFill rotWithShape="1">
                <a:blip r:embed="rId4"/>
                <a:stretch>
                  <a:fillRect l="-3" t="-5" r="3" b="8"/>
                </a:stretch>
              </a:blipFill>
            </p:spPr>
            <p:txBody>
              <a:bodyPr/>
              <a:lstStyle/>
              <a:p>
                <a:r>
                  <a:rPr lang="en-GB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659340" y="2783157"/>
            <a:ext cx="16087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0C9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62000" y="723900"/>
            <a:ext cx="16687799" cy="889151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028700"/>
            <a:ext cx="1600200" cy="16002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276600" y="1409700"/>
            <a:ext cx="13335000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vi-VN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hi 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hai đường thẳng cắt nhau, trong các góc tạo thành có một góc vuông thì các góc còn lại có số đo như thế nào? </a:t>
            </a:r>
            <a:endParaRPr lang="en-US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8"/>
          <p:cNvGrpSpPr/>
          <p:nvPr/>
        </p:nvGrpSpPr>
        <p:grpSpPr>
          <a:xfrm>
            <a:off x="2393759" y="3829757"/>
            <a:ext cx="2541121" cy="1169737"/>
            <a:chOff x="0" y="0"/>
            <a:chExt cx="2712322" cy="1076023"/>
          </a:xfrm>
        </p:grpSpPr>
        <p:sp>
          <p:nvSpPr>
            <p:cNvPr id="17" name="AutoShape 9"/>
            <p:cNvSpPr/>
            <p:nvPr/>
          </p:nvSpPr>
          <p:spPr>
            <a:xfrm>
              <a:off x="0" y="0"/>
              <a:ext cx="2712322" cy="1076023"/>
            </a:xfrm>
            <a:prstGeom prst="rect">
              <a:avLst/>
            </a:prstGeom>
            <a:solidFill>
              <a:srgbClr val="FF8333"/>
            </a:solidFill>
          </p:spPr>
        </p:sp>
        <p:sp>
          <p:nvSpPr>
            <p:cNvPr id="18" name="TextBox 10"/>
            <p:cNvSpPr txBox="1"/>
            <p:nvPr/>
          </p:nvSpPr>
          <p:spPr>
            <a:xfrm>
              <a:off x="272310" y="353084"/>
              <a:ext cx="2216141" cy="4082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60"/>
                </a:lnSpc>
              </a:pP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Chú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ý</a:t>
              </a:r>
              <a:endPara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2971800" y="5041203"/>
            <a:ext cx="9144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Hai đường thẳng 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xx’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yy’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 cắt nhau và trong các góc tạo thành có một góc vuông được gọi là hai đường thẳng vuông góc. Kí hiệu: </a:t>
            </a:r>
            <a:r>
              <a:rPr lang="vi-VN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⊥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yy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640072" y="5086752"/>
            <a:ext cx="4275295" cy="3981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65" y="5905500"/>
            <a:ext cx="2084934" cy="490828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21575">
            <a:off x="16474426" y="135323"/>
            <a:ext cx="1562160" cy="191809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11295">
            <a:off x="13935554" y="-108179"/>
            <a:ext cx="1684330" cy="2218387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>
            <a:off x="476250" y="476250"/>
            <a:ext cx="8667750" cy="1018957"/>
            <a:chOff x="0" y="0"/>
            <a:chExt cx="6597474" cy="1358610"/>
          </a:xfrm>
        </p:grpSpPr>
        <p:sp>
          <p:nvSpPr>
            <p:cNvPr id="15" name="AutoShape 15"/>
            <p:cNvSpPr/>
            <p:nvPr/>
          </p:nvSpPr>
          <p:spPr>
            <a:xfrm>
              <a:off x="0" y="0"/>
              <a:ext cx="6597474" cy="1358610"/>
            </a:xfrm>
            <a:prstGeom prst="rect">
              <a:avLst/>
            </a:prstGeom>
            <a:solidFill>
              <a:srgbClr val="2E3859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114300" y="317355"/>
              <a:ext cx="6223383" cy="7360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44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 Tia </a:t>
              </a:r>
              <a:r>
                <a:rPr lang="en-US" sz="44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phân</a:t>
              </a:r>
              <a:r>
                <a:rPr lang="en-US" sz="44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giác</a:t>
              </a:r>
              <a:r>
                <a:rPr lang="en-US" sz="44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44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44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endParaRPr lang="en-US" sz="4400" b="1" dirty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76251" y="1495207"/>
            <a:ext cx="4324350" cy="1142279"/>
            <a:chOff x="0" y="0"/>
            <a:chExt cx="11077447" cy="1523038"/>
          </a:xfrm>
        </p:grpSpPr>
        <p:sp>
          <p:nvSpPr>
            <p:cNvPr id="18" name="AutoShape 18"/>
            <p:cNvSpPr/>
            <p:nvPr/>
          </p:nvSpPr>
          <p:spPr>
            <a:xfrm>
              <a:off x="0" y="0"/>
              <a:ext cx="11077447" cy="1523038"/>
            </a:xfrm>
            <a:prstGeom prst="rect">
              <a:avLst/>
            </a:prstGeom>
            <a:solidFill>
              <a:srgbClr val="FFE36D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510545" y="451850"/>
              <a:ext cx="10259894" cy="6173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40"/>
                </a:lnSpc>
              </a:pP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Tia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phân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giác</a:t>
              </a:r>
              <a:endPara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Rounded Rectangle 19"/>
          <p:cNvSpPr/>
          <p:nvPr/>
        </p:nvSpPr>
        <p:spPr>
          <a:xfrm>
            <a:off x="595937" y="2994154"/>
            <a:ext cx="1735783" cy="9906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HĐ5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522255" y="2864815"/>
            <a:ext cx="7162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Cắt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rời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tờ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trùng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(H.3.9).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590" y="2864815"/>
            <a:ext cx="8153400" cy="2901435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1463828" y="5954466"/>
            <a:ext cx="15849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mảnh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nếp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Oz chia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ban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Oz so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78021">
            <a:off x="15243320" y="-181786"/>
            <a:ext cx="2298198" cy="233502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8802687" y="7028076"/>
            <a:ext cx="96934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Tia Oz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giữa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13411200" y="7735962"/>
            <a:ext cx="0" cy="37933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10515600" y="9258300"/>
            <a:ext cx="838200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Rectangle 29"/>
              <p:cNvSpPr/>
              <p:nvPr/>
            </p:nvSpPr>
            <p:spPr>
              <a:xfrm>
                <a:off x="11571768" y="8894290"/>
                <a:ext cx="2761846" cy="7280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trlPr>
                            <a:rPr lang="en-US" sz="4000" i="1" smtClean="0">
                              <a:solidFill>
                                <a:srgbClr val="C00000"/>
                              </a:solidFill>
                              <a:latin typeface="Cambria Math" panose="02040503050406030204"/>
                            </a:rPr>
                          </m:ctrlPr>
                        </m:accPr>
                        <m:e>
                          <m:r>
                            <a:rPr lang="en-US" sz="4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𝑥𝑂𝑧</m:t>
                          </m:r>
                        </m:e>
                      </m:acc>
                      <m:r>
                        <a:rPr lang="en-US" sz="40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trlPr>
                            <a:rPr lang="en-US" sz="400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</a:rPr>
                          </m:ctrlPr>
                        </m:accPr>
                        <m:e>
                          <m:r>
                            <a:rPr lang="en-US" sz="4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𝑧𝑂𝑦</m:t>
                          </m:r>
                        </m:e>
                      </m:acc>
                    </m:oMath>
                  </m:oMathPara>
                </a14:m>
                <a:endParaRPr lang="en-US" sz="40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1768" y="8894290"/>
                <a:ext cx="2761846" cy="728020"/>
              </a:xfrm>
              <a:prstGeom prst="rect">
                <a:avLst/>
              </a:prstGeom>
              <a:blipFill rotWithShape="1">
                <a:blip r:embed="rId3"/>
                <a:stretch>
                  <a:fillRect l="-6" t="-66" r="14" b="21"/>
                </a:stretch>
              </a:blipFill>
            </p:spPr>
            <p:txBody>
              <a:bodyPr/>
              <a:lstStyle/>
              <a:p>
                <a:r>
                  <a:rPr lang="en-GB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3" grpId="0"/>
      <p:bldP spid="25" grpId="0"/>
      <p:bldP spid="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607207" y="1899624"/>
            <a:ext cx="13718393" cy="6672876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9246" y="538558"/>
            <a:ext cx="7177564" cy="1936094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219205" y="1258955"/>
            <a:ext cx="6707743" cy="8020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endParaRPr lang="en-US" sz="4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215935">
            <a:off x="10844533" y="-450380"/>
            <a:ext cx="2887511" cy="144375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3616304">
            <a:off x="-1199543" y="8256079"/>
            <a:ext cx="2979577" cy="200444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2202255">
            <a:off x="5860177" y="8161661"/>
            <a:ext cx="3260564" cy="282779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7461930">
            <a:off x="15877481" y="446926"/>
            <a:ext cx="2763638" cy="164310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264314">
            <a:off x="16495410" y="8094007"/>
            <a:ext cx="2887511" cy="144375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018103" y="2872851"/>
            <a:ext cx="10896600" cy="4594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Tia nằm giữa hai cạnh của một góc và tạo với hai cạnh ấy hai góc bằng nhau được gọi là tia phân giác của góc đó.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Đường thẳng chứa tia phân giác của một góc là đường phân giác của góc đó.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537339" y="3660101"/>
            <a:ext cx="4527619" cy="6626900"/>
          </a:xfrm>
          <a:prstGeom prst="rect">
            <a:avLst/>
          </a:prstGeom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607207" y="1899624"/>
            <a:ext cx="13718393" cy="6672876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9246" y="538558"/>
            <a:ext cx="7177564" cy="1936094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219205" y="1258955"/>
            <a:ext cx="6707743" cy="784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endParaRPr lang="en-US" sz="4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215935">
            <a:off x="10844533" y="-450380"/>
            <a:ext cx="2887511" cy="144375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3616304">
            <a:off x="-1199543" y="8256079"/>
            <a:ext cx="2979577" cy="200444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2202255">
            <a:off x="5860177" y="8161661"/>
            <a:ext cx="3260564" cy="282779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7461930">
            <a:off x="15877481" y="446926"/>
            <a:ext cx="2763638" cy="164310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264314">
            <a:off x="16495410" y="8094007"/>
            <a:ext cx="2887511" cy="1443755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537339" y="3660101"/>
            <a:ext cx="4527619" cy="66269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2027240" y="2768822"/>
                <a:ext cx="9144000" cy="255243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Khi Oz là tia phân giác của góc xOy thì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acc>
                      <m:accPr>
                        <m:ctrlPr>
                          <a:rPr lang="en-US" sz="4400" i="1">
                            <a:effectLst/>
                            <a:latin typeface="Cambria Math" panose="02040503050406030204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𝑥𝑂𝑧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trlPr>
                          <a:rPr lang="en-US" sz="4400" i="1">
                            <a:effectLst/>
                            <a:latin typeface="Cambria Math" panose="02040503050406030204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𝑦𝑂𝑧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400" i="1">
                            <a:effectLst/>
                            <a:latin typeface="Cambria Math" panose="02040503050406030204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acc>
                      <m:accPr>
                        <m:ctrlPr>
                          <a:rPr lang="en-US" sz="4400" i="1">
                            <a:effectLst/>
                            <a:latin typeface="Cambria Math" panose="02040503050406030204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𝑥𝑂𝑦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7240" y="2768822"/>
                <a:ext cx="9144000" cy="2552430"/>
              </a:xfrm>
              <a:prstGeom prst="rect">
                <a:avLst/>
              </a:prstGeom>
              <a:blipFill rotWithShape="1">
                <a:blip r:embed="rId8"/>
                <a:stretch>
                  <a:fillRect l="-3" t="-9" r="3" b="23"/>
                </a:stretch>
              </a:blipFill>
            </p:spPr>
            <p:txBody>
              <a:bodyPr/>
              <a:lstStyle/>
              <a:p>
                <a:r>
                  <a:rPr lang="en-GB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7784" y="3853036"/>
            <a:ext cx="5607062" cy="4156587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0"/>
          <p:cNvGrpSpPr/>
          <p:nvPr/>
        </p:nvGrpSpPr>
        <p:grpSpPr>
          <a:xfrm>
            <a:off x="1037231" y="1080655"/>
            <a:ext cx="2476500" cy="1018957"/>
            <a:chOff x="0" y="0"/>
            <a:chExt cx="15449827" cy="1358610"/>
          </a:xfrm>
        </p:grpSpPr>
        <p:sp>
          <p:nvSpPr>
            <p:cNvPr id="21" name="AutoShape 21"/>
            <p:cNvSpPr/>
            <p:nvPr/>
          </p:nvSpPr>
          <p:spPr>
            <a:xfrm>
              <a:off x="0" y="0"/>
              <a:ext cx="15449827" cy="1358610"/>
            </a:xfrm>
            <a:prstGeom prst="rect">
              <a:avLst/>
            </a:prstGeom>
            <a:solidFill>
              <a:srgbClr val="2E3859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513415" y="317355"/>
              <a:ext cx="14722334" cy="7360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40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Ví</a:t>
              </a:r>
              <a:r>
                <a:rPr lang="en-US" sz="40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dụ</a:t>
              </a:r>
              <a:r>
                <a:rPr lang="en-US" sz="40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2:</a:t>
              </a:r>
              <a:endParaRPr lang="en-US" sz="4000" b="1" dirty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037231" y="2330700"/>
            <a:ext cx="125937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70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⁰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3310" y="1080655"/>
            <a:ext cx="4326971" cy="436243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6372" y="4205603"/>
            <a:ext cx="2971800" cy="29718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6127">
            <a:off x="5098864" y="75740"/>
            <a:ext cx="1902117" cy="1932599"/>
          </a:xfrm>
          <a:prstGeom prst="rect">
            <a:avLst/>
          </a:prstGeom>
        </p:spPr>
      </p:pic>
      <p:sp>
        <p:nvSpPr>
          <p:cNvPr id="27" name="Oval Callout 26"/>
          <p:cNvSpPr/>
          <p:nvPr/>
        </p:nvSpPr>
        <p:spPr>
          <a:xfrm>
            <a:off x="7082016" y="4500780"/>
            <a:ext cx="1905000" cy="1410958"/>
          </a:xfrm>
          <a:prstGeom prst="wedgeEllipseCallout">
            <a:avLst>
              <a:gd name="adj1" fmla="val 36408"/>
              <a:gd name="adj2" fmla="val 47311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/>
              <p:cNvSpPr txBox="1"/>
              <p:nvPr/>
            </p:nvSpPr>
            <p:spPr>
              <a:xfrm>
                <a:off x="3200400" y="6169332"/>
                <a:ext cx="10887813" cy="26291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Vì </a:t>
                </a:r>
                <a:r>
                  <a:rPr lang="en-US" sz="40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Ot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mOn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nên</a:t>
                </a:r>
                <a:endParaRPr lang="en-US" sz="40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trlPr>
                          <a:rPr lang="en-US" sz="4000" i="1" smtClean="0">
                            <a:solidFill>
                              <a:srgbClr val="002060"/>
                            </a:solidFill>
                            <a:latin typeface="Cambria Math" panose="02040503050406030204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𝑚𝑂𝑡</m:t>
                        </m:r>
                      </m:e>
                    </m:acc>
                    <m:r>
                      <a:rPr lang="en-US" sz="4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acc>
                      <m:accPr>
                        <m:ctrlPr>
                          <a:rPr lang="en-US" sz="4000" b="0" i="1" smtClean="0">
                            <a:solidFill>
                              <a:srgbClr val="002060"/>
                            </a:solidFill>
                            <a:latin typeface="Cambria Math" panose="02040503050406030204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𝑡𝑂𝑛</m:t>
                        </m:r>
                      </m:e>
                    </m:acc>
                    <m:r>
                      <a:rPr lang="en-US" sz="4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solidFill>
                              <a:srgbClr val="002060"/>
                            </a:solidFill>
                            <a:latin typeface="Cambria Math" panose="02040503050406030204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4000" i="1" dirty="0" smtClean="0">
                            <a:solidFill>
                              <a:srgbClr val="002060"/>
                            </a:solidFill>
                            <a:latin typeface="Cambria Math" panose="02040503050406030204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𝑚𝑂𝑛</m:t>
                        </m:r>
                      </m:e>
                    </m:acc>
                  </m:oMath>
                </a14:m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solidFill>
                              <a:srgbClr val="002060"/>
                            </a:solidFill>
                            <a:latin typeface="Cambria Math" panose="02040503050406030204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70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⁰ 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35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⁰</a:t>
                </a:r>
                <a:endParaRPr lang="en-US" sz="4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400" y="6169332"/>
                <a:ext cx="10887813" cy="2629118"/>
              </a:xfrm>
              <a:prstGeom prst="rect">
                <a:avLst/>
              </a:prstGeom>
              <a:blipFill rotWithShape="1">
                <a:blip r:embed="rId4"/>
                <a:stretch>
                  <a:fillRect t="-12" r="1" b="-3216"/>
                </a:stretch>
              </a:blipFill>
            </p:spPr>
            <p:txBody>
              <a:bodyPr/>
              <a:lstStyle/>
              <a:p>
                <a:r>
                  <a:rPr lang="en-GB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Picture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1013" y="6496875"/>
            <a:ext cx="4279763" cy="4407790"/>
          </a:xfrm>
          <a:prstGeom prst="rect">
            <a:avLst/>
          </a:prstGeom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7" grpId="0" animBg="1"/>
      <p:bldP spid="2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6D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ounded Rectangle 27"/>
          <p:cNvSpPr/>
          <p:nvPr/>
        </p:nvSpPr>
        <p:spPr>
          <a:xfrm>
            <a:off x="914400" y="952500"/>
            <a:ext cx="16459200" cy="8534400"/>
          </a:xfrm>
          <a:prstGeom prst="roundRect">
            <a:avLst>
              <a:gd name="adj" fmla="val 881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9134" y="655071"/>
            <a:ext cx="937244" cy="1646914"/>
          </a:xfrm>
          <a:prstGeom prst="rect">
            <a:avLst/>
          </a:prstGeom>
        </p:spPr>
      </p:pic>
      <p:sp>
        <p:nvSpPr>
          <p:cNvPr id="31" name="Round Same Side Corner Rectangle 30"/>
          <p:cNvSpPr/>
          <p:nvPr/>
        </p:nvSpPr>
        <p:spPr>
          <a:xfrm flipV="1">
            <a:off x="1828800" y="952500"/>
            <a:ext cx="4648200" cy="1052057"/>
          </a:xfrm>
          <a:prstGeom prst="round2SameRect">
            <a:avLst>
              <a:gd name="adj1" fmla="val 35982"/>
              <a:gd name="adj2" fmla="val 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1981200" y="1124585"/>
            <a:ext cx="434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038841" y="7884244"/>
            <a:ext cx="2334759" cy="1731967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2847340" y="2309605"/>
            <a:ext cx="125933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xAm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65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⁰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xAy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(H.3.12).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xAy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978" y="4581585"/>
            <a:ext cx="5275243" cy="3728489"/>
          </a:xfrm>
          <a:prstGeom prst="rect">
            <a:avLst/>
          </a:prstGeom>
        </p:spPr>
      </p:pic>
      <p:grpSp>
        <p:nvGrpSpPr>
          <p:cNvPr id="36" name="Group 8"/>
          <p:cNvGrpSpPr/>
          <p:nvPr/>
        </p:nvGrpSpPr>
        <p:grpSpPr>
          <a:xfrm>
            <a:off x="9677400" y="4573966"/>
            <a:ext cx="2034242" cy="807017"/>
            <a:chOff x="0" y="0"/>
            <a:chExt cx="2712322" cy="1076023"/>
          </a:xfrm>
        </p:grpSpPr>
        <p:sp>
          <p:nvSpPr>
            <p:cNvPr id="37" name="AutoShape 9"/>
            <p:cNvSpPr/>
            <p:nvPr/>
          </p:nvSpPr>
          <p:spPr>
            <a:xfrm>
              <a:off x="0" y="0"/>
              <a:ext cx="2712322" cy="1076023"/>
            </a:xfrm>
            <a:prstGeom prst="rect">
              <a:avLst/>
            </a:prstGeom>
            <a:solidFill>
              <a:srgbClr val="FF8333"/>
            </a:solidFill>
          </p:spPr>
        </p:sp>
        <p:sp>
          <p:nvSpPr>
            <p:cNvPr id="38" name="TextBox 10"/>
            <p:cNvSpPr txBox="1"/>
            <p:nvPr/>
          </p:nvSpPr>
          <p:spPr>
            <a:xfrm>
              <a:off x="248091" y="269277"/>
              <a:ext cx="2216141" cy="5917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60"/>
                </a:lnSpc>
              </a:pP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Rectangle 38"/>
              <p:cNvSpPr/>
              <p:nvPr/>
            </p:nvSpPr>
            <p:spPr>
              <a:xfrm>
                <a:off x="7359974" y="5780175"/>
                <a:ext cx="8331200" cy="21751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Am là tia phân giác của góc </a:t>
                </a:r>
                <a:r>
                  <a:rPr lang="nl-NL" sz="4000" i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xAy</a:t>
                </a:r>
                <a:r>
                  <a:rPr lang="nl-NL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⇒</m:t>
                      </m:r>
                      <m:acc>
                        <m:accPr>
                          <m:ctrlPr>
                            <a:rPr lang="en-US" sz="4000" i="1">
                              <a:effectLst/>
                              <a:latin typeface="Cambria Math" panose="02040503050406030204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𝑥𝐴𝑦</m:t>
                          </m:r>
                        </m:e>
                      </m:acc>
                      <m:r>
                        <a:rPr lang="nl-NL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nl-NL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nl-NL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  <m:acc>
                        <m:accPr>
                          <m:ctrlPr>
                            <a:rPr lang="en-US" sz="4000" i="1">
                              <a:effectLst/>
                              <a:latin typeface="Cambria Math" panose="02040503050406030204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𝑥𝐴𝑚</m:t>
                          </m:r>
                        </m:e>
                      </m:acc>
                      <m:r>
                        <a:rPr lang="nl-NL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nl-NL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nl-NL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nl-NL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6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p>
                      </m:sSup>
                      <m:r>
                        <a:rPr lang="nl-NL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nl-NL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13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p>
                      </m:sSup>
                    </m:oMath>
                  </m:oMathPara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9974" y="5780175"/>
                <a:ext cx="8331200" cy="2175147"/>
              </a:xfrm>
              <a:prstGeom prst="rect">
                <a:avLst/>
              </a:prstGeom>
              <a:blipFill rotWithShape="1">
                <a:blip r:embed="rId6"/>
                <a:stretch>
                  <a:fillRect l="-4" t="-19" r="4" b="2"/>
                </a:stretch>
              </a:blipFill>
            </p:spPr>
            <p:txBody>
              <a:bodyPr/>
              <a:lstStyle/>
              <a:p>
                <a:r>
                  <a:rPr lang="en-GB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" name="Picture 3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628" y="6879393"/>
            <a:ext cx="3484471" cy="3407607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3280" y="152400"/>
            <a:ext cx="3627701" cy="2538301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/>
      <p:bldP spid="34" grpId="0"/>
      <p:bldP spid="3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1028700" y="2285673"/>
            <a:ext cx="16421100" cy="70488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</p:sp>
      <p:grpSp>
        <p:nvGrpSpPr>
          <p:cNvPr id="5" name="Group 5"/>
          <p:cNvGrpSpPr/>
          <p:nvPr/>
        </p:nvGrpSpPr>
        <p:grpSpPr>
          <a:xfrm>
            <a:off x="1028701" y="1028700"/>
            <a:ext cx="3771900" cy="1018957"/>
            <a:chOff x="0" y="0"/>
            <a:chExt cx="16289066" cy="1358610"/>
          </a:xfrm>
        </p:grpSpPr>
        <p:sp>
          <p:nvSpPr>
            <p:cNvPr id="6" name="AutoShape 6"/>
            <p:cNvSpPr/>
            <p:nvPr/>
          </p:nvSpPr>
          <p:spPr>
            <a:xfrm>
              <a:off x="0" y="0"/>
              <a:ext cx="16289066" cy="1358610"/>
            </a:xfrm>
            <a:prstGeom prst="rect">
              <a:avLst/>
            </a:prstGeom>
            <a:solidFill>
              <a:srgbClr val="2E3859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541304" y="317355"/>
              <a:ext cx="15522055" cy="7360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44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44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hành</a:t>
              </a:r>
              <a:endParaRPr lang="en-US" sz="4400" b="1" dirty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1390650" y="2339646"/>
                <a:ext cx="15697200" cy="25081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Vẽ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Oz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Oxy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68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sử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dụng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thước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theo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hướng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dẫn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Nếu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Oz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xOy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thì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3600" i="1" smtClean="0">
                            <a:latin typeface="Cambria Math" panose="02040503050406030204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𝑥𝑂𝑧</m:t>
                        </m:r>
                      </m:e>
                    </m:acc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68⁰ = 34⁰. Ta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cách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vẽ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như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sau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0650" y="2339646"/>
                <a:ext cx="15697200" cy="2508123"/>
              </a:xfrm>
              <a:prstGeom prst="rect">
                <a:avLst/>
              </a:prstGeom>
              <a:blipFill rotWithShape="1">
                <a:blip r:embed="rId1"/>
                <a:stretch>
                  <a:fillRect t="-12" b="7"/>
                </a:stretch>
              </a:blipFill>
            </p:spPr>
            <p:txBody>
              <a:bodyPr/>
              <a:lstStyle/>
              <a:p>
                <a:r>
                  <a:rPr lang="en-GB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26" y="5039419"/>
            <a:ext cx="12198015" cy="407016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7962900"/>
            <a:ext cx="2074604" cy="190826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5838" y="502497"/>
            <a:ext cx="2175982" cy="152253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0746" y="-685279"/>
            <a:ext cx="3206774" cy="28105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0537" y="7277100"/>
            <a:ext cx="1954625" cy="2796200"/>
          </a:xfrm>
          <a:prstGeom prst="rect">
            <a:avLst/>
          </a:prstGeom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607207" y="1899624"/>
            <a:ext cx="16652091" cy="7053876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5" name="Group 5"/>
          <p:cNvGrpSpPr/>
          <p:nvPr/>
        </p:nvGrpSpPr>
        <p:grpSpPr>
          <a:xfrm>
            <a:off x="1009246" y="723900"/>
            <a:ext cx="5162954" cy="1750752"/>
            <a:chOff x="0" y="0"/>
            <a:chExt cx="9570086" cy="2581458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570086" cy="2581458"/>
            </a:xfrm>
            <a:prstGeom prst="rect">
              <a:avLst/>
            </a:prstGeom>
          </p:spPr>
        </p:pic>
        <p:sp>
          <p:nvSpPr>
            <p:cNvPr id="7" name="TextBox 7"/>
            <p:cNvSpPr txBox="1"/>
            <p:nvPr/>
          </p:nvSpPr>
          <p:spPr>
            <a:xfrm>
              <a:off x="1295945" y="963704"/>
              <a:ext cx="6978195" cy="10460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20"/>
                </a:lnSpc>
              </a:pPr>
              <a:r>
                <a:rPr lang="en-US" sz="48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Vận</a:t>
              </a:r>
              <a:r>
                <a:rPr lang="en-US" sz="48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dụng</a:t>
              </a:r>
              <a:endParaRPr lang="en-US" sz="4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215935">
            <a:off x="10844533" y="-504259"/>
            <a:ext cx="2887511" cy="144375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3616304">
            <a:off x="-1489789" y="8544717"/>
            <a:ext cx="2979577" cy="200444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137531">
            <a:off x="5836748" y="8079348"/>
            <a:ext cx="5192445" cy="236121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8896365">
            <a:off x="-978334" y="821512"/>
            <a:ext cx="2763638" cy="164310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225286">
            <a:off x="16609833" y="4722002"/>
            <a:ext cx="2887511" cy="144375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1132563">
            <a:off x="16116967" y="402866"/>
            <a:ext cx="2763638" cy="1643108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039711" y="3035313"/>
            <a:ext cx="55344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397" y="2086896"/>
            <a:ext cx="7297603" cy="3028928"/>
          </a:xfrm>
          <a:prstGeom prst="rect">
            <a:avLst/>
          </a:prstGeom>
        </p:spPr>
      </p:pic>
      <p:pic>
        <p:nvPicPr>
          <p:cNvPr id="18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3837488" y="4533055"/>
            <a:ext cx="5420725" cy="5753945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039711" y="5146669"/>
            <a:ext cx="11734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đĩa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kilogam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thăng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tức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hồ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AOB?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wheelReverse spokes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3"/>
          <p:cNvGrpSpPr/>
          <p:nvPr/>
        </p:nvGrpSpPr>
        <p:grpSpPr>
          <a:xfrm>
            <a:off x="1752600" y="1181100"/>
            <a:ext cx="2095500" cy="1018957"/>
            <a:chOff x="0" y="0"/>
            <a:chExt cx="14776751" cy="1358610"/>
          </a:xfrm>
        </p:grpSpPr>
        <p:sp>
          <p:nvSpPr>
            <p:cNvPr id="14" name="AutoShape 14"/>
            <p:cNvSpPr/>
            <p:nvPr/>
          </p:nvSpPr>
          <p:spPr>
            <a:xfrm>
              <a:off x="0" y="0"/>
              <a:ext cx="14776751" cy="1358610"/>
            </a:xfrm>
            <a:prstGeom prst="rect">
              <a:avLst/>
            </a:prstGeom>
            <a:solidFill>
              <a:srgbClr val="2E3859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578235" y="317355"/>
              <a:ext cx="13825310" cy="7360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44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400" b="1" dirty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1682958"/>
            <a:ext cx="7297603" cy="3028928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362200" y="4628252"/>
            <a:ext cx="143725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Để cân thăng bằng thì khối lượng của hai bên đĩa cân phải như nhau.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Khối lượng đĩa cân bên phải là: 3,5 + 0,5 = 4 kg.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Suy ra khối lượng đĩa cân bên trái cũng là 4 kg.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Vậy khối lượng của quả cân để cân thăng bằng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-1 = 3 kg. 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286500"/>
            <a:ext cx="1887913" cy="444446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4600" y="937583"/>
            <a:ext cx="2010056" cy="2067213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2397940"/>
            <a:ext cx="14897100" cy="6022160"/>
          </a:xfrm>
          <a:prstGeom prst="rect">
            <a:avLst/>
          </a:prstGeom>
          <a:solidFill>
            <a:srgbClr val="FFE36D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b="34301"/>
          <a:stretch>
            <a:fillRect/>
          </a:stretch>
        </p:blipFill>
        <p:spPr>
          <a:xfrm rot="169074">
            <a:off x="1062834" y="732915"/>
            <a:ext cx="15574403" cy="2653161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520537" y="1866900"/>
            <a:ext cx="14658996" cy="7073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520"/>
              </a:lnSpc>
              <a:spcBef>
                <a:spcPct val="0"/>
              </a:spcBef>
            </a:pPr>
            <a:r>
              <a:rPr lang="en-US" sz="4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 I</a:t>
            </a:r>
            <a:r>
              <a:rPr lang="en-GB" altLang="en-US" sz="4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4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GÓC VÀ ĐƯỜNG THẲNG SONG </a:t>
            </a:r>
            <a:r>
              <a:rPr lang="en-US" sz="4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endParaRPr lang="en-US" sz="4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81250" y="3652146"/>
            <a:ext cx="12192000" cy="4246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GB" alt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GÓC Ở VỊ TRÍ ĐẶC BIỆT.</a:t>
            </a:r>
            <a:endParaRPr lang="en-US" sz="6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TIA PHÂN GIÁC CỦA MỘT GÓC</a:t>
            </a:r>
            <a:endParaRPr lang="en-US" sz="6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 </a:t>
            </a: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iết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115800" y="3685353"/>
            <a:ext cx="7325855" cy="660164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2"/>
          <p:cNvGrpSpPr/>
          <p:nvPr/>
        </p:nvGrpSpPr>
        <p:grpSpPr>
          <a:xfrm>
            <a:off x="0" y="800100"/>
            <a:ext cx="18288000" cy="1524000"/>
            <a:chOff x="0" y="0"/>
            <a:chExt cx="10372490" cy="1523038"/>
          </a:xfrm>
        </p:grpSpPr>
        <p:sp>
          <p:nvSpPr>
            <p:cNvPr id="13" name="AutoShape 13"/>
            <p:cNvSpPr/>
            <p:nvPr/>
          </p:nvSpPr>
          <p:spPr>
            <a:xfrm>
              <a:off x="0" y="0"/>
              <a:ext cx="10372490" cy="1523038"/>
            </a:xfrm>
            <a:prstGeom prst="rect">
              <a:avLst/>
            </a:prstGeom>
            <a:solidFill>
              <a:srgbClr val="FFE36D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417481" y="738673"/>
              <a:ext cx="9537527" cy="521096"/>
            </a:xfrm>
            <a:prstGeom prst="rect">
              <a:avLst/>
            </a:prstGeom>
          </p:spPr>
          <p:txBody>
            <a:bodyPr lIns="0" tIns="0" rIns="0" bIns="0" rtlCol="0" anchor="ctr">
              <a:spAutoFit/>
            </a:bodyPr>
            <a:lstStyle/>
            <a:p>
              <a:pPr algn="ctr">
                <a:lnSpc>
                  <a:spcPts val="3640"/>
                </a:lnSpc>
              </a:pPr>
              <a:r>
                <a:rPr lang="en-US" sz="6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LUYỆN TẬP</a:t>
              </a:r>
              <a:endParaRPr lang="en-US" sz="6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3" name="Rounded Rectangle 32"/>
          <p:cNvSpPr/>
          <p:nvPr/>
        </p:nvSpPr>
        <p:spPr>
          <a:xfrm>
            <a:off x="1143000" y="2600390"/>
            <a:ext cx="5257800" cy="1106715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3.1 (SGK - tr45)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781800" y="2799805"/>
            <a:ext cx="105673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3.13,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bù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3983395"/>
            <a:ext cx="9502060" cy="3761232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6895442"/>
            <a:ext cx="3170449" cy="1698369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432824" y="7277100"/>
            <a:ext cx="259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953000" y="7744626"/>
            <a:ext cx="11201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a: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bù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mOx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xOn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b: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bù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AMB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BMC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600" y="290143"/>
            <a:ext cx="2362200" cy="2034988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0999" y="6566829"/>
            <a:ext cx="2379731" cy="2571883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848" y="468680"/>
            <a:ext cx="1481456" cy="199356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/>
      <p:bldP spid="3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1013460" y="1028699"/>
            <a:ext cx="6057900" cy="1018957"/>
            <a:chOff x="0" y="0"/>
            <a:chExt cx="14844762" cy="1358610"/>
          </a:xfrm>
        </p:grpSpPr>
        <p:sp>
          <p:nvSpPr>
            <p:cNvPr id="12" name="AutoShape 12"/>
            <p:cNvSpPr/>
            <p:nvPr/>
          </p:nvSpPr>
          <p:spPr>
            <a:xfrm>
              <a:off x="0" y="0"/>
              <a:ext cx="14844762" cy="1358610"/>
            </a:xfrm>
            <a:prstGeom prst="rect">
              <a:avLst/>
            </a:prstGeom>
            <a:solidFill>
              <a:srgbClr val="2E3859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541304" y="317355"/>
              <a:ext cx="14002099" cy="7360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44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4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3.2 (SGK - tr45)</a:t>
              </a:r>
              <a:endParaRPr lang="en-US" sz="4400" b="1" dirty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AutoShape 13"/>
          <p:cNvSpPr/>
          <p:nvPr/>
        </p:nvSpPr>
        <p:spPr>
          <a:xfrm>
            <a:off x="1013460" y="2047656"/>
            <a:ext cx="16207740" cy="751544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sp>
      <p:sp>
        <p:nvSpPr>
          <p:cNvPr id="23" name="Rectangle 22"/>
          <p:cNvSpPr/>
          <p:nvPr/>
        </p:nvSpPr>
        <p:spPr>
          <a:xfrm>
            <a:off x="1516794" y="2483803"/>
            <a:ext cx="111091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3.14,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755" y="3475027"/>
            <a:ext cx="8974677" cy="3761232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1398890" y="7519597"/>
            <a:ext cx="1595840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a: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xHy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mHt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xHt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mHy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b: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AOB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COD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AOD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447" y="5332783"/>
            <a:ext cx="1999621" cy="470744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6740" y="275582"/>
            <a:ext cx="3168065" cy="3086414"/>
          </a:xfrm>
          <a:prstGeom prst="rect">
            <a:avLst/>
          </a:prstGeom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9"/>
          <p:cNvGrpSpPr/>
          <p:nvPr/>
        </p:nvGrpSpPr>
        <p:grpSpPr>
          <a:xfrm>
            <a:off x="1295400" y="1381343"/>
            <a:ext cx="5358163" cy="1018957"/>
            <a:chOff x="0" y="0"/>
            <a:chExt cx="7144217" cy="1358610"/>
          </a:xfrm>
        </p:grpSpPr>
        <p:sp>
          <p:nvSpPr>
            <p:cNvPr id="20" name="AutoShape 20"/>
            <p:cNvSpPr/>
            <p:nvPr/>
          </p:nvSpPr>
          <p:spPr>
            <a:xfrm>
              <a:off x="0" y="0"/>
              <a:ext cx="7144217" cy="1358610"/>
            </a:xfrm>
            <a:prstGeom prst="rect">
              <a:avLst/>
            </a:prstGeom>
            <a:solidFill>
              <a:srgbClr val="2E3859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406400" y="355455"/>
              <a:ext cx="6413080" cy="647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40"/>
                </a:lnSpc>
              </a:pPr>
              <a:r>
                <a:rPr lang="en-US" sz="40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0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3.3 (SGK - tr45)</a:t>
              </a:r>
              <a:endParaRPr lang="en-US" sz="4000" b="1" dirty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3" name="AutoShape 23"/>
          <p:cNvSpPr/>
          <p:nvPr/>
        </p:nvSpPr>
        <p:spPr>
          <a:xfrm>
            <a:off x="1295400" y="2400300"/>
            <a:ext cx="15621000" cy="6143843"/>
          </a:xfrm>
          <a:prstGeom prst="rect">
            <a:avLst/>
          </a:prstGeom>
          <a:solidFill>
            <a:srgbClr val="FFE36D"/>
          </a:solidFill>
        </p:spPr>
      </p:sp>
      <p:sp>
        <p:nvSpPr>
          <p:cNvPr id="29" name="Rectangle 28"/>
          <p:cNvSpPr/>
          <p:nvPr/>
        </p:nvSpPr>
        <p:spPr>
          <a:xfrm>
            <a:off x="1865293" y="3117730"/>
            <a:ext cx="1454499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⁰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Om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Ox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bù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vừa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yOm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tOy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tOm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0283" y="5295900"/>
            <a:ext cx="1908213" cy="449314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282987">
            <a:off x="-445738" y="7462549"/>
            <a:ext cx="3961803" cy="240690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8894" y="551967"/>
            <a:ext cx="2611946" cy="219193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399" y="1284252"/>
            <a:ext cx="3204941" cy="6392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6D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3"/>
          <p:cNvSpPr/>
          <p:nvPr/>
        </p:nvSpPr>
        <p:spPr>
          <a:xfrm>
            <a:off x="1009246" y="1562100"/>
            <a:ext cx="16250052" cy="8077200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29" name="Group 5"/>
          <p:cNvGrpSpPr/>
          <p:nvPr/>
        </p:nvGrpSpPr>
        <p:grpSpPr>
          <a:xfrm>
            <a:off x="1009246" y="723900"/>
            <a:ext cx="5162954" cy="1750752"/>
            <a:chOff x="0" y="0"/>
            <a:chExt cx="9570086" cy="2581458"/>
          </a:xfrm>
        </p:grpSpPr>
        <p:pic>
          <p:nvPicPr>
            <p:cNvPr id="30" name="Picture 6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570086" cy="2581458"/>
            </a:xfrm>
            <a:prstGeom prst="rect">
              <a:avLst/>
            </a:prstGeom>
          </p:spPr>
        </p:pic>
        <p:sp>
          <p:nvSpPr>
            <p:cNvPr id="31" name="TextBox 7"/>
            <p:cNvSpPr txBox="1"/>
            <p:nvPr/>
          </p:nvSpPr>
          <p:spPr>
            <a:xfrm>
              <a:off x="1295945" y="963704"/>
              <a:ext cx="6978195" cy="11567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20"/>
                </a:lnSpc>
              </a:pPr>
              <a:r>
                <a:rPr lang="en-US" sz="48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2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258800" y="4305301"/>
            <a:ext cx="5635290" cy="5981700"/>
          </a:xfrm>
          <a:prstGeom prst="rect">
            <a:avLst/>
          </a:prstGeom>
        </p:spPr>
      </p:pic>
      <p:pic>
        <p:nvPicPr>
          <p:cNvPr id="33" name="Picture 32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72200" y="1647127"/>
            <a:ext cx="5867400" cy="298855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5" name="Rectangle 34"/>
              <p:cNvSpPr/>
              <p:nvPr/>
            </p:nvSpPr>
            <p:spPr>
              <a:xfrm>
                <a:off x="2438400" y="5161547"/>
                <a:ext cx="11582400" cy="32010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kể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bù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𝑚𝑂𝑦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𝑦𝑂𝑥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Ta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4000" i="1">
                            <a:effectLst/>
                            <a:latin typeface="Cambria Math" panose="02040503050406030204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𝑦𝑂𝑚</m:t>
                        </m:r>
                      </m:e>
                    </m:acc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18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acc>
                      <m:accPr>
                        <m:ctrlPr>
                          <a:rPr lang="en-US" sz="4000" i="1">
                            <a:effectLst/>
                            <a:latin typeface="Cambria Math" panose="02040503050406030204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𝑥𝑂𝑦</m:t>
                        </m:r>
                      </m:e>
                    </m:acc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18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12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xOy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yOm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kề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bù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400" y="5161547"/>
                <a:ext cx="11582400" cy="3201069"/>
              </a:xfrm>
              <a:prstGeom prst="rect">
                <a:avLst/>
              </a:prstGeom>
              <a:blipFill rotWithShape="1">
                <a:blip r:embed="rId6"/>
                <a:stretch>
                  <a:fillRect t="-8" b="9"/>
                </a:stretch>
              </a:blipFill>
            </p:spPr>
            <p:txBody>
              <a:bodyPr/>
              <a:lstStyle/>
              <a:p>
                <a:r>
                  <a:rPr lang="en-GB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6" name="Picture 3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92808" y="7329829"/>
            <a:ext cx="4319910" cy="86165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3211" y="346203"/>
            <a:ext cx="3922127" cy="2744311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6D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3"/>
          <p:cNvSpPr/>
          <p:nvPr/>
        </p:nvSpPr>
        <p:spPr>
          <a:xfrm>
            <a:off x="1009246" y="1562100"/>
            <a:ext cx="16250052" cy="8077200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29" name="Group 5"/>
          <p:cNvGrpSpPr/>
          <p:nvPr/>
        </p:nvGrpSpPr>
        <p:grpSpPr>
          <a:xfrm>
            <a:off x="1009246" y="723900"/>
            <a:ext cx="5162954" cy="1750752"/>
            <a:chOff x="0" y="0"/>
            <a:chExt cx="9570086" cy="2581458"/>
          </a:xfrm>
        </p:grpSpPr>
        <p:pic>
          <p:nvPicPr>
            <p:cNvPr id="30" name="Picture 6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570086" cy="2581458"/>
            </a:xfrm>
            <a:prstGeom prst="rect">
              <a:avLst/>
            </a:prstGeom>
          </p:spPr>
        </p:pic>
        <p:sp>
          <p:nvSpPr>
            <p:cNvPr id="31" name="TextBox 7"/>
            <p:cNvSpPr txBox="1"/>
            <p:nvPr/>
          </p:nvSpPr>
          <p:spPr>
            <a:xfrm>
              <a:off x="1295945" y="963704"/>
              <a:ext cx="6978195" cy="11567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20"/>
                </a:lnSpc>
              </a:pPr>
              <a:r>
                <a:rPr lang="en-US" sz="48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2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258800" y="4305301"/>
            <a:ext cx="5635290" cy="5981700"/>
          </a:xfrm>
          <a:prstGeom prst="rect">
            <a:avLst/>
          </a:prstGeom>
        </p:spPr>
      </p:pic>
      <p:pic>
        <p:nvPicPr>
          <p:cNvPr id="33" name="Picture 32"/>
          <p:cNvPicPr/>
          <p:nvPr/>
        </p:nvPicPr>
        <p:blipFill>
          <a:blip r:embed="rId4"/>
          <a:stretch>
            <a:fillRect/>
          </a:stretch>
        </p:blipFill>
        <p:spPr>
          <a:xfrm>
            <a:off x="6172200" y="1647127"/>
            <a:ext cx="5867400" cy="298855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92808" y="7329829"/>
            <a:ext cx="4319910" cy="86165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3211" y="346203"/>
            <a:ext cx="3922127" cy="27443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18232" y="4546777"/>
            <a:ext cx="10614056" cy="46028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3"/>
          <p:cNvGrpSpPr/>
          <p:nvPr/>
        </p:nvGrpSpPr>
        <p:grpSpPr>
          <a:xfrm>
            <a:off x="5257800" y="876300"/>
            <a:ext cx="7724448" cy="1447800"/>
            <a:chOff x="0" y="0"/>
            <a:chExt cx="14058464" cy="1358610"/>
          </a:xfrm>
        </p:grpSpPr>
        <p:sp>
          <p:nvSpPr>
            <p:cNvPr id="24" name="AutoShape 24"/>
            <p:cNvSpPr/>
            <p:nvPr/>
          </p:nvSpPr>
          <p:spPr>
            <a:xfrm>
              <a:off x="0" y="0"/>
              <a:ext cx="14058464" cy="1358610"/>
            </a:xfrm>
            <a:prstGeom prst="rect">
              <a:avLst/>
            </a:prstGeom>
            <a:solidFill>
              <a:srgbClr val="2E3859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446731" y="550354"/>
              <a:ext cx="13165003" cy="8082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66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VẬN DỤNG</a:t>
              </a:r>
              <a:endParaRPr lang="en-US" sz="6600" b="1" dirty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Round Same Side Corner Rectangle 25"/>
          <p:cNvSpPr/>
          <p:nvPr/>
        </p:nvSpPr>
        <p:spPr>
          <a:xfrm flipV="1">
            <a:off x="1295400" y="2705099"/>
            <a:ext cx="5029200" cy="1052057"/>
          </a:xfrm>
          <a:prstGeom prst="round2SameRect">
            <a:avLst>
              <a:gd name="adj1" fmla="val 35982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1409700" y="2877184"/>
            <a:ext cx="48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3.4 (SGK - tr45)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Rectangle 28"/>
              <p:cNvSpPr/>
              <p:nvPr/>
            </p:nvSpPr>
            <p:spPr>
              <a:xfrm>
                <a:off x="3124200" y="4120375"/>
                <a:ext cx="11562652" cy="7285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Cho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3.15a,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4000" i="1" smtClean="0">
                            <a:latin typeface="Cambria Math" panose="02040503050406030204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𝐷𝑀𝐴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45</a:t>
                </a:r>
                <a:r>
                  <a:rPr lang="en-US" sz="4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⁰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4000" i="1" smtClean="0">
                            <a:latin typeface="Cambria Math" panose="02040503050406030204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𝐷𝑀𝐵</m:t>
                        </m:r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200" y="4120375"/>
                <a:ext cx="11562652" cy="728533"/>
              </a:xfrm>
              <a:prstGeom prst="rect">
                <a:avLst/>
              </a:prstGeom>
              <a:blipFill rotWithShape="1">
                <a:blip r:embed="rId1"/>
                <a:stretch>
                  <a:fillRect t="-68" r="5" b="-81"/>
                </a:stretch>
              </a:blipFill>
            </p:spPr>
            <p:txBody>
              <a:bodyPr/>
              <a:lstStyle/>
              <a:p>
                <a:r>
                  <a:rPr lang="en-GB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080" y="5376265"/>
            <a:ext cx="6138959" cy="3435096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0972800" y="5212127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7901593" y="6280692"/>
                <a:ext cx="10161309" cy="34585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4000" i="1" smtClean="0">
                            <a:latin typeface="Cambria Math" panose="02040503050406030204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𝐷𝑀𝐴</m:t>
                        </m:r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4000" i="1" smtClean="0">
                            <a:latin typeface="Cambria Math" panose="02040503050406030204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𝐷𝑀𝐵</m:t>
                        </m:r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180⁰ (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kề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bù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).</a:t>
                </a:r>
                <a:endParaRPr lang="en-US" sz="4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acc>
                      <m:accPr>
                        <m:ctrlPr>
                          <a:rPr lang="en-US" sz="4000" b="0" i="1" smtClean="0">
                            <a:latin typeface="Cambria Math" panose="02040503050406030204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𝐷𝑀𝐵</m:t>
                        </m:r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180⁰ -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4000" i="1" smtClean="0">
                            <a:latin typeface="Cambria Math" panose="02040503050406030204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𝐷𝑀𝐴</m:t>
                        </m:r>
                      </m:e>
                    </m:acc>
                  </m:oMath>
                </a14:m>
                <a:endParaRPr lang="en-US" sz="4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4000" i="1" smtClean="0">
                            <a:latin typeface="Cambria Math" panose="02040503050406030204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𝐷𝑀𝐵</m:t>
                        </m:r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180⁰ - 45⁰</a:t>
                </a:r>
                <a:endParaRPr lang="en-US" sz="4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4000" i="1" smtClean="0">
                            <a:latin typeface="Cambria Math" panose="02040503050406030204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𝐷𝑀𝐵</m:t>
                        </m:r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135⁰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1593" y="6280692"/>
                <a:ext cx="10161309" cy="3458576"/>
              </a:xfrm>
              <a:prstGeom prst="rect">
                <a:avLst/>
              </a:prstGeom>
              <a:blipFill rotWithShape="1">
                <a:blip r:embed="rId4"/>
                <a:stretch>
                  <a:fillRect l="-3" t="-16" r="3" b="-9686"/>
                </a:stretch>
              </a:blipFill>
            </p:spPr>
            <p:txBody>
              <a:bodyPr/>
              <a:lstStyle/>
              <a:p>
                <a:r>
                  <a:rPr lang="en-GB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622" y="519486"/>
            <a:ext cx="1688738" cy="165825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0004" y="0"/>
            <a:ext cx="2602032" cy="323850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0224" y="7505700"/>
            <a:ext cx="3366923" cy="3292652"/>
          </a:xfrm>
          <a:prstGeom prst="rect">
            <a:avLst/>
          </a:prstGeom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  <p:bldP spid="29" grpId="0"/>
      <p:bldP spid="31" grpId="0"/>
      <p:bldP spid="3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1028700" y="2285673"/>
            <a:ext cx="16192500" cy="69726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</p:sp>
      <p:grpSp>
        <p:nvGrpSpPr>
          <p:cNvPr id="33" name="Group 33"/>
          <p:cNvGrpSpPr/>
          <p:nvPr/>
        </p:nvGrpSpPr>
        <p:grpSpPr>
          <a:xfrm>
            <a:off x="1028700" y="1028700"/>
            <a:ext cx="5524500" cy="1018957"/>
            <a:chOff x="0" y="0"/>
            <a:chExt cx="13425381" cy="1358610"/>
          </a:xfrm>
        </p:grpSpPr>
        <p:sp>
          <p:nvSpPr>
            <p:cNvPr id="34" name="AutoShape 34"/>
            <p:cNvSpPr/>
            <p:nvPr/>
          </p:nvSpPr>
          <p:spPr>
            <a:xfrm>
              <a:off x="0" y="0"/>
              <a:ext cx="13425381" cy="1358610"/>
            </a:xfrm>
            <a:prstGeom prst="rect">
              <a:avLst/>
            </a:prstGeom>
            <a:solidFill>
              <a:srgbClr val="2E3859"/>
            </a:solidFill>
          </p:spPr>
        </p:sp>
        <p:sp>
          <p:nvSpPr>
            <p:cNvPr id="35" name="TextBox 35"/>
            <p:cNvSpPr txBox="1"/>
            <p:nvPr/>
          </p:nvSpPr>
          <p:spPr>
            <a:xfrm>
              <a:off x="578235" y="317355"/>
              <a:ext cx="12606109" cy="7360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4000" b="1" dirty="0" err="1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000" b="1" dirty="0" smtClean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3.5 (SGK - tr45)</a:t>
              </a:r>
              <a:endParaRPr lang="en-US" sz="4000" b="1" dirty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Rectangle 38"/>
              <p:cNvSpPr/>
              <p:nvPr/>
            </p:nvSpPr>
            <p:spPr>
              <a:xfrm>
                <a:off x="1477616" y="2313613"/>
                <a:ext cx="14906769" cy="18498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Cho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3.15b,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4000" i="1" smtClean="0">
                            <a:latin typeface="Cambria Math" panose="02040503050406030204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𝑥𝐵𝑚</m:t>
                        </m:r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36</a:t>
                </a:r>
                <a:r>
                  <a:rPr lang="en-US" sz="4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⁰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còn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lại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vừa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vẽ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7616" y="2313613"/>
                <a:ext cx="14906769" cy="1849865"/>
              </a:xfrm>
              <a:prstGeom prst="rect">
                <a:avLst/>
              </a:prstGeom>
              <a:blipFill rotWithShape="1">
                <a:blip r:embed="rId1"/>
                <a:stretch>
                  <a:fillRect l="-4" t="-17" r="1" b="-7049"/>
                </a:stretch>
              </a:blipFill>
            </p:spPr>
            <p:txBody>
              <a:bodyPr/>
              <a:lstStyle/>
              <a:p>
                <a:r>
                  <a:rPr lang="en-GB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" name="Picture 3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376" y="4533900"/>
            <a:ext cx="6031992" cy="400428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0891" y="4533900"/>
            <a:ext cx="9333785" cy="4877223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10942358" y="3673191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58754" y="7620032"/>
            <a:ext cx="3374909" cy="2957858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0" y="562400"/>
            <a:ext cx="1386387" cy="1533614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6016" y="7344205"/>
            <a:ext cx="2857320" cy="294279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2"/>
          <p:cNvSpPr/>
          <p:nvPr/>
        </p:nvSpPr>
        <p:spPr>
          <a:xfrm>
            <a:off x="864035" y="3427620"/>
            <a:ext cx="5231965" cy="6021179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0" name="AutoShape 3"/>
          <p:cNvSpPr/>
          <p:nvPr/>
        </p:nvSpPr>
        <p:spPr>
          <a:xfrm>
            <a:off x="864035" y="2775741"/>
            <a:ext cx="3877128" cy="651878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1" name="AutoShape 4"/>
          <p:cNvSpPr/>
          <p:nvPr/>
        </p:nvSpPr>
        <p:spPr>
          <a:xfrm>
            <a:off x="6992855" y="3427619"/>
            <a:ext cx="4894345" cy="6021179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2" name="AutoShape 5"/>
          <p:cNvSpPr/>
          <p:nvPr/>
        </p:nvSpPr>
        <p:spPr>
          <a:xfrm>
            <a:off x="6992855" y="2775740"/>
            <a:ext cx="2565406" cy="651878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41" name="Picture 3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8704">
            <a:off x="750290" y="438179"/>
            <a:ext cx="10498345" cy="1909277"/>
          </a:xfrm>
          <a:prstGeom prst="rect">
            <a:avLst/>
          </a:prstGeom>
        </p:spPr>
      </p:pic>
      <p:sp>
        <p:nvSpPr>
          <p:cNvPr id="72" name="TextBox 65"/>
          <p:cNvSpPr txBox="1"/>
          <p:nvPr/>
        </p:nvSpPr>
        <p:spPr>
          <a:xfrm>
            <a:off x="1148997" y="2857231"/>
            <a:ext cx="3417224" cy="47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15"/>
              </a:lnSpc>
            </a:pPr>
            <a:r>
              <a:rPr lang="en-US" sz="3600" b="1" dirty="0" smtClean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en-US" sz="3600" b="1" dirty="0">
              <a:solidFill>
                <a:srgbClr val="FFE3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66"/>
          <p:cNvSpPr txBox="1"/>
          <p:nvPr/>
        </p:nvSpPr>
        <p:spPr>
          <a:xfrm>
            <a:off x="7163598" y="2857230"/>
            <a:ext cx="2193139" cy="47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15"/>
              </a:lnSpc>
            </a:pPr>
            <a:r>
              <a:rPr lang="en-US" sz="3600" b="1" dirty="0" smtClean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en-US" sz="3600" b="1" dirty="0">
              <a:solidFill>
                <a:srgbClr val="FFE3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67"/>
          <p:cNvSpPr txBox="1"/>
          <p:nvPr/>
        </p:nvSpPr>
        <p:spPr>
          <a:xfrm>
            <a:off x="1584849" y="1358849"/>
            <a:ext cx="8733412" cy="6368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0"/>
              </a:lnSpc>
            </a:pP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AutoShape 4"/>
          <p:cNvSpPr/>
          <p:nvPr/>
        </p:nvSpPr>
        <p:spPr>
          <a:xfrm>
            <a:off x="12693091" y="3445399"/>
            <a:ext cx="4894345" cy="6021179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76" name="AutoShape 5"/>
          <p:cNvSpPr/>
          <p:nvPr/>
        </p:nvSpPr>
        <p:spPr>
          <a:xfrm>
            <a:off x="12693091" y="2793520"/>
            <a:ext cx="2565406" cy="651878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77" name="TextBox 66"/>
          <p:cNvSpPr txBox="1"/>
          <p:nvPr/>
        </p:nvSpPr>
        <p:spPr>
          <a:xfrm>
            <a:off x="12863834" y="2875010"/>
            <a:ext cx="2193139" cy="47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15"/>
              </a:lnSpc>
            </a:pPr>
            <a:r>
              <a:rPr lang="en-US" sz="3600" b="1" dirty="0" smtClean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endParaRPr lang="en-US" sz="3600" b="1" dirty="0">
              <a:solidFill>
                <a:srgbClr val="FFE3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054000" y="4499216"/>
            <a:ext cx="47718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054082" y="4516996"/>
            <a:ext cx="47718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SBT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2754318" y="4516996"/>
            <a:ext cx="477189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9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song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" name="Picture 8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355" y="6814363"/>
            <a:ext cx="3455181" cy="297657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73" grpId="0"/>
      <p:bldP spid="77" grpId="0"/>
      <p:bldP spid="78" grpId="0"/>
      <p:bldP spid="79" grpId="0"/>
      <p:bldP spid="8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1066800" y="3238500"/>
            <a:ext cx="15755409" cy="4242776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81685">
            <a:off x="3471793" y="594297"/>
            <a:ext cx="11785744" cy="29965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81685">
            <a:off x="3051633" y="1244854"/>
            <a:ext cx="11785744" cy="299650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067705" y="2130504"/>
            <a:ext cx="9753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HỌC KẾT THÚC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81022" y="4769458"/>
            <a:ext cx="155462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ĐÃ LẮNG NGHE!</a:t>
            </a:r>
            <a:endParaRPr lang="en-US" sz="72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0318" y="5994866"/>
            <a:ext cx="6631482" cy="46088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3352800" y="580661"/>
            <a:ext cx="11430000" cy="32004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903145" y="801110"/>
            <a:ext cx="1758310" cy="170396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07027" y="6530303"/>
            <a:ext cx="2010084" cy="1947954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4872098" y="1719196"/>
            <a:ext cx="872490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  <a:endParaRPr lang="en-US" sz="6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10313205">
            <a:off x="15641368" y="8633359"/>
            <a:ext cx="2281864" cy="1182420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2850258" y="7288479"/>
            <a:ext cx="4114800" cy="788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lang="en-US" sz="2400">
                <a:solidFill>
                  <a:srgbClr val="F7E9D9"/>
                </a:solidFill>
                <a:latin typeface="Quicksand Italics"/>
              </a:rPr>
              <a:t>Quét và nghe để xem con đang nói về điều gì.</a:t>
            </a:r>
            <a:endParaRPr lang="en-US" sz="2400">
              <a:solidFill>
                <a:srgbClr val="F7E9D9"/>
              </a:solidFill>
              <a:latin typeface="Quicksand Italics"/>
            </a:endParaRPr>
          </a:p>
        </p:txBody>
      </p:sp>
      <p:pic>
        <p:nvPicPr>
          <p:cNvPr id="14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0630633">
            <a:off x="4597606" y="3938634"/>
            <a:ext cx="1554525" cy="1965491"/>
          </a:xfrm>
          <a:prstGeom prst="rect">
            <a:avLst/>
          </a:prstGeo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4843819" y="4445973"/>
            <a:ext cx="10620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en-US" sz="5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0630633">
            <a:off x="11760682" y="3818147"/>
            <a:ext cx="1554525" cy="1965491"/>
          </a:xfrm>
          <a:prstGeom prst="rect">
            <a:avLst/>
          </a:prstGeo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12006895" y="4325486"/>
            <a:ext cx="10620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30787" y="6382932"/>
            <a:ext cx="6096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biệt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220200" y="6382932"/>
            <a:ext cx="7217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Tia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679" y="7504280"/>
            <a:ext cx="3375102" cy="221648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607208" y="1899624"/>
            <a:ext cx="16766392" cy="7587276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b="22325"/>
          <a:stretch>
            <a:fillRect/>
          </a:stretch>
        </p:blipFill>
        <p:spPr>
          <a:xfrm>
            <a:off x="1009246" y="538558"/>
            <a:ext cx="8210954" cy="193609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" y="5215320"/>
            <a:ext cx="4343400" cy="507168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90523" y="1333500"/>
            <a:ext cx="6848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biệt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524000" y="2792425"/>
            <a:ext cx="434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kề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bù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352247" y="3764530"/>
            <a:ext cx="117359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endParaRPr lang="en-US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647" y="3690504"/>
            <a:ext cx="990600" cy="990600"/>
          </a:xfrm>
          <a:prstGeom prst="rect">
            <a:avLst/>
          </a:prstGeom>
        </p:spPr>
      </p:pic>
      <p:sp>
        <p:nvSpPr>
          <p:cNvPr id="42" name="Rounded Rectangle 41"/>
          <p:cNvSpPr/>
          <p:nvPr/>
        </p:nvSpPr>
        <p:spPr>
          <a:xfrm>
            <a:off x="4343401" y="4759078"/>
            <a:ext cx="1790700" cy="1034476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0203" y="5160610"/>
            <a:ext cx="3873397" cy="3707394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4474150" y="5922416"/>
            <a:ext cx="9144000" cy="274825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Quan sát hình vẽ bên. Em hãy nhận xét về mối quan hệ về đỉnh, về cạnh của hai góc được đánh dấu.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2" grpId="0" animBg="1"/>
      <p:bldP spid="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607208" y="1899624"/>
            <a:ext cx="16766392" cy="7587276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b="22325"/>
          <a:stretch>
            <a:fillRect/>
          </a:stretch>
        </p:blipFill>
        <p:spPr>
          <a:xfrm>
            <a:off x="1009246" y="538558"/>
            <a:ext cx="8210954" cy="193609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" y="5215320"/>
            <a:ext cx="4343400" cy="507168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90523" y="1333500"/>
            <a:ext cx="6848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biệt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524000" y="2792425"/>
            <a:ext cx="434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kề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bù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352247" y="3764530"/>
            <a:ext cx="117359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endParaRPr lang="en-US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647" y="3690504"/>
            <a:ext cx="990600" cy="99060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0203" y="5160610"/>
            <a:ext cx="3873397" cy="370739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914900" y="5365217"/>
            <a:ext cx="7848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3875" flipH="1">
            <a:off x="12223415" y="4699252"/>
            <a:ext cx="1519462" cy="12106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0C9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66800" y="875456"/>
            <a:ext cx="16230600" cy="85352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1828800" y="1186098"/>
            <a:ext cx="2514600" cy="131673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2047819">
            <a:off x="14423776" y="115171"/>
            <a:ext cx="1250710" cy="219773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90712" y="1485235"/>
            <a:ext cx="15907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057400" y="2757629"/>
            <a:ext cx="888383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Cho ba tia Ox, Oy, Oz như Hình 3.1, trong đó Ox và Oy là hai tia đối nhau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a) Em hãy nhận xét về quan hệ về đỉnh, về cạnh của hai góc 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xOz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 và 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zOy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b) Đo rồi tính tổng số đo góc hai góc 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xOz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 và 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zOy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2324" y="2933700"/>
            <a:ext cx="6053987" cy="3632392"/>
          </a:xfrm>
          <a:prstGeom prst="rect">
            <a:avLst/>
          </a:prstGeom>
        </p:spPr>
      </p:pic>
      <p:pic>
        <p:nvPicPr>
          <p:cNvPr id="1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394122" flipH="1">
            <a:off x="15789495" y="5961154"/>
            <a:ext cx="1758142" cy="411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0C9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66800" y="875456"/>
            <a:ext cx="16230600" cy="85352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1828800" y="1186098"/>
            <a:ext cx="2514600" cy="131673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2047819">
            <a:off x="14423776" y="115171"/>
            <a:ext cx="1250710" cy="219773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90712" y="1485235"/>
            <a:ext cx="15907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2324" y="2933700"/>
            <a:ext cx="6053987" cy="3632392"/>
          </a:xfrm>
          <a:prstGeom prst="rect">
            <a:avLst/>
          </a:prstGeom>
        </p:spPr>
      </p:pic>
      <p:pic>
        <p:nvPicPr>
          <p:cNvPr id="1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394122" flipH="1">
            <a:off x="15789495" y="5961154"/>
            <a:ext cx="1758142" cy="41148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494280" y="2553813"/>
            <a:ext cx="8577724" cy="3041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Hai góc chung đỉnh.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nl-NL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 góc chung cạnh Oz. Hai tia Ox và Oy là hai tia đối</a:t>
            </a:r>
            <a:r>
              <a:rPr lang="nl-NL" sz="40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Oval Callout 3"/>
          <p:cNvSpPr/>
          <p:nvPr/>
        </p:nvSpPr>
        <p:spPr>
          <a:xfrm>
            <a:off x="8527701" y="1423431"/>
            <a:ext cx="2057400" cy="1296065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92771" y="5899261"/>
            <a:ext cx="4944285" cy="27495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BAB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2001142" y="1199312"/>
            <a:ext cx="14876613" cy="819566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35372" y="6411013"/>
            <a:ext cx="2247505" cy="289491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2397660">
            <a:off x="14807083" y="1961250"/>
            <a:ext cx="2677028" cy="240932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688163" y="1656948"/>
            <a:ext cx="1557093" cy="150896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27" y="839815"/>
            <a:ext cx="4545436" cy="261512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579555" y="1562100"/>
            <a:ext cx="35258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KẾT LUẬN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029864" y="3454938"/>
            <a:ext cx="11811000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 </a:t>
            </a:r>
            <a:r>
              <a:rPr lang="vi-VN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nghĩa: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Hai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góc có một cạnh chung, hai cạnh còn lại là hai tia đối nhau được gọi là </a:t>
            </a:r>
            <a:r>
              <a:rPr lang="vi-VN" sz="40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góc kề bù.</a:t>
            </a:r>
            <a:endParaRPr lang="vi-VN" sz="4000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029864" y="5287481"/>
            <a:ext cx="10716423" cy="1827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40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bù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⁰.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58400" y="5308444"/>
            <a:ext cx="5842540" cy="33160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6332</Words>
  <Application>WPS Presentation</Application>
  <PresentationFormat>Custom</PresentationFormat>
  <Paragraphs>281</Paragraphs>
  <Slides>38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50" baseType="lpstr">
      <vt:lpstr>Arial</vt:lpstr>
      <vt:lpstr>SimSun</vt:lpstr>
      <vt:lpstr>Wingdings</vt:lpstr>
      <vt:lpstr>Quicksand Italics</vt:lpstr>
      <vt:lpstr>Segoe Print</vt:lpstr>
      <vt:lpstr>Calibri</vt:lpstr>
      <vt:lpstr>Times New Roman</vt:lpstr>
      <vt:lpstr>Microsoft YaHei</vt:lpstr>
      <vt:lpstr>Arial Unicode MS</vt:lpstr>
      <vt:lpstr>Cambria Math</vt:lpstr>
      <vt:lpstr>Cambria Math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thuvienhoclieu.com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thuvienhoclieu.com</dc:title>
  <dc:creator>thuvienhoclieu.com</dc:creator>
  <cp:keywords>thuvienhoclieu.com</cp:keywords>
  <dc:description>thuvienhoclieu.com</dc:description>
  <cp:lastModifiedBy>Admin</cp:lastModifiedBy>
  <cp:revision>2</cp:revision>
  <dcterms:created xsi:type="dcterms:W3CDTF">2022-09-23T05:37:00Z</dcterms:created>
  <dcterms:modified xsi:type="dcterms:W3CDTF">2022-09-29T23:18:30Z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E8E8D97D045C47A0873C1B19FCDCF2B9</vt:lpwstr>
  </property>
  <property fmtid="{D5CDD505-2E9C-101B-9397-08002B2CF9AE}" pid="3" name="KSOProductBuildVer">
    <vt:lpwstr>2057-11.2.0.11341</vt:lpwstr>
  </property>
</Properties>
</file>