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2B54BA6-1803-47BA-9902-4F16AEB38F7C}"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548982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B54BA6-1803-47BA-9902-4F16AEB38F7C}"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2781062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B54BA6-1803-47BA-9902-4F16AEB38F7C}"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4021370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B54BA6-1803-47BA-9902-4F16AEB38F7C}"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3322008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B54BA6-1803-47BA-9902-4F16AEB38F7C}" type="datetimeFigureOut">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898533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B54BA6-1803-47BA-9902-4F16AEB38F7C}"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97556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B54BA6-1803-47BA-9902-4F16AEB38F7C}" type="datetimeFigureOut">
              <a:rPr lang="en-US" smtClean="0"/>
              <a:t>12/28/2021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4248929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B54BA6-1803-47BA-9902-4F16AEB38F7C}" type="datetimeFigureOut">
              <a:rPr lang="en-US" smtClean="0"/>
              <a:t>12/28/2021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235299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B54BA6-1803-47BA-9902-4F16AEB38F7C}" type="datetimeFigureOut">
              <a:rPr lang="en-US" smtClean="0"/>
              <a:t>12/28/2021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227562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B54BA6-1803-47BA-9902-4F16AEB38F7C}"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4270550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B54BA6-1803-47BA-9902-4F16AEB38F7C}" type="datetimeFigureOut">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CBB17-3F26-478F-A95B-B346AA6E2EFD}" type="slidenum">
              <a:rPr lang="en-US" smtClean="0"/>
              <a:t>‹#›</a:t>
            </a:fld>
            <a:endParaRPr lang="en-US"/>
          </a:p>
        </p:txBody>
      </p:sp>
    </p:spTree>
    <p:extLst>
      <p:ext uri="{BB962C8B-B14F-4D97-AF65-F5344CB8AC3E}">
        <p14:creationId xmlns:p14="http://schemas.microsoft.com/office/powerpoint/2010/main" val="3334606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B54BA6-1803-47BA-9902-4F16AEB38F7C}" type="datetimeFigureOut">
              <a:rPr lang="en-US" smtClean="0"/>
              <a:t>12/28/2021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CBB17-3F26-478F-A95B-B346AA6E2EFD}" type="slidenum">
              <a:rPr lang="en-US" smtClean="0"/>
              <a:t>‹#›</a:t>
            </a:fld>
            <a:endParaRPr lang="en-US"/>
          </a:p>
        </p:txBody>
      </p:sp>
    </p:spTree>
    <p:extLst>
      <p:ext uri="{BB962C8B-B14F-4D97-AF65-F5344CB8AC3E}">
        <p14:creationId xmlns:p14="http://schemas.microsoft.com/office/powerpoint/2010/main" val="2207771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6.jpeg"/><Relationship Id="rId5" Type="http://schemas.openxmlformats.org/officeDocument/2006/relationships/image" Target="../media/image4.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E:\bai giang dien tu di thi\hinh nen\hinh-nen-powerpoint-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28"/>
            <a:ext cx="90678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82929" y="457200"/>
            <a:ext cx="8501943" cy="2923877"/>
          </a:xfrm>
          <a:prstGeom prst="rect">
            <a:avLst/>
          </a:prstGeom>
          <a:noFill/>
        </p:spPr>
        <p:txBody>
          <a:bodyPr wrap="none" rtlCol="0">
            <a:spAutoFit/>
          </a:bodyPr>
          <a:lstStyle/>
          <a:p>
            <a:pPr algn="ctr">
              <a:lnSpc>
                <a:spcPct val="200000"/>
              </a:lnSpc>
            </a:pPr>
            <a:r>
              <a:rPr lang="en-US" sz="4400" b="1" dirty="0" smtClean="0">
                <a:solidFill>
                  <a:srgbClr val="C00000"/>
                </a:solidFill>
                <a:latin typeface="Times New Roman" pitchFamily="18" charset="0"/>
                <a:cs typeface="Times New Roman" pitchFamily="18" charset="0"/>
              </a:rPr>
              <a:t>CHỦ ĐỀ 4: ƯỚC MƠ HÒA BÌNH</a:t>
            </a:r>
          </a:p>
          <a:p>
            <a:pPr algn="ctr">
              <a:lnSpc>
                <a:spcPct val="150000"/>
              </a:lnSpc>
            </a:pPr>
            <a:r>
              <a:rPr lang="en-US" sz="3200" b="1" dirty="0" smtClean="0">
                <a:solidFill>
                  <a:schemeClr val="tx2">
                    <a:lumMod val="75000"/>
                  </a:schemeClr>
                </a:solidFill>
                <a:latin typeface="Times New Roman" pitchFamily="18" charset="0"/>
                <a:cs typeface="Times New Roman" pitchFamily="18" charset="0"/>
              </a:rPr>
              <a:t>TIẾT 17</a:t>
            </a:r>
          </a:p>
          <a:p>
            <a:pPr algn="ctr">
              <a:lnSpc>
                <a:spcPct val="150000"/>
              </a:lnSpc>
            </a:pPr>
            <a:r>
              <a:rPr lang="en-US" sz="3200" b="1" dirty="0" smtClean="0">
                <a:solidFill>
                  <a:schemeClr val="tx2">
                    <a:lumMod val="75000"/>
                  </a:schemeClr>
                </a:solidFill>
                <a:latin typeface="Times New Roman" pitchFamily="18" charset="0"/>
                <a:cs typeface="Times New Roman" pitchFamily="18" charset="0"/>
              </a:rPr>
              <a:t>VẬN DỤNG – SÁNG TẠO</a:t>
            </a:r>
            <a:endParaRPr lang="en-US" sz="3200" b="1" dirty="0">
              <a:solidFill>
                <a:schemeClr val="tx2">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2257055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E:\bai giang dien tu di thi\hinh nen\hinh-nen-powerpoint-dep-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821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000" y="762000"/>
            <a:ext cx="8534400" cy="1077218"/>
          </a:xfrm>
          <a:prstGeom prst="rect">
            <a:avLst/>
          </a:prstGeom>
          <a:noFill/>
        </p:spPr>
        <p:txBody>
          <a:bodyPr wrap="square" rtlCol="0">
            <a:spAutoFit/>
          </a:bodyPr>
          <a:lstStyle/>
          <a:p>
            <a:pPr algn="ctr"/>
            <a:r>
              <a:rPr lang="en-US" sz="3200" b="1" dirty="0" smtClean="0">
                <a:solidFill>
                  <a:srgbClr val="0070C0"/>
                </a:solidFill>
                <a:latin typeface="Times New Roman" pitchFamily="18" charset="0"/>
                <a:cs typeface="Times New Roman" pitchFamily="18" charset="0"/>
              </a:rPr>
              <a:t>HOẠT ĐỘNG LUYỆN TẬP</a:t>
            </a:r>
          </a:p>
          <a:p>
            <a:r>
              <a:rPr lang="en-US" sz="3200" b="1" dirty="0">
                <a:solidFill>
                  <a:schemeClr val="accent2">
                    <a:lumMod val="75000"/>
                  </a:schemeClr>
                </a:solidFill>
                <a:latin typeface="Times New Roman" pitchFamily="18" charset="0"/>
                <a:cs typeface="Times New Roman" pitchFamily="18" charset="0"/>
              </a:rPr>
              <a:t> </a:t>
            </a:r>
            <a:r>
              <a:rPr lang="en-US" sz="2000" dirty="0" smtClean="0">
                <a:solidFill>
                  <a:schemeClr val="accent2">
                    <a:lumMod val="75000"/>
                  </a:schemeClr>
                </a:solidFill>
                <a:latin typeface="Times New Roman" pitchFamily="18" charset="0"/>
                <a:cs typeface="Times New Roman" pitchFamily="18" charset="0"/>
              </a:rPr>
              <a:t>1. Trình bày ý tưởng và biểu diễn theo nhóm bài hát “ Những ước mơ”</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0" y="1981200"/>
            <a:ext cx="4877705" cy="4531140"/>
          </a:xfrm>
          <a:prstGeom prst="rect">
            <a:avLst/>
          </a:prstGeom>
        </p:spPr>
      </p:pic>
      <p:pic>
        <p:nvPicPr>
          <p:cNvPr id="12" name="Những-Ước-Mơ-Bé-Bảo-An (mp3cut.net).mp3">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6"/>
          <a:stretch>
            <a:fillRect/>
          </a:stretch>
        </p:blipFill>
        <p:spPr>
          <a:xfrm>
            <a:off x="8229600" y="5902740"/>
            <a:ext cx="609600" cy="609600"/>
          </a:xfrm>
        </p:spPr>
      </p:pic>
    </p:spTree>
    <p:extLst>
      <p:ext uri="{BB962C8B-B14F-4D97-AF65-F5344CB8AC3E}">
        <p14:creationId xmlns:p14="http://schemas.microsoft.com/office/powerpoint/2010/main" val="24546209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167"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074" name="Picture 2" descr="E:\bai giang dien tu di thi\hinh nen\hinh-nen-powerpoint-2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781800"/>
          </a:xfrm>
          <a:prstGeom prst="rect">
            <a:avLst/>
          </a:prstGeom>
          <a:noFill/>
          <a:extLst>
            <a:ext uri="{909E8E84-426E-40DD-AFC4-6F175D3DCCD1}">
              <a14:hiddenFill xmlns:a14="http://schemas.microsoft.com/office/drawing/2010/main">
                <a:solidFill>
                  <a:srgbClr val="FFFFFF"/>
                </a:solidFill>
              </a14:hiddenFill>
            </a:ext>
          </a:extLst>
        </p:spPr>
      </p:pic>
      <p:pic>
        <p:nvPicPr>
          <p:cNvPr id="6" name="04  Những ước mơ beat.wav">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8382000" y="5334000"/>
            <a:ext cx="609600" cy="609600"/>
          </a:xfrm>
        </p:spPr>
      </p:pic>
      <p:pic>
        <p:nvPicPr>
          <p:cNvPr id="9" name="Content Placeholder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5738" y="1427554"/>
            <a:ext cx="6462098" cy="5430446"/>
          </a:xfrm>
          <a:prstGeom prst="rect">
            <a:avLst/>
          </a:prstGeom>
        </p:spPr>
      </p:pic>
      <p:sp>
        <p:nvSpPr>
          <p:cNvPr id="10" name="TextBox 9"/>
          <p:cNvSpPr txBox="1"/>
          <p:nvPr/>
        </p:nvSpPr>
        <p:spPr>
          <a:xfrm>
            <a:off x="159468" y="1924853"/>
            <a:ext cx="2355132" cy="954107"/>
          </a:xfrm>
          <a:prstGeom prst="rect">
            <a:avLst/>
          </a:prstGeom>
          <a:noFill/>
        </p:spPr>
        <p:txBody>
          <a:bodyPr wrap="none" rtlCol="0">
            <a:spAutoFit/>
          </a:bodyPr>
          <a:lstStyle/>
          <a:p>
            <a:r>
              <a:rPr lang="en-US" sz="1400" dirty="0" smtClean="0">
                <a:solidFill>
                  <a:srgbClr val="002060"/>
                </a:solidFill>
                <a:latin typeface="Times New Roman" pitchFamily="18" charset="0"/>
                <a:cs typeface="Times New Roman" pitchFamily="18" charset="0"/>
              </a:rPr>
              <a:t>Hát lĩnh xướng và hòa giọng</a:t>
            </a:r>
          </a:p>
          <a:p>
            <a:r>
              <a:rPr lang="en-US" sz="1400" dirty="0" smtClean="0">
                <a:solidFill>
                  <a:srgbClr val="002060"/>
                </a:solidFill>
                <a:latin typeface="Times New Roman" pitchFamily="18" charset="0"/>
                <a:cs typeface="Times New Roman" pitchFamily="18" charset="0"/>
              </a:rPr>
              <a:t>Hát kết hợp vận động phụ họa</a:t>
            </a:r>
          </a:p>
          <a:p>
            <a:r>
              <a:rPr lang="en-US" sz="1400" dirty="0" smtClean="0">
                <a:solidFill>
                  <a:srgbClr val="002060"/>
                </a:solidFill>
                <a:latin typeface="Times New Roman" pitchFamily="18" charset="0"/>
                <a:cs typeface="Times New Roman" pitchFamily="18" charset="0"/>
              </a:rPr>
              <a:t>Hát kết hợp </a:t>
            </a:r>
            <a:r>
              <a:rPr lang="en-US" sz="1400" dirty="0" err="1" smtClean="0">
                <a:solidFill>
                  <a:srgbClr val="002060"/>
                </a:solidFill>
                <a:latin typeface="Times New Roman" pitchFamily="18" charset="0"/>
                <a:cs typeface="Times New Roman" pitchFamily="18" charset="0"/>
              </a:rPr>
              <a:t>với</a:t>
            </a:r>
            <a:r>
              <a:rPr lang="en-US" sz="1400" dirty="0" smtClean="0">
                <a:solidFill>
                  <a:srgbClr val="002060"/>
                </a:solidFill>
                <a:latin typeface="Times New Roman" pitchFamily="18" charset="0"/>
                <a:cs typeface="Times New Roman" pitchFamily="18" charset="0"/>
              </a:rPr>
              <a:t> </a:t>
            </a:r>
            <a:r>
              <a:rPr lang="vi-VN" sz="1400" dirty="0" smtClean="0">
                <a:solidFill>
                  <a:srgbClr val="002060"/>
                </a:solidFill>
                <a:latin typeface="Times New Roman" pitchFamily="18" charset="0"/>
                <a:cs typeface="Times New Roman" pitchFamily="18" charset="0"/>
              </a:rPr>
              <a:t>gõ phách</a:t>
            </a:r>
            <a:endParaRPr lang="en-US" sz="1400" dirty="0" smtClean="0">
              <a:solidFill>
                <a:srgbClr val="002060"/>
              </a:solidFill>
              <a:latin typeface="Times New Roman" pitchFamily="18" charset="0"/>
              <a:cs typeface="Times New Roman" pitchFamily="18" charset="0"/>
            </a:endParaRPr>
          </a:p>
          <a:p>
            <a:r>
              <a:rPr lang="en-US" sz="1400" dirty="0" smtClean="0">
                <a:solidFill>
                  <a:srgbClr val="002060"/>
                </a:solidFill>
                <a:latin typeface="Times New Roman" pitchFamily="18" charset="0"/>
                <a:cs typeface="Times New Roman" pitchFamily="18" charset="0"/>
              </a:rPr>
              <a:t>Hát kết hợp vận động cơ thể.</a:t>
            </a:r>
          </a:p>
        </p:txBody>
      </p:sp>
      <p:sp>
        <p:nvSpPr>
          <p:cNvPr id="11" name="TextBox 10"/>
          <p:cNvSpPr txBox="1"/>
          <p:nvPr/>
        </p:nvSpPr>
        <p:spPr>
          <a:xfrm>
            <a:off x="228600" y="214745"/>
            <a:ext cx="8534400" cy="1077218"/>
          </a:xfrm>
          <a:prstGeom prst="rect">
            <a:avLst/>
          </a:prstGeom>
          <a:noFill/>
        </p:spPr>
        <p:txBody>
          <a:bodyPr wrap="square" rtlCol="0">
            <a:spAutoFit/>
          </a:bodyPr>
          <a:lstStyle/>
          <a:p>
            <a:pPr algn="ctr"/>
            <a:r>
              <a:rPr lang="en-US" sz="3200" b="1" dirty="0" smtClean="0">
                <a:solidFill>
                  <a:srgbClr val="7030A0"/>
                </a:solidFill>
                <a:latin typeface="Times New Roman" pitchFamily="18" charset="0"/>
                <a:cs typeface="Times New Roman" pitchFamily="18" charset="0"/>
              </a:rPr>
              <a:t>HOẠT ĐỘNG LUYỆN TẬP</a:t>
            </a:r>
          </a:p>
          <a:p>
            <a:r>
              <a:rPr lang="en-US" sz="3200" b="1" dirty="0">
                <a:solidFill>
                  <a:schemeClr val="accent2">
                    <a:lumMod val="75000"/>
                  </a:schemeClr>
                </a:solidFill>
                <a:latin typeface="Times New Roman" pitchFamily="18" charset="0"/>
                <a:cs typeface="Times New Roman" pitchFamily="18" charset="0"/>
              </a:rPr>
              <a:t> </a:t>
            </a:r>
            <a:r>
              <a:rPr lang="en-US" sz="2000" dirty="0" smtClean="0">
                <a:solidFill>
                  <a:schemeClr val="accent2">
                    <a:lumMod val="75000"/>
                  </a:schemeClr>
                </a:solidFill>
                <a:latin typeface="Times New Roman" pitchFamily="18" charset="0"/>
                <a:cs typeface="Times New Roman" pitchFamily="18" charset="0"/>
              </a:rPr>
              <a:t>1. Trình bày ý tưởng và biểu diễn theo nhóm bài hát “ Những ước mơ”</a:t>
            </a:r>
          </a:p>
        </p:txBody>
      </p:sp>
      <p:pic>
        <p:nvPicPr>
          <p:cNvPr id="7" name="04  Những ước mơ beat.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18236" y="6172200"/>
            <a:ext cx="609600" cy="609600"/>
          </a:xfrm>
          <a:prstGeom prst="rect">
            <a:avLst/>
          </a:prstGeom>
        </p:spPr>
      </p:pic>
    </p:spTree>
    <p:extLst>
      <p:ext uri="{BB962C8B-B14F-4D97-AF65-F5344CB8AC3E}">
        <p14:creationId xmlns:p14="http://schemas.microsoft.com/office/powerpoint/2010/main" val="20747127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 calcmode="lin" valueType="num">
                                      <p:cBhvr>
                                        <p:cTn id="14"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0">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 calcmode="lin" valueType="num">
                                      <p:cBhvr>
                                        <p:cTn id="21" dur="500" fill="hold"/>
                                        <p:tgtEl>
                                          <p:spTgt spid="10">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0">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0">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 calcmode="lin" valueType="num">
                                      <p:cBhvr>
                                        <p:cTn id="28" dur="500" fill="hold"/>
                                        <p:tgtEl>
                                          <p:spTgt spid="10">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0">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6"/>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122717" fill="hold"/>
                                        <p:tgtEl>
                                          <p:spTgt spid="6"/>
                                        </p:tgtEl>
                                      </p:cBhvr>
                                    </p:cmd>
                                  </p:childTnLst>
                                </p:cTn>
                              </p:par>
                            </p:childTnLst>
                          </p:cTn>
                        </p:par>
                      </p:childTnLst>
                    </p:cTn>
                  </p:par>
                </p:childTnLst>
              </p:cTn>
              <p:nextCondLst>
                <p:cond evt="onClick" delay="0">
                  <p:tgtEl>
                    <p:spTgt spid="6"/>
                  </p:tgtEl>
                </p:cond>
              </p:nextCondLst>
            </p:seq>
            <p:audio>
              <p:cMediaNode vol="80000">
                <p:cTn id="36" fill="hold" display="0">
                  <p:stCondLst>
                    <p:cond delay="indefinite"/>
                  </p:stCondLst>
                  <p:endCondLst>
                    <p:cond evt="onStopAudio" delay="0">
                      <p:tgtEl>
                        <p:sldTgt/>
                      </p:tgtEl>
                    </p:cond>
                  </p:endCondLst>
                </p:cTn>
                <p:tgtEl>
                  <p:spTgt spid="6"/>
                </p:tgtEl>
              </p:cMediaNode>
            </p:audio>
            <p:seq concurrent="1" nextAc="seek">
              <p:cTn id="37" restart="whenNotActive" fill="hold" evtFilter="cancelBubble" nodeType="interactiveSeq">
                <p:stCondLst>
                  <p:cond evt="onClick" delay="0">
                    <p:tgtEl>
                      <p:spTgt spid="7"/>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122717" fill="hold"/>
                                        <p:tgtEl>
                                          <p:spTgt spid="7"/>
                                        </p:tgtEl>
                                      </p:cBhvr>
                                    </p:cmd>
                                  </p:childTnLst>
                                </p:cTn>
                              </p:par>
                            </p:childTnLst>
                          </p:cTn>
                        </p:par>
                      </p:childTnLst>
                    </p:cTn>
                  </p:par>
                </p:childTnLst>
              </p:cTn>
              <p:nextCondLst>
                <p:cond evt="onClick" delay="0">
                  <p:tgtEl>
                    <p:spTgt spid="7"/>
                  </p:tgtEl>
                </p:cond>
              </p:nextCondLst>
            </p:seq>
            <p:audio>
              <p:cMediaNode vol="80000">
                <p:cTn id="42"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E:\bai giang dien tu di thi\powerpoint\powerpoint\hinh-nen-powerpoint-dep-nhat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71488"/>
            <a:ext cx="9753600" cy="78009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 y="1024495"/>
            <a:ext cx="7910692" cy="369332"/>
          </a:xfrm>
          <a:prstGeom prst="rect">
            <a:avLst/>
          </a:prstGeom>
          <a:noFill/>
        </p:spPr>
        <p:txBody>
          <a:bodyPr wrap="none" rtlCol="0">
            <a:spAutoFit/>
          </a:bodyPr>
          <a:lstStyle/>
          <a:p>
            <a:r>
              <a:rPr lang="en-US" dirty="0" smtClean="0">
                <a:solidFill>
                  <a:srgbClr val="0070C0"/>
                </a:solidFill>
                <a:latin typeface="Times New Roman" pitchFamily="18" charset="0"/>
                <a:cs typeface="Times New Roman" pitchFamily="18" charset="0"/>
              </a:rPr>
              <a:t>2. Trình bày theo nhóm những hiểu biết về nhạc sĩ Văn ký và bài hát Bài ca hi vọng</a:t>
            </a:r>
            <a:endParaRPr lang="en-US" dirty="0">
              <a:solidFill>
                <a:srgbClr val="0070C0"/>
              </a:solidFill>
              <a:latin typeface="Times New Roman" pitchFamily="18" charset="0"/>
              <a:cs typeface="Times New Roman"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1523999"/>
            <a:ext cx="3581400" cy="4394795"/>
          </a:xfrm>
          <a:prstGeom prst="rect">
            <a:avLst/>
          </a:prstGeom>
        </p:spPr>
      </p:pic>
      <p:sp>
        <p:nvSpPr>
          <p:cNvPr id="7" name="Rectangle 6"/>
          <p:cNvSpPr/>
          <p:nvPr/>
        </p:nvSpPr>
        <p:spPr>
          <a:xfrm>
            <a:off x="457200" y="1828800"/>
            <a:ext cx="4572000" cy="3970318"/>
          </a:xfrm>
          <a:prstGeom prst="rect">
            <a:avLst/>
          </a:prstGeom>
        </p:spPr>
        <p:txBody>
          <a:bodyPr>
            <a:spAutoFit/>
          </a:bodyPr>
          <a:lstStyle/>
          <a:p>
            <a:pPr lvl="0" algn="just"/>
            <a:r>
              <a:rPr lang="vi-VN" sz="1400" dirty="0">
                <a:solidFill>
                  <a:srgbClr val="7030A0"/>
                </a:solidFill>
                <a:latin typeface="Times New Roman" pitchFamily="18" charset="0"/>
                <a:cs typeface="Times New Roman" pitchFamily="18" charset="0"/>
              </a:rPr>
              <a:t>Nhạc sĩ Văn Ký sinh </a:t>
            </a:r>
            <a:r>
              <a:rPr lang="vi-VN" sz="1400" dirty="0" smtClean="0">
                <a:solidFill>
                  <a:srgbClr val="7030A0"/>
                </a:solidFill>
                <a:latin typeface="Times New Roman" pitchFamily="18" charset="0"/>
                <a:cs typeface="Times New Roman" pitchFamily="18" charset="0"/>
              </a:rPr>
              <a:t>n</a:t>
            </a:r>
            <a:r>
              <a:rPr lang="en-US" sz="1400" dirty="0">
                <a:solidFill>
                  <a:srgbClr val="7030A0"/>
                </a:solidFill>
                <a:latin typeface="Times New Roman" pitchFamily="18" charset="0"/>
                <a:cs typeface="Times New Roman" pitchFamily="18" charset="0"/>
              </a:rPr>
              <a:t>ă</a:t>
            </a:r>
            <a:r>
              <a:rPr lang="vi-VN" sz="1400" dirty="0" smtClean="0">
                <a:solidFill>
                  <a:srgbClr val="7030A0"/>
                </a:solidFill>
                <a:latin typeface="Times New Roman" pitchFamily="18" charset="0"/>
                <a:cs typeface="Times New Roman" pitchFamily="18" charset="0"/>
              </a:rPr>
              <a:t>m </a:t>
            </a:r>
            <a:r>
              <a:rPr lang="vi-VN" sz="1400" dirty="0">
                <a:solidFill>
                  <a:srgbClr val="7030A0"/>
                </a:solidFill>
                <a:latin typeface="Times New Roman" pitchFamily="18" charset="0"/>
                <a:cs typeface="Times New Roman" pitchFamily="18" charset="0"/>
              </a:rPr>
              <a:t>1928 quê ở Vụ Bản,  Nam Định. Ông là nhạc sĩ có nhiều đóng góp cho nền âm nhạc Việt Nam. </a:t>
            </a:r>
            <a:endParaRPr lang="en-US" sz="1400" dirty="0" smtClean="0">
              <a:solidFill>
                <a:srgbClr val="7030A0"/>
              </a:solidFill>
              <a:effectLst/>
              <a:latin typeface="Times New Roman" pitchFamily="18" charset="0"/>
              <a:cs typeface="Times New Roman" pitchFamily="18" charset="0"/>
            </a:endParaRPr>
          </a:p>
          <a:p>
            <a:pPr lvl="0" algn="just"/>
            <a:r>
              <a:rPr lang="vi-VN" sz="1400" dirty="0">
                <a:solidFill>
                  <a:srgbClr val="7030A0"/>
                </a:solidFill>
                <a:latin typeface="Times New Roman" pitchFamily="18" charset="0"/>
                <a:cs typeface="Times New Roman" pitchFamily="18" charset="0"/>
              </a:rPr>
              <a:t>Nhạc sĩ Văn Ký bắt đầu </a:t>
            </a:r>
            <a:r>
              <a:rPr lang="vi-VN" sz="1400" dirty="0" smtClean="0">
                <a:solidFill>
                  <a:srgbClr val="7030A0"/>
                </a:solidFill>
                <a:latin typeface="Times New Roman" pitchFamily="18" charset="0"/>
                <a:cs typeface="Times New Roman" pitchFamily="18" charset="0"/>
              </a:rPr>
              <a:t>s</a:t>
            </a:r>
            <a:r>
              <a:rPr lang="en-US" sz="1400" dirty="0">
                <a:solidFill>
                  <a:srgbClr val="7030A0"/>
                </a:solidFill>
                <a:latin typeface="Times New Roman" pitchFamily="18" charset="0"/>
                <a:cs typeface="Times New Roman" pitchFamily="18" charset="0"/>
              </a:rPr>
              <a:t>á</a:t>
            </a:r>
            <a:r>
              <a:rPr lang="vi-VN" sz="1400" dirty="0" smtClean="0">
                <a:solidFill>
                  <a:srgbClr val="7030A0"/>
                </a:solidFill>
                <a:latin typeface="Times New Roman" pitchFamily="18" charset="0"/>
                <a:cs typeface="Times New Roman" pitchFamily="18" charset="0"/>
              </a:rPr>
              <a:t>ng </a:t>
            </a:r>
            <a:r>
              <a:rPr lang="vi-VN" sz="1400" dirty="0">
                <a:solidFill>
                  <a:srgbClr val="7030A0"/>
                </a:solidFill>
                <a:latin typeface="Times New Roman" pitchFamily="18" charset="0"/>
                <a:cs typeface="Times New Roman" pitchFamily="18" charset="0"/>
              </a:rPr>
              <a:t>tác </a:t>
            </a:r>
            <a:r>
              <a:rPr lang="vi-VN" sz="1400" dirty="0" smtClean="0">
                <a:solidFill>
                  <a:srgbClr val="7030A0"/>
                </a:solidFill>
                <a:latin typeface="Times New Roman" pitchFamily="18" charset="0"/>
                <a:cs typeface="Times New Roman" pitchFamily="18" charset="0"/>
              </a:rPr>
              <a:t>t</a:t>
            </a:r>
            <a:r>
              <a:rPr lang="en-US" sz="1400" dirty="0" smtClean="0">
                <a:solidFill>
                  <a:srgbClr val="7030A0"/>
                </a:solidFill>
                <a:latin typeface="Times New Roman" pitchFamily="18" charset="0"/>
                <a:cs typeface="Times New Roman" pitchFamily="18" charset="0"/>
              </a:rPr>
              <a:t>ừ</a:t>
            </a:r>
            <a:r>
              <a:rPr lang="vi-VN" sz="1400" dirty="0" smtClean="0">
                <a:solidFill>
                  <a:srgbClr val="7030A0"/>
                </a:solidFill>
                <a:latin typeface="Times New Roman" pitchFamily="18" charset="0"/>
                <a:cs typeface="Times New Roman" pitchFamily="18" charset="0"/>
              </a:rPr>
              <a:t> </a:t>
            </a:r>
            <a:r>
              <a:rPr lang="vi-VN" sz="1400" dirty="0">
                <a:solidFill>
                  <a:srgbClr val="7030A0"/>
                </a:solidFill>
                <a:latin typeface="Times New Roman" pitchFamily="18" charset="0"/>
                <a:cs typeface="Times New Roman" pitchFamily="18" charset="0"/>
              </a:rPr>
              <a:t>những năm 1850. Trong hơn 50 năm qua ông đã viết rất nhiều ca khúc, trong </a:t>
            </a:r>
            <a:r>
              <a:rPr lang="vi-VN" sz="1400" dirty="0" smtClean="0">
                <a:solidFill>
                  <a:srgbClr val="7030A0"/>
                </a:solidFill>
                <a:latin typeface="Times New Roman" pitchFamily="18" charset="0"/>
                <a:cs typeface="Times New Roman" pitchFamily="18" charset="0"/>
              </a:rPr>
              <a:t>đ</a:t>
            </a:r>
            <a:r>
              <a:rPr lang="en-US" sz="1400" dirty="0">
                <a:solidFill>
                  <a:srgbClr val="7030A0"/>
                </a:solidFill>
                <a:latin typeface="Times New Roman" pitchFamily="18" charset="0"/>
                <a:cs typeface="Times New Roman" pitchFamily="18" charset="0"/>
              </a:rPr>
              <a:t>ó</a:t>
            </a:r>
            <a:r>
              <a:rPr lang="vi-VN" sz="1400" dirty="0" smtClean="0">
                <a:solidFill>
                  <a:srgbClr val="7030A0"/>
                </a:solidFill>
                <a:latin typeface="Times New Roman" pitchFamily="18" charset="0"/>
                <a:cs typeface="Times New Roman" pitchFamily="18" charset="0"/>
              </a:rPr>
              <a:t> </a:t>
            </a:r>
            <a:r>
              <a:rPr lang="vi-VN" sz="1400" dirty="0">
                <a:solidFill>
                  <a:srgbClr val="7030A0"/>
                </a:solidFill>
                <a:latin typeface="Times New Roman" pitchFamily="18" charset="0"/>
                <a:cs typeface="Times New Roman" pitchFamily="18" charset="0"/>
              </a:rPr>
              <a:t>có những  tác phẩm nồi tiếng như: </a:t>
            </a:r>
            <a:r>
              <a:rPr lang="vi-VN" sz="1400" i="1" dirty="0">
                <a:solidFill>
                  <a:srgbClr val="7030A0"/>
                </a:solidFill>
                <a:latin typeface="Times New Roman" pitchFamily="18" charset="0"/>
                <a:cs typeface="Times New Roman" pitchFamily="18" charset="0"/>
              </a:rPr>
              <a:t>Bài ca hy vọng, Cô giáo Tày cầm đàn lên đỉnh núi, Nha Trang mùa thu lại về,  Trời Hà Nội xanh,...</a:t>
            </a:r>
            <a:endParaRPr lang="en-US" sz="1400" dirty="0" smtClean="0">
              <a:solidFill>
                <a:srgbClr val="7030A0"/>
              </a:solidFill>
              <a:effectLst/>
              <a:latin typeface="Times New Roman" pitchFamily="18" charset="0"/>
              <a:cs typeface="Times New Roman" pitchFamily="18" charset="0"/>
            </a:endParaRPr>
          </a:p>
          <a:p>
            <a:pPr lvl="0" algn="just"/>
            <a:r>
              <a:rPr lang="vi-VN" sz="1400" dirty="0">
                <a:solidFill>
                  <a:srgbClr val="7030A0"/>
                </a:solidFill>
                <a:latin typeface="Times New Roman" pitchFamily="18" charset="0"/>
                <a:cs typeface="Times New Roman" pitchFamily="18" charset="0"/>
              </a:rPr>
              <a:t>Ngoài ra ông còn viết ca kịch như các tác phẩm: Nhật kí sông Thương, Đảo xa,...; nhạc cho các bộ phim và một số tác phẩm nhạc đàn. </a:t>
            </a:r>
            <a:r>
              <a:rPr lang="vi-VN" sz="1400" dirty="0" smtClean="0">
                <a:solidFill>
                  <a:srgbClr val="7030A0"/>
                </a:solidFill>
                <a:latin typeface="Times New Roman" pitchFamily="18" charset="0"/>
                <a:cs typeface="Times New Roman" pitchFamily="18" charset="0"/>
              </a:rPr>
              <a:t>Đ</a:t>
            </a:r>
            <a:r>
              <a:rPr lang="en-US" sz="1400" dirty="0" smtClean="0">
                <a:solidFill>
                  <a:srgbClr val="7030A0"/>
                </a:solidFill>
                <a:latin typeface="Times New Roman" pitchFamily="18" charset="0"/>
                <a:cs typeface="Times New Roman" pitchFamily="18" charset="0"/>
              </a:rPr>
              <a:t>ặ</a:t>
            </a:r>
            <a:r>
              <a:rPr lang="vi-VN" sz="1400" dirty="0" smtClean="0">
                <a:solidFill>
                  <a:srgbClr val="7030A0"/>
                </a:solidFill>
                <a:latin typeface="Times New Roman" pitchFamily="18" charset="0"/>
                <a:cs typeface="Times New Roman" pitchFamily="18" charset="0"/>
              </a:rPr>
              <a:t>c </a:t>
            </a:r>
            <a:r>
              <a:rPr lang="vi-VN" sz="1400" dirty="0">
                <a:solidFill>
                  <a:srgbClr val="7030A0"/>
                </a:solidFill>
                <a:latin typeface="Times New Roman" pitchFamily="18" charset="0"/>
                <a:cs typeface="Times New Roman" pitchFamily="18" charset="0"/>
              </a:rPr>
              <a:t>biệt ông có Vũ kịch Kơ Nhí gồm 7 chương viết cho dàn nhạc giao hướng; đã được biểu diễn ở Liên Xô (cũ) và Đức</a:t>
            </a:r>
            <a:endParaRPr lang="en-US" sz="1400" dirty="0" smtClean="0">
              <a:solidFill>
                <a:srgbClr val="7030A0"/>
              </a:solidFill>
              <a:effectLst/>
              <a:latin typeface="Times New Roman" pitchFamily="18" charset="0"/>
              <a:cs typeface="Times New Roman" pitchFamily="18" charset="0"/>
            </a:endParaRPr>
          </a:p>
          <a:p>
            <a:pPr lvl="0" algn="just"/>
            <a:r>
              <a:rPr lang="vi-VN" sz="1400" dirty="0">
                <a:solidFill>
                  <a:srgbClr val="7030A0"/>
                </a:solidFill>
                <a:latin typeface="Times New Roman" pitchFamily="18" charset="0"/>
                <a:cs typeface="Times New Roman" pitchFamily="18" charset="0"/>
              </a:rPr>
              <a:t>Nét nổi bật trong âm nhac của nhạc sĩ Văn Ký là giai điệu đẹp, trau chuốt, có cá </a:t>
            </a:r>
            <a:r>
              <a:rPr lang="vi-VN" sz="1400" dirty="0" smtClean="0">
                <a:solidFill>
                  <a:srgbClr val="7030A0"/>
                </a:solidFill>
                <a:latin typeface="Times New Roman" pitchFamily="18" charset="0"/>
                <a:cs typeface="Times New Roman" pitchFamily="18" charset="0"/>
              </a:rPr>
              <a:t>t</a:t>
            </a:r>
            <a:r>
              <a:rPr lang="en-US" sz="1400" dirty="0">
                <a:solidFill>
                  <a:srgbClr val="7030A0"/>
                </a:solidFill>
                <a:latin typeface="Times New Roman" pitchFamily="18" charset="0"/>
                <a:cs typeface="Times New Roman" pitchFamily="18" charset="0"/>
              </a:rPr>
              <a:t>í</a:t>
            </a:r>
            <a:r>
              <a:rPr lang="vi-VN" sz="1400" dirty="0" smtClean="0">
                <a:solidFill>
                  <a:srgbClr val="7030A0"/>
                </a:solidFill>
                <a:latin typeface="Times New Roman" pitchFamily="18" charset="0"/>
                <a:cs typeface="Times New Roman" pitchFamily="18" charset="0"/>
              </a:rPr>
              <a:t>nh</a:t>
            </a:r>
            <a:r>
              <a:rPr lang="vi-VN" sz="1400" dirty="0">
                <a:solidFill>
                  <a:srgbClr val="7030A0"/>
                </a:solidFill>
                <a:latin typeface="Times New Roman" pitchFamily="18" charset="0"/>
                <a:cs typeface="Times New Roman" pitchFamily="18" charset="0"/>
              </a:rPr>
              <a:t>, đậm chất trữ tình nên thơ nên tác phẩm của ông đã được công chúng yêu mến</a:t>
            </a:r>
            <a:endParaRPr lang="en-US" sz="1400" dirty="0" smtClean="0">
              <a:solidFill>
                <a:srgbClr val="7030A0"/>
              </a:solidFill>
              <a:effectLst/>
              <a:latin typeface="Times New Roman" pitchFamily="18" charset="0"/>
              <a:cs typeface="Times New Roman" pitchFamily="18" charset="0"/>
            </a:endParaRPr>
          </a:p>
          <a:p>
            <a:pPr lvl="0" algn="just"/>
            <a:r>
              <a:rPr lang="vi-VN" sz="1400" dirty="0">
                <a:solidFill>
                  <a:srgbClr val="7030A0"/>
                </a:solidFill>
                <a:latin typeface="Times New Roman" pitchFamily="18" charset="0"/>
                <a:cs typeface="Times New Roman" pitchFamily="18" charset="0"/>
              </a:rPr>
              <a:t>Năm 2001 ông được trao tặng Giải thưởng Nhà nước về Văn học – Nghệ thuật.</a:t>
            </a:r>
            <a:r>
              <a:rPr lang="vi-VN" sz="1400" dirty="0" smtClean="0">
                <a:solidFill>
                  <a:srgbClr val="7030A0"/>
                </a:solidFill>
                <a:effectLst/>
                <a:latin typeface="Times New Roman" pitchFamily="18" charset="0"/>
                <a:cs typeface="Times New Roman" pitchFamily="18" charset="0"/>
              </a:rPr>
              <a:t>     </a:t>
            </a:r>
            <a:endParaRPr lang="en-US" sz="1400" dirty="0">
              <a:solidFill>
                <a:srgbClr val="7030A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51717161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endParaRPr lang="en-US"/>
          </a:p>
        </p:txBody>
      </p:sp>
      <p:pic>
        <p:nvPicPr>
          <p:cNvPr id="5122" name="Picture 2" descr="E:\bai giang dien tu di thi\powerpoint\powerpoint\images (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67" y="0"/>
            <a:ext cx="89439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62000" y="381000"/>
            <a:ext cx="5334000" cy="1508105"/>
          </a:xfrm>
          <a:prstGeom prst="rect">
            <a:avLst/>
          </a:prstGeom>
          <a:noFill/>
        </p:spPr>
        <p:txBody>
          <a:bodyPr wrap="square" rtlCol="0">
            <a:spAutoFit/>
          </a:bodyPr>
          <a:lstStyle/>
          <a:p>
            <a:r>
              <a:rPr lang="en-US" sz="2000" b="1" dirty="0" smtClean="0">
                <a:solidFill>
                  <a:srgbClr val="00B050"/>
                </a:solidFill>
                <a:latin typeface="Times New Roman" pitchFamily="18" charset="0"/>
                <a:cs typeface="Times New Roman" pitchFamily="18" charset="0"/>
              </a:rPr>
              <a:t>3. Thực hành nhạc cụ giai điệu</a:t>
            </a:r>
          </a:p>
          <a:p>
            <a:endParaRPr lang="en-US" sz="2000" b="1" dirty="0" smtClean="0">
              <a:solidFill>
                <a:srgbClr val="00B050"/>
              </a:solidFill>
              <a:latin typeface="Times New Roman" pitchFamily="18" charset="0"/>
              <a:cs typeface="Times New Roman" pitchFamily="18" charset="0"/>
            </a:endParaRPr>
          </a:p>
          <a:p>
            <a:r>
              <a:rPr lang="nl-NL" dirty="0" smtClean="0">
                <a:solidFill>
                  <a:srgbClr val="0070C0"/>
                </a:solidFill>
                <a:latin typeface="Times New Roman" pitchFamily="18" charset="0"/>
                <a:cs typeface="Times New Roman" pitchFamily="18" charset="0"/>
              </a:rPr>
              <a:t>- HS </a:t>
            </a:r>
            <a:r>
              <a:rPr lang="nl-NL" dirty="0">
                <a:solidFill>
                  <a:srgbClr val="0070C0"/>
                </a:solidFill>
                <a:latin typeface="Times New Roman" pitchFamily="18" charset="0"/>
                <a:cs typeface="Times New Roman" pitchFamily="18" charset="0"/>
              </a:rPr>
              <a:t>ôn luyện lại mẫu âm đã học theo cách đối đáp.</a:t>
            </a:r>
            <a:endParaRPr lang="en-US" dirty="0">
              <a:solidFill>
                <a:srgbClr val="0070C0"/>
              </a:solidFill>
              <a:latin typeface="Times New Roman" pitchFamily="18" charset="0"/>
              <a:cs typeface="Times New Roman" pitchFamily="18" charset="0"/>
            </a:endParaRPr>
          </a:p>
          <a:p>
            <a:r>
              <a:rPr lang="nl-NL" dirty="0">
                <a:solidFill>
                  <a:srgbClr val="0070C0"/>
                </a:solidFill>
                <a:latin typeface="Times New Roman" pitchFamily="18" charset="0"/>
                <a:cs typeface="Times New Roman" pitchFamily="18" charset="0"/>
              </a:rPr>
              <a:t>- Đại diện một số nhóm lên trình bày mẫu âm đã học.</a:t>
            </a:r>
            <a:endParaRPr lang="en-US" dirty="0">
              <a:solidFill>
                <a:srgbClr val="0070C0"/>
              </a:solidFill>
              <a:latin typeface="Times New Roman" pitchFamily="18" charset="0"/>
              <a:cs typeface="Times New Roman" pitchFamily="18" charset="0"/>
            </a:endParaRPr>
          </a:p>
          <a:p>
            <a:r>
              <a:rPr lang="en-US" sz="1600" b="1" dirty="0" smtClean="0">
                <a:solidFill>
                  <a:srgbClr val="7030A0"/>
                </a:solidFill>
                <a:latin typeface="Times New Roman" pitchFamily="18" charset="0"/>
                <a:cs typeface="Times New Roman" pitchFamily="18" charset="0"/>
              </a:rPr>
              <a:t>Kèn phím</a:t>
            </a:r>
            <a:endParaRPr lang="en-US" sz="1600" b="1" dirty="0">
              <a:solidFill>
                <a:srgbClr val="7030A0"/>
              </a:solidFill>
              <a:latin typeface="Times New Roman" pitchFamily="18" charset="0"/>
              <a:cs typeface="Times New Roman" pitchFamily="18" charset="0"/>
            </a:endParaRPr>
          </a:p>
        </p:txBody>
      </p:sp>
      <p:pic>
        <p:nvPicPr>
          <p:cNvPr id="10" name="Content Placeholder 9"/>
          <p:cNvPicPr>
            <a:picLocks noGrp="1" noChangeAspect="1"/>
          </p:cNvPicPr>
          <p:nvPr>
            <p:ph idx="1"/>
          </p:nvPr>
        </p:nvPicPr>
        <p:blipFill rotWithShape="1">
          <a:blip r:embed="rId3">
            <a:extLst>
              <a:ext uri="{28A0092B-C50C-407E-A947-70E740481C1C}">
                <a14:useLocalDpi xmlns:a14="http://schemas.microsoft.com/office/drawing/2010/main" val="0"/>
              </a:ext>
            </a:extLst>
          </a:blip>
          <a:srcRect l="61332" r="1936" b="12485"/>
          <a:stretch/>
        </p:blipFill>
        <p:spPr>
          <a:xfrm>
            <a:off x="914400" y="2057400"/>
            <a:ext cx="4800600" cy="2409047"/>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7855" y="5075382"/>
            <a:ext cx="3479668" cy="1456440"/>
          </a:xfrm>
          <a:prstGeom prst="rect">
            <a:avLst/>
          </a:prstGeom>
        </p:spPr>
      </p:pic>
      <p:sp>
        <p:nvSpPr>
          <p:cNvPr id="6" name="TextBox 5"/>
          <p:cNvSpPr txBox="1"/>
          <p:nvPr/>
        </p:nvSpPr>
        <p:spPr>
          <a:xfrm>
            <a:off x="533400" y="5410200"/>
            <a:ext cx="1456489" cy="369332"/>
          </a:xfrm>
          <a:prstGeom prst="rect">
            <a:avLst/>
          </a:prstGeom>
          <a:noFill/>
        </p:spPr>
        <p:txBody>
          <a:bodyPr wrap="none" rtlCol="0">
            <a:spAutoFit/>
          </a:bodyPr>
          <a:lstStyle/>
          <a:p>
            <a:r>
              <a:rPr lang="en-US" b="1" dirty="0" smtClean="0">
                <a:solidFill>
                  <a:srgbClr val="7030A0"/>
                </a:solidFill>
                <a:latin typeface="Times New Roman" pitchFamily="18" charset="0"/>
                <a:cs typeface="Times New Roman" pitchFamily="18" charset="0"/>
              </a:rPr>
              <a:t>Sáo recorder</a:t>
            </a:r>
            <a:endParaRPr lang="en-US"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4964680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E:\bai giang dien tu di thi\powerpoint\powerpoint\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6975" y="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E:\bai giang dien tu di thi\powerpoint\powerpoint\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E:\bai giang dien tu di thi\powerpoint\powerpoint\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3950" y="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E:\bai giang dien tu di thi\powerpoint\powerpoint\images (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00800" y="0"/>
            <a:ext cx="26955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E:\bai giang dien tu di thi\powerpoint\powerpoint\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6677025" y="4993986"/>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E:\bai giang dien tu di thi\powerpoint\powerpoint\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210050" y="501015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E:\bai giang dien tu di thi\powerpoint\powerpoint\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743074" y="501015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153" name="Picture 9" descr="E:\bai giang dien tu di thi\powerpoint\powerpoint\images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8472" y="4993986"/>
            <a:ext cx="2648527"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2083" descr="3"/>
          <p:cNvPicPr>
            <a:picLocks noChangeAspect="1"/>
          </p:cNvPicPr>
          <p:nvPr/>
        </p:nvPicPr>
        <p:blipFill>
          <a:blip r:embed="rId3"/>
          <a:stretch>
            <a:fillRect/>
          </a:stretch>
        </p:blipFill>
        <p:spPr>
          <a:xfrm>
            <a:off x="427182" y="1226215"/>
            <a:ext cx="3576580" cy="3753916"/>
          </a:xfrm>
          <a:prstGeom prst="rect">
            <a:avLst/>
          </a:prstGeom>
          <a:noFill/>
          <a:ln w="9525">
            <a:noFill/>
          </a:ln>
        </p:spPr>
      </p:pic>
      <p:sp>
        <p:nvSpPr>
          <p:cNvPr id="15" name="TextBox 14">
            <a:extLst>
              <a:ext uri="{FF2B5EF4-FFF2-40B4-BE49-F238E27FC236}">
                <a16:creationId xmlns:a16="http://schemas.microsoft.com/office/drawing/2014/main" xmlns="" id="{AA32B312-1068-48DB-AC66-2ABD48F5ED01}"/>
              </a:ext>
            </a:extLst>
          </p:cNvPr>
          <p:cNvSpPr txBox="1"/>
          <p:nvPr/>
        </p:nvSpPr>
        <p:spPr>
          <a:xfrm>
            <a:off x="4500418" y="2209800"/>
            <a:ext cx="3782331" cy="1631216"/>
          </a:xfrm>
          <a:prstGeom prst="rect">
            <a:avLst/>
          </a:prstGeom>
          <a:noFill/>
        </p:spPr>
        <p:txBody>
          <a:bodyPr wrap="square" rtlCol="0">
            <a:spAutoFit/>
          </a:bodyPr>
          <a:lstStyle/>
          <a:p>
            <a:pPr algn="just"/>
            <a:r>
              <a:rPr lang="en-US" sz="2000" dirty="0">
                <a:solidFill>
                  <a:schemeClr val="accent5">
                    <a:lumMod val="75000"/>
                  </a:schemeClr>
                </a:solidFill>
                <a:latin typeface="Times New Roman" pitchFamily="18" charset="0"/>
                <a:cs typeface="Times New Roman" pitchFamily="18" charset="0"/>
              </a:rPr>
              <a:t>Chủ đề “ước mơ hòa bình” giúp chúng ta cùng nhau hướng tới một thế giới không còn chiến tranh, mọi người cùng chung sống trong hòa bình đầy tình thân ái</a:t>
            </a:r>
          </a:p>
        </p:txBody>
      </p:sp>
    </p:spTree>
    <p:extLst>
      <p:ext uri="{BB962C8B-B14F-4D97-AF65-F5344CB8AC3E}">
        <p14:creationId xmlns:p14="http://schemas.microsoft.com/office/powerpoint/2010/main" val="178388566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E:\bai giang dien tu di thi\powerpoint\powerpoint\images (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8305800" cy="60198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a:xfrm>
            <a:off x="2286000" y="1524000"/>
            <a:ext cx="5410200" cy="27432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noAutofit/>
          </a:bodyPr>
          <a:lstStyle/>
          <a:p>
            <a:pPr marL="457200" lvl="1" indent="0" algn="ctr">
              <a:lnSpc>
                <a:spcPct val="150000"/>
              </a:lnSpc>
              <a:buNone/>
            </a:pPr>
            <a:r>
              <a:rPr lang="en-US" sz="1600" b="1" dirty="0" smtClean="0">
                <a:solidFill>
                  <a:srgbClr val="FF0000"/>
                </a:solidFill>
                <a:latin typeface="Times New Roman" pitchFamily="18" charset="0"/>
                <a:cs typeface="Times New Roman" pitchFamily="18" charset="0"/>
              </a:rPr>
              <a:t>DẶN DÒ, CHUẨN BỊ BÀI MỚI</a:t>
            </a:r>
            <a:r>
              <a:rPr lang="en-US" sz="1600" b="1" dirty="0">
                <a:solidFill>
                  <a:srgbClr val="FF0000"/>
                </a:solidFill>
                <a:latin typeface="Times New Roman" pitchFamily="18" charset="0"/>
                <a:cs typeface="Times New Roman" pitchFamily="18" charset="0"/>
              </a:rPr>
              <a:t> </a:t>
            </a:r>
          </a:p>
          <a:p>
            <a:pPr lvl="0">
              <a:lnSpc>
                <a:spcPct val="150000"/>
              </a:lnSpc>
            </a:pPr>
            <a:r>
              <a:rPr lang="en-US" sz="1600" dirty="0" smtClean="0">
                <a:solidFill>
                  <a:schemeClr val="accent5">
                    <a:lumMod val="75000"/>
                  </a:schemeClr>
                </a:solidFill>
                <a:latin typeface="Times New Roman" pitchFamily="18" charset="0"/>
                <a:cs typeface="Times New Roman" pitchFamily="18" charset="0"/>
              </a:rPr>
              <a:t>GV </a:t>
            </a:r>
            <a:r>
              <a:rPr lang="en-US" sz="1600" dirty="0">
                <a:solidFill>
                  <a:schemeClr val="accent5">
                    <a:lumMod val="75000"/>
                  </a:schemeClr>
                </a:solidFill>
                <a:latin typeface="Times New Roman" pitchFamily="18" charset="0"/>
                <a:cs typeface="Times New Roman" pitchFamily="18" charset="0"/>
              </a:rPr>
              <a:t>cùng HS hệ thống lại các nội dung cần ghi nhớ.</a:t>
            </a:r>
          </a:p>
          <a:p>
            <a:pPr>
              <a:lnSpc>
                <a:spcPct val="150000"/>
              </a:lnSpc>
            </a:pPr>
            <a:r>
              <a:rPr lang="en-US" sz="1600" dirty="0" smtClean="0">
                <a:solidFill>
                  <a:schemeClr val="accent5">
                    <a:lumMod val="75000"/>
                  </a:schemeClr>
                </a:solidFill>
                <a:latin typeface="Times New Roman" pitchFamily="18" charset="0"/>
                <a:cs typeface="Times New Roman" pitchFamily="18" charset="0"/>
              </a:rPr>
              <a:t>Chuẩn </a:t>
            </a:r>
            <a:r>
              <a:rPr lang="en-US" sz="1600" dirty="0">
                <a:solidFill>
                  <a:schemeClr val="accent5">
                    <a:lumMod val="75000"/>
                  </a:schemeClr>
                </a:solidFill>
                <a:latin typeface="Times New Roman" pitchFamily="18" charset="0"/>
                <a:cs typeface="Times New Roman" pitchFamily="18" charset="0"/>
              </a:rPr>
              <a:t>bị tiết học sau:</a:t>
            </a:r>
          </a:p>
          <a:p>
            <a:pPr>
              <a:lnSpc>
                <a:spcPct val="150000"/>
              </a:lnSpc>
            </a:pPr>
            <a:r>
              <a:rPr lang="en-US" sz="1600" dirty="0" smtClean="0">
                <a:solidFill>
                  <a:schemeClr val="accent5">
                    <a:lumMod val="75000"/>
                  </a:schemeClr>
                </a:solidFill>
                <a:latin typeface="Times New Roman" pitchFamily="18" charset="0"/>
                <a:cs typeface="Times New Roman" pitchFamily="18" charset="0"/>
              </a:rPr>
              <a:t>Ôn </a:t>
            </a:r>
            <a:r>
              <a:rPr lang="en-US" sz="1600" dirty="0">
                <a:solidFill>
                  <a:schemeClr val="accent5">
                    <a:lumMod val="75000"/>
                  </a:schemeClr>
                </a:solidFill>
                <a:latin typeface="Times New Roman" pitchFamily="18" charset="0"/>
                <a:cs typeface="Times New Roman" pitchFamily="18" charset="0"/>
              </a:rPr>
              <a:t>lại 4 chủ đề đã học.</a:t>
            </a:r>
          </a:p>
          <a:p>
            <a:pPr>
              <a:lnSpc>
                <a:spcPct val="150000"/>
              </a:lnSpc>
            </a:pPr>
            <a:r>
              <a:rPr lang="en-US" sz="1600" dirty="0" smtClean="0">
                <a:solidFill>
                  <a:schemeClr val="accent5">
                    <a:lumMod val="75000"/>
                  </a:schemeClr>
                </a:solidFill>
                <a:latin typeface="Times New Roman" pitchFamily="18" charset="0"/>
                <a:cs typeface="Times New Roman" pitchFamily="18" charset="0"/>
              </a:rPr>
              <a:t>Dùng </a:t>
            </a:r>
            <a:r>
              <a:rPr lang="en-US" sz="1600" dirty="0">
                <a:solidFill>
                  <a:schemeClr val="accent5">
                    <a:lumMod val="75000"/>
                  </a:schemeClr>
                </a:solidFill>
                <a:latin typeface="Times New Roman" pitchFamily="18" charset="0"/>
                <a:cs typeface="Times New Roman" pitchFamily="18" charset="0"/>
              </a:rPr>
              <a:t>mã code do GV cung cấp để khai thác học liệu điện tử, nghe và tập lại các bài hát </a:t>
            </a:r>
            <a:r>
              <a:rPr lang="en-US" sz="1600" i="1" dirty="0">
                <a:solidFill>
                  <a:schemeClr val="accent5">
                    <a:lumMod val="75000"/>
                  </a:schemeClr>
                </a:solidFill>
                <a:latin typeface="Times New Roman" pitchFamily="18" charset="0"/>
                <a:cs typeface="Times New Roman" pitchFamily="18" charset="0"/>
              </a:rPr>
              <a:t>đã</a:t>
            </a:r>
            <a:r>
              <a:rPr lang="en-US" sz="1600" dirty="0">
                <a:solidFill>
                  <a:schemeClr val="accent5">
                    <a:lumMod val="75000"/>
                  </a:schemeClr>
                </a:solidFill>
                <a:latin typeface="Times New Roman" pitchFamily="18" charset="0"/>
                <a:cs typeface="Times New Roman" pitchFamily="18" charset="0"/>
              </a:rPr>
              <a:t> </a:t>
            </a:r>
            <a:r>
              <a:rPr lang="en-US" sz="1600" i="1" dirty="0">
                <a:solidFill>
                  <a:schemeClr val="accent5">
                    <a:lumMod val="75000"/>
                  </a:schemeClr>
                </a:solidFill>
                <a:latin typeface="Times New Roman" pitchFamily="18" charset="0"/>
                <a:cs typeface="Times New Roman" pitchFamily="18" charset="0"/>
              </a:rPr>
              <a:t>học để chuẩn bị cho kiểm tra cuối </a:t>
            </a:r>
            <a:r>
              <a:rPr lang="en-US" sz="1600" i="1" dirty="0" smtClean="0">
                <a:solidFill>
                  <a:schemeClr val="accent5">
                    <a:lumMod val="75000"/>
                  </a:schemeClr>
                </a:solidFill>
                <a:latin typeface="Times New Roman" pitchFamily="18" charset="0"/>
                <a:cs typeface="Times New Roman" pitchFamily="18" charset="0"/>
              </a:rPr>
              <a:t>kì I</a:t>
            </a:r>
            <a:endParaRPr lang="en-US" sz="1600" dirty="0">
              <a:solidFill>
                <a:schemeClr val="accent5">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91683327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descr="E:\bai giang dien tu di thi\powerpoint\powerpoint\hinh-nen-powerpoint-dep-nhat (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9753600" cy="7315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4731" y="533400"/>
            <a:ext cx="8578269" cy="5813196"/>
          </a:xfrm>
          <a:prstGeom prst="rect">
            <a:avLst/>
          </a:prstGeom>
          <a:noFill/>
        </p:spPr>
        <p:txBody>
          <a:bodyPr wrap="none" rtlCol="0">
            <a:prstTxWarp prst="textArchUp">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8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TIẾT HỌC ĐÃ KẾT THÚC, XIN CHÀO VÀ HẸN GẶP LẠI CÁC EM</a:t>
            </a:r>
            <a:endParaRPr lang="en-US"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6" name="TextBox 5"/>
          <p:cNvSpPr txBox="1"/>
          <p:nvPr/>
        </p:nvSpPr>
        <p:spPr>
          <a:xfrm>
            <a:off x="0" y="1541711"/>
            <a:ext cx="184731" cy="369332"/>
          </a:xfrm>
          <a:prstGeom prst="rect">
            <a:avLst/>
          </a:prstGeom>
          <a:noFill/>
        </p:spPr>
        <p:txBody>
          <a:bodyPr wrap="none" rtlCol="0">
            <a:spAutoFit/>
          </a:bodyPr>
          <a:lstStyle/>
          <a:p>
            <a:endParaRPr lang="en-US" dirty="0"/>
          </a:p>
        </p:txBody>
      </p:sp>
      <p:pic>
        <p:nvPicPr>
          <p:cNvPr id="8" name="图片 12" descr="图片包含 鲜花, 植物, 黄色&#10;&#10;已生成高可信度的说明">
            <a:extLst>
              <a:ext uri="{FF2B5EF4-FFF2-40B4-BE49-F238E27FC236}">
                <a16:creationId xmlns="" xmlns:a16="http://schemas.microsoft.com/office/drawing/2014/main" id="{1A3FD637-BA19-4AB8-ACCB-3E7E4881425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293" t="77084" r="1201" b="341"/>
          <a:stretch/>
        </p:blipFill>
        <p:spPr>
          <a:xfrm>
            <a:off x="-2971800" y="1713022"/>
            <a:ext cx="12291240" cy="4953000"/>
          </a:xfrm>
          <a:prstGeom prst="rect">
            <a:avLst/>
          </a:prstGeom>
        </p:spPr>
      </p:pic>
    </p:spTree>
    <p:extLst>
      <p:ext uri="{BB962C8B-B14F-4D97-AF65-F5344CB8AC3E}">
        <p14:creationId xmlns:p14="http://schemas.microsoft.com/office/powerpoint/2010/main" val="50486524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427</Words>
  <Application>Microsoft Office PowerPoint</Application>
  <PresentationFormat>On-screen Show (4:3)</PresentationFormat>
  <Paragraphs>30</Paragraphs>
  <Slides>8</Slides>
  <Notes>0</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OSAKA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AutoBVT</cp:lastModifiedBy>
  <cp:revision>55</cp:revision>
  <dcterms:created xsi:type="dcterms:W3CDTF">2021-12-27T14:23:01Z</dcterms:created>
  <dcterms:modified xsi:type="dcterms:W3CDTF">2021-12-28T07:19:00Z</dcterms:modified>
</cp:coreProperties>
</file>