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31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9" autoAdjust="0"/>
    <p:restoredTop sz="94660"/>
  </p:normalViewPr>
  <p:slideViewPr>
    <p:cSldViewPr snapToGrid="0">
      <p:cViewPr>
        <p:scale>
          <a:sx n="92" d="100"/>
          <a:sy n="92" d="100"/>
        </p:scale>
        <p:origin x="-288" y="23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96D11E-9747-4363-BC30-530729D3615E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723958-5F72-45E1-91CF-DCD5E36410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34221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CCE2E09-86DE-47D5-A3D9-D1AF1CF31986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charset="0"/>
            </a:endParaRPr>
          </a:p>
        </p:txBody>
      </p:sp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96878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92499-3680-46CE-A4F4-D5812AE56C30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7A0DE-D83D-48A9-9549-A1B3010D85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3886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92499-3680-46CE-A4F4-D5812AE56C30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7A0DE-D83D-48A9-9549-A1B3010D85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3346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92499-3680-46CE-A4F4-D5812AE56C30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7A0DE-D83D-48A9-9549-A1B3010D85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2555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998770-F393-4B4F-B3D4-7B26E33AAB3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8/20/2022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69F733F-C1F6-44B3-B2C6-83F1FE04E70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2906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998770-F393-4B4F-B3D4-7B26E33AAB3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8/20/2022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69F733F-C1F6-44B3-B2C6-83F1FE04E70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254497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998770-F393-4B4F-B3D4-7B26E33AAB3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8/20/2022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69F733F-C1F6-44B3-B2C6-83F1FE04E70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79596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998770-F393-4B4F-B3D4-7B26E33AAB3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8/20/2022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69F733F-C1F6-44B3-B2C6-83F1FE04E70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50431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998770-F393-4B4F-B3D4-7B26E33AAB3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8/20/2022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69F733F-C1F6-44B3-B2C6-83F1FE04E70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342305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998770-F393-4B4F-B3D4-7B26E33AAB3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8/20/2022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69F733F-C1F6-44B3-B2C6-83F1FE04E70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46411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998770-F393-4B4F-B3D4-7B26E33AAB3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8/20/2022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69F733F-C1F6-44B3-B2C6-83F1FE04E70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503543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998770-F393-4B4F-B3D4-7B26E33AAB3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8/20/2022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69F733F-C1F6-44B3-B2C6-83F1FE04E70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827020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92499-3680-46CE-A4F4-D5812AE56C30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7A0DE-D83D-48A9-9549-A1B3010D85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922475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998770-F393-4B4F-B3D4-7B26E33AAB3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8/20/2022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69F733F-C1F6-44B3-B2C6-83F1FE04E70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785411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998770-F393-4B4F-B3D4-7B26E33AAB3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8/20/2022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69F733F-C1F6-44B3-B2C6-83F1FE04E70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255528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998770-F393-4B4F-B3D4-7B26E33AAB3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8/20/2022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69F733F-C1F6-44B3-B2C6-83F1FE04E70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585599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92499-3680-46CE-A4F4-D5812AE56C30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7A0DE-D83D-48A9-9549-A1B3010D85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72610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92499-3680-46CE-A4F4-D5812AE56C30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7A0DE-D83D-48A9-9549-A1B3010D85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47963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92499-3680-46CE-A4F4-D5812AE56C30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7A0DE-D83D-48A9-9549-A1B3010D85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0376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92499-3680-46CE-A4F4-D5812AE56C30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7A0DE-D83D-48A9-9549-A1B3010D85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6253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92499-3680-46CE-A4F4-D5812AE56C30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7A0DE-D83D-48A9-9549-A1B3010D85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4751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92499-3680-46CE-A4F4-D5812AE56C30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7A0DE-D83D-48A9-9549-A1B3010D85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4866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92499-3680-46CE-A4F4-D5812AE56C30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7A0DE-D83D-48A9-9549-A1B3010D85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24435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492499-3680-46CE-A4F4-D5812AE56C30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7A0DE-D83D-48A9-9549-A1B3010D85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2811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998770-F393-4B4F-B3D4-7B26E33AAB3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8/20/2022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69F733F-C1F6-44B3-B2C6-83F1FE04E70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51579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WordArt 40"/>
          <p:cNvSpPr>
            <a:spLocks noChangeArrowheads="1" noChangeShapeType="1" noTextEdit="1"/>
          </p:cNvSpPr>
          <p:nvPr/>
        </p:nvSpPr>
        <p:spPr bwMode="auto">
          <a:xfrm>
            <a:off x="-309489" y="1627847"/>
            <a:ext cx="12745329" cy="349111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1591"/>
              </a:avLst>
            </a:prstTxWarp>
            <a:scene3d>
              <a:camera prst="isometricOffAxis1Right"/>
              <a:lightRig rig="threePt" dir="t"/>
            </a:scene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0" cap="none" spc="0" normalizeH="0" baseline="0" noProof="0" dirty="0">
                <a:ln w="19050">
                  <a:solidFill>
                    <a:srgbClr val="0000FF"/>
                  </a:solidFill>
                  <a:round/>
                  <a:headEnd/>
                  <a:tailEnd/>
                </a:ln>
                <a:effectLst/>
                <a:uLnTx/>
                <a:uFillTx/>
                <a:latin typeface="Times New Roman"/>
                <a:ea typeface="+mn-ea"/>
                <a:cs typeface="Times New Roman"/>
              </a:rPr>
              <a:t>ÔN </a:t>
            </a:r>
            <a:r>
              <a:rPr kumimoji="0" lang="en-US" sz="3600" b="1" i="0" u="none" strike="noStrike" kern="10" cap="none" spc="0" normalizeH="0" baseline="0" noProof="0" dirty="0" smtClean="0">
                <a:ln w="19050">
                  <a:solidFill>
                    <a:srgbClr val="0000FF"/>
                  </a:solidFill>
                  <a:round/>
                  <a:headEnd/>
                  <a:tailEnd/>
                </a:ln>
                <a:effectLst/>
                <a:uLnTx/>
                <a:uFillTx/>
                <a:latin typeface="Times New Roman"/>
                <a:ea typeface="+mn-ea"/>
                <a:cs typeface="Times New Roman"/>
              </a:rPr>
              <a:t>TẬP VĂN BẢN: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0" cap="none" spc="0" normalizeH="0" baseline="0" noProof="0" dirty="0" smtClean="0">
                <a:ln w="19050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DỌC ĐƯỜNG XỨ NGHỆ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(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Sơn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Tùng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)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339" name="Picture 4"/>
          <p:cNvPicPr>
            <a:picLocks noChangeAspect="1"/>
          </p:cNvPicPr>
          <p:nvPr/>
        </p:nvPicPr>
        <p:blipFill>
          <a:blip r:embed="rId3"/>
          <a:srcRect r="52890" b="57091"/>
          <a:stretch>
            <a:fillRect/>
          </a:stretch>
        </p:blipFill>
        <p:spPr bwMode="auto">
          <a:xfrm>
            <a:off x="289259" y="238539"/>
            <a:ext cx="2652713" cy="181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1614485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2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2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2500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500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500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25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2499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53424" y="502162"/>
            <a:ext cx="6633996" cy="53059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a.Câu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chuyện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tình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Mị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Châu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Trọng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Thủy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0482" name="Picture 2" descr="MC-T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320" y="1351128"/>
            <a:ext cx="11023093" cy="5063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75311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0">
            <a:extLst>
              <a:ext uri="{FF2B5EF4-FFF2-40B4-BE49-F238E27FC236}">
                <a16:creationId xmlns="" xmlns:a16="http://schemas.microsoft.com/office/drawing/2014/main" id="{B09915F6-5DBD-4E09-AF7E-6562ADB39A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3539" y="661182"/>
            <a:ext cx="11451458" cy="5500467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93539" y="1108355"/>
            <a:ext cx="11258134" cy="46208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Cụ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Phó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Bảng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Kể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con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nghe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chuyện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sử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Mỵ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Châu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Trọng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Thủy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0" marR="0" lvl="0" indent="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Nói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con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biết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Thành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Cổ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Loa ở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rất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“Cha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chưa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tới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đó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nhưng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cha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đọc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sách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thấy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xa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…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xa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lắm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con ạ”.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Sững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sờ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nhìn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con,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ngôi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đền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Thục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Phán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nhận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định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Nước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lúc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thịnh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lúc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suy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…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Nhưng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con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ta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phải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biết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giữ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trọn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khí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tiết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=&gt; Qua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lời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kể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ông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Sắc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cậu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bé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Côn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đã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hiểu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chuyện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lịch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sử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quá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khứ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rút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nhận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định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riêng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mình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Cụ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Phó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am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hiểu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lịch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sử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dân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tộc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kiến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thức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sâu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rộng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06216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0">
            <a:extLst>
              <a:ext uri="{FF2B5EF4-FFF2-40B4-BE49-F238E27FC236}">
                <a16:creationId xmlns="" xmlns:a16="http://schemas.microsoft.com/office/drawing/2014/main" id="{B09915F6-5DBD-4E09-AF7E-6562ADB39A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6948" y="281354"/>
            <a:ext cx="11690251" cy="6302325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59655" y="393895"/>
            <a:ext cx="11127544" cy="6311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Nhận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xét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cậu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bé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Côn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chuyện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“hay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tuyệt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tài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lắm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 </a:t>
            </a:r>
          </a:p>
          <a:p>
            <a:pPr marL="0" marR="0" lvl="0" indent="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Vua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Triệu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nham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hiểm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0" marR="0" lvl="0" indent="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Trọng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Thủy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ngoan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ngoãn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0" marR="0" lvl="0" indent="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Vua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Thục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trọng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chữ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tín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thành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thật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…</a:t>
            </a:r>
          </a:p>
          <a:p>
            <a:pPr marL="0" marR="0" lvl="0" indent="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Đáng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trọng</a:t>
            </a:r>
            <a:r>
              <a:rPr lang="vi-VN" sz="28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Tự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chém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con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gái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tự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chém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mình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marL="0" marR="0" lvl="0" indent="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Mị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Châu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ruột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ngoài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da:</a:t>
            </a:r>
          </a:p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=&gt; 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Cậu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bé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Côn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khả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năng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nhận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định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sắc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bén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đã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nhận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xét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nhân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lịch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sử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chỉ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mặt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đáng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trọng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mặt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cần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phê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phán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vua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Thục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lời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nhận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xét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cậu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bé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vừa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sự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hồn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nhiên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đáng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yêu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đúng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lứa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tuổi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vừa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xác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đáng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đúng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đắn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sâu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sắc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nhận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định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cậu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bé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Côn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đã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khiến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ông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cụ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Phó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chút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sững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sờ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27227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0">
            <a:extLst>
              <a:ext uri="{FF2B5EF4-FFF2-40B4-BE49-F238E27FC236}">
                <a16:creationId xmlns="" xmlns:a16="http://schemas.microsoft.com/office/drawing/2014/main" id="{B09915F6-5DBD-4E09-AF7E-6562ADB39A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478" y="1603717"/>
            <a:ext cx="11905467" cy="4529798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47602" y="2455487"/>
            <a:ext cx="11258134" cy="3063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Cụ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hó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Kể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chuyện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vùng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núi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Ba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Hòn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khẳng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định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con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biết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Dáng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núi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non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quê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ta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khẳng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định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khát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vọng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con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”:</a:t>
            </a:r>
          </a:p>
          <a:p>
            <a:pPr marL="0" marR="0" lvl="0" indent="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vị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tướng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đánh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thắng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giặc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phương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Bắc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rất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nhiều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trận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nhưng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lần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không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may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đã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bị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giặc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chém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đầu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Vị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tướng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nhoai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lấy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đầu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lắp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lên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cổ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phi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ngựa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chạy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trở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69788" y="584356"/>
            <a:ext cx="4408579" cy="52225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b.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 chuyện vùng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Hòn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950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/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0">
            <a:extLst>
              <a:ext uri="{FF2B5EF4-FFF2-40B4-BE49-F238E27FC236}">
                <a16:creationId xmlns="" xmlns:a16="http://schemas.microsoft.com/office/drawing/2014/main" id="{B09915F6-5DBD-4E09-AF7E-6562ADB39A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3538" y="928048"/>
            <a:ext cx="11409255" cy="4981433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93539" y="1830033"/>
            <a:ext cx="11258134" cy="29299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Trên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đường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gặp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ông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lão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ở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phía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bắc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sông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Mã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hỏi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ông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xưa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bị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chặt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đầu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lại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chắp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lên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cổ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không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?”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Ông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lão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tin.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Tướng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quân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tục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thúc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ngựa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0" marR="0" lvl="0" indent="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Diễn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Châu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gặp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ở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phía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sông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Bùng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hỏi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tin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bị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chặt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đầu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chắp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lên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cổ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không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lão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không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tin.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Đầu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tướng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quân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rơi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xuống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đất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ông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hóa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thành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hòn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núi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Hai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58637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0">
            <a:extLst>
              <a:ext uri="{FF2B5EF4-FFF2-40B4-BE49-F238E27FC236}">
                <a16:creationId xmlns="" xmlns:a16="http://schemas.microsoft.com/office/drawing/2014/main" id="{B09915F6-5DBD-4E09-AF7E-6562ADB39A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93896"/>
            <a:ext cx="12192000" cy="6071362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95422" y="604910"/>
            <a:ext cx="11704320" cy="57759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Ngựa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hóa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núi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Mã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Trống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cờ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hóa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núi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Trống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Thủng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Cờ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Rách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Hòn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núi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giống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cụt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hòn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“Hai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”,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núi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tướng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quân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rơi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”.</a:t>
            </a: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Hòn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trống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thủng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dãy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núi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dài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dằng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dặc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chân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trời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đó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núi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Cờ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Rách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Nói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con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núi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Hai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Hòn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trống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thủng</a:t>
            </a:r>
            <a:r>
              <a:rPr kumimoji="0" lang="vi-VN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hòn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núi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dáng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tên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gọi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rất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đặc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biệt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=&gt; 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chuyện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màu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sắc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hư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cấu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kì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nhưng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chứa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đựng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đó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giá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trị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đẹp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niềm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tin,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ước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vọng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nhân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dân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hòn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núi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gắn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liền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chuyện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đầy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bi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hùng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hiện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sức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mạnh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sự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kiên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cường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quả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cảm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hùng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nhân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dân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ta.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Nói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con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núi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Hai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Hòn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trống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thủng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 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hòn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núi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dáng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tên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gọi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rất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đặc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biệt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658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0">
            <a:extLst>
              <a:ext uri="{FF2B5EF4-FFF2-40B4-BE49-F238E27FC236}">
                <a16:creationId xmlns="" xmlns:a16="http://schemas.microsoft.com/office/drawing/2014/main" id="{B09915F6-5DBD-4E09-AF7E-6562ADB39A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3539" y="928048"/>
            <a:ext cx="11258134" cy="4981433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06437" y="2405575"/>
            <a:ext cx="11145236" cy="16376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Cậu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bé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Côn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b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Mắt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nhìn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hòn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Hai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nói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 Cha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ơi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!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Ước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vọng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dân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ta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thật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đẹp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Tưởng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tượng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ta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đều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tuyệt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phải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không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cha.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7291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43421" y="302328"/>
            <a:ext cx="11159319" cy="983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c. 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 chuyện về đền Quả Son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Xã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Bạch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Ngọc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Ngôi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đền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hơn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cả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đền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Thục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Phán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An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Dương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Vương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1506" name="Picture 2" descr="den-qua-son-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723" y="1628845"/>
            <a:ext cx="11664713" cy="4894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43386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0">
            <a:extLst>
              <a:ext uri="{FF2B5EF4-FFF2-40B4-BE49-F238E27FC236}">
                <a16:creationId xmlns="" xmlns:a16="http://schemas.microsoft.com/office/drawing/2014/main" id="{B09915F6-5DBD-4E09-AF7E-6562ADB39A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4842" y="805219"/>
            <a:ext cx="11546006" cy="5131558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18615" y="973949"/>
            <a:ext cx="11218459" cy="48173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Cho con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biết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đền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Quả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Sơn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thờ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vị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Lý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Nhật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Quang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(Con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thứ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8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vua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Lý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Thái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Tổ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phong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Uy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Minh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hầu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coi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giữ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đất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Nghệ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)-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công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mở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mang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bờ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cõi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dẹp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yên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giặc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phía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tây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phía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nam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truyền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dạy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nghề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dân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0" marR="0" lvl="0" indent="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Nghề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nông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nghề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tằm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tang,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dệt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vải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đánh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làm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muối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sớm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thịnh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hành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khắp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xứ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Nghệ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do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công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lao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Lý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Nhật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Quang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</a:t>
            </a: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kumimoji="0" lang="en-US" sz="2800" b="0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“Con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hơi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xốc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kumimoji="0" lang="vi-VN" sz="2800" b="0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ổ</a:t>
            </a:r>
            <a:r>
              <a:rPr kumimoji="0" lang="en-US" sz="2800" b="0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”, </a:t>
            </a:r>
            <a:r>
              <a:rPr kumimoji="0" lang="en-US" sz="2800" b="0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kumimoji="0" lang="en-US" sz="2800" b="0" i="1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kumimoji="0" lang="en-US" sz="2800" b="0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kẻ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bất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đục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khoét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đức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trọn</a:t>
            </a:r>
            <a:r>
              <a:rPr kumimoji="0" lang="vi-VN" sz="2800" b="0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g,</a:t>
            </a:r>
            <a:r>
              <a:rPr kumimoji="0" lang="en-US" sz="2800" b="0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lợi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ơn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đền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thờ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phụng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</a:p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=&gt; </a:t>
            </a:r>
            <a:r>
              <a:rPr kumimoji="0" lang="en-US" sz="2800" b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Cụ</a:t>
            </a:r>
            <a:r>
              <a:rPr kumimoji="0" lang="en-US" sz="2800" b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Phó</a:t>
            </a:r>
            <a:r>
              <a:rPr kumimoji="0" lang="en-US" sz="2800" b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kumimoji="0" lang="en-US" sz="2800" b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ảng</a:t>
            </a:r>
            <a:r>
              <a:rPr kumimoji="0" lang="en-US" sz="2800" b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kumimoji="0" lang="en-US" sz="2800" b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hiểu</a:t>
            </a:r>
            <a:r>
              <a:rPr kumimoji="0" lang="en-US" sz="2800" b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biết</a:t>
            </a:r>
            <a:r>
              <a:rPr kumimoji="0" lang="en-US" sz="2800" b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uyên</a:t>
            </a:r>
            <a:r>
              <a:rPr kumimoji="0" lang="en-US" sz="2800" b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thâm</a:t>
            </a:r>
            <a:r>
              <a:rPr kumimoji="0" lang="en-US" sz="2800" b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kumimoji="0" lang="en-US" sz="2800" b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sâu</a:t>
            </a:r>
            <a:r>
              <a:rPr kumimoji="0" lang="en-US" sz="2800" b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sắc</a:t>
            </a:r>
            <a:endParaRPr kumimoji="0" lang="en-US" sz="2800" b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7004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0">
            <a:extLst>
              <a:ext uri="{FF2B5EF4-FFF2-40B4-BE49-F238E27FC236}">
                <a16:creationId xmlns="" xmlns:a16="http://schemas.microsoft.com/office/drawing/2014/main" id="{B09915F6-5DBD-4E09-AF7E-6562ADB39A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4716" y="928048"/>
            <a:ext cx="11696132" cy="4954137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23715" y="1372189"/>
            <a:ext cx="1125813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Ngạc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cha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kumimoji="0" lang="en-US" sz="2800" b="0" i="1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Chắc</a:t>
            </a:r>
            <a:r>
              <a:rPr kumimoji="0" lang="en-US" sz="2800" b="0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thần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lắm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đền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thờ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nguy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nga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cha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nhể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?”</a:t>
            </a: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kumimoji="0" lang="en-US" sz="2800" b="0" i="1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kumimoji="0" lang="en-US" sz="2800" b="0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bắt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đền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thờ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Ôi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Tệ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cha”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vè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kumimoji="0" lang="vi-VN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</a:t>
            </a:r>
            <a:r>
              <a:rPr kumimoji="0" lang="vi-VN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è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mà </a:t>
            </a:r>
            <a:r>
              <a:rPr lang="vi-VN" sz="28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ngoại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cậu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bé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Côn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đọc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có ý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nghĩa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thời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thê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́ sẽ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thay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đổi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thời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làm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chỉ có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thời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hạn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còn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làm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̀ là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mãi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mãi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vì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thê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́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làm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thời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nào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cũng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được</a:t>
            </a:r>
            <a:r>
              <a:rPr lang="vi-VN" sz="28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thờ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mà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phải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hết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lòng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vì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̀ sẽ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được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vi-VN" sz="2800" noProof="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quý,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lập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đền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thờ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còn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hại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sẽ bị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phỉ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nhô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̉,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chê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trách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ngàn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đời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2882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0">
            <a:extLst>
              <a:ext uri="{FF2B5EF4-FFF2-40B4-BE49-F238E27FC236}">
                <a16:creationId xmlns="" xmlns:a16="http://schemas.microsoft.com/office/drawing/2014/main" id="{B09915F6-5DBD-4E09-AF7E-6562ADB39A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8365" y="382137"/>
            <a:ext cx="11668836" cy="6305266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73782" y="517875"/>
            <a:ext cx="3254289" cy="5480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giả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Sơn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ùng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36281" y="1052326"/>
            <a:ext cx="11369033" cy="53232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Thân thế cuộc đời: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thật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Bùi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Sơn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Tùng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(1928-2021),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tại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làng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Lũy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(nay là Kim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Lũy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Diễn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Châu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Nghê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̣ An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Sự nghiệp sáng tác: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Là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à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Việt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Nam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với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nhiều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tác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phẩm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vê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̀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lãnh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̣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Hô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̀ Chí Minh </a:t>
            </a:r>
            <a:r>
              <a:rPr kumimoji="0" lang="vi-VN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các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cách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mạng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hóa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Các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tác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phẩm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biểu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 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Búp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sen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xanh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khung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cửa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sô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̉, </a:t>
            </a:r>
            <a:r>
              <a:rPr kumimoji="0" lang="vi-VN" sz="28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Nhớ </a:t>
            </a:r>
            <a:r>
              <a:rPr kumimoji="0" lang="en-US" sz="2800" b="0" i="1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nguồn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Ky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̉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niệm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tháng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Sơn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Tùng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giỏi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chương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đáng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ngưỡng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lối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giản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dị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gần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gũi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cầm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kiệm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liêm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chí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vô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luôn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đấu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xấu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ác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đem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niềm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hạnh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phúc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tốt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đẹp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mọi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5994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/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0">
            <a:extLst>
              <a:ext uri="{FF2B5EF4-FFF2-40B4-BE49-F238E27FC236}">
                <a16:creationId xmlns="" xmlns:a16="http://schemas.microsoft.com/office/drawing/2014/main" id="{B09915F6-5DBD-4E09-AF7E-6562ADB39A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3539" y="1323833"/>
            <a:ext cx="11258134" cy="4476466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93539" y="1951630"/>
            <a:ext cx="11258134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Cậu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Côn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lúc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phiến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lý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đứa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trẻ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nghe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xong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chuyện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đền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Quả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Sơn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Côn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đã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hiểu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học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sâu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sắc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cần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biết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thương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dân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lo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dân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ắt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hẳn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sẽ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nhân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dân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khắc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ghi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công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ơn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kẻ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chỉ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biết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lợi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thân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việc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hại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dân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ắt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sẽ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chịu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hậu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quả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thích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đáng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Đó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học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học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chức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quyền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86483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4925" y="253506"/>
            <a:ext cx="6880281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82BDC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d.Câu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82BDC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82BDC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chuyện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82BDC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82BDC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đền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82BDC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82BDC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thờ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82BDC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82BDC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họ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82BDC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82BDC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Nguyễn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82BDC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82BDC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Tiên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82BDC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82BDC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Điền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2530" name="Picture 2" descr="Di sản văn hoá của Nguyễn Du thuộc về hiện tại và tương lai - Báo Nam Định  điện tử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196" y="1050877"/>
            <a:ext cx="11706059" cy="3684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454925" y="5256465"/>
            <a:ext cx="11601159" cy="10143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 cha con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đến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thăm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thờ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họ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Nguyễn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Tiên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Điền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thăm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đại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hào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Nguyễn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Du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nhớ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kiệt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tác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Truyện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Kiều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ông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7935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0">
            <a:extLst>
              <a:ext uri="{FF2B5EF4-FFF2-40B4-BE49-F238E27FC236}">
                <a16:creationId xmlns="" xmlns:a16="http://schemas.microsoft.com/office/drawing/2014/main" id="{B09915F6-5DBD-4E09-AF7E-6562ADB39A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3539" y="1323833"/>
            <a:ext cx="11534604" cy="4394579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23163" y="2041757"/>
            <a:ext cx="11128509" cy="32688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Cụ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Phó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ảng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Giải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thích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con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hiểu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Vì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Nguyễn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Du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công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lớn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lại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không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lập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đền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thờ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Còn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thằng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ăn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trộm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lại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lập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đền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thờ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Phì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cười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nói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con “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Cha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làm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sao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giải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thích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điều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ấy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con </a:t>
            </a:r>
            <a:r>
              <a:rPr kumimoji="0" lang="en-US" sz="2800" b="0" i="1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?”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621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0">
            <a:extLst>
              <a:ext uri="{FF2B5EF4-FFF2-40B4-BE49-F238E27FC236}">
                <a16:creationId xmlns="" xmlns:a16="http://schemas.microsoft.com/office/drawing/2014/main" id="{B09915F6-5DBD-4E09-AF7E-6562ADB39A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4716" y="736979"/>
            <a:ext cx="11791665" cy="5377218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84411" y="1101687"/>
            <a:ext cx="11432274" cy="48115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82BDC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Cậu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82BDC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82BDC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bé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82BDC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82BDC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Côn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82BDC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Tần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ngần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đứng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bên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cha,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bên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trước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Nguyễn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Du,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chạnh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thầm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nhớ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thơ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Truyện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Kiều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”…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Hỏi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cha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công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Nguyễn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Du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lớn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lại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không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đền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thờ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Nguyễn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Du.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Tại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sao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lạị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đền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thờ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thằng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ăn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trộm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bị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đánh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chết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=&gt; 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Cậu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bé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Côn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đã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rất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tế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phát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hiện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nghịch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lí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Nguyễn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Du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tài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năng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lại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tàng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tác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nhiều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giá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trị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nhưng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lại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không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lập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đền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thờ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vì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niệm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không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trọng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thơ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xưa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thằng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ăn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trộm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bị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đánh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chết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lại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lập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đền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thờ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vì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đạo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tặc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tối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tôn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thần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”-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kẻ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trộm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cướp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rất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9862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0">
            <a:extLst>
              <a:ext uri="{FF2B5EF4-FFF2-40B4-BE49-F238E27FC236}">
                <a16:creationId xmlns="" xmlns:a16="http://schemas.microsoft.com/office/drawing/2014/main" id="{B09915F6-5DBD-4E09-AF7E-6562ADB39A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8490" y="573206"/>
            <a:ext cx="11586949" cy="585489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70960" y="1051700"/>
            <a:ext cx="11258134" cy="49949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82BDC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Đánh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82BDC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82BDC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giá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82BDC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82BDC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82BDC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Qua 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82BDC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lời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82BDC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82BDC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nói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82BDC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82BDC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suy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82BDC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82BDC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nghĩ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82BDC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82BDC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82BDC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82BDC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82BDC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82BDC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nhân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82BDC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82BDC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82BDC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82BDC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82BDC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82BDC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82BDC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82BDC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82BDC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82BDC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chuyện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82BDC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ta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82BDC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thấy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82BDC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*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Nhân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vật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cụ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Phó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bảng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Am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hiểu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lịch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sử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văn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hóa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Giàu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lòng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yêu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nước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Điềm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tĩnh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nhẹ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nhàng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dẫn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dắt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con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vào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chuyện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lịch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sử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để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từ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đó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rút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học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làm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người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*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bé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Côn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Ham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hiểu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biết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tế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sâu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sắc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Có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nét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hồn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nhiên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ngây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thơ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nhưng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nhận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thức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sắc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bén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sâu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sắc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60969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0">
            <a:extLst>
              <a:ext uri="{FF2B5EF4-FFF2-40B4-BE49-F238E27FC236}">
                <a16:creationId xmlns="" xmlns:a16="http://schemas.microsoft.com/office/drawing/2014/main" id="{B09915F6-5DBD-4E09-AF7E-6562ADB39A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3539" y="928048"/>
            <a:ext cx="11258134" cy="4981433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93539" y="1951630"/>
            <a:ext cx="11258134" cy="22769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Yếu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tố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vùng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miền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trong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văn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bản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Cảnh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vật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địa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danh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bộ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+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Núi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Cẩm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Hòn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Lèn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Yên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Thành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Ngôn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ngữ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địa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phương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 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Ni,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nớ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nhể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dở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dận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endParaRPr kumimoji="0" lang="en-US" sz="2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1694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0">
            <a:extLst>
              <a:ext uri="{FF2B5EF4-FFF2-40B4-BE49-F238E27FC236}">
                <a16:creationId xmlns="" xmlns:a16="http://schemas.microsoft.com/office/drawing/2014/main" id="{B09915F6-5DBD-4E09-AF7E-6562ADB39A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2012" y="423081"/>
            <a:ext cx="11668835" cy="5991367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43665" y="928048"/>
            <a:ext cx="1125813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III.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Tổng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chuyện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thú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hấp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Qua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chuyện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gửi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gắm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sâu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sắc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miêu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tả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dung: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chuyện</a:t>
            </a:r>
            <a:r>
              <a:rPr kumimoji="0" lang="vi-VN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Dọc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xứ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gợi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niềm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hoài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niệm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chuyện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lịch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lịch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Nhắc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nhở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lòng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ơn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cha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hào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truyền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tộc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Gợi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nghĩ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dưỡng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rèn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luyện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đạo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đức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trở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thành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công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dân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ích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0650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0">
            <a:extLst>
              <a:ext uri="{FF2B5EF4-FFF2-40B4-BE49-F238E27FC236}">
                <a16:creationId xmlns="" xmlns:a16="http://schemas.microsoft.com/office/drawing/2014/main" id="{B09915F6-5DBD-4E09-AF7E-6562ADB39A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3538" y="272956"/>
            <a:ext cx="11258134" cy="1161460"/>
          </a:xfrm>
          <a:prstGeom prst="roundRect">
            <a:avLst>
              <a:gd name="adj" fmla="val 16667"/>
            </a:avLst>
          </a:prstGeom>
          <a:solidFill>
            <a:schemeClr val="accent4">
              <a:lumMod val="40000"/>
              <a:lumOff val="60000"/>
            </a:schemeClr>
          </a:solidFill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58950" y="288205"/>
            <a:ext cx="10918817" cy="114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7150" algn="l"/>
              </a:tabLst>
              <a:defRPr/>
            </a:pPr>
            <a:r>
              <a:rPr kumimoji="0" lang="de-DE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 1. Tìm đọc một tác phẩm khác về Bác Hồ và  hoàn thiện phiếu học tập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6621535"/>
              </p:ext>
            </p:extLst>
          </p:nvPr>
        </p:nvGraphicFramePr>
        <p:xfrm>
          <a:off x="393538" y="1596785"/>
          <a:ext cx="11258134" cy="5061208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6252921">
                  <a:extLst>
                    <a:ext uri="{9D8B030D-6E8A-4147-A177-3AD203B41FA5}">
                      <a16:colId xmlns="" xmlns:a16="http://schemas.microsoft.com/office/drawing/2014/main" val="1126037627"/>
                    </a:ext>
                  </a:extLst>
                </a:gridCol>
                <a:gridCol w="5005213">
                  <a:extLst>
                    <a:ext uri="{9D8B030D-6E8A-4147-A177-3AD203B41FA5}">
                      <a16:colId xmlns="" xmlns:a16="http://schemas.microsoft.com/office/drawing/2014/main" val="3719248913"/>
                    </a:ext>
                  </a:extLst>
                </a:gridCol>
              </a:tblGrid>
              <a:tr h="2371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400" b="1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Nội dung đọc hiểu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400" b="1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Định hướng trả lời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07687317"/>
                  </a:ext>
                </a:extLst>
              </a:tr>
              <a:tr h="23714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1.Ấn tượng chung  về văn  bản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174234574"/>
                  </a:ext>
                </a:extLst>
              </a:tr>
              <a:tr h="23714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 Xuất xứ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437504020"/>
                  </a:ext>
                </a:extLst>
              </a:tr>
              <a:tr h="23714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 Tóm tắt văn bản 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206240275"/>
                  </a:ext>
                </a:extLst>
              </a:tr>
              <a:tr h="23714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 Nhân vật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486249259"/>
                  </a:ext>
                </a:extLst>
              </a:tr>
              <a:tr h="23714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 Nêu sự kiện chính và bối cảnh.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758052605"/>
                  </a:ext>
                </a:extLst>
              </a:tr>
              <a:tr h="23714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 Ngôi kể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881734923"/>
                  </a:ext>
                </a:extLst>
              </a:tr>
              <a:tr h="29354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7. Bố cục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220698228"/>
                  </a:ext>
                </a:extLst>
              </a:tr>
              <a:tr h="94856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8. Phương diện nhà văn thể hiện nhân vật? Tìm chi tiết thể </a:t>
                      </a:r>
                      <a:r>
                        <a:rPr lang="de-DE" sz="24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hiện</a:t>
                      </a:r>
                      <a:r>
                        <a:rPr lang="vi-VN" sz="24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de-DE" sz="24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de-DE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Đánh giá  tính cách nhân vật qua chi tiết thể </a:t>
                      </a:r>
                      <a:r>
                        <a:rPr lang="de-DE" sz="24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hiện</a:t>
                      </a:r>
                      <a:r>
                        <a:rPr lang="vi-VN" sz="24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65977466"/>
                  </a:ext>
                </a:extLst>
              </a:tr>
              <a:tr h="62863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9. Qua văn bản tác giả muốn nhắn gửi đến bạn đọc bài học ý nghìa gì?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635199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28001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0">
            <a:extLst>
              <a:ext uri="{FF2B5EF4-FFF2-40B4-BE49-F238E27FC236}">
                <a16:creationId xmlns="" xmlns:a16="http://schemas.microsoft.com/office/drawing/2014/main" id="{B09915F6-5DBD-4E09-AF7E-6562ADB39A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3539" y="559558"/>
            <a:ext cx="11258134" cy="1654051"/>
          </a:xfrm>
          <a:prstGeom prst="roundRect">
            <a:avLst>
              <a:gd name="adj" fmla="val 16667"/>
            </a:avLst>
          </a:prstGeom>
          <a:solidFill>
            <a:schemeClr val="accent4">
              <a:lumMod val="40000"/>
              <a:lumOff val="60000"/>
            </a:schemeClr>
          </a:solidFill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83973" y="559558"/>
            <a:ext cx="10877265" cy="16376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7150" algn="l"/>
              </a:tabLst>
              <a:defRPr/>
            </a:pPr>
            <a:r>
              <a:rPr kumimoji="0" lang="de-DE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Tìm đọc tiểu thuyết  </a:t>
            </a:r>
            <a:r>
              <a:rPr kumimoji="0" lang="de-DE" sz="3200" b="1" i="1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Tắt đèn</a:t>
            </a:r>
            <a:r>
              <a:rPr kumimoji="0" lang="de-DE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của Ngô Tất Tố và tìm hiểu các yếu tố hình thức, nội dung tác phẩm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/>
          </p:nvPr>
        </p:nvGraphicFramePr>
        <p:xfrm>
          <a:off x="393539" y="2743199"/>
          <a:ext cx="11258134" cy="3753134"/>
        </p:xfrm>
        <a:graphic>
          <a:graphicData uri="http://schemas.openxmlformats.org/drawingml/2006/table">
            <a:tbl>
              <a:tblPr firstRow="1" firstCol="1" bandRow="1"/>
              <a:tblGrid>
                <a:gridCol w="5051918">
                  <a:extLst>
                    <a:ext uri="{9D8B030D-6E8A-4147-A177-3AD203B41FA5}">
                      <a16:colId xmlns="" xmlns:a16="http://schemas.microsoft.com/office/drawing/2014/main" val="1709427089"/>
                    </a:ext>
                  </a:extLst>
                </a:gridCol>
                <a:gridCol w="6206216">
                  <a:extLst>
                    <a:ext uri="{9D8B030D-6E8A-4147-A177-3AD203B41FA5}">
                      <a16:colId xmlns="" xmlns:a16="http://schemas.microsoft.com/office/drawing/2014/main" val="2708576341"/>
                    </a:ext>
                  </a:extLst>
                </a:gridCol>
              </a:tblGrid>
              <a:tr h="61469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de-DE" sz="3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 Bối  cảnh: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de-DE" sz="3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716619459"/>
                  </a:ext>
                </a:extLst>
              </a:tr>
              <a:tr h="61469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de-DE" sz="3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 Nhân vật 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de-DE" sz="3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849513319"/>
                  </a:ext>
                </a:extLst>
              </a:tr>
              <a:tr h="61469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de-DE" sz="3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3.Tóm tắt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32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159917327"/>
                  </a:ext>
                </a:extLst>
              </a:tr>
              <a:tr h="67966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de-DE" sz="3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4.Ngôi kể, người kể chuyện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de-DE" sz="3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928686676"/>
                  </a:ext>
                </a:extLst>
              </a:tr>
              <a:tr h="61469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de-DE" sz="3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 Đề tài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de-DE" sz="3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245854431"/>
                  </a:ext>
                </a:extLst>
              </a:tr>
              <a:tr h="61469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de-DE" sz="3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 Chủ đề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de-DE" sz="3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0064545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16497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0">
            <a:extLst>
              <a:ext uri="{FF2B5EF4-FFF2-40B4-BE49-F238E27FC236}">
                <a16:creationId xmlns="" xmlns:a16="http://schemas.microsoft.com/office/drawing/2014/main" id="{B09915F6-5DBD-4E09-AF7E-6562ADB39A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3539" y="928048"/>
            <a:ext cx="11258134" cy="4981433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93539" y="1562807"/>
            <a:ext cx="11258134" cy="37119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cống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hiến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đóng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góp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lao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phong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hùng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lao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2011.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tác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ông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đặc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biệt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tác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viết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Chủ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tịch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Hồ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Chí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Minh,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đã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lại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ấn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tượng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sâu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sắc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lòng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giả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công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chúng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đó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tác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Búp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xanh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đã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tái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nối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30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lần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dịch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nhiều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thứ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trên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thế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giớ</a:t>
            </a:r>
            <a:r>
              <a:rPr kumimoji="0" lang="vi-VN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chuyển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thành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tác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điện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ản</a:t>
            </a:r>
            <a:r>
              <a:rPr kumimoji="0" lang="vi-VN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0789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0">
            <a:extLst>
              <a:ext uri="{FF2B5EF4-FFF2-40B4-BE49-F238E27FC236}">
                <a16:creationId xmlns="" xmlns:a16="http://schemas.microsoft.com/office/drawing/2014/main" id="{B09915F6-5DBD-4E09-AF7E-6562ADB39A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307" y="559558"/>
            <a:ext cx="11600597" cy="5663821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86854" y="739506"/>
            <a:ext cx="1109563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Búp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xanh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xứ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cấu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“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Búp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Sen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xanh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tiểu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thuyết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lịch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đời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tịch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Chí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Minh  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ấu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gắn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tuổi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thanh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niêm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cứu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khoảng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300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chia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chương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“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ấu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“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niên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thiếu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“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Tuổi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mươi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thiên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lịch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ngoại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cứu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bậc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vĩ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2703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8936" y="734406"/>
            <a:ext cx="53494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3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Văn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bản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“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Dọc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đường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lang="vi-VN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x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ứ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Nghệ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”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/>
          </p:nvPr>
        </p:nvGraphicFramePr>
        <p:xfrm>
          <a:off x="620848" y="1910686"/>
          <a:ext cx="11075283" cy="4109085"/>
        </p:xfrm>
        <a:graphic>
          <a:graphicData uri="http://schemas.openxmlformats.org/drawingml/2006/table">
            <a:tbl>
              <a:tblPr firstRow="1" firstCol="1" bandRow="1"/>
              <a:tblGrid>
                <a:gridCol w="3334660">
                  <a:extLst>
                    <a:ext uri="{9D8B030D-6E8A-4147-A177-3AD203B41FA5}">
                      <a16:colId xmlns="" xmlns:a16="http://schemas.microsoft.com/office/drawing/2014/main" val="2812531501"/>
                    </a:ext>
                  </a:extLst>
                </a:gridCol>
                <a:gridCol w="7740623">
                  <a:extLst>
                    <a:ext uri="{9D8B030D-6E8A-4147-A177-3AD203B41FA5}">
                      <a16:colId xmlns="" xmlns:a16="http://schemas.microsoft.com/office/drawing/2014/main" val="533951285"/>
                    </a:ext>
                  </a:extLst>
                </a:gridCol>
              </a:tblGrid>
              <a:tr h="21377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8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Nội dung tìm hiểu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19" marR="594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800" b="1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Trả lời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19" marR="594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1279576"/>
                  </a:ext>
                </a:extLst>
              </a:tr>
              <a:tr h="106886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1.Xuất  </a:t>
                      </a:r>
                      <a:r>
                        <a:rPr lang="en-US" sz="28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xứ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419" marR="594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i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Trích</a:t>
                      </a:r>
                      <a:r>
                        <a:rPr lang="en-US" sz="28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“</a:t>
                      </a:r>
                      <a:r>
                        <a:rPr lang="en-US" sz="2800" i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Búp</a:t>
                      </a:r>
                      <a:r>
                        <a:rPr lang="en-US" sz="28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Sen </a:t>
                      </a:r>
                      <a:r>
                        <a:rPr lang="en-US" sz="2800" i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xanh</a:t>
                      </a:r>
                      <a:r>
                        <a:rPr lang="en-US" sz="28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” </a:t>
                      </a:r>
                      <a:r>
                        <a:rPr lang="en-US" sz="2800" i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kể</a:t>
                      </a:r>
                      <a:r>
                        <a:rPr lang="en-US" sz="28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8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tuổi</a:t>
                      </a:r>
                      <a:r>
                        <a:rPr lang="en-US" sz="28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thơ</a:t>
                      </a:r>
                      <a:r>
                        <a:rPr lang="en-US" sz="28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Bác</a:t>
                      </a:r>
                      <a:r>
                        <a:rPr lang="en-US" sz="28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Hồ</a:t>
                      </a:r>
                      <a:r>
                        <a:rPr lang="en-US" sz="28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en-US" sz="2800" i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Khi</a:t>
                      </a:r>
                      <a:r>
                        <a:rPr lang="en-US" sz="28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còn</a:t>
                      </a:r>
                      <a:r>
                        <a:rPr lang="en-US" sz="28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en-US" sz="28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cậu</a:t>
                      </a:r>
                      <a:r>
                        <a:rPr lang="en-US" sz="28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Bé</a:t>
                      </a:r>
                      <a:r>
                        <a:rPr lang="en-US" sz="28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Nguyễn</a:t>
                      </a:r>
                      <a:r>
                        <a:rPr lang="en-US" sz="28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Sinh</a:t>
                      </a:r>
                      <a:r>
                        <a:rPr lang="en-US" sz="28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Côn</a:t>
                      </a:r>
                      <a:r>
                        <a:rPr lang="en-US" sz="28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i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8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đã</a:t>
                      </a:r>
                      <a:r>
                        <a:rPr lang="en-US" sz="28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cùng</a:t>
                      </a:r>
                      <a:r>
                        <a:rPr lang="en-US" sz="28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anh</a:t>
                      </a:r>
                      <a:r>
                        <a:rPr lang="en-US" sz="28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trai</a:t>
                      </a:r>
                      <a:r>
                        <a:rPr lang="en-US" sz="28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Nguyễn</a:t>
                      </a:r>
                      <a:r>
                        <a:rPr lang="en-US" sz="28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Sinh</a:t>
                      </a:r>
                      <a:r>
                        <a:rPr lang="en-US" sz="28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Khiêm</a:t>
                      </a:r>
                      <a:r>
                        <a:rPr lang="en-US" sz="28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theo</a:t>
                      </a:r>
                      <a:r>
                        <a:rPr lang="en-US" sz="28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cha </a:t>
                      </a:r>
                      <a:r>
                        <a:rPr lang="en-US" sz="2800" i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vào</a:t>
                      </a:r>
                      <a:r>
                        <a:rPr lang="en-US" sz="28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kinh</a:t>
                      </a:r>
                      <a:r>
                        <a:rPr lang="en-US" sz="28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thành</a:t>
                      </a:r>
                      <a:r>
                        <a:rPr lang="en-US" sz="28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Huế</a:t>
                      </a:r>
                      <a:r>
                        <a:rPr lang="en-US" sz="28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en-US" sz="2800" i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Sau</a:t>
                      </a:r>
                      <a:r>
                        <a:rPr lang="en-US" sz="28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khi</a:t>
                      </a:r>
                      <a:r>
                        <a:rPr lang="en-US" sz="28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đỗ</a:t>
                      </a:r>
                      <a:r>
                        <a:rPr lang="en-US" sz="28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phó</a:t>
                      </a:r>
                      <a:r>
                        <a:rPr lang="en-US" sz="28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bảng</a:t>
                      </a:r>
                      <a:r>
                        <a:rPr lang="en-US" sz="28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ông</a:t>
                      </a:r>
                      <a:r>
                        <a:rPr lang="en-US" sz="28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Sắc</a:t>
                      </a:r>
                      <a:r>
                        <a:rPr lang="en-US" sz="28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vinh</a:t>
                      </a:r>
                      <a:r>
                        <a:rPr lang="en-US" sz="28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quy</a:t>
                      </a:r>
                      <a:r>
                        <a:rPr lang="en-US" sz="28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8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quê</a:t>
                      </a:r>
                      <a:r>
                        <a:rPr lang="en-US" sz="28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en-US" sz="2800" i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Đoạn</a:t>
                      </a:r>
                      <a:r>
                        <a:rPr lang="en-US" sz="28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trích</a:t>
                      </a:r>
                      <a:r>
                        <a:rPr lang="en-US" sz="28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kể</a:t>
                      </a:r>
                      <a:r>
                        <a:rPr lang="en-US" sz="28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chuyện</a:t>
                      </a:r>
                      <a:r>
                        <a:rPr lang="en-US" sz="28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8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cha </a:t>
                      </a:r>
                      <a:r>
                        <a:rPr lang="en-US" sz="2800" i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đi</a:t>
                      </a:r>
                      <a:r>
                        <a:rPr lang="en-US" sz="28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thăm</a:t>
                      </a:r>
                      <a:r>
                        <a:rPr lang="en-US" sz="28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bạn</a:t>
                      </a:r>
                      <a:r>
                        <a:rPr lang="en-US" sz="28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bè</a:t>
                      </a:r>
                      <a:r>
                        <a:rPr lang="en-US" sz="28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cho</a:t>
                      </a:r>
                      <a:r>
                        <a:rPr lang="en-US" sz="28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hai</a:t>
                      </a:r>
                      <a:r>
                        <a:rPr lang="en-US" sz="28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con </a:t>
                      </a:r>
                      <a:r>
                        <a:rPr lang="en-US" sz="2800" i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đi</a:t>
                      </a:r>
                      <a:r>
                        <a:rPr lang="en-US" sz="28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theo.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419" marR="594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215904798"/>
                  </a:ext>
                </a:extLst>
              </a:tr>
              <a:tr h="42754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2800" b="1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2).Thể loại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419" marR="594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b="1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800" b="1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en-US" sz="2800" b="1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loại</a:t>
                      </a:r>
                      <a:r>
                        <a:rPr lang="en-US" sz="280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en-US" sz="2800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Tiểu</a:t>
                      </a:r>
                      <a:r>
                        <a:rPr lang="en-US" sz="280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thuyết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419" marR="594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8708757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96807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4587813"/>
              </p:ext>
            </p:extLst>
          </p:nvPr>
        </p:nvGraphicFramePr>
        <p:xfrm>
          <a:off x="365760" y="182881"/>
          <a:ext cx="11451102" cy="6644206"/>
        </p:xfrm>
        <a:graphic>
          <a:graphicData uri="http://schemas.openxmlformats.org/drawingml/2006/table">
            <a:tbl>
              <a:tblPr firstRow="1" firstCol="1" bandRow="1"/>
              <a:tblGrid>
                <a:gridCol w="1828800">
                  <a:extLst>
                    <a:ext uri="{9D8B030D-6E8A-4147-A177-3AD203B41FA5}">
                      <a16:colId xmlns="" xmlns:a16="http://schemas.microsoft.com/office/drawing/2014/main" val="4093818703"/>
                    </a:ext>
                  </a:extLst>
                </a:gridCol>
                <a:gridCol w="9622302">
                  <a:extLst>
                    <a:ext uri="{9D8B030D-6E8A-4147-A177-3AD203B41FA5}">
                      <a16:colId xmlns="" xmlns:a16="http://schemas.microsoft.com/office/drawing/2014/main" val="1859025470"/>
                    </a:ext>
                  </a:extLst>
                </a:gridCol>
              </a:tblGrid>
              <a:tr h="87104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800" b="1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Nội dung tìm hiểu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19" marR="594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800" b="1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Trả lời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19" marR="594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78823299"/>
                  </a:ext>
                </a:extLst>
              </a:tr>
              <a:tr h="576187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(3) 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Giới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thiệu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đề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tài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Tóm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tắt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ngắn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gọn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dung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bản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419" marR="594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800" b="1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800" b="1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en-US" sz="2800" b="1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dung:</a:t>
                      </a:r>
                      <a:r>
                        <a:rPr lang="en-US" sz="280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Câu</a:t>
                      </a:r>
                      <a:r>
                        <a:rPr lang="en-US" sz="280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chuyện</a:t>
                      </a:r>
                      <a:r>
                        <a:rPr lang="en-US" sz="280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thời</a:t>
                      </a:r>
                      <a:r>
                        <a:rPr lang="en-US" sz="280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thơ</a:t>
                      </a:r>
                      <a:r>
                        <a:rPr lang="en-US" sz="280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ấu</a:t>
                      </a:r>
                      <a:r>
                        <a:rPr lang="en-US" sz="280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Bác</a:t>
                      </a:r>
                      <a:r>
                        <a:rPr lang="en-US" sz="280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Hồ</a:t>
                      </a:r>
                      <a:r>
                        <a:rPr lang="en-US" sz="280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800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Câu</a:t>
                      </a:r>
                      <a:r>
                        <a:rPr lang="en-US" sz="280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chuyện</a:t>
                      </a:r>
                      <a:r>
                        <a:rPr lang="en-US" sz="280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cụ</a:t>
                      </a:r>
                      <a:r>
                        <a:rPr lang="en-US" sz="280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Phó</a:t>
                      </a:r>
                      <a:r>
                        <a:rPr lang="en-US" sz="280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bảng</a:t>
                      </a:r>
                      <a:r>
                        <a:rPr lang="en-US" sz="280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80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80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con </a:t>
                      </a:r>
                      <a:r>
                        <a:rPr lang="en-US" sz="2800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khi</a:t>
                      </a:r>
                      <a:r>
                        <a:rPr lang="en-US" sz="280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dẫn</a:t>
                      </a:r>
                      <a:r>
                        <a:rPr lang="en-US" sz="280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80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con </a:t>
                      </a:r>
                      <a:r>
                        <a:rPr lang="en-US" sz="2800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đi</a:t>
                      </a:r>
                      <a:r>
                        <a:rPr lang="en-US" sz="280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thăm</a:t>
                      </a:r>
                      <a:r>
                        <a:rPr lang="en-US" sz="280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bạn</a:t>
                      </a:r>
                      <a:r>
                        <a:rPr lang="en-US" sz="280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bè</a:t>
                      </a:r>
                      <a:r>
                        <a:rPr lang="en-US" sz="280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lúc</a:t>
                      </a:r>
                      <a:r>
                        <a:rPr lang="en-US" sz="280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cụ</a:t>
                      </a:r>
                      <a:r>
                        <a:rPr lang="en-US" sz="280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vinh</a:t>
                      </a:r>
                      <a:r>
                        <a:rPr lang="en-US" sz="280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quy</a:t>
                      </a:r>
                      <a:r>
                        <a:rPr lang="en-US" sz="280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80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quê</a:t>
                      </a:r>
                      <a:r>
                        <a:rPr lang="en-US" sz="280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80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800" b="1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Tóm</a:t>
                      </a:r>
                      <a:r>
                        <a:rPr lang="en-US" sz="2800" b="1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tắt</a:t>
                      </a:r>
                      <a:r>
                        <a:rPr lang="en-US" sz="2800" b="1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800" b="1" i="0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2800" i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</a:t>
                      </a:r>
                      <a:r>
                        <a:rPr lang="en-US" sz="2800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Sau</a:t>
                      </a:r>
                      <a:r>
                        <a:rPr lang="en-US" sz="280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khi</a:t>
                      </a:r>
                      <a:r>
                        <a:rPr lang="en-US" sz="280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đỗ</a:t>
                      </a:r>
                      <a:r>
                        <a:rPr lang="en-US" sz="280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Phó</a:t>
                      </a:r>
                      <a:r>
                        <a:rPr lang="en-US" sz="280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bảng</a:t>
                      </a:r>
                      <a:r>
                        <a:rPr lang="en-US" sz="280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ông</a:t>
                      </a:r>
                      <a:r>
                        <a:rPr lang="en-US" sz="280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Sắc</a:t>
                      </a:r>
                      <a:r>
                        <a:rPr lang="en-US" sz="280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vinh</a:t>
                      </a:r>
                      <a:r>
                        <a:rPr lang="en-US" sz="280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quy</a:t>
                      </a:r>
                      <a:r>
                        <a:rPr lang="en-US" sz="280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80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quê</a:t>
                      </a:r>
                      <a:r>
                        <a:rPr lang="en-US" sz="280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80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cha </a:t>
                      </a:r>
                      <a:r>
                        <a:rPr lang="en-US" sz="2800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đi</a:t>
                      </a:r>
                      <a:r>
                        <a:rPr lang="en-US" sz="280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thăm</a:t>
                      </a:r>
                      <a:r>
                        <a:rPr lang="en-US" sz="280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bạn</a:t>
                      </a:r>
                      <a:r>
                        <a:rPr lang="en-US" sz="280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bè</a:t>
                      </a:r>
                      <a:r>
                        <a:rPr lang="en-US" sz="280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dẫn</a:t>
                      </a:r>
                      <a:r>
                        <a:rPr lang="en-US" sz="280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hai</a:t>
                      </a:r>
                      <a:r>
                        <a:rPr lang="en-US" sz="280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con </a:t>
                      </a:r>
                      <a:r>
                        <a:rPr lang="en-US" sz="2800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đi</a:t>
                      </a:r>
                      <a:r>
                        <a:rPr lang="en-US" sz="280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theo.</a:t>
                      </a:r>
                      <a:r>
                        <a:rPr lang="en-US" sz="280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Theo “</a:t>
                      </a:r>
                      <a:r>
                        <a:rPr lang="en-US" sz="2800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Dọc</a:t>
                      </a:r>
                      <a:r>
                        <a:rPr lang="en-US" sz="280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đường</a:t>
                      </a:r>
                      <a:r>
                        <a:rPr lang="en-US" sz="280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i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US" sz="2800" i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ứ </a:t>
                      </a:r>
                      <a:r>
                        <a:rPr lang="en-US" sz="2800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Nghệ</a:t>
                      </a:r>
                      <a:r>
                        <a:rPr lang="en-US" sz="280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” </a:t>
                      </a:r>
                      <a:r>
                        <a:rPr lang="en-US" sz="2800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ba</a:t>
                      </a:r>
                      <a:r>
                        <a:rPr lang="en-US" sz="280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cha con </a:t>
                      </a:r>
                      <a:r>
                        <a:rPr lang="en-US" sz="2800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cụ</a:t>
                      </a:r>
                      <a:r>
                        <a:rPr lang="en-US" sz="280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Phó</a:t>
                      </a:r>
                      <a:r>
                        <a:rPr lang="en-US" sz="280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bảng</a:t>
                      </a:r>
                      <a:r>
                        <a:rPr lang="en-US" sz="280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280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ngắm</a:t>
                      </a:r>
                      <a:r>
                        <a:rPr lang="en-US" sz="280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cảnh</a:t>
                      </a:r>
                      <a:r>
                        <a:rPr lang="en-US" sz="280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non </a:t>
                      </a:r>
                      <a:r>
                        <a:rPr lang="en-US" sz="2800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xanh</a:t>
                      </a:r>
                      <a:r>
                        <a:rPr lang="en-US" sz="280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xứ</a:t>
                      </a:r>
                      <a:r>
                        <a:rPr lang="en-US" sz="280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Nghệ</a:t>
                      </a:r>
                      <a:r>
                        <a:rPr lang="en-US" sz="280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vừa</a:t>
                      </a:r>
                      <a:r>
                        <a:rPr lang="en-US" sz="280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đi</a:t>
                      </a:r>
                      <a:r>
                        <a:rPr lang="en-US" sz="280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vừa</a:t>
                      </a:r>
                      <a:r>
                        <a:rPr lang="en-US" sz="280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trò</a:t>
                      </a:r>
                      <a:r>
                        <a:rPr lang="en-US" sz="280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chuyện</a:t>
                      </a:r>
                      <a:r>
                        <a:rPr lang="en-US" sz="280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suy</a:t>
                      </a:r>
                      <a:r>
                        <a:rPr lang="en-US" sz="280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ngẫm</a:t>
                      </a:r>
                      <a:r>
                        <a:rPr lang="en-US" sz="280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80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80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câu</a:t>
                      </a:r>
                      <a:r>
                        <a:rPr lang="en-US" sz="280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chuyện</a:t>
                      </a:r>
                      <a:r>
                        <a:rPr lang="en-US" sz="280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lịch</a:t>
                      </a:r>
                      <a:r>
                        <a:rPr lang="en-US" sz="280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sử</a:t>
                      </a:r>
                      <a:r>
                        <a:rPr lang="en-US" sz="280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liên</a:t>
                      </a:r>
                      <a:r>
                        <a:rPr lang="en-US" sz="280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quan</a:t>
                      </a:r>
                      <a:r>
                        <a:rPr lang="en-US" sz="280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đến</a:t>
                      </a:r>
                      <a:r>
                        <a:rPr lang="en-US" sz="280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80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địa</a:t>
                      </a:r>
                      <a:r>
                        <a:rPr lang="en-US" sz="280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danh</a:t>
                      </a:r>
                      <a:r>
                        <a:rPr lang="en-US" sz="280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en-US" sz="2800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Câu</a:t>
                      </a:r>
                      <a:r>
                        <a:rPr lang="en-US" sz="280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chuyện</a:t>
                      </a:r>
                      <a:r>
                        <a:rPr lang="en-US" sz="280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“ </a:t>
                      </a:r>
                      <a:r>
                        <a:rPr lang="en-US" sz="2800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Mỵ</a:t>
                      </a:r>
                      <a:r>
                        <a:rPr lang="en-US" sz="280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Châu</a:t>
                      </a:r>
                      <a:r>
                        <a:rPr lang="en-US" sz="280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800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Trọng</a:t>
                      </a:r>
                      <a:r>
                        <a:rPr lang="en-US" sz="280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Thủy</a:t>
                      </a:r>
                      <a:r>
                        <a:rPr lang="en-US" sz="280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”, </a:t>
                      </a:r>
                      <a:r>
                        <a:rPr lang="en-US" sz="2800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câu</a:t>
                      </a:r>
                      <a:r>
                        <a:rPr lang="en-US" sz="280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chuyện</a:t>
                      </a:r>
                      <a:r>
                        <a:rPr lang="en-US" sz="280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0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vùng</a:t>
                      </a:r>
                      <a:r>
                        <a:rPr lang="en-US" sz="2800" i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Ba </a:t>
                      </a:r>
                      <a:r>
                        <a:rPr lang="en-US" sz="2800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Hòn</a:t>
                      </a:r>
                      <a:r>
                        <a:rPr lang="en-US" sz="280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câu</a:t>
                      </a:r>
                      <a:r>
                        <a:rPr lang="en-US" sz="280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chuyện</a:t>
                      </a:r>
                      <a:r>
                        <a:rPr lang="en-US" sz="280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80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đền</a:t>
                      </a:r>
                      <a:r>
                        <a:rPr lang="en-US" sz="280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Quả</a:t>
                      </a:r>
                      <a:r>
                        <a:rPr lang="en-US" sz="280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Sơn</a:t>
                      </a:r>
                      <a:r>
                        <a:rPr lang="en-US" sz="280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80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đền</a:t>
                      </a:r>
                      <a:r>
                        <a:rPr lang="en-US" sz="280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thờ</a:t>
                      </a:r>
                      <a:r>
                        <a:rPr lang="en-US" sz="280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Họ</a:t>
                      </a:r>
                      <a:r>
                        <a:rPr lang="en-US" sz="280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Nguyễn</a:t>
                      </a:r>
                      <a:r>
                        <a:rPr lang="en-US" sz="280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Tiên</a:t>
                      </a:r>
                      <a:r>
                        <a:rPr lang="en-US" sz="280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Điền</a:t>
                      </a:r>
                      <a:r>
                        <a:rPr lang="en-US" sz="280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en-US" sz="2800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280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câu</a:t>
                      </a:r>
                      <a:r>
                        <a:rPr lang="en-US" sz="280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chuyện</a:t>
                      </a:r>
                      <a:r>
                        <a:rPr lang="en-US" sz="280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kể</a:t>
                      </a:r>
                      <a:r>
                        <a:rPr lang="en-US" sz="280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80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en-US" sz="280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giảng</a:t>
                      </a:r>
                      <a:r>
                        <a:rPr lang="en-US" sz="280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giải</a:t>
                      </a:r>
                      <a:r>
                        <a:rPr lang="en-US" sz="280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cho</a:t>
                      </a:r>
                      <a:r>
                        <a:rPr lang="en-US" sz="280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con </a:t>
                      </a:r>
                      <a:r>
                        <a:rPr lang="en-US" sz="2800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en-US" sz="280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thắc</a:t>
                      </a:r>
                      <a:r>
                        <a:rPr lang="en-US" sz="280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mắc</a:t>
                      </a:r>
                      <a:r>
                        <a:rPr lang="en-US" sz="280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cụ</a:t>
                      </a:r>
                      <a:r>
                        <a:rPr lang="en-US" sz="280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Phó</a:t>
                      </a:r>
                      <a:r>
                        <a:rPr lang="en-US" sz="280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bảng</a:t>
                      </a:r>
                      <a:r>
                        <a:rPr lang="en-US" sz="280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đã</a:t>
                      </a:r>
                      <a:r>
                        <a:rPr lang="en-US" sz="280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khéo</a:t>
                      </a:r>
                      <a:r>
                        <a:rPr lang="en-US" sz="280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léo</a:t>
                      </a:r>
                      <a:r>
                        <a:rPr lang="en-US" sz="280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dạy</a:t>
                      </a:r>
                      <a:r>
                        <a:rPr lang="en-US" sz="280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con </a:t>
                      </a:r>
                      <a:r>
                        <a:rPr lang="en-US" sz="2800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bài</a:t>
                      </a:r>
                      <a:r>
                        <a:rPr lang="en-US" sz="280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học</a:t>
                      </a:r>
                      <a:r>
                        <a:rPr lang="en-US" sz="280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làm</a:t>
                      </a:r>
                      <a:r>
                        <a:rPr lang="en-US" sz="280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80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419" marR="594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396389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6854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0883128"/>
              </p:ext>
            </p:extLst>
          </p:nvPr>
        </p:nvGraphicFramePr>
        <p:xfrm>
          <a:off x="351693" y="928469"/>
          <a:ext cx="11451102" cy="5102887"/>
        </p:xfrm>
        <a:graphic>
          <a:graphicData uri="http://schemas.openxmlformats.org/drawingml/2006/table">
            <a:tbl>
              <a:tblPr firstRow="1" firstCol="1" bandRow="1"/>
              <a:tblGrid>
                <a:gridCol w="3390314">
                  <a:extLst>
                    <a:ext uri="{9D8B030D-6E8A-4147-A177-3AD203B41FA5}">
                      <a16:colId xmlns="" xmlns:a16="http://schemas.microsoft.com/office/drawing/2014/main" val="4093818703"/>
                    </a:ext>
                  </a:extLst>
                </a:gridCol>
                <a:gridCol w="8060788">
                  <a:extLst>
                    <a:ext uri="{9D8B030D-6E8A-4147-A177-3AD203B41FA5}">
                      <a16:colId xmlns="" xmlns:a16="http://schemas.microsoft.com/office/drawing/2014/main" val="1859025470"/>
                    </a:ext>
                  </a:extLst>
                </a:gridCol>
              </a:tblGrid>
              <a:tr h="4397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800" b="1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Nội dung tìm hiểu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19" marR="594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800" b="1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Trả lời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19" marR="594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78823299"/>
                  </a:ext>
                </a:extLst>
              </a:tr>
              <a:tr h="197714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(4)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Ngôi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kể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3200" b="1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3200" b="1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Ngôi</a:t>
                      </a:r>
                      <a:r>
                        <a:rPr lang="en-US" sz="3200" b="1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kể</a:t>
                      </a:r>
                      <a:r>
                        <a:rPr lang="en-US" sz="3200" b="1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320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Câu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chuyện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được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kê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̉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theo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ngôi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kê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̉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thư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́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ba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3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39638963"/>
                  </a:ext>
                </a:extLst>
              </a:tr>
              <a:tr h="266917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(5</a:t>
                      </a:r>
                      <a:r>
                        <a:rPr lang="en-US" sz="3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).</a:t>
                      </a:r>
                      <a:r>
                        <a:rPr lang="vi-VN" sz="3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Nêu </a:t>
                      </a:r>
                      <a:r>
                        <a:rPr lang="vi-VN" sz="3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tác dụng của ngôi kể.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3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Ngôi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kê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̉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này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có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tác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dụng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giúp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người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nghe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kê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̉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chuyện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một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cách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linh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hoạt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tư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̣ do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những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gi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̀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diễn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ra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với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nhân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vật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276282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405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2868591"/>
              </p:ext>
            </p:extLst>
          </p:nvPr>
        </p:nvGraphicFramePr>
        <p:xfrm>
          <a:off x="378989" y="805638"/>
          <a:ext cx="11451102" cy="5526923"/>
        </p:xfrm>
        <a:graphic>
          <a:graphicData uri="http://schemas.openxmlformats.org/drawingml/2006/table">
            <a:tbl>
              <a:tblPr firstRow="1" firstCol="1" bandRow="1"/>
              <a:tblGrid>
                <a:gridCol w="3390314">
                  <a:extLst>
                    <a:ext uri="{9D8B030D-6E8A-4147-A177-3AD203B41FA5}">
                      <a16:colId xmlns="" xmlns:a16="http://schemas.microsoft.com/office/drawing/2014/main" val="4093818703"/>
                    </a:ext>
                  </a:extLst>
                </a:gridCol>
                <a:gridCol w="8060788">
                  <a:extLst>
                    <a:ext uri="{9D8B030D-6E8A-4147-A177-3AD203B41FA5}">
                      <a16:colId xmlns="" xmlns:a16="http://schemas.microsoft.com/office/drawing/2014/main" val="1859025470"/>
                    </a:ext>
                  </a:extLst>
                </a:gridCol>
              </a:tblGrid>
              <a:tr h="49458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800" b="1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Nội dung tìm hiểu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19" marR="594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800" b="1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Trả lời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19" marR="594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78823299"/>
                  </a:ext>
                </a:extLst>
              </a:tr>
              <a:tr h="179653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(6)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Nhân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vật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8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Nhân</a:t>
                      </a:r>
                      <a:r>
                        <a:rPr lang="en-US" sz="2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Cụ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Phó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bảng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hai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con (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Côn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Khiêm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).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39638963"/>
                  </a:ext>
                </a:extLst>
              </a:tr>
              <a:tr h="323580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(7) Bố cục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8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Bố</a:t>
                      </a:r>
                      <a:r>
                        <a:rPr lang="en-US" sz="2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cục</a:t>
                      </a:r>
                      <a:r>
                        <a:rPr lang="en-US" sz="2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Phần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vi-VN" sz="28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đầu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...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cam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chịu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nộp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mình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cho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giặc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)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Câu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chuyện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tình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sử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Mị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Châu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Trọng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Thủy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đền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thờ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Thục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Phán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Phần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2 (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Tiếp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... </a:t>
                      </a:r>
                      <a:r>
                        <a:rPr lang="en-US" sz="28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chức</a:t>
                      </a:r>
                      <a:r>
                        <a:rPr lang="en-US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trọng</a:t>
                      </a:r>
                      <a:r>
                        <a:rPr lang="en-US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quyền</a:t>
                      </a:r>
                      <a:r>
                        <a:rPr lang="en-US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cao</a:t>
                      </a:r>
                      <a:r>
                        <a:rPr lang="en-US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đó</a:t>
                      </a:r>
                      <a:r>
                        <a:rPr lang="en-US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con ạ):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Câu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chuyện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vùng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Ba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Hòn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đền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Quả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Son.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Phần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3(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Còn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lại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):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Câu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chuyện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đền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thờ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Nguyễn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Du.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276282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83276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0">
            <a:extLst>
              <a:ext uri="{FF2B5EF4-FFF2-40B4-BE49-F238E27FC236}">
                <a16:creationId xmlns="" xmlns:a16="http://schemas.microsoft.com/office/drawing/2014/main" id="{B09915F6-5DBD-4E09-AF7E-6562ADB39A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3539" y="928049"/>
            <a:ext cx="11258134" cy="4776716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83372" y="1869744"/>
            <a:ext cx="11078467" cy="27052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1)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Nêu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bối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cảnh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chuyện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(2)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Dọc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đường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Xứ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Nghệ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cha con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cụ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Phó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đã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nói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nhau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chuyện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gì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chi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nhân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chuyện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đó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(3)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Chỉ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dấu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ấn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ngôn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ngữ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vùng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miền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hiện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tác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(4)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Khái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quát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đặc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sắc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nghệ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thuật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6832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2117</Words>
  <Application>Microsoft Office PowerPoint</Application>
  <PresentationFormat>Custom</PresentationFormat>
  <Paragraphs>170</Paragraphs>
  <Slides>28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28</vt:i4>
      </vt:variant>
    </vt:vector>
  </HeadingPairs>
  <TitlesOfParts>
    <vt:vector size="30" baseType="lpstr"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HP</cp:lastModifiedBy>
  <cp:revision>15</cp:revision>
  <dcterms:created xsi:type="dcterms:W3CDTF">2022-07-16T04:50:56Z</dcterms:created>
  <dcterms:modified xsi:type="dcterms:W3CDTF">2022-08-20T07:59:27Z</dcterms:modified>
</cp:coreProperties>
</file>