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9" r:id="rId3"/>
    <p:sldId id="260" r:id="rId4"/>
    <p:sldId id="263" r:id="rId5"/>
    <p:sldId id="262" r:id="rId6"/>
    <p:sldId id="264" r:id="rId7"/>
    <p:sldId id="265" r:id="rId8"/>
    <p:sldId id="267" r:id="rId9"/>
    <p:sldId id="269" r:id="rId10"/>
    <p:sldId id="271" r:id="rId11"/>
    <p:sldId id="272" r:id="rId12"/>
    <p:sldId id="275" r:id="rId13"/>
    <p:sldId id="274" r:id="rId14"/>
    <p:sldId id="277" r:id="rId15"/>
    <p:sldId id="278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24.wmf"/><Relationship Id="rId1" Type="http://schemas.openxmlformats.org/officeDocument/2006/relationships/image" Target="../media/image12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2" Type="http://schemas.openxmlformats.org/officeDocument/2006/relationships/image" Target="../media/image24.wmf"/><Relationship Id="rId1" Type="http://schemas.openxmlformats.org/officeDocument/2006/relationships/image" Target="../media/image12.wmf"/><Relationship Id="rId6" Type="http://schemas.openxmlformats.org/officeDocument/2006/relationships/image" Target="../media/image52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24.wmf"/><Relationship Id="rId1" Type="http://schemas.openxmlformats.org/officeDocument/2006/relationships/image" Target="../media/image12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6.wmf"/><Relationship Id="rId1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34.wmf"/><Relationship Id="rId4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3BB9E-396F-41E4-81EE-1B9C1081CFE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75287-3642-449F-8DDA-415C664A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1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9C8BEE0-3CBA-4D37-993C-24C303925F1D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16387" name="Rectangle 7"/>
          <p:cNvSpPr txBox="1">
            <a:spLocks noGrp="1" noChangeArrowheads="1"/>
          </p:cNvSpPr>
          <p:nvPr/>
        </p:nvSpPr>
        <p:spPr bwMode="auto">
          <a:xfrm>
            <a:off x="3885177" y="8685256"/>
            <a:ext cx="2971208" cy="45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71AB20C6-069F-43C9-B38D-2D31B4DCCEAD}" type="slidenum">
              <a:rPr lang="en-US" sz="1200"/>
              <a:pPr algn="r" eaLnBrk="1" hangingPunct="1"/>
              <a:t>1</a:t>
            </a:fld>
            <a:endParaRPr lang="en-US" sz="1200"/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89C4F3-55E4-4CA6-A390-E2591D007B4F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6A777AE-997D-4102-8946-13BC4D88C710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6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3D3D7D-3F7A-419D-871E-10EAB84CC6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2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8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5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9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7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2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9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1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3D6D6-6205-42F4-BE33-8B3DD7B89E30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73274-30BE-4864-BD0C-F6979E0A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0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45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4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47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5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58.bin"/><Relationship Id="rId18" Type="http://schemas.openxmlformats.org/officeDocument/2006/relationships/image" Target="../media/image54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51.wmf"/><Relationship Id="rId17" Type="http://schemas.openxmlformats.org/officeDocument/2006/relationships/oleObject" Target="../embeddings/oleObject6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53.wmf"/><Relationship Id="rId20" Type="http://schemas.openxmlformats.org/officeDocument/2006/relationships/image" Target="../media/image55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59.bin"/><Relationship Id="rId10" Type="http://schemas.openxmlformats.org/officeDocument/2006/relationships/image" Target="../media/image50.wmf"/><Relationship Id="rId19" Type="http://schemas.openxmlformats.org/officeDocument/2006/relationships/oleObject" Target="../embeddings/oleObject61.bin"/><Relationship Id="rId4" Type="http://schemas.openxmlformats.org/officeDocument/2006/relationships/image" Target="../media/image12.wmf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5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4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66.bin"/><Relationship Id="rId5" Type="http://schemas.openxmlformats.org/officeDocument/2006/relationships/oleObject" Target="../embeddings/oleObject63.bin"/><Relationship Id="rId10" Type="http://schemas.openxmlformats.org/officeDocument/2006/relationships/image" Target="../media/image57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6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12" Type="http://schemas.openxmlformats.org/officeDocument/2006/relationships/image" Target="../media/image6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8.bin"/><Relationship Id="rId10" Type="http://schemas.openxmlformats.org/officeDocument/2006/relationships/image" Target="../media/image63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7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9.wmf"/><Relationship Id="rId20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5.bin"/><Relationship Id="rId18" Type="http://schemas.openxmlformats.org/officeDocument/2006/relationships/image" Target="../media/image19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8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2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3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8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3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3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/>
          <a:p>
            <a:pPr algn="r" eaLnBrk="1" hangingPunct="1"/>
            <a:endParaRPr lang="en-US" sz="51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057400" y="3503613"/>
            <a:ext cx="6400800" cy="1751012"/>
          </a:xfrm>
        </p:spPr>
        <p:txBody>
          <a:bodyPr/>
          <a:lstStyle/>
          <a:p>
            <a:pPr marL="0" indent="0" algn="r" eaLnBrk="1" hangingPunct="1">
              <a:buFontTx/>
              <a:buNone/>
            </a:pPr>
            <a:endParaRPr lang="en-US" smtClean="0"/>
          </a:p>
        </p:txBody>
      </p:sp>
      <p:pic>
        <p:nvPicPr>
          <p:cNvPr id="2052" name="Picture 4" descr="EJ14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990600" y="1219200"/>
            <a:ext cx="7416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400" b="1" dirty="0" smtClean="0">
                <a:latin typeface="Times New Roman" pitchFamily="18" charset="0"/>
                <a:cs typeface="Times New Roman" pitchFamily="18" charset="0"/>
              </a:rPr>
              <a:t>PHÒNG GIÁO DỤC ĐÀO TẠO NHA TRANG</a:t>
            </a:r>
          </a:p>
          <a:p>
            <a:pPr algn="ctr" eaLnBrk="1" hangingPunct="1"/>
            <a:r>
              <a:rPr lang="vi-VN" sz="2400" b="1" kern="10" dirty="0" smtClean="0">
                <a:latin typeface="Times New Roman"/>
                <a:cs typeface="Times New Roman"/>
              </a:rPr>
              <a:t>TRƯỜNG THCS TRẦN HƯNG ĐẠO</a:t>
            </a:r>
            <a:endParaRPr lang="en-US" sz="2400" b="1" kern="10" dirty="0" smtClean="0">
              <a:latin typeface="Times New Roman"/>
              <a:cs typeface="Times New Roman"/>
            </a:endParaRPr>
          </a:p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CHÀO MỪNG CÁC EM </a:t>
            </a:r>
          </a:p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HỌC SINH KHỐI 8</a:t>
            </a:r>
          </a:p>
          <a:p>
            <a:pPr algn="ctr" eaLnBrk="1" hangingPunct="1"/>
            <a:endParaRPr lang="en-US" sz="2400" b="1" kern="1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 eaLnBrk="1" hangingPunct="1"/>
            <a:endParaRPr lang="en-US" altLang="en-US" sz="2400" b="1" dirty="0">
              <a:solidFill>
                <a:srgbClr val="B0005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8" descr="DSTARS-P"/>
          <p:cNvPicPr>
            <a:picLocks noChangeAspect="1" noChangeArrowheads="1" noCrop="1"/>
          </p:cNvPicPr>
          <p:nvPr/>
        </p:nvPicPr>
        <p:blipFill>
          <a:blip r:embed="rId4">
            <a:lum brigh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076700"/>
            <a:ext cx="1152525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DSTARS-P"/>
          <p:cNvPicPr>
            <a:picLocks noChangeAspect="1" noChangeArrowheads="1" noCrop="1"/>
          </p:cNvPicPr>
          <p:nvPr/>
        </p:nvPicPr>
        <p:blipFill>
          <a:blip r:embed="rId4">
            <a:lum bright="-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188913"/>
            <a:ext cx="1152525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DSTARS-P"/>
          <p:cNvPicPr>
            <a:picLocks noChangeAspect="1" noChangeArrowheads="1" noCrop="1"/>
          </p:cNvPicPr>
          <p:nvPr/>
        </p:nvPicPr>
        <p:blipFill>
          <a:blip r:embed="rId4">
            <a:lum brigh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1152525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8" descr="DSTARS-P"/>
          <p:cNvPicPr>
            <a:picLocks noChangeAspect="1" noChangeArrowheads="1" noCrop="1"/>
          </p:cNvPicPr>
          <p:nvPr/>
        </p:nvPicPr>
        <p:blipFill>
          <a:blip r:embed="rId4">
            <a:lum bright="-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589588"/>
            <a:ext cx="1152525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8" descr="DSTARS-P"/>
          <p:cNvPicPr>
            <a:picLocks noChangeAspect="1" noChangeArrowheads="1" noCrop="1"/>
          </p:cNvPicPr>
          <p:nvPr/>
        </p:nvPicPr>
        <p:blipFill>
          <a:blip r:embed="rId4">
            <a:lum bright="-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75" y="5888038"/>
            <a:ext cx="1152525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8" descr="DSTARS-P"/>
          <p:cNvPicPr>
            <a:picLocks noChangeAspect="1" noChangeArrowheads="1" noCrop="1"/>
          </p:cNvPicPr>
          <p:nvPr/>
        </p:nvPicPr>
        <p:blipFill>
          <a:blip r:embed="rId4">
            <a:lum brigh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1152525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DSTARS-P"/>
          <p:cNvPicPr>
            <a:picLocks noChangeAspect="1" noChangeArrowheads="1" noCrop="1"/>
          </p:cNvPicPr>
          <p:nvPr/>
        </p:nvPicPr>
        <p:blipFill>
          <a:blip r:embed="rId4">
            <a:lum brigh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837238"/>
            <a:ext cx="1152525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2005445" y="3276600"/>
            <a:ext cx="4953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6. §4. NHỮNG HẰNG ĐẲNG THỨC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ĐÁNG NHỚ 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NĂM HỌC:  2021 – 2022</a:t>
            </a:r>
          </a:p>
          <a:p>
            <a:pPr algn="ctr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570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7173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err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nào đúng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643297"/>
              </p:ext>
            </p:extLst>
          </p:nvPr>
        </p:nvGraphicFramePr>
        <p:xfrm>
          <a:off x="762000" y="457200"/>
          <a:ext cx="3822700" cy="298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4" name="Equation" r:id="rId3" imgW="1562040" imgH="1218960" progId="Equation.DSMT4">
                  <p:embed/>
                </p:oleObj>
              </mc:Choice>
              <mc:Fallback>
                <p:oleObj name="Equation" r:id="rId3" imgW="1562040" imgH="1218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57200"/>
                        <a:ext cx="3822700" cy="298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4229100" y="4572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070184"/>
              </p:ext>
            </p:extLst>
          </p:nvPr>
        </p:nvGraphicFramePr>
        <p:xfrm>
          <a:off x="685800" y="3810000"/>
          <a:ext cx="53816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5" name="Equation" r:id="rId5" imgW="2425680" imgH="279360" progId="Equation.DSMT4">
                  <p:embed/>
                </p:oleObj>
              </mc:Choice>
              <mc:Fallback>
                <p:oleObj name="Equation" r:id="rId5" imgW="24256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810000"/>
                        <a:ext cx="5381625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4229100" y="1052945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29100" y="16002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29100" y="22098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57700" y="28194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345806"/>
              </p:ext>
            </p:extLst>
          </p:nvPr>
        </p:nvGraphicFramePr>
        <p:xfrm>
          <a:off x="1939203" y="4724400"/>
          <a:ext cx="2986088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6" name="Equation" r:id="rId7" imgW="1346040" imgH="279360" progId="Equation.DSMT4">
                  <p:embed/>
                </p:oleObj>
              </mc:Choice>
              <mc:Fallback>
                <p:oleObj name="Equation" r:id="rId7" imgW="1346040" imgH="2793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203" y="4724400"/>
                        <a:ext cx="2986088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464349"/>
              </p:ext>
            </p:extLst>
          </p:nvPr>
        </p:nvGraphicFramePr>
        <p:xfrm>
          <a:off x="1969077" y="5334000"/>
          <a:ext cx="276225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7" name="Equation" r:id="rId9" imgW="1244520" imgH="279360" progId="Equation.DSMT4">
                  <p:embed/>
                </p:oleObj>
              </mc:Choice>
              <mc:Fallback>
                <p:oleObj name="Equation" r:id="rId9" imgW="1244520" imgH="2793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9077" y="5334000"/>
                        <a:ext cx="276225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609600" y="4800600"/>
            <a:ext cx="803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2834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09424" y="152400"/>
            <a:ext cx="89807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66"/>
                </a:solidFill>
                <a:latin typeface="Arial" charset="0"/>
              </a:rPr>
              <a:t>Tiết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 6: </a:t>
            </a:r>
            <a:r>
              <a:rPr lang="en-US" sz="2400" b="1" dirty="0" smtClean="0">
                <a:solidFill>
                  <a:srgbClr val="FF0066"/>
                </a:solidFill>
                <a:latin typeface="Arial" charset="0"/>
              </a:rPr>
              <a:t>§4. NHỮNG HẰNG ĐẲNG THỨC ĐÁNG NHỚ (</a:t>
            </a:r>
            <a:r>
              <a:rPr lang="en-US" sz="2400" b="1" dirty="0" err="1" smtClean="0">
                <a:solidFill>
                  <a:srgbClr val="FF0066"/>
                </a:solidFill>
                <a:latin typeface="Arial" charset="0"/>
              </a:rPr>
              <a:t>tiếp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6096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917596"/>
              </p:ext>
            </p:extLst>
          </p:nvPr>
        </p:nvGraphicFramePr>
        <p:xfrm>
          <a:off x="1371600" y="682625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7" name="Equation" r:id="rId3" imgW="2095200" imgH="279360" progId="Equation.DSMT4">
                  <p:embed/>
                </p:oleObj>
              </mc:Choice>
              <mc:Fallback>
                <p:oleObj name="Equation" r:id="rId3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682625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7134828" y="812947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FF"/>
                </a:solidFill>
                <a:latin typeface="Arial" charset="0"/>
              </a:rPr>
              <a:t>(4)</a:t>
            </a:r>
            <a:endParaRPr lang="en-US" sz="24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612834"/>
              </p:ext>
            </p:extLst>
          </p:nvPr>
        </p:nvGraphicFramePr>
        <p:xfrm>
          <a:off x="1371600" y="1490663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8" name="Equation" r:id="rId5" imgW="2095200" imgH="279360" progId="Equation.DSMT4">
                  <p:embed/>
                </p:oleObj>
              </mc:Choice>
              <mc:Fallback>
                <p:oleObj name="Equation" r:id="rId5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490663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143000" y="1417638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162800" y="1524000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6600FF"/>
                </a:solidFill>
                <a:latin typeface="Arial" charset="0"/>
              </a:rPr>
              <a:t>(5)</a:t>
            </a:r>
            <a:endParaRPr lang="en-US" sz="2400" dirty="0"/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317500" y="2309813"/>
            <a:ext cx="3644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u="sng" dirty="0" err="1">
                <a:solidFill>
                  <a:srgbClr val="6600FF"/>
                </a:solidFill>
                <a:latin typeface="Arial" charset="0"/>
              </a:rPr>
              <a:t>Bài</a:t>
            </a:r>
            <a:r>
              <a:rPr lang="en-US" sz="2400" u="sng" dirty="0">
                <a:solidFill>
                  <a:srgbClr val="6600FF"/>
                </a:solidFill>
                <a:latin typeface="Arial" charset="0"/>
              </a:rPr>
              <a:t> 26 </a:t>
            </a:r>
            <a:r>
              <a:rPr lang="en-US" sz="2400" u="sng" dirty="0" err="1">
                <a:solidFill>
                  <a:srgbClr val="6600FF"/>
                </a:solidFill>
                <a:latin typeface="Arial" charset="0"/>
              </a:rPr>
              <a:t>tr</a:t>
            </a:r>
            <a:r>
              <a:rPr lang="en-US" sz="2400" u="sng" dirty="0">
                <a:solidFill>
                  <a:srgbClr val="6600FF"/>
                </a:solidFill>
                <a:latin typeface="Arial" charset="0"/>
              </a:rPr>
              <a:t> 14 SGK:</a:t>
            </a:r>
            <a:r>
              <a:rPr lang="en-US" sz="24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rgbClr val="6600FF"/>
                </a:solidFill>
                <a:latin typeface="Arial" charset="0"/>
              </a:rPr>
              <a:t>Tính</a:t>
            </a:r>
            <a:r>
              <a:rPr lang="en-US" sz="2400" dirty="0">
                <a:solidFill>
                  <a:srgbClr val="00C000"/>
                </a:solidFill>
                <a:latin typeface="Arial" charset="0"/>
              </a:rPr>
              <a:t>:</a:t>
            </a:r>
            <a:endParaRPr lang="en-US" sz="2400" u="sng" dirty="0">
              <a:solidFill>
                <a:srgbClr val="00C000"/>
              </a:solidFill>
              <a:latin typeface="Arial" charset="0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962400" y="27686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u="sng">
                <a:solidFill>
                  <a:srgbClr val="0000FF"/>
                </a:solidFill>
                <a:latin typeface="Arial" charset="0"/>
              </a:rPr>
              <a:t>Bài làm.</a:t>
            </a:r>
          </a:p>
        </p:txBody>
      </p:sp>
      <p:graphicFrame>
        <p:nvGraphicFramePr>
          <p:cNvPr id="14" name="Object 20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33003240"/>
              </p:ext>
            </p:extLst>
          </p:nvPr>
        </p:nvGraphicFramePr>
        <p:xfrm>
          <a:off x="3784600" y="2170113"/>
          <a:ext cx="352425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9" name="Equation" r:id="rId7" imgW="1765300" imgH="393700" progId="Equation.DSMT4">
                  <p:embed/>
                </p:oleObj>
              </mc:Choice>
              <mc:Fallback>
                <p:oleObj name="Equation" r:id="rId7" imgW="1765300" imgH="393700" progId="Equation.DSMT4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2170113"/>
                        <a:ext cx="3524250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1518444"/>
              </p:ext>
            </p:extLst>
          </p:nvPr>
        </p:nvGraphicFramePr>
        <p:xfrm>
          <a:off x="523875" y="3419475"/>
          <a:ext cx="7793038" cy="1258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0" name="Equation" r:id="rId9" imgW="3454200" imgH="558720" progId="Equation.DSMT4">
                  <p:embed/>
                </p:oleObj>
              </mc:Choice>
              <mc:Fallback>
                <p:oleObj name="Equation" r:id="rId9" imgW="34542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" y="3419475"/>
                        <a:ext cx="7793038" cy="1258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457200" y="3124200"/>
            <a:ext cx="1143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>
                <a:solidFill>
                  <a:srgbClr val="6600FF"/>
                </a:solidFill>
                <a:latin typeface="Arial" charset="0"/>
              </a:rPr>
              <a:t>Ta có:</a:t>
            </a:r>
          </a:p>
        </p:txBody>
      </p:sp>
      <p:graphicFrame>
        <p:nvGraphicFramePr>
          <p:cNvPr id="17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272104"/>
              </p:ext>
            </p:extLst>
          </p:nvPr>
        </p:nvGraphicFramePr>
        <p:xfrm>
          <a:off x="552450" y="4751387"/>
          <a:ext cx="6076950" cy="180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Equation" r:id="rId11" imgW="2997000" imgH="888840" progId="Equation.DSMT4">
                  <p:embed/>
                </p:oleObj>
              </mc:Choice>
              <mc:Fallback>
                <p:oleObj name="Equation" r:id="rId11" imgW="2997000" imgH="888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4751387"/>
                        <a:ext cx="6076950" cy="180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525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animBg="1"/>
      <p:bldP spid="11" grpId="0"/>
      <p:bldP spid="1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09424" y="152400"/>
            <a:ext cx="89807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66"/>
                </a:solidFill>
                <a:latin typeface="Arial" charset="0"/>
              </a:rPr>
              <a:t>Tiết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 6: </a:t>
            </a:r>
            <a:r>
              <a:rPr lang="en-US" sz="2400" b="1" dirty="0" smtClean="0">
                <a:solidFill>
                  <a:srgbClr val="FF0066"/>
                </a:solidFill>
                <a:latin typeface="Arial" charset="0"/>
              </a:rPr>
              <a:t>§4. NHỮNG HẰNG ĐẲNG THỨC ĐÁNG NHỚ (</a:t>
            </a:r>
            <a:r>
              <a:rPr lang="en-US" sz="2400" b="1" dirty="0" err="1" smtClean="0">
                <a:solidFill>
                  <a:srgbClr val="FF0066"/>
                </a:solidFill>
                <a:latin typeface="Arial" charset="0"/>
              </a:rPr>
              <a:t>tiếp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6096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424900"/>
              </p:ext>
            </p:extLst>
          </p:nvPr>
        </p:nvGraphicFramePr>
        <p:xfrm>
          <a:off x="1371600" y="682625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3" name="Equation" r:id="rId3" imgW="2095200" imgH="279360" progId="Equation.DSMT4">
                  <p:embed/>
                </p:oleObj>
              </mc:Choice>
              <mc:Fallback>
                <p:oleObj name="Equation" r:id="rId3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682625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7134828" y="812947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FF"/>
                </a:solidFill>
                <a:latin typeface="Arial" charset="0"/>
              </a:rPr>
              <a:t>(4)</a:t>
            </a:r>
            <a:endParaRPr lang="en-US" sz="24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357218"/>
              </p:ext>
            </p:extLst>
          </p:nvPr>
        </p:nvGraphicFramePr>
        <p:xfrm>
          <a:off x="1371600" y="1490663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" name="Equation" r:id="rId5" imgW="2095200" imgH="279360" progId="Equation.DSMT4">
                  <p:embed/>
                </p:oleObj>
              </mc:Choice>
              <mc:Fallback>
                <p:oleObj name="Equation" r:id="rId5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490663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143000" y="1417638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162800" y="1524000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6600FF"/>
                </a:solidFill>
                <a:latin typeface="Arial" charset="0"/>
              </a:rPr>
              <a:t>(5)</a:t>
            </a:r>
            <a:endParaRPr lang="en-US" sz="2400" dirty="0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962400" y="29718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u="sng">
                <a:solidFill>
                  <a:srgbClr val="0000FF"/>
                </a:solidFill>
                <a:latin typeface="Arial" charset="0"/>
              </a:rPr>
              <a:t>Bài làm.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6200" y="2209800"/>
            <a:ext cx="9067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u="sng" dirty="0" err="1">
                <a:solidFill>
                  <a:schemeClr val="hlink"/>
                </a:solidFill>
                <a:latin typeface="Arial" charset="0"/>
              </a:rPr>
              <a:t>Bài</a:t>
            </a:r>
            <a:r>
              <a:rPr lang="en-US" sz="2200" u="sng" dirty="0">
                <a:solidFill>
                  <a:schemeClr val="hlink"/>
                </a:solidFill>
                <a:latin typeface="Arial" charset="0"/>
              </a:rPr>
              <a:t> 27a </a:t>
            </a:r>
            <a:r>
              <a:rPr lang="en-US" sz="2200" u="sng" dirty="0" err="1">
                <a:solidFill>
                  <a:schemeClr val="hlink"/>
                </a:solidFill>
                <a:latin typeface="Arial" charset="0"/>
              </a:rPr>
              <a:t>tr</a:t>
            </a:r>
            <a:r>
              <a:rPr lang="en-US" sz="2200" u="sng" dirty="0">
                <a:solidFill>
                  <a:schemeClr val="hlink"/>
                </a:solidFill>
                <a:latin typeface="Arial" charset="0"/>
              </a:rPr>
              <a:t> 14 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SGK: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Viết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các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biểu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thức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sau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dưới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dạng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lập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phương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của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một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tổng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hoặc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một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hiệu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: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0" y="3306762"/>
            <a:ext cx="46482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Biến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đổi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biểu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thức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đã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cho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như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chemeClr val="hlink"/>
                </a:solidFill>
                <a:latin typeface="Arial" charset="0"/>
              </a:rPr>
              <a:t>sau</a:t>
            </a:r>
            <a:r>
              <a:rPr lang="en-US" sz="2200" dirty="0">
                <a:solidFill>
                  <a:schemeClr val="hlink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38490"/>
              </p:ext>
            </p:extLst>
          </p:nvPr>
        </p:nvGraphicFramePr>
        <p:xfrm>
          <a:off x="3335338" y="2527300"/>
          <a:ext cx="265747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5" name="Equation" r:id="rId7" imgW="1257120" imgH="228600" progId="Equation.DSMT4">
                  <p:embed/>
                </p:oleObj>
              </mc:Choice>
              <mc:Fallback>
                <p:oleObj name="Equation" r:id="rId7" imgW="125712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5338" y="2527300"/>
                        <a:ext cx="265747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328565"/>
              </p:ext>
            </p:extLst>
          </p:nvPr>
        </p:nvGraphicFramePr>
        <p:xfrm>
          <a:off x="609600" y="3711575"/>
          <a:ext cx="265747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6" name="Equation" r:id="rId9" imgW="1257120" imgH="228600" progId="Equation.DSMT4">
                  <p:embed/>
                </p:oleObj>
              </mc:Choice>
              <mc:Fallback>
                <p:oleObj name="Equation" r:id="rId9" imgW="125712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711575"/>
                        <a:ext cx="265747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550521"/>
              </p:ext>
            </p:extLst>
          </p:nvPr>
        </p:nvGraphicFramePr>
        <p:xfrm>
          <a:off x="3357563" y="3657600"/>
          <a:ext cx="28194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7" name="Equation" r:id="rId11" imgW="1333440" imgH="279360" progId="Equation.DSMT4">
                  <p:embed/>
                </p:oleObj>
              </mc:Choice>
              <mc:Fallback>
                <p:oleObj name="Equation" r:id="rId11" imgW="1333440" imgH="2793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3657600"/>
                        <a:ext cx="2819400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580969"/>
              </p:ext>
            </p:extLst>
          </p:nvPr>
        </p:nvGraphicFramePr>
        <p:xfrm>
          <a:off x="3359150" y="4114800"/>
          <a:ext cx="36512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8" name="Equation" r:id="rId13" imgW="1726920" imgH="279360" progId="Equation.DSMT4">
                  <p:embed/>
                </p:oleObj>
              </mc:Choice>
              <mc:Fallback>
                <p:oleObj name="Equation" r:id="rId13" imgW="1726920" imgH="2793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4114800"/>
                        <a:ext cx="3651250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114382"/>
              </p:ext>
            </p:extLst>
          </p:nvPr>
        </p:nvGraphicFramePr>
        <p:xfrm>
          <a:off x="3352800" y="4495800"/>
          <a:ext cx="1449387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9" name="Equation" r:id="rId15" imgW="685800" imgH="279360" progId="Equation.DSMT4">
                  <p:embed/>
                </p:oleObj>
              </mc:Choice>
              <mc:Fallback>
                <p:oleObj name="Equation" r:id="rId15" imgW="685800" imgH="27936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95800"/>
                        <a:ext cx="1449387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668948"/>
              </p:ext>
            </p:extLst>
          </p:nvPr>
        </p:nvGraphicFramePr>
        <p:xfrm>
          <a:off x="4724400" y="4419600"/>
          <a:ext cx="30067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0" name="Equation" r:id="rId17" imgW="1422360" imgH="304560" progId="Equation.DSMT4">
                  <p:embed/>
                </p:oleObj>
              </mc:Choice>
              <mc:Fallback>
                <p:oleObj name="Equation" r:id="rId17" imgW="1422360" imgH="3045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419600"/>
                        <a:ext cx="300672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8"/>
          <p:cNvSpPr/>
          <p:nvPr/>
        </p:nvSpPr>
        <p:spPr>
          <a:xfrm>
            <a:off x="195305" y="5269468"/>
            <a:ext cx="947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898665"/>
              </p:ext>
            </p:extLst>
          </p:nvPr>
        </p:nvGraphicFramePr>
        <p:xfrm>
          <a:off x="1295400" y="5257800"/>
          <a:ext cx="4965701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1" name="Equation" r:id="rId19" imgW="2349360" imgH="533160" progId="Equation.DSMT4">
                  <p:embed/>
                </p:oleObj>
              </mc:Choice>
              <mc:Fallback>
                <p:oleObj name="Equation" r:id="rId19" imgW="2349360" imgH="53316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257800"/>
                        <a:ext cx="4965701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146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09424" y="152400"/>
            <a:ext cx="89807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66"/>
                </a:solidFill>
                <a:latin typeface="Arial" charset="0"/>
              </a:rPr>
              <a:t>Tiết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 6: </a:t>
            </a:r>
            <a:r>
              <a:rPr lang="en-US" sz="2400" b="1" dirty="0" smtClean="0">
                <a:solidFill>
                  <a:srgbClr val="FF0066"/>
                </a:solidFill>
                <a:latin typeface="Arial" charset="0"/>
              </a:rPr>
              <a:t>§4. NHỮNG HẰNG ĐẲNG THỨC ĐÁNG NHỚ (</a:t>
            </a:r>
            <a:r>
              <a:rPr lang="en-US" sz="2400" b="1" dirty="0" err="1" smtClean="0">
                <a:solidFill>
                  <a:srgbClr val="FF0066"/>
                </a:solidFill>
                <a:latin typeface="Arial" charset="0"/>
              </a:rPr>
              <a:t>tiếp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3000" y="36576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217703"/>
              </p:ext>
            </p:extLst>
          </p:nvPr>
        </p:nvGraphicFramePr>
        <p:xfrm>
          <a:off x="1371600" y="3730625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2" name="Equation" r:id="rId3" imgW="2095200" imgH="279360" progId="Equation.DSMT4">
                  <p:embed/>
                </p:oleObj>
              </mc:Choice>
              <mc:Fallback>
                <p:oleObj name="Equation" r:id="rId3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730625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382420"/>
              </p:ext>
            </p:extLst>
          </p:nvPr>
        </p:nvGraphicFramePr>
        <p:xfrm>
          <a:off x="1371600" y="4721225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3" name="Equation" r:id="rId5" imgW="2095200" imgH="279360" progId="Equation.DSMT4">
                  <p:embed/>
                </p:oleObj>
              </mc:Choice>
              <mc:Fallback>
                <p:oleObj name="Equation" r:id="rId5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721225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1143000" y="46482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43000" y="6096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9681839"/>
              </p:ext>
            </p:extLst>
          </p:nvPr>
        </p:nvGraphicFramePr>
        <p:xfrm>
          <a:off x="1993900" y="682625"/>
          <a:ext cx="4021138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4" name="Equation" r:id="rId7" imgW="1600200" imgH="279360" progId="Equation.DSMT4">
                  <p:embed/>
                </p:oleObj>
              </mc:Choice>
              <mc:Fallback>
                <p:oleObj name="Equation" r:id="rId7" imgW="1600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682625"/>
                        <a:ext cx="4021138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1143000" y="16764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729383"/>
              </p:ext>
            </p:extLst>
          </p:nvPr>
        </p:nvGraphicFramePr>
        <p:xfrm>
          <a:off x="1997075" y="1795463"/>
          <a:ext cx="3989388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5" name="Equation" r:id="rId9" imgW="1587240" imgH="279360" progId="Equation.DSMT4">
                  <p:embed/>
                </p:oleObj>
              </mc:Choice>
              <mc:Fallback>
                <p:oleObj name="Equation" r:id="rId9" imgW="1587240" imgH="279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7075" y="1795463"/>
                        <a:ext cx="3989388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143000" y="26670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7829265"/>
              </p:ext>
            </p:extLst>
          </p:nvPr>
        </p:nvGraphicFramePr>
        <p:xfrm>
          <a:off x="1981200" y="2814638"/>
          <a:ext cx="4021138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6" name="Equation" r:id="rId11" imgW="1600200" imgH="253800" progId="Equation.DSMT4">
                  <p:embed/>
                </p:oleObj>
              </mc:Choice>
              <mc:Fallback>
                <p:oleObj name="Equation" r:id="rId11" imgW="16002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814638"/>
                        <a:ext cx="4021138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269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2" descr="roses_swaying_back_an_a_h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953000"/>
            <a:ext cx="15113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13" descr="roses_swaying_back_an_a_h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5716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98764" y="914400"/>
            <a:ext cx="8445500" cy="1384995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-"/>
              <a:defRPr/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  <a:defRPr/>
            </a:pP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27b, 28, 29 (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/14)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38200" y="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8764" y="3059668"/>
            <a:ext cx="3382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DẪN: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28 (SGK/14)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87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4447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28 (SGK/14)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28600" y="762000"/>
            <a:ext cx="3719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959097"/>
              </p:ext>
            </p:extLst>
          </p:nvPr>
        </p:nvGraphicFramePr>
        <p:xfrm>
          <a:off x="244475" y="1295400"/>
          <a:ext cx="30321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name="Equation" r:id="rId3" imgW="1434960" imgH="228600" progId="Equation.DSMT4">
                  <p:embed/>
                </p:oleObj>
              </mc:Choice>
              <mc:Fallback>
                <p:oleObj name="Equation" r:id="rId3" imgW="143496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" y="1295400"/>
                        <a:ext cx="303212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3584287" y="1290935"/>
            <a:ext cx="14414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6 ; </a:t>
            </a:r>
            <a:endParaRPr lang="en-US" sz="24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2211032"/>
              </p:ext>
            </p:extLst>
          </p:nvPr>
        </p:nvGraphicFramePr>
        <p:xfrm>
          <a:off x="312738" y="1828800"/>
          <a:ext cx="265906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Equation" r:id="rId5" imgW="1257120" imgH="228600" progId="Equation.DSMT4">
                  <p:embed/>
                </p:oleObj>
              </mc:Choice>
              <mc:Fallback>
                <p:oleObj name="Equation" r:id="rId5" imgW="12571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8" y="1828800"/>
                        <a:ext cx="265906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3568412" y="1824335"/>
            <a:ext cx="1492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22.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381000" y="2514600"/>
            <a:ext cx="5693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HD</a:t>
            </a:r>
            <a:endParaRPr lang="en-US" sz="200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298018"/>
              </p:ext>
            </p:extLst>
          </p:nvPr>
        </p:nvGraphicFramePr>
        <p:xfrm>
          <a:off x="381000" y="2836863"/>
          <a:ext cx="6253163" cy="1125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2" name="Equation" r:id="rId7" imgW="2958840" imgH="533160" progId="Equation.DSMT4">
                  <p:embed/>
                </p:oleObj>
              </mc:Choice>
              <mc:Fallback>
                <p:oleObj name="Equation" r:id="rId7" imgW="2958840" imgH="5331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836863"/>
                        <a:ext cx="6253163" cy="1125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717562"/>
              </p:ext>
            </p:extLst>
          </p:nvPr>
        </p:nvGraphicFramePr>
        <p:xfrm>
          <a:off x="228600" y="5029200"/>
          <a:ext cx="5935663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name="Equation" r:id="rId9" imgW="2806560" imgH="533160" progId="Equation.DSMT4">
                  <p:embed/>
                </p:oleObj>
              </mc:Choice>
              <mc:Fallback>
                <p:oleObj name="Equation" r:id="rId9" imgW="2806560" imgH="533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029200"/>
                        <a:ext cx="5935663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381000" y="3962400"/>
            <a:ext cx="41601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6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420366"/>
              </p:ext>
            </p:extLst>
          </p:nvPr>
        </p:nvGraphicFramePr>
        <p:xfrm>
          <a:off x="4425950" y="3962400"/>
          <a:ext cx="273685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4" name="Equation" r:id="rId11" imgW="1295280" imgH="279360" progId="Equation.DSMT4">
                  <p:embed/>
                </p:oleObj>
              </mc:Choice>
              <mc:Fallback>
                <p:oleObj name="Equation" r:id="rId11" imgW="1295280" imgH="2793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3962400"/>
                        <a:ext cx="273685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453020" y="4458609"/>
            <a:ext cx="5772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6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1000.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213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8" descr="Cute Flower Floral Backgrounds | Wallpaper powerpoint, Floral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57150"/>
            <a:ext cx="9423400" cy="706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5963" y="1676400"/>
            <a:ext cx="855907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CHÚC CÁC EM HỌC TỐT</a:t>
            </a:r>
            <a:endParaRPr lang="en-US" sz="5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612" y="2819400"/>
            <a:ext cx="83013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 CÁC EM CÙNG GIA ĐÌNH NHIỀU SỨC KHỎE ĐỂ 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VƯỢT QUA ĐẠI DỊCH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8296" y="4249894"/>
            <a:ext cx="7434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 HIỆN ĐÚNG THÔNG ĐIỆP 5K CỦA BỘ Y TẾ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18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Group 14"/>
          <p:cNvGrpSpPr>
            <a:grpSpLocks/>
          </p:cNvGrpSpPr>
          <p:nvPr/>
        </p:nvGrpSpPr>
        <p:grpSpPr bwMode="auto">
          <a:xfrm>
            <a:off x="1824037" y="990600"/>
            <a:ext cx="2366963" cy="533400"/>
            <a:chOff x="1098" y="808"/>
            <a:chExt cx="1491" cy="336"/>
          </a:xfrm>
        </p:grpSpPr>
        <p:graphicFrame>
          <p:nvGraphicFramePr>
            <p:cNvPr id="8211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1392070"/>
                </p:ext>
              </p:extLst>
            </p:nvPr>
          </p:nvGraphicFramePr>
          <p:xfrm>
            <a:off x="1098" y="808"/>
            <a:ext cx="751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1" name="Equation" r:id="rId3" imgW="520700" imgH="228600" progId="Equation.DSMT4">
                    <p:embed/>
                  </p:oleObj>
                </mc:Choice>
                <mc:Fallback>
                  <p:oleObj name="Equation" r:id="rId3" imgW="5207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8" y="808"/>
                          <a:ext cx="751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12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10881848"/>
                </p:ext>
              </p:extLst>
            </p:nvPr>
          </p:nvGraphicFramePr>
          <p:xfrm>
            <a:off x="1917" y="816"/>
            <a:ext cx="672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2" name="Equation" r:id="rId5" imgW="469900" imgH="228600" progId="Equation.DSMT4">
                    <p:embed/>
                  </p:oleObj>
                </mc:Choice>
                <mc:Fallback>
                  <p:oleObj name="Equation" r:id="rId5" imgW="4699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7" y="816"/>
                          <a:ext cx="672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581400" y="1600200"/>
            <a:ext cx="1447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endParaRPr lang="en-US" sz="2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1026392"/>
              </p:ext>
            </p:extLst>
          </p:nvPr>
        </p:nvGraphicFramePr>
        <p:xfrm>
          <a:off x="1524000" y="1993900"/>
          <a:ext cx="312420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3" name="Equation" r:id="rId7" imgW="1358900" imgH="228600" progId="Equation.DSMT4">
                  <p:embed/>
                </p:oleObj>
              </mc:Choice>
              <mc:Fallback>
                <p:oleObj name="Equation" r:id="rId7" imgW="1358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93900"/>
                        <a:ext cx="3124200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570258"/>
              </p:ext>
            </p:extLst>
          </p:nvPr>
        </p:nvGraphicFramePr>
        <p:xfrm>
          <a:off x="1558925" y="2400300"/>
          <a:ext cx="3089275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4" name="Equation" r:id="rId9" imgW="1422360" imgH="228600" progId="Equation.DSMT4">
                  <p:embed/>
                </p:oleObj>
              </mc:Choice>
              <mc:Fallback>
                <p:oleObj name="Equation" r:id="rId9" imgW="14223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2400300"/>
                        <a:ext cx="3089275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853262"/>
              </p:ext>
            </p:extLst>
          </p:nvPr>
        </p:nvGraphicFramePr>
        <p:xfrm>
          <a:off x="2133600" y="2820987"/>
          <a:ext cx="47244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" name="Equation" r:id="rId11" imgW="2032000" imgH="228600" progId="Equation.DSMT4">
                  <p:embed/>
                </p:oleObj>
              </mc:Choice>
              <mc:Fallback>
                <p:oleObj name="Equation" r:id="rId11" imgW="2032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820987"/>
                        <a:ext cx="47244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5" name="Object 21"/>
          <p:cNvGraphicFramePr>
            <a:graphicFrameLocks noChangeAspect="1"/>
          </p:cNvGraphicFramePr>
          <p:nvPr/>
        </p:nvGraphicFramePr>
        <p:xfrm>
          <a:off x="2133600" y="3238500"/>
          <a:ext cx="327660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" name="Equation" r:id="rId13" imgW="1358900" imgH="228600" progId="Equation.DSMT4">
                  <p:embed/>
                </p:oleObj>
              </mc:Choice>
              <mc:Fallback>
                <p:oleObj name="Equation" r:id="rId13" imgW="1358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238500"/>
                        <a:ext cx="327660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6" name="Object 22"/>
          <p:cNvGraphicFramePr>
            <a:graphicFrameLocks noChangeAspect="1"/>
          </p:cNvGraphicFramePr>
          <p:nvPr/>
        </p:nvGraphicFramePr>
        <p:xfrm>
          <a:off x="952500" y="3657600"/>
          <a:ext cx="4495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" name="Equation" r:id="rId15" imgW="1841500" imgH="228600" progId="Equation.DSMT4">
                  <p:embed/>
                </p:oleObj>
              </mc:Choice>
              <mc:Fallback>
                <p:oleObj name="Equation" r:id="rId15" imgW="18415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3657600"/>
                        <a:ext cx="4495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952500" y="4376738"/>
            <a:ext cx="6705600" cy="1185862"/>
            <a:chOff x="936" y="3072"/>
            <a:chExt cx="4224" cy="864"/>
          </a:xfrm>
        </p:grpSpPr>
        <p:sp>
          <p:nvSpPr>
            <p:cNvPr id="8206" name="Rectangle 24"/>
            <p:cNvSpPr>
              <a:spLocks noChangeArrowheads="1"/>
            </p:cNvSpPr>
            <p:nvPr/>
          </p:nvSpPr>
          <p:spPr bwMode="auto">
            <a:xfrm>
              <a:off x="936" y="3072"/>
              <a:ext cx="4224" cy="864"/>
            </a:xfrm>
            <a:prstGeom prst="rect">
              <a:avLst/>
            </a:prstGeom>
            <a:solidFill>
              <a:srgbClr val="449F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/>
            </a:p>
          </p:txBody>
        </p:sp>
        <p:graphicFrame>
          <p:nvGraphicFramePr>
            <p:cNvPr id="8207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7711072"/>
                </p:ext>
              </p:extLst>
            </p:nvPr>
          </p:nvGraphicFramePr>
          <p:xfrm>
            <a:off x="960" y="3245"/>
            <a:ext cx="4176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8" name="Equation" r:id="rId17" imgW="1841500" imgH="228600" progId="Equation.DSMT4">
                    <p:embed/>
                  </p:oleObj>
                </mc:Choice>
                <mc:Fallback>
                  <p:oleObj name="Equation" r:id="rId17" imgW="18415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3245"/>
                          <a:ext cx="4176" cy="5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77" name="AutoShape 33"/>
          <p:cNvSpPr>
            <a:spLocks noChangeArrowheads="1"/>
          </p:cNvSpPr>
          <p:nvPr/>
        </p:nvSpPr>
        <p:spPr bwMode="auto">
          <a:xfrm rot="10800000">
            <a:off x="1524000" y="5791200"/>
            <a:ext cx="5105400" cy="914400"/>
          </a:xfrm>
          <a:prstGeom prst="cloudCallout">
            <a:avLst>
              <a:gd name="adj1" fmla="val -26963"/>
              <a:gd name="adj2" fmla="val 68398"/>
            </a:avLst>
          </a:prstGeom>
          <a:solidFill>
            <a:srgbClr val="33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/>
          <a:lstStyle/>
          <a:p>
            <a:pPr algn="ctr"/>
            <a:r>
              <a:rPr lang="en-US" sz="2200" dirty="0">
                <a:solidFill>
                  <a:srgbClr val="FF0000"/>
                </a:solidFill>
              </a:rPr>
              <a:t>HĐT: </a:t>
            </a:r>
            <a:r>
              <a:rPr lang="en-US" sz="2200" dirty="0" err="1">
                <a:solidFill>
                  <a:srgbClr val="FF0000"/>
                </a:solidFill>
              </a:rPr>
              <a:t>Lập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phương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của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một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en-US" sz="2200" dirty="0" err="1">
                <a:solidFill>
                  <a:srgbClr val="FF0000"/>
                </a:solidFill>
              </a:rPr>
              <a:t>tổng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5720" y="928257"/>
            <a:ext cx="1133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5600" y="304800"/>
            <a:ext cx="3795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976735"/>
            <a:ext cx="10049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6A68"/>
                </a:solidFill>
                <a:latin typeface="Arial" charset="0"/>
              </a:rPr>
              <a:t>Ta </a:t>
            </a:r>
            <a:r>
              <a:rPr lang="en-US" sz="2400" dirty="0" err="1">
                <a:solidFill>
                  <a:srgbClr val="006A68"/>
                </a:solidFill>
                <a:latin typeface="Arial" charset="0"/>
              </a:rPr>
              <a:t>có</a:t>
            </a:r>
            <a:r>
              <a:rPr lang="en-US" sz="2400" dirty="0">
                <a:solidFill>
                  <a:srgbClr val="006A68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617098"/>
              </p:ext>
            </p:extLst>
          </p:nvPr>
        </p:nvGraphicFramePr>
        <p:xfrm>
          <a:off x="4662488" y="2398713"/>
          <a:ext cx="3033712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" name="Equation" r:id="rId19" imgW="1396800" imgH="228600" progId="Equation.DSMT4">
                  <p:embed/>
                </p:oleObj>
              </mc:Choice>
              <mc:Fallback>
                <p:oleObj name="Equation" r:id="rId19" imgW="139680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2488" y="2398713"/>
                        <a:ext cx="3033712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261542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9" grpId="0"/>
      <p:bldP spid="6177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4572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4.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Lập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phương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của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một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tổng</a:t>
            </a:r>
            <a:endParaRPr lang="en-US" sz="2400" b="1" u="sng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0" y="990600"/>
            <a:ext cx="6324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Với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A, B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là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các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biểu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thức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tùy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ý ta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cũng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có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: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81000" y="2311400"/>
            <a:ext cx="50292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Phát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biểu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hằng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đẳng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thức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(4)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thành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lời</a:t>
            </a:r>
            <a:endParaRPr lang="en-US" sz="2200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3855" y="2743200"/>
            <a:ext cx="91995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09424" y="152400"/>
            <a:ext cx="89807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66"/>
                </a:solidFill>
                <a:latin typeface="Arial" charset="0"/>
              </a:rPr>
              <a:t>Tiết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 6: </a:t>
            </a:r>
            <a:r>
              <a:rPr lang="en-US" sz="2400" b="1" dirty="0" smtClean="0">
                <a:solidFill>
                  <a:srgbClr val="FF0066"/>
                </a:solidFill>
                <a:latin typeface="Arial" charset="0"/>
              </a:rPr>
              <a:t>§4. NHỮNG HẰNG ĐẲNG THỨC ĐÁNG NHỚ (</a:t>
            </a:r>
            <a:r>
              <a:rPr lang="en-US" sz="2400" b="1" dirty="0" err="1" smtClean="0">
                <a:solidFill>
                  <a:srgbClr val="FF0066"/>
                </a:solidFill>
                <a:latin typeface="Arial" charset="0"/>
              </a:rPr>
              <a:t>tiếp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)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123880"/>
              </p:ext>
            </p:extLst>
          </p:nvPr>
        </p:nvGraphicFramePr>
        <p:xfrm>
          <a:off x="1295400" y="1490663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5" name="Equation" r:id="rId3" imgW="2095200" imgH="279360" progId="Equation.DSMT4">
                  <p:embed/>
                </p:oleObj>
              </mc:Choice>
              <mc:Fallback>
                <p:oleObj name="Equation" r:id="rId3" imgW="2095200" imgH="2793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490663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1066800" y="1417638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58628" y="1620985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FF"/>
                </a:solidFill>
                <a:latin typeface="Arial" charset="0"/>
              </a:rPr>
              <a:t>(4)</a:t>
            </a:r>
            <a:endParaRPr lang="en-US" sz="2400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47662" y="4267200"/>
            <a:ext cx="3081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Arial" charset="0"/>
              </a:rPr>
              <a:t>Áp</a:t>
            </a:r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charset="0"/>
              </a:rPr>
              <a:t>dụng</a:t>
            </a:r>
            <a:r>
              <a:rPr lang="en-US" sz="2400" b="1" dirty="0" smtClean="0">
                <a:solidFill>
                  <a:srgbClr val="FF0000"/>
                </a:solidFill>
                <a:latin typeface="Arial" charset="0"/>
              </a:rPr>
              <a:t>: </a:t>
            </a:r>
            <a:r>
              <a:rPr lang="en-US" sz="2400" dirty="0" err="1" smtClean="0">
                <a:solidFill>
                  <a:srgbClr val="0000FF"/>
                </a:solidFill>
                <a:latin typeface="Arial" charset="0"/>
              </a:rPr>
              <a:t>Tính</a:t>
            </a:r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:</a:t>
            </a:r>
            <a:endParaRPr lang="en-US" sz="2400" b="1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19913"/>
              </p:ext>
            </p:extLst>
          </p:nvPr>
        </p:nvGraphicFramePr>
        <p:xfrm>
          <a:off x="347662" y="4715010"/>
          <a:ext cx="14382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Equation" r:id="rId5" imgW="647640" imgH="279360" progId="Equation.DSMT4">
                  <p:embed/>
                </p:oleObj>
              </mc:Choice>
              <mc:Fallback>
                <p:oleObj name="Equation" r:id="rId5" imgW="6476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" y="4715010"/>
                        <a:ext cx="1438275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987508"/>
              </p:ext>
            </p:extLst>
          </p:nvPr>
        </p:nvGraphicFramePr>
        <p:xfrm>
          <a:off x="1788317" y="4765965"/>
          <a:ext cx="354568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Equation" r:id="rId7" imgW="1485720" imgH="228600" progId="Equation.DSMT4">
                  <p:embed/>
                </p:oleObj>
              </mc:Choice>
              <mc:Fallback>
                <p:oleObj name="Equation" r:id="rId7" imgW="148572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8317" y="4765965"/>
                        <a:ext cx="354568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414523"/>
              </p:ext>
            </p:extLst>
          </p:nvPr>
        </p:nvGraphicFramePr>
        <p:xfrm>
          <a:off x="5486400" y="4770580"/>
          <a:ext cx="24939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8" name="Equation" r:id="rId9" imgW="1104840" imgH="228600" progId="Equation.DSMT4">
                  <p:embed/>
                </p:oleObj>
              </mc:Choice>
              <mc:Fallback>
                <p:oleObj name="Equation" r:id="rId9" imgW="110484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770580"/>
                        <a:ext cx="249396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777579"/>
              </p:ext>
            </p:extLst>
          </p:nvPr>
        </p:nvGraphicFramePr>
        <p:xfrm>
          <a:off x="304800" y="5245100"/>
          <a:ext cx="16922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9" name="Equation" r:id="rId11" imgW="761760" imgH="279360" progId="Equation.DSMT4">
                  <p:embed/>
                </p:oleObj>
              </mc:Choice>
              <mc:Fallback>
                <p:oleObj name="Equation" r:id="rId11" imgW="761760" imgH="2793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245100"/>
                        <a:ext cx="1692275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452734"/>
              </p:ext>
            </p:extLst>
          </p:nvPr>
        </p:nvGraphicFramePr>
        <p:xfrm>
          <a:off x="1955800" y="5238750"/>
          <a:ext cx="50307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0" name="Equation" r:id="rId13" imgW="2108160" imgH="279360" progId="Equation.DSMT4">
                  <p:embed/>
                </p:oleObj>
              </mc:Choice>
              <mc:Fallback>
                <p:oleObj name="Equation" r:id="rId13" imgW="2108160" imgH="2793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5238750"/>
                        <a:ext cx="5030787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230461"/>
              </p:ext>
            </p:extLst>
          </p:nvPr>
        </p:nvGraphicFramePr>
        <p:xfrm>
          <a:off x="1981200" y="5715000"/>
          <a:ext cx="3747293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" name="Equation" r:id="rId15" imgW="1688760" imgH="228600" progId="Equation.DSMT4">
                  <p:embed/>
                </p:oleObj>
              </mc:Choice>
              <mc:Fallback>
                <p:oleObj name="Equation" r:id="rId15" imgW="168876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715000"/>
                        <a:ext cx="3747293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4075428"/>
              </p:ext>
            </p:extLst>
          </p:nvPr>
        </p:nvGraphicFramePr>
        <p:xfrm>
          <a:off x="5638800" y="5715000"/>
          <a:ext cx="3451338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" name="Equation" r:id="rId17" imgW="1600200" imgH="228600" progId="Equation.DSMT4">
                  <p:embed/>
                </p:oleObj>
              </mc:Choice>
              <mc:Fallback>
                <p:oleObj name="Equation" r:id="rId17" imgW="1600200" imgH="228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715000"/>
                        <a:ext cx="3451338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413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 animBg="1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4572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rgbClr val="6600FF"/>
                </a:solidFill>
                <a:latin typeface="Arial" charset="0"/>
              </a:rPr>
              <a:t>5.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Lập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phương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của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một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 smtClean="0">
                <a:solidFill>
                  <a:srgbClr val="6600FF"/>
                </a:solidFill>
                <a:latin typeface="Arial" charset="0"/>
              </a:rPr>
              <a:t>hiệu</a:t>
            </a:r>
            <a:endParaRPr lang="en-US" sz="2400" b="1" u="sng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0" y="990600"/>
            <a:ext cx="632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Arial" charset="0"/>
              </a:rPr>
              <a:t> ?3 </a:t>
            </a:r>
            <a:r>
              <a:rPr lang="en-US" sz="2800" dirty="0" err="1" smtClean="0">
                <a:solidFill>
                  <a:srgbClr val="6600FF"/>
                </a:solidFill>
                <a:latin typeface="Arial" charset="0"/>
              </a:rPr>
              <a:t>Tính</a:t>
            </a:r>
            <a:r>
              <a:rPr lang="en-US" sz="2800" dirty="0" smtClean="0">
                <a:solidFill>
                  <a:srgbClr val="6600FF"/>
                </a:solidFill>
                <a:latin typeface="Arial" charset="0"/>
              </a:rPr>
              <a:t>:</a:t>
            </a:r>
            <a:endParaRPr lang="en-US" sz="2800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09424" y="152400"/>
            <a:ext cx="89807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66"/>
                </a:solidFill>
                <a:latin typeface="Arial" charset="0"/>
              </a:rPr>
              <a:t>Tiết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 6: </a:t>
            </a:r>
            <a:r>
              <a:rPr lang="en-US" sz="2400" b="1" dirty="0" smtClean="0">
                <a:solidFill>
                  <a:srgbClr val="FF0066"/>
                </a:solidFill>
                <a:latin typeface="Arial" charset="0"/>
              </a:rPr>
              <a:t>§4. NHỮNG HẰNG ĐẲNG THỨC ĐÁNG NHỚ (</a:t>
            </a:r>
            <a:r>
              <a:rPr lang="en-US" sz="2400" b="1" dirty="0" err="1" smtClean="0">
                <a:solidFill>
                  <a:srgbClr val="FF0066"/>
                </a:solidFill>
                <a:latin typeface="Arial" charset="0"/>
              </a:rPr>
              <a:t>tiếp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)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0318852"/>
              </p:ext>
            </p:extLst>
          </p:nvPr>
        </p:nvGraphicFramePr>
        <p:xfrm>
          <a:off x="1966912" y="2590800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Equation" r:id="rId3" imgW="2095200" imgH="279360" progId="Equation.DSMT4">
                  <p:embed/>
                </p:oleObj>
              </mc:Choice>
              <mc:Fallback>
                <p:oleObj name="Equation" r:id="rId3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2" y="2590800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ontent Placeholder 6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789230892"/>
              </p:ext>
            </p:extLst>
          </p:nvPr>
        </p:nvGraphicFramePr>
        <p:xfrm>
          <a:off x="1800228" y="914400"/>
          <a:ext cx="1628772" cy="685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Equation" r:id="rId5" imgW="723600" imgH="304560" progId="Equation.DSMT4">
                  <p:embed/>
                </p:oleObj>
              </mc:Choice>
              <mc:Fallback>
                <p:oleObj name="Equation" r:id="rId5" imgW="723600" imgH="304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8" y="914400"/>
                        <a:ext cx="1628772" cy="6857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95629"/>
              </p:ext>
            </p:extLst>
          </p:nvPr>
        </p:nvGraphicFramePr>
        <p:xfrm>
          <a:off x="3429000" y="990600"/>
          <a:ext cx="5172075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Equation" r:id="rId7" imgW="2057400" imgH="279360" progId="Equation.DSMT4">
                  <p:embed/>
                </p:oleObj>
              </mc:Choice>
              <mc:Fallback>
                <p:oleObj name="Equation" r:id="rId7" imgW="2057400" imgH="279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990600"/>
                        <a:ext cx="5172075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834897"/>
              </p:ext>
            </p:extLst>
          </p:nvPr>
        </p:nvGraphicFramePr>
        <p:xfrm>
          <a:off x="3429000" y="1676400"/>
          <a:ext cx="3511550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Equation" r:id="rId9" imgW="1396800" imgH="203040" progId="Equation.DSMT4">
                  <p:embed/>
                </p:oleObj>
              </mc:Choice>
              <mc:Fallback>
                <p:oleObj name="Equation" r:id="rId9" imgW="139680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676400"/>
                        <a:ext cx="3511550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325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4572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rgbClr val="6600FF"/>
                </a:solidFill>
                <a:latin typeface="Arial" charset="0"/>
              </a:rPr>
              <a:t>5.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Lập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phương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của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một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 smtClean="0">
                <a:solidFill>
                  <a:srgbClr val="6600FF"/>
                </a:solidFill>
                <a:latin typeface="Arial" charset="0"/>
              </a:rPr>
              <a:t>hiệu</a:t>
            </a:r>
            <a:endParaRPr lang="en-US" sz="2400" b="1" u="sng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0" y="990600"/>
            <a:ext cx="6324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Với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A, B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là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các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biểu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thức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tùy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ý ta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cũng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có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: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381000" y="2311400"/>
            <a:ext cx="50292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Phát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biểu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hằng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đẳng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thức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smtClean="0">
                <a:solidFill>
                  <a:srgbClr val="6600FF"/>
                </a:solidFill>
                <a:latin typeface="Arial" charset="0"/>
              </a:rPr>
              <a:t>(5)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thành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lời</a:t>
            </a:r>
            <a:endParaRPr lang="en-US" sz="2200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3855" y="2743200"/>
            <a:ext cx="91995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09424" y="152400"/>
            <a:ext cx="89807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66"/>
                </a:solidFill>
                <a:latin typeface="Arial" charset="0"/>
              </a:rPr>
              <a:t>Tiết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 6: </a:t>
            </a:r>
            <a:r>
              <a:rPr lang="en-US" sz="2400" b="1" dirty="0" smtClean="0">
                <a:solidFill>
                  <a:srgbClr val="FF0066"/>
                </a:solidFill>
                <a:latin typeface="Arial" charset="0"/>
              </a:rPr>
              <a:t>§4. NHỮNG HẰNG ĐẲNG THỨC ĐÁNG NHỚ (</a:t>
            </a:r>
            <a:r>
              <a:rPr lang="en-US" sz="2400" b="1" dirty="0" err="1" smtClean="0">
                <a:solidFill>
                  <a:srgbClr val="FF0066"/>
                </a:solidFill>
                <a:latin typeface="Arial" charset="0"/>
              </a:rPr>
              <a:t>tiếp</a:t>
            </a:r>
            <a:r>
              <a:rPr lang="en-US" sz="2400" b="1" dirty="0">
                <a:solidFill>
                  <a:srgbClr val="FF0066"/>
                </a:solidFill>
                <a:latin typeface="Arial" charset="0"/>
              </a:rPr>
              <a:t>)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762708"/>
              </p:ext>
            </p:extLst>
          </p:nvPr>
        </p:nvGraphicFramePr>
        <p:xfrm>
          <a:off x="1295400" y="1490663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" name="Equation" r:id="rId3" imgW="2095200" imgH="279360" progId="Equation.DSMT4">
                  <p:embed/>
                </p:oleObj>
              </mc:Choice>
              <mc:Fallback>
                <p:oleObj name="Equation" r:id="rId3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490663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1066800" y="1417638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58628" y="1620985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6600FF"/>
                </a:solidFill>
                <a:latin typeface="Arial" charset="0"/>
              </a:rPr>
              <a:t>(5)</a:t>
            </a:r>
            <a:endParaRPr lang="en-US" sz="2400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47662" y="4267200"/>
            <a:ext cx="3081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Arial" charset="0"/>
              </a:rPr>
              <a:t>Áp</a:t>
            </a:r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charset="0"/>
              </a:rPr>
              <a:t>dụng</a:t>
            </a:r>
            <a:r>
              <a:rPr lang="en-US" sz="2400" b="1" dirty="0" smtClean="0">
                <a:solidFill>
                  <a:srgbClr val="FF0000"/>
                </a:solidFill>
                <a:latin typeface="Arial" charset="0"/>
              </a:rPr>
              <a:t>: </a:t>
            </a:r>
            <a:r>
              <a:rPr lang="en-US" sz="2400" dirty="0" err="1" smtClean="0">
                <a:solidFill>
                  <a:srgbClr val="0000FF"/>
                </a:solidFill>
                <a:latin typeface="Arial" charset="0"/>
              </a:rPr>
              <a:t>Tính</a:t>
            </a:r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:</a:t>
            </a:r>
            <a:endParaRPr lang="en-US" sz="2400" b="1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910816"/>
              </p:ext>
            </p:extLst>
          </p:nvPr>
        </p:nvGraphicFramePr>
        <p:xfrm>
          <a:off x="263525" y="4503738"/>
          <a:ext cx="16065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" name="Equation" r:id="rId5" imgW="723600" imgH="469800" progId="Equation.DSMT4">
                  <p:embed/>
                </p:oleObj>
              </mc:Choice>
              <mc:Fallback>
                <p:oleObj name="Equation" r:id="rId5" imgW="72360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" y="4503738"/>
                        <a:ext cx="160655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95060"/>
              </p:ext>
            </p:extLst>
          </p:nvPr>
        </p:nvGraphicFramePr>
        <p:xfrm>
          <a:off x="1752600" y="4519612"/>
          <a:ext cx="466725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" name="Equation" r:id="rId7" imgW="1955520" imgH="469800" progId="Equation.DSMT4">
                  <p:embed/>
                </p:oleObj>
              </mc:Choice>
              <mc:Fallback>
                <p:oleObj name="Equation" r:id="rId7" imgW="195552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519612"/>
                        <a:ext cx="466725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403272"/>
              </p:ext>
            </p:extLst>
          </p:nvPr>
        </p:nvGraphicFramePr>
        <p:xfrm>
          <a:off x="1831975" y="5375275"/>
          <a:ext cx="32734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" name="Equation" r:id="rId9" imgW="1371600" imgH="393480" progId="Equation.DSMT4">
                  <p:embed/>
                </p:oleObj>
              </mc:Choice>
              <mc:Fallback>
                <p:oleObj name="Equation" r:id="rId9" imgW="137160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1975" y="5375275"/>
                        <a:ext cx="3273425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383081"/>
              </p:ext>
            </p:extLst>
          </p:nvPr>
        </p:nvGraphicFramePr>
        <p:xfrm>
          <a:off x="5181600" y="5375275"/>
          <a:ext cx="269875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" name="Equation" r:id="rId11" imgW="1130040" imgH="393480" progId="Equation.DSMT4">
                  <p:embed/>
                </p:oleObj>
              </mc:Choice>
              <mc:Fallback>
                <p:oleObj name="Equation" r:id="rId11" imgW="1130040" imgH="393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375275"/>
                        <a:ext cx="2698750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934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 animBg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271087"/>
              </p:ext>
            </p:extLst>
          </p:nvPr>
        </p:nvGraphicFramePr>
        <p:xfrm>
          <a:off x="214313" y="3211513"/>
          <a:ext cx="1720850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2" name="Equation" r:id="rId3" imgW="774360" imgH="279360" progId="Equation.DSMT4">
                  <p:embed/>
                </p:oleObj>
              </mc:Choice>
              <mc:Fallback>
                <p:oleObj name="Equation" r:id="rId3" imgW="774360" imgH="27936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3211513"/>
                        <a:ext cx="1720850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9277314"/>
              </p:ext>
            </p:extLst>
          </p:nvPr>
        </p:nvGraphicFramePr>
        <p:xfrm>
          <a:off x="2012950" y="3200400"/>
          <a:ext cx="530225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3" name="Equation" r:id="rId5" imgW="2222280" imgH="279360" progId="Equation.DSMT4">
                  <p:embed/>
                </p:oleObj>
              </mc:Choice>
              <mc:Fallback>
                <p:oleObj name="Equation" r:id="rId5" imgW="2222280" imgH="2793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2950" y="3200400"/>
                        <a:ext cx="530225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9898802"/>
              </p:ext>
            </p:extLst>
          </p:nvPr>
        </p:nvGraphicFramePr>
        <p:xfrm>
          <a:off x="1371600" y="1597025"/>
          <a:ext cx="5265737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4" name="Equation" r:id="rId7" imgW="2095200" imgH="279360" progId="Equation.DSMT4">
                  <p:embed/>
                </p:oleObj>
              </mc:Choice>
              <mc:Fallback>
                <p:oleObj name="Equation" r:id="rId7" imgW="2095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597025"/>
                        <a:ext cx="5265737" cy="64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0" y="1524000"/>
            <a:ext cx="5638800" cy="7921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4572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rgbClr val="6600FF"/>
                </a:solidFill>
                <a:latin typeface="Arial" charset="0"/>
              </a:rPr>
              <a:t>5.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Lập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phương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của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>
                <a:solidFill>
                  <a:srgbClr val="6600FF"/>
                </a:solidFill>
                <a:latin typeface="Arial" charset="0"/>
              </a:rPr>
              <a:t>một</a:t>
            </a:r>
            <a:r>
              <a:rPr lang="en-US" sz="2400" b="1" u="sng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400" b="1" u="sng" dirty="0" err="1" smtClean="0">
                <a:solidFill>
                  <a:srgbClr val="6600FF"/>
                </a:solidFill>
                <a:latin typeface="Arial" charset="0"/>
              </a:rPr>
              <a:t>hiệu</a:t>
            </a:r>
            <a:endParaRPr lang="en-US" sz="2400" b="1" u="sng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0" y="990600"/>
            <a:ext cx="6324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Với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A, B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là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các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biểu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thức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tùy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ý ta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cũng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6600FF"/>
                </a:solidFill>
                <a:latin typeface="Arial" charset="0"/>
              </a:rPr>
              <a:t>có</a:t>
            </a:r>
            <a:r>
              <a:rPr lang="en-US" sz="2200" dirty="0">
                <a:solidFill>
                  <a:srgbClr val="6600FF"/>
                </a:solidFill>
                <a:latin typeface="Arial" charset="0"/>
              </a:rPr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58628" y="1620985"/>
            <a:ext cx="561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6600FF"/>
                </a:solidFill>
                <a:latin typeface="Arial" charset="0"/>
              </a:rPr>
              <a:t>(5)</a:t>
            </a:r>
            <a:endParaRPr lang="en-US" sz="2400" dirty="0"/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47661" y="2514600"/>
            <a:ext cx="3081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fontAlgn="base">
              <a:spcAft>
                <a:spcPct val="0"/>
              </a:spcAft>
              <a:buFont typeface="Wingdings 3" pitchFamily="18" charset="2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Arial" charset="0"/>
              </a:rPr>
              <a:t>Áp</a:t>
            </a:r>
            <a:r>
              <a:rPr lang="en-US" sz="2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charset="0"/>
              </a:rPr>
              <a:t>dụng</a:t>
            </a:r>
            <a:r>
              <a:rPr lang="en-US" sz="2400" b="1" dirty="0" smtClean="0">
                <a:solidFill>
                  <a:srgbClr val="FF0000"/>
                </a:solidFill>
                <a:latin typeface="Arial" charset="0"/>
              </a:rPr>
              <a:t>: </a:t>
            </a:r>
            <a:r>
              <a:rPr lang="en-US" sz="2400" dirty="0" err="1" smtClean="0">
                <a:solidFill>
                  <a:srgbClr val="0000FF"/>
                </a:solidFill>
                <a:latin typeface="Arial" charset="0"/>
              </a:rPr>
              <a:t>Tính</a:t>
            </a:r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:</a:t>
            </a:r>
            <a:endParaRPr lang="en-US" sz="2400" b="1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1098518"/>
              </p:ext>
            </p:extLst>
          </p:nvPr>
        </p:nvGraphicFramePr>
        <p:xfrm>
          <a:off x="2057400" y="3825875"/>
          <a:ext cx="4697413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5" name="Equation" r:id="rId9" imgW="1968480" imgH="253800" progId="Equation.DSMT4">
                  <p:embed/>
                </p:oleObj>
              </mc:Choice>
              <mc:Fallback>
                <p:oleObj name="Equation" r:id="rId9" imgW="1968480" imgH="253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825875"/>
                        <a:ext cx="4697413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0191118"/>
              </p:ext>
            </p:extLst>
          </p:nvPr>
        </p:nvGraphicFramePr>
        <p:xfrm>
          <a:off x="2133600" y="4416425"/>
          <a:ext cx="38179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6" name="Equation" r:id="rId11" imgW="1600200" imgH="228600" progId="Equation.DSMT4">
                  <p:embed/>
                </p:oleObj>
              </mc:Choice>
              <mc:Fallback>
                <p:oleObj name="Equation" r:id="rId11" imgW="160020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416425"/>
                        <a:ext cx="381793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991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76200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err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353162"/>
              </p:ext>
            </p:extLst>
          </p:nvPr>
        </p:nvGraphicFramePr>
        <p:xfrm>
          <a:off x="762000" y="706766"/>
          <a:ext cx="3822700" cy="298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5" name="Equation" r:id="rId3" imgW="1562040" imgH="1218960" progId="Equation.DSMT4">
                  <p:embed/>
                </p:oleObj>
              </mc:Choice>
              <mc:Fallback>
                <p:oleObj name="Equation" r:id="rId3" imgW="1562040" imgH="12189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706766"/>
                        <a:ext cx="3822700" cy="298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4229100" y="706766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2098344"/>
              </p:ext>
            </p:extLst>
          </p:nvPr>
        </p:nvGraphicFramePr>
        <p:xfrm>
          <a:off x="708025" y="3602366"/>
          <a:ext cx="304323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" name="Equation" r:id="rId5" imgW="1371600" imgH="279360" progId="Equation.DSMT4">
                  <p:embed/>
                </p:oleObj>
              </mc:Choice>
              <mc:Fallback>
                <p:oleObj name="Equation" r:id="rId5" imgW="1371600" imgH="2793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025" y="3602366"/>
                        <a:ext cx="304323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159175"/>
              </p:ext>
            </p:extLst>
          </p:nvPr>
        </p:nvGraphicFramePr>
        <p:xfrm>
          <a:off x="685800" y="4135766"/>
          <a:ext cx="310038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" name="Equation" r:id="rId7" imgW="1396800" imgH="279360" progId="Equation.DSMT4">
                  <p:embed/>
                </p:oleObj>
              </mc:Choice>
              <mc:Fallback>
                <p:oleObj name="Equation" r:id="rId7" imgW="1396800" imgH="2793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135766"/>
                        <a:ext cx="310038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413444"/>
              </p:ext>
            </p:extLst>
          </p:nvPr>
        </p:nvGraphicFramePr>
        <p:xfrm>
          <a:off x="381000" y="4646941"/>
          <a:ext cx="8231188" cy="124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" name="Equation" r:id="rId9" imgW="3708360" imgH="558720" progId="Equation.DSMT4">
                  <p:embed/>
                </p:oleObj>
              </mc:Choice>
              <mc:Fallback>
                <p:oleObj name="Equation" r:id="rId9" imgW="3708360" imgH="5587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646941"/>
                        <a:ext cx="8231188" cy="124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8633"/>
              </p:ext>
            </p:extLst>
          </p:nvPr>
        </p:nvGraphicFramePr>
        <p:xfrm>
          <a:off x="4941887" y="4713288"/>
          <a:ext cx="4202113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" name="Equation" r:id="rId11" imgW="1892160" imgH="279360" progId="Equation.DSMT4">
                  <p:embed/>
                </p:oleObj>
              </mc:Choice>
              <mc:Fallback>
                <p:oleObj name="Equation" r:id="rId11" imgW="1892160" imgH="27936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1887" y="4713288"/>
                        <a:ext cx="4202113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7787597"/>
              </p:ext>
            </p:extLst>
          </p:nvPr>
        </p:nvGraphicFramePr>
        <p:xfrm>
          <a:off x="473075" y="5867400"/>
          <a:ext cx="383222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" name="Equation" r:id="rId13" imgW="1726920" imgH="279360" progId="Equation.DSMT4">
                  <p:embed/>
                </p:oleObj>
              </mc:Choice>
              <mc:Fallback>
                <p:oleObj name="Equation" r:id="rId13" imgW="1726920" imgH="2793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" y="5867400"/>
                        <a:ext cx="3832225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4229100" y="12954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45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7173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err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793731"/>
              </p:ext>
            </p:extLst>
          </p:nvPr>
        </p:nvGraphicFramePr>
        <p:xfrm>
          <a:off x="762000" y="457200"/>
          <a:ext cx="3822700" cy="298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Equation" r:id="rId3" imgW="1562040" imgH="1218960" progId="Equation.DSMT4">
                  <p:embed/>
                </p:oleObj>
              </mc:Choice>
              <mc:Fallback>
                <p:oleObj name="Equation" r:id="rId3" imgW="1562040" imgH="1218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57200"/>
                        <a:ext cx="3822700" cy="298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4229100" y="4572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472009"/>
              </p:ext>
            </p:extLst>
          </p:nvPr>
        </p:nvGraphicFramePr>
        <p:xfrm>
          <a:off x="609600" y="3352800"/>
          <a:ext cx="310038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Equation" r:id="rId5" imgW="1396800" imgH="279360" progId="Equation.DSMT4">
                  <p:embed/>
                </p:oleObj>
              </mc:Choice>
              <mc:Fallback>
                <p:oleObj name="Equation" r:id="rId5" imgW="13968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352800"/>
                        <a:ext cx="310038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2529640"/>
              </p:ext>
            </p:extLst>
          </p:nvPr>
        </p:nvGraphicFramePr>
        <p:xfrm>
          <a:off x="990600" y="4191000"/>
          <a:ext cx="5921375" cy="124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Equation" r:id="rId7" imgW="2666880" imgH="558720" progId="Equation.DSMT4">
                  <p:embed/>
                </p:oleObj>
              </mc:Choice>
              <mc:Fallback>
                <p:oleObj name="Equation" r:id="rId7" imgW="266688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191000"/>
                        <a:ext cx="5921375" cy="1243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4229100" y="9906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71735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err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691052"/>
              </p:ext>
            </p:extLst>
          </p:nvPr>
        </p:nvGraphicFramePr>
        <p:xfrm>
          <a:off x="762000" y="457200"/>
          <a:ext cx="3822700" cy="298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Equation" r:id="rId3" imgW="1562040" imgH="1218960" progId="Equation.DSMT4">
                  <p:embed/>
                </p:oleObj>
              </mc:Choice>
              <mc:Fallback>
                <p:oleObj name="Equation" r:id="rId3" imgW="1562040" imgH="1218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57200"/>
                        <a:ext cx="3822700" cy="298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4229100" y="4572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8133656"/>
              </p:ext>
            </p:extLst>
          </p:nvPr>
        </p:nvGraphicFramePr>
        <p:xfrm>
          <a:off x="623888" y="3352800"/>
          <a:ext cx="3071812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Equation" r:id="rId5" imgW="1384200" imgH="279360" progId="Equation.DSMT4">
                  <p:embed/>
                </p:oleObj>
              </mc:Choice>
              <mc:Fallback>
                <p:oleObj name="Equation" r:id="rId5" imgW="13842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3352800"/>
                        <a:ext cx="3071812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4755006"/>
              </p:ext>
            </p:extLst>
          </p:nvPr>
        </p:nvGraphicFramePr>
        <p:xfrm>
          <a:off x="1066800" y="4191000"/>
          <a:ext cx="3665538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2" name="Equation" r:id="rId7" imgW="1650960" imgH="482400" progId="Equation.DSMT4">
                  <p:embed/>
                </p:oleObj>
              </mc:Choice>
              <mc:Fallback>
                <p:oleObj name="Equation" r:id="rId7" imgW="16509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191000"/>
                        <a:ext cx="3665538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4229100" y="9906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29100" y="15240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29100" y="2057400"/>
            <a:ext cx="4953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55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646</Words>
  <Application>Microsoft Office PowerPoint</Application>
  <PresentationFormat>On-screen Show (4:3)</PresentationFormat>
  <Paragraphs>87</Paragraphs>
  <Slides>16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sangphat</dc:creator>
  <cp:lastModifiedBy>sangphat</cp:lastModifiedBy>
  <cp:revision>30</cp:revision>
  <dcterms:created xsi:type="dcterms:W3CDTF">2021-09-23T15:42:10Z</dcterms:created>
  <dcterms:modified xsi:type="dcterms:W3CDTF">2021-09-27T02:03:50Z</dcterms:modified>
</cp:coreProperties>
</file>