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29" autoAdjust="0"/>
    <p:restoredTop sz="94660"/>
  </p:normalViewPr>
  <p:slideViewPr>
    <p:cSldViewPr snapToGrid="0">
      <p:cViewPr>
        <p:scale>
          <a:sx n="92" d="100"/>
          <a:sy n="92" d="100"/>
        </p:scale>
        <p:origin x="-288" y="-1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64BEEA-8206-45E2-972F-9D59A433A30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F1D52-8330-480D-BAC0-9B5340832D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37300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64BEEA-8206-45E2-972F-9D59A433A30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F1D52-8330-480D-BAC0-9B5340832D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76655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64BEEA-8206-45E2-972F-9D59A433A30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F1D52-8330-480D-BAC0-9B5340832D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311163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D998770-F393-4B4F-B3D4-7B26E33AAB3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8/20/2022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69F733F-C1F6-44B3-B2C6-83F1FE04E70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4407839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D998770-F393-4B4F-B3D4-7B26E33AAB3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8/20/2022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69F733F-C1F6-44B3-B2C6-83F1FE04E70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7528904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D998770-F393-4B4F-B3D4-7B26E33AAB3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8/20/2022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69F733F-C1F6-44B3-B2C6-83F1FE04E70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904631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D998770-F393-4B4F-B3D4-7B26E33AAB3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8/20/2022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69F733F-C1F6-44B3-B2C6-83F1FE04E70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2759346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D998770-F393-4B4F-B3D4-7B26E33AAB3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8/20/2022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69F733F-C1F6-44B3-B2C6-83F1FE04E70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7292335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D998770-F393-4B4F-B3D4-7B26E33AAB3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8/20/2022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69F733F-C1F6-44B3-B2C6-83F1FE04E70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2735515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D998770-F393-4B4F-B3D4-7B26E33AAB3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8/20/2022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69F733F-C1F6-44B3-B2C6-83F1FE04E70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3318015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D998770-F393-4B4F-B3D4-7B26E33AAB3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8/20/2022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69F733F-C1F6-44B3-B2C6-83F1FE04E70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410132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64BEEA-8206-45E2-972F-9D59A433A30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F1D52-8330-480D-BAC0-9B5340832D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484806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D998770-F393-4B4F-B3D4-7B26E33AAB3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8/20/2022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69F733F-C1F6-44B3-B2C6-83F1FE04E70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9030103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D998770-F393-4B4F-B3D4-7B26E33AAB3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8/20/2022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69F733F-C1F6-44B3-B2C6-83F1FE04E70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4916700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D998770-F393-4B4F-B3D4-7B26E33AAB3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8/20/2022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69F733F-C1F6-44B3-B2C6-83F1FE04E70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072178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64BEEA-8206-45E2-972F-9D59A433A30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F1D52-8330-480D-BAC0-9B5340832D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68649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64BEEA-8206-45E2-972F-9D59A433A30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F1D52-8330-480D-BAC0-9B5340832D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07512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64BEEA-8206-45E2-972F-9D59A433A30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F1D52-8330-480D-BAC0-9B5340832D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88917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64BEEA-8206-45E2-972F-9D59A433A30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F1D52-8330-480D-BAC0-9B5340832D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96090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64BEEA-8206-45E2-972F-9D59A433A30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F1D52-8330-480D-BAC0-9B5340832D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22993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64BEEA-8206-45E2-972F-9D59A433A30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F1D52-8330-480D-BAC0-9B5340832D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34228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64BEEA-8206-45E2-972F-9D59A433A30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F1D52-8330-480D-BAC0-9B5340832D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52859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64BEEA-8206-45E2-972F-9D59A433A30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9F1D52-8330-480D-BAC0-9B5340832D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66486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D998770-F393-4B4F-B3D4-7B26E33AAB3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8/20/2022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69F733F-C1F6-44B3-B2C6-83F1FE04E70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554302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WordArt 40"/>
          <p:cNvSpPr>
            <a:spLocks noChangeArrowheads="1" noChangeShapeType="1" noTextEdit="1"/>
          </p:cNvSpPr>
          <p:nvPr/>
        </p:nvSpPr>
        <p:spPr bwMode="auto">
          <a:xfrm>
            <a:off x="332988" y="1351128"/>
            <a:ext cx="11540564" cy="387356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scene3d>
              <a:camera prst="isometricOffAxis1Right"/>
              <a:lightRig rig="threePt" dir="t"/>
            </a:scene3d>
          </a:bodyPr>
          <a:lstStyle/>
          <a:p>
            <a:pPr marL="0" marR="0" lvl="0" indent="0" algn="ctr" defTabSz="457200" rtl="0" eaLnBrk="1" fontAlgn="auto" latinLnBrk="0" hangingPunct="1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None/>
              <a:tabLst>
                <a:tab pos="400050" algn="l"/>
              </a:tabLst>
              <a:defRPr/>
            </a:pP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Buổi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4: ÔN TẬP </a:t>
            </a:r>
          </a:p>
          <a:p>
            <a:pPr marL="0" marR="0" lvl="0" indent="0" algn="ctr" defTabSz="457200" rtl="0" eaLnBrk="1" fontAlgn="auto" latinLnBrk="0" hangingPunct="1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None/>
              <a:tabLst>
                <a:tab pos="400050" algn="l"/>
              </a:tabLst>
              <a:defRPr/>
            </a:pP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ĐỌC HIỂU MỞ RỘNG VĂN BẢN TIỂU THUYẾT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Picture 4"/>
          <p:cNvPicPr>
            <a:picLocks noChangeAspect="1"/>
          </p:cNvPicPr>
          <p:nvPr/>
        </p:nvPicPr>
        <p:blipFill>
          <a:blip r:embed="rId2"/>
          <a:srcRect r="52890" b="57091"/>
          <a:stretch>
            <a:fillRect/>
          </a:stretch>
        </p:blipFill>
        <p:spPr bwMode="auto">
          <a:xfrm>
            <a:off x="332988" y="222563"/>
            <a:ext cx="2652713" cy="1811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801149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6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6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6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" dur="6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5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" dur="6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6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" dur="6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5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0">
            <a:extLst>
              <a:ext uri="{FF2B5EF4-FFF2-40B4-BE49-F238E27FC236}">
                <a16:creationId xmlns="" xmlns:a16="http://schemas.microsoft.com/office/drawing/2014/main" id="{B09915F6-5DBD-4E09-AF7E-6562ADB39A8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9433" y="1282890"/>
            <a:ext cx="11456665" cy="4367284"/>
          </a:xfrm>
          <a:prstGeom prst="roundRect">
            <a:avLst>
              <a:gd name="adj" fmla="val 16667"/>
            </a:avLst>
          </a:prstGeom>
          <a:solidFill>
            <a:schemeClr val="accent4">
              <a:lumMod val="20000"/>
              <a:lumOff val="80000"/>
            </a:schemeClr>
          </a:solidFill>
          <a:ln>
            <a:headEnd/>
            <a:tailEnd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409432" y="2166432"/>
            <a:ext cx="11456665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marR="0" lvl="0" indent="0" algn="just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57150" algn="l"/>
              </a:tabLst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1: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Xác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phương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biểu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đạt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ngôi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kể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đoạn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trích</a:t>
            </a:r>
            <a:r>
              <a:rPr lang="vi-VN" sz="28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marR="0" lvl="0" indent="0" algn="just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57150" algn="l"/>
              </a:tabLst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2: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Đoạn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trích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nhắc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marR="0" lvl="0" indent="0" algn="just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57150" algn="l"/>
              </a:tabLst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3: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nhắc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đoạn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trích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just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57150" algn="l"/>
              </a:tabLst>
              <a:defRPr/>
            </a:pP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kumimoji="0" lang="vi-VN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Câu </a:t>
            </a: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4: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Xác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bối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cảnh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chuyện</a:t>
            </a:r>
            <a:r>
              <a:rPr lang="vi-VN" sz="28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18808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0">
            <a:extLst>
              <a:ext uri="{FF2B5EF4-FFF2-40B4-BE49-F238E27FC236}">
                <a16:creationId xmlns="" xmlns:a16="http://schemas.microsoft.com/office/drawing/2014/main" id="{B09915F6-5DBD-4E09-AF7E-6562ADB39A8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71749" y="1044054"/>
            <a:ext cx="3616657" cy="723332"/>
          </a:xfrm>
          <a:prstGeom prst="roundRect">
            <a:avLst>
              <a:gd name="adj" fmla="val 16667"/>
            </a:avLst>
          </a:prstGeom>
          <a:solidFill>
            <a:srgbClr val="FFFF00"/>
          </a:solidFill>
          <a:ln>
            <a:headEnd/>
            <a:tailEnd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40159827"/>
              </p:ext>
            </p:extLst>
          </p:nvPr>
        </p:nvGraphicFramePr>
        <p:xfrm>
          <a:off x="545909" y="2285578"/>
          <a:ext cx="11081982" cy="3803739"/>
        </p:xfrm>
        <a:graphic>
          <a:graphicData uri="http://schemas.openxmlformats.org/drawingml/2006/table">
            <a:tbl>
              <a:tblPr firstRow="1" firstCol="1" bandRow="1"/>
              <a:tblGrid>
                <a:gridCol w="3563948">
                  <a:extLst>
                    <a:ext uri="{9D8B030D-6E8A-4147-A177-3AD203B41FA5}">
                      <a16:colId xmlns="" xmlns:a16="http://schemas.microsoft.com/office/drawing/2014/main" val="1372963843"/>
                    </a:ext>
                  </a:extLst>
                </a:gridCol>
                <a:gridCol w="7518034">
                  <a:extLst>
                    <a:ext uri="{9D8B030D-6E8A-4147-A177-3AD203B41FA5}">
                      <a16:colId xmlns="" xmlns:a16="http://schemas.microsoft.com/office/drawing/2014/main" val="4031581211"/>
                    </a:ext>
                  </a:extLst>
                </a:gridCol>
              </a:tblGrid>
              <a:tr h="66312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57150" algn="l"/>
                        </a:tabLst>
                      </a:pPr>
                      <a:r>
                        <a:rPr lang="en-US" sz="2800" b="1" dirty="0" err="1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Câu</a:t>
                      </a:r>
                      <a:r>
                        <a:rPr lang="en-US" sz="2800" b="1" dirty="0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hỏi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57150" algn="l"/>
                        </a:tabLst>
                      </a:pPr>
                      <a:r>
                        <a:rPr lang="en-US" sz="2800" b="1" dirty="0" err="1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Trả</a:t>
                      </a:r>
                      <a:r>
                        <a:rPr lang="en-US" sz="2800" b="1" dirty="0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lời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385543826"/>
                  </a:ext>
                </a:extLst>
              </a:tr>
              <a:tr h="1814367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57150" algn="l"/>
                        </a:tabLst>
                      </a:pP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1.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Xác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định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phương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thức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biểu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đạt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chính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và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ngôi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kể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của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đoạn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trích</a:t>
                      </a:r>
                      <a:r>
                        <a:rPr lang="vi-VN" sz="28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57150" algn="l"/>
                        </a:tabLst>
                      </a:pP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Phương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thức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: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Tự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sự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kết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hợp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miêu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tả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57150" algn="l"/>
                        </a:tabLst>
                      </a:pP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Ngôi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kể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: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Ngôi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3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101112888"/>
                  </a:ext>
                </a:extLst>
              </a:tr>
              <a:tr h="1326248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57150" algn="l"/>
                        </a:tabLst>
                      </a:pP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2.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Đoạn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trích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nhắc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đến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những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nhân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vật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nào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?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57150" algn="l"/>
                        </a:tabLst>
                      </a:pP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Chị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Dậu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anh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Dậu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en-US" sz="2800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bác</a:t>
                      </a:r>
                      <a:r>
                        <a:rPr lang="en-US" sz="28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trai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nhà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cháu</a:t>
                      </a:r>
                      <a:r>
                        <a:rPr lang="en-US" sz="28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57150" algn="l"/>
                        </a:tabLst>
                      </a:pP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Bà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lão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xóm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giềng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991037323"/>
                  </a:ext>
                </a:extLst>
              </a:tr>
            </a:tbl>
          </a:graphicData>
        </a:graphic>
      </p:graphicFrame>
      <p:sp>
        <p:nvSpPr>
          <p:cNvPr id="4" name="Rectangle 3"/>
          <p:cNvSpPr/>
          <p:nvPr/>
        </p:nvSpPr>
        <p:spPr>
          <a:xfrm>
            <a:off x="4490111" y="1144110"/>
            <a:ext cx="329167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ĐÁP ÁN BÀI TẬP 1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8628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38307563"/>
              </p:ext>
            </p:extLst>
          </p:nvPr>
        </p:nvGraphicFramePr>
        <p:xfrm>
          <a:off x="510654" y="938521"/>
          <a:ext cx="11081982" cy="4991418"/>
        </p:xfrm>
        <a:graphic>
          <a:graphicData uri="http://schemas.openxmlformats.org/drawingml/2006/table">
            <a:tbl>
              <a:tblPr firstRow="1" firstCol="1" bandRow="1"/>
              <a:tblGrid>
                <a:gridCol w="3563948">
                  <a:extLst>
                    <a:ext uri="{9D8B030D-6E8A-4147-A177-3AD203B41FA5}">
                      <a16:colId xmlns="" xmlns:a16="http://schemas.microsoft.com/office/drawing/2014/main" val="118372890"/>
                    </a:ext>
                  </a:extLst>
                </a:gridCol>
                <a:gridCol w="7518034">
                  <a:extLst>
                    <a:ext uri="{9D8B030D-6E8A-4147-A177-3AD203B41FA5}">
                      <a16:colId xmlns="" xmlns:a16="http://schemas.microsoft.com/office/drawing/2014/main" val="1073050447"/>
                    </a:ext>
                  </a:extLst>
                </a:gridCol>
              </a:tblGrid>
              <a:tr h="1035896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57150" algn="l"/>
                        </a:tabLst>
                      </a:pP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3.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Sự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việc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được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nhắc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đến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trong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đoạn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trích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là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sự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việc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nào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?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57150" algn="l"/>
                        </a:tabLst>
                      </a:pP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57150" algn="l"/>
                        </a:tabLst>
                      </a:pP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Cháo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chín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chị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Dậu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múc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la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liệt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quạt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cho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chóng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nguội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57150" algn="l"/>
                        </a:tabLst>
                      </a:pP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Anh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Dậu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ốm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yếu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vừa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tỉnh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dậy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chưa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kịp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ăn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57150" algn="l"/>
                        </a:tabLst>
                      </a:pP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Quan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trên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về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thúc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sưu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thuế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anh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Dậu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có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nguy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cơ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sẽ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bị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bắt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đánh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trói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167661433"/>
                  </a:ext>
                </a:extLst>
              </a:tr>
              <a:tr h="1294871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57150" algn="l"/>
                        </a:tabLst>
                      </a:pP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4.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Xác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định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bối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cảnh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của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câu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chuyện</a:t>
                      </a:r>
                      <a:r>
                        <a:rPr lang="vi-VN" sz="28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57150" algn="l"/>
                        </a:tabLst>
                      </a:pP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57150" algn="l"/>
                        </a:tabLst>
                      </a:pP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Bối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cảnh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xã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hội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: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Xã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hội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thực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dân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phong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kiến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Việt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Nam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trước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1945.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57150" algn="l"/>
                        </a:tabLst>
                      </a:pP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Bối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cảnh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riêng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: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Tình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cảnh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đáng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thương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của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gia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đình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chị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Dậu</a:t>
                      </a:r>
                      <a:r>
                        <a:rPr lang="vi-VN" sz="28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en-US" sz="2800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Vì</a:t>
                      </a:r>
                      <a:r>
                        <a:rPr lang="en-US" sz="28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thiếu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sưu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anh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Dậu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bị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đánh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trói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đến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ngất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mới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tỉnh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lại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thì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bọn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tay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sai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lại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chuẩn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bị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đến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đốc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sưu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thuế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36894959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79545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0">
            <a:extLst>
              <a:ext uri="{FF2B5EF4-FFF2-40B4-BE49-F238E27FC236}">
                <a16:creationId xmlns="" xmlns:a16="http://schemas.microsoft.com/office/drawing/2014/main" id="{B09915F6-5DBD-4E09-AF7E-6562ADB39A8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9433" y="764275"/>
            <a:ext cx="11456665" cy="5377217"/>
          </a:xfrm>
          <a:prstGeom prst="roundRect">
            <a:avLst>
              <a:gd name="adj" fmla="val 16667"/>
            </a:avLst>
          </a:prstGeom>
          <a:solidFill>
            <a:schemeClr val="accent4">
              <a:lumMod val="20000"/>
              <a:lumOff val="80000"/>
            </a:schemeClr>
          </a:solidFill>
          <a:ln>
            <a:headEnd/>
            <a:tailEnd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536813" y="1238082"/>
            <a:ext cx="11329285" cy="44614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57150" algn="l"/>
              </a:tabLst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BÀI 2: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just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57150" algn="l"/>
              </a:tabLst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đoạn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ngữ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liệu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Chị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Dậu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rón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rén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bưng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bát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lớn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chỗ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chồng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nằm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kumimoji="0" lang="en-US" sz="28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Thầy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cố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ngồi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dậy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húp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ít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cháo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đỡ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xót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ruột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kumimoji="0" lang="en-US" sz="28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Rồi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chị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đón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lấy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cái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Tỉu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ngồi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xuống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ý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chờ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xem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chồng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chị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ăn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ngon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miệng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hay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kumimoji="0" lang="en-US" sz="28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Anh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Dậu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uốn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vai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ngáp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dài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tiếng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Uể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oải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chống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tay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xuống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phản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anh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vừa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rên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vừa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ngỏng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đầu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lên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Run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rẩy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cất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bát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cháo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anh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mới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kề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miệng.Cai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lệ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lí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trưởng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sầm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sập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tiến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roi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song,tay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thước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dây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thừng</a:t>
            </a:r>
            <a:r>
              <a:rPr kumimoji="0" lang="en-US" sz="2800" b="0" i="1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kumimoji="0" lang="en-US" sz="28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69163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0">
            <a:extLst>
              <a:ext uri="{FF2B5EF4-FFF2-40B4-BE49-F238E27FC236}">
                <a16:creationId xmlns="" xmlns:a16="http://schemas.microsoft.com/office/drawing/2014/main" id="{B09915F6-5DBD-4E09-AF7E-6562ADB39A8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4842" y="655093"/>
            <a:ext cx="11511257" cy="5729587"/>
          </a:xfrm>
          <a:prstGeom prst="roundRect">
            <a:avLst>
              <a:gd name="adj" fmla="val 16667"/>
            </a:avLst>
          </a:prstGeom>
          <a:solidFill>
            <a:schemeClr val="accent4">
              <a:lumMod val="20000"/>
              <a:lumOff val="80000"/>
            </a:schemeClr>
          </a:solidFill>
          <a:ln>
            <a:headEnd/>
            <a:tailEnd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508064" y="1121701"/>
            <a:ext cx="11259402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Gõ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đầu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roi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xuống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đất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cai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lệ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thét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giọng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khàn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khàn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hút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xái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cũ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kumimoji="0" lang="en-US" sz="28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Thằng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kia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ông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tưởng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kumimoji="0" lang="en-US" sz="2800" b="0" i="1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chết</a:t>
            </a:r>
            <a:r>
              <a:rPr kumimoji="0" lang="en-US" sz="2800" b="0" i="1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đêm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qua,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còn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sống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đấy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à?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Nộp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nốt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tiền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sưu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! Mau!</a:t>
            </a:r>
            <a:endParaRPr kumimoji="0" lang="en-US" sz="28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Hoảng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quá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anh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Dậu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vội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bát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cháo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xuống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phản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lăn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đùng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nói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lí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trưởng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cười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mỉa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mai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kumimoji="0" lang="en-US" sz="28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Anh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ta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sắp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phải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gió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đêm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qua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đấy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endParaRPr kumimoji="0" lang="en-US" sz="28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Rồi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hắn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luôn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mặt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chị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Dậu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kumimoji="0" lang="en-US" sz="28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Chị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khất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tiền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sưu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chiều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mai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phải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Ðấy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chị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nói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ông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cai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ông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ấy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đình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kêu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!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Chứ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ông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l</a:t>
            </a:r>
            <a:r>
              <a:rPr kumimoji="0" lang="vi-VN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í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tôi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thì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quyền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dám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chị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khất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giờ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nữa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endParaRPr kumimoji="0" lang="en-US" sz="28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1461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0">
            <a:extLst>
              <a:ext uri="{FF2B5EF4-FFF2-40B4-BE49-F238E27FC236}">
                <a16:creationId xmlns="" xmlns:a16="http://schemas.microsoft.com/office/drawing/2014/main" id="{B09915F6-5DBD-4E09-AF7E-6562ADB39A8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2955" y="436728"/>
            <a:ext cx="11593143" cy="6073253"/>
          </a:xfrm>
          <a:prstGeom prst="roundRect">
            <a:avLst>
              <a:gd name="adj" fmla="val 16667"/>
            </a:avLst>
          </a:prstGeom>
          <a:solidFill>
            <a:schemeClr val="accent4">
              <a:lumMod val="20000"/>
              <a:lumOff val="80000"/>
            </a:schemeClr>
          </a:solidFill>
          <a:ln>
            <a:headEnd/>
            <a:tailEnd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507241" y="644028"/>
            <a:ext cx="11261047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1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Chị</a:t>
            </a:r>
            <a:r>
              <a:rPr kumimoji="0" lang="en-US" sz="2800" b="0" i="1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Dậu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run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run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kumimoji="0" lang="en-US" sz="28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cháu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túng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phải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đóng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cả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xuất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sưu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chú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nó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nữa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nên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mới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lôi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thôi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Chứ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cháu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dám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bỏ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bễ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tiền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sưu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đâu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! Hai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ông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phúc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nói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ông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lí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cháu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khất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..</a:t>
            </a:r>
            <a:endParaRPr kumimoji="0" lang="en-US" sz="28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Cai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lệ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chị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nói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hết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trợn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ngược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mắt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hắn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quát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kumimoji="0" lang="en-US" sz="28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Mày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nói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cha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mày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nghe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đấy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à?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Sưu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mà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dám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mở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mồm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xin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khất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endParaRPr kumimoji="0" lang="en-US" sz="28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Chị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Dậu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vẫn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cố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thiết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tha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kumimoji="0" lang="en-US" sz="28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Khốn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nạn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!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cháu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dẫu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ông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chửi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mắng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cũng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thôi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Xin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ông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trông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endParaRPr kumimoji="0" lang="en-US" sz="28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Cai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lệ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vẫn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giọng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hằm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hè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kumimoji="0" lang="en-US" sz="28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Nếu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tiền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nộp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sưu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ông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bây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giờ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thì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ông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rỡ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cả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mày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chửi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mắng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thôi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à</a:t>
            </a:r>
            <a:r>
              <a:rPr kumimoji="0" lang="en-US" sz="2800" b="0" i="1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kumimoji="0" lang="en-US" sz="28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68699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0">
            <a:extLst>
              <a:ext uri="{FF2B5EF4-FFF2-40B4-BE49-F238E27FC236}">
                <a16:creationId xmlns="" xmlns:a16="http://schemas.microsoft.com/office/drawing/2014/main" id="{B09915F6-5DBD-4E09-AF7E-6562ADB39A8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9433" y="764275"/>
            <a:ext cx="11456665" cy="5377217"/>
          </a:xfrm>
          <a:prstGeom prst="roundRect">
            <a:avLst>
              <a:gd name="adj" fmla="val 16667"/>
            </a:avLst>
          </a:prstGeom>
          <a:solidFill>
            <a:schemeClr val="accent4">
              <a:lumMod val="20000"/>
              <a:lumOff val="80000"/>
            </a:schemeClr>
          </a:solidFill>
          <a:ln>
            <a:headEnd/>
            <a:tailEnd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582304" y="1356183"/>
            <a:ext cx="10865261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1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Rồi</a:t>
            </a:r>
            <a:r>
              <a:rPr kumimoji="0" lang="en-US" sz="2800" b="0" i="1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hắn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quay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bảo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anh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lí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trưởng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kumimoji="0" lang="en-US" sz="28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hơi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đâu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mà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nói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nó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trói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cổ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thằng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chồng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nó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điệu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đình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kia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lí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trưởng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dám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hạ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ốm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nặng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sợ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hoặc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xảy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hắn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cứ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lóng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ngóng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ngơ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ngác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muốn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nói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mà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dám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nói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Ðùng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đùng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vi-VN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ai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lệ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giật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phắt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cái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thừng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tay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anh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này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chạy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sầm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sập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chỗ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Anh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Dậu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kumimoji="0" lang="en-US" sz="28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Chị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Dậu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xám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mặt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vội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vàng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đặt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bé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xuống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đất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chạy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đỡ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lấy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tay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hắn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kumimoji="0" lang="en-US" sz="28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Cháu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van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ông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cháu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vừa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mới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tỉnh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lúc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ông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tha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endParaRPr kumimoji="0" lang="en-US" sz="28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Tha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này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tha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này</a:t>
            </a:r>
            <a:r>
              <a:rPr kumimoji="0" lang="en-US" sz="2800" b="0" i="1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endParaRPr kumimoji="0" lang="en-US" sz="28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05904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0">
            <a:extLst>
              <a:ext uri="{FF2B5EF4-FFF2-40B4-BE49-F238E27FC236}">
                <a16:creationId xmlns="" xmlns:a16="http://schemas.microsoft.com/office/drawing/2014/main" id="{B09915F6-5DBD-4E09-AF7E-6562ADB39A8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9433" y="764275"/>
            <a:ext cx="11456665" cy="5377217"/>
          </a:xfrm>
          <a:prstGeom prst="roundRect">
            <a:avLst>
              <a:gd name="adj" fmla="val 16667"/>
            </a:avLst>
          </a:prstGeom>
          <a:solidFill>
            <a:schemeClr val="accent4">
              <a:lumMod val="20000"/>
              <a:lumOff val="80000"/>
            </a:schemeClr>
          </a:solidFill>
          <a:ln>
            <a:headEnd/>
            <a:tailEnd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3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603598" y="1419698"/>
            <a:ext cx="11068334" cy="40663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1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Vừa</a:t>
            </a:r>
            <a:r>
              <a:rPr kumimoji="0" lang="en-US" sz="3200" b="0" i="1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nói</a:t>
            </a:r>
            <a:r>
              <a:rPr kumimoji="0" lang="en-US" sz="32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hắn</a:t>
            </a:r>
            <a:r>
              <a:rPr kumimoji="0" lang="en-US" sz="32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vừa</a:t>
            </a:r>
            <a:r>
              <a:rPr kumimoji="0" lang="en-US" sz="32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bịch</a:t>
            </a:r>
            <a:r>
              <a:rPr kumimoji="0" lang="en-US" sz="32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luôn</a:t>
            </a:r>
            <a:r>
              <a:rPr kumimoji="0" lang="en-US" sz="32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kumimoji="0" lang="en-US" sz="32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ngực</a:t>
            </a:r>
            <a:r>
              <a:rPr kumimoji="0" lang="en-US" sz="32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chị</a:t>
            </a:r>
            <a:r>
              <a:rPr kumimoji="0" lang="en-US" sz="32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Dậu</a:t>
            </a:r>
            <a:r>
              <a:rPr kumimoji="0" lang="en-US" sz="32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en-US" sz="32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mấy</a:t>
            </a:r>
            <a:r>
              <a:rPr kumimoji="0" lang="en-US" sz="32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bịch</a:t>
            </a:r>
            <a:r>
              <a:rPr kumimoji="0" lang="en-US" sz="32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en-US" sz="32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rồi</a:t>
            </a:r>
            <a:r>
              <a:rPr kumimoji="0" lang="en-US" sz="32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kumimoji="0" lang="en-US" sz="32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sấn</a:t>
            </a:r>
            <a:r>
              <a:rPr kumimoji="0" lang="en-US" sz="32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kumimoji="0" lang="en-US" sz="32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kumimoji="0" lang="en-US" sz="32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trói</a:t>
            </a:r>
            <a:r>
              <a:rPr kumimoji="0" lang="en-US" sz="32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anh</a:t>
            </a:r>
            <a:r>
              <a:rPr kumimoji="0" lang="en-US" sz="32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Dậu</a:t>
            </a:r>
            <a:r>
              <a:rPr kumimoji="0" lang="en-US" sz="32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kumimoji="0" lang="en-US" sz="32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kumimoji="0" lang="en-US" sz="32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kumimoji="0" lang="en-US" sz="32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tức</a:t>
            </a:r>
            <a:r>
              <a:rPr kumimoji="0" lang="en-US" sz="32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quá</a:t>
            </a:r>
            <a:r>
              <a:rPr kumimoji="0" lang="en-US" sz="32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kumimoji="0" lang="en-US" sz="32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kumimoji="0" lang="en-US" sz="32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chịu</a:t>
            </a:r>
            <a:r>
              <a:rPr kumimoji="0" lang="en-US" sz="32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kumimoji="0" lang="en-US" sz="32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en-US" sz="32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chị</a:t>
            </a:r>
            <a:r>
              <a:rPr kumimoji="0" lang="en-US" sz="32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Dậu</a:t>
            </a:r>
            <a:r>
              <a:rPr kumimoji="0" lang="en-US" sz="32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liều</a:t>
            </a:r>
            <a:r>
              <a:rPr kumimoji="0" lang="en-US" sz="32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mạng</a:t>
            </a:r>
            <a:r>
              <a:rPr kumimoji="0" lang="en-US" sz="32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cự</a:t>
            </a:r>
            <a:r>
              <a:rPr kumimoji="0" lang="en-US" sz="32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kumimoji="0" lang="en-US" sz="32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kumimoji="0" lang="en-US" sz="32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kumimoji="0" lang="en-US" sz="32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Chồng</a:t>
            </a:r>
            <a:r>
              <a:rPr kumimoji="0" lang="en-US" sz="32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tôi</a:t>
            </a:r>
            <a:r>
              <a:rPr kumimoji="0" lang="en-US" sz="32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đau</a:t>
            </a:r>
            <a:r>
              <a:rPr kumimoji="0" lang="en-US" sz="32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ốm</a:t>
            </a:r>
            <a:r>
              <a:rPr kumimoji="0" lang="en-US" sz="32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en-US" sz="32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ông</a:t>
            </a:r>
            <a:r>
              <a:rPr kumimoji="0" lang="en-US" sz="32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kumimoji="0" lang="en-US" sz="32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kumimoji="0" lang="en-US" sz="32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phép</a:t>
            </a:r>
            <a:r>
              <a:rPr kumimoji="0" lang="en-US" sz="32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r>
              <a:rPr kumimoji="0" lang="en-US" sz="32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hạ</a:t>
            </a:r>
            <a:r>
              <a:rPr kumimoji="0" lang="en-US" sz="32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kumimoji="0" lang="en-US" sz="32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Cai</a:t>
            </a:r>
            <a:r>
              <a:rPr kumimoji="0" lang="en-US" sz="32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lệ</a:t>
            </a:r>
            <a:r>
              <a:rPr kumimoji="0" lang="en-US" sz="32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tát</a:t>
            </a:r>
            <a:r>
              <a:rPr kumimoji="0" lang="en-US" sz="32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kumimoji="0" lang="en-US" sz="32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mặt</a:t>
            </a:r>
            <a:r>
              <a:rPr kumimoji="0" lang="en-US" sz="32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chị</a:t>
            </a:r>
            <a:r>
              <a:rPr kumimoji="0" lang="en-US" sz="32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kumimoji="0" lang="en-US" sz="32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cái</a:t>
            </a:r>
            <a:r>
              <a:rPr kumimoji="0" lang="en-US" sz="32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bốp</a:t>
            </a:r>
            <a:r>
              <a:rPr kumimoji="0" lang="en-US" sz="32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en-US" sz="32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rồi</a:t>
            </a:r>
            <a:r>
              <a:rPr kumimoji="0" lang="en-US" sz="32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hắn</a:t>
            </a:r>
            <a:r>
              <a:rPr kumimoji="0" lang="en-US" sz="32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cứ</a:t>
            </a:r>
            <a:r>
              <a:rPr kumimoji="0" lang="en-US" sz="32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nhảy</a:t>
            </a:r>
            <a:r>
              <a:rPr kumimoji="0" lang="en-US" sz="32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kumimoji="0" lang="en-US" sz="32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cạnh</a:t>
            </a:r>
            <a:r>
              <a:rPr kumimoji="0" lang="en-US" sz="32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anh</a:t>
            </a:r>
            <a:r>
              <a:rPr kumimoji="0" lang="en-US" sz="32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Dậu</a:t>
            </a:r>
            <a:r>
              <a:rPr kumimoji="0" lang="en-US" sz="32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en-US" sz="32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Chị</a:t>
            </a:r>
            <a:r>
              <a:rPr kumimoji="0" lang="en-US" sz="32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Dậu</a:t>
            </a:r>
            <a:r>
              <a:rPr kumimoji="0" lang="en-US" sz="32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nghiến</a:t>
            </a:r>
            <a:r>
              <a:rPr kumimoji="0" lang="en-US" sz="32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kumimoji="0" lang="en-US" sz="32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hàm</a:t>
            </a:r>
            <a:r>
              <a:rPr kumimoji="0" lang="en-US" sz="32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răng</a:t>
            </a:r>
            <a:r>
              <a:rPr kumimoji="0" lang="en-US" sz="32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kumimoji="0" lang="en-US" sz="32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kumimoji="0" lang="en-US" sz="32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Mày</a:t>
            </a:r>
            <a:r>
              <a:rPr kumimoji="0" lang="en-US" sz="32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trói</a:t>
            </a:r>
            <a:r>
              <a:rPr kumimoji="0" lang="en-US" sz="32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ngay</a:t>
            </a:r>
            <a:r>
              <a:rPr kumimoji="0" lang="en-US" sz="32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chồng</a:t>
            </a:r>
            <a:r>
              <a:rPr kumimoji="0" lang="en-US" sz="32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bà</a:t>
            </a:r>
            <a:r>
              <a:rPr kumimoji="0" lang="en-US" sz="32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kumimoji="0" lang="en-US" sz="32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en-US" sz="32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bà</a:t>
            </a:r>
            <a:r>
              <a:rPr kumimoji="0" lang="en-US" sz="32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kumimoji="0" lang="en-US" sz="32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mày</a:t>
            </a:r>
            <a:r>
              <a:rPr kumimoji="0" lang="en-US" sz="32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xem</a:t>
            </a:r>
            <a:r>
              <a:rPr kumimoji="0" lang="en-US" sz="32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endParaRPr kumimoji="0" lang="en-US" sz="32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57150" algn="l"/>
              </a:tabLst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Trích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“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Tắt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đèn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”-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Ngô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Tất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Tố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NXB GD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Việt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Nam)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84971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0">
            <a:extLst>
              <a:ext uri="{FF2B5EF4-FFF2-40B4-BE49-F238E27FC236}">
                <a16:creationId xmlns="" xmlns:a16="http://schemas.microsoft.com/office/drawing/2014/main" id="{B09915F6-5DBD-4E09-AF7E-6562ADB39A8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9433" y="1351128"/>
            <a:ext cx="11456665" cy="4258102"/>
          </a:xfrm>
          <a:prstGeom prst="roundRect">
            <a:avLst>
              <a:gd name="adj" fmla="val 16667"/>
            </a:avLst>
          </a:prstGeom>
          <a:solidFill>
            <a:schemeClr val="accent4">
              <a:lumMod val="20000"/>
              <a:lumOff val="80000"/>
            </a:schemeClr>
          </a:solidFill>
          <a:ln>
            <a:headEnd/>
            <a:tailEnd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409433" y="2197381"/>
            <a:ext cx="11456665" cy="23974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marR="0" lvl="0" indent="0" algn="just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57150" algn="l"/>
              </a:tabLst>
              <a:defRPr/>
            </a:pP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Câu 1: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Đoạn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trích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? Ai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chính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marR="0" lvl="0" indent="0" algn="just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57150" algn="l"/>
              </a:tabLst>
              <a:defRPr/>
            </a:pP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Câu 2: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Liệt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kê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chính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chi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thái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độ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trước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xảy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vi-VN" sz="28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marR="0" lvl="0" indent="0" algn="just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57150" algn="l"/>
              </a:tabLst>
              <a:defRPr/>
            </a:pP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Câu 3: 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Qua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xử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kumimoji="0" lang="vi-VN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xét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marR="0" lvl="0" indent="0" algn="just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57150" algn="l"/>
              </a:tabLst>
              <a:defRPr/>
            </a:pP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Câu 4: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Nghệ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thuật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xây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dựng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đặc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sắc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50029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0">
            <a:extLst>
              <a:ext uri="{FF2B5EF4-FFF2-40B4-BE49-F238E27FC236}">
                <a16:creationId xmlns="" xmlns:a16="http://schemas.microsoft.com/office/drawing/2014/main" id="{B09915F6-5DBD-4E09-AF7E-6562ADB39A8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71749" y="1044054"/>
            <a:ext cx="3616657" cy="723332"/>
          </a:xfrm>
          <a:prstGeom prst="roundRect">
            <a:avLst>
              <a:gd name="adj" fmla="val 16667"/>
            </a:avLst>
          </a:prstGeom>
          <a:solidFill>
            <a:srgbClr val="FFFF00"/>
          </a:solidFill>
          <a:ln>
            <a:headEnd/>
            <a:tailEnd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490111" y="1144110"/>
            <a:ext cx="329167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ĐÁP ÁN BÀI TẬP </a:t>
            </a: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/>
          </p:nvPr>
        </p:nvGraphicFramePr>
        <p:xfrm>
          <a:off x="450376" y="2197290"/>
          <a:ext cx="11232108" cy="3425588"/>
        </p:xfrm>
        <a:graphic>
          <a:graphicData uri="http://schemas.openxmlformats.org/drawingml/2006/table">
            <a:tbl>
              <a:tblPr firstRow="1" firstCol="1" bandRow="1"/>
              <a:tblGrid>
                <a:gridCol w="3708570">
                  <a:extLst>
                    <a:ext uri="{9D8B030D-6E8A-4147-A177-3AD203B41FA5}">
                      <a16:colId xmlns="" xmlns:a16="http://schemas.microsoft.com/office/drawing/2014/main" val="549348730"/>
                    </a:ext>
                  </a:extLst>
                </a:gridCol>
                <a:gridCol w="7523538">
                  <a:extLst>
                    <a:ext uri="{9D8B030D-6E8A-4147-A177-3AD203B41FA5}">
                      <a16:colId xmlns="" xmlns:a16="http://schemas.microsoft.com/office/drawing/2014/main" val="2559441639"/>
                    </a:ext>
                  </a:extLst>
                </a:gridCol>
              </a:tblGrid>
              <a:tr h="82010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57150" algn="l"/>
                        </a:tabLst>
                      </a:pPr>
                      <a:r>
                        <a:rPr lang="en-US" sz="2800" b="1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Câu hỏi</a:t>
                      </a:r>
                      <a:endParaRPr lang="en-US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57150" algn="l"/>
                        </a:tabLst>
                      </a:pPr>
                      <a:r>
                        <a:rPr lang="en-US" sz="2800" b="1" dirty="0" err="1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Trả</a:t>
                      </a:r>
                      <a:r>
                        <a:rPr lang="en-US" sz="2800" b="1" dirty="0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lời</a:t>
                      </a:r>
                      <a:endParaRPr lang="en-US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966103477"/>
                  </a:ext>
                </a:extLst>
              </a:tr>
              <a:tr h="2605481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57150" algn="l"/>
                        </a:tabLst>
                      </a:pP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1.Đoạn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trích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có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những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nhân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vật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nào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? Ai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là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nhân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vật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chính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?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57150" algn="l"/>
                        </a:tabLst>
                      </a:pP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Nhân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vật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: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Chị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Dậu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cai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lệ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người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nhà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lí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trưởng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anh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Dậu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57150" algn="l"/>
                        </a:tabLst>
                      </a:pP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Nhân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vật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chính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: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Chị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Dậu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cai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lệ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54512326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82137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0">
            <a:extLst>
              <a:ext uri="{FF2B5EF4-FFF2-40B4-BE49-F238E27FC236}">
                <a16:creationId xmlns="" xmlns:a16="http://schemas.microsoft.com/office/drawing/2014/main" id="{B09915F6-5DBD-4E09-AF7E-6562ADB39A8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9433" y="1542196"/>
            <a:ext cx="11456665" cy="4107977"/>
          </a:xfrm>
          <a:prstGeom prst="roundRect">
            <a:avLst>
              <a:gd name="adj" fmla="val 16667"/>
            </a:avLst>
          </a:prstGeom>
          <a:solidFill>
            <a:schemeClr val="accent4">
              <a:lumMod val="20000"/>
              <a:lumOff val="80000"/>
            </a:schemeClr>
          </a:solidFill>
          <a:ln>
            <a:headEnd/>
            <a:tailEnd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504967" y="2088107"/>
            <a:ext cx="11361131" cy="32884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57150" algn="l"/>
              </a:tabLst>
              <a:defRPr/>
            </a:pPr>
            <a:r>
              <a:rPr kumimoji="0" lang="de-DE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 Tìm </a:t>
            </a:r>
            <a:r>
              <a:rPr kumimoji="0" lang="de-DE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đọc tiểu thuyết  </a:t>
            </a:r>
            <a:r>
              <a:rPr kumimoji="0" lang="de-DE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Tắt đèn</a:t>
            </a:r>
            <a:r>
              <a:rPr kumimoji="0" lang="de-DE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của Ngô Tất Tố và tìm hiểu các yếu tố hình thức, nội dung tác phẩm.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 algn="just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Times New Roman" panose="02020603050405020304" pitchFamily="18" charset="0"/>
              <a:buChar char="-"/>
              <a:tabLst>
                <a:tab pos="57150" algn="l"/>
              </a:tabLst>
              <a:defRPr/>
            </a:pPr>
            <a:r>
              <a:rPr kumimoji="0" lang="de-DE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Bối cảnh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 algn="just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Times New Roman" panose="02020603050405020304" pitchFamily="18" charset="0"/>
              <a:buChar char="-"/>
              <a:tabLst>
                <a:tab pos="57150" algn="l"/>
              </a:tabLst>
              <a:defRPr/>
            </a:pPr>
            <a:r>
              <a:rPr kumimoji="0" lang="de-DE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Nhân vật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 algn="just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Times New Roman" panose="02020603050405020304" pitchFamily="18" charset="0"/>
              <a:buChar char="-"/>
              <a:tabLst>
                <a:tab pos="57150" algn="l"/>
              </a:tabLst>
              <a:defRPr/>
            </a:pPr>
            <a:r>
              <a:rPr kumimoji="0" lang="de-DE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Tóm tắt nội dung tác phẩm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 algn="just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Times New Roman" panose="02020603050405020304" pitchFamily="18" charset="0"/>
              <a:buChar char="-"/>
              <a:tabLst>
                <a:tab pos="57150" algn="l"/>
              </a:tabLst>
              <a:defRPr/>
            </a:pPr>
            <a:r>
              <a:rPr kumimoji="0" lang="de-DE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Ngôi kể chuyện, người kể chuyện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 algn="just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Times New Roman" panose="02020603050405020304" pitchFamily="18" charset="0"/>
              <a:buChar char="-"/>
              <a:tabLst>
                <a:tab pos="57150" algn="l"/>
              </a:tabLst>
              <a:defRPr/>
            </a:pPr>
            <a:r>
              <a:rPr kumimoji="0" lang="de-DE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Đề tài, chủ đề, ý nghĩa câu chuyện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21652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/>
          </p:nvPr>
        </p:nvGraphicFramePr>
        <p:xfrm>
          <a:off x="450376" y="736978"/>
          <a:ext cx="11232108" cy="5860769"/>
        </p:xfrm>
        <a:graphic>
          <a:graphicData uri="http://schemas.openxmlformats.org/drawingml/2006/table">
            <a:tbl>
              <a:tblPr firstRow="1" firstCol="1" bandRow="1"/>
              <a:tblGrid>
                <a:gridCol w="3390104">
                  <a:extLst>
                    <a:ext uri="{9D8B030D-6E8A-4147-A177-3AD203B41FA5}">
                      <a16:colId xmlns="" xmlns:a16="http://schemas.microsoft.com/office/drawing/2014/main" val="549348730"/>
                    </a:ext>
                  </a:extLst>
                </a:gridCol>
                <a:gridCol w="7842004">
                  <a:extLst>
                    <a:ext uri="{9D8B030D-6E8A-4147-A177-3AD203B41FA5}">
                      <a16:colId xmlns="" xmlns:a16="http://schemas.microsoft.com/office/drawing/2014/main" val="2559441639"/>
                    </a:ext>
                  </a:extLst>
                </a:gridCol>
              </a:tblGrid>
              <a:tr h="81530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57150" algn="l"/>
                        </a:tabLst>
                      </a:pPr>
                      <a:r>
                        <a:rPr lang="en-US" sz="2800" b="1" dirty="0" err="1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Câu</a:t>
                      </a:r>
                      <a:r>
                        <a:rPr lang="en-US" sz="2800" b="1" dirty="0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hỏi</a:t>
                      </a:r>
                      <a:endParaRPr lang="en-US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57150" algn="l"/>
                        </a:tabLst>
                      </a:pPr>
                      <a:r>
                        <a:rPr lang="en-US" sz="2800" b="1" dirty="0" err="1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Trả</a:t>
                      </a:r>
                      <a:r>
                        <a:rPr lang="en-US" sz="2800" b="1" dirty="0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lời</a:t>
                      </a:r>
                      <a:endParaRPr lang="en-US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966103477"/>
                  </a:ext>
                </a:extLst>
              </a:tr>
              <a:tr h="5045467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57150" algn="l"/>
                        </a:tabLst>
                      </a:pP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57150" algn="l"/>
                        </a:tabLst>
                      </a:pP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545123266"/>
                  </a:ext>
                </a:extLst>
              </a:tr>
            </a:tbl>
          </a:graphicData>
        </a:graphic>
      </p:graphicFrame>
      <p:sp>
        <p:nvSpPr>
          <p:cNvPr id="3" name="Rectangle 2"/>
          <p:cNvSpPr/>
          <p:nvPr/>
        </p:nvSpPr>
        <p:spPr>
          <a:xfrm>
            <a:off x="450377" y="1630198"/>
            <a:ext cx="3390104" cy="23974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>
                <a:tab pos="57150" algn="l"/>
              </a:tabLst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Liệt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kê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chính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chi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thái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độ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trước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xảy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vi-VN" sz="28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840480" y="1640617"/>
            <a:ext cx="7842003" cy="38831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>
                <a:tab pos="57150" algn="l"/>
              </a:tabLst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Cháo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chín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chị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Dậu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múc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bát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lớn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khẩn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khoản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mời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chồng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bế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Tỉu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ngồi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xuống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cố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ý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chờ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xem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chồng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ăn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ngon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miệng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just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>
                <a:tab pos="57150" algn="l"/>
              </a:tabLst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Anh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Dậu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đang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kề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bát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cháo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lên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miệng</a:t>
            </a:r>
            <a:r>
              <a:rPr kumimoji="0" lang="vi-VN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bọn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tay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Cai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Lệ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Lí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trưởng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thái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độ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hung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hăng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hống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hách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quát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tháo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kumimoji="0" lang="vi-VN" sz="28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lời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vô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tâm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“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thằng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kia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ông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tưởng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mày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chết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đêm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qua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rồi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còn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sống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đấy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à?”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Nộp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tiền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sưu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! Mau!” 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28977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/>
          </p:nvPr>
        </p:nvGraphicFramePr>
        <p:xfrm>
          <a:off x="450376" y="557447"/>
          <a:ext cx="11232108" cy="6049108"/>
        </p:xfrm>
        <a:graphic>
          <a:graphicData uri="http://schemas.openxmlformats.org/drawingml/2006/table">
            <a:tbl>
              <a:tblPr firstRow="1" firstCol="1" bandRow="1"/>
              <a:tblGrid>
                <a:gridCol w="2095876">
                  <a:extLst>
                    <a:ext uri="{9D8B030D-6E8A-4147-A177-3AD203B41FA5}">
                      <a16:colId xmlns="" xmlns:a16="http://schemas.microsoft.com/office/drawing/2014/main" val="549348730"/>
                    </a:ext>
                  </a:extLst>
                </a:gridCol>
                <a:gridCol w="9136232">
                  <a:extLst>
                    <a:ext uri="{9D8B030D-6E8A-4147-A177-3AD203B41FA5}">
                      <a16:colId xmlns="" xmlns:a16="http://schemas.microsoft.com/office/drawing/2014/main" val="2559441639"/>
                    </a:ext>
                  </a:extLst>
                </a:gridCol>
              </a:tblGrid>
              <a:tr h="73684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57150" algn="l"/>
                        </a:tabLst>
                      </a:pPr>
                      <a:r>
                        <a:rPr lang="en-US" sz="2800" b="1" dirty="0" err="1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Câu</a:t>
                      </a:r>
                      <a:r>
                        <a:rPr lang="en-US" sz="2800" b="1" dirty="0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hỏi</a:t>
                      </a:r>
                      <a:endParaRPr lang="en-US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57150" algn="l"/>
                        </a:tabLst>
                      </a:pPr>
                      <a:r>
                        <a:rPr lang="en-US" sz="2800" b="1" dirty="0" err="1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Trả</a:t>
                      </a:r>
                      <a:r>
                        <a:rPr lang="en-US" sz="2800" b="1" dirty="0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lời</a:t>
                      </a:r>
                      <a:endParaRPr lang="en-US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966103477"/>
                  </a:ext>
                </a:extLst>
              </a:tr>
              <a:tr h="5312259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57150" algn="l"/>
                        </a:tabLst>
                      </a:pP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57150" algn="l"/>
                        </a:tabLst>
                      </a:pP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545123266"/>
                  </a:ext>
                </a:extLst>
              </a:tr>
            </a:tbl>
          </a:graphicData>
        </a:graphic>
      </p:graphicFrame>
      <p:sp>
        <p:nvSpPr>
          <p:cNvPr id="4" name="Rectangle 3"/>
          <p:cNvSpPr/>
          <p:nvPr/>
        </p:nvSpPr>
        <p:spPr>
          <a:xfrm>
            <a:off x="2602524" y="1340370"/>
            <a:ext cx="9079960" cy="52661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>
                <a:tab pos="57150" algn="l"/>
              </a:tabLst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Chị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Dậu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nhẫn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nhục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van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xin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xưng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cháu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gọi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chúng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“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ông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khơi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gợi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tâm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bọn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tay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“run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run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xin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chúng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“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phúc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khất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nhưng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cai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lệ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“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trợn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ngược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mắt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quát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“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Mày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nói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cha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mày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nghe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đấy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à?”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just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>
                <a:tab pos="57150" algn="l"/>
              </a:tabLst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Chị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Dậu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vẫn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thiết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tha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”, 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Xin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ông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trông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nhưng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cai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lệ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đáp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“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giọng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hầm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hè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”,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đe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dọa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“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ông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dỡ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cả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mày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”,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lệnh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tên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lí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trưởng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“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trói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cổ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thằng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chồng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nó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điệu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đình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kia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khiến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tên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này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“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lóng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ngóng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ngơ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ngá</a:t>
            </a:r>
            <a:r>
              <a:rPr kumimoji="0" lang="vi-VN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muốn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kumimoji="0" lang="vi-VN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ó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mà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dám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nói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”,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rồi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cai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lệ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“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đùng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đùng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giật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phắt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giây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thừng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tay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anh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này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chạy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sầm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sập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chỗ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anh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Dậu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đòi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bắt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trói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55753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/>
          </p:nvPr>
        </p:nvGraphicFramePr>
        <p:xfrm>
          <a:off x="368491" y="259307"/>
          <a:ext cx="11559652" cy="6469039"/>
        </p:xfrm>
        <a:graphic>
          <a:graphicData uri="http://schemas.openxmlformats.org/drawingml/2006/table">
            <a:tbl>
              <a:tblPr firstRow="1" firstCol="1" bandRow="1"/>
              <a:tblGrid>
                <a:gridCol w="1615260">
                  <a:extLst>
                    <a:ext uri="{9D8B030D-6E8A-4147-A177-3AD203B41FA5}">
                      <a16:colId xmlns="" xmlns:a16="http://schemas.microsoft.com/office/drawing/2014/main" val="549348730"/>
                    </a:ext>
                  </a:extLst>
                </a:gridCol>
                <a:gridCol w="9944392">
                  <a:extLst>
                    <a:ext uri="{9D8B030D-6E8A-4147-A177-3AD203B41FA5}">
                      <a16:colId xmlns="" xmlns:a16="http://schemas.microsoft.com/office/drawing/2014/main" val="2559441639"/>
                    </a:ext>
                  </a:extLst>
                </a:gridCol>
              </a:tblGrid>
              <a:tr h="60971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57150" algn="l"/>
                        </a:tabLst>
                      </a:pPr>
                      <a:r>
                        <a:rPr lang="en-US" sz="2800" b="1" dirty="0" err="1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Câu</a:t>
                      </a:r>
                      <a:r>
                        <a:rPr lang="en-US" sz="2800" b="1" dirty="0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hỏi</a:t>
                      </a:r>
                      <a:endParaRPr lang="en-US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57150" algn="l"/>
                        </a:tabLst>
                      </a:pPr>
                      <a:r>
                        <a:rPr lang="en-US" sz="2800" b="1" dirty="0" err="1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Trả</a:t>
                      </a:r>
                      <a:r>
                        <a:rPr lang="en-US" sz="2800" b="1" dirty="0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lời</a:t>
                      </a:r>
                      <a:endParaRPr lang="en-US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966103477"/>
                  </a:ext>
                </a:extLst>
              </a:tr>
              <a:tr h="585932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57150" algn="l"/>
                        </a:tabLst>
                      </a:pP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57150" algn="l"/>
                        </a:tabLst>
                      </a:pP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545123266"/>
                  </a:ext>
                </a:extLst>
              </a:tr>
            </a:tbl>
          </a:graphicData>
        </a:graphic>
      </p:graphicFrame>
      <p:sp>
        <p:nvSpPr>
          <p:cNvPr id="3" name="Rectangle 2"/>
          <p:cNvSpPr/>
          <p:nvPr/>
        </p:nvSpPr>
        <p:spPr>
          <a:xfrm>
            <a:off x="2033517" y="1160745"/>
            <a:ext cx="9785444" cy="5298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>
                <a:tab pos="57150" algn="l"/>
              </a:tabLst>
              <a:defRPr/>
            </a:pPr>
            <a:r>
              <a:rPr kumimoji="0" lang="en-US" sz="2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kumimoji="0" lang="en-US" sz="25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Trước</a:t>
            </a:r>
            <a:r>
              <a:rPr kumimoji="0" lang="en-US" sz="2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5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kumimoji="0" lang="en-US" sz="2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5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vô</a:t>
            </a:r>
            <a:r>
              <a:rPr kumimoji="0" lang="en-US" sz="2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5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tâm</a:t>
            </a:r>
            <a:r>
              <a:rPr kumimoji="0" lang="en-US" sz="2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en-US" sz="25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hống</a:t>
            </a:r>
            <a:r>
              <a:rPr kumimoji="0" lang="en-US" sz="2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5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hách</a:t>
            </a:r>
            <a:r>
              <a:rPr kumimoji="0" lang="en-US" sz="2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5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kumimoji="0" lang="en-US" sz="2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5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cai</a:t>
            </a:r>
            <a:r>
              <a:rPr kumimoji="0" lang="en-US" sz="2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5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lệ</a:t>
            </a:r>
            <a:r>
              <a:rPr kumimoji="0" lang="en-US" sz="2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5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chị</a:t>
            </a:r>
            <a:r>
              <a:rPr kumimoji="0" lang="en-US" sz="2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5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Dậu</a:t>
            </a:r>
            <a:r>
              <a:rPr kumimoji="0" lang="en-US" sz="2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5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chạy</a:t>
            </a:r>
            <a:r>
              <a:rPr kumimoji="0" lang="en-US" sz="2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5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kumimoji="0" lang="en-US" sz="2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5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đỡ</a:t>
            </a:r>
            <a:r>
              <a:rPr kumimoji="0" lang="en-US" sz="2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5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tay</a:t>
            </a:r>
            <a:r>
              <a:rPr kumimoji="0" lang="en-US" sz="2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5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hắn</a:t>
            </a:r>
            <a:r>
              <a:rPr kumimoji="0" lang="en-US" sz="2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en-US" sz="25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nhẫn</a:t>
            </a:r>
            <a:r>
              <a:rPr kumimoji="0" lang="en-US" sz="2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5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nhục</a:t>
            </a:r>
            <a:r>
              <a:rPr kumimoji="0" lang="en-US" sz="2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van </a:t>
            </a:r>
            <a:r>
              <a:rPr kumimoji="0" lang="en-US" sz="25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xin</a:t>
            </a:r>
            <a:r>
              <a:rPr kumimoji="0" lang="en-US" sz="2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“</a:t>
            </a:r>
            <a:r>
              <a:rPr kumimoji="0" lang="en-US" sz="25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Cháu</a:t>
            </a:r>
            <a:r>
              <a:rPr kumimoji="0" lang="en-US" sz="2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van </a:t>
            </a:r>
            <a:r>
              <a:rPr kumimoji="0" lang="en-US" sz="25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ông</a:t>
            </a:r>
            <a:r>
              <a:rPr kumimoji="0" lang="en-US" sz="2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en-US" sz="25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kumimoji="0" lang="en-US" sz="2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5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cháu</a:t>
            </a:r>
            <a:r>
              <a:rPr kumimoji="0" lang="en-US" sz="2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5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vừa</a:t>
            </a:r>
            <a:r>
              <a:rPr kumimoji="0" lang="en-US" sz="2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5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mới</a:t>
            </a:r>
            <a:r>
              <a:rPr kumimoji="0" lang="en-US" sz="2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5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tỉnh</a:t>
            </a:r>
            <a:r>
              <a:rPr kumimoji="0" lang="en-US" sz="2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5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kumimoji="0" lang="en-US" sz="2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5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kumimoji="0" lang="en-US" sz="2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5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lúc</a:t>
            </a:r>
            <a:r>
              <a:rPr kumimoji="0" lang="en-US" sz="2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5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ông</a:t>
            </a:r>
            <a:r>
              <a:rPr kumimoji="0" lang="en-US" sz="2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5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tha</a:t>
            </a:r>
            <a:r>
              <a:rPr kumimoji="0" lang="en-US" sz="2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5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kumimoji="0" lang="en-US" sz="2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!”. </a:t>
            </a:r>
            <a:r>
              <a:rPr kumimoji="0" lang="en-US" sz="25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Tên</a:t>
            </a:r>
            <a:r>
              <a:rPr kumimoji="0" lang="en-US" sz="2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5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cai</a:t>
            </a:r>
            <a:r>
              <a:rPr kumimoji="0" lang="en-US" sz="2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5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lệ</a:t>
            </a:r>
            <a:r>
              <a:rPr kumimoji="0" lang="en-US" sz="2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5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đáp</a:t>
            </a:r>
            <a:r>
              <a:rPr kumimoji="0" lang="en-US" sz="2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5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kumimoji="0" lang="en-US" sz="2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5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lời</a:t>
            </a:r>
            <a:r>
              <a:rPr kumimoji="0" lang="en-US" sz="2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van </a:t>
            </a:r>
            <a:r>
              <a:rPr kumimoji="0" lang="en-US" sz="25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xin</a:t>
            </a:r>
            <a:r>
              <a:rPr kumimoji="0" lang="en-US" sz="2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5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kumimoji="0" lang="en-US" sz="2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5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r>
              <a:rPr kumimoji="0" lang="en-US" sz="2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5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kumimoji="0" lang="en-US" sz="2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5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đểu</a:t>
            </a:r>
            <a:r>
              <a:rPr kumimoji="0" lang="en-US" sz="2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5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cáng</a:t>
            </a:r>
            <a:r>
              <a:rPr kumimoji="0" lang="en-US" sz="2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“</a:t>
            </a:r>
            <a:r>
              <a:rPr kumimoji="0" lang="en-US" sz="25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Tha</a:t>
            </a:r>
            <a:r>
              <a:rPr kumimoji="0" lang="en-US" sz="2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5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này</a:t>
            </a:r>
            <a:r>
              <a:rPr kumimoji="0" lang="en-US" sz="2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! </a:t>
            </a:r>
            <a:r>
              <a:rPr kumimoji="0" lang="en-US" sz="25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Tha</a:t>
            </a:r>
            <a:r>
              <a:rPr kumimoji="0" lang="en-US" sz="2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5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này</a:t>
            </a:r>
            <a:r>
              <a:rPr kumimoji="0" lang="en-US" sz="2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!” </a:t>
            </a:r>
            <a:r>
              <a:rPr kumimoji="0" lang="en-US" sz="25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rồi</a:t>
            </a:r>
            <a:r>
              <a:rPr kumimoji="0" lang="en-US" sz="2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“</a:t>
            </a:r>
            <a:r>
              <a:rPr kumimoji="0" lang="en-US" sz="25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Vừa</a:t>
            </a:r>
            <a:r>
              <a:rPr kumimoji="0" lang="en-US" sz="2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5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nói</a:t>
            </a:r>
            <a:r>
              <a:rPr kumimoji="0" lang="en-US" sz="2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5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hắn</a:t>
            </a:r>
            <a:r>
              <a:rPr kumimoji="0" lang="en-US" sz="2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5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vừa</a:t>
            </a:r>
            <a:r>
              <a:rPr kumimoji="0" lang="en-US" sz="2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5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bịch</a:t>
            </a:r>
            <a:r>
              <a:rPr kumimoji="0" lang="en-US" sz="2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5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luôn</a:t>
            </a:r>
            <a:r>
              <a:rPr kumimoji="0" lang="en-US" sz="2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5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kumimoji="0" lang="en-US" sz="2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5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ngực</a:t>
            </a:r>
            <a:r>
              <a:rPr kumimoji="0" lang="en-US" sz="2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5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chị</a:t>
            </a:r>
            <a:r>
              <a:rPr kumimoji="0" lang="en-US" sz="2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5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Dậu</a:t>
            </a:r>
            <a:r>
              <a:rPr kumimoji="0" lang="en-US" sz="2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5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mấy</a:t>
            </a:r>
            <a:r>
              <a:rPr kumimoji="0" lang="en-US" sz="2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5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bịch</a:t>
            </a:r>
            <a:r>
              <a:rPr kumimoji="0" lang="en-US" sz="2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5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rồi</a:t>
            </a:r>
            <a:r>
              <a:rPr kumimoji="0" lang="en-US" sz="2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5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kumimoji="0" lang="en-US" sz="2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5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sấn</a:t>
            </a:r>
            <a:r>
              <a:rPr kumimoji="0" lang="en-US" sz="2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5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kumimoji="0" lang="en-US" sz="2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5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kumimoji="0" lang="en-US" sz="2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5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trói</a:t>
            </a:r>
            <a:r>
              <a:rPr kumimoji="0" lang="en-US" sz="2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5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anh</a:t>
            </a:r>
            <a:r>
              <a:rPr kumimoji="0" lang="en-US" sz="2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5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Dậu</a:t>
            </a:r>
            <a:r>
              <a:rPr kumimoji="0" lang="en-US" sz="2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”.</a:t>
            </a:r>
            <a:endParaRPr kumimoji="0" lang="en-US" sz="2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>
                <a:tab pos="57150" algn="l"/>
              </a:tabLst>
              <a:defRPr/>
            </a:pPr>
            <a:r>
              <a:rPr kumimoji="0" lang="en-US" sz="2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kumimoji="0" lang="en-US" sz="25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Chị</a:t>
            </a:r>
            <a:r>
              <a:rPr kumimoji="0" lang="en-US" sz="2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5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Dậu</a:t>
            </a:r>
            <a:r>
              <a:rPr kumimoji="0" lang="en-US" sz="2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5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liều</a:t>
            </a:r>
            <a:r>
              <a:rPr kumimoji="0" lang="en-US" sz="2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5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mạng</a:t>
            </a:r>
            <a:r>
              <a:rPr kumimoji="0" lang="en-US" sz="2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5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cự</a:t>
            </a:r>
            <a:r>
              <a:rPr kumimoji="0" lang="en-US" sz="2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5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kumimoji="0" lang="en-US" sz="2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5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chúng</a:t>
            </a:r>
            <a:r>
              <a:rPr kumimoji="0" lang="en-US" sz="2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5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đầu</a:t>
            </a:r>
            <a:r>
              <a:rPr kumimoji="0" lang="en-US" sz="2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5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tiên</a:t>
            </a:r>
            <a:r>
              <a:rPr kumimoji="0" lang="en-US" sz="2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5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kumimoji="0" lang="en-US" sz="2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5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lí</a:t>
            </a:r>
            <a:r>
              <a:rPr kumimoji="0" lang="en-US" sz="2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5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lẽ</a:t>
            </a:r>
            <a:r>
              <a:rPr kumimoji="0" lang="en-US" sz="2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5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kumimoji="0" lang="en-US" sz="2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5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kumimoji="0" lang="en-US" sz="2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5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kumimoji="0" lang="en-US" sz="2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5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kumimoji="0" lang="en-US" sz="2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5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xưng</a:t>
            </a:r>
            <a:r>
              <a:rPr kumimoji="0" lang="en-US" sz="2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5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hô</a:t>
            </a:r>
            <a:r>
              <a:rPr kumimoji="0" lang="en-US" sz="2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5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thay</a:t>
            </a:r>
            <a:r>
              <a:rPr kumimoji="0" lang="en-US" sz="2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5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đổi</a:t>
            </a:r>
            <a:r>
              <a:rPr kumimoji="0" lang="en-US" sz="2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“</a:t>
            </a:r>
            <a:r>
              <a:rPr kumimoji="0" lang="en-US" sz="25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Chồng</a:t>
            </a:r>
            <a:r>
              <a:rPr kumimoji="0" lang="en-US" sz="2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5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tôi</a:t>
            </a:r>
            <a:r>
              <a:rPr kumimoji="0" lang="en-US" sz="2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5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đau</a:t>
            </a:r>
            <a:r>
              <a:rPr kumimoji="0" lang="en-US" sz="2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5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ốm</a:t>
            </a:r>
            <a:r>
              <a:rPr kumimoji="0" lang="en-US" sz="2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en-US" sz="25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ông</a:t>
            </a:r>
            <a:r>
              <a:rPr kumimoji="0" lang="en-US" sz="2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5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kumimoji="0" lang="en-US" sz="2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5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kumimoji="0" lang="en-US" sz="2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5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phép</a:t>
            </a:r>
            <a:r>
              <a:rPr kumimoji="0" lang="en-US" sz="2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5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r>
              <a:rPr kumimoji="0" lang="en-US" sz="2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5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hạ</a:t>
            </a:r>
            <a:r>
              <a:rPr kumimoji="0" lang="en-US" sz="2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”- </a:t>
            </a:r>
            <a:r>
              <a:rPr kumimoji="0" lang="en-US" sz="25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chị</a:t>
            </a:r>
            <a:r>
              <a:rPr kumimoji="0" lang="en-US" sz="2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5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muốn</a:t>
            </a:r>
            <a:r>
              <a:rPr kumimoji="0" lang="en-US" sz="2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5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nhắc</a:t>
            </a:r>
            <a:r>
              <a:rPr kumimoji="0" lang="en-US" sz="2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5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chúng</a:t>
            </a:r>
            <a:r>
              <a:rPr kumimoji="0" lang="en-US" sz="2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5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đạo</a:t>
            </a:r>
            <a:r>
              <a:rPr kumimoji="0" lang="en-US" sz="2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5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lí</a:t>
            </a:r>
            <a:r>
              <a:rPr kumimoji="0" lang="en-US" sz="2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5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tối</a:t>
            </a:r>
            <a:r>
              <a:rPr kumimoji="0" lang="en-US" sz="2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5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thiểu</a:t>
            </a:r>
            <a:r>
              <a:rPr kumimoji="0" lang="en-US" sz="2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5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kumimoji="0" lang="en-US" sz="2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5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kumimoji="0" lang="en-US" sz="2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kumimoji="0" lang="en-US" sz="25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kumimoji="0" lang="en-US" sz="2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5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kumimoji="0" lang="en-US" sz="2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5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kumimoji="0" lang="en-US" sz="25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Ốm</a:t>
            </a:r>
            <a:r>
              <a:rPr kumimoji="0" lang="en-US" sz="25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5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tha</a:t>
            </a:r>
            <a:r>
              <a:rPr kumimoji="0" lang="en-US" sz="2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en-US" sz="25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già</a:t>
            </a:r>
            <a:r>
              <a:rPr kumimoji="0" lang="en-US" sz="2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5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thải</a:t>
            </a:r>
            <a:r>
              <a:rPr kumimoji="0" lang="en-US" sz="2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”.</a:t>
            </a:r>
            <a:endParaRPr kumimoji="0" lang="en-US" sz="2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kumimoji="0" lang="en-US" sz="25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kumimoji="0" lang="en-US" sz="2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5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nhưng</a:t>
            </a:r>
            <a:r>
              <a:rPr kumimoji="0" lang="en-US" sz="2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“</a:t>
            </a:r>
            <a:r>
              <a:rPr kumimoji="0" lang="en-US" sz="25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Cai</a:t>
            </a:r>
            <a:r>
              <a:rPr kumimoji="0" lang="en-US" sz="25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5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lệ</a:t>
            </a:r>
            <a:r>
              <a:rPr kumimoji="0" lang="en-US" sz="25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5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tát</a:t>
            </a:r>
            <a:r>
              <a:rPr kumimoji="0" lang="en-US" sz="25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5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kumimoji="0" lang="en-US" sz="25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5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mặt</a:t>
            </a:r>
            <a:r>
              <a:rPr kumimoji="0" lang="en-US" sz="25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5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chị</a:t>
            </a:r>
            <a:r>
              <a:rPr kumimoji="0" lang="en-US" sz="25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5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kumimoji="0" lang="en-US" sz="25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5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cái</a:t>
            </a:r>
            <a:r>
              <a:rPr kumimoji="0" lang="en-US" sz="25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5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đánh</a:t>
            </a:r>
            <a:r>
              <a:rPr kumimoji="0" lang="en-US" sz="25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5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bốp</a:t>
            </a:r>
            <a:r>
              <a:rPr kumimoji="0" lang="en-US" sz="25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en-US" sz="25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rồi</a:t>
            </a:r>
            <a:r>
              <a:rPr kumimoji="0" lang="en-US" sz="25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5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hắn</a:t>
            </a:r>
            <a:r>
              <a:rPr kumimoji="0" lang="en-US" sz="25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5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cứ</a:t>
            </a:r>
            <a:r>
              <a:rPr kumimoji="0" lang="en-US" sz="25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5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nhảy</a:t>
            </a:r>
            <a:r>
              <a:rPr kumimoji="0" lang="en-US" sz="25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5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kumimoji="0" lang="en-US" sz="25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5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cạnh</a:t>
            </a:r>
            <a:r>
              <a:rPr kumimoji="0" lang="en-US" sz="25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5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anh</a:t>
            </a:r>
            <a:r>
              <a:rPr kumimoji="0" lang="en-US" sz="25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5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Dậu</a:t>
            </a:r>
            <a:r>
              <a:rPr kumimoji="0" lang="en-US" sz="25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.”</a:t>
            </a:r>
            <a:r>
              <a:rPr kumimoji="0" lang="en-US" sz="2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5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kumimoji="0" lang="en-US" sz="2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5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thái</a:t>
            </a:r>
            <a:r>
              <a:rPr kumimoji="0" lang="en-US" sz="2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5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độ</a:t>
            </a:r>
            <a:r>
              <a:rPr kumimoji="0" lang="en-US" sz="2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5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căm</a:t>
            </a:r>
            <a:r>
              <a:rPr kumimoji="0" lang="en-US" sz="2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5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giận</a:t>
            </a:r>
            <a:r>
              <a:rPr kumimoji="0" lang="en-US" sz="2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5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ngùn</a:t>
            </a:r>
            <a:r>
              <a:rPr kumimoji="0" lang="en-US" sz="2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5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ngụt</a:t>
            </a:r>
            <a:r>
              <a:rPr kumimoji="0" lang="vi-VN" sz="25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kumimoji="0" lang="en-US" sz="25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5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chị</a:t>
            </a:r>
            <a:r>
              <a:rPr kumimoji="0" lang="en-US" sz="2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5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Dậu</a:t>
            </a:r>
            <a:r>
              <a:rPr kumimoji="0" lang="en-US" sz="2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5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kumimoji="0" lang="en-US" sz="2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5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tư</a:t>
            </a:r>
            <a:r>
              <a:rPr kumimoji="0" lang="en-US" sz="2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5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kumimoji="0" lang="en-US" sz="2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5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đứng</a:t>
            </a:r>
            <a:r>
              <a:rPr kumimoji="0" lang="en-US" sz="2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5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kumimoji="0" lang="en-US" sz="2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5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đầu</a:t>
            </a:r>
            <a:r>
              <a:rPr kumimoji="0" lang="en-US" sz="2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5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thù</a:t>
            </a:r>
            <a:r>
              <a:rPr kumimoji="0" lang="en-US" sz="2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en-US" sz="25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xưng</a:t>
            </a:r>
            <a:r>
              <a:rPr kumimoji="0" lang="en-US" sz="2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“</a:t>
            </a:r>
            <a:r>
              <a:rPr kumimoji="0" lang="en-US" sz="25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bà</a:t>
            </a:r>
            <a:r>
              <a:rPr kumimoji="0" lang="en-US" sz="2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”- </a:t>
            </a:r>
            <a:r>
              <a:rPr kumimoji="0" lang="en-US" sz="25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gọi</a:t>
            </a:r>
            <a:r>
              <a:rPr kumimoji="0" lang="en-US" sz="2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5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chúng</a:t>
            </a:r>
            <a:r>
              <a:rPr kumimoji="0" lang="en-US" sz="2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5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kumimoji="0" lang="en-US" sz="2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“ </a:t>
            </a:r>
            <a:r>
              <a:rPr kumimoji="0" lang="en-US" sz="25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mày</a:t>
            </a:r>
            <a:r>
              <a:rPr kumimoji="0" lang="en-US" sz="2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kumimoji="0" lang="en-US" sz="25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sẵn</a:t>
            </a:r>
            <a:r>
              <a:rPr kumimoji="0" lang="en-US" sz="2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5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sàng</a:t>
            </a:r>
            <a:r>
              <a:rPr kumimoji="0" lang="en-US" sz="2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5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đè</a:t>
            </a:r>
            <a:r>
              <a:rPr kumimoji="0" lang="en-US" sz="2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5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bẹp</a:t>
            </a:r>
            <a:r>
              <a:rPr kumimoji="0" lang="en-US" sz="2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5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đối</a:t>
            </a:r>
            <a:r>
              <a:rPr kumimoji="0" lang="en-US" sz="2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5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phương</a:t>
            </a:r>
            <a:r>
              <a:rPr kumimoji="0" lang="en-US" sz="2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5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kumimoji="0" lang="en-US" sz="2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5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thách</a:t>
            </a:r>
            <a:r>
              <a:rPr kumimoji="0" lang="en-US" sz="2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5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kumimoji="0" lang="en-US" sz="2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5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chúng</a:t>
            </a:r>
            <a:r>
              <a:rPr kumimoji="0" lang="en-US" sz="2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5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kumimoji="0" lang="en-US" sz="2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5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giọng</a:t>
            </a:r>
            <a:r>
              <a:rPr kumimoji="0" lang="en-US" sz="2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5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đanh</a:t>
            </a:r>
            <a:r>
              <a:rPr kumimoji="0" lang="en-US" sz="2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5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thé</a:t>
            </a:r>
            <a:r>
              <a:rPr kumimoji="0" lang="vi-VN" sz="25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kumimoji="0" lang="en-US" sz="25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“</a:t>
            </a:r>
            <a:r>
              <a:rPr kumimoji="0" lang="en-US" sz="25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Mày</a:t>
            </a:r>
            <a:r>
              <a:rPr kumimoji="0" lang="en-US" sz="2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5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trói</a:t>
            </a:r>
            <a:r>
              <a:rPr kumimoji="0" lang="en-US" sz="2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5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ngay</a:t>
            </a:r>
            <a:r>
              <a:rPr kumimoji="0" lang="en-US" sz="2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5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chồng</a:t>
            </a:r>
            <a:r>
              <a:rPr kumimoji="0" lang="en-US" sz="2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5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bà</a:t>
            </a:r>
            <a:r>
              <a:rPr kumimoji="0" lang="en-US" sz="2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5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kumimoji="0" lang="en-US" sz="2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5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bà</a:t>
            </a:r>
            <a:r>
              <a:rPr kumimoji="0" lang="en-US" sz="2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5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kumimoji="0" lang="en-US" sz="2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5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mày</a:t>
            </a:r>
            <a:r>
              <a:rPr kumimoji="0" lang="en-US" sz="2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5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xem</a:t>
            </a:r>
            <a:r>
              <a:rPr kumimoji="0" lang="en-US" sz="2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”.</a:t>
            </a:r>
            <a:endParaRPr kumimoji="0" lang="en-US" sz="2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0345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51036421"/>
              </p:ext>
            </p:extLst>
          </p:nvPr>
        </p:nvGraphicFramePr>
        <p:xfrm>
          <a:off x="327546" y="545910"/>
          <a:ext cx="11573302" cy="5904548"/>
        </p:xfrm>
        <a:graphic>
          <a:graphicData uri="http://schemas.openxmlformats.org/drawingml/2006/table">
            <a:tbl>
              <a:tblPr firstRow="1" firstCol="1" bandRow="1"/>
              <a:tblGrid>
                <a:gridCol w="3423122">
                  <a:extLst>
                    <a:ext uri="{9D8B030D-6E8A-4147-A177-3AD203B41FA5}">
                      <a16:colId xmlns="" xmlns:a16="http://schemas.microsoft.com/office/drawing/2014/main" val="900923899"/>
                    </a:ext>
                  </a:extLst>
                </a:gridCol>
                <a:gridCol w="8150180">
                  <a:extLst>
                    <a:ext uri="{9D8B030D-6E8A-4147-A177-3AD203B41FA5}">
                      <a16:colId xmlns="" xmlns:a16="http://schemas.microsoft.com/office/drawing/2014/main" val="1773192031"/>
                    </a:ext>
                  </a:extLst>
                </a:gridCol>
              </a:tblGrid>
              <a:tr h="2279641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57150" algn="l"/>
                        </a:tabLst>
                      </a:pP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3. Qua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cách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xử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sự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của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các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nhân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vật</a:t>
                      </a:r>
                      <a:r>
                        <a:rPr lang="vi-VN" sz="28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en-US" sz="28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nhận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xét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tính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cách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của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nhân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vật</a:t>
                      </a:r>
                      <a:r>
                        <a:rPr lang="vi-VN" sz="28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57150" algn="l"/>
                        </a:tabLst>
                      </a:pP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57150" algn="l"/>
                        </a:tabLst>
                      </a:pP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Chị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Dậu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: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Yêu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thương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chồng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con,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cư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xử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với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chồng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quan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tâm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dịu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dàng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.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Với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bọn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tay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sai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chị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nh</a:t>
                      </a:r>
                      <a:r>
                        <a:rPr lang="vi-VN" sz="28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ẫ</a:t>
                      </a:r>
                      <a:r>
                        <a:rPr lang="en-US" sz="28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nhục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nhưng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</a:t>
                      </a:r>
                      <a:r>
                        <a:rPr lang="vi-VN" sz="28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ũ</a:t>
                      </a:r>
                      <a:r>
                        <a:rPr lang="en-US" sz="2800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ng</a:t>
                      </a:r>
                      <a:r>
                        <a:rPr lang="en-US" sz="28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cứng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cỏi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đáp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lại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sự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vô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tâm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của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chúng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. Ở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chị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tiềm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tàng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sức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mạnh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phản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kháng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57150" algn="l"/>
                        </a:tabLst>
                      </a:pP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Cai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lệ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: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Hống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hách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đểu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cáng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táng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tận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lương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tâm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57150" algn="l"/>
                        </a:tabLst>
                      </a:pP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Tên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người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nhà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lí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trưởng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: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Làm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theo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lệnh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cai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lệ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167399857"/>
                  </a:ext>
                </a:extLst>
              </a:tr>
              <a:tr h="265958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57150" algn="l"/>
                        </a:tabLst>
                      </a:pP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r>
                        <a:rPr lang="vi-VN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Nghệ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thuật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xây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dựng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nhân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vật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của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nhà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văn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có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gì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đặc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sắc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?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57150" algn="l"/>
                        </a:tabLst>
                      </a:pP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57150" algn="l"/>
                        </a:tabLst>
                      </a:pP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Tạo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tình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huống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gây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cấn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57150" algn="l"/>
                        </a:tabLst>
                      </a:pP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 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Xây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dựng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nhân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vật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trong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thế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đối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lập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57150" algn="l"/>
                        </a:tabLst>
                      </a:pP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Tính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cách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nhân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vật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qua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ngôn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ngữ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cử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chỉ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hành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động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57150" algn="l"/>
                        </a:tabLst>
                      </a:pP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Kết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hợp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kể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tả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biểu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cảm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57150" algn="l"/>
                        </a:tabLst>
                      </a:pP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Nhân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vật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cai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lệ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người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nhà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lí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trưởng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xuất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hiện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với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tên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chung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cho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thấy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trong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xã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hội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có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nhiều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kẻ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tay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sai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hách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dịch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vô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tâm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như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chúng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58011632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523251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0">
            <a:extLst>
              <a:ext uri="{FF2B5EF4-FFF2-40B4-BE49-F238E27FC236}">
                <a16:creationId xmlns="" xmlns:a16="http://schemas.microsoft.com/office/drawing/2014/main" id="{B09915F6-5DBD-4E09-AF7E-6562ADB39A8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9433" y="736979"/>
            <a:ext cx="11456665" cy="5568288"/>
          </a:xfrm>
          <a:prstGeom prst="roundRect">
            <a:avLst>
              <a:gd name="adj" fmla="val 16667"/>
            </a:avLst>
          </a:prstGeom>
          <a:solidFill>
            <a:schemeClr val="accent4">
              <a:lumMod val="20000"/>
              <a:lumOff val="80000"/>
            </a:schemeClr>
          </a:solidFill>
          <a:ln>
            <a:headEnd/>
            <a:tailEnd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545910" y="1132764"/>
            <a:ext cx="11320188" cy="48622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622300" algn="l"/>
              </a:tabLst>
              <a:defRPr/>
            </a:pPr>
            <a:r>
              <a: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BÀI 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kĩ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đoạn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trả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lời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hỏi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yêu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cầu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“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Mày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trói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ngay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chồng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bà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bà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mày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xem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Rồi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chị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túm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lấy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cổ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hắn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ấn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dúi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cửa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Sức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lẻo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khoẻo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anh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chàng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nghiện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chạy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kịp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sức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xô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đẩy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đàn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bà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lực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điền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hắn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ngã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chỏng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quèo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mặt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đất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miệng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vẫn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nham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nhảm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thét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trói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vợ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chồng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kẻ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thiếu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sưu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l</a:t>
            </a:r>
            <a:r>
              <a:rPr kumimoji="0" lang="vi-VN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í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trưởng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sấn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sổ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bước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kumimoji="0" lang="vi-VN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giơ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gậy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chực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đánh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chị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Dậu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Nhanh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cắt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chị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Dậu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nắm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ngay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gậy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hắn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Hai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giằng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co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nhau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đun</a:t>
            </a:r>
            <a:r>
              <a:rPr kumimoji="0" lang="en-US" sz="2800" b="0" i="1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đẩy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nhau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rồi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ai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nấy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đều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buông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gậy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áp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nhau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Hai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đứa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trẻ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kêu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khóc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om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sòm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cục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anh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chành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hầu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cận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ông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l</a:t>
            </a:r>
            <a:r>
              <a:rPr kumimoji="0" lang="vi-VN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í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yếu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hơn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chị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chàng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mọn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hắn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chị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này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túm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tóc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lẳng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cái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ngã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nhào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thềm</a:t>
            </a:r>
            <a:r>
              <a:rPr kumimoji="0" lang="en-US" sz="2800" b="0" i="1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79110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0">
            <a:extLst>
              <a:ext uri="{FF2B5EF4-FFF2-40B4-BE49-F238E27FC236}">
                <a16:creationId xmlns="" xmlns:a16="http://schemas.microsoft.com/office/drawing/2014/main" id="{B09915F6-5DBD-4E09-AF7E-6562ADB39A8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9433" y="887104"/>
            <a:ext cx="11456665" cy="5063320"/>
          </a:xfrm>
          <a:prstGeom prst="roundRect">
            <a:avLst>
              <a:gd name="adj" fmla="val 16667"/>
            </a:avLst>
          </a:prstGeom>
          <a:solidFill>
            <a:schemeClr val="accent4">
              <a:lumMod val="20000"/>
              <a:lumOff val="80000"/>
            </a:schemeClr>
          </a:solidFill>
          <a:ln>
            <a:headEnd/>
            <a:tailEnd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532263" y="1252280"/>
            <a:ext cx="11333835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Anh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Dậu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sợ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quá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muốn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dậy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can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vợ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nhưng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mệt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lắm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ngồi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lên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nằm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xuống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vừa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run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vừa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rên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: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U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nó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!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ta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đánh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mình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sao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mình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đánh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ta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thì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mình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phải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tù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phải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tội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Chị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Dậu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vẫn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chưa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nguôi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giận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Thà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ngồi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tù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chúng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nó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tình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tội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mãi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tôi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chịu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...</a:t>
            </a:r>
            <a:b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l</a:t>
            </a:r>
            <a:r>
              <a:rPr kumimoji="0" lang="vi-VN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í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trưởng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hết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cơn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lặng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lóp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ngóp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bò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dậy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hắn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vừa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thở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vừa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chửi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chị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Dậu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dám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thân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chị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nữa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.” 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(Theo </a:t>
            </a:r>
            <a:r>
              <a:rPr kumimoji="0" lang="vi-VN" sz="2800" b="0" i="1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Tắt đèn - 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Ngô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Tất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Tố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08458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0">
            <a:extLst>
              <a:ext uri="{FF2B5EF4-FFF2-40B4-BE49-F238E27FC236}">
                <a16:creationId xmlns="" xmlns:a16="http://schemas.microsoft.com/office/drawing/2014/main" id="{B09915F6-5DBD-4E09-AF7E-6562ADB39A8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4842" y="696037"/>
            <a:ext cx="11606789" cy="5445456"/>
          </a:xfrm>
          <a:prstGeom prst="roundRect">
            <a:avLst>
              <a:gd name="adj" fmla="val 16667"/>
            </a:avLst>
          </a:prstGeom>
          <a:solidFill>
            <a:schemeClr val="accent4">
              <a:lumMod val="20000"/>
              <a:lumOff val="80000"/>
            </a:schemeClr>
          </a:solidFill>
          <a:ln>
            <a:headEnd/>
            <a:tailEnd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504967" y="1036837"/>
            <a:ext cx="11456665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1: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Đoạn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trích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kể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2: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giả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khắc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họa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ảnh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chị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Dậu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qua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chi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? Qua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nêu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nghĩ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chị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Dậu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đoạn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trích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âu </a:t>
            </a: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3:</a:t>
            </a:r>
            <a:r>
              <a:rPr lang="vi-VN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Cho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“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Nhanh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cắt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chị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Dậu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nắm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ngay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gậy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hắn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.”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a.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dùng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phép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tu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Nêu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phép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tu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b.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thêm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5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ngữ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nói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“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Nhanh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cắt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r>
              <a:rPr kumimoji="0" lang="vi-VN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4: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suy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nghĩ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phản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kháng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chiến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thắng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chị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Dậu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trước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bọn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tay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hung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hãn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nêu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hiểu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ngữ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“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Tức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vỡ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bờ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giả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muốn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nhắn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gửi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71277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0">
            <a:extLst>
              <a:ext uri="{FF2B5EF4-FFF2-40B4-BE49-F238E27FC236}">
                <a16:creationId xmlns="" xmlns:a16="http://schemas.microsoft.com/office/drawing/2014/main" id="{B09915F6-5DBD-4E09-AF7E-6562ADB39A8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62567" y="450377"/>
            <a:ext cx="4339988" cy="668739"/>
          </a:xfrm>
          <a:prstGeom prst="roundRect">
            <a:avLst>
              <a:gd name="adj" fmla="val 16667"/>
            </a:avLst>
          </a:prstGeom>
          <a:solidFill>
            <a:srgbClr val="FFFF00"/>
          </a:solidFill>
          <a:ln>
            <a:headEnd/>
            <a:tailEnd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4461956" y="532265"/>
            <a:ext cx="373211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DỰ KIẾN SẢN PHẨM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07560002"/>
              </p:ext>
            </p:extLst>
          </p:nvPr>
        </p:nvGraphicFramePr>
        <p:xfrm>
          <a:off x="518615" y="1348690"/>
          <a:ext cx="11286699" cy="5323409"/>
        </p:xfrm>
        <a:graphic>
          <a:graphicData uri="http://schemas.openxmlformats.org/drawingml/2006/table">
            <a:tbl>
              <a:tblPr firstRow="1" firstCol="1" bandRow="1"/>
              <a:tblGrid>
                <a:gridCol w="1097043">
                  <a:extLst>
                    <a:ext uri="{9D8B030D-6E8A-4147-A177-3AD203B41FA5}">
                      <a16:colId xmlns="" xmlns:a16="http://schemas.microsoft.com/office/drawing/2014/main" val="1786152729"/>
                    </a:ext>
                  </a:extLst>
                </a:gridCol>
                <a:gridCol w="10189656">
                  <a:extLst>
                    <a:ext uri="{9D8B030D-6E8A-4147-A177-3AD203B41FA5}">
                      <a16:colId xmlns="" xmlns:a16="http://schemas.microsoft.com/office/drawing/2014/main" val="218583069"/>
                    </a:ext>
                  </a:extLst>
                </a:gridCol>
              </a:tblGrid>
              <a:tr h="109425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8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75" marR="635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Đoạn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trích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kể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về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sự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phản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kháng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tiềm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tàng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của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chị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Dậu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chống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lại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bọn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tay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sa</a:t>
                      </a:r>
                      <a:r>
                        <a:rPr lang="vi-VN" sz="28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i.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75" marR="635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413631760"/>
                  </a:ext>
                </a:extLst>
              </a:tr>
              <a:tr h="422915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8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75" marR="635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Tác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giả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khắc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họa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chị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Dậu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qua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hành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động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cử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chỉ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lời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nói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: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28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 </a:t>
                      </a:r>
                      <a:r>
                        <a:rPr lang="en-US" sz="2800" b="1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</a:t>
                      </a:r>
                      <a:r>
                        <a:rPr lang="vi-VN" sz="2800" b="1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ầ</a:t>
                      </a:r>
                      <a:r>
                        <a:rPr lang="en-US" sz="2800" b="1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 </a:t>
                      </a:r>
                      <a:r>
                        <a:rPr lang="en-US" sz="2800" b="1" dirty="0" err="1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tiên</a:t>
                      </a:r>
                      <a:r>
                        <a:rPr lang="vi-VN" sz="2800" b="1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en-US" sz="2800" b="1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chị</a:t>
                      </a:r>
                      <a:r>
                        <a:rPr lang="en-US" sz="28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thách</a:t>
                      </a:r>
                      <a:r>
                        <a:rPr lang="en-US" sz="28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thức</a:t>
                      </a:r>
                      <a:r>
                        <a:rPr lang="en-US" sz="28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chúng</a:t>
                      </a:r>
                      <a:r>
                        <a:rPr lang="en-US" sz="28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với</a:t>
                      </a:r>
                      <a:r>
                        <a:rPr lang="en-US" sz="28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niềm</a:t>
                      </a:r>
                      <a:r>
                        <a:rPr lang="en-US" sz="28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căm</a:t>
                      </a:r>
                      <a:r>
                        <a:rPr lang="en-US" sz="28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giận</a:t>
                      </a:r>
                      <a:r>
                        <a:rPr lang="en-US" sz="28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ngùn</a:t>
                      </a:r>
                      <a:r>
                        <a:rPr lang="en-US" sz="28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ngụt</a:t>
                      </a:r>
                      <a:r>
                        <a:rPr lang="en-US" sz="28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:</a:t>
                      </a:r>
                      <a:endParaRPr lang="en-US" sz="2800" b="1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vi-VN" sz="2800" i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“</a:t>
                      </a:r>
                      <a:r>
                        <a:rPr lang="en-US" sz="2800" i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- </a:t>
                      </a:r>
                      <a:r>
                        <a:rPr lang="en-US" sz="2800" i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Mày</a:t>
                      </a:r>
                      <a:r>
                        <a:rPr lang="en-US" sz="2800" i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i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trói</a:t>
                      </a:r>
                      <a:r>
                        <a:rPr lang="en-US" sz="2800" i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i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ngay</a:t>
                      </a:r>
                      <a:r>
                        <a:rPr lang="en-US" sz="2800" i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i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chồng</a:t>
                      </a:r>
                      <a:r>
                        <a:rPr lang="en-US" sz="2800" i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i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bà</a:t>
                      </a:r>
                      <a:r>
                        <a:rPr lang="en-US" sz="2800" i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i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đi</a:t>
                      </a:r>
                      <a:r>
                        <a:rPr lang="en-US" sz="2800" i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800" i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bà</a:t>
                      </a:r>
                      <a:r>
                        <a:rPr lang="en-US" sz="2800" i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i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cho</a:t>
                      </a:r>
                      <a:r>
                        <a:rPr lang="en-US" sz="2800" i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i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mày</a:t>
                      </a:r>
                      <a:r>
                        <a:rPr lang="en-US" sz="2800" i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i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xem</a:t>
                      </a:r>
                      <a:r>
                        <a:rPr lang="en-US" sz="2800" i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!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28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+ </a:t>
                      </a:r>
                      <a:r>
                        <a:rPr lang="en-US" sz="28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Sau</a:t>
                      </a:r>
                      <a:r>
                        <a:rPr lang="en-US" sz="28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đó</a:t>
                      </a:r>
                      <a:r>
                        <a:rPr lang="en-US" sz="28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hành</a:t>
                      </a:r>
                      <a:r>
                        <a:rPr lang="en-US" sz="28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động</a:t>
                      </a:r>
                      <a:r>
                        <a:rPr lang="en-US" sz="28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phản</a:t>
                      </a:r>
                      <a:r>
                        <a:rPr lang="en-US" sz="28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kháng</a:t>
                      </a:r>
                      <a:r>
                        <a:rPr lang="en-US" sz="28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mau</a:t>
                      </a:r>
                      <a:r>
                        <a:rPr lang="en-US" sz="28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lẹ</a:t>
                      </a:r>
                      <a:r>
                        <a:rPr lang="en-US" sz="28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: </a:t>
                      </a:r>
                      <a:r>
                        <a:rPr lang="en-US" sz="28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với</a:t>
                      </a:r>
                      <a:r>
                        <a:rPr lang="en-US" sz="28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cai</a:t>
                      </a:r>
                      <a:r>
                        <a:rPr lang="en-US" sz="28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lệ</a:t>
                      </a:r>
                      <a:r>
                        <a:rPr lang="en-US" sz="28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“</a:t>
                      </a:r>
                      <a:r>
                        <a:rPr lang="en-US" sz="2800" i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chị</a:t>
                      </a:r>
                      <a:r>
                        <a:rPr lang="en-US" sz="2800" i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i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túm</a:t>
                      </a:r>
                      <a:r>
                        <a:rPr lang="en-US" sz="2800" i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i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lấy</a:t>
                      </a:r>
                      <a:r>
                        <a:rPr lang="en-US" sz="2800" i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i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cổ</a:t>
                      </a:r>
                      <a:r>
                        <a:rPr lang="en-US" sz="2800" i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i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hắn</a:t>
                      </a:r>
                      <a:r>
                        <a:rPr lang="en-US" sz="2800" i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800" i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ấn</a:t>
                      </a:r>
                      <a:r>
                        <a:rPr lang="en-US" sz="2800" i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i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dúi</a:t>
                      </a:r>
                      <a:r>
                        <a:rPr lang="en-US" sz="2800" i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i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ra</a:t>
                      </a:r>
                      <a:r>
                        <a:rPr lang="en-US" sz="2800" i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i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cửa</a:t>
                      </a:r>
                      <a:r>
                        <a:rPr lang="en-US" sz="2800" i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” </a:t>
                      </a:r>
                      <a:r>
                        <a:rPr lang="en-US" sz="2800" i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khiến</a:t>
                      </a:r>
                      <a:r>
                        <a:rPr lang="en-US" sz="2800" i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i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hắn</a:t>
                      </a:r>
                      <a:r>
                        <a:rPr lang="en-US" sz="2800" i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“</a:t>
                      </a:r>
                      <a:r>
                        <a:rPr lang="en-US" sz="2800" i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ngã</a:t>
                      </a:r>
                      <a:r>
                        <a:rPr lang="en-US" sz="2800" i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i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chỏng</a:t>
                      </a:r>
                      <a:r>
                        <a:rPr lang="en-US" sz="2800" i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i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quèo</a:t>
                      </a:r>
                      <a:r>
                        <a:rPr lang="en-US" sz="2800" i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i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trên</a:t>
                      </a:r>
                      <a:r>
                        <a:rPr lang="en-US" sz="2800" i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i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mặt</a:t>
                      </a:r>
                      <a:r>
                        <a:rPr lang="en-US" sz="2800" i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i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đất</a:t>
                      </a:r>
                      <a:r>
                        <a:rPr lang="en-US" sz="2800" i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800" i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miệng</a:t>
                      </a:r>
                      <a:r>
                        <a:rPr lang="en-US" sz="2800" i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i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vẫn</a:t>
                      </a:r>
                      <a:r>
                        <a:rPr lang="en-US" sz="2800" i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i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nham</a:t>
                      </a:r>
                      <a:r>
                        <a:rPr lang="en-US" sz="2800" i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i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nhảm</a:t>
                      </a:r>
                      <a:r>
                        <a:rPr lang="en-US" sz="2800" i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i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thét</a:t>
                      </a:r>
                      <a:r>
                        <a:rPr lang="en-US" sz="2800" i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i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trói</a:t>
                      </a:r>
                      <a:r>
                        <a:rPr lang="en-US" sz="2800" i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i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vợ</a:t>
                      </a:r>
                      <a:r>
                        <a:rPr lang="en-US" sz="2800" i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i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chồng</a:t>
                      </a:r>
                      <a:r>
                        <a:rPr lang="en-US" sz="2800" i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i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kẻ</a:t>
                      </a:r>
                      <a:r>
                        <a:rPr lang="en-US" sz="2800" i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i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thiếu</a:t>
                      </a:r>
                      <a:r>
                        <a:rPr lang="en-US" sz="2800" i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i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sưu</a:t>
                      </a:r>
                      <a:r>
                        <a:rPr lang="en-US" sz="2800" i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”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2800" b="1" i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Người</a:t>
                      </a:r>
                      <a:r>
                        <a:rPr lang="en-US" sz="2800" b="1" i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i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nhà</a:t>
                      </a:r>
                      <a:r>
                        <a:rPr lang="en-US" sz="2800" b="1" i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l</a:t>
                      </a:r>
                      <a:r>
                        <a:rPr lang="vi-VN" sz="2800" b="1" i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í</a:t>
                      </a:r>
                      <a:r>
                        <a:rPr lang="en-US" sz="2800" b="1" i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i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trưởng</a:t>
                      </a:r>
                      <a:r>
                        <a:rPr lang="en-US" sz="2800" i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“</a:t>
                      </a:r>
                      <a:r>
                        <a:rPr lang="en-US" sz="2800" i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Nhanh</a:t>
                      </a:r>
                      <a:r>
                        <a:rPr lang="en-US" sz="2800" i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i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như</a:t>
                      </a:r>
                      <a:r>
                        <a:rPr lang="en-US" sz="2800" i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i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cắt</a:t>
                      </a:r>
                      <a:r>
                        <a:rPr lang="en-US" sz="2800" i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800" i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chị</a:t>
                      </a:r>
                      <a:r>
                        <a:rPr lang="en-US" sz="2800" i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i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Dậu</a:t>
                      </a:r>
                      <a:r>
                        <a:rPr lang="en-US" sz="2800" i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i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nắm</a:t>
                      </a:r>
                      <a:r>
                        <a:rPr lang="en-US" sz="2800" i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i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ngay</a:t>
                      </a:r>
                      <a:r>
                        <a:rPr lang="en-US" sz="2800" i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i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được</a:t>
                      </a:r>
                      <a:r>
                        <a:rPr lang="en-US" sz="2800" i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i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gậy</a:t>
                      </a:r>
                      <a:r>
                        <a:rPr lang="en-US" sz="2800" i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i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của</a:t>
                      </a:r>
                      <a:r>
                        <a:rPr lang="en-US" sz="2800" i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i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hắn</a:t>
                      </a:r>
                      <a:r>
                        <a:rPr lang="en-US" sz="2800" i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. Hai </a:t>
                      </a:r>
                      <a:r>
                        <a:rPr lang="en-US" sz="2800" i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người</a:t>
                      </a:r>
                      <a:r>
                        <a:rPr lang="en-US" sz="2800" i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i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giằng</a:t>
                      </a:r>
                      <a:r>
                        <a:rPr lang="en-US" sz="2800" i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co </a:t>
                      </a:r>
                      <a:r>
                        <a:rPr lang="en-US" sz="2800" i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nhau</a:t>
                      </a:r>
                      <a:r>
                        <a:rPr lang="en-US" sz="2800" i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du </a:t>
                      </a:r>
                      <a:r>
                        <a:rPr lang="en-US" sz="2800" i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đẩy</a:t>
                      </a:r>
                      <a:r>
                        <a:rPr lang="en-US" sz="2800" i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i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nhau</a:t>
                      </a:r>
                      <a:r>
                        <a:rPr lang="en-US" sz="2800" i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800" i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rồi</a:t>
                      </a:r>
                      <a:r>
                        <a:rPr lang="en-US" sz="2800" i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i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ai</a:t>
                      </a:r>
                      <a:r>
                        <a:rPr lang="en-US" sz="2800" i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i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nấy</a:t>
                      </a:r>
                      <a:r>
                        <a:rPr lang="en-US" sz="2800" i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i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đều</a:t>
                      </a:r>
                      <a:r>
                        <a:rPr lang="en-US" sz="2800" i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i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buông</a:t>
                      </a:r>
                      <a:r>
                        <a:rPr lang="en-US" sz="2800" i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i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gậy</a:t>
                      </a:r>
                      <a:r>
                        <a:rPr lang="en-US" sz="2800" i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i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ra</a:t>
                      </a:r>
                      <a:r>
                        <a:rPr lang="en-US" sz="2800" i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800" i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áp</a:t>
                      </a:r>
                      <a:r>
                        <a:rPr lang="en-US" sz="2800" i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i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vào</a:t>
                      </a:r>
                      <a:r>
                        <a:rPr lang="en-US" sz="2800" i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i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vật</a:t>
                      </a:r>
                      <a:r>
                        <a:rPr lang="en-US" sz="2800" i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i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nhau</a:t>
                      </a:r>
                      <a:r>
                        <a:rPr lang="en-US" sz="2800" i="1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”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75" marR="635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55669482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194673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/>
          <p:cNvGraphicFramePr>
            <a:graphicFrameLocks noGrp="1"/>
          </p:cNvGraphicFramePr>
          <p:nvPr>
            <p:extLst/>
          </p:nvPr>
        </p:nvGraphicFramePr>
        <p:xfrm>
          <a:off x="491319" y="559558"/>
          <a:ext cx="11423177" cy="5868537"/>
        </p:xfrm>
        <a:graphic>
          <a:graphicData uri="http://schemas.openxmlformats.org/drawingml/2006/table">
            <a:tbl>
              <a:tblPr firstRow="1" firstCol="1" bandRow="1"/>
              <a:tblGrid>
                <a:gridCol w="1110308">
                  <a:extLst>
                    <a:ext uri="{9D8B030D-6E8A-4147-A177-3AD203B41FA5}">
                      <a16:colId xmlns="" xmlns:a16="http://schemas.microsoft.com/office/drawing/2014/main" val="1786152729"/>
                    </a:ext>
                  </a:extLst>
                </a:gridCol>
                <a:gridCol w="10312869">
                  <a:extLst>
                    <a:ext uri="{9D8B030D-6E8A-4147-A177-3AD203B41FA5}">
                      <a16:colId xmlns="" xmlns:a16="http://schemas.microsoft.com/office/drawing/2014/main" val="218583069"/>
                    </a:ext>
                  </a:extLst>
                </a:gridCol>
              </a:tblGrid>
              <a:tr h="586853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8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75" marR="635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en-US" sz="2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75" marR="635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556694823"/>
                  </a:ext>
                </a:extLst>
              </a:tr>
            </a:tbl>
          </a:graphicData>
        </a:graphic>
      </p:graphicFrame>
      <p:sp>
        <p:nvSpPr>
          <p:cNvPr id="2" name="Rectangle 1"/>
          <p:cNvSpPr/>
          <p:nvPr/>
        </p:nvSpPr>
        <p:spPr>
          <a:xfrm>
            <a:off x="1614986" y="977598"/>
            <a:ext cx="10163032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-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Chị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Dậu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túm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lấy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cai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lệ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ấn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dúi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ra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cửa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 ‘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-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Người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nhà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lí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trưởng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định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xông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vào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nhưng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rồi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cũng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bị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chị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túm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tóc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lẳng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ngã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nhào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ra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thềm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 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-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Anh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Dậu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hết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lời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khuyên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lơn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vợ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nhưng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chị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Dậu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nhất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quyết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vùng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dậy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,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quyết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“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Thà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ngồi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tù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,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để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cho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chúng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nó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làm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tình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làm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tội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mãi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thế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tôi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không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chịu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được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”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cuối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cùng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hắn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chị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này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túm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tóc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lẳng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cái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ngã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nhào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thềm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-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Anh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Dậu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khuyên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can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chị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trả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lời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"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Thà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ngồi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tù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Để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cho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chúng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nó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làm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tình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làm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tội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mãi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thế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,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tôi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không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chịu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được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”</a:t>
            </a:r>
          </a:p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-&gt;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Chị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Dậu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là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người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đàn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bà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lực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điền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tiềm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tàng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sức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mạnh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phản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kháng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</a:t>
            </a:r>
          </a:p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Con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giun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xéo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mãi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cũng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quằn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,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bị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dồn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tới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bước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đường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cùng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người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nông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dân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phải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tự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giải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thoát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cho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mình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6468401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25656639"/>
              </p:ext>
            </p:extLst>
          </p:nvPr>
        </p:nvGraphicFramePr>
        <p:xfrm>
          <a:off x="532264" y="587471"/>
          <a:ext cx="11000094" cy="5608614"/>
        </p:xfrm>
        <a:graphic>
          <a:graphicData uri="http://schemas.openxmlformats.org/drawingml/2006/table">
            <a:tbl>
              <a:tblPr firstRow="1" firstCol="1" bandRow="1"/>
              <a:tblGrid>
                <a:gridCol w="1069185">
                  <a:extLst>
                    <a:ext uri="{9D8B030D-6E8A-4147-A177-3AD203B41FA5}">
                      <a16:colId xmlns="" xmlns:a16="http://schemas.microsoft.com/office/drawing/2014/main" val="1886999836"/>
                    </a:ext>
                  </a:extLst>
                </a:gridCol>
                <a:gridCol w="9930909">
                  <a:extLst>
                    <a:ext uri="{9D8B030D-6E8A-4147-A177-3AD203B41FA5}">
                      <a16:colId xmlns="" xmlns:a16="http://schemas.microsoft.com/office/drawing/2014/main" val="972330203"/>
                    </a:ext>
                  </a:extLst>
                </a:gridCol>
              </a:tblGrid>
              <a:tr h="231818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8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BPTT: Bi</a:t>
                      </a:r>
                      <a:r>
                        <a:rPr lang="vi-VN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ện pháp so sánh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Tác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dụng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: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Nhằm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tạo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ấn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tượng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tăng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sức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biểu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cảm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cho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sự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diễn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đạt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Nhấn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mạnh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hành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động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nhanh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nhẹn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dứt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khoát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của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nhân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vật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Thành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ngữ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tương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tự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: </a:t>
                      </a:r>
                      <a:r>
                        <a:rPr lang="en-US" sz="2800" i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Chậm</a:t>
                      </a:r>
                      <a:r>
                        <a:rPr lang="en-US" sz="2800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i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như</a:t>
                      </a:r>
                      <a:r>
                        <a:rPr lang="en-US" sz="2800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i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rùa</a:t>
                      </a:r>
                      <a:r>
                        <a:rPr lang="en-US" sz="2800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; </a:t>
                      </a:r>
                      <a:r>
                        <a:rPr lang="en-US" sz="2800" i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Dữ</a:t>
                      </a:r>
                      <a:r>
                        <a:rPr lang="en-US" sz="2800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i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như</a:t>
                      </a:r>
                      <a:r>
                        <a:rPr lang="en-US" sz="2800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i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cọp</a:t>
                      </a:r>
                      <a:r>
                        <a:rPr lang="en-US" sz="2800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; </a:t>
                      </a:r>
                      <a:r>
                        <a:rPr lang="en-US" sz="2800" i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Đen</a:t>
                      </a:r>
                      <a:r>
                        <a:rPr lang="en-US" sz="2800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i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như</a:t>
                      </a:r>
                      <a:r>
                        <a:rPr lang="en-US" sz="2800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i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gỗ</a:t>
                      </a:r>
                      <a:r>
                        <a:rPr lang="en-US" sz="2800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i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mun</a:t>
                      </a:r>
                      <a:r>
                        <a:rPr lang="en-US" sz="2800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; </a:t>
                      </a:r>
                      <a:r>
                        <a:rPr lang="en-US" sz="2800" i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Đỏ</a:t>
                      </a:r>
                      <a:r>
                        <a:rPr lang="en-US" sz="2800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i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như</a:t>
                      </a:r>
                      <a:r>
                        <a:rPr lang="en-US" sz="2800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son; </a:t>
                      </a:r>
                      <a:r>
                        <a:rPr lang="en-US" sz="2800" i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nhanh</a:t>
                      </a:r>
                      <a:r>
                        <a:rPr lang="en-US" sz="2800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i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như</a:t>
                      </a:r>
                      <a:r>
                        <a:rPr lang="en-US" sz="2800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i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chớp</a:t>
                      </a:r>
                      <a:r>
                        <a:rPr lang="en-US" sz="2800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178845687"/>
                  </a:ext>
                </a:extLst>
              </a:tr>
              <a:tr h="329043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n-US" sz="2800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en-US" sz="2800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en-US" sz="2800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800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en-US" sz="28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n-US" sz="2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1724460"/>
                  </a:ext>
                </a:extLst>
              </a:tr>
            </a:tbl>
          </a:graphicData>
        </a:graphic>
      </p:graphicFrame>
      <p:sp>
        <p:nvSpPr>
          <p:cNvPr id="3" name="Rectangle 2"/>
          <p:cNvSpPr/>
          <p:nvPr/>
        </p:nvSpPr>
        <p:spPr>
          <a:xfrm>
            <a:off x="1601337" y="3584972"/>
            <a:ext cx="9931021" cy="20390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Hành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động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chị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Dậu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bột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phát</a:t>
            </a:r>
            <a:r>
              <a:rPr kumimoji="0" lang="vi-VN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xuất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phát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từ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thương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chồng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con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nhưng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cũng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có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nguyên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nhân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từ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lâu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do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bị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áp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bức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quá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dài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0" marR="0" lvl="0" indent="0" algn="just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Sức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mạnh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chiến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thắng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chị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Dậu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là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sức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mạnh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tình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thương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lòng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căm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thù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..</a:t>
            </a:r>
          </a:p>
        </p:txBody>
      </p:sp>
    </p:spTree>
    <p:extLst>
      <p:ext uri="{BB962C8B-B14F-4D97-AF65-F5344CB8AC3E}">
        <p14:creationId xmlns:p14="http://schemas.microsoft.com/office/powerpoint/2010/main" val="10059173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0">
            <a:extLst>
              <a:ext uri="{FF2B5EF4-FFF2-40B4-BE49-F238E27FC236}">
                <a16:creationId xmlns="" xmlns:a16="http://schemas.microsoft.com/office/drawing/2014/main" id="{B09915F6-5DBD-4E09-AF7E-6562ADB39A8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4689" y="548640"/>
            <a:ext cx="1447502" cy="3221501"/>
          </a:xfrm>
          <a:prstGeom prst="roundRect">
            <a:avLst>
              <a:gd name="adj" fmla="val 16667"/>
            </a:avLst>
          </a:prstGeom>
          <a:solidFill>
            <a:schemeClr val="accent4">
              <a:lumMod val="20000"/>
              <a:lumOff val="80000"/>
            </a:schemeClr>
          </a:solidFill>
          <a:ln>
            <a:headEnd/>
            <a:tailEnd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5" name="Rounded Rectangle 10">
            <a:extLst>
              <a:ext uri="{FF2B5EF4-FFF2-40B4-BE49-F238E27FC236}">
                <a16:creationId xmlns="" xmlns:a16="http://schemas.microsoft.com/office/drawing/2014/main" id="{B09915F6-5DBD-4E09-AF7E-6562ADB39A8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16258" y="548641"/>
            <a:ext cx="10283483" cy="3221501"/>
          </a:xfrm>
          <a:prstGeom prst="roundRect">
            <a:avLst>
              <a:gd name="adj" fmla="val 16667"/>
            </a:avLst>
          </a:prstGeom>
          <a:solidFill>
            <a:schemeClr val="accent4">
              <a:lumMod val="20000"/>
              <a:lumOff val="80000"/>
            </a:schemeClr>
          </a:solidFill>
          <a:ln>
            <a:headEnd/>
            <a:tailEnd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6" name="Rounded Rectangle 10">
            <a:extLst>
              <a:ext uri="{FF2B5EF4-FFF2-40B4-BE49-F238E27FC236}">
                <a16:creationId xmlns="" xmlns:a16="http://schemas.microsoft.com/office/drawing/2014/main" id="{B09915F6-5DBD-4E09-AF7E-6562ADB39A8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6691" y="4124191"/>
            <a:ext cx="1447503" cy="2332852"/>
          </a:xfrm>
          <a:prstGeom prst="roundRect">
            <a:avLst>
              <a:gd name="adj" fmla="val 16667"/>
            </a:avLst>
          </a:prstGeom>
          <a:solidFill>
            <a:srgbClr val="92D050"/>
          </a:solidFill>
          <a:ln>
            <a:headEnd/>
            <a:tailEnd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7" name="Rounded Rectangle 10">
            <a:extLst>
              <a:ext uri="{FF2B5EF4-FFF2-40B4-BE49-F238E27FC236}">
                <a16:creationId xmlns="" xmlns:a16="http://schemas.microsoft.com/office/drawing/2014/main" id="{B09915F6-5DBD-4E09-AF7E-6562ADB39A8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16257" y="4114638"/>
            <a:ext cx="10283484" cy="2342405"/>
          </a:xfrm>
          <a:prstGeom prst="roundRect">
            <a:avLst>
              <a:gd name="adj" fmla="val 16667"/>
            </a:avLst>
          </a:prstGeom>
          <a:solidFill>
            <a:srgbClr val="92D050"/>
          </a:solidFill>
          <a:ln>
            <a:headEnd/>
            <a:tailEnd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40321" y="1551315"/>
            <a:ext cx="1061641" cy="10143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57150" algn="l"/>
              </a:tabLst>
              <a:defRPr/>
            </a:pPr>
            <a:r>
              <a:rPr kumimoji="0" lang="de-DE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1. Bối  cảnh: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800667" y="749857"/>
            <a:ext cx="10002129" cy="28584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57150" algn="l"/>
              </a:tabLst>
              <a:defRPr/>
            </a:pPr>
            <a:r>
              <a:rPr kumimoji="0" lang="de-DE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Xã hội: Xã hội thực dân phong kiến ở Việt Nam trước 1945, Làng Đông Xá ở thời điểm quan trên sắp về tróc thuế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just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57150" algn="l"/>
              </a:tabLst>
              <a:defRPr/>
            </a:pPr>
            <a:r>
              <a:rPr kumimoji="0" lang="de-DE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- Bối cảnh riêng:, tập trung ở gia đình chị </a:t>
            </a:r>
            <a:r>
              <a:rPr kumimoji="0" lang="de-DE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Dậu</a:t>
            </a:r>
            <a:r>
              <a:rPr kumimoji="0" lang="vi-VN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de-DE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- </a:t>
            </a:r>
            <a:r>
              <a:rPr kumimoji="0" lang="de-DE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thuộc hạng cùng đinh của làng </a:t>
            </a:r>
            <a:r>
              <a:rPr kumimoji="0" lang="de-DE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(thiếu </a:t>
            </a:r>
            <a:r>
              <a:rPr kumimoji="0" lang="de-DE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sưu của người em đã mất, anh Dậu bị ốm, bị đánh trói cho đến ngất,để cứu chồng chị Dậu phải bán từ gánh khoai ổ chó, đứa con chị dứt ruột sinh ra...)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440321" y="4498858"/>
            <a:ext cx="1167402" cy="14754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57150" algn="l"/>
              </a:tabLst>
              <a:defRPr/>
            </a:pPr>
            <a:r>
              <a:rPr kumimoji="0" lang="de-DE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2. Nhân vật 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1779288" y="4498858"/>
            <a:ext cx="10412712" cy="14754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57150" algn="l"/>
              </a:tabLst>
              <a:defRPr/>
            </a:pPr>
            <a:r>
              <a:rPr kumimoji="0" lang="de-DE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- Chị Dậu, anh Dậu, cái Tí, thằng Dần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just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57150" algn="l"/>
              </a:tabLst>
              <a:defRPr/>
            </a:pPr>
            <a:r>
              <a:rPr kumimoji="0" lang="de-DE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- Vợ chồng Nghị Quế, tên cai lệ, người nhà lí trưởng, bà lão hàng xóm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just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57150" algn="l"/>
              </a:tabLst>
              <a:defRPr/>
            </a:pPr>
            <a:r>
              <a:rPr kumimoji="0" lang="de-DE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- Tên quan huyện, quan phủ Tư Ân, cụ cố....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4647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 animBg="1"/>
      <p:bldP spid="6" grpId="0" animBg="1"/>
      <p:bldP spid="7" grpId="0" animBg="1"/>
      <p:bldP spid="8" grpId="0"/>
      <p:bldP spid="9" grpId="0"/>
      <p:bldP spid="10" grpId="0"/>
      <p:bldP spid="11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68030905"/>
              </p:ext>
            </p:extLst>
          </p:nvPr>
        </p:nvGraphicFramePr>
        <p:xfrm>
          <a:off x="395785" y="887104"/>
          <a:ext cx="11423175" cy="5207972"/>
        </p:xfrm>
        <a:graphic>
          <a:graphicData uri="http://schemas.openxmlformats.org/drawingml/2006/table">
            <a:tbl>
              <a:tblPr firstRow="1" firstCol="1" bandRow="1"/>
              <a:tblGrid>
                <a:gridCol w="1110308">
                  <a:extLst>
                    <a:ext uri="{9D8B030D-6E8A-4147-A177-3AD203B41FA5}">
                      <a16:colId xmlns="" xmlns:a16="http://schemas.microsoft.com/office/drawing/2014/main" val="2992039665"/>
                    </a:ext>
                  </a:extLst>
                </a:gridCol>
                <a:gridCol w="10312867">
                  <a:extLst>
                    <a:ext uri="{9D8B030D-6E8A-4147-A177-3AD203B41FA5}">
                      <a16:colId xmlns="" xmlns:a16="http://schemas.microsoft.com/office/drawing/2014/main" val="4051730478"/>
                    </a:ext>
                  </a:extLst>
                </a:gridCol>
              </a:tblGrid>
              <a:tr h="520797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28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315" marR="603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28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Hành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động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đấu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tranh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của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chị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Dậu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đã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biểu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hiện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rõ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được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cái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nhan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đề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.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Khi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con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người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bị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áp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bức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bóc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lột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tới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một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giới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hạn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nhất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định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con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người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sẽ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vùng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lên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đấu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tranh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để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đòi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lại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công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lý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“con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giun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xéo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lắm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cũng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quằn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”.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Hành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động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của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chị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Dậu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đã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làm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tăng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lên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ý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nghĩa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của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hành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động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biết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đấu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tranh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chống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lại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cái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ác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và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cái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xấu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Mặc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dù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tự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phát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song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hành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động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của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chị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cho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thấy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sức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mạnh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tiềm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tàng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của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người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nông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dân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Sức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mạnh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ấy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bắt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nguồn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từ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ý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thức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nhân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phẩm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từ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tình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yêu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thương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Đây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là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đoạn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văn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sảng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khoái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nhất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trong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hơn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một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trăm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trang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i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Tắt</a:t>
                      </a:r>
                      <a:r>
                        <a:rPr lang="en-US" sz="2800" i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i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đèn</a:t>
                      </a:r>
                      <a:endParaRPr lang="en-US" sz="2800" i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en-US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15" marR="603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29067406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7551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55955022"/>
              </p:ext>
            </p:extLst>
          </p:nvPr>
        </p:nvGraphicFramePr>
        <p:xfrm>
          <a:off x="263858" y="875977"/>
          <a:ext cx="11679614" cy="5447983"/>
        </p:xfrm>
        <a:graphic>
          <a:graphicData uri="http://schemas.openxmlformats.org/drawingml/2006/table">
            <a:tbl>
              <a:tblPr firstRow="1" firstCol="1" bandRow="1"/>
              <a:tblGrid>
                <a:gridCol w="729976">
                  <a:extLst>
                    <a:ext uri="{9D8B030D-6E8A-4147-A177-3AD203B41FA5}">
                      <a16:colId xmlns="" xmlns:a16="http://schemas.microsoft.com/office/drawing/2014/main" val="3438044606"/>
                    </a:ext>
                  </a:extLst>
                </a:gridCol>
                <a:gridCol w="10949638">
                  <a:extLst>
                    <a:ext uri="{9D8B030D-6E8A-4147-A177-3AD203B41FA5}">
                      <a16:colId xmlns="" xmlns:a16="http://schemas.microsoft.com/office/drawing/2014/main" val="2232753668"/>
                    </a:ext>
                  </a:extLst>
                </a:gridCol>
              </a:tblGrid>
              <a:tr h="496211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8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315" marR="603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2800" b="1" dirty="0" smtClean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800" b="1" dirty="0" err="1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Nhan</a:t>
                      </a:r>
                      <a:r>
                        <a:rPr lang="en-US" sz="2800" b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đề</a:t>
                      </a:r>
                      <a:r>
                        <a:rPr lang="en-US" sz="28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văn</a:t>
                      </a:r>
                      <a:r>
                        <a:rPr lang="en-US" sz="28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bản</a:t>
                      </a:r>
                      <a:r>
                        <a:rPr lang="vi-VN" sz="2800" b="1" baseline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i="1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Tức</a:t>
                      </a:r>
                      <a:r>
                        <a:rPr lang="en-US" sz="2800" i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i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nước</a:t>
                      </a:r>
                      <a:r>
                        <a:rPr lang="en-US" sz="2800" i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i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vỡ</a:t>
                      </a:r>
                      <a:r>
                        <a:rPr lang="en-US" sz="2800" i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i="1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bờ</a:t>
                      </a:r>
                      <a:r>
                        <a:rPr lang="vi-VN" sz="2800" i="1" baseline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</a:t>
                      </a:r>
                      <a:r>
                        <a:rPr lang="en-US" sz="2800" dirty="0" err="1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à</a:t>
                      </a:r>
                      <a:r>
                        <a:rPr lang="en-US" sz="28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một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thành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ngữ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gần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gũi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quen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thuộc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: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+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Nghĩa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thực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: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nước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lớn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ép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vào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bờ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tức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nước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sẽ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khiến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bờ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không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chịu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được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vỡ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bờ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+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Nghĩa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ẩn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dụ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: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Khi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những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người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nông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dân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bị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đẩy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đến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đường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cùng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áp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bức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đến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cùng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cực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họ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sẽ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không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chấp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nhận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cam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chịu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phản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kháng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quyết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liệt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và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mạnh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mẽ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để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bảo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vệ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chính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những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người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mà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mình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thương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yêu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8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Bài</a:t>
                      </a:r>
                      <a:r>
                        <a:rPr lang="en-US" sz="2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học</a:t>
                      </a:r>
                      <a:r>
                        <a:rPr lang="en-US" sz="2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: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+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Bề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ngoài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vẻ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hiền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lành</a:t>
                      </a:r>
                      <a:r>
                        <a:rPr lang="vi-VN" sz="28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en-US" sz="28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giản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dị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của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người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nông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dân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là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sức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mạnh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phản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kháng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tiềm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tàng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+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Có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áp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bức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có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đấu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tranh</a:t>
                      </a:r>
                      <a:r>
                        <a:rPr lang="en-US" sz="28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15" marR="603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17555245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473467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0">
            <a:extLst>
              <a:ext uri="{FF2B5EF4-FFF2-40B4-BE49-F238E27FC236}">
                <a16:creationId xmlns="" xmlns:a16="http://schemas.microsoft.com/office/drawing/2014/main" id="{B09915F6-5DBD-4E09-AF7E-6562ADB39A8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5048" y="176221"/>
            <a:ext cx="5357829" cy="682388"/>
          </a:xfrm>
          <a:prstGeom prst="roundRect">
            <a:avLst>
              <a:gd name="adj" fmla="val 16667"/>
            </a:avLst>
          </a:prstGeom>
          <a:solidFill>
            <a:schemeClr val="accent4">
              <a:lumMod val="20000"/>
              <a:lumOff val="80000"/>
            </a:schemeClr>
          </a:solidFill>
          <a:ln>
            <a:headEnd/>
            <a:tailEnd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401525" y="272035"/>
            <a:ext cx="4770730" cy="52225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3. HOẠT ĐỘNG VẬN DỤNG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-198382" y="954423"/>
            <a:ext cx="11846256" cy="10143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marR="0" lvl="0" indent="0" algn="just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57150" algn="l"/>
              </a:tabLst>
              <a:defRPr/>
            </a:pP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Tìm đọc từ 1-2 văn bản thuộc thể loại tiểu thuyết. Ghi lại việc đọc hiểu của mình vào phiếu học tập sau.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591997" y="1709020"/>
            <a:ext cx="11055877" cy="10143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57150" algn="l"/>
              </a:tabLst>
              <a:defRPr/>
            </a:pPr>
            <a:r>
              <a:rPr kumimoji="0" lang="de-DE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                           PHIẾU  </a:t>
            </a:r>
            <a:r>
              <a:rPr kumimoji="0" lang="de-DE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HỌC TẬP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57150" algn="l"/>
              </a:tabLst>
              <a:defRPr/>
            </a:pPr>
            <a:r>
              <a:rPr kumimoji="0" lang="de-DE" sz="2800" b="1" i="0" u="none" strike="noStrike" kern="120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TÊN VĂN BẢN</a:t>
            </a:r>
            <a:r>
              <a:rPr kumimoji="0" lang="de-DE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:.................................... </a:t>
            </a:r>
            <a:r>
              <a:rPr kumimoji="0" lang="de-DE" sz="2800" b="1" i="0" u="none" strike="noStrike" kern="120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TÁC GIẢ</a:t>
            </a:r>
            <a:r>
              <a:rPr kumimoji="0" lang="de-DE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..................................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64434817"/>
              </p:ext>
            </p:extLst>
          </p:nvPr>
        </p:nvGraphicFramePr>
        <p:xfrm>
          <a:off x="401525" y="2835942"/>
          <a:ext cx="11436823" cy="4078288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8421660">
                  <a:extLst>
                    <a:ext uri="{9D8B030D-6E8A-4147-A177-3AD203B41FA5}">
                      <a16:colId xmlns="" xmlns:a16="http://schemas.microsoft.com/office/drawing/2014/main" val="118722133"/>
                    </a:ext>
                  </a:extLst>
                </a:gridCol>
                <a:gridCol w="3015163">
                  <a:extLst>
                    <a:ext uri="{9D8B030D-6E8A-4147-A177-3AD203B41FA5}">
                      <a16:colId xmlns="" xmlns:a16="http://schemas.microsoft.com/office/drawing/2014/main" val="746374177"/>
                    </a:ext>
                  </a:extLst>
                </a:gridCol>
              </a:tblGrid>
              <a:tr h="42194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800" b="1" dirty="0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Nội dung đọc </a:t>
                      </a:r>
                      <a:r>
                        <a:rPr lang="de-DE" sz="2800" b="1" dirty="0" smtClean="0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hiểu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800" b="1" dirty="0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Định hướng trả lời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553556789"/>
                  </a:ext>
                </a:extLst>
              </a:tr>
              <a:tr h="421942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1.Ấn tượng chung  về văn  bản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486933090"/>
                  </a:ext>
                </a:extLst>
              </a:tr>
              <a:tr h="421942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2. Xuất xứ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920675492"/>
                  </a:ext>
                </a:extLst>
              </a:tr>
              <a:tr h="421942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3. Tóm tắt văn bản 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711465303"/>
                  </a:ext>
                </a:extLst>
              </a:tr>
              <a:tr h="616096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4. Nhân </a:t>
                      </a:r>
                      <a:r>
                        <a:rPr lang="de-DE" sz="28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vật</a:t>
                      </a:r>
                      <a:r>
                        <a:rPr lang="vi-VN" sz="280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(Tên </a:t>
                      </a:r>
                      <a:r>
                        <a:rPr lang="vi-VN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nhân vật, xây dựng nhân vật, tính cách nhân vật)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892320083"/>
                  </a:ext>
                </a:extLst>
              </a:tr>
              <a:tr h="421942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5. Nêu sự kiện chính và bối cảnh.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4203084608"/>
                  </a:ext>
                </a:extLst>
              </a:tr>
              <a:tr h="421942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6. Ngôi kể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4047170333"/>
                  </a:ext>
                </a:extLst>
              </a:tr>
              <a:tr h="421942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7. Bố cục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46319567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871259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  <p:bldP spid="4" grpId="0"/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0">
            <a:extLst>
              <a:ext uri="{FF2B5EF4-FFF2-40B4-BE49-F238E27FC236}">
                <a16:creationId xmlns="" xmlns:a16="http://schemas.microsoft.com/office/drawing/2014/main" id="{B09915F6-5DBD-4E09-AF7E-6562ADB39A8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4689" y="844062"/>
            <a:ext cx="1447502" cy="5486399"/>
          </a:xfrm>
          <a:prstGeom prst="roundRect">
            <a:avLst>
              <a:gd name="adj" fmla="val 16667"/>
            </a:avLst>
          </a:prstGeom>
          <a:solidFill>
            <a:schemeClr val="accent4">
              <a:lumMod val="20000"/>
              <a:lumOff val="80000"/>
            </a:schemeClr>
          </a:solidFill>
          <a:ln>
            <a:headEnd/>
            <a:tailEnd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5" name="Rounded Rectangle 10">
            <a:extLst>
              <a:ext uri="{FF2B5EF4-FFF2-40B4-BE49-F238E27FC236}">
                <a16:creationId xmlns="" xmlns:a16="http://schemas.microsoft.com/office/drawing/2014/main" id="{B09915F6-5DBD-4E09-AF7E-6562ADB39A8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16258" y="844063"/>
            <a:ext cx="10283483" cy="5486399"/>
          </a:xfrm>
          <a:prstGeom prst="roundRect">
            <a:avLst>
              <a:gd name="adj" fmla="val 16667"/>
            </a:avLst>
          </a:prstGeom>
          <a:solidFill>
            <a:schemeClr val="accent4">
              <a:lumMod val="20000"/>
              <a:lumOff val="80000"/>
            </a:schemeClr>
          </a:solidFill>
          <a:ln>
            <a:headEnd/>
            <a:tailEnd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405207" y="3170479"/>
            <a:ext cx="129698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3.Tóm tắt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716258" y="1446929"/>
            <a:ext cx="10297550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Mở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đầu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khí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căng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thẳng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ngột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ngạt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quê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ngày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sưu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thuế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Cổng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đóng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cày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bừa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đình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đốn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bọn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lý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trưởng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trương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tuần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chửi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bới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quát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tháo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om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sòm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Mấy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tên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cai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lệ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lính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cơ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tay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thước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roi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song,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dây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thừng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tróc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thiếu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thuế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Tiếng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trống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mõ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tù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inh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ỏi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tiếng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thét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lác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đánh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đập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tiếng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kêu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khóc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thảm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thiết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vang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lên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cuộc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săn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Gia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đình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chị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Dậu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thuộc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loại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“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nhất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nhì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hạng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cùng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đinh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nên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mấy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hôm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nay,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chị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phải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chạy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vạy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ngược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xuôi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tiền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nộp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suất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sưu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anh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Dậu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Bọn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giàu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chẳng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chồng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chị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vay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mượn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mà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còn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nhiếc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móc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đe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dọa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72505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 animBg="1"/>
      <p:bldP spid="3" grpId="0"/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0">
            <a:extLst>
              <a:ext uri="{FF2B5EF4-FFF2-40B4-BE49-F238E27FC236}">
                <a16:creationId xmlns="" xmlns:a16="http://schemas.microsoft.com/office/drawing/2014/main" id="{B09915F6-5DBD-4E09-AF7E-6562ADB39A8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4689" y="548640"/>
            <a:ext cx="1447502" cy="5767755"/>
          </a:xfrm>
          <a:prstGeom prst="roundRect">
            <a:avLst>
              <a:gd name="adj" fmla="val 16667"/>
            </a:avLst>
          </a:prstGeom>
          <a:solidFill>
            <a:schemeClr val="accent4">
              <a:lumMod val="20000"/>
              <a:lumOff val="80000"/>
            </a:schemeClr>
          </a:solidFill>
          <a:ln>
            <a:headEnd/>
            <a:tailEnd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5" name="Rounded Rectangle 10">
            <a:extLst>
              <a:ext uri="{FF2B5EF4-FFF2-40B4-BE49-F238E27FC236}">
                <a16:creationId xmlns="" xmlns:a16="http://schemas.microsoft.com/office/drawing/2014/main" id="{B09915F6-5DBD-4E09-AF7E-6562ADB39A8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16258" y="548640"/>
            <a:ext cx="10283483" cy="5767755"/>
          </a:xfrm>
          <a:prstGeom prst="roundRect">
            <a:avLst>
              <a:gd name="adj" fmla="val 16667"/>
            </a:avLst>
          </a:prstGeom>
          <a:solidFill>
            <a:schemeClr val="accent4">
              <a:lumMod val="20000"/>
              <a:lumOff val="80000"/>
            </a:schemeClr>
          </a:solidFill>
          <a:ln>
            <a:headEnd/>
            <a:tailEnd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702191" y="801027"/>
            <a:ext cx="10283483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Anh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Dậu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đang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ốm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cũng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bọn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tay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xông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đánh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trói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lôi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đình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cùm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kẹp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Chị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đành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phải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ứt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ruột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đem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Tý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đứa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gái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đầu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lòng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lên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bảy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bán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lão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Nghị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Quế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bên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thôn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Đoài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Vợ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chồng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lão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giàu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mà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keo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kiệt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tàn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ác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lợi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tình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cảnh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khốn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cùng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chị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mua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Tý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cả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ổ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chó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mà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trả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đồng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bạc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!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Cộng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mấy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hào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bán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gánh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khoai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chị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tưởng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vừa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đủ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nộp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suất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sưu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chồng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tha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Ngờ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đâu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bọn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lý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dịch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bắt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chị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phải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nộp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cả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suất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sưu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chồng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chết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ngoái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!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Thật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cùng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Giữa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đình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tiếng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kêu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uất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ức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chị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vang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lên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thảm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thiết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Cuối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cùng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chị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phải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vú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tên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phủ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Tư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Ân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đêm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tên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cố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ức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hiếp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chị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chị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đạp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tên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xuống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đất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chạy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sân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đêm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tối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chính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tiền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chị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vậy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05207" y="3170479"/>
            <a:ext cx="129698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3.Tóm tắt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87033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 animBg="1"/>
      <p:bldP spid="3" grpId="0"/>
      <p:bldP spid="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0">
            <a:extLst>
              <a:ext uri="{FF2B5EF4-FFF2-40B4-BE49-F238E27FC236}">
                <a16:creationId xmlns="" xmlns:a16="http://schemas.microsoft.com/office/drawing/2014/main" id="{B09915F6-5DBD-4E09-AF7E-6562ADB39A8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93958" y="3530990"/>
            <a:ext cx="8538497" cy="2278967"/>
          </a:xfrm>
          <a:prstGeom prst="roundRect">
            <a:avLst>
              <a:gd name="adj" fmla="val 16667"/>
            </a:avLst>
          </a:prstGeom>
          <a:solidFill>
            <a:srgbClr val="92D050"/>
          </a:solidFill>
          <a:ln>
            <a:headEnd/>
            <a:tailEnd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2" name="Rounded Rectangle 10">
            <a:extLst>
              <a:ext uri="{FF2B5EF4-FFF2-40B4-BE49-F238E27FC236}">
                <a16:creationId xmlns="" xmlns:a16="http://schemas.microsoft.com/office/drawing/2014/main" id="{B09915F6-5DBD-4E09-AF7E-6562ADB39A8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0959" y="886265"/>
            <a:ext cx="2883000" cy="1924750"/>
          </a:xfrm>
          <a:prstGeom prst="roundRect">
            <a:avLst>
              <a:gd name="adj" fmla="val 16667"/>
            </a:avLst>
          </a:prstGeom>
          <a:solidFill>
            <a:schemeClr val="accent3">
              <a:lumMod val="40000"/>
              <a:lumOff val="60000"/>
            </a:schemeClr>
          </a:solidFill>
          <a:ln>
            <a:headEnd/>
            <a:tailEnd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5" name="Rounded Rectangle 10">
            <a:extLst>
              <a:ext uri="{FF2B5EF4-FFF2-40B4-BE49-F238E27FC236}">
                <a16:creationId xmlns="" xmlns:a16="http://schemas.microsoft.com/office/drawing/2014/main" id="{B09915F6-5DBD-4E09-AF7E-6562ADB39A8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93960" y="886265"/>
            <a:ext cx="8538495" cy="1924749"/>
          </a:xfrm>
          <a:prstGeom prst="roundRect">
            <a:avLst>
              <a:gd name="adj" fmla="val 16667"/>
            </a:avLst>
          </a:prstGeom>
          <a:solidFill>
            <a:schemeClr val="accent3">
              <a:lumMod val="40000"/>
              <a:lumOff val="60000"/>
            </a:schemeClr>
          </a:solidFill>
          <a:ln>
            <a:headEnd/>
            <a:tailEnd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6" name="Rounded Rectangle 10">
            <a:extLst>
              <a:ext uri="{FF2B5EF4-FFF2-40B4-BE49-F238E27FC236}">
                <a16:creationId xmlns="" xmlns:a16="http://schemas.microsoft.com/office/drawing/2014/main" id="{B09915F6-5DBD-4E09-AF7E-6562ADB39A8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2960" y="3530991"/>
            <a:ext cx="2880998" cy="2278966"/>
          </a:xfrm>
          <a:prstGeom prst="roundRect">
            <a:avLst>
              <a:gd name="adj" fmla="val 16667"/>
            </a:avLst>
          </a:prstGeom>
          <a:solidFill>
            <a:srgbClr val="92D050"/>
          </a:solidFill>
          <a:ln>
            <a:headEnd/>
            <a:tailEnd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32033" y="1356997"/>
            <a:ext cx="2861928" cy="9832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57150" algn="l"/>
              </a:tabLst>
              <a:defRPr/>
            </a:pPr>
            <a:r>
              <a:rPr kumimoji="0" lang="de-DE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4. Ngôi </a:t>
            </a:r>
            <a:r>
              <a:rPr kumimoji="0" lang="de-DE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kể, người kể chuyện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773028" y="1325900"/>
            <a:ext cx="7568419" cy="10143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57150" algn="l"/>
              </a:tabLst>
              <a:defRPr/>
            </a:pPr>
            <a:r>
              <a:rPr kumimoji="0" lang="de-DE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Ngôi kể : 1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just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57150" algn="l"/>
              </a:tabLst>
              <a:defRPr/>
            </a:pPr>
            <a:r>
              <a:rPr kumimoji="0" lang="de-DE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Người kể: Ông giáo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10959" y="4393794"/>
            <a:ext cx="1409360" cy="55335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just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57150" algn="l"/>
              </a:tabLst>
              <a:defRPr/>
            </a:pPr>
            <a:r>
              <a:rPr kumimoji="0" lang="de-DE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5. Đề tài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550833" y="4169432"/>
            <a:ext cx="7790614" cy="10143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57150" algn="l"/>
              </a:tabLst>
              <a:defRPr/>
            </a:pPr>
            <a:r>
              <a:rPr kumimoji="0" lang="de-DE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Người nông dân bị áp bức đến bần cùng trước Cách mạng tháng Tám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141974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2" grpId="0" animBg="1"/>
      <p:bldP spid="5" grpId="0" animBg="1"/>
      <p:bldP spid="6" grpId="0" animBg="1"/>
      <p:bldP spid="4" grpId="0"/>
      <p:bldP spid="8" grpId="0"/>
      <p:bldP spid="9" grpId="0"/>
      <p:bldP spid="1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0">
            <a:extLst>
              <a:ext uri="{FF2B5EF4-FFF2-40B4-BE49-F238E27FC236}">
                <a16:creationId xmlns="" xmlns:a16="http://schemas.microsoft.com/office/drawing/2014/main" id="{B09915F6-5DBD-4E09-AF7E-6562ADB39A8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16541" y="1252026"/>
            <a:ext cx="9451083" cy="4600134"/>
          </a:xfrm>
          <a:prstGeom prst="roundRect">
            <a:avLst>
              <a:gd name="adj" fmla="val 16667"/>
            </a:avLst>
          </a:prstGeom>
          <a:solidFill>
            <a:schemeClr val="accent4">
              <a:lumMod val="60000"/>
              <a:lumOff val="40000"/>
            </a:schemeClr>
          </a:solidFill>
          <a:ln>
            <a:headEnd/>
            <a:tailEnd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3" name="Rounded Rectangle 10">
            <a:extLst>
              <a:ext uri="{FF2B5EF4-FFF2-40B4-BE49-F238E27FC236}">
                <a16:creationId xmlns="" xmlns:a16="http://schemas.microsoft.com/office/drawing/2014/main" id="{B09915F6-5DBD-4E09-AF7E-6562ADB39A8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9149" y="1252026"/>
            <a:ext cx="2077393" cy="4600134"/>
          </a:xfrm>
          <a:prstGeom prst="roundRect">
            <a:avLst>
              <a:gd name="adj" fmla="val 16667"/>
            </a:avLst>
          </a:prstGeom>
          <a:solidFill>
            <a:schemeClr val="accent4">
              <a:lumMod val="60000"/>
              <a:lumOff val="40000"/>
            </a:schemeClr>
          </a:solidFill>
          <a:ln>
            <a:headEnd/>
            <a:tailEnd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433712" y="1760803"/>
            <a:ext cx="9333912" cy="3319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57150" algn="l"/>
              </a:tabLst>
              <a:defRPr/>
            </a:pPr>
            <a:r>
              <a:rPr kumimoji="0" lang="de-DE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Phản ánh hiện thực người nông dân bị bần cùng trong xã hội nửa thực dân nửa phong kiến Việt Nam trước </a:t>
            </a:r>
            <a:r>
              <a:rPr kumimoji="0" lang="de-DE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1945</a:t>
            </a:r>
            <a:r>
              <a:rPr kumimoji="0" lang="vi-VN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</a:t>
            </a:r>
            <a:r>
              <a:rPr kumimoji="0" lang="vi-VN" sz="2800" b="0" i="0" u="none" strike="noStrike" kern="120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p</a:t>
            </a:r>
            <a:r>
              <a:rPr kumimoji="0" lang="de-DE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hơi </a:t>
            </a:r>
            <a:r>
              <a:rPr kumimoji="0" lang="de-DE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bày hiện thực xã hội đương thời bất công, tàn bạo . Nói lên tiếng nói nhân đạo của nhà văn đồng cảm xót thương cho nỗi khổ của người dân trong xã hội đương </a:t>
            </a:r>
            <a:r>
              <a:rPr kumimoji="0" lang="de-DE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thời</a:t>
            </a:r>
            <a:r>
              <a:rPr kumimoji="0" lang="vi-VN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</a:t>
            </a:r>
            <a:r>
              <a:rPr kumimoji="0" lang="vi-VN" sz="2800" b="0" i="0" u="none" strike="noStrike" kern="120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t</a:t>
            </a:r>
            <a:r>
              <a:rPr kumimoji="0" lang="de-DE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rân </a:t>
            </a:r>
            <a:r>
              <a:rPr kumimoji="0" lang="de-DE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trọng, ngợi ca nét đẹp của họ. Tố cáo xã hội đương thời và  bọn tay sai, cường hào ác bá tàn nhẫn vô lương đẩy người </a:t>
            </a:r>
            <a:r>
              <a:rPr kumimoji="0" lang="de-DE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dân </a:t>
            </a:r>
            <a:r>
              <a:rPr kumimoji="0" lang="de-DE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vào cảnh bần cùng. 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93015" y="3220017"/>
            <a:ext cx="156966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6. Chủ đề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90493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/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0">
            <a:extLst>
              <a:ext uri="{FF2B5EF4-FFF2-40B4-BE49-F238E27FC236}">
                <a16:creationId xmlns="" xmlns:a16="http://schemas.microsoft.com/office/drawing/2014/main" id="{B09915F6-5DBD-4E09-AF7E-6562ADB39A8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5557" y="2039814"/>
            <a:ext cx="11618776" cy="4389121"/>
          </a:xfrm>
          <a:prstGeom prst="roundRect">
            <a:avLst>
              <a:gd name="adj" fmla="val 16667"/>
            </a:avLst>
          </a:prstGeom>
          <a:solidFill>
            <a:schemeClr val="accent4">
              <a:lumMod val="20000"/>
              <a:lumOff val="80000"/>
            </a:schemeClr>
          </a:solidFill>
          <a:ln>
            <a:headEnd/>
            <a:tailEnd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4" name="Rounded Rectangle 10">
            <a:extLst>
              <a:ext uri="{FF2B5EF4-FFF2-40B4-BE49-F238E27FC236}">
                <a16:creationId xmlns="" xmlns:a16="http://schemas.microsoft.com/office/drawing/2014/main" id="{B09915F6-5DBD-4E09-AF7E-6562ADB39A8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5556" y="478302"/>
            <a:ext cx="11456665" cy="1280160"/>
          </a:xfrm>
          <a:prstGeom prst="roundRect">
            <a:avLst>
              <a:gd name="adj" fmla="val 16667"/>
            </a:avLst>
          </a:prstGeom>
          <a:solidFill>
            <a:schemeClr val="accent4">
              <a:lumMod val="60000"/>
              <a:lumOff val="40000"/>
            </a:schemeClr>
          </a:solidFill>
          <a:ln>
            <a:headEnd/>
            <a:tailEnd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501746" y="637974"/>
            <a:ext cx="11019693" cy="9832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57150" algn="l"/>
              </a:tabLst>
              <a:defRPr/>
            </a:pPr>
            <a:r>
              <a:rPr kumimoji="0" lang="de-DE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3. HOẠT ĐỘNG THỰC HÀNH: </a:t>
            </a:r>
            <a:r>
              <a:rPr kumimoji="0" lang="de-DE" sz="28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ĐỌC HIỂU VĂN BẢN NGOÀI SÁCH GIÁO KHOA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83259" y="2249104"/>
            <a:ext cx="11456665" cy="42415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57150" algn="l"/>
              </a:tabLst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de-DE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Bài 1: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just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57150" algn="l"/>
              </a:tabLst>
              <a:defRPr/>
            </a:pPr>
            <a:r>
              <a:rPr kumimoji="0" lang="de-DE" sz="28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Đọc đoạn ngữ liệu sau: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just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57150" algn="l"/>
              </a:tabLst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	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Cháo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chín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chị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Dậu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bắc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mang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giữa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ngả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mâm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bát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múc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la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liệt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Rồi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chị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lấy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quạt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chóng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nguội</a:t>
            </a:r>
            <a:endParaRPr kumimoji="0" lang="en-US" sz="28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just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57150" algn="l"/>
              </a:tabLst>
              <a:defRPr/>
            </a:pP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	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Tiếng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trống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tiếng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tù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thủng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thẳng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đưa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nhau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phía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đầu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làng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đình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kumimoji="0" lang="en-US" sz="28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just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57150" algn="l"/>
              </a:tabLst>
              <a:defRPr/>
            </a:pP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		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Tiếng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chó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sủa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vang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xóm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kumimoji="0" lang="en-US" sz="28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just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57150" algn="l"/>
              </a:tabLst>
              <a:defRPr/>
            </a:pP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	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Bà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lão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láng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giềng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lật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đật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chạy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sang:</a:t>
            </a:r>
            <a:endParaRPr kumimoji="0" lang="en-US" sz="28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just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57150" algn="l"/>
              </a:tabLst>
              <a:defRPr/>
            </a:pP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	-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Bác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trai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khá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rồi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chứ</a:t>
            </a:r>
            <a:r>
              <a:rPr kumimoji="0" lang="en-US" sz="2800" b="0" i="1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kumimoji="0" lang="en-US" sz="28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85797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  <p:bldP spid="3" grpId="0"/>
      <p:bldP spid="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0">
            <a:extLst>
              <a:ext uri="{FF2B5EF4-FFF2-40B4-BE49-F238E27FC236}">
                <a16:creationId xmlns="" xmlns:a16="http://schemas.microsoft.com/office/drawing/2014/main" id="{B09915F6-5DBD-4E09-AF7E-6562ADB39A8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9433" y="1009934"/>
            <a:ext cx="11456665" cy="4722126"/>
          </a:xfrm>
          <a:prstGeom prst="roundRect">
            <a:avLst>
              <a:gd name="adj" fmla="val 16667"/>
            </a:avLst>
          </a:prstGeom>
          <a:solidFill>
            <a:schemeClr val="accent4">
              <a:lumMod val="20000"/>
              <a:lumOff val="80000"/>
            </a:schemeClr>
          </a:solidFill>
          <a:ln>
            <a:headEnd/>
            <a:tailEnd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409433" y="1470489"/>
            <a:ext cx="11354937" cy="37805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57150" algn="l"/>
              </a:tabLst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2800" dirty="0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2800" i="1" dirty="0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lang="en-US" sz="2800" i="1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ơn</a:t>
            </a:r>
            <a:r>
              <a:rPr lang="en-US" sz="2800" i="1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cụ</a:t>
            </a:r>
            <a:r>
              <a:rPr lang="en-US" sz="2800" i="1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i="1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2800" i="1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cháu</a:t>
            </a:r>
            <a:r>
              <a:rPr lang="en-US" sz="2800" i="1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2800" i="1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tỉnh</a:t>
            </a:r>
            <a:r>
              <a:rPr lang="en-US" sz="2800" i="1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táo</a:t>
            </a:r>
            <a:r>
              <a:rPr lang="en-US" sz="2800" i="1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2800" i="1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thường</a:t>
            </a:r>
            <a:r>
              <a:rPr lang="en-US" sz="2800" i="1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i="1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Nhưng</a:t>
            </a:r>
            <a:r>
              <a:rPr lang="en-US" sz="2800" i="1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xem</a:t>
            </a:r>
            <a:r>
              <a:rPr lang="en-US" sz="2800" i="1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ý </a:t>
            </a:r>
            <a:r>
              <a:rPr lang="en-US" sz="2800" i="1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2800" i="1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còn</a:t>
            </a:r>
            <a:r>
              <a:rPr lang="en-US" sz="2800" i="1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lề</a:t>
            </a:r>
            <a:r>
              <a:rPr lang="en-US" sz="2800" i="1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bề</a:t>
            </a:r>
            <a:r>
              <a:rPr lang="en-US" sz="2800" i="1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i="1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lệt</a:t>
            </a:r>
            <a:r>
              <a:rPr lang="en-US" sz="2800" i="1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bệt</a:t>
            </a:r>
            <a:r>
              <a:rPr lang="en-US" sz="2800" i="1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chừng</a:t>
            </a:r>
            <a:r>
              <a:rPr lang="en-US" sz="2800" i="1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2800" i="1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vẫn</a:t>
            </a:r>
            <a:r>
              <a:rPr lang="en-US" sz="2800" i="1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mỏi</a:t>
            </a:r>
            <a:r>
              <a:rPr lang="en-US" sz="2800" i="1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mệt</a:t>
            </a:r>
            <a:r>
              <a:rPr lang="en-US" sz="2800" i="1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lắm</a:t>
            </a:r>
            <a:r>
              <a:rPr lang="en-US" sz="2800" i="1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800" i="1" dirty="0">
              <a:solidFill>
                <a:prstClr val="black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 defTabSz="457200">
              <a:lnSpc>
                <a:spcPct val="107000"/>
              </a:lnSpc>
              <a:tabLst>
                <a:tab pos="57150" algn="l"/>
              </a:tabLst>
              <a:defRPr/>
            </a:pPr>
            <a:r>
              <a:rPr lang="en-US" sz="2800" i="1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	- </a:t>
            </a:r>
            <a:r>
              <a:rPr lang="en-US" sz="2800" i="1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Này</a:t>
            </a:r>
            <a:r>
              <a:rPr lang="en-US" sz="2800" i="1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i="1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bảo</a:t>
            </a:r>
            <a:r>
              <a:rPr lang="en-US" sz="2800" i="1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bác</a:t>
            </a:r>
            <a:r>
              <a:rPr lang="en-US" sz="2800" i="1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ấy</a:t>
            </a:r>
            <a:r>
              <a:rPr lang="en-US" sz="2800" i="1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i="1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trốn</a:t>
            </a:r>
            <a:r>
              <a:rPr lang="en-US" sz="2800" i="1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lang="en-US" sz="2800" i="1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đâu</a:t>
            </a:r>
            <a:r>
              <a:rPr lang="en-US" sz="2800" i="1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thì</a:t>
            </a:r>
            <a:r>
              <a:rPr lang="en-US" sz="2800" i="1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trốn</a:t>
            </a:r>
            <a:r>
              <a:rPr lang="en-US" sz="2800" i="1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i="1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Chứ</a:t>
            </a:r>
            <a:r>
              <a:rPr lang="en-US" sz="2800" i="1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cứ</a:t>
            </a:r>
            <a:r>
              <a:rPr lang="en-US" sz="2800" i="1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nằm</a:t>
            </a:r>
            <a:r>
              <a:rPr lang="en-US" sz="2800" i="1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đấy</a:t>
            </a:r>
            <a:r>
              <a:rPr lang="en-US" sz="2800" i="1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i="1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chốc</a:t>
            </a:r>
            <a:r>
              <a:rPr lang="en-US" sz="2800" i="1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nữa</a:t>
            </a:r>
            <a:r>
              <a:rPr lang="en-US" sz="2800" i="1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họ</a:t>
            </a:r>
            <a:r>
              <a:rPr lang="en-US" sz="2800" i="1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2800" i="1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thúc</a:t>
            </a:r>
            <a:r>
              <a:rPr lang="en-US" sz="2800" i="1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sưu</a:t>
            </a:r>
            <a:r>
              <a:rPr lang="en-US" sz="2800" i="1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i="1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800" i="1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i="1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i="1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họ</a:t>
            </a:r>
            <a:r>
              <a:rPr lang="en-US" sz="2800" i="1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sz="2800" i="1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đánh</a:t>
            </a:r>
            <a:r>
              <a:rPr lang="en-US" sz="2800" i="1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trói</a:t>
            </a:r>
            <a:r>
              <a:rPr lang="en-US" sz="2800" i="1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thì</a:t>
            </a:r>
            <a:r>
              <a:rPr lang="en-US" sz="2800" i="1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khổ</a:t>
            </a:r>
            <a:r>
              <a:rPr lang="en-US" sz="2800" i="1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i="1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800" i="1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ốm</a:t>
            </a:r>
            <a:r>
              <a:rPr lang="en-US" sz="2800" i="1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dề</a:t>
            </a:r>
            <a:r>
              <a:rPr lang="en-US" sz="2800" i="1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dề</a:t>
            </a:r>
            <a:r>
              <a:rPr lang="en-US" sz="2800" i="1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2800" i="1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2800" i="1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i="1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nếu</a:t>
            </a:r>
            <a:r>
              <a:rPr lang="en-US" sz="2800" i="1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sz="2800" i="1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phải</a:t>
            </a:r>
            <a:r>
              <a:rPr lang="en-US" sz="2800" i="1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800" i="1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trận</a:t>
            </a:r>
            <a:r>
              <a:rPr lang="en-US" sz="2800" i="1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đòn</a:t>
            </a:r>
            <a:r>
              <a:rPr lang="en-US" sz="2800" i="1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i="1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nuôi</a:t>
            </a:r>
            <a:r>
              <a:rPr lang="en-US" sz="2800" i="1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mấy</a:t>
            </a:r>
            <a:r>
              <a:rPr lang="en-US" sz="2800" i="1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tháng</a:t>
            </a:r>
            <a:r>
              <a:rPr lang="en-US" sz="2800" i="1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800" i="1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hoàn</a:t>
            </a:r>
            <a:r>
              <a:rPr lang="en-US" sz="2800" i="1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hồn</a:t>
            </a:r>
            <a:r>
              <a:rPr lang="en-US" sz="2800" i="1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2800" i="1" dirty="0">
              <a:solidFill>
                <a:prstClr val="black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 defTabSz="457200">
              <a:lnSpc>
                <a:spcPct val="107000"/>
              </a:lnSpc>
              <a:tabLst>
                <a:tab pos="57150" algn="l"/>
              </a:tabLst>
              <a:defRPr/>
            </a:pPr>
            <a:r>
              <a:rPr lang="en-US" sz="2800" i="1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	- </a:t>
            </a:r>
            <a:r>
              <a:rPr lang="en-US" sz="2800" i="1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Vâng</a:t>
            </a:r>
            <a:r>
              <a:rPr lang="en-US" sz="2800" i="1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i="1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cháu</a:t>
            </a:r>
            <a:r>
              <a:rPr lang="en-US" sz="2800" i="1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cũng</a:t>
            </a:r>
            <a:r>
              <a:rPr lang="en-US" sz="2800" i="1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2800" i="1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nghĩ</a:t>
            </a:r>
            <a:r>
              <a:rPr lang="en-US" sz="2800" i="1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2800" i="1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cụ</a:t>
            </a:r>
            <a:r>
              <a:rPr lang="en-US" sz="2800" i="1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i="1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Nhưng</a:t>
            </a:r>
            <a:r>
              <a:rPr lang="en-US" sz="2800" i="1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800" i="1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cháo</a:t>
            </a:r>
            <a:r>
              <a:rPr lang="en-US" sz="2800" i="1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nguội</a:t>
            </a:r>
            <a:r>
              <a:rPr lang="en-US" sz="2800" i="1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i="1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cháu</a:t>
            </a:r>
            <a:r>
              <a:rPr lang="en-US" sz="2800" i="1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800" i="1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2800" i="1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cháu</a:t>
            </a:r>
            <a:r>
              <a:rPr lang="en-US" sz="2800" i="1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ăn</a:t>
            </a:r>
            <a:r>
              <a:rPr lang="en-US" sz="2800" i="1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lấy</a:t>
            </a:r>
            <a:r>
              <a:rPr lang="en-US" sz="2800" i="1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vài</a:t>
            </a:r>
            <a:r>
              <a:rPr lang="en-US" sz="2800" i="1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húp</a:t>
            </a:r>
            <a:r>
              <a:rPr lang="en-US" sz="2800" i="1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cái</a:t>
            </a:r>
            <a:r>
              <a:rPr lang="en-US" sz="2800" i="1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2800" i="1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i="1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Nhịn</a:t>
            </a:r>
            <a:r>
              <a:rPr lang="en-US" sz="2800" i="1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xuông</a:t>
            </a:r>
            <a:r>
              <a:rPr lang="en-US" sz="2800" i="1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800" i="1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sáng</a:t>
            </a:r>
            <a:r>
              <a:rPr lang="en-US" sz="2800" i="1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hôm</a:t>
            </a:r>
            <a:r>
              <a:rPr lang="en-US" sz="2800" i="1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qua </a:t>
            </a:r>
            <a:r>
              <a:rPr lang="en-US" sz="2800" i="1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tới</a:t>
            </a:r>
            <a:r>
              <a:rPr lang="en-US" sz="2800" i="1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giờ</a:t>
            </a:r>
            <a:r>
              <a:rPr lang="en-US" sz="2800" i="1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còn</a:t>
            </a:r>
            <a:r>
              <a:rPr lang="en-US" sz="2800" i="1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</a:t>
            </a:r>
            <a:r>
              <a:rPr lang="en-US" sz="2800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ì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just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57150" algn="l"/>
              </a:tabLst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Trích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“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Tắt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đèn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”-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Ngô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Tất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Tố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NXB GD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Việt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Nam)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56184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</TotalTime>
  <Words>3705</Words>
  <Application>Microsoft Office PowerPoint</Application>
  <PresentationFormat>Custom</PresentationFormat>
  <Paragraphs>200</Paragraphs>
  <Slides>32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32</vt:i4>
      </vt:variant>
    </vt:vector>
  </HeadingPairs>
  <TitlesOfParts>
    <vt:vector size="34" baseType="lpstr">
      <vt:lpstr>Office Theme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HP</cp:lastModifiedBy>
  <cp:revision>9</cp:revision>
  <dcterms:created xsi:type="dcterms:W3CDTF">2022-07-16T04:52:08Z</dcterms:created>
  <dcterms:modified xsi:type="dcterms:W3CDTF">2022-08-20T08:12:53Z</dcterms:modified>
</cp:coreProperties>
</file>