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media/audio1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98" r:id="rId4"/>
    <p:sldMasterId id="2147483723" r:id="rId5"/>
    <p:sldMasterId id="2147483748" r:id="rId6"/>
  </p:sldMasterIdLst>
  <p:notesMasterIdLst>
    <p:notesMasterId r:id="rId27"/>
  </p:notesMasterIdLst>
  <p:sldIdLst>
    <p:sldId id="256" r:id="rId7"/>
    <p:sldId id="270" r:id="rId8"/>
    <p:sldId id="271" r:id="rId9"/>
    <p:sldId id="340" r:id="rId10"/>
    <p:sldId id="458" r:id="rId11"/>
    <p:sldId id="277" r:id="rId12"/>
    <p:sldId id="459" r:id="rId13"/>
    <p:sldId id="457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337" r:id="rId22"/>
    <p:sldId id="338" r:id="rId23"/>
    <p:sldId id="451" r:id="rId24"/>
    <p:sldId id="281" r:id="rId25"/>
    <p:sldId id="32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6FCD7-EFBD-4423-A572-392E990DAE1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7FF0D-3108-4406-A6C2-4DB64F824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9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F543-A3BD-421F-876C-1939A42B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71A23-C041-417C-B519-802BAB59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CAB0E-1AB2-4697-981E-9CEED7625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138EE-6D9B-40CE-B2B6-0DD6C0C13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9275C-1CF9-411C-96FC-5311F90B4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8D47A-3338-4966-B6BC-8183D68C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56F3-24BB-45BE-BD1E-E26A863B0966}" type="datetime1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3E1FD-424A-46E2-9E37-ABFAC579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0C57F2-5518-4AB7-93EC-ECC2866F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9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AA2E-4234-4746-A9C1-1FB5273A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E4BCC-92FE-44F8-B6CB-0B6F7087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38A9-B139-4FBA-BD61-A63595AC75F4}" type="datetime1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070D3-D412-4D85-AA7D-3B8C3B55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17B22-0243-4B1B-AA4A-C69D3D12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4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989D4-ED90-4AF6-8BE4-E14F8E56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9DCA-20B6-4A7F-9287-D29CBE4F4E3E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A95EC-3B27-4D55-A125-91BD6E2B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DB516-8449-4C02-B990-64373DB5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EFE9-AE5E-4846-8F3F-561341D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5DA9F-72BE-453E-9BA1-B1B6EEF90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3E682-CEF3-4B89-941A-29ADEB8BF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A87F-90AF-4464-A736-52D1CADA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CC13-3719-4BC0-9941-BCD22F2E39BB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EBDCA-0095-4A53-94F3-518715A4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2551-6974-4065-A0C0-CB1CA6E2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03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C63D-F4C2-42EB-AB85-4385DC8EB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9BF71D-974F-427F-88EF-05F2879D1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09DA1-225C-43B3-B889-B760CD46C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0C8C3-A384-4E63-8E44-19B65F56A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C473A-74A1-46F3-8D2E-10C923B7E154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CA027-00E7-494D-8C76-AD52846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15811-59EC-4D1D-959F-17DBEBBA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8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CB1E-B8B3-4099-9998-B1DEAD5C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9C89E-B954-4BBD-8FC6-63D971210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13943-8E2C-479E-A890-4082F72A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B6EE-3F1C-40A8-BAA7-D8D1D25FA34D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604B0-3DBA-4D52-ADB2-DC5CEF44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61FA0-D26F-4FFC-8850-74922A33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17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F595F7-9D7D-4C85-9C99-BE194AFE6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9E8BE-C4BA-4237-B360-FC4943A31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0A49F-B64E-4D0D-BB32-EA3E8F26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9DCD-488C-48E6-B562-9E2144C6FF46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DC6AD-EC63-4D87-9E40-7B7D6340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CB9E5-01A1-4ED1-B801-129D0CB7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22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C233F9-F025-32DE-DA89-2AE0495586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B5F75C-033C-284A-2D7C-7A1A311D01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7BEE9F-810A-AE8E-85D8-A9E892E266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A02D2-1062-4D8B-A847-9035363D37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081215"/>
      </p:ext>
    </p:extLst>
  </p:cSld>
  <p:clrMapOvr>
    <a:masterClrMapping/>
  </p:clrMapOvr>
  <p:transition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ED73D8-5107-93B4-A67B-D7523A29A9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3BA011-4D00-A40D-980D-1C14B683D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02E407-72DA-FDF6-7AF6-CD0708BA18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50B4D-BCC5-4989-B21E-EC79BF7D36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134669"/>
      </p:ext>
    </p:extLst>
  </p:cSld>
  <p:clrMapOvr>
    <a:masterClrMapping/>
  </p:clrMapOvr>
  <p:transition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6CD21D-B2DF-6C63-7D08-1A3F42A44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7B59CF-1393-A876-20C2-1A9F29A71B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D33775-92AE-5EAB-9656-E774B2D0CB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35A84-FF91-4F9C-A9A8-EF90BFC268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506923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76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FEEB5A-5670-AFF6-62C6-071990A27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96A3F4-E068-ECC2-2C53-29F16F4238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47D815-C01A-606D-AB78-DC4455214C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B2A43-D4EF-49DD-946C-8CB8B78A57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4135677"/>
      </p:ext>
    </p:extLst>
  </p:cSld>
  <p:clrMapOvr>
    <a:masterClrMapping/>
  </p:clrMapOvr>
  <p:transition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7B38EC-86AC-7C2A-5A81-AE7B03D54A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E8AD762-52CC-CD50-6000-21D013E8E4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EFDDD6-5784-B242-B674-088D1CC4BE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761AC-CD30-470D-8E4E-7EB10CF818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764826"/>
      </p:ext>
    </p:extLst>
  </p:cSld>
  <p:clrMapOvr>
    <a:masterClrMapping/>
  </p:clrMapOvr>
  <p:transition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38165CF-9D33-5AA9-E3A3-D5C88000D4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4CEDCB-C4C0-E0E8-C888-DA9CF167F8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C81348-B6C2-7091-ADD3-20DB907912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978DF-0C1C-4AFE-B658-90E32346DB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413085"/>
      </p:ext>
    </p:extLst>
  </p:cSld>
  <p:clrMapOvr>
    <a:masterClrMapping/>
  </p:clrMapOvr>
  <p:transition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981B713-4C0E-3FF7-63A0-1CC2359140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0FB5F0E-21CB-0031-8CB7-1CD44EF3BB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441FCED-E561-6E2B-408A-BC36CFA60B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ED7E2-0482-4533-8E89-ED4191BC9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553768"/>
      </p:ext>
    </p:extLst>
  </p:cSld>
  <p:clrMapOvr>
    <a:masterClrMapping/>
  </p:clrMapOvr>
  <p:transition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44D016-38AD-3C90-CAC0-BDB9D8941A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9C47A4-E93F-DAC8-6C23-0FF60C88D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785531-6A5B-35AB-1612-D95A85D67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CEA30-87F6-48F7-9635-7372F9A4F9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528163"/>
      </p:ext>
    </p:extLst>
  </p:cSld>
  <p:clrMapOvr>
    <a:masterClrMapping/>
  </p:clrMapOvr>
  <p:transition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539D6F-43E4-6047-9535-FE38B0CBA0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9D4416-AA12-5559-AF85-C8DBFAC0B1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29815D-768A-FAB3-05C1-65138EBC8F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35B3F-2170-4F53-91E0-864B637CDF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66979"/>
      </p:ext>
    </p:extLst>
  </p:cSld>
  <p:clrMapOvr>
    <a:masterClrMapping/>
  </p:clrMapOvr>
  <p:transition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66B77A-0D51-B837-60BE-77EC3C22DC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537A25-0C0A-E35B-F635-F2E042DDA2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18EA2D-8941-1F6F-4733-FA106BDDB8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A316A-2547-4F55-B06F-96E727FE62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6169015"/>
      </p:ext>
    </p:extLst>
  </p:cSld>
  <p:clrMapOvr>
    <a:masterClrMapping/>
  </p:clrMapOvr>
  <p:transition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B0D4EC-0EA1-44EE-1940-CE9C07955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1FA669-A44A-4118-DCA8-6EA06DCA76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4B6EE3-2795-4ED5-E885-6A78DDCB36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17277-7C84-4FA2-A660-D648B2DF0A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5950163"/>
      </p:ext>
    </p:extLst>
  </p:cSld>
  <p:clrMapOvr>
    <a:masterClrMapping/>
  </p:clrMapOvr>
  <p:transition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50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29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653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0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707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74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425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2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07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063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155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5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1"/>
        </a:solidFill>
        <a:effectLst/>
      </p:bgPr>
    </p:bg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34"/>
          <p:cNvSpPr txBox="1">
            <a:spLocks noGrp="1"/>
          </p:cNvSpPr>
          <p:nvPr>
            <p:ph type="title"/>
          </p:nvPr>
        </p:nvSpPr>
        <p:spPr>
          <a:xfrm>
            <a:off x="1384700" y="553804"/>
            <a:ext cx="9422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18" name="Google Shape;1018;p34"/>
          <p:cNvSpPr txBox="1">
            <a:spLocks noGrp="1"/>
          </p:cNvSpPr>
          <p:nvPr>
            <p:ph type="subTitle" idx="1"/>
          </p:nvPr>
        </p:nvSpPr>
        <p:spPr>
          <a:xfrm>
            <a:off x="6808733" y="3718867"/>
            <a:ext cx="3960400" cy="3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933" b="1">
                <a:solidFill>
                  <a:schemeClr val="accent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19" name="Google Shape;1019;p34"/>
          <p:cNvSpPr txBox="1">
            <a:spLocks noGrp="1"/>
          </p:cNvSpPr>
          <p:nvPr>
            <p:ph type="subTitle" idx="2"/>
          </p:nvPr>
        </p:nvSpPr>
        <p:spPr>
          <a:xfrm>
            <a:off x="6811800" y="3958800"/>
            <a:ext cx="4711600" cy="18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20" name="Google Shape;1020;p34"/>
          <p:cNvSpPr txBox="1">
            <a:spLocks noGrp="1"/>
          </p:cNvSpPr>
          <p:nvPr>
            <p:ph type="subTitle" idx="3"/>
          </p:nvPr>
        </p:nvSpPr>
        <p:spPr>
          <a:xfrm>
            <a:off x="950800" y="1776867"/>
            <a:ext cx="4322000" cy="3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933" b="1">
                <a:solidFill>
                  <a:schemeClr val="accent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21" name="Google Shape;1021;p34"/>
          <p:cNvSpPr txBox="1">
            <a:spLocks noGrp="1"/>
          </p:cNvSpPr>
          <p:nvPr>
            <p:ph type="subTitle" idx="4"/>
          </p:nvPr>
        </p:nvSpPr>
        <p:spPr>
          <a:xfrm>
            <a:off x="954133" y="2016800"/>
            <a:ext cx="5518000" cy="28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22" name="Google Shape;1022;p34"/>
          <p:cNvSpPr txBox="1">
            <a:spLocks noGrp="1"/>
          </p:cNvSpPr>
          <p:nvPr>
            <p:ph type="subTitle" idx="5"/>
          </p:nvPr>
        </p:nvSpPr>
        <p:spPr>
          <a:xfrm>
            <a:off x="6807200" y="1776867"/>
            <a:ext cx="3960400" cy="3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933" b="1">
                <a:solidFill>
                  <a:schemeClr val="accent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ebas Neue"/>
              <a:buNone/>
              <a:defRPr sz="2133" b="1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23" name="Google Shape;1023;p34"/>
          <p:cNvSpPr txBox="1">
            <a:spLocks noGrp="1"/>
          </p:cNvSpPr>
          <p:nvPr>
            <p:ph type="subTitle" idx="6"/>
          </p:nvPr>
        </p:nvSpPr>
        <p:spPr>
          <a:xfrm>
            <a:off x="6810267" y="2016800"/>
            <a:ext cx="4711600" cy="10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1778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96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89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879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96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043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846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154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66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433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09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1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561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305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>
            <a:extLst>
              <a:ext uri="{FF2B5EF4-FFF2-40B4-BE49-F238E27FC236}">
                <a16:creationId xmlns:a16="http://schemas.microsoft.com/office/drawing/2014/main" id="{2E8ADEFE-6E46-6A11-8F1A-6ABF013A9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9A4D7-0BA4-BA23-C72A-5CB54B5BE7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3C54E4-3A4B-52D3-0842-D52E9FACD8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81E312-A932-21C2-2A33-FCEAA96F86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A3280-FEA3-4ABA-9B26-791D8B6E29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8640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A67500E-D602-2925-AB21-8B61E0DA78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40855E0-5BB7-B6AD-95AF-D7B6CE9AE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D67E8EB-CD9C-1916-0E82-E6CCBD09C9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0856B-DA82-4554-A5EA-ECF62B82C3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82159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74E5671-4981-C6F6-E507-044056E6EA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321A944-BCC5-7019-627F-97316178B4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DEF83C3-3E25-F530-7178-C4BAAEEE8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E12C2-C2EE-4B8C-A910-EF53188C6E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50194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1D1C79-21D3-E813-2F64-F33C2E0F15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D254E86-90E6-880A-8A5A-D4658A3325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2F3A382-8DD7-DDFD-B2D7-A87E658652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21DE4-D639-487C-93FD-87298215DF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323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CD886B-3276-106D-A786-18DCB12CDF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9D6CF4-FFA9-A27A-06B6-CC99CF436B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9C898C-EE83-A511-00E9-2A46B2EA88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EF914-0D49-4CBC-85D5-5C81FDD4EF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72022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EEAA146-7C23-0B6C-13A3-1707364B06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1FECED1-6EFD-B0D0-B113-7D3A6D2953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F540EE1-D630-7DF3-B136-7BA41845EA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1BB47-7968-468F-9417-5132FCDCC8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31772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3403CCD-3104-3893-96FD-A4BEE131DA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7A76A0DD-A52C-A49D-E7FA-380206AE2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BBBFAA5-0CC2-F137-31E8-70087E2B4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9F46C-5C21-4C1D-8D50-FF18E6829E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41729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EDC0E1-A9AB-B2C9-BFB9-26ABA32545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167448A-176A-741E-99BF-621EBE24BC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015B7EF-6828-51EF-5EDA-0FCDD4D14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AAC7B-0BE0-457F-AE4B-F0FDA1C5F2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3124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47BDFB-A7CC-BDC3-1375-544E788244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F30B62E-61E6-7A15-2B0C-206D83B760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8CCA3D33-74EF-4259-130F-5F74FAE069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61762-665A-4F13-8498-AFFA9008BD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889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8B41A-B8E0-4D65-9AD5-CAC9AA41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DCD7B-49F3-41C3-A3E5-03BD91789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90928-7051-4176-AF43-FB46B448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70B8-96F8-42D0-9FB1-FD414F8B4E30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6C36D-9F2D-4132-AB2A-99D6F38E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FC725-0F22-43D9-B218-40E06E24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54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35FA04D-6F4E-A500-0FB8-D1161E6401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2BFBDD0-265B-09EA-10A1-1629A8FD8D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FC6C3D0E-5F5E-1CF7-7C71-C3C1C852DE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6D38F-99DA-428C-8BFC-A2020FBC1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1231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A46788-C738-7FD9-23E0-467A0BFE77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E124A29-A044-C9B2-2FC8-367AA675D2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0D3E841-2482-1165-0746-B103C20642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3F5F-1184-4ED7-B705-560B6E2D2F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95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5215-4EEE-4E5B-A968-79EEC7C7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3A29C-F7DB-4788-8BFD-3796BE90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1FF36-8A8A-49C7-B10C-E9298B9F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F3F0-BBE0-4656-ADE2-E0CA7BB6F2D1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E83C5-6936-478A-8D83-F825DE29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B84EC-5F9A-4E4C-8B42-FC4F667B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D7F6-D75A-44EA-A35D-0A6458C3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560A9-2DB3-411B-B47C-0D03D5797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83081-7714-467D-8131-EC28D3DB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D7EF-0440-4F9E-A644-D13ECD56D55F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6F7C4-14FF-4DDF-8AAB-8F35F221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BBDED-11BF-46B1-929F-41D6C52E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A8D6-8773-47F2-B37A-8E0E3DEB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D80F6-1881-4E46-91CF-00CA3FCDD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60777-F38E-4CA0-AE52-BCAD86D9E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D241-6FC2-4676-9A13-420AA9F4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E9FF7-F5C4-4B75-B312-7A2B0AADEC3E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356D7-FCE6-410D-A92A-7A8BA8D3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912A7-36BF-4DAA-9399-2C862647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9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7A23B-7F37-4255-B1AA-6F4081D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39551-9BB0-410A-86D9-5F41F65ED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7D216-8D82-4854-8FCC-50474F394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DC4E-CFE1-4DE4-BA6A-B2F2775B3CE8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CE85E-C533-43BA-A8ED-7511E82A3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4C941-975F-4FB1-8A2A-DB7E54D4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0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A126ABC-FCEA-5224-B782-3FED8D1D5E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8AB217F-6FDE-9689-6B07-85C0BDE01C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0C20800D-D0A5-2AD3-E710-C1BB60FDBB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58393720-FFCE-6CEC-AB8E-FC2DA976422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2" name="Rectangle 6">
            <a:extLst>
              <a:ext uri="{FF2B5EF4-FFF2-40B4-BE49-F238E27FC236}">
                <a16:creationId xmlns:a16="http://schemas.microsoft.com/office/drawing/2014/main" id="{9A8B1421-C6E4-F516-F061-66E7C8C0101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0A96D9F-A7AB-4504-8C4A-933472CD1E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386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comb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511E9-775E-4DD7-BB1A-F7DF47A76693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ECC72-39A6-42C6-B26C-7FD86D9F2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8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01AA868D-12EF-49F8-B9BB-CDFE01E4A073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313D660-134E-45FD-A15A-043C8BE45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0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FAABF9F-FB97-94FC-6CEF-14DAB3E65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63D4EF8-0548-AA6D-3E8B-599C05035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48" name="AutoShape 4">
            <a:extLst>
              <a:ext uri="{FF2B5EF4-FFF2-40B4-BE49-F238E27FC236}">
                <a16:creationId xmlns:a16="http://schemas.microsoft.com/office/drawing/2014/main" id="{EBD23BE3-4E5E-14E4-F679-FE921D06D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6149" name="Line 5">
            <a:extLst>
              <a:ext uri="{FF2B5EF4-FFF2-40B4-BE49-F238E27FC236}">
                <a16:creationId xmlns:a16="http://schemas.microsoft.com/office/drawing/2014/main" id="{92BFB4C8-A829-1D4B-99EF-7105CFCFE5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4454" name="Rectangle 6">
            <a:extLst>
              <a:ext uri="{FF2B5EF4-FFF2-40B4-BE49-F238E27FC236}">
                <a16:creationId xmlns:a16="http://schemas.microsoft.com/office/drawing/2014/main" id="{C5C1628C-E99C-669B-6B8C-76BC6AF25C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>
            <a:extLst>
              <a:ext uri="{FF2B5EF4-FFF2-40B4-BE49-F238E27FC236}">
                <a16:creationId xmlns:a16="http://schemas.microsoft.com/office/drawing/2014/main" id="{C795DC02-6124-1619-1EBE-CEDFDB4662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6" name="Rectangle 8">
            <a:extLst>
              <a:ext uri="{FF2B5EF4-FFF2-40B4-BE49-F238E27FC236}">
                <a16:creationId xmlns:a16="http://schemas.microsoft.com/office/drawing/2014/main" id="{9E04D1A5-2839-7A9D-EE7A-DAEE4003797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C48369-0085-4551-8A56-7A73162690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98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6.png"/><Relationship Id="rId1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6.png"/><Relationship Id="rId1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6.png"/><Relationship Id="rId1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9.xml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6.png"/><Relationship Id="rId1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9.xml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admin\Downloads\cuoc-khang-chien-chong-tong-lan-1-le-hoan-lap-ra-nha-tien-le-lich-su-viet-nam-ez-su.mp4" TargetMode="External"/><Relationship Id="rId1" Type="http://schemas.microsoft.com/office/2007/relationships/media" Target="file:///C:\Users\admin\Downloads\cuoc-khang-chien-chong-tong-lan-1-le-hoan-lap-ra-nha-tien-le-lich-su-viet-nam-ez-su.mp4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2.gif"/><Relationship Id="rId3" Type="http://schemas.openxmlformats.org/officeDocument/2006/relationships/slideLayout" Target="../slideLayouts/slideLayout41.xml"/><Relationship Id="rId7" Type="http://schemas.openxmlformats.org/officeDocument/2006/relationships/slide" Target="slide12.xml"/><Relationship Id="rId12" Type="http://schemas.openxmlformats.org/officeDocument/2006/relationships/image" Target="../media/image11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1.xml"/><Relationship Id="rId11" Type="http://schemas.openxmlformats.org/officeDocument/2006/relationships/image" Target="../media/image10.gif"/><Relationship Id="rId5" Type="http://schemas.openxmlformats.org/officeDocument/2006/relationships/slide" Target="slide10.xml"/><Relationship Id="rId10" Type="http://schemas.openxmlformats.org/officeDocument/2006/relationships/slide" Target="slide15.xml"/><Relationship Id="rId4" Type="http://schemas.openxmlformats.org/officeDocument/2006/relationships/image" Target="../media/image9.png"/><Relationship Id="rId9" Type="http://schemas.openxmlformats.org/officeDocument/2006/relationships/slide" Target="slide14.xml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C10036-0465-BBCC-EA72-016AD6D524CF}"/>
              </a:ext>
            </a:extLst>
          </p:cNvPr>
          <p:cNvSpPr txBox="1"/>
          <p:nvPr/>
        </p:nvSpPr>
        <p:spPr>
          <a:xfrm>
            <a:off x="285750" y="242888"/>
            <a:ext cx="11623382" cy="1443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nl-NL" sz="36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BÀI 10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nl-NL" sz="36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ĐẠI CỒ VIỆT THỜI ĐINH VÀ TIỀN LÊ (968 – 1009)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2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23" y="368409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704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485" y="470504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089241" y="318049"/>
            <a:ext cx="7895046" cy="1203448"/>
          </a:xfrm>
          <a:prstGeom prst="snip2DiagRect">
            <a:avLst/>
          </a:prstGeom>
          <a:solidFill>
            <a:schemeClr val="bg2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do 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13370" y="2053163"/>
            <a:ext cx="3564867" cy="8150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272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21960" y="2034557"/>
            <a:ext cx="3563817" cy="78338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Nhà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vua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225159" y="3249396"/>
            <a:ext cx="3799462" cy="68588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Arial"/>
                <a:cs typeface="Times New Roman"/>
                <a:sym typeface="Times New Roman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Arial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Arial"/>
                <a:cs typeface="Times New Roman"/>
                <a:sym typeface="Times New Roman"/>
              </a:rPr>
              <a:t>quan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Arial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Arial"/>
                <a:cs typeface="Times New Roman"/>
                <a:sym typeface="Times New Roman"/>
              </a:rPr>
              <a:t>văn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21960" y="3238702"/>
            <a:ext cx="3972227" cy="78338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quan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võ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433362" y="2282690"/>
            <a:ext cx="603402" cy="531044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492598" y="3368808"/>
            <a:ext cx="603402" cy="528066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648" y="3259828"/>
            <a:ext cx="603557" cy="578111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631" y="2298924"/>
            <a:ext cx="603557" cy="530398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5024621" y="4507828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DCADCB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23" y="368409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704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485" y="470504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779282" y="556659"/>
            <a:ext cx="8602650" cy="1203448"/>
          </a:xfrm>
          <a:prstGeom prst="snip2DiagRect">
            <a:avLst/>
          </a:prstGeom>
          <a:solidFill>
            <a:schemeClr val="bg2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’’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 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56666" y="231926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itchFamily="18" charset="0"/>
              </a:rPr>
              <a:t> 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Kinh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tế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sụp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272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21962" y="2319260"/>
            <a:ext cx="3680099" cy="5812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Ngoại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xâm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đe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dọa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356666" y="298613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Nhân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dân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đói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Arial"/>
                <a:cs typeface="Arial"/>
                <a:sym typeface="Arial"/>
              </a:rPr>
              <a:t>khổ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21962" y="298928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Đất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nước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bất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/>
                <a:sym typeface="Arial"/>
              </a:rPr>
              <a:t>ổn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472" y="2338366"/>
            <a:ext cx="604292" cy="531044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433362" y="3011162"/>
            <a:ext cx="603402" cy="528066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04" y="3019860"/>
            <a:ext cx="603557" cy="53039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04" y="2377121"/>
            <a:ext cx="603557" cy="482845"/>
          </a:xfrm>
          <a:prstGeom prst="rect">
            <a:avLst/>
          </a:prstGeom>
          <a:solidFill>
            <a:srgbClr val="000066"/>
          </a:solidFill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5024621" y="438412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DCADCB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685778" y="4622589"/>
            <a:ext cx="814875" cy="804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704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485" y="470504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527958" y="96008"/>
            <a:ext cx="7445395" cy="2017227"/>
          </a:xfrm>
          <a:prstGeom prst="snip2DiagRect">
            <a:avLst/>
          </a:prstGeom>
          <a:solidFill>
            <a:schemeClr val="bg2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Đố ai trên Bạch Đằng giang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Làm cho cọc nhọn dọc ngang sáng ngời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Phá quân Nam Hán tơi bời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Gươm thần độc lập giữa trời vang lê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78885" y="3546219"/>
            <a:ext cx="5155638" cy="126554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Quyền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272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14410" y="2067897"/>
            <a:ext cx="5155637" cy="12150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Lê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Hoàn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59162" y="3571483"/>
            <a:ext cx="4984705" cy="12150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Quốc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Tuấn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59162" y="2087022"/>
            <a:ext cx="4982184" cy="12150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Lê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Lợi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1166139" y="4058921"/>
            <a:ext cx="603402" cy="531044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397363" y="3914959"/>
            <a:ext cx="603402" cy="528066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80" y="2113235"/>
            <a:ext cx="603557" cy="53039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406" y="1996642"/>
            <a:ext cx="603557" cy="530398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5015880" y="4917508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DCADCB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23" y="368409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704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485" y="470504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905223" y="155970"/>
            <a:ext cx="8533008" cy="1192094"/>
          </a:xfrm>
          <a:prstGeom prst="snip2DiagRect">
            <a:avLst/>
          </a:prstGeom>
          <a:solidFill>
            <a:schemeClr val="bg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tỏ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98562" y="1888363"/>
            <a:ext cx="4752287" cy="791579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Xưng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độ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sứ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272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453887" y="1788481"/>
            <a:ext cx="4863122" cy="791579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Làm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độ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 Light" panose="020F0302020204030204"/>
              <a:ea typeface="+mn-ea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10265" y="3503201"/>
            <a:ext cx="4752287" cy="880924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triều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đình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quân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481778" y="3419942"/>
            <a:ext cx="4749851" cy="887196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Đóng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đô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ở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Loa.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42" y="1951225"/>
            <a:ext cx="604292" cy="531044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325" y="3989244"/>
            <a:ext cx="603402" cy="482721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134" y="3724045"/>
            <a:ext cx="549444" cy="53039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176" y="2191001"/>
            <a:ext cx="604862" cy="531546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4814583" y="5035150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DCADCB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6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23" y="368409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704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485" y="470504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497688" y="198783"/>
            <a:ext cx="7445395" cy="1831144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Vua nào thưở bé chăn trâu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Trường Yên một ngọn cờ lau tập tành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Sứ quân dẹp loạn phân tranh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Dựng nền thống nhất sử xanh còn truyền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           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56666" y="2574977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Tổ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272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62984" y="2563716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Lĩnh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356666" y="3241856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Lê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Tông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21962" y="3244997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Lê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Lợi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472" y="2594083"/>
            <a:ext cx="604292" cy="531044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433362" y="3266879"/>
            <a:ext cx="603402" cy="528066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04" y="3275577"/>
            <a:ext cx="603557" cy="53039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04" y="2632838"/>
            <a:ext cx="603557" cy="482845"/>
          </a:xfrm>
          <a:prstGeom prst="rect">
            <a:avLst/>
          </a:prstGeom>
          <a:solidFill>
            <a:srgbClr val="000066"/>
          </a:solidFill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5024621" y="438412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Sile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97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23" y="368409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704" y="424414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485" y="470504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356666" y="1007152"/>
            <a:ext cx="7445395" cy="1203448"/>
          </a:xfrm>
          <a:prstGeom prst="snip2DiagRect">
            <a:avLst/>
          </a:prstGeom>
          <a:solidFill>
            <a:schemeClr val="bg2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6.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Lĩnh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lập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căn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cứ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mình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ở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đâu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dẹp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loạn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12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sứ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quân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  <a:endParaRPr kumimoji="0" lang="vi-VN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56666" y="231926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5763" marR="0" lvl="0" indent="-38576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Loa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53389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272451" y="438412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21961" y="2322401"/>
            <a:ext cx="3713374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Châu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327642" y="3307991"/>
            <a:ext cx="3680098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Hạc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8598" y="3106645"/>
            <a:ext cx="3680099" cy="77880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 Linh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462" y="2338366"/>
            <a:ext cx="549303" cy="531044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37" y="3336264"/>
            <a:ext cx="549303" cy="482721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04" y="3307993"/>
            <a:ext cx="603557" cy="482845"/>
          </a:xfrm>
          <a:prstGeom prst="rect">
            <a:avLst/>
          </a:prstGeom>
          <a:solidFill>
            <a:srgbClr val="000066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504" y="2377121"/>
            <a:ext cx="603557" cy="482845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5024621" y="438412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ADC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DCADCB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4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B4823C-3DF6-D57F-194A-212516755255}"/>
              </a:ext>
            </a:extLst>
          </p:cNvPr>
          <p:cNvSpPr txBox="1"/>
          <p:nvPr/>
        </p:nvSpPr>
        <p:spPr>
          <a:xfrm>
            <a:off x="1543050" y="542927"/>
            <a:ext cx="9886949" cy="95410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tin ở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cột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(A) (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Ngô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Đinh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Tiền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Lê)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(B)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F8BDAE6-0393-5168-1389-68BB1F802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53999"/>
              </p:ext>
            </p:extLst>
          </p:nvPr>
        </p:nvGraphicFramePr>
        <p:xfrm>
          <a:off x="1295399" y="1828799"/>
          <a:ext cx="10134599" cy="4600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9296">
                  <a:extLst>
                    <a:ext uri="{9D8B030D-6E8A-4147-A177-3AD203B41FA5}">
                      <a16:colId xmlns:a16="http://schemas.microsoft.com/office/drawing/2014/main" val="4258508360"/>
                    </a:ext>
                  </a:extLst>
                </a:gridCol>
                <a:gridCol w="3007034">
                  <a:extLst>
                    <a:ext uri="{9D8B030D-6E8A-4147-A177-3AD203B41FA5}">
                      <a16:colId xmlns:a16="http://schemas.microsoft.com/office/drawing/2014/main" val="4013498563"/>
                    </a:ext>
                  </a:extLst>
                </a:gridCol>
                <a:gridCol w="6068269">
                  <a:extLst>
                    <a:ext uri="{9D8B030D-6E8A-4147-A177-3AD203B41FA5}">
                      <a16:colId xmlns:a16="http://schemas.microsoft.com/office/drawing/2014/main" val="605708105"/>
                    </a:ext>
                  </a:extLst>
                </a:gridCol>
              </a:tblGrid>
              <a:tr h="1150144">
                <a:tc>
                  <a:txBody>
                    <a:bodyPr/>
                    <a:lstStyle/>
                    <a:p>
                      <a:pPr indent="23114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 (B)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7224441"/>
                  </a:ext>
                </a:extLst>
              </a:tr>
              <a:tr h="1150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 đầu thời kì dựng nền độc lập.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6422977"/>
                  </a:ext>
                </a:extLst>
              </a:tr>
              <a:tr h="1150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xướng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43360"/>
                  </a:ext>
                </a:extLst>
              </a:tr>
              <a:tr h="1150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Nền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38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08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F4A7DF0-A525-9DBC-922F-A344FDE7D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63124"/>
              </p:ext>
            </p:extLst>
          </p:nvPr>
        </p:nvGraphicFramePr>
        <p:xfrm>
          <a:off x="471488" y="693515"/>
          <a:ext cx="11301412" cy="5064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1255">
                  <a:extLst>
                    <a:ext uri="{9D8B030D-6E8A-4147-A177-3AD203B41FA5}">
                      <a16:colId xmlns:a16="http://schemas.microsoft.com/office/drawing/2014/main" val="1277753639"/>
                    </a:ext>
                  </a:extLst>
                </a:gridCol>
                <a:gridCol w="4843274">
                  <a:extLst>
                    <a:ext uri="{9D8B030D-6E8A-4147-A177-3AD203B41FA5}">
                      <a16:colId xmlns:a16="http://schemas.microsoft.com/office/drawing/2014/main" val="1633565741"/>
                    </a:ext>
                  </a:extLst>
                </a:gridCol>
                <a:gridCol w="5276883">
                  <a:extLst>
                    <a:ext uri="{9D8B030D-6E8A-4147-A177-3AD203B41FA5}">
                      <a16:colId xmlns:a16="http://schemas.microsoft.com/office/drawing/2014/main" val="3432915903"/>
                    </a:ext>
                  </a:extLst>
                </a:gridCol>
              </a:tblGrid>
              <a:tr h="60658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kiện (A)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 (B)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1909191"/>
                  </a:ext>
                </a:extLst>
              </a:tr>
              <a:tr h="1925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939,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 đầu thời kì dựng nền độc lập.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5234094"/>
                  </a:ext>
                </a:extLst>
              </a:tr>
              <a:tr h="1266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Đinh Bộ Lĩnh dẹp loạn 12 sứ quân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 xướng quá trình thống nhất đất nước.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9324056"/>
                  </a:ext>
                </a:extLst>
              </a:tr>
              <a:tr h="1266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 981, Lê Hoàn đánh thắng quân Tống.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Nền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8047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30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B801D8-327B-100A-439B-86A918A56CCB}"/>
              </a:ext>
            </a:extLst>
          </p:cNvPr>
          <p:cNvSpPr/>
          <p:nvPr/>
        </p:nvSpPr>
        <p:spPr>
          <a:xfrm>
            <a:off x="2857500" y="285750"/>
            <a:ext cx="5657850" cy="7715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HOẠT ĐỘNG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VẬN DỤNG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66F429-84FC-72C8-FD36-7B7F1B4DA1D3}"/>
              </a:ext>
            </a:extLst>
          </p:cNvPr>
          <p:cNvSpPr/>
          <p:nvPr/>
        </p:nvSpPr>
        <p:spPr>
          <a:xfrm>
            <a:off x="1100138" y="1657350"/>
            <a:ext cx="10944225" cy="2400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Đinh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Tiền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Lê.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khâm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noi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6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53" name="Text Box 37">
            <a:extLst>
              <a:ext uri="{FF2B5EF4-FFF2-40B4-BE49-F238E27FC236}">
                <a16:creationId xmlns:a16="http://schemas.microsoft.com/office/drawing/2014/main" id="{13660B70-54E5-67EE-1F10-161CDA4CA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976" y="857251"/>
            <a:ext cx="772001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bài theo câu hỏi cuối SGK.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vi-V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bài trong vở bài tập.</a:t>
            </a:r>
          </a:p>
          <a:p>
            <a:pPr marL="571500" indent="-571500" algn="just" fontAlgn="base">
              <a:spcBef>
                <a:spcPct val="50000"/>
              </a:spcBef>
              <a:spcAft>
                <a:spcPct val="0"/>
              </a:spcAft>
              <a:buClrTx/>
              <a:buFontTx/>
              <a:buChar char="-"/>
            </a:pPr>
            <a:r>
              <a:rPr lang="vi-V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tranh ảnh,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 liệu về thời Đinh-Tiền 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Lê.</a:t>
            </a:r>
          </a:p>
          <a:p>
            <a:pPr marL="571500" indent="-571500" algn="just" fontAlgn="base">
              <a:spcBef>
                <a:spcPct val="50000"/>
              </a:spcBef>
              <a:spcAft>
                <a:spcPct val="0"/>
              </a:spcAft>
              <a:buClrTx/>
              <a:buFontTx/>
              <a:buChar char="-"/>
            </a:pP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r>
              <a:rPr lang="vi-VN" alt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fontAlgn="base">
              <a:spcBef>
                <a:spcPct val="50000"/>
              </a:spcBef>
              <a:spcAft>
                <a:spcPct val="0"/>
              </a:spcAft>
              <a:buClrTx/>
              <a:buFontTx/>
              <a:buChar char="-"/>
            </a:pPr>
            <a:endParaRPr lang="vi-VN" altLang="en-US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4A8718-884E-D39C-9960-21D2072A749D}"/>
              </a:ext>
            </a:extLst>
          </p:cNvPr>
          <p:cNvSpPr txBox="1"/>
          <p:nvPr/>
        </p:nvSpPr>
        <p:spPr>
          <a:xfrm>
            <a:off x="282867" y="89942"/>
            <a:ext cx="11626265" cy="13077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450215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BÀI 10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215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ĐẠI CỒ VIỆT THỜI ĐINH VÀ TIỀN LÊ (968 – 1009)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5F680-5B6A-8812-1514-002BF1D9218A}"/>
              </a:ext>
            </a:extLst>
          </p:cNvPr>
          <p:cNvSpPr txBox="1"/>
          <p:nvPr/>
        </p:nvSpPr>
        <p:spPr>
          <a:xfrm>
            <a:off x="266263" y="3063415"/>
            <a:ext cx="2214563" cy="3005951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indent="450215"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nl-NL" sz="2800" b="1" dirty="0">
                <a:solidFill>
                  <a:schemeClr val="bg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ĐẠI CỒ VIỆT THỜI ĐINH VÀ TIỀN LÊ (968 – 1009)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2C854F-FA82-6289-A417-612BF1AF38E6}"/>
              </a:ext>
            </a:extLst>
          </p:cNvPr>
          <p:cNvSpPr txBox="1"/>
          <p:nvPr/>
        </p:nvSpPr>
        <p:spPr>
          <a:xfrm>
            <a:off x="4631545" y="2951946"/>
            <a:ext cx="6286499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347C66-9DF4-84C1-C5A1-05C98195469D}"/>
              </a:ext>
            </a:extLst>
          </p:cNvPr>
          <p:cNvSpPr txBox="1"/>
          <p:nvPr/>
        </p:nvSpPr>
        <p:spPr>
          <a:xfrm>
            <a:off x="4631544" y="5051223"/>
            <a:ext cx="6286499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97F5FFD-9AB5-7886-BA3A-9122A2C43F46}"/>
              </a:ext>
            </a:extLst>
          </p:cNvPr>
          <p:cNvSpPr/>
          <p:nvPr/>
        </p:nvSpPr>
        <p:spPr>
          <a:xfrm rot="20550271" flipV="1">
            <a:off x="2326472" y="4168095"/>
            <a:ext cx="2352615" cy="45719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2A0AE9F-12C3-815A-A855-F7EF9C7FCB64}"/>
              </a:ext>
            </a:extLst>
          </p:cNvPr>
          <p:cNvSpPr/>
          <p:nvPr/>
        </p:nvSpPr>
        <p:spPr>
          <a:xfrm rot="906375" flipV="1">
            <a:off x="2437534" y="4851088"/>
            <a:ext cx="2219908" cy="45719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84989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10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ur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51" y="-174171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198751" y="1340757"/>
            <a:ext cx="7469552" cy="4648200"/>
            <a:chOff x="1584" y="1776"/>
            <a:chExt cx="4309" cy="2304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1584" y="1776"/>
              <a:ext cx="4176" cy="2304"/>
              <a:chOff x="204" y="0"/>
              <a:chExt cx="2457" cy="2087"/>
            </a:xfrm>
          </p:grpSpPr>
          <p:grpSp>
            <p:nvGrpSpPr>
              <p:cNvPr id="6" name="Group 21"/>
              <p:cNvGrpSpPr>
                <a:grpSpLocks/>
              </p:cNvGrpSpPr>
              <p:nvPr/>
            </p:nvGrpSpPr>
            <p:grpSpPr bwMode="auto">
              <a:xfrm>
                <a:off x="247" y="0"/>
                <a:ext cx="2414" cy="2073"/>
                <a:chOff x="1644" y="2382"/>
                <a:chExt cx="2346" cy="1774"/>
              </a:xfrm>
            </p:grpSpPr>
            <p:pic>
              <p:nvPicPr>
                <p:cNvPr id="8" name="Picture 22" descr="BIRTHD~3"/>
                <p:cNvPicPr>
                  <a:picLocks noChangeAspect="1" noChangeArrowheads="1" noCrop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47" y="2476"/>
                  <a:ext cx="2322" cy="16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9" name="Group 23"/>
                <p:cNvGrpSpPr>
                  <a:grpSpLocks/>
                </p:cNvGrpSpPr>
                <p:nvPr/>
              </p:nvGrpSpPr>
              <p:grpSpPr bwMode="auto">
                <a:xfrm>
                  <a:off x="1644" y="2382"/>
                  <a:ext cx="2346" cy="504"/>
                  <a:chOff x="1644" y="2406"/>
                  <a:chExt cx="2346" cy="504"/>
                </a:xfrm>
              </p:grpSpPr>
              <p:sp>
                <p:nvSpPr>
                  <p:cNvPr id="10" name="AutoShape 24"/>
                  <p:cNvSpPr>
                    <a:spLocks noChangeArrowheads="1"/>
                  </p:cNvSpPr>
                  <p:nvPr/>
                </p:nvSpPr>
                <p:spPr bwMode="auto">
                  <a:xfrm>
                    <a:off x="1668" y="2475"/>
                    <a:ext cx="2322" cy="435"/>
                  </a:xfrm>
                  <a:prstGeom prst="flowChartTerminator">
                    <a:avLst/>
                  </a:prstGeom>
                  <a:solidFill>
                    <a:srgbClr val="FFFF9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en-US" sz="2400" b="1">
                      <a:solidFill>
                        <a:srgbClr val="C0504D"/>
                      </a:solidFill>
                      <a:latin typeface=".VnArial" panose="020B7200000000000000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" name="Freeform 25"/>
                  <p:cNvSpPr>
                    <a:spLocks/>
                  </p:cNvSpPr>
                  <p:nvPr/>
                </p:nvSpPr>
                <p:spPr bwMode="auto">
                  <a:xfrm>
                    <a:off x="1644" y="2406"/>
                    <a:ext cx="2340" cy="492"/>
                  </a:xfrm>
                  <a:custGeom>
                    <a:avLst/>
                    <a:gdLst>
                      <a:gd name="T0" fmla="*/ 192 w 2340"/>
                      <a:gd name="T1" fmla="*/ 492 h 492"/>
                      <a:gd name="T2" fmla="*/ 156 w 2340"/>
                      <a:gd name="T3" fmla="*/ 456 h 492"/>
                      <a:gd name="T4" fmla="*/ 84 w 2340"/>
                      <a:gd name="T5" fmla="*/ 432 h 492"/>
                      <a:gd name="T6" fmla="*/ 48 w 2340"/>
                      <a:gd name="T7" fmla="*/ 408 h 492"/>
                      <a:gd name="T8" fmla="*/ 24 w 2340"/>
                      <a:gd name="T9" fmla="*/ 372 h 492"/>
                      <a:gd name="T10" fmla="*/ 0 w 2340"/>
                      <a:gd name="T11" fmla="*/ 300 h 492"/>
                      <a:gd name="T12" fmla="*/ 12 w 2340"/>
                      <a:gd name="T13" fmla="*/ 240 h 492"/>
                      <a:gd name="T14" fmla="*/ 144 w 2340"/>
                      <a:gd name="T15" fmla="*/ 132 h 492"/>
                      <a:gd name="T16" fmla="*/ 936 w 2340"/>
                      <a:gd name="T17" fmla="*/ 72 h 492"/>
                      <a:gd name="T18" fmla="*/ 1248 w 2340"/>
                      <a:gd name="T19" fmla="*/ 84 h 492"/>
                      <a:gd name="T20" fmla="*/ 1944 w 2340"/>
                      <a:gd name="T21" fmla="*/ 96 h 492"/>
                      <a:gd name="T22" fmla="*/ 2292 w 2340"/>
                      <a:gd name="T23" fmla="*/ 168 h 492"/>
                      <a:gd name="T24" fmla="*/ 2316 w 2340"/>
                      <a:gd name="T25" fmla="*/ 204 h 492"/>
                      <a:gd name="T26" fmla="*/ 2340 w 2340"/>
                      <a:gd name="T27" fmla="*/ 276 h 492"/>
                      <a:gd name="T28" fmla="*/ 2316 w 2340"/>
                      <a:gd name="T29" fmla="*/ 372 h 492"/>
                      <a:gd name="T30" fmla="*/ 2208 w 2340"/>
                      <a:gd name="T31" fmla="*/ 432 h 492"/>
                      <a:gd name="T32" fmla="*/ 2160 w 2340"/>
                      <a:gd name="T33" fmla="*/ 492 h 4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40" h="492">
                        <a:moveTo>
                          <a:pt x="192" y="492"/>
                        </a:moveTo>
                        <a:cubicBezTo>
                          <a:pt x="180" y="480"/>
                          <a:pt x="171" y="464"/>
                          <a:pt x="156" y="456"/>
                        </a:cubicBezTo>
                        <a:cubicBezTo>
                          <a:pt x="134" y="444"/>
                          <a:pt x="105" y="446"/>
                          <a:pt x="84" y="432"/>
                        </a:cubicBezTo>
                        <a:cubicBezTo>
                          <a:pt x="72" y="424"/>
                          <a:pt x="60" y="416"/>
                          <a:pt x="48" y="408"/>
                        </a:cubicBezTo>
                        <a:cubicBezTo>
                          <a:pt x="40" y="396"/>
                          <a:pt x="30" y="385"/>
                          <a:pt x="24" y="372"/>
                        </a:cubicBezTo>
                        <a:cubicBezTo>
                          <a:pt x="14" y="349"/>
                          <a:pt x="0" y="300"/>
                          <a:pt x="0" y="300"/>
                        </a:cubicBezTo>
                        <a:cubicBezTo>
                          <a:pt x="4" y="280"/>
                          <a:pt x="7" y="260"/>
                          <a:pt x="12" y="240"/>
                        </a:cubicBezTo>
                        <a:cubicBezTo>
                          <a:pt x="39" y="142"/>
                          <a:pt x="40" y="149"/>
                          <a:pt x="144" y="132"/>
                        </a:cubicBezTo>
                        <a:cubicBezTo>
                          <a:pt x="343" y="0"/>
                          <a:pt x="893" y="73"/>
                          <a:pt x="936" y="72"/>
                        </a:cubicBezTo>
                        <a:cubicBezTo>
                          <a:pt x="1041" y="51"/>
                          <a:pt x="1146" y="81"/>
                          <a:pt x="1248" y="84"/>
                        </a:cubicBezTo>
                        <a:cubicBezTo>
                          <a:pt x="1480" y="92"/>
                          <a:pt x="1712" y="92"/>
                          <a:pt x="1944" y="96"/>
                        </a:cubicBezTo>
                        <a:cubicBezTo>
                          <a:pt x="2062" y="106"/>
                          <a:pt x="2190" y="100"/>
                          <a:pt x="2292" y="168"/>
                        </a:cubicBezTo>
                        <a:cubicBezTo>
                          <a:pt x="2300" y="180"/>
                          <a:pt x="2310" y="191"/>
                          <a:pt x="2316" y="204"/>
                        </a:cubicBezTo>
                        <a:cubicBezTo>
                          <a:pt x="2326" y="227"/>
                          <a:pt x="2340" y="276"/>
                          <a:pt x="2340" y="276"/>
                        </a:cubicBezTo>
                        <a:cubicBezTo>
                          <a:pt x="2339" y="279"/>
                          <a:pt x="2326" y="360"/>
                          <a:pt x="2316" y="372"/>
                        </a:cubicBezTo>
                        <a:cubicBezTo>
                          <a:pt x="2293" y="400"/>
                          <a:pt x="2238" y="412"/>
                          <a:pt x="2208" y="432"/>
                        </a:cubicBezTo>
                        <a:cubicBezTo>
                          <a:pt x="2178" y="477"/>
                          <a:pt x="2194" y="458"/>
                          <a:pt x="2160" y="49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chemeClr val="bg2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>
                      <a:solidFill>
                        <a:prstClr val="black"/>
                      </a:solidFill>
                      <a:latin typeface="Calibri"/>
                    </a:endParaRPr>
                  </a:p>
                </p:txBody>
              </p:sp>
            </p:grpSp>
          </p:grpSp>
          <p:sp>
            <p:nvSpPr>
              <p:cNvPr id="7" name="Rectangle 26"/>
              <p:cNvSpPr>
                <a:spLocks noChangeArrowheads="1"/>
              </p:cNvSpPr>
              <p:nvPr/>
            </p:nvSpPr>
            <p:spPr bwMode="auto">
              <a:xfrm>
                <a:off x="204" y="1762"/>
                <a:ext cx="2449" cy="3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5" name="Text Box 27"/>
            <p:cNvSpPr txBox="1">
              <a:spLocks noChangeArrowheads="1"/>
            </p:cNvSpPr>
            <p:nvPr/>
          </p:nvSpPr>
          <p:spPr bwMode="auto">
            <a:xfrm>
              <a:off x="1861" y="1961"/>
              <a:ext cx="4032" cy="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CHÀO CÁC EM, HẸN GẶP LẠI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245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8AD24D-49A6-8910-2C09-A9937F8E71A4}"/>
              </a:ext>
            </a:extLst>
          </p:cNvPr>
          <p:cNvCxnSpPr>
            <a:cxnSpLocks/>
          </p:cNvCxnSpPr>
          <p:nvPr/>
        </p:nvCxnSpPr>
        <p:spPr>
          <a:xfrm>
            <a:off x="6728697" y="1221521"/>
            <a:ext cx="0" cy="5584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6653B4D-0D69-6A04-BA65-76A273D009F1}"/>
              </a:ext>
            </a:extLst>
          </p:cNvPr>
          <p:cNvSpPr/>
          <p:nvPr/>
        </p:nvSpPr>
        <p:spPr>
          <a:xfrm>
            <a:off x="6952968" y="1365152"/>
            <a:ext cx="5134749" cy="346402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1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Yêu cầu HS đọc nội dung mục 1 SGK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Dựa vào thông tin mục 1 SGK, em hãy vẽ sơ đồ tổ chức chính quyền thời Đinh và rút ra nhận xét?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3CF262-26AD-F3EF-0ED3-F714B6E63494}"/>
              </a:ext>
            </a:extLst>
          </p:cNvPr>
          <p:cNvSpPr txBox="1"/>
          <p:nvPr/>
        </p:nvSpPr>
        <p:spPr>
          <a:xfrm>
            <a:off x="40199" y="2823865"/>
            <a:ext cx="5949051" cy="1547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Năm 968, Đinh Bộ Lĩnh lên ngôi Hoàng đế, đặt tên nước là Đại Cồ Việt, đóng </a:t>
            </a:r>
            <a:r>
              <a:rPr lang="pt-BR" sz="2800" dirty="0">
                <a:solidFill>
                  <a:srgbClr val="3F3F3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 ở Hoa Lư</a:t>
            </a:r>
            <a:r>
              <a:rPr lang="pt-BR" sz="2800" dirty="0">
                <a:solidFill>
                  <a:srgbClr val="3F3F3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Ninh Bình</a:t>
            </a:r>
            <a:r>
              <a:rPr lang="pt-BR" sz="2800" dirty="0">
                <a:solidFill>
                  <a:srgbClr val="3F3F3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text, wheel&#10;&#10;Description automatically generated">
            <a:extLst>
              <a:ext uri="{FF2B5EF4-FFF2-40B4-BE49-F238E27FC236}">
                <a16:creationId xmlns:a16="http://schemas.microsoft.com/office/drawing/2014/main" id="{78BBCECC-F1FF-64D1-569B-3CDC98073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884" y="1647844"/>
            <a:ext cx="4980288" cy="329478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BE6426F-3230-5A4D-2D7F-EBAF26A792A8}"/>
              </a:ext>
            </a:extLst>
          </p:cNvPr>
          <p:cNvGrpSpPr/>
          <p:nvPr/>
        </p:nvGrpSpPr>
        <p:grpSpPr>
          <a:xfrm>
            <a:off x="7172325" y="1308387"/>
            <a:ext cx="4826941" cy="4232217"/>
            <a:chOff x="595339" y="2807797"/>
            <a:chExt cx="5582962" cy="4232217"/>
          </a:xfrm>
        </p:grpSpPr>
        <p:pic>
          <p:nvPicPr>
            <p:cNvPr id="12" name="Content Placeholder 1" descr="teppi-151304011304-11-trang-an">
              <a:extLst>
                <a:ext uri="{FF2B5EF4-FFF2-40B4-BE49-F238E27FC236}">
                  <a16:creationId xmlns:a16="http://schemas.microsoft.com/office/drawing/2014/main" id="{64753910-639D-5820-BB54-C4EBD26ED6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95339" y="2807797"/>
              <a:ext cx="5582962" cy="4232217"/>
            </a:xfrm>
            <a:prstGeom prst="rect">
              <a:avLst/>
            </a:prstGeom>
          </p:spPr>
        </p:pic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F68B9C48-BEDE-72DA-6FE8-CCA036619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340" y="6144669"/>
              <a:ext cx="5235617" cy="707886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Toàn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cảnh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Hoa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SimSun" pitchFamily="2" charset="-122"/>
                </a:rPr>
                <a:t>Lư</a:t>
              </a:r>
              <a:endPara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4E591D5-DD82-F752-3ECB-DB130AFABA07}"/>
              </a:ext>
            </a:extLst>
          </p:cNvPr>
          <p:cNvSpPr txBox="1"/>
          <p:nvPr/>
        </p:nvSpPr>
        <p:spPr>
          <a:xfrm>
            <a:off x="283803" y="1221521"/>
            <a:ext cx="6267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7ADBBA-CF86-A57E-E038-08C4844187FB}"/>
              </a:ext>
            </a:extLst>
          </p:cNvPr>
          <p:cNvSpPr txBox="1"/>
          <p:nvPr/>
        </p:nvSpPr>
        <p:spPr>
          <a:xfrm>
            <a:off x="182854" y="142875"/>
            <a:ext cx="11626265" cy="10359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450215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BÀI 10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215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ĐẠI CỒ VIỆT THỜI ĐINH VÀ TIỀN LÊ (968 – 1009)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CAB8E1-554C-7583-A11B-363A7C79A266}"/>
              </a:ext>
            </a:extLst>
          </p:cNvPr>
          <p:cNvSpPr txBox="1"/>
          <p:nvPr/>
        </p:nvSpPr>
        <p:spPr>
          <a:xfrm>
            <a:off x="44962" y="2245878"/>
            <a:ext cx="6093618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a. Chính quyền thời Đinh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1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FA635-1409-61DE-B57B-28DF13AB597D}"/>
              </a:ext>
            </a:extLst>
          </p:cNvPr>
          <p:cNvSpPr txBox="1"/>
          <p:nvPr/>
        </p:nvSpPr>
        <p:spPr>
          <a:xfrm>
            <a:off x="7147288" y="1085858"/>
            <a:ext cx="50447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“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nghé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trâu</a:t>
            </a:r>
            <a:endParaRPr lang="en-US" altLang="en-US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endParaRPr lang="en-US" altLang="en-US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tướng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bấy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thua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202267-E48F-1929-00E7-3ECC38851F7D}"/>
              </a:ext>
            </a:extLst>
          </p:cNvPr>
          <p:cNvGrpSpPr/>
          <p:nvPr/>
        </p:nvGrpSpPr>
        <p:grpSpPr>
          <a:xfrm>
            <a:off x="472679" y="243448"/>
            <a:ext cx="6562302" cy="6019800"/>
            <a:chOff x="0" y="39216"/>
            <a:chExt cx="5724128" cy="6019800"/>
          </a:xfrm>
        </p:grpSpPr>
        <p:pic>
          <p:nvPicPr>
            <p:cNvPr id="4" name="Picture 8" descr="http://charlieheng.files.wordpress.com/2012/11/232v.jpg?w=300&amp;h=225">
              <a:extLst>
                <a:ext uri="{FF2B5EF4-FFF2-40B4-BE49-F238E27FC236}">
                  <a16:creationId xmlns:a16="http://schemas.microsoft.com/office/drawing/2014/main" id="{86881186-5128-19C1-BC06-2B2CB85458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9216"/>
              <a:ext cx="5724128" cy="601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Hộp_Văn_Bản 5">
              <a:extLst>
                <a:ext uri="{FF2B5EF4-FFF2-40B4-BE49-F238E27FC236}">
                  <a16:creationId xmlns:a16="http://schemas.microsoft.com/office/drawing/2014/main" id="{AF32BE35-D787-E769-D519-489A8A00FF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300" y="5373216"/>
              <a:ext cx="5321796" cy="523220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</a:rPr>
                <a:t>Đền thờ vua Đinh ( Ninh Bình)</a:t>
              </a:r>
              <a:endPara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15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73CF262-26AD-F3EF-0ED3-F714B6E63494}"/>
              </a:ext>
            </a:extLst>
          </p:cNvPr>
          <p:cNvSpPr txBox="1"/>
          <p:nvPr/>
        </p:nvSpPr>
        <p:spPr>
          <a:xfrm>
            <a:off x="144568" y="2176527"/>
            <a:ext cx="4677804" cy="204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Năm 968, Đinh Bộ Lĩnh lên ngôi Hoàng đế, đặt tên nước là Đại Cồ Việt, đóng </a:t>
            </a:r>
            <a:r>
              <a:rPr lang="pt-BR" sz="2800" dirty="0">
                <a:solidFill>
                  <a:srgbClr val="3F3F3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 ở Hoa Lư</a:t>
            </a:r>
            <a:r>
              <a:rPr lang="pt-BR" sz="2800" dirty="0">
                <a:solidFill>
                  <a:srgbClr val="3F3F3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Ninh Bình</a:t>
            </a:r>
            <a:r>
              <a:rPr lang="pt-BR" sz="2800" dirty="0">
                <a:solidFill>
                  <a:srgbClr val="3F3F3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E591D5-DD82-F752-3ECB-DB130AFABA07}"/>
              </a:ext>
            </a:extLst>
          </p:cNvPr>
          <p:cNvSpPr txBox="1"/>
          <p:nvPr/>
        </p:nvSpPr>
        <p:spPr>
          <a:xfrm>
            <a:off x="283803" y="1221521"/>
            <a:ext cx="1162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7ADBBA-CF86-A57E-E038-08C4844187FB}"/>
              </a:ext>
            </a:extLst>
          </p:cNvPr>
          <p:cNvSpPr txBox="1"/>
          <p:nvPr/>
        </p:nvSpPr>
        <p:spPr>
          <a:xfrm>
            <a:off x="182854" y="142875"/>
            <a:ext cx="11626265" cy="10359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450215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BÀI 10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215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Wingdings" panose="05000000000000000000" pitchFamily="2" charset="2"/>
              </a:rPr>
              <a:t>ĐẠI CỒ VIỆT THỜI ĐINH VÀ TIỀN LÊ (968 – 1009)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CAB8E1-554C-7583-A11B-363A7C79A266}"/>
              </a:ext>
            </a:extLst>
          </p:cNvPr>
          <p:cNvSpPr txBox="1"/>
          <p:nvPr/>
        </p:nvSpPr>
        <p:spPr>
          <a:xfrm>
            <a:off x="0" y="1701554"/>
            <a:ext cx="6093618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a. Chính quyền thời Đinh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9C91D6-1163-4457-AF21-9B27F38F4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33" y="1751239"/>
            <a:ext cx="7010399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7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0F6BE3-BCEF-7405-0840-22750566EEDD}"/>
              </a:ext>
            </a:extLst>
          </p:cNvPr>
          <p:cNvSpPr txBox="1"/>
          <p:nvPr/>
        </p:nvSpPr>
        <p:spPr>
          <a:xfrm>
            <a:off x="173978" y="1490127"/>
            <a:ext cx="7564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b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.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Cuộc kháng chiến chống Tống thời Tiền Lê (năm 981)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848A2A-8EBD-D2E9-310B-4134FE60D7C2}"/>
              </a:ext>
            </a:extLst>
          </p:cNvPr>
          <p:cNvSpPr/>
          <p:nvPr/>
        </p:nvSpPr>
        <p:spPr>
          <a:xfrm>
            <a:off x="7738356" y="1831485"/>
            <a:ext cx="4341491" cy="2581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PHIẾU HỌC TẬP SỐ 2</a:t>
            </a:r>
          </a:p>
          <a:p>
            <a:pPr algn="ctr"/>
            <a:r>
              <a:rPr lang="nl-NL" sz="28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- Dựa vào lược đồ 14.8, em hãy mô tả nét chính về cuộc kháng chiến chống Tống thời Tiền Lê (năm 981).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B5E290CD-9DD1-55B7-1601-260E215ACE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7"/>
          <a:stretch/>
        </p:blipFill>
        <p:spPr>
          <a:xfrm>
            <a:off x="7738356" y="1572678"/>
            <a:ext cx="4454078" cy="49014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E74A487-CD41-D5EB-DF47-1C0CACACC272}"/>
              </a:ext>
            </a:extLst>
          </p:cNvPr>
          <p:cNvSpPr txBox="1"/>
          <p:nvPr/>
        </p:nvSpPr>
        <p:spPr>
          <a:xfrm>
            <a:off x="112153" y="1986918"/>
            <a:ext cx="7714676" cy="4597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2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*Hoàn cảnh: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Nhà Đinh rối loạn, nhà Tống lăm le xâm lược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Lê Hoàn được suy tôn làm vua.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2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*Diễn biến</a:t>
            </a:r>
            <a:r>
              <a:rPr lang="nl-NL" sz="2200" b="1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:</a:t>
            </a: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- </a:t>
            </a: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Năm 981 quân Tống xâm lược nước ta bằng 2 đường thuỷ và bộ.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- </a:t>
            </a: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Lê Hoàn trực tiếp chỉ huy cuộc kháng chiến.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2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*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Kết quả: </a:t>
            </a:r>
            <a:r>
              <a:rPr lang="vi-VN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Cuộc kháng chiến thắng lợi</a:t>
            </a:r>
            <a:r>
              <a:rPr lang="en-US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200" b="1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*Ý nghĩa:</a:t>
            </a:r>
            <a:r>
              <a:rPr lang="en-US" sz="2200" b="1" dirty="0"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Calibri" panose="020F0502020204030204" pitchFamily="34" charset="0"/>
                <a:ea typeface="Courier New" panose="02070309020205020404" pitchFamily="49" charset="0"/>
                <a:cs typeface="Times New Roman" panose="02020603050405020304" pitchFamily="18" charset="0"/>
              </a:rPr>
              <a:t>- </a:t>
            </a: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Khẳng định quyền làm chủ đất nước.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200" dirty="0"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       - Đánh bại âm mưu xâm lược của nhà Tống.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D9A7E8-99C9-91E6-0372-36CFB0453CE4}"/>
              </a:ext>
            </a:extLst>
          </p:cNvPr>
          <p:cNvSpPr txBox="1"/>
          <p:nvPr/>
        </p:nvSpPr>
        <p:spPr>
          <a:xfrm>
            <a:off x="173978" y="1000488"/>
            <a:ext cx="10548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Lê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8EF8F6-B5FD-FBC1-0077-C140A6894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12" y="14058"/>
            <a:ext cx="11656562" cy="9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0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oc-khang-chien-chong-tong-lan-1-le-hoan-lap-ra-nha-tien-le-lich-su-viet-nam-ez-su">
            <a:hlinkClick r:id="" action="ppaction://media"/>
            <a:extLst>
              <a:ext uri="{FF2B5EF4-FFF2-40B4-BE49-F238E27FC236}">
                <a16:creationId xmlns:a16="http://schemas.microsoft.com/office/drawing/2014/main" id="{A449E894-FB02-4559-923F-828B66F084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085" y="489857"/>
            <a:ext cx="1151708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4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0F6BE3-BCEF-7405-0840-22750566EEDD}"/>
              </a:ext>
            </a:extLst>
          </p:cNvPr>
          <p:cNvSpPr txBox="1"/>
          <p:nvPr/>
        </p:nvSpPr>
        <p:spPr>
          <a:xfrm>
            <a:off x="173979" y="2195408"/>
            <a:ext cx="816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b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.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Cuộc kháng chiến chống Tống thời Tiền Lê (năm 981)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D9A7E8-99C9-91E6-0372-36CFB0453CE4}"/>
              </a:ext>
            </a:extLst>
          </p:cNvPr>
          <p:cNvSpPr txBox="1"/>
          <p:nvPr/>
        </p:nvSpPr>
        <p:spPr>
          <a:xfrm>
            <a:off x="0" y="1413994"/>
            <a:ext cx="11532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Tiền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Lê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8EF8F6-B5FD-FBC1-0077-C140A6894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19" y="69303"/>
            <a:ext cx="11656562" cy="1194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33C1E2-56C9-EE55-4EBC-DE45D9EC8389}"/>
              </a:ext>
            </a:extLst>
          </p:cNvPr>
          <p:cNvSpPr txBox="1"/>
          <p:nvPr/>
        </p:nvSpPr>
        <p:spPr>
          <a:xfrm>
            <a:off x="206288" y="2745989"/>
            <a:ext cx="588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c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+mn-cs"/>
              </a:rPr>
              <a:t>. </a:t>
            </a:r>
            <a:r>
              <a:rPr lang="pt-BR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Chính quyền thời Tiền Lê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02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93488" y="1080903"/>
            <a:ext cx="3781594" cy="3777641"/>
            <a:chOff x="5425622" y="84148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84148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5147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6706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4855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7166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0685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7" y="447518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467285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3836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772555" y="5069559"/>
            <a:ext cx="2028009" cy="636814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2167354" y="3910004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3290792" y="3910004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4414229" y="3910004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2167922" y="5069559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9" action="ppaction://hlinksldjump"/>
          </p:cNvPr>
          <p:cNvSpPr/>
          <p:nvPr/>
        </p:nvSpPr>
        <p:spPr>
          <a:xfrm>
            <a:off x="3291360" y="5069559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0" action="ppaction://hlinksldjump"/>
          </p:cNvPr>
          <p:cNvSpPr/>
          <p:nvPr/>
        </p:nvSpPr>
        <p:spPr>
          <a:xfrm>
            <a:off x="4414797" y="5069559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42715" y="1831325"/>
            <a:ext cx="5519909" cy="145424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1. </a:t>
            </a:r>
            <a:r>
              <a:rPr kumimoji="0" lang="en-US" sz="45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VÒNG QUAY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06" y="1491399"/>
            <a:ext cx="371475" cy="32861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305" y="1762855"/>
            <a:ext cx="371475" cy="3286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64" y="1367459"/>
            <a:ext cx="371475" cy="32861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912" y="907036"/>
            <a:ext cx="1106633" cy="11355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965" y="2529689"/>
            <a:ext cx="1015661" cy="86629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809614" y="-520300"/>
            <a:ext cx="457200" cy="4572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0037717" y="279708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441" y="4945971"/>
            <a:ext cx="931535" cy="79454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425974" y="4910094"/>
            <a:ext cx="906469" cy="86629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STOP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EC23A9-1DB5-2045-A7E4-5A9E2AA29CD6}"/>
              </a:ext>
            </a:extLst>
          </p:cNvPr>
          <p:cNvSpPr txBox="1"/>
          <p:nvPr/>
        </p:nvSpPr>
        <p:spPr>
          <a:xfrm>
            <a:off x="2741375" y="275585"/>
            <a:ext cx="6876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ple Chancery" panose="03020702040506060504" pitchFamily="66" charset="-79"/>
                <a:ea typeface="+mn-ea"/>
                <a:cs typeface="Apple Chancery" panose="03020702040506060504" pitchFamily="66" charset="-79"/>
              </a:rPr>
              <a:t>HOẠT ĐỘNG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ple Chancery" panose="03020702040506060504" pitchFamily="66" charset="-79"/>
                <a:ea typeface="+mn-ea"/>
                <a:cs typeface="Apple Chancery" panose="03020702040506060504" pitchFamily="66" charset="-79"/>
              </a:rPr>
              <a:t>LUYỆN TẬP</a:t>
            </a:r>
            <a:endParaRPr kumimoji="0" lang="en-VN" sz="4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pple Chancery" panose="03020702040506060504" pitchFamily="66" charset="-79"/>
              <a:ea typeface="+mn-ea"/>
              <a:cs typeface="Apple Chancery" panose="03020702040506060504" pitchFamily="66" charset="-79"/>
            </a:endParaRPr>
          </a:p>
        </p:txBody>
      </p:sp>
      <p:sp>
        <p:nvSpPr>
          <p:cNvPr id="63" name="TextBox 62">
            <a:hlinkClick r:id="" action="ppaction://noaction"/>
            <a:extLst>
              <a:ext uri="{FF2B5EF4-FFF2-40B4-BE49-F238E27FC236}">
                <a16:creationId xmlns:a16="http://schemas.microsoft.com/office/drawing/2014/main" id="{F291307A-C29E-A040-BB3D-51708B1BB747}"/>
              </a:ext>
            </a:extLst>
          </p:cNvPr>
          <p:cNvSpPr txBox="1"/>
          <p:nvPr/>
        </p:nvSpPr>
        <p:spPr>
          <a:xfrm>
            <a:off x="10072228" y="5950964"/>
            <a:ext cx="1295196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99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1.85185E-6 L -3.33333E-6 -0.0240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0A84C02-4F09-40FE-82F3-79312BC08B2E}" vid="{69A41932-5ED9-47B3-8A6B-37B62AB78E1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A84C02-4F09-40FE-82F3-79312BC08B2E}" vid="{8CF0B9B1-669A-4898-A12F-E87E9FA76E17}"/>
    </a:ext>
  </a:extLst>
</a:theme>
</file>

<file path=ppt/theme/theme3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6.xml><?xml version="1.0" encoding="utf-8"?>
<a:theme xmlns:a="http://schemas.openxmlformats.org/drawingml/2006/main" name="1_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2457</TotalTime>
  <Words>1049</Words>
  <Application>Microsoft Office PowerPoint</Application>
  <PresentationFormat>Widescreen</PresentationFormat>
  <Paragraphs>138</Paragraphs>
  <Slides>20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.VnArial</vt:lpstr>
      <vt:lpstr>A3.OpenSansBold-San</vt:lpstr>
      <vt:lpstr>A3.OpenSans-San</vt:lpstr>
      <vt:lpstr>Apple Chancery</vt:lpstr>
      <vt:lpstr>Arial</vt:lpstr>
      <vt:lpstr>Bebas Neue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Custom Design</vt:lpstr>
      <vt:lpstr>1_Default Design</vt:lpstr>
      <vt:lpstr>1_Office Theme</vt:lpstr>
      <vt:lpstr>Metropolitan</vt:lpstr>
      <vt:lpstr>1_Profile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70</cp:revision>
  <dcterms:created xsi:type="dcterms:W3CDTF">2022-07-07T14:06:49Z</dcterms:created>
  <dcterms:modified xsi:type="dcterms:W3CDTF">2022-11-08T09:57:12Z</dcterms:modified>
</cp:coreProperties>
</file>