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60" r:id="rId4"/>
    <p:sldId id="262" r:id="rId5"/>
    <p:sldId id="263" r:id="rId6"/>
    <p:sldId id="264" r:id="rId7"/>
    <p:sldId id="265" r:id="rId8"/>
    <p:sldId id="266" r:id="rId9"/>
    <p:sldId id="268" r:id="rId10"/>
    <p:sldId id="269" r:id="rId11"/>
    <p:sldId id="270" r:id="rId12"/>
    <p:sldId id="271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8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9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10" Type="http://schemas.openxmlformats.org/officeDocument/2006/relationships/image" Target="../media/image33.wmf"/><Relationship Id="rId4" Type="http://schemas.openxmlformats.org/officeDocument/2006/relationships/image" Target="../media/image27.wmf"/><Relationship Id="rId9" Type="http://schemas.openxmlformats.org/officeDocument/2006/relationships/image" Target="../media/image32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image" Target="../media/image46.wmf"/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12" Type="http://schemas.openxmlformats.org/officeDocument/2006/relationships/image" Target="../media/image45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11" Type="http://schemas.openxmlformats.org/officeDocument/2006/relationships/image" Target="../media/image44.wmf"/><Relationship Id="rId5" Type="http://schemas.openxmlformats.org/officeDocument/2006/relationships/image" Target="../media/image38.wmf"/><Relationship Id="rId10" Type="http://schemas.openxmlformats.org/officeDocument/2006/relationships/image" Target="../media/image43.wmf"/><Relationship Id="rId4" Type="http://schemas.openxmlformats.org/officeDocument/2006/relationships/image" Target="../media/image37.wmf"/><Relationship Id="rId9" Type="http://schemas.openxmlformats.org/officeDocument/2006/relationships/image" Target="../media/image42.wmf"/><Relationship Id="rId14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4CD61-5AA6-41EE-BDA8-050F83725446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9A81D5-A3D7-409F-B255-BA5851418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63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3BFC4-A9DB-44FE-8FB9-B2492AC7389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12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3BFC4-A9DB-44FE-8FB9-B2492AC7389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12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04AD8-6B5F-49FE-9B29-B30413EE2AA0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3DC6-0053-4EB9-A4B2-7BDE260EA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22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04AD8-6B5F-49FE-9B29-B30413EE2AA0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3DC6-0053-4EB9-A4B2-7BDE260EA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496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04AD8-6B5F-49FE-9B29-B30413EE2AA0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3DC6-0053-4EB9-A4B2-7BDE260EA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509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53E63-4192-4E62-B36B-F02F14269D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3906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04AD8-6B5F-49FE-9B29-B30413EE2AA0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3DC6-0053-4EB9-A4B2-7BDE260EA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75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04AD8-6B5F-49FE-9B29-B30413EE2AA0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3DC6-0053-4EB9-A4B2-7BDE260EA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41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04AD8-6B5F-49FE-9B29-B30413EE2AA0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3DC6-0053-4EB9-A4B2-7BDE260EA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123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04AD8-6B5F-49FE-9B29-B30413EE2AA0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3DC6-0053-4EB9-A4B2-7BDE260EA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31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04AD8-6B5F-49FE-9B29-B30413EE2AA0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3DC6-0053-4EB9-A4B2-7BDE260EA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58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04AD8-6B5F-49FE-9B29-B30413EE2AA0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3DC6-0053-4EB9-A4B2-7BDE260EA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33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04AD8-6B5F-49FE-9B29-B30413EE2AA0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3DC6-0053-4EB9-A4B2-7BDE260EA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00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04AD8-6B5F-49FE-9B29-B30413EE2AA0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E3DC6-0053-4EB9-A4B2-7BDE260EA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910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04AD8-6B5F-49FE-9B29-B30413EE2AA0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E3DC6-0053-4EB9-A4B2-7BDE260EA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01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22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9.wmf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1.wmf"/><Relationship Id="rId20" Type="http://schemas.openxmlformats.org/officeDocument/2006/relationships/image" Target="../media/image23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18.wmf"/><Relationship Id="rId19" Type="http://schemas.openxmlformats.org/officeDocument/2006/relationships/oleObject" Target="../embeddings/oleObject20.bin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0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31.wmf"/><Relationship Id="rId3" Type="http://schemas.openxmlformats.org/officeDocument/2006/relationships/oleObject" Target="../embeddings/oleObject21.bin"/><Relationship Id="rId21" Type="http://schemas.openxmlformats.org/officeDocument/2006/relationships/oleObject" Target="../embeddings/oleObject30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wmf"/><Relationship Id="rId20" Type="http://schemas.openxmlformats.org/officeDocument/2006/relationships/image" Target="../media/image32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10" Type="http://schemas.openxmlformats.org/officeDocument/2006/relationships/image" Target="../media/image27.wmf"/><Relationship Id="rId19" Type="http://schemas.openxmlformats.org/officeDocument/2006/relationships/oleObject" Target="../embeddings/oleObject29.bin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29.wmf"/><Relationship Id="rId22" Type="http://schemas.openxmlformats.org/officeDocument/2006/relationships/image" Target="../media/image33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oleObject" Target="../embeddings/oleObject36.bin"/><Relationship Id="rId18" Type="http://schemas.openxmlformats.org/officeDocument/2006/relationships/image" Target="../media/image41.wmf"/><Relationship Id="rId26" Type="http://schemas.openxmlformats.org/officeDocument/2006/relationships/image" Target="../media/image45.wmf"/><Relationship Id="rId3" Type="http://schemas.openxmlformats.org/officeDocument/2006/relationships/oleObject" Target="../embeddings/oleObject31.bin"/><Relationship Id="rId21" Type="http://schemas.openxmlformats.org/officeDocument/2006/relationships/oleObject" Target="../embeddings/oleObject40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38.wmf"/><Relationship Id="rId17" Type="http://schemas.openxmlformats.org/officeDocument/2006/relationships/oleObject" Target="../embeddings/oleObject38.bin"/><Relationship Id="rId25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0.wmf"/><Relationship Id="rId20" Type="http://schemas.openxmlformats.org/officeDocument/2006/relationships/image" Target="../media/image42.wmf"/><Relationship Id="rId29" Type="http://schemas.openxmlformats.org/officeDocument/2006/relationships/oleObject" Target="../embeddings/oleObject44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5.bin"/><Relationship Id="rId24" Type="http://schemas.openxmlformats.org/officeDocument/2006/relationships/image" Target="../media/image44.wmf"/><Relationship Id="rId5" Type="http://schemas.openxmlformats.org/officeDocument/2006/relationships/oleObject" Target="../embeddings/oleObject32.bin"/><Relationship Id="rId15" Type="http://schemas.openxmlformats.org/officeDocument/2006/relationships/oleObject" Target="../embeddings/oleObject37.bin"/><Relationship Id="rId23" Type="http://schemas.openxmlformats.org/officeDocument/2006/relationships/oleObject" Target="../embeddings/oleObject41.bin"/><Relationship Id="rId28" Type="http://schemas.openxmlformats.org/officeDocument/2006/relationships/image" Target="../media/image46.wmf"/><Relationship Id="rId10" Type="http://schemas.openxmlformats.org/officeDocument/2006/relationships/image" Target="../media/image37.wmf"/><Relationship Id="rId19" Type="http://schemas.openxmlformats.org/officeDocument/2006/relationships/oleObject" Target="../embeddings/oleObject39.bin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39.wmf"/><Relationship Id="rId22" Type="http://schemas.openxmlformats.org/officeDocument/2006/relationships/image" Target="../media/image43.wmf"/><Relationship Id="rId27" Type="http://schemas.openxmlformats.org/officeDocument/2006/relationships/oleObject" Target="../embeddings/oleObject43.bin"/><Relationship Id="rId30" Type="http://schemas.openxmlformats.org/officeDocument/2006/relationships/image" Target="../media/image47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FSB_Background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 cmpd="thinThick">
            <a:solidFill>
              <a:srgbClr val="0D04C4"/>
            </a:solidFill>
            <a:miter lim="800000"/>
            <a:headEnd/>
            <a:tailEnd/>
          </a:ln>
        </p:spPr>
      </p:pic>
      <p:sp>
        <p:nvSpPr>
          <p:cNvPr id="39940" name="WordArt 4"/>
          <p:cNvSpPr>
            <a:spLocks noChangeArrowheads="1" noChangeShapeType="1" noTextEdit="1"/>
          </p:cNvSpPr>
          <p:nvPr/>
        </p:nvSpPr>
        <p:spPr bwMode="auto">
          <a:xfrm>
            <a:off x="1248668" y="6021288"/>
            <a:ext cx="6172398" cy="457729"/>
          </a:xfrm>
          <a:prstGeom prst="rect">
            <a:avLst/>
          </a:prstGeom>
        </p:spPr>
        <p:txBody>
          <a:bodyPr wrap="none" lIns="63999" tIns="31999" rIns="63999" bIns="31999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20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2021 - 2022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762000" y="463021"/>
            <a:ext cx="8076406" cy="430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2" tIns="45707" rIns="91412" bIns="45707">
            <a:spAutoFit/>
          </a:bodyPr>
          <a:lstStyle/>
          <a:p>
            <a:pPr algn="ctr" defTabSz="914423">
              <a:spcBef>
                <a:spcPct val="50000"/>
              </a:spcBef>
            </a:pPr>
            <a:r>
              <a:rPr 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 THCS</a:t>
            </a:r>
            <a:r>
              <a:rPr lang="vi-VN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vi-VN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HÚ MỸ</a:t>
            </a:r>
            <a:endParaRPr lang="en-US" sz="2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5" name="Picture 9" descr="FSTV1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024" y="189179"/>
            <a:ext cx="1995289" cy="180181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04875" y="1990993"/>
            <a:ext cx="7810500" cy="20959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4008" tIns="32004" rIns="64008" bIns="32004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r>
              <a:rPr lang="vi-V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+8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HẰNG ĐẲNG THỨC ĐÁNG NHỚ</a:t>
            </a:r>
            <a:r>
              <a:rPr lang="vi-V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(tt)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86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56198" y="35878"/>
            <a:ext cx="6748050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b="1" u="sng" dirty="0" err="1">
                <a:solidFill>
                  <a:srgbClr val="FF0000"/>
                </a:solidFill>
              </a:rPr>
              <a:t>Bài</a:t>
            </a:r>
            <a:r>
              <a:rPr lang="en-US" altLang="en-US" b="1" u="sng" dirty="0">
                <a:solidFill>
                  <a:srgbClr val="FF0000"/>
                </a:solidFill>
              </a:rPr>
              <a:t> 34 / 17 SGK</a:t>
            </a:r>
            <a:r>
              <a:rPr lang="en-US" altLang="en-US" b="1" u="sng" dirty="0" smtClean="0">
                <a:solidFill>
                  <a:srgbClr val="FF0000"/>
                </a:solidFill>
              </a:rPr>
              <a:t>:</a:t>
            </a:r>
            <a:r>
              <a:rPr lang="vi-VN" altLang="en-US" b="1" u="sng" dirty="0" smtClean="0">
                <a:solidFill>
                  <a:srgbClr val="FF0000"/>
                </a:solidFill>
              </a:rPr>
              <a:t>  </a:t>
            </a:r>
            <a:r>
              <a:rPr lang="en-US" altLang="en-US" dirty="0" err="1" smtClean="0"/>
              <a:t>Rút</a:t>
            </a:r>
            <a:r>
              <a:rPr lang="en-US" altLang="en-US" dirty="0" smtClean="0"/>
              <a:t> </a:t>
            </a:r>
            <a:r>
              <a:rPr lang="en-US" altLang="en-US" dirty="0" err="1"/>
              <a:t>gọn</a:t>
            </a:r>
            <a:r>
              <a:rPr lang="en-US" altLang="en-US" dirty="0"/>
              <a:t> </a:t>
            </a:r>
            <a:r>
              <a:rPr lang="en-US" altLang="en-US" dirty="0" err="1"/>
              <a:t>các</a:t>
            </a:r>
            <a:r>
              <a:rPr lang="en-US" altLang="en-US" dirty="0"/>
              <a:t> </a:t>
            </a:r>
            <a:r>
              <a:rPr lang="en-US" altLang="en-US" dirty="0" err="1"/>
              <a:t>biểu</a:t>
            </a:r>
            <a:r>
              <a:rPr lang="en-US" altLang="en-US" dirty="0"/>
              <a:t> </a:t>
            </a:r>
            <a:r>
              <a:rPr lang="en-US" altLang="en-US" dirty="0" err="1"/>
              <a:t>thức</a:t>
            </a:r>
            <a:r>
              <a:rPr lang="en-US" altLang="en-US" dirty="0"/>
              <a:t> </a:t>
            </a:r>
            <a:r>
              <a:rPr lang="en-US" altLang="en-US" dirty="0" err="1"/>
              <a:t>sau</a:t>
            </a:r>
            <a:r>
              <a:rPr lang="en-US" altLang="en-US" dirty="0"/>
              <a:t>:</a:t>
            </a:r>
          </a:p>
        </p:txBody>
      </p:sp>
      <p:graphicFrame>
        <p:nvGraphicFramePr>
          <p:cNvPr id="8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8131576"/>
              </p:ext>
            </p:extLst>
          </p:nvPr>
        </p:nvGraphicFramePr>
        <p:xfrm>
          <a:off x="3519809" y="1556147"/>
          <a:ext cx="5372671" cy="730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3" name="Equation" r:id="rId3" imgW="1879560" imgH="253800" progId="Equation.DSMT4">
                  <p:embed/>
                </p:oleObj>
              </mc:Choice>
              <mc:Fallback>
                <p:oleObj name="Equation" r:id="rId3" imgW="18795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9809" y="1556147"/>
                        <a:ext cx="5372671" cy="7305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7516799"/>
              </p:ext>
            </p:extLst>
          </p:nvPr>
        </p:nvGraphicFramePr>
        <p:xfrm>
          <a:off x="35496" y="726891"/>
          <a:ext cx="3394727" cy="757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4" name="Equation" r:id="rId5" imgW="1257120" imgH="279360" progId="Equation.DSMT4">
                  <p:embed/>
                </p:oleObj>
              </mc:Choice>
              <mc:Fallback>
                <p:oleObj name="Equation" r:id="rId5" imgW="125712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726891"/>
                        <a:ext cx="3394727" cy="7578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8674751"/>
              </p:ext>
            </p:extLst>
          </p:nvPr>
        </p:nvGraphicFramePr>
        <p:xfrm>
          <a:off x="179512" y="3140968"/>
          <a:ext cx="447933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5" name="Equation" r:id="rId7" imgW="1587240" imgH="279360" progId="Equation.DSMT4">
                  <p:embed/>
                </p:oleObj>
              </mc:Choice>
              <mc:Fallback>
                <p:oleObj name="Equation" r:id="rId7" imgW="15872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3140968"/>
                        <a:ext cx="4479330" cy="792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254827"/>
              </p:ext>
            </p:extLst>
          </p:nvPr>
        </p:nvGraphicFramePr>
        <p:xfrm>
          <a:off x="3564186" y="2492895"/>
          <a:ext cx="1583878" cy="6496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6" name="Equation" r:id="rId9" imgW="494870" imgH="203024" progId="Equation.DSMT4">
                  <p:embed/>
                </p:oleObj>
              </mc:Choice>
              <mc:Fallback>
                <p:oleObj name="Equation" r:id="rId9" imgW="494870" imgH="20302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4186" y="2492895"/>
                        <a:ext cx="1583878" cy="6496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5444498"/>
              </p:ext>
            </p:extLst>
          </p:nvPr>
        </p:nvGraphicFramePr>
        <p:xfrm>
          <a:off x="5220072" y="2491177"/>
          <a:ext cx="1152128" cy="616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Equation" r:id="rId11" imgW="380835" imgH="203112" progId="Equation.DSMT4">
                  <p:embed/>
                </p:oleObj>
              </mc:Choice>
              <mc:Fallback>
                <p:oleObj name="Equation" r:id="rId11" imgW="380835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2491177"/>
                        <a:ext cx="1152128" cy="6163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4644489"/>
              </p:ext>
            </p:extLst>
          </p:nvPr>
        </p:nvGraphicFramePr>
        <p:xfrm>
          <a:off x="56198" y="3898800"/>
          <a:ext cx="8992522" cy="754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" name="Equation" r:id="rId13" imgW="3340100" imgH="279400" progId="Equation.DSMT4">
                  <p:embed/>
                </p:oleObj>
              </mc:Choice>
              <mc:Fallback>
                <p:oleObj name="Equation" r:id="rId13" imgW="33401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98" y="3898800"/>
                        <a:ext cx="8992522" cy="7543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2405234"/>
              </p:ext>
            </p:extLst>
          </p:nvPr>
        </p:nvGraphicFramePr>
        <p:xfrm>
          <a:off x="35496" y="4725144"/>
          <a:ext cx="9108504" cy="671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name="Equation" r:id="rId15" imgW="3111500" imgH="228600" progId="Equation.DSMT4">
                  <p:embed/>
                </p:oleObj>
              </mc:Choice>
              <mc:Fallback>
                <p:oleObj name="Equation" r:id="rId15" imgW="31115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4725144"/>
                        <a:ext cx="9108504" cy="6715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484884"/>
              </p:ext>
            </p:extLst>
          </p:nvPr>
        </p:nvGraphicFramePr>
        <p:xfrm>
          <a:off x="107504" y="5589239"/>
          <a:ext cx="1296144" cy="666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0" name="Equation" r:id="rId17" imgW="444307" imgH="228501" progId="Equation.DSMT4">
                  <p:embed/>
                </p:oleObj>
              </mc:Choice>
              <mc:Fallback>
                <p:oleObj name="Equation" r:id="rId17" imgW="444307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5589239"/>
                        <a:ext cx="1296144" cy="6669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425050"/>
              </p:ext>
            </p:extLst>
          </p:nvPr>
        </p:nvGraphicFramePr>
        <p:xfrm>
          <a:off x="3542292" y="836712"/>
          <a:ext cx="5494204" cy="713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1" name="Equation" r:id="rId19" imgW="1955520" imgH="253800" progId="Equation.DSMT4">
                  <p:embed/>
                </p:oleObj>
              </mc:Choice>
              <mc:Fallback>
                <p:oleObj name="Equation" r:id="rId19" imgW="195552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542292" y="836712"/>
                        <a:ext cx="5494204" cy="7135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772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00025" y="116632"/>
            <a:ext cx="4876031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b="1" u="sng" dirty="0" err="1">
                <a:solidFill>
                  <a:srgbClr val="FF0000"/>
                </a:solidFill>
              </a:rPr>
              <a:t>Bài</a:t>
            </a:r>
            <a:r>
              <a:rPr lang="en-US" altLang="en-US" b="1" u="sng" dirty="0">
                <a:solidFill>
                  <a:srgbClr val="FF0000"/>
                </a:solidFill>
              </a:rPr>
              <a:t> 35/ 17 SGK: </a:t>
            </a:r>
            <a:r>
              <a:rPr lang="en-US" altLang="en-US" dirty="0" err="1"/>
              <a:t>Tính</a:t>
            </a:r>
            <a:r>
              <a:rPr lang="en-US" altLang="en-US" dirty="0"/>
              <a:t> </a:t>
            </a:r>
            <a:r>
              <a:rPr lang="en-US" altLang="en-US" dirty="0" err="1"/>
              <a:t>nhanh</a:t>
            </a:r>
            <a:r>
              <a:rPr lang="en-US" altLang="en-US" dirty="0"/>
              <a:t>:</a:t>
            </a: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953402"/>
              </p:ext>
            </p:extLst>
          </p:nvPr>
        </p:nvGraphicFramePr>
        <p:xfrm>
          <a:off x="333375" y="1438275"/>
          <a:ext cx="30956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Equation" r:id="rId3" imgW="1269720" imgH="203040" progId="Equation.DSMT4">
                  <p:embed/>
                </p:oleObj>
              </mc:Choice>
              <mc:Fallback>
                <p:oleObj name="Equation" r:id="rId3" imgW="126972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75" y="1438275"/>
                        <a:ext cx="309562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2199344"/>
              </p:ext>
            </p:extLst>
          </p:nvPr>
        </p:nvGraphicFramePr>
        <p:xfrm>
          <a:off x="3519488" y="1379538"/>
          <a:ext cx="3157537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Equation" r:id="rId5" imgW="1295400" imgH="228600" progId="Equation.DSMT4">
                  <p:embed/>
                </p:oleObj>
              </mc:Choice>
              <mc:Fallback>
                <p:oleObj name="Equation" r:id="rId5" imgW="12954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9488" y="1379538"/>
                        <a:ext cx="3157537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447618"/>
              </p:ext>
            </p:extLst>
          </p:nvPr>
        </p:nvGraphicFramePr>
        <p:xfrm>
          <a:off x="3562350" y="1938338"/>
          <a:ext cx="182562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9" name="Equation" r:id="rId7" imgW="749300" imgH="279400" progId="Equation.DSMT4">
                  <p:embed/>
                </p:oleObj>
              </mc:Choice>
              <mc:Fallback>
                <p:oleObj name="Equation" r:id="rId7" imgW="7493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2350" y="1938338"/>
                        <a:ext cx="1825625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1696752"/>
              </p:ext>
            </p:extLst>
          </p:nvPr>
        </p:nvGraphicFramePr>
        <p:xfrm>
          <a:off x="3562350" y="2752725"/>
          <a:ext cx="10223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Equation" r:id="rId9" imgW="419100" imgH="228600" progId="Equation.DSMT4">
                  <p:embed/>
                </p:oleObj>
              </mc:Choice>
              <mc:Fallback>
                <p:oleObj name="Equation" r:id="rId9" imgW="4191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2350" y="2752725"/>
                        <a:ext cx="102235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955090"/>
              </p:ext>
            </p:extLst>
          </p:nvPr>
        </p:nvGraphicFramePr>
        <p:xfrm>
          <a:off x="4595813" y="2782888"/>
          <a:ext cx="1270000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" name="Equation" r:id="rId11" imgW="520474" imgH="203112" progId="Equation.DSMT4">
                  <p:embed/>
                </p:oleObj>
              </mc:Choice>
              <mc:Fallback>
                <p:oleObj name="Equation" r:id="rId11" imgW="520474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5813" y="2782888"/>
                        <a:ext cx="1270000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7279989"/>
              </p:ext>
            </p:extLst>
          </p:nvPr>
        </p:nvGraphicFramePr>
        <p:xfrm>
          <a:off x="349250" y="3459163"/>
          <a:ext cx="309562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2" name="Equation" r:id="rId13" imgW="1269720" imgH="203040" progId="Equation.DSMT4">
                  <p:embed/>
                </p:oleObj>
              </mc:Choice>
              <mc:Fallback>
                <p:oleObj name="Equation" r:id="rId13" imgW="1269720" imgH="203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" y="3459163"/>
                        <a:ext cx="3095625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5313539"/>
              </p:ext>
            </p:extLst>
          </p:nvPr>
        </p:nvGraphicFramePr>
        <p:xfrm>
          <a:off x="395536" y="4077072"/>
          <a:ext cx="315912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3" name="Equation" r:id="rId15" imgW="1295400" imgH="228600" progId="Equation.DSMT4">
                  <p:embed/>
                </p:oleObj>
              </mc:Choice>
              <mc:Fallback>
                <p:oleObj name="Equation" r:id="rId15" imgW="129540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077072"/>
                        <a:ext cx="3159125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4650519"/>
              </p:ext>
            </p:extLst>
          </p:nvPr>
        </p:nvGraphicFramePr>
        <p:xfrm>
          <a:off x="395536" y="4725144"/>
          <a:ext cx="1827213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4" name="Equation" r:id="rId17" imgW="749300" imgH="279400" progId="Equation.DSMT4">
                  <p:embed/>
                </p:oleObj>
              </mc:Choice>
              <mc:Fallback>
                <p:oleObj name="Equation" r:id="rId17" imgW="749300" imgH="2794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725144"/>
                        <a:ext cx="1827213" cy="68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4727857"/>
              </p:ext>
            </p:extLst>
          </p:nvPr>
        </p:nvGraphicFramePr>
        <p:xfrm>
          <a:off x="395536" y="5445224"/>
          <a:ext cx="86677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" name="Equation" r:id="rId19" imgW="355446" imgH="228501" progId="Equation.DSMT4">
                  <p:embed/>
                </p:oleObj>
              </mc:Choice>
              <mc:Fallback>
                <p:oleObj name="Equation" r:id="rId19" imgW="355446" imgH="228501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5445224"/>
                        <a:ext cx="866775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4476128"/>
              </p:ext>
            </p:extLst>
          </p:nvPr>
        </p:nvGraphicFramePr>
        <p:xfrm>
          <a:off x="1331640" y="5517232"/>
          <a:ext cx="1116012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6" name="Equation" r:id="rId21" imgW="457002" imgH="203112" progId="Equation.DSMT4">
                  <p:embed/>
                </p:oleObj>
              </mc:Choice>
              <mc:Fallback>
                <p:oleObj name="Equation" r:id="rId21" imgW="457002" imgH="203112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5517232"/>
                        <a:ext cx="1116012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256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4474"/>
              </p:ext>
            </p:extLst>
          </p:nvPr>
        </p:nvGraphicFramePr>
        <p:xfrm>
          <a:off x="0" y="2033588"/>
          <a:ext cx="3657600" cy="4064001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485392652"/>
                    </a:ext>
                  </a:extLst>
                </a:gridCol>
              </a:tblGrid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6490818"/>
                  </a:ext>
                </a:extLst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1721033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961651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370526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385400"/>
                  </a:ext>
                </a:extLst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5400131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4258328"/>
                  </a:ext>
                </a:extLst>
              </a:tr>
            </a:tbl>
          </a:graphicData>
        </a:graphic>
      </p:graphicFrame>
      <p:graphicFrame>
        <p:nvGraphicFramePr>
          <p:cNvPr id="5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736438"/>
              </p:ext>
            </p:extLst>
          </p:nvPr>
        </p:nvGraphicFramePr>
        <p:xfrm>
          <a:off x="5181600" y="2011363"/>
          <a:ext cx="3962400" cy="4064001"/>
        </p:xfrm>
        <a:graphic>
          <a:graphicData uri="http://schemas.openxmlformats.org/drawingml/2006/table">
            <a:tbl>
              <a:tblPr/>
              <a:tblGrid>
                <a:gridCol w="3962400">
                  <a:extLst>
                    <a:ext uri="{9D8B030D-6E8A-4147-A177-3AD203B41FA5}">
                      <a16:colId xmlns:a16="http://schemas.microsoft.com/office/drawing/2014/main" val="1516393905"/>
                    </a:ext>
                  </a:extLst>
                </a:gridCol>
              </a:tblGrid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2876739"/>
                  </a:ext>
                </a:extLst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2961563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238758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5727880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554979"/>
                  </a:ext>
                </a:extLst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9379373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436066"/>
                  </a:ext>
                </a:extLst>
              </a:tr>
            </a:tbl>
          </a:graphicData>
        </a:graphic>
      </p:graphicFrame>
      <p:sp>
        <p:nvSpPr>
          <p:cNvPr id="6" name="Text Box 42"/>
          <p:cNvSpPr txBox="1">
            <a:spLocks noChangeArrowheads="1"/>
          </p:cNvSpPr>
          <p:nvPr/>
        </p:nvSpPr>
        <p:spPr bwMode="auto">
          <a:xfrm>
            <a:off x="30163" y="350838"/>
            <a:ext cx="8601075" cy="137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7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3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Bài</a:t>
            </a:r>
            <a:r>
              <a:rPr lang="en-US" altLang="en-US" sz="2800" b="1" u="sng" dirty="0">
                <a:solidFill>
                  <a:srgbClr val="FF0000"/>
                </a:solidFill>
                <a:latin typeface="Times New Roman" pitchFamily="18" charset="0"/>
              </a:rPr>
              <a:t> 37/ 17 SGK</a:t>
            </a:r>
          </a:p>
          <a:p>
            <a:r>
              <a:rPr lang="en-US" altLang="en-US" sz="2800" dirty="0" err="1">
                <a:latin typeface="Times New Roman" pitchFamily="18" charset="0"/>
              </a:rPr>
              <a:t>Dùng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bút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chì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nối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các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biểu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thức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 smtClean="0">
                <a:latin typeface="Times New Roman" pitchFamily="18" charset="0"/>
              </a:rPr>
              <a:t>sa</a:t>
            </a:r>
            <a:r>
              <a:rPr lang="vi-VN" altLang="en-US" sz="2800" dirty="0">
                <a:latin typeface="Times New Roman" pitchFamily="18" charset="0"/>
              </a:rPr>
              <a:t>o</a:t>
            </a:r>
            <a:r>
              <a:rPr lang="en-US" altLang="en-US" sz="2800" dirty="0" smtClean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cho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chúng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tạo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thành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hai</a:t>
            </a:r>
            <a:endParaRPr lang="en-US" altLang="en-US" sz="2800" dirty="0">
              <a:latin typeface="Times New Roman" pitchFamily="18" charset="0"/>
            </a:endParaRPr>
          </a:p>
          <a:p>
            <a:r>
              <a:rPr lang="en-US" altLang="en-US" sz="2800" dirty="0" err="1">
                <a:latin typeface="Times New Roman" pitchFamily="18" charset="0"/>
              </a:rPr>
              <a:t>vế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của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một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hằng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đẳng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thức</a:t>
            </a:r>
            <a:r>
              <a:rPr lang="en-US" altLang="en-US" sz="2800" dirty="0">
                <a:latin typeface="Times New Roman" pitchFamily="18" charset="0"/>
              </a:rPr>
              <a:t>.</a:t>
            </a:r>
          </a:p>
        </p:txBody>
      </p:sp>
      <p:graphicFrame>
        <p:nvGraphicFramePr>
          <p:cNvPr id="7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4860045"/>
              </p:ext>
            </p:extLst>
          </p:nvPr>
        </p:nvGraphicFramePr>
        <p:xfrm>
          <a:off x="139700" y="2005013"/>
          <a:ext cx="3471863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name="Equation" r:id="rId3" imgW="1422360" imgH="279360" progId="Equation.DSMT4">
                  <p:embed/>
                </p:oleObj>
              </mc:Choice>
              <mc:Fallback>
                <p:oleObj name="Equation" r:id="rId3" imgW="142236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700" y="2005013"/>
                        <a:ext cx="3471863" cy="684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7492220"/>
              </p:ext>
            </p:extLst>
          </p:nvPr>
        </p:nvGraphicFramePr>
        <p:xfrm>
          <a:off x="131763" y="2590800"/>
          <a:ext cx="2511425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3" name="Equation" r:id="rId5" imgW="1028520" imgH="253800" progId="Equation.DSMT4">
                  <p:embed/>
                </p:oleObj>
              </mc:Choice>
              <mc:Fallback>
                <p:oleObj name="Equation" r:id="rId5" imgW="102852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763" y="2590800"/>
                        <a:ext cx="2511425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5907180"/>
              </p:ext>
            </p:extLst>
          </p:nvPr>
        </p:nvGraphicFramePr>
        <p:xfrm>
          <a:off x="158750" y="3200400"/>
          <a:ext cx="2295525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4" name="Equation" r:id="rId7" imgW="939600" imgH="228600" progId="Equation.DSMT4">
                  <p:embed/>
                </p:oleObj>
              </mc:Choice>
              <mc:Fallback>
                <p:oleObj name="Equation" r:id="rId7" imgW="9396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" y="3200400"/>
                        <a:ext cx="2295525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9291710"/>
              </p:ext>
            </p:extLst>
          </p:nvPr>
        </p:nvGraphicFramePr>
        <p:xfrm>
          <a:off x="192088" y="3733800"/>
          <a:ext cx="15811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5" name="Equation" r:id="rId9" imgW="647640" imgH="279360" progId="Equation.DSMT4">
                  <p:embed/>
                </p:oleObj>
              </mc:Choice>
              <mc:Fallback>
                <p:oleObj name="Equation" r:id="rId9" imgW="6476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88" y="3733800"/>
                        <a:ext cx="15811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1177120"/>
              </p:ext>
            </p:extLst>
          </p:nvPr>
        </p:nvGraphicFramePr>
        <p:xfrm>
          <a:off x="138113" y="5410200"/>
          <a:ext cx="1550987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Equation" r:id="rId11" imgW="634680" imgH="279360" progId="Equation.DSMT4">
                  <p:embed/>
                </p:oleObj>
              </mc:Choice>
              <mc:Fallback>
                <p:oleObj name="Equation" r:id="rId11" imgW="6346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113" y="5410200"/>
                        <a:ext cx="1550987" cy="68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236479"/>
              </p:ext>
            </p:extLst>
          </p:nvPr>
        </p:nvGraphicFramePr>
        <p:xfrm>
          <a:off x="111125" y="4953000"/>
          <a:ext cx="3471863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Equation" r:id="rId13" imgW="1422360" imgH="228600" progId="Equation.DSMT4">
                  <p:embed/>
                </p:oleObj>
              </mc:Choice>
              <mc:Fallback>
                <p:oleObj name="Equation" r:id="rId13" imgW="14223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25" y="4953000"/>
                        <a:ext cx="3471863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6262057"/>
              </p:ext>
            </p:extLst>
          </p:nvPr>
        </p:nvGraphicFramePr>
        <p:xfrm>
          <a:off x="80963" y="4267200"/>
          <a:ext cx="3505200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Equation" r:id="rId15" imgW="1434960" imgH="279360" progId="Equation.DSMT4">
                  <p:embed/>
                </p:oleObj>
              </mc:Choice>
              <mc:Fallback>
                <p:oleObj name="Equation" r:id="rId15" imgW="143496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3" y="4267200"/>
                        <a:ext cx="3505200" cy="68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1370582"/>
              </p:ext>
            </p:extLst>
          </p:nvPr>
        </p:nvGraphicFramePr>
        <p:xfrm>
          <a:off x="5289550" y="1981200"/>
          <a:ext cx="1395413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9" name="Equation" r:id="rId17" imgW="571320" imgH="228600" progId="Equation.DSMT4">
                  <p:embed/>
                </p:oleObj>
              </mc:Choice>
              <mc:Fallback>
                <p:oleObj name="Equation" r:id="rId17" imgW="5713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9550" y="1981200"/>
                        <a:ext cx="1395413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4967398"/>
              </p:ext>
            </p:extLst>
          </p:nvPr>
        </p:nvGraphicFramePr>
        <p:xfrm>
          <a:off x="5392738" y="5334000"/>
          <a:ext cx="1581150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0" name="Equation" r:id="rId19" imgW="647640" imgH="279360" progId="Equation.DSMT4">
                  <p:embed/>
                </p:oleObj>
              </mc:Choice>
              <mc:Fallback>
                <p:oleObj name="Equation" r:id="rId19" imgW="6476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2738" y="5334000"/>
                        <a:ext cx="1581150" cy="68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2691004"/>
              </p:ext>
            </p:extLst>
          </p:nvPr>
        </p:nvGraphicFramePr>
        <p:xfrm>
          <a:off x="5246688" y="4941888"/>
          <a:ext cx="3533775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1" name="Equation" r:id="rId21" imgW="1447560" imgH="228600" progId="Equation.DSMT4">
                  <p:embed/>
                </p:oleObj>
              </mc:Choice>
              <mc:Fallback>
                <p:oleObj name="Equation" r:id="rId21" imgW="14475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6688" y="4941888"/>
                        <a:ext cx="3533775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0595514"/>
              </p:ext>
            </p:extLst>
          </p:nvPr>
        </p:nvGraphicFramePr>
        <p:xfrm>
          <a:off x="5365750" y="4267200"/>
          <a:ext cx="1519238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" name="Equation" r:id="rId23" imgW="622080" imgH="279360" progId="Equation.DSMT4">
                  <p:embed/>
                </p:oleObj>
              </mc:Choice>
              <mc:Fallback>
                <p:oleObj name="Equation" r:id="rId23" imgW="6220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4267200"/>
                        <a:ext cx="1519238" cy="68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568746"/>
              </p:ext>
            </p:extLst>
          </p:nvPr>
        </p:nvGraphicFramePr>
        <p:xfrm>
          <a:off x="5345113" y="3733800"/>
          <a:ext cx="1458912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" name="Equation" r:id="rId25" imgW="596880" imgH="228600" progId="Equation.DSMT4">
                  <p:embed/>
                </p:oleObj>
              </mc:Choice>
              <mc:Fallback>
                <p:oleObj name="Equation" r:id="rId25" imgW="5968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5113" y="3733800"/>
                        <a:ext cx="1458912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8677926"/>
              </p:ext>
            </p:extLst>
          </p:nvPr>
        </p:nvGraphicFramePr>
        <p:xfrm>
          <a:off x="5365750" y="3124200"/>
          <a:ext cx="2295525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4" name="Equation" r:id="rId27" imgW="939600" imgH="228600" progId="Equation.DSMT4">
                  <p:embed/>
                </p:oleObj>
              </mc:Choice>
              <mc:Fallback>
                <p:oleObj name="Equation" r:id="rId27" imgW="9396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3124200"/>
                        <a:ext cx="2295525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408588"/>
              </p:ext>
            </p:extLst>
          </p:nvPr>
        </p:nvGraphicFramePr>
        <p:xfrm>
          <a:off x="5365750" y="2590800"/>
          <a:ext cx="1395413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5" name="Equation" r:id="rId29" imgW="571320" imgH="228600" progId="Equation.DSMT4">
                  <p:embed/>
                </p:oleObj>
              </mc:Choice>
              <mc:Fallback>
                <p:oleObj name="Equation" r:id="rId29" imgW="5713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2590800"/>
                        <a:ext cx="1395413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Line 75"/>
          <p:cNvSpPr>
            <a:spLocks noChangeShapeType="1"/>
          </p:cNvSpPr>
          <p:nvPr/>
        </p:nvSpPr>
        <p:spPr bwMode="auto">
          <a:xfrm>
            <a:off x="3581400" y="2362200"/>
            <a:ext cx="1828800" cy="533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76"/>
          <p:cNvSpPr>
            <a:spLocks noChangeShapeType="1"/>
          </p:cNvSpPr>
          <p:nvPr/>
        </p:nvSpPr>
        <p:spPr bwMode="auto">
          <a:xfrm>
            <a:off x="3276600" y="2895600"/>
            <a:ext cx="2209800" cy="1219200"/>
          </a:xfrm>
          <a:prstGeom prst="line">
            <a:avLst/>
          </a:prstGeom>
          <a:noFill/>
          <a:ln w="28575">
            <a:solidFill>
              <a:srgbClr val="8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77"/>
          <p:cNvSpPr>
            <a:spLocks noChangeShapeType="1"/>
          </p:cNvSpPr>
          <p:nvPr/>
        </p:nvSpPr>
        <p:spPr bwMode="auto">
          <a:xfrm>
            <a:off x="3200400" y="3429000"/>
            <a:ext cx="2209800" cy="1295400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78"/>
          <p:cNvSpPr>
            <a:spLocks noChangeShapeType="1"/>
          </p:cNvSpPr>
          <p:nvPr/>
        </p:nvSpPr>
        <p:spPr bwMode="auto">
          <a:xfrm flipV="1">
            <a:off x="3276600" y="3505200"/>
            <a:ext cx="2133600" cy="533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79"/>
          <p:cNvSpPr>
            <a:spLocks noChangeShapeType="1"/>
          </p:cNvSpPr>
          <p:nvPr/>
        </p:nvSpPr>
        <p:spPr bwMode="auto">
          <a:xfrm flipV="1">
            <a:off x="3429000" y="2438400"/>
            <a:ext cx="2057400" cy="220980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80"/>
          <p:cNvSpPr>
            <a:spLocks noChangeShapeType="1"/>
          </p:cNvSpPr>
          <p:nvPr/>
        </p:nvSpPr>
        <p:spPr bwMode="auto">
          <a:xfrm>
            <a:off x="3505200" y="5257800"/>
            <a:ext cx="2133600" cy="609600"/>
          </a:xfrm>
          <a:prstGeom prst="line">
            <a:avLst/>
          </a:prstGeom>
          <a:noFill/>
          <a:ln w="28575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81"/>
          <p:cNvSpPr>
            <a:spLocks noChangeShapeType="1"/>
          </p:cNvSpPr>
          <p:nvPr/>
        </p:nvSpPr>
        <p:spPr bwMode="auto">
          <a:xfrm flipV="1">
            <a:off x="3276600" y="5181600"/>
            <a:ext cx="2133600" cy="533400"/>
          </a:xfrm>
          <a:prstGeom prst="line">
            <a:avLst/>
          </a:prstGeom>
          <a:noFill/>
          <a:ln w="28575">
            <a:solidFill>
              <a:srgbClr val="3333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042" y="-44624"/>
            <a:ext cx="929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051720" y="692696"/>
            <a:ext cx="4032448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7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3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2800" b="1" u="sng" dirty="0">
                <a:solidFill>
                  <a:srgbClr val="FF0000"/>
                </a:solidFill>
                <a:latin typeface="Times New Roman" pitchFamily="18" charset="0"/>
              </a:rPr>
              <a:t>HƯỚNG DẪN VỀ NHÀ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83568" y="2132856"/>
            <a:ext cx="7474336" cy="181588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7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3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en-US" altLang="en-US" sz="2800" b="1" dirty="0" err="1">
                <a:latin typeface="Times New Roman" pitchFamily="18" charset="0"/>
              </a:rPr>
              <a:t>Học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thuộc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lòng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bảy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hằng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đẳng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thức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đáng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nhớ</a:t>
            </a:r>
            <a:r>
              <a:rPr lang="en-US" altLang="en-US" sz="2800" b="1" dirty="0">
                <a:latin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altLang="en-US" sz="2800" b="1" dirty="0" err="1">
                <a:latin typeface="Times New Roman" pitchFamily="18" charset="0"/>
              </a:rPr>
              <a:t>Xem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trước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bài</a:t>
            </a:r>
            <a:r>
              <a:rPr lang="en-US" altLang="en-US" sz="2800" b="1" dirty="0">
                <a:latin typeface="Times New Roman" pitchFamily="18" charset="0"/>
              </a:rPr>
              <a:t> “ </a:t>
            </a:r>
            <a:r>
              <a:rPr lang="en-US" altLang="en-US" sz="2800" b="1" dirty="0" err="1">
                <a:latin typeface="Times New Roman" pitchFamily="18" charset="0"/>
              </a:rPr>
              <a:t>Phân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tích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đa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thức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thành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nhân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tử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bằng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phương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pháp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đặt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nhân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tử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chung</a:t>
            </a:r>
            <a:r>
              <a:rPr lang="en-US" altLang="en-US" sz="2800" b="1" dirty="0">
                <a:latin typeface="Times New Roman" pitchFamily="18" charset="0"/>
              </a:rPr>
              <a:t>”.</a:t>
            </a:r>
          </a:p>
          <a:p>
            <a:pPr algn="just"/>
            <a:r>
              <a:rPr lang="en-US" altLang="en-US" sz="2800" b="1" dirty="0">
                <a:latin typeface="Times New Roman" pitchFamily="18" charset="0"/>
              </a:rPr>
              <a:t>- </a:t>
            </a:r>
            <a:r>
              <a:rPr lang="vi-VN" altLang="en-US" sz="2800" b="1" dirty="0" smtClean="0">
                <a:latin typeface="Times New Roman" pitchFamily="18" charset="0"/>
              </a:rPr>
              <a:t>BTVN: 30a, 31b</a:t>
            </a:r>
            <a:r>
              <a:rPr lang="vi-VN" altLang="en-US" sz="2800" b="1" smtClean="0">
                <a:latin typeface="Times New Roman" pitchFamily="18" charset="0"/>
              </a:rPr>
              <a:t>, 32, 36 </a:t>
            </a:r>
            <a:r>
              <a:rPr lang="vi-VN" altLang="en-US" sz="2800" b="1" dirty="0" smtClean="0">
                <a:latin typeface="Times New Roman" pitchFamily="18" charset="0"/>
              </a:rPr>
              <a:t>sgk</a:t>
            </a:r>
            <a:r>
              <a:rPr lang="en-US" altLang="en-US" sz="2800" b="1" dirty="0" smtClean="0">
                <a:latin typeface="Times New Roman" pitchFamily="18" charset="0"/>
              </a:rPr>
              <a:t> </a:t>
            </a:r>
            <a:endParaRPr lang="en-US" altLang="en-US" sz="28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80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6252" y="169480"/>
            <a:ext cx="4533900" cy="523216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vi-VN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6485" y="548680"/>
            <a:ext cx="5218085" cy="523216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ý, ta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1584" y="1052736"/>
            <a:ext cx="6103115" cy="4955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64008" tIns="32004" rIns="64008" bIns="32004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B</a:t>
            </a:r>
            <a:r>
              <a:rPr lang="en-US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(A + B)(A</a:t>
            </a:r>
            <a:r>
              <a:rPr lang="en-US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AB + B</a:t>
            </a:r>
            <a:r>
              <a:rPr lang="en-US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12160" y="980728"/>
            <a:ext cx="705321" cy="449354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3291" y="1586814"/>
            <a:ext cx="7507141" cy="834074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ý: Ta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AB + B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- 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7261" y="2319267"/>
            <a:ext cx="3115879" cy="461661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US" sz="23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3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3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3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3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4644" y="2852936"/>
            <a:ext cx="5360176" cy="4339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4008" tIns="32004" rIns="64008" bIns="32004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27x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+ 1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 dạng tích.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1599" y="3429000"/>
            <a:ext cx="6153099" cy="495520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+ 8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8379" y="4004944"/>
            <a:ext cx="8105285" cy="495520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27x</a:t>
            </a:r>
            <a:r>
              <a:rPr lang="en-US" sz="2800" b="1" baseline="30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 </a:t>
            </a:r>
            <a:endParaRPr lang="vi-VN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600" y="5155275"/>
            <a:ext cx="5616624" cy="4339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4008" tIns="32004" rIns="64008" bIns="32004" rtlCol="0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Viết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(x</a:t>
            </a:r>
            <a:r>
              <a:rPr lang="en-US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+ 1)(x</a:t>
            </a:r>
            <a:r>
              <a:rPr lang="en-US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–x + 1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dưới dạng tổng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99592" y="5741792"/>
            <a:ext cx="6605895" cy="495520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(x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+ 1)(x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–x + 1)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x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+1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x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+ 1 </a:t>
            </a:r>
          </a:p>
        </p:txBody>
      </p:sp>
      <p:sp>
        <p:nvSpPr>
          <p:cNvPr id="4" name="Rectangle 3"/>
          <p:cNvSpPr/>
          <p:nvPr/>
        </p:nvSpPr>
        <p:spPr>
          <a:xfrm>
            <a:off x="885253" y="4489956"/>
            <a:ext cx="80792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(3x + 1)[(3x)</a:t>
            </a:r>
            <a:r>
              <a:rPr lang="en-US" sz="2800" b="1" baseline="30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3x.1 + 1</a:t>
            </a:r>
            <a:r>
              <a:rPr lang="en-US" sz="2800" b="1" baseline="30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91515" y="3409836"/>
            <a:ext cx="31967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(x +2)(x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2x + 4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28922" y="4004944"/>
            <a:ext cx="19736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(3x)</a:t>
            </a:r>
            <a:r>
              <a:rPr lang="en-US" sz="2800" b="1" baseline="30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+ 1</a:t>
            </a:r>
            <a:r>
              <a:rPr lang="en-US" sz="2800" b="1" baseline="30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98834" y="3402177"/>
            <a:ext cx="21602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</a:t>
            </a:r>
            <a:r>
              <a:rPr lang="en-US" sz="3200" b="1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76963" y="4489956"/>
            <a:ext cx="36455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(3x + 1)(9x</a:t>
            </a:r>
            <a:r>
              <a:rPr lang="en-US" sz="2800" b="1" baseline="30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3x + 1</a:t>
            </a:r>
            <a:r>
              <a:rPr lang="vi-V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619612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 animBg="1"/>
      <p:bldP spid="25" grpId="0"/>
      <p:bldP spid="3" grpId="0"/>
      <p:bldP spid="13" grpId="0"/>
      <p:bldP spid="14" grpId="0" animBg="1"/>
      <p:bldP spid="15" grpId="0"/>
      <p:bldP spid="16" grpId="0"/>
      <p:bldP spid="17" grpId="0" animBg="1"/>
      <p:bldP spid="19" grpId="0"/>
      <p:bldP spid="4" grpId="0"/>
      <p:bldP spid="6" grpId="0"/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042" y="-44624"/>
            <a:ext cx="929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"/>
          <p:cNvSpPr txBox="1"/>
          <p:nvPr/>
        </p:nvSpPr>
        <p:spPr>
          <a:xfrm>
            <a:off x="1334244" y="476672"/>
            <a:ext cx="4533900" cy="523216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vi-VN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57573" y="908720"/>
            <a:ext cx="5218085" cy="523216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ý, ta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21909" y="1412776"/>
            <a:ext cx="5612009" cy="4955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64008" tIns="32004" rIns="64008" bIns="32004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B</a:t>
            </a:r>
            <a:r>
              <a:rPr lang="en-US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(A - B)(A</a:t>
            </a:r>
            <a:r>
              <a:rPr lang="en-US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AB +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28597" y="1503944"/>
            <a:ext cx="705321" cy="449354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55658" y="1988840"/>
            <a:ext cx="7648790" cy="834074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ý: Ta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AB + B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+ 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7261" y="2708920"/>
            <a:ext cx="3115879" cy="461661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US" sz="23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3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3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23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3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4644" y="3211059"/>
            <a:ext cx="5360176" cy="4339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4008" tIns="32004" rIns="64008" bIns="32004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8x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y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 dạng tích.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7584" y="3769876"/>
            <a:ext cx="4680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8x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y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2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y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(2x)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y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6645" y="4345940"/>
            <a:ext cx="79078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(2x – y)[(2x) 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+2x.y +y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(2x – y)(4x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+ 2xy + y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3569" y="5589240"/>
            <a:ext cx="66941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(x - 1)(x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x + 1) = x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1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= x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7584" y="5013176"/>
            <a:ext cx="3600400" cy="4339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4008" tIns="32004" rIns="64008" bIns="32004" rtlCol="0">
            <a:spAutoFit/>
          </a:bodyPr>
          <a:lstStyle/>
          <a:p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Tính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(x</a:t>
            </a:r>
            <a:r>
              <a:rPr lang="en-US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1)(x</a:t>
            </a:r>
            <a:r>
              <a:rPr lang="en-US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+ 1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261523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  <p:bldP spid="28" grpId="0"/>
      <p:bldP spid="15" grpId="0"/>
      <p:bldP spid="24" grpId="0" animBg="1"/>
      <p:bldP spid="2" grpId="0"/>
      <p:bldP spid="5" grpId="0"/>
      <p:bldP spid="6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375" y="571501"/>
            <a:ext cx="8429625" cy="926407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+ 2)(x</a:t>
            </a:r>
            <a:r>
              <a:rPr lang="en-US" sz="2800" b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2x + 4)</a:t>
            </a:r>
            <a:endParaRPr lang="en-US" sz="2800" b="1" baseline="30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993949"/>
              </p:ext>
            </p:extLst>
          </p:nvPr>
        </p:nvGraphicFramePr>
        <p:xfrm>
          <a:off x="1381125" y="1714500"/>
          <a:ext cx="6096000" cy="2133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73322413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36326098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3000" baseline="3000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3000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+ 8</a:t>
                      </a:r>
                      <a:endParaRPr lang="en-US" sz="30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20901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3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3000" b="1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3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8</a:t>
                      </a:r>
                      <a:endParaRPr lang="en-US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74118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(x </a:t>
                      </a:r>
                      <a:r>
                        <a:rPr lang="en-US" sz="3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+ 2)</a:t>
                      </a:r>
                      <a:r>
                        <a:rPr lang="en-US" sz="3000" b="1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817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(x – 2)</a:t>
                      </a:r>
                      <a:r>
                        <a:rPr lang="en-US" sz="3000" b="1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10384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10250" y="1714501"/>
            <a:ext cx="333375" cy="495520"/>
          </a:xfrm>
          <a:prstGeom prst="rect">
            <a:avLst/>
          </a:prstGeom>
          <a:noFill/>
        </p:spPr>
        <p:txBody>
          <a:bodyPr wrap="square" lIns="64008" tIns="32004" rIns="64008" bIns="32004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50682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1" name="Rectangle 23"/>
          <p:cNvSpPr>
            <a:spLocks noChangeArrowheads="1"/>
          </p:cNvSpPr>
          <p:nvPr/>
        </p:nvSpPr>
        <p:spPr bwMode="auto">
          <a:xfrm>
            <a:off x="179512" y="1845488"/>
            <a:ext cx="8964487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phương của một hiệu:  (A – B)</a:t>
            </a:r>
            <a:r>
              <a:rPr lang="en-US" alt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A</a:t>
            </a:r>
            <a:r>
              <a:rPr lang="en-US" alt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2AB + B</a:t>
            </a:r>
            <a:r>
              <a:rPr lang="en-US" alt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en-US" alt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179512" y="2531288"/>
            <a:ext cx="8784975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Hiệu hai bình phương:       A</a:t>
            </a:r>
            <a:r>
              <a:rPr lang="en-US" altLang="en-US" sz="2800" b="1" i="1" baseline="30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B</a:t>
            </a:r>
            <a:r>
              <a:rPr lang="en-US" altLang="en-US" sz="2800" b="1" i="1" baseline="30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(A + B)(A – B) </a:t>
            </a:r>
          </a:p>
        </p:txBody>
      </p:sp>
      <p:sp>
        <p:nvSpPr>
          <p:cNvPr id="12315" name="Rectangle 27"/>
          <p:cNvSpPr>
            <a:spLocks noChangeArrowheads="1"/>
          </p:cNvSpPr>
          <p:nvPr/>
        </p:nvSpPr>
        <p:spPr bwMode="auto">
          <a:xfrm>
            <a:off x="179512" y="1124744"/>
            <a:ext cx="8784976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phương của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(A + B)</a:t>
            </a:r>
            <a:r>
              <a:rPr lang="en-US" alt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A</a:t>
            </a:r>
            <a:r>
              <a:rPr lang="en-US" alt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+ 2AB + B</a:t>
            </a:r>
            <a:r>
              <a:rPr lang="en-US" alt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179512" y="3294827"/>
            <a:ext cx="8964488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Lập phương </a:t>
            </a:r>
            <a:r>
              <a:rPr lang="en-US" altLang="en-US" sz="2400" b="1" i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tổng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i="1" dirty="0" smtClean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B)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A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+ 3A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+ 3AB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B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318" name="Text Box 30"/>
          <p:cNvSpPr txBox="1">
            <a:spLocks noChangeArrowheads="1"/>
          </p:cNvSpPr>
          <p:nvPr/>
        </p:nvSpPr>
        <p:spPr bwMode="auto">
          <a:xfrm>
            <a:off x="179511" y="3902888"/>
            <a:ext cx="8964487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Lập phương </a:t>
            </a:r>
            <a:r>
              <a:rPr lang="en-US" altLang="en-US" sz="2400" b="1" i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A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3A</a:t>
            </a:r>
            <a:r>
              <a:rPr lang="en-US" altLang="en-US" sz="2800" b="1" i="1" baseline="300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+ 3AB</a:t>
            </a:r>
            <a:r>
              <a:rPr lang="en-US" altLang="en-US" sz="2800" b="1" i="1" baseline="300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B</a:t>
            </a:r>
            <a:r>
              <a:rPr lang="en-US" altLang="en-US" sz="2800" b="1" i="1" baseline="300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320" name="Text Box 32"/>
          <p:cNvSpPr txBox="1">
            <a:spLocks noChangeArrowheads="1"/>
          </p:cNvSpPr>
          <p:nvPr/>
        </p:nvSpPr>
        <p:spPr bwMode="auto">
          <a:xfrm>
            <a:off x="144016" y="4664888"/>
            <a:ext cx="8964488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Tổng hai lập phương:  A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B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(A + B)(A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AB + B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324" name="Text Box 36"/>
          <p:cNvSpPr txBox="1">
            <a:spLocks noChangeArrowheads="1"/>
          </p:cNvSpPr>
          <p:nvPr/>
        </p:nvSpPr>
        <p:spPr bwMode="auto">
          <a:xfrm>
            <a:off x="144016" y="5274488"/>
            <a:ext cx="8964488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Hiệu hai lập phương:  A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B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(A – B)(A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AB + B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106" name="Rectangle 27"/>
          <p:cNvSpPr>
            <a:spLocks noChangeArrowheads="1"/>
          </p:cNvSpPr>
          <p:nvPr/>
        </p:nvSpPr>
        <p:spPr bwMode="auto">
          <a:xfrm>
            <a:off x="1521928" y="326947"/>
            <a:ext cx="6100142" cy="433965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 HẰNG ĐẲNG THỨC ĐÁNG </a:t>
            </a:r>
            <a:r>
              <a:rPr lang="en-US" alt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alt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83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1" grpId="0"/>
      <p:bldP spid="12313" grpId="0"/>
      <p:bldP spid="12315" grpId="0"/>
      <p:bldP spid="12316" grpId="0"/>
      <p:bldP spid="12318" grpId="0"/>
      <p:bldP spid="12320" grpId="0"/>
      <p:bldP spid="123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00125" y="766993"/>
            <a:ext cx="4955908" cy="495520"/>
          </a:xfrm>
          <a:prstGeom prst="rect">
            <a:avLst/>
          </a:prstGeom>
        </p:spPr>
        <p:txBody>
          <a:bodyPr wrap="none" lIns="64008" tIns="32004" rIns="64008" bIns="32004">
            <a:spAutoFit/>
          </a:bodyPr>
          <a:lstStyle/>
          <a:p>
            <a:pPr>
              <a:spcBef>
                <a:spcPct val="20000"/>
              </a:spcBef>
              <a:spcAft>
                <a:spcPts val="252"/>
              </a:spcAft>
              <a:buClr>
                <a:schemeClr val="accent6">
                  <a:lumMod val="75000"/>
                </a:schemeClr>
              </a:buClr>
              <a:buSzPct val="130000"/>
              <a:defRPr/>
            </a:pP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vi-VN" sz="2800" b="1" u="sng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48394" y="1916832"/>
            <a:ext cx="1418081" cy="49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4008" tIns="32004" rIns="64008" bIns="32004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800" dirty="0"/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70518"/>
              </p:ext>
            </p:extLst>
          </p:nvPr>
        </p:nvGraphicFramePr>
        <p:xfrm>
          <a:off x="1331640" y="1311995"/>
          <a:ext cx="4334951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3" imgW="1726920" imgH="228600" progId="Equation.DSMT4">
                  <p:embed/>
                </p:oleObj>
              </mc:Choice>
              <mc:Fallback>
                <p:oleObj name="Equation" r:id="rId3" imgW="17269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311995"/>
                        <a:ext cx="4334951" cy="60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854074" y="236091"/>
            <a:ext cx="2149691" cy="4493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64008" tIns="32004" rIns="64008" bIns="32004">
            <a:spAutoFit/>
          </a:bodyPr>
          <a:lstStyle/>
          <a:p>
            <a:r>
              <a:rPr lang="en-US" sz="25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LUYỆN TẬP:</a:t>
            </a:r>
            <a:endParaRPr lang="en-US" sz="2500" u="sng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865866" y="3910774"/>
            <a:ext cx="4935358" cy="55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4008" tIns="32004" rIns="64008" bIns="32004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+ 27 – 54 – x</a:t>
            </a:r>
            <a:r>
              <a:rPr lang="en-US" sz="32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= -27</a:t>
            </a:r>
            <a:endParaRPr lang="en-US" sz="3200" b="1" u="sng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223489"/>
              </p:ext>
            </p:extLst>
          </p:nvPr>
        </p:nvGraphicFramePr>
        <p:xfrm>
          <a:off x="755576" y="2536130"/>
          <a:ext cx="4335462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5" imgW="1726920" imgH="228600" progId="Equation.DSMT4">
                  <p:embed/>
                </p:oleObj>
              </mc:Choice>
              <mc:Fallback>
                <p:oleObj name="Equation" r:id="rId5" imgW="172692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2536130"/>
                        <a:ext cx="4335462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848394" y="3248799"/>
            <a:ext cx="37112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x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+ 3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– 54 – x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2799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5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848827"/>
              </p:ext>
            </p:extLst>
          </p:nvPr>
        </p:nvGraphicFramePr>
        <p:xfrm>
          <a:off x="1480704" y="836712"/>
          <a:ext cx="4891496" cy="6817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3" imgW="1815840" imgH="228600" progId="Equation.DSMT4">
                  <p:embed/>
                </p:oleObj>
              </mc:Choice>
              <mc:Fallback>
                <p:oleObj name="Equation" r:id="rId3" imgW="18158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0704" y="836712"/>
                        <a:ext cx="4891496" cy="68177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523875" y="296937"/>
            <a:ext cx="6271973" cy="495520"/>
          </a:xfrm>
          <a:prstGeom prst="rect">
            <a:avLst/>
          </a:prstGeom>
        </p:spPr>
        <p:txBody>
          <a:bodyPr wrap="none" lIns="64008" tIns="32004" rIns="64008" bIns="32004">
            <a:spAutoFit/>
          </a:bodyPr>
          <a:lstStyle/>
          <a:p>
            <a:r>
              <a:rPr lang="en-US" sz="2800" b="1" u="sng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u="sng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u="sng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31a/</a:t>
            </a:r>
            <a:r>
              <a:rPr lang="en-US" sz="2800" b="1" u="sng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800" b="1" u="sng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504" y="1484784"/>
            <a:ext cx="1062920" cy="495520"/>
          </a:xfrm>
          <a:prstGeom prst="rect">
            <a:avLst/>
          </a:prstGeom>
        </p:spPr>
        <p:txBody>
          <a:bodyPr wrap="none" lIns="64008" tIns="32004" rIns="64008" bIns="32004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7" name="Rectangle 6"/>
          <p:cNvSpPr/>
          <p:nvPr/>
        </p:nvSpPr>
        <p:spPr>
          <a:xfrm>
            <a:off x="395536" y="3296493"/>
            <a:ext cx="7653820" cy="495520"/>
          </a:xfrm>
          <a:prstGeom prst="rect">
            <a:avLst/>
          </a:prstGeom>
        </p:spPr>
        <p:txBody>
          <a:bodyPr wrap="square" lIns="64008" tIns="32004" rIns="64008" bIns="32004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vi-VN" sz="28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đpcm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839952"/>
              </p:ext>
            </p:extLst>
          </p:nvPr>
        </p:nvGraphicFramePr>
        <p:xfrm>
          <a:off x="1115616" y="3140968"/>
          <a:ext cx="5112568" cy="699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5" imgW="1815840" imgH="228600" progId="Equation.DSMT4">
                  <p:embed/>
                </p:oleObj>
              </mc:Choice>
              <mc:Fallback>
                <p:oleObj name="Equation" r:id="rId5" imgW="18158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3140968"/>
                        <a:ext cx="5112568" cy="69979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1390258" y="1556792"/>
            <a:ext cx="7430214" cy="1449628"/>
          </a:xfrm>
          <a:prstGeom prst="rect">
            <a:avLst/>
          </a:prstGeom>
        </p:spPr>
        <p:txBody>
          <a:bodyPr wrap="square" lIns="64008" tIns="32004" rIns="64008" bIns="32004">
            <a:spAutoFit/>
          </a:bodyPr>
          <a:lstStyle/>
          <a:p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VP = (a + b)</a:t>
            </a:r>
            <a:r>
              <a:rPr lang="en-US" sz="3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– 3ab(a + b) </a:t>
            </a:r>
          </a:p>
          <a:p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     = a</a:t>
            </a:r>
            <a:r>
              <a:rPr lang="en-US" sz="3000" b="1" baseline="30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+ 3a</a:t>
            </a:r>
            <a:r>
              <a:rPr lang="en-US" sz="3000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b + 3ab</a:t>
            </a:r>
            <a:r>
              <a:rPr lang="en-US" sz="3000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+ b</a:t>
            </a:r>
            <a:r>
              <a:rPr lang="en-US" sz="3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– 3a</a:t>
            </a:r>
            <a:r>
              <a:rPr lang="en-US" sz="3000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b – 3ab</a:t>
            </a:r>
            <a:r>
              <a:rPr lang="en-US" sz="3000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     = a</a:t>
            </a:r>
            <a:r>
              <a:rPr lang="en-US" sz="3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+ b</a:t>
            </a:r>
            <a:r>
              <a:rPr lang="en-US" sz="3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= VT</a:t>
            </a:r>
          </a:p>
        </p:txBody>
      </p:sp>
      <p:sp>
        <p:nvSpPr>
          <p:cNvPr id="9" name="Rectangle 8"/>
          <p:cNvSpPr/>
          <p:nvPr/>
        </p:nvSpPr>
        <p:spPr>
          <a:xfrm>
            <a:off x="360422" y="4013600"/>
            <a:ext cx="7670246" cy="4955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4008" tIns="32004" rIns="64008" bIns="32004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28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+ b</a:t>
            </a:r>
            <a:r>
              <a:rPr lang="en-US" sz="28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a.b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= 6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a + b = -5</a:t>
            </a:r>
          </a:p>
        </p:txBody>
      </p:sp>
      <p:sp>
        <p:nvSpPr>
          <p:cNvPr id="2" name="Rectangle 1"/>
          <p:cNvSpPr/>
          <p:nvPr/>
        </p:nvSpPr>
        <p:spPr>
          <a:xfrm>
            <a:off x="581002" y="4834110"/>
            <a:ext cx="7303366" cy="1788182"/>
          </a:xfrm>
          <a:prstGeom prst="rect">
            <a:avLst/>
          </a:prstGeom>
        </p:spPr>
        <p:txBody>
          <a:bodyPr wrap="square" lIns="64008" tIns="32004" rIns="64008" bIns="32004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a</a:t>
            </a:r>
            <a:r>
              <a:rPr lang="en-US" sz="28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+ b</a:t>
            </a:r>
            <a:r>
              <a:rPr lang="en-US" sz="28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= (a + b)</a:t>
            </a:r>
            <a:r>
              <a:rPr lang="en-US" sz="28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– 3ab(a + b)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        = (-5)</a:t>
            </a:r>
            <a:r>
              <a:rPr lang="en-US" sz="28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– 3.6.(-5) 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        = -125 + 90 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        = -35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05527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1413361" y="841378"/>
            <a:ext cx="4756665" cy="619122"/>
            <a:chOff x="230" y="1346"/>
            <a:chExt cx="3091" cy="373"/>
          </a:xfrm>
        </p:grpSpPr>
        <p:grpSp>
          <p:nvGrpSpPr>
            <p:cNvPr id="6" name="Group 30"/>
            <p:cNvGrpSpPr>
              <a:grpSpLocks/>
            </p:cNvGrpSpPr>
            <p:nvPr/>
          </p:nvGrpSpPr>
          <p:grpSpPr bwMode="auto">
            <a:xfrm>
              <a:off x="1248" y="1384"/>
              <a:ext cx="576" cy="301"/>
              <a:chOff x="1296" y="912"/>
              <a:chExt cx="576" cy="301"/>
            </a:xfrm>
          </p:grpSpPr>
          <p:sp>
            <p:nvSpPr>
              <p:cNvPr id="11" name="Rectangle 13"/>
              <p:cNvSpPr>
                <a:spLocks noChangeArrowheads="1"/>
              </p:cNvSpPr>
              <p:nvPr/>
            </p:nvSpPr>
            <p:spPr bwMode="auto">
              <a:xfrm>
                <a:off x="1680" y="960"/>
                <a:ext cx="192" cy="192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4"/>
              <p:cNvSpPr>
                <a:spLocks noChangeArrowheads="1"/>
              </p:cNvSpPr>
              <p:nvPr/>
            </p:nvSpPr>
            <p:spPr bwMode="auto">
              <a:xfrm>
                <a:off x="1296" y="960"/>
                <a:ext cx="192" cy="192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Text Box 18"/>
              <p:cNvSpPr txBox="1">
                <a:spLocks noChangeArrowheads="1"/>
              </p:cNvSpPr>
              <p:nvPr/>
            </p:nvSpPr>
            <p:spPr bwMode="auto">
              <a:xfrm>
                <a:off x="1488" y="912"/>
                <a:ext cx="152" cy="3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500">
                    <a:solidFill>
                      <a:srgbClr val="CC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</a:p>
            </p:txBody>
          </p:sp>
        </p:grp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230" y="1346"/>
              <a:ext cx="3091" cy="373"/>
              <a:chOff x="214" y="769"/>
              <a:chExt cx="3164" cy="404"/>
            </a:xfrm>
          </p:grpSpPr>
          <p:graphicFrame>
            <p:nvGraphicFramePr>
              <p:cNvPr id="8" name="Object 1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53585184"/>
                  </p:ext>
                </p:extLst>
              </p:nvPr>
            </p:nvGraphicFramePr>
            <p:xfrm>
              <a:off x="214" y="769"/>
              <a:ext cx="3164" cy="3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40" name="Equation" r:id="rId3" imgW="2031840" imgH="228600" progId="Equation.DSMT4">
                      <p:embed/>
                    </p:oleObj>
                  </mc:Choice>
                  <mc:Fallback>
                    <p:oleObj name="Equation" r:id="rId3" imgW="2031840" imgH="2286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4" y="769"/>
                            <a:ext cx="3164" cy="35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" name="Text Box 19"/>
              <p:cNvSpPr txBox="1">
                <a:spLocks noChangeArrowheads="1"/>
              </p:cNvSpPr>
              <p:nvPr/>
            </p:nvSpPr>
            <p:spPr bwMode="auto">
              <a:xfrm>
                <a:off x="1795" y="848"/>
                <a:ext cx="296" cy="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500">
                    <a:solidFill>
                      <a:srgbClr val="CC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10" name="Rectangle 23"/>
              <p:cNvSpPr>
                <a:spLocks noChangeArrowheads="1"/>
              </p:cNvSpPr>
              <p:nvPr/>
            </p:nvSpPr>
            <p:spPr bwMode="auto">
              <a:xfrm>
                <a:off x="2016" y="864"/>
                <a:ext cx="192" cy="192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5" name="Text Box 32"/>
          <p:cNvSpPr txBox="1">
            <a:spLocks noChangeArrowheads="1"/>
          </p:cNvSpPr>
          <p:nvPr/>
        </p:nvSpPr>
        <p:spPr bwMode="auto">
          <a:xfrm>
            <a:off x="1242471" y="2015678"/>
            <a:ext cx="3295650" cy="44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4008" tIns="32004" rIns="64008" bIns="3200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5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5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17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6659596"/>
              </p:ext>
            </p:extLst>
          </p:nvPr>
        </p:nvGraphicFramePr>
        <p:xfrm>
          <a:off x="2114550" y="2564904"/>
          <a:ext cx="3827538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1" name="Equation" r:id="rId5" imgW="1346040" imgH="228600" progId="Equation.DSMT4">
                  <p:embed/>
                </p:oleObj>
              </mc:Choice>
              <mc:Fallback>
                <p:oleObj name="Equation" r:id="rId5" imgW="13460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4550" y="2564904"/>
                        <a:ext cx="3827538" cy="7920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6590492"/>
              </p:ext>
            </p:extLst>
          </p:nvPr>
        </p:nvGraphicFramePr>
        <p:xfrm>
          <a:off x="2114550" y="3276599"/>
          <a:ext cx="4757852" cy="944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2" name="Equation" r:id="rId7" imgW="1739880" imgH="279360" progId="Equation.DSMT4">
                  <p:embed/>
                </p:oleObj>
              </mc:Choice>
              <mc:Fallback>
                <p:oleObj name="Equation" r:id="rId7" imgW="17398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4550" y="3276599"/>
                        <a:ext cx="4757852" cy="94448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0589202"/>
              </p:ext>
            </p:extLst>
          </p:nvPr>
        </p:nvGraphicFramePr>
        <p:xfrm>
          <a:off x="2114550" y="4311377"/>
          <a:ext cx="4316936" cy="755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3" name="Equation" r:id="rId9" imgW="1523880" imgH="228600" progId="Equation.DSMT4">
                  <p:embed/>
                </p:oleObj>
              </mc:Choice>
              <mc:Fallback>
                <p:oleObj name="Equation" r:id="rId9" imgW="15238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4550" y="4311377"/>
                        <a:ext cx="4316936" cy="75592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oup 71"/>
          <p:cNvGrpSpPr>
            <a:grpSpLocks/>
          </p:cNvGrpSpPr>
          <p:nvPr/>
        </p:nvGrpSpPr>
        <p:grpSpPr bwMode="auto">
          <a:xfrm>
            <a:off x="1979712" y="5029204"/>
            <a:ext cx="4995544" cy="864416"/>
            <a:chOff x="343" y="2784"/>
            <a:chExt cx="3058" cy="373"/>
          </a:xfrm>
        </p:grpSpPr>
        <p:grpSp>
          <p:nvGrpSpPr>
            <p:cNvPr id="22" name="Group 68"/>
            <p:cNvGrpSpPr>
              <a:grpSpLocks/>
            </p:cNvGrpSpPr>
            <p:nvPr/>
          </p:nvGrpSpPr>
          <p:grpSpPr bwMode="auto">
            <a:xfrm>
              <a:off x="343" y="2808"/>
              <a:ext cx="3058" cy="349"/>
              <a:chOff x="643" y="2640"/>
              <a:chExt cx="3058" cy="349"/>
            </a:xfrm>
          </p:grpSpPr>
          <p:sp>
            <p:nvSpPr>
              <p:cNvPr id="29" name="Rectangle 46"/>
              <p:cNvSpPr>
                <a:spLocks noChangeArrowheads="1"/>
              </p:cNvSpPr>
              <p:nvPr/>
            </p:nvSpPr>
            <p:spPr bwMode="auto">
              <a:xfrm>
                <a:off x="1920" y="2640"/>
                <a:ext cx="384" cy="288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50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3xy</a:t>
                </a:r>
              </a:p>
            </p:txBody>
          </p:sp>
          <p:sp>
            <p:nvSpPr>
              <p:cNvPr id="30" name="Text Box 48"/>
              <p:cNvSpPr txBox="1">
                <a:spLocks noChangeArrowheads="1"/>
              </p:cNvSpPr>
              <p:nvPr/>
            </p:nvSpPr>
            <p:spPr bwMode="auto">
              <a:xfrm>
                <a:off x="1776" y="2640"/>
                <a:ext cx="152" cy="3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500">
                    <a:solidFill>
                      <a:srgbClr val="CC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</a:p>
            </p:txBody>
          </p:sp>
          <p:graphicFrame>
            <p:nvGraphicFramePr>
              <p:cNvPr id="31" name="Object 5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15421045"/>
                  </p:ext>
                </p:extLst>
              </p:nvPr>
            </p:nvGraphicFramePr>
            <p:xfrm>
              <a:off x="643" y="2645"/>
              <a:ext cx="3058" cy="24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44" name="Equation" r:id="rId11" imgW="2844720" imgH="228600" progId="Equation.DSMT4">
                      <p:embed/>
                    </p:oleObj>
                  </mc:Choice>
                  <mc:Fallback>
                    <p:oleObj name="Equation" r:id="rId11" imgW="2844720" imgH="2286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43" y="2645"/>
                            <a:ext cx="3058" cy="24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2" name="Text Box 51"/>
              <p:cNvSpPr txBox="1">
                <a:spLocks noChangeArrowheads="1"/>
              </p:cNvSpPr>
              <p:nvPr/>
            </p:nvSpPr>
            <p:spPr bwMode="auto">
              <a:xfrm>
                <a:off x="2304" y="2688"/>
                <a:ext cx="289" cy="3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500">
                    <a:solidFill>
                      <a:srgbClr val="CC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</a:p>
            </p:txBody>
          </p:sp>
        </p:grpSp>
        <p:grpSp>
          <p:nvGrpSpPr>
            <p:cNvPr id="23" name="Group 70"/>
            <p:cNvGrpSpPr>
              <a:grpSpLocks/>
            </p:cNvGrpSpPr>
            <p:nvPr/>
          </p:nvGrpSpPr>
          <p:grpSpPr bwMode="auto">
            <a:xfrm>
              <a:off x="2208" y="2784"/>
              <a:ext cx="362" cy="336"/>
              <a:chOff x="2230" y="3264"/>
              <a:chExt cx="362" cy="336"/>
            </a:xfrm>
          </p:grpSpPr>
          <p:sp>
            <p:nvSpPr>
              <p:cNvPr id="27" name="Rectangle 52"/>
              <p:cNvSpPr>
                <a:spLocks noChangeArrowheads="1"/>
              </p:cNvSpPr>
              <p:nvPr/>
            </p:nvSpPr>
            <p:spPr bwMode="auto">
              <a:xfrm>
                <a:off x="2230" y="3305"/>
                <a:ext cx="362" cy="295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28" name="Object 58"/>
              <p:cNvGraphicFramePr>
                <a:graphicFrameLocks noChangeAspect="1"/>
              </p:cNvGraphicFramePr>
              <p:nvPr/>
            </p:nvGraphicFramePr>
            <p:xfrm>
              <a:off x="2256" y="3264"/>
              <a:ext cx="288" cy="3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45" name="Equation" r:id="rId13" imgW="177480" imgH="228600" progId="Equation.DSMT4">
                      <p:embed/>
                    </p:oleObj>
                  </mc:Choice>
                  <mc:Fallback>
                    <p:oleObj name="Equation" r:id="rId13" imgW="177480" imgH="2286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56" y="3264"/>
                            <a:ext cx="288" cy="32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4" name="Group 67"/>
            <p:cNvGrpSpPr>
              <a:grpSpLocks/>
            </p:cNvGrpSpPr>
            <p:nvPr/>
          </p:nvGrpSpPr>
          <p:grpSpPr bwMode="auto">
            <a:xfrm>
              <a:off x="1092" y="2784"/>
              <a:ext cx="432" cy="288"/>
              <a:chOff x="4320" y="1392"/>
              <a:chExt cx="432" cy="288"/>
            </a:xfrm>
          </p:grpSpPr>
          <p:sp>
            <p:nvSpPr>
              <p:cNvPr id="25" name="Rectangle 47"/>
              <p:cNvSpPr>
                <a:spLocks noChangeArrowheads="1"/>
              </p:cNvSpPr>
              <p:nvPr/>
            </p:nvSpPr>
            <p:spPr bwMode="auto">
              <a:xfrm>
                <a:off x="4320" y="1440"/>
                <a:ext cx="384" cy="240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26" name="Object 60"/>
              <p:cNvGraphicFramePr>
                <a:graphicFrameLocks noChangeAspect="1"/>
              </p:cNvGraphicFramePr>
              <p:nvPr/>
            </p:nvGraphicFramePr>
            <p:xfrm>
              <a:off x="4320" y="1392"/>
              <a:ext cx="432" cy="2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46" name="Equation" r:id="rId15" imgW="253800" imgH="203040" progId="Equation.DSMT4">
                      <p:embed/>
                    </p:oleObj>
                  </mc:Choice>
                  <mc:Fallback>
                    <p:oleObj name="Equation" r:id="rId15" imgW="253800" imgH="2030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0" y="1392"/>
                            <a:ext cx="432" cy="2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46" name="Rectangle 50"/>
          <p:cNvSpPr>
            <a:spLocks noChangeArrowheads="1"/>
          </p:cNvSpPr>
          <p:nvPr/>
        </p:nvSpPr>
        <p:spPr bwMode="auto">
          <a:xfrm>
            <a:off x="1050144" y="201582"/>
            <a:ext cx="4923848" cy="44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4008" tIns="32004" rIns="64008" bIns="32004">
            <a:spAutoFit/>
          </a:bodyPr>
          <a:lstStyle/>
          <a:p>
            <a:r>
              <a:rPr lang="vi-VN" sz="25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HD: </a:t>
            </a:r>
            <a:r>
              <a:rPr lang="en-US" sz="25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32</a:t>
            </a:r>
            <a:r>
              <a:rPr lang="vi-VN" sz="2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5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5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5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25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5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5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vi-VN" sz="2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5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512" y="620688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alt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alt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395536" y="116632"/>
            <a:ext cx="368780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 33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/16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: Tính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5448" y="1692158"/>
            <a:ext cx="2161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(2 +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endParaRPr lang="en-US" sz="3200" b="1" dirty="0"/>
          </a:p>
        </p:txBody>
      </p:sp>
      <p:sp>
        <p:nvSpPr>
          <p:cNvPr id="9" name="Rectangle 8"/>
          <p:cNvSpPr/>
          <p:nvPr/>
        </p:nvSpPr>
        <p:spPr>
          <a:xfrm>
            <a:off x="2051720" y="1710672"/>
            <a:ext cx="34387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+2.2.xy + (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64088" y="1704288"/>
            <a:ext cx="3333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= 4 + 4 </a:t>
            </a:r>
            <a:r>
              <a:rPr lang="fr-FR" sz="3200" b="1" i="1" dirty="0" err="1"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 + x</a:t>
            </a:r>
            <a:r>
              <a:rPr lang="fr-FR" sz="3200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fr-FR" sz="3200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504" y="2564904"/>
            <a:ext cx="2154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vi-VN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(5 </a:t>
            </a:r>
            <a:r>
              <a:rPr lang="fr-FR" sz="3200" b="1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3x)</a:t>
            </a:r>
            <a:r>
              <a:rPr lang="fr-FR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en-US" sz="3200" b="1" dirty="0"/>
          </a:p>
        </p:txBody>
      </p:sp>
      <p:sp>
        <p:nvSpPr>
          <p:cNvPr id="12" name="Rectangle 11"/>
          <p:cNvSpPr/>
          <p:nvPr/>
        </p:nvSpPr>
        <p:spPr>
          <a:xfrm>
            <a:off x="2195736" y="2628201"/>
            <a:ext cx="32496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vi-VN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fr-FR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vi-VN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2.5.3x+(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3x)</a:t>
            </a:r>
            <a:r>
              <a:rPr lang="fr-FR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 dirty="0"/>
          </a:p>
        </p:txBody>
      </p:sp>
      <p:sp>
        <p:nvSpPr>
          <p:cNvPr id="13" name="Rectangle 12"/>
          <p:cNvSpPr/>
          <p:nvPr/>
        </p:nvSpPr>
        <p:spPr>
          <a:xfrm>
            <a:off x="5376061" y="2628201"/>
            <a:ext cx="30123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fr-FR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 – 30 x + 9x</a:t>
            </a:r>
            <a:r>
              <a:rPr lang="fr-FR" sz="3200" b="1" i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en-US" sz="3200" b="1" dirty="0"/>
          </a:p>
        </p:txBody>
      </p:sp>
      <p:sp>
        <p:nvSpPr>
          <p:cNvPr id="14" name="Rectangle 13"/>
          <p:cNvSpPr/>
          <p:nvPr/>
        </p:nvSpPr>
        <p:spPr>
          <a:xfrm>
            <a:off x="107504" y="3382482"/>
            <a:ext cx="3196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(5 </a:t>
            </a:r>
            <a:r>
              <a:rPr lang="fr-FR" sz="3200" b="1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fr-FR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fr-FR" sz="32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(5 + x</a:t>
            </a:r>
            <a:r>
              <a:rPr lang="fr-FR" sz="32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b="1" dirty="0"/>
          </a:p>
        </p:txBody>
      </p:sp>
      <p:sp>
        <p:nvSpPr>
          <p:cNvPr id="15" name="Rectangle 14"/>
          <p:cNvSpPr/>
          <p:nvPr/>
        </p:nvSpPr>
        <p:spPr>
          <a:xfrm>
            <a:off x="3203848" y="3420289"/>
            <a:ext cx="2161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fr-FR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fr-FR" sz="32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vi-VN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fr-FR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32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32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fr-FR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/>
          </a:p>
        </p:txBody>
      </p:sp>
      <p:sp>
        <p:nvSpPr>
          <p:cNvPr id="16" name="Rectangle 15"/>
          <p:cNvSpPr/>
          <p:nvPr/>
        </p:nvSpPr>
        <p:spPr>
          <a:xfrm>
            <a:off x="5177069" y="3420289"/>
            <a:ext cx="19872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fr-FR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fr-FR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3200" b="1" i="1" baseline="30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endParaRPr lang="en-US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0361" y="4215279"/>
            <a:ext cx="20858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(5x 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fr-FR" sz="32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7504" y="5373216"/>
            <a:ext cx="46281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vi-VN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(2x 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fr-FR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y) (4x</a:t>
            </a:r>
            <a:r>
              <a:rPr lang="fr-FR" sz="3200" b="1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fr-FR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+ 2xy + y</a:t>
            </a:r>
            <a:r>
              <a:rPr lang="fr-FR" sz="3200" b="1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6143" y="6021288"/>
            <a:ext cx="38298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(x + 3) (x</a:t>
            </a:r>
            <a:r>
              <a:rPr lang="fr-FR" sz="3200" b="1" baseline="30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 3x +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23728" y="4212377"/>
            <a:ext cx="57134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(5x)</a:t>
            </a:r>
            <a:r>
              <a:rPr lang="fr-FR" sz="3200" b="1" baseline="300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– 3. (5x)</a:t>
            </a:r>
            <a:r>
              <a:rPr lang="fr-FR" sz="3200" b="1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b="1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.1+ 3.5x.1</a:t>
            </a:r>
            <a:r>
              <a:rPr lang="vi-VN" sz="3200" b="1" baseline="30000" dirty="0">
                <a:latin typeface="Times New Roman" pitchFamily="18" charset="0"/>
                <a:cs typeface="Times New Roman" pitchFamily="18" charset="0"/>
              </a:rPr>
              <a:t> 2  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32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endParaRPr lang="vi-VN" sz="32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123728" y="4725144"/>
            <a:ext cx="4448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125 x</a:t>
            </a:r>
            <a:r>
              <a:rPr lang="fr-FR" sz="3200" b="1" i="1" baseline="30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– 75x</a:t>
            </a:r>
            <a:r>
              <a:rPr lang="fr-FR" sz="3200" b="1" i="1" baseline="30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+ 15x – 1.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706165" y="5364505"/>
            <a:ext cx="18662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 x</a:t>
            </a:r>
            <a:r>
              <a:rPr lang="fr-FR" sz="3200" b="1" i="1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fr-FR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y</a:t>
            </a:r>
            <a:r>
              <a:rPr lang="fr-FR" sz="3200" b="1" i="1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923928" y="6012577"/>
            <a:ext cx="1752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3200" b="1" i="1" baseline="30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fr-FR" sz="3200" b="1" i="1" dirty="0">
                <a:latin typeface="Times New Roman" pitchFamily="18" charset="0"/>
                <a:cs typeface="Times New Roman" pitchFamily="18" charset="0"/>
              </a:rPr>
              <a:t>– 27.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08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ELINE" val="5/10/15/20/25/30/35"/>
  <p:tag name="ELAPSEDTIME" val="40"/>
  <p:tag name="ANNOTATION_COUNT" val="0"/>
  <p:tag name="ARTICULATE_NAV_LEVEL" val="1"/>
  <p:tag name="ARTICULATE_SLIDE_PRESENTER_GUID" val="3d54a0f2-d104-4be1-9b2a-b13d61dc2675"/>
  <p:tag name="ARTICULATE_SLIDE_PAUSE" val="0"/>
  <p:tag name="ARTICULATE_LOCK_SLIDE" val="0"/>
  <p:tag name="ARTICULATE_HIDE_SLIDE" val="0"/>
  <p:tag name="ARTICULATE_PLAYER_CONTROL_PREVIOUS" val="True"/>
  <p:tag name="ARTICULATE_PLAYER_CONTROL_NEXT" val="True"/>
  <p:tag name="ARTICULATE_PLAYER_IS_DEFAULT" val="True"/>
  <p:tag name="ARTICULATE_PLAYER_CONTROL_NOTES" val="False"/>
  <p:tag name="ARTICULATE_PLAYER_CONTROL_RESOURCES" val="True"/>
  <p:tag name="ARTICULATE_PLAYER_CONTROL_MENU" val="True"/>
  <p:tag name="ARTICULATE_PLAYER_CONTROL_GLOSSARY" val="False"/>
  <p:tag name="ARTICULATE_PLAYER_SEEKBAR" val="True"/>
  <p:tag name="ARTICULATE_PLAYER_CONTROL_PLAYPAUSE" val="True"/>
  <p:tag name="AUDIO_ID" val="277"/>
  <p:tag name="ARTICULATE_USED_LAYOUT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ELINE" val="5/10/15/20/25/30/35"/>
  <p:tag name="ELAPSEDTIME" val="40"/>
  <p:tag name="ANNOTATION_COUNT" val="0"/>
  <p:tag name="ARTICULATE_NAV_LEVEL" val="1"/>
  <p:tag name="ARTICULATE_SLIDE_PRESENTER_GUID" val="3d54a0f2-d104-4be1-9b2a-b13d61dc2675"/>
  <p:tag name="ARTICULATE_SLIDE_PAUSE" val="0"/>
  <p:tag name="ARTICULATE_LOCK_SLIDE" val="0"/>
  <p:tag name="ARTICULATE_HIDE_SLIDE" val="0"/>
  <p:tag name="ARTICULATE_PLAYER_CONTROL_PREVIOUS" val="True"/>
  <p:tag name="ARTICULATE_PLAYER_CONTROL_NEXT" val="True"/>
  <p:tag name="ARTICULATE_PLAYER_IS_DEFAULT" val="True"/>
  <p:tag name="ARTICULATE_PLAYER_CONTROL_NOTES" val="False"/>
  <p:tag name="ARTICULATE_PLAYER_CONTROL_RESOURCES" val="True"/>
  <p:tag name="ARTICULATE_PLAYER_CONTROL_MENU" val="True"/>
  <p:tag name="ARTICULATE_PLAYER_CONTROL_GLOSSARY" val="False"/>
  <p:tag name="ARTICULATE_PLAYER_SEEKBAR" val="True"/>
  <p:tag name="ARTICULATE_PLAYER_CONTROL_PLAYPAUSE" val="True"/>
  <p:tag name="AUDIO_ID" val="277"/>
  <p:tag name="ARTICULATE_USED_LAYOUT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922</Words>
  <Application>Microsoft Office PowerPoint</Application>
  <PresentationFormat>On-screen Show (4:3)</PresentationFormat>
  <Paragraphs>98</Paragraphs>
  <Slides>13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</cp:revision>
  <dcterms:created xsi:type="dcterms:W3CDTF">2021-09-26T03:20:25Z</dcterms:created>
  <dcterms:modified xsi:type="dcterms:W3CDTF">2021-09-27T05:04:25Z</dcterms:modified>
</cp:coreProperties>
</file>