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60" r:id="rId4"/>
    <p:sldId id="263" r:id="rId5"/>
    <p:sldId id="259" r:id="rId6"/>
    <p:sldId id="282" r:id="rId7"/>
    <p:sldId id="283" r:id="rId8"/>
    <p:sldId id="265" r:id="rId9"/>
    <p:sldId id="262" r:id="rId10"/>
    <p:sldId id="276" r:id="rId11"/>
    <p:sldId id="275" r:id="rId12"/>
    <p:sldId id="297" r:id="rId13"/>
    <p:sldId id="264" r:id="rId14"/>
    <p:sldId id="266" r:id="rId15"/>
    <p:sldId id="284" r:id="rId16"/>
    <p:sldId id="285" r:id="rId17"/>
    <p:sldId id="267" r:id="rId18"/>
    <p:sldId id="281" r:id="rId19"/>
    <p:sldId id="286" r:id="rId20"/>
    <p:sldId id="287" r:id="rId21"/>
    <p:sldId id="268" r:id="rId22"/>
    <p:sldId id="288" r:id="rId23"/>
    <p:sldId id="289" r:id="rId24"/>
    <p:sldId id="290" r:id="rId25"/>
    <p:sldId id="291" r:id="rId26"/>
    <p:sldId id="299" r:id="rId27"/>
    <p:sldId id="292" r:id="rId28"/>
    <p:sldId id="293" r:id="rId29"/>
    <p:sldId id="270" r:id="rId30"/>
    <p:sldId id="294" r:id="rId31"/>
    <p:sldId id="295" r:id="rId32"/>
    <p:sldId id="271" r:id="rId33"/>
    <p:sldId id="274" r:id="rId34"/>
    <p:sldId id="277" r:id="rId35"/>
    <p:sldId id="278" r:id="rId36"/>
    <p:sldId id="279" r:id="rId37"/>
    <p:sldId id="280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g Huong" initials="GH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87636" autoAdjust="0"/>
  </p:normalViewPr>
  <p:slideViewPr>
    <p:cSldViewPr>
      <p:cViewPr varScale="1">
        <p:scale>
          <a:sx n="91" d="100"/>
          <a:sy n="91" d="100"/>
        </p:scale>
        <p:origin x="14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6T22:18:37.523" idx="2">
    <p:pos x="10" y="10"/>
    <p:text>Luật chơi chưa rõ nhiệm vụ của các nhóm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6T22:17:48.446" idx="1">
    <p:pos x="10" y="10"/>
    <p:text>Nên để slide 4 trước slide 3 để HS hiểu hơn nhiệm vụ của nhóm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6T22:22:22.406" idx="3">
    <p:pos x="10" y="10"/>
    <p:text>Trong video nên để mỗi slide là một vật thể. Có nên chăng để thời gian mỗi slide dài hơn để HS có thời gian để thảo luận.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5DDE6-5AA1-48E0-A1F7-2D98F6A5BAEE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7210C8-0344-4C56-88B5-C59740AAD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2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210C8-0344-4C56-88B5-C59740AADB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7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7210C8-0344-4C56-88B5-C59740AADB0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41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210C8-0344-4C56-88B5-C59740AADB0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94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210C8-0344-4C56-88B5-C59740AADB0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8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3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8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9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75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01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7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83FE6-28B0-4038-85C1-3E535868ACA2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0C4C0-AAA8-4480-B9B7-DD413929BC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64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comments" Target="../comments/commen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2578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91401" y="221766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1085187" y="1905000"/>
            <a:ext cx="6973639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CHỦ ĐỀ 6: HỖN HỢP</a:t>
            </a:r>
          </a:p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TIẾT 36+</a:t>
            </a:r>
            <a:r>
              <a:rPr lang="vi-VN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37+ 38</a:t>
            </a:r>
          </a:p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BÀI 10: </a:t>
            </a:r>
          </a:p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HỖN HỢP- chất tinh khiết-</a:t>
            </a:r>
          </a:p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44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Thanh Nhôm Cứng 2x50cm | Shopee Việt N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239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400" y="368587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TINH KHIẾT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7613" y="5620810"/>
            <a:ext cx="2920174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6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ước cất tiêm, dung môi pha tiêm - Hộp 50 ống x5ml | thietbiytecuongvie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53362"/>
            <a:ext cx="83820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76400" y="368587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TINH KHIẾT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4400" y="4343400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 sao sử dụng chất không đồng nhất có thể ảnh hưởng đến kết quả thực nghiệm khoa học?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5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762000"/>
            <a:ext cx="1760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BÀI TẬP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1905000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Giáo viên Sử dụng sách mềm </a:t>
            </a:r>
          </a:p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- Chữa bài tập 10.1 đến 10.4 SBT, </a:t>
            </a:r>
          </a:p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- Giao nhiệm vụ về nhà BT 10.7 BT 10.8</a:t>
            </a:r>
          </a:p>
          <a:p>
            <a:endParaRPr lang="en-US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7099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7787"/>
            <a:ext cx="24384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76600" y="463451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(4-6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5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8491" y="983673"/>
            <a:ext cx="9097170" cy="63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82" y="15240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(1), (2),(3);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sẵn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100ml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(1):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(2):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(3): 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" y="41910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(1) (2) (3)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54293" y="-68222"/>
            <a:ext cx="1258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Tiết 2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2732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hoi gian chuyen de\nuoc muo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5" y="122704"/>
            <a:ext cx="2590800" cy="27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hoi gian chuyen de\nuoc dau 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955" y="263413"/>
            <a:ext cx="2471414" cy="2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5" y="2836669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2838902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Down Arrow 4"/>
          <p:cNvSpPr/>
          <p:nvPr/>
        </p:nvSpPr>
        <p:spPr>
          <a:xfrm>
            <a:off x="1295400" y="3733800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6200" y="4719935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5950527" y="3840171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91000" y="4719935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8214" y="2819400"/>
            <a:ext cx="3334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sắn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4723533" y="433586"/>
            <a:ext cx="473708" cy="819829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267200" y="-76200"/>
            <a:ext cx="3163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16480" y="76200"/>
            <a:ext cx="2481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rắn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5" name="Picture 13" descr="D:\hoi gian chuyen de\nuoc bot să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235" y="738390"/>
            <a:ext cx="1941720" cy="1915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36" name="Straight Arrow Connector 35"/>
          <p:cNvCxnSpPr>
            <a:stCxn id="30" idx="2"/>
          </p:cNvCxnSpPr>
          <p:nvPr/>
        </p:nvCxnSpPr>
        <p:spPr>
          <a:xfrm flipH="1">
            <a:off x="7453744" y="599420"/>
            <a:ext cx="303529" cy="109664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29000" y="3276600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77000" y="3276600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276600" y="1742420"/>
            <a:ext cx="609600" cy="23878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761614" y="1219200"/>
            <a:ext cx="1124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93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5" grpId="0" animBg="1"/>
      <p:bldP spid="12" grpId="0"/>
      <p:bldP spid="13" grpId="0" animBg="1"/>
      <p:bldP spid="14" grpId="0"/>
      <p:bldP spid="18" grpId="0"/>
      <p:bldP spid="19" grpId="0"/>
      <p:bldP spid="30" grpId="0"/>
      <p:bldP spid="23" grpId="0"/>
      <p:bldP spid="39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62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HUYỀN PHÙ, NHŨ TƯƠNG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557026"/>
              </p:ext>
            </p:extLst>
          </p:nvPr>
        </p:nvGraphicFramePr>
        <p:xfrm>
          <a:off x="990600" y="2362200"/>
          <a:ext cx="69342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1400">
                  <a:extLst>
                    <a:ext uri="{9D8B030D-6E8A-4147-A177-3AD203B41FA5}">
                      <a16:colId xmlns:a16="http://schemas.microsoft.com/office/drawing/2014/main" val="2134971684"/>
                    </a:ext>
                  </a:extLst>
                </a:gridCol>
                <a:gridCol w="2311400">
                  <a:extLst>
                    <a:ext uri="{9D8B030D-6E8A-4147-A177-3AD203B41FA5}">
                      <a16:colId xmlns:a16="http://schemas.microsoft.com/office/drawing/2014/main" val="2825970088"/>
                    </a:ext>
                  </a:extLst>
                </a:gridCol>
                <a:gridCol w="2311400">
                  <a:extLst>
                    <a:ext uri="{9D8B030D-6E8A-4147-A177-3AD203B41FA5}">
                      <a16:colId xmlns:a16="http://schemas.microsoft.com/office/drawing/2014/main" val="2546430080"/>
                    </a:ext>
                  </a:extLst>
                </a:gridCol>
              </a:tblGrid>
              <a:tr h="1270000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45782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Huyền phù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650656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Nhũ</a:t>
                      </a:r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tương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94245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75182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SGK/trang 56+57, hoàn thành bảng sau trong 5 phút: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16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6200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HUYỀN PHÙ, NHŨ TƯƠNG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214297"/>
              </p:ext>
            </p:extLst>
          </p:nvPr>
        </p:nvGraphicFramePr>
        <p:xfrm>
          <a:off x="228600" y="838200"/>
          <a:ext cx="8763000" cy="555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134971684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82597008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54643008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45782"/>
                  </a:ext>
                </a:extLst>
              </a:tr>
              <a:tr h="1955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Huyền phù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hợp chất rắn và chất lỏng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chất rắn lơ lửng trong chất lỏng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cam vắt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khi mới pha, sữa cacao,…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650656"/>
                  </a:ext>
                </a:extLst>
              </a:tr>
              <a:tr h="19558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Nhũ</a:t>
                      </a:r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tương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hợp chất lỏng và chất lỏng 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lỏng lơ lửng trong chất lỏng khác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 tăng độ bền thường sử dụng chất nhũ hóa (độ sệt)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sốt,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thuốc, mĩ phẩm,…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942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40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27432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124199" y="242054"/>
            <a:ext cx="762000" cy="4580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400800" y="203955"/>
            <a:ext cx="762000" cy="4580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124199" y="838200"/>
            <a:ext cx="762000" cy="45800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225636" y="242054"/>
            <a:ext cx="1638300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280564" y="190101"/>
            <a:ext cx="1638300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225636" y="838200"/>
            <a:ext cx="4689764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90999" y="1524000"/>
            <a:ext cx="4724401" cy="45800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4199" y="1537892"/>
            <a:ext cx="762000" cy="4163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124200" y="2642352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400801" y="2604253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124200" y="3276600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25637" y="2642352"/>
            <a:ext cx="1638300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280565" y="2590399"/>
            <a:ext cx="1638300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25636" y="3276600"/>
            <a:ext cx="4689763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191001" y="3893127"/>
            <a:ext cx="4724398" cy="45800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124200" y="3886200"/>
            <a:ext cx="762000" cy="45800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200400" y="4676852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400800" y="4677798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00400" y="5410200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378036" y="4676852"/>
            <a:ext cx="1638300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280564" y="4663944"/>
            <a:ext cx="1638300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378036" y="5410200"/>
            <a:ext cx="4537364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343400" y="6110797"/>
            <a:ext cx="4572000" cy="50380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200400" y="6019800"/>
            <a:ext cx="762000" cy="50380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144982" y="1460613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24200" y="1524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77000" y="4648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00400" y="60198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721" y="3337790"/>
            <a:ext cx="20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ớt</a:t>
            </a:r>
            <a:endParaRPr lang="en-US" sz="28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50271" y="1229780"/>
            <a:ext cx="1866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25" y="2604253"/>
            <a:ext cx="2053152" cy="204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1" y="4815397"/>
            <a:ext cx="2033156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1721" y="6096000"/>
            <a:ext cx="1816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6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6" grpId="0"/>
      <p:bldP spid="39" grpId="0"/>
      <p:bldP spid="42" grpId="0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hoi gian chuyen de\sua ca ca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0"/>
            <a:ext cx="5867400" cy="341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2508" y="4428225"/>
            <a:ext cx="8305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cacao,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socola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508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DUNG DỊCH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SGK/trang 58, hoàn thành bảng sau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5 phút: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601954"/>
              </p:ext>
            </p:extLst>
          </p:nvPr>
        </p:nvGraphicFramePr>
        <p:xfrm>
          <a:off x="1524000" y="1905000"/>
          <a:ext cx="647700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250">
                  <a:extLst>
                    <a:ext uri="{9D8B030D-6E8A-4147-A177-3AD203B41FA5}">
                      <a16:colId xmlns:a16="http://schemas.microsoft.com/office/drawing/2014/main" val="167493094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113510162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1931190821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3917667187"/>
                    </a:ext>
                  </a:extLst>
                </a:gridCol>
              </a:tblGrid>
              <a:tr h="895350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840279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dịch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220700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tan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841725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môi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818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52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76200"/>
            <a:ext cx="8229600" cy="11430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  <p:pic>
        <p:nvPicPr>
          <p:cNvPr id="5" name="Picture 2" descr="F:\linh\chay nhan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57150"/>
            <a:ext cx="16113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372101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orizontal Scroll 9"/>
          <p:cNvSpPr/>
          <p:nvPr/>
        </p:nvSpPr>
        <p:spPr>
          <a:xfrm>
            <a:off x="120650" y="914400"/>
            <a:ext cx="8794750" cy="5257801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362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4873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DUNG DỊCH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310317"/>
              </p:ext>
            </p:extLst>
          </p:nvPr>
        </p:nvGraphicFramePr>
        <p:xfrm>
          <a:off x="124691" y="487362"/>
          <a:ext cx="8991600" cy="6289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00">
                  <a:extLst>
                    <a:ext uri="{9D8B030D-6E8A-4147-A177-3AD203B41FA5}">
                      <a16:colId xmlns:a16="http://schemas.microsoft.com/office/drawing/2014/main" val="167493094"/>
                    </a:ext>
                  </a:extLst>
                </a:gridCol>
                <a:gridCol w="3037609">
                  <a:extLst>
                    <a:ext uri="{9D8B030D-6E8A-4147-A177-3AD203B41FA5}">
                      <a16:colId xmlns:a16="http://schemas.microsoft.com/office/drawing/2014/main" val="11351016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931190821"/>
                    </a:ext>
                  </a:extLst>
                </a:gridCol>
                <a:gridCol w="2715491">
                  <a:extLst>
                    <a:ext uri="{9D8B030D-6E8A-4147-A177-3AD203B41FA5}">
                      <a16:colId xmlns:a16="http://schemas.microsoft.com/office/drawing/2014/main" val="3917667187"/>
                    </a:ext>
                  </a:extLst>
                </a:gridCol>
              </a:tblGrid>
              <a:tr h="10770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840279"/>
                  </a:ext>
                </a:extLst>
              </a:tr>
              <a:tr h="171215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dịch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r>
                        <a:rPr lang="en-US" sz="2400" u="sng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đồng nhất 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 hai hay nhiều chất hòa tan vào nhau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Lỏng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muối,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nước đường, nước chlorine,…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220700"/>
                  </a:ext>
                </a:extLst>
              </a:tr>
              <a:tr h="11719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tan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bị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hòa tan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Rắn, khí, lỏng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Hạt muối,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hạt đường, khí chlorine,…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841725"/>
                  </a:ext>
                </a:extLst>
              </a:tr>
              <a:tr h="107708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 môi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có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lượng chiếm phần nhiều hơn trong dung dịch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Lỏng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Nước, acetone,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ethanol,…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1818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5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:\hoi gian chuyen de\nuoc muo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960" y="20782"/>
            <a:ext cx="2849880" cy="305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15000" y="2988347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Down Arrow 5"/>
          <p:cNvSpPr/>
          <p:nvPr/>
        </p:nvSpPr>
        <p:spPr>
          <a:xfrm>
            <a:off x="7147560" y="3470794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91200" y="4403973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7086600" y="4916592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324600" y="5948294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 descr="D:\hoi gian chuyen de\nuoc muo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20" y="-66271"/>
            <a:ext cx="2849880" cy="305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52400" y="2909914"/>
            <a:ext cx="261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56585" y="2988038"/>
            <a:ext cx="261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366260" y="3489573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657600" y="44196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1271587" y="3371579"/>
            <a:ext cx="381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71487" y="431122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</a:p>
        </p:txBody>
      </p:sp>
    </p:spTree>
    <p:extLst>
      <p:ext uri="{BB962C8B-B14F-4D97-AF65-F5344CB8AC3E}">
        <p14:creationId xmlns:p14="http://schemas.microsoft.com/office/powerpoint/2010/main" val="80571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2" grpId="0"/>
      <p:bldP spid="13" grpId="0"/>
      <p:bldP spid="14" grpId="0" animBg="1"/>
      <p:bldP spid="16" grpId="0"/>
      <p:bldP spid="17" grpId="0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016" t="27083" r="31259" b="11459"/>
          <a:stretch/>
        </p:blipFill>
        <p:spPr>
          <a:xfrm>
            <a:off x="2286000" y="990600"/>
            <a:ext cx="464820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57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519" t="31250" r="13104" b="10417"/>
          <a:stretch/>
        </p:blipFill>
        <p:spPr>
          <a:xfrm>
            <a:off x="-228600" y="762000"/>
            <a:ext cx="9372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98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845" t="26042" r="28331" b="11458"/>
          <a:stretch/>
        </p:blipFill>
        <p:spPr>
          <a:xfrm>
            <a:off x="2209799" y="1676400"/>
            <a:ext cx="518160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96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933" t="27083" r="10176" b="6250"/>
          <a:stretch/>
        </p:blipFill>
        <p:spPr>
          <a:xfrm>
            <a:off x="94059" y="1066800"/>
            <a:ext cx="9026129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5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0" y="762000"/>
            <a:ext cx="1760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 smtClean="0">
                <a:solidFill>
                  <a:srgbClr val="FF0000"/>
                </a:solidFill>
                <a:latin typeface="+mj-lt"/>
              </a:rPr>
              <a:t>BÀI TẬP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" y="1905000"/>
            <a:ext cx="609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Giáo viên Sử dụng sách mềm </a:t>
            </a:r>
          </a:p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- Chữa bài tập 10.5 đến 10.6 SBT, </a:t>
            </a:r>
          </a:p>
          <a:p>
            <a:r>
              <a:rPr lang="vi-VN" sz="2400" dirty="0" smtClean="0">
                <a:solidFill>
                  <a:srgbClr val="FF0000"/>
                </a:solidFill>
                <a:latin typeface="+mj-lt"/>
              </a:rPr>
              <a:t>- Giao nhiệm vụ về nhà BT 10.9 BT 10.10 BT10.11</a:t>
            </a:r>
            <a:endParaRPr lang="en-US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7653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CHẤT RẮN HÒA TAN </a:t>
            </a:r>
            <a:b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KHÔNG HÒA TAN TRONG NƯỚC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079436"/>
              </p:ext>
            </p:extLst>
          </p:nvPr>
        </p:nvGraphicFramePr>
        <p:xfrm>
          <a:off x="990600" y="2554307"/>
          <a:ext cx="7467600" cy="4189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6900">
                  <a:extLst>
                    <a:ext uri="{9D8B030D-6E8A-4147-A177-3AD203B41FA5}">
                      <a16:colId xmlns:a16="http://schemas.microsoft.com/office/drawing/2014/main" val="2661028695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144462595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1102392128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422048016"/>
                    </a:ext>
                  </a:extLst>
                </a:gridCol>
              </a:tblGrid>
              <a:tr h="1073086"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 tố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ảnh hưởng đến chất lượng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025005"/>
                  </a:ext>
                </a:extLst>
              </a:tr>
              <a:tr h="14463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rắn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hòa tan trong 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971903"/>
                  </a:ext>
                </a:extLst>
              </a:tr>
              <a:tr h="1403267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rắn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không hòa tan trong 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14861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5300" y="16002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SGK/trang 59+60, hoàn thành bảng sau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5 phút: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274638"/>
            <a:ext cx="1258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 smtClean="0">
                <a:solidFill>
                  <a:srgbClr val="FF0000"/>
                </a:solidFill>
                <a:latin typeface="+mj-lt"/>
              </a:rPr>
              <a:t>Tiết 3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989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CHẤT RẮN HÒA TAN </a:t>
            </a:r>
            <a:b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KHÔNG HÒA TAN TRONG NƯỚC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870970"/>
              </p:ext>
            </p:extLst>
          </p:nvPr>
        </p:nvGraphicFramePr>
        <p:xfrm>
          <a:off x="228600" y="990600"/>
          <a:ext cx="8915400" cy="5863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66102869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14446259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102392128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422048016"/>
                    </a:ext>
                  </a:extLst>
                </a:gridCol>
              </a:tblGrid>
              <a:tr h="11181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 tố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ảnh hưởng đến chất lượng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8025005"/>
                  </a:ext>
                </a:extLst>
              </a:tr>
              <a:tr h="27570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rắn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hòa tan trong 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 vô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hạn trong nước (không nhìn thấy bằng mắt thường khi cho vào nước)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Đường, muối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ăn,…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độ,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tỉ lệ chất rắn và nước, kích thước chất rắn, 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971903"/>
                  </a:ext>
                </a:extLst>
              </a:tr>
              <a:tr h="183982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rắn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không hòa tan trong 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Tồn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tại nguyên hình dạng khi cho vào nước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Sắt, calcium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cacbonate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(CaCO3),…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có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148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581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7787"/>
            <a:ext cx="2438400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429000" y="228600"/>
            <a:ext cx="50292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</a:t>
            </a:r>
          </a:p>
          <a:p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 HS/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en-US" sz="9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8491" y="983673"/>
            <a:ext cx="9097170" cy="63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982" y="1524000"/>
            <a:ext cx="8915400" cy="443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824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599462"/>
              </p:ext>
            </p:extLst>
          </p:nvPr>
        </p:nvGraphicFramePr>
        <p:xfrm>
          <a:off x="750238" y="1524000"/>
          <a:ext cx="7555562" cy="45017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77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7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0807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Chỉ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chứa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một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chất</a:t>
                      </a:r>
                      <a:endParaRPr lang="en-US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Chứa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hai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hay</a:t>
                      </a:r>
                    </a:p>
                    <a:p>
                      <a:pPr algn="ctr"/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nhiều</a:t>
                      </a:r>
                      <a:r>
                        <a:rPr lang="en-US" sz="3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chất</a:t>
                      </a:r>
                      <a:endParaRPr lang="en-US" sz="3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87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2" descr="F:\linh\chay nhanh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16113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</p:spTree>
    <p:extLst>
      <p:ext uri="{BB962C8B-B14F-4D97-AF65-F5344CB8AC3E}">
        <p14:creationId xmlns:p14="http://schemas.microsoft.com/office/powerpoint/2010/main" val="328452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hoa học tự nhiên 6 _ Kiểm tra tính tan của bột đá vôi (calcium carbonate) và muối ăn _ Cánh Diề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286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kiểm tra tính tan của bột đá vôi và muối ăn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19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[MÔ PHỎNG THÍ NGHIỆM] CÁC YẾU TỐ ẢNH HƯỞNG ĐẾN LƯỢNG CHẤT RẮN HÒA TAN TRONG NƯỚC - KHTN 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2488"/>
            <a:ext cx="9144000" cy="5151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524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các yếu tố ảnh hưởng đến lượng đường hòa tan trong nước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97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4691" y="1674681"/>
            <a:ext cx="1447800" cy="1955107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HỒN HỢP CÁC CHẤT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057400" y="132983"/>
            <a:ext cx="2057400" cy="1068589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042064" y="2435995"/>
            <a:ext cx="1981200" cy="137400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267200" y="5646259"/>
            <a:ext cx="1905000" cy="113554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991591" y="4114800"/>
            <a:ext cx="2057400" cy="1068589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Arrow Connector 23"/>
          <p:cNvCxnSpPr>
            <a:endCxn id="7" idx="1"/>
          </p:cNvCxnSpPr>
          <p:nvPr/>
        </p:nvCxnSpPr>
        <p:spPr>
          <a:xfrm>
            <a:off x="848591" y="667277"/>
            <a:ext cx="1208809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7010400" y="1545904"/>
            <a:ext cx="2057400" cy="587696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010400" y="4049551"/>
            <a:ext cx="2057400" cy="587696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Straight Connector 47"/>
          <p:cNvCxnSpPr>
            <a:endCxn id="4" idx="0"/>
          </p:cNvCxnSpPr>
          <p:nvPr/>
        </p:nvCxnSpPr>
        <p:spPr>
          <a:xfrm>
            <a:off x="848591" y="667278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38200" y="3629845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838200" y="4637247"/>
            <a:ext cx="1208809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4804064" y="1828799"/>
            <a:ext cx="0" cy="60719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020291" y="5183389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020291" y="3084397"/>
            <a:ext cx="1028700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020291" y="6190791"/>
            <a:ext cx="1208809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020291" y="3107397"/>
            <a:ext cx="0" cy="1007403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4800600" y="4417195"/>
            <a:ext cx="2209800" cy="1095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800600" y="3785623"/>
            <a:ext cx="0" cy="60719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4800600" y="1828799"/>
            <a:ext cx="2209800" cy="41565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821382" y="1331893"/>
            <a:ext cx="220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856018" y="3940141"/>
            <a:ext cx="2251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6172200" y="6190790"/>
            <a:ext cx="1028700" cy="1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7239000" y="5896942"/>
            <a:ext cx="1828800" cy="587696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21" grpId="0" animBg="1"/>
      <p:bldP spid="22" grpId="0" animBg="1"/>
      <p:bldP spid="40" grpId="0" animBg="1"/>
      <p:bldP spid="46" grpId="0" animBg="1"/>
      <p:bldP spid="68" grpId="0"/>
      <p:bldP spid="69" grpId="0"/>
      <p:bldP spid="7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69850" y="3773745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54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76777" y="33528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8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3: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69850" y="4266188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63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828800"/>
            <a:ext cx="86106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76200" y="32766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6" y="50292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58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7"/>
          <p:cNvSpPr>
            <a:spLocks noChangeArrowheads="1"/>
          </p:cNvSpPr>
          <p:nvPr/>
        </p:nvSpPr>
        <p:spPr bwMode="auto">
          <a:xfrm>
            <a:off x="69850" y="173038"/>
            <a:ext cx="9020175" cy="6692900"/>
          </a:xfrm>
          <a:prstGeom prst="rect">
            <a:avLst/>
          </a:prstGeom>
          <a:noFill/>
          <a:ln w="76200" cmpd="tri" algn="ctr">
            <a:pattFill prst="solidDmnd">
              <a:fgClr>
                <a:srgbClr val="993366"/>
              </a:fgClr>
              <a:bgClr>
                <a:srgbClr val="FFFFFF"/>
              </a:bgClr>
            </a:pattFill>
            <a:miter lim="800000"/>
            <a:headEnd/>
            <a:tailEnd/>
          </a:ln>
          <a:effectLst>
            <a:prstShdw prst="shdw17" dist="17961" dir="13500000">
              <a:srgbClr val="5C1F3D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219075" y="177800"/>
            <a:ext cx="85344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2400" y="26670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5095009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02623" y="1676400"/>
            <a:ext cx="85508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err="1">
                <a:latin typeface="Times New Roman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2ml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Tx/>
              <a:buAutoNum type="alphaUcPeriod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tan.</a:t>
            </a:r>
          </a:p>
        </p:txBody>
      </p:sp>
    </p:spTree>
    <p:extLst>
      <p:ext uri="{BB962C8B-B14F-4D97-AF65-F5344CB8AC3E}">
        <p14:creationId xmlns:p14="http://schemas.microsoft.com/office/powerpoint/2010/main" val="59529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linh\chay nhan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45905"/>
            <a:ext cx="1611313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1295400" y="-28710"/>
            <a:ext cx="6477000" cy="9233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AI NHANH HƠN?</a:t>
            </a:r>
          </a:p>
        </p:txBody>
      </p:sp>
      <p:pic>
        <p:nvPicPr>
          <p:cNvPr id="7" name="ai nhanh ho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1" y="1236518"/>
            <a:ext cx="8077200" cy="4478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929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Ống Nghiệm Hình ảnh | Định dạng hình ảnh PSD 401068664| vn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257800"/>
            <a:ext cx="1981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91401" y="221766"/>
            <a:ext cx="1018536" cy="835140"/>
            <a:chOff x="0" y="0"/>
            <a:chExt cx="488950" cy="349250"/>
          </a:xfrm>
        </p:grpSpPr>
        <p:sp>
          <p:nvSpPr>
            <p:cNvPr id="6" name="5-Point Star 5"/>
            <p:cNvSpPr>
              <a:spLocks/>
            </p:cNvSpPr>
            <p:nvPr/>
          </p:nvSpPr>
          <p:spPr>
            <a:xfrm>
              <a:off x="165100" y="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" name="5-Point Star 6"/>
            <p:cNvSpPr>
              <a:spLocks/>
            </p:cNvSpPr>
            <p:nvPr/>
          </p:nvSpPr>
          <p:spPr>
            <a:xfrm>
              <a:off x="31750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5-Point Star 7"/>
            <p:cNvSpPr>
              <a:spLocks/>
            </p:cNvSpPr>
            <p:nvPr/>
          </p:nvSpPr>
          <p:spPr>
            <a:xfrm>
              <a:off x="0" y="120650"/>
              <a:ext cx="171450" cy="228600"/>
            </a:xfrm>
            <a:prstGeom prst="star5">
              <a:avLst/>
            </a:prstGeom>
            <a:solidFill>
              <a:srgbClr val="FF0000"/>
            </a:solidFill>
            <a:ln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251617" y="1905000"/>
            <a:ext cx="86407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BÀI 10: HỖN HỢP-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tinh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khiết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Dung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itchFamily="18" charset="0"/>
              </a:rPr>
              <a:t>dịch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01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2286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HỖN HỢP, CHẤT TINH KHIẾT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673829"/>
              </p:ext>
            </p:extLst>
          </p:nvPr>
        </p:nvGraphicFramePr>
        <p:xfrm>
          <a:off x="457200" y="1676400"/>
          <a:ext cx="80772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>
                  <a:extLst>
                    <a:ext uri="{9D8B030D-6E8A-4147-A177-3AD203B41FA5}">
                      <a16:colId xmlns:a16="http://schemas.microsoft.com/office/drawing/2014/main" val="1162401888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562552864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1614010134"/>
                    </a:ext>
                  </a:extLst>
                </a:gridCol>
              </a:tblGrid>
              <a:tr h="975360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8190664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9839353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đồng nhất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242015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không đồng nhất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15058"/>
                  </a:ext>
                </a:extLst>
              </a:tr>
              <a:tr h="975360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tinh khiết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849415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75182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 thông tin SGK/trang 55+56, hoàn thành bảng sau trong 10 phút: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79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6582" y="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HỖN HỢP, CHẤT TINH KHIẾT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214686"/>
              </p:ext>
            </p:extLst>
          </p:nvPr>
        </p:nvGraphicFramePr>
        <p:xfrm>
          <a:off x="76200" y="523220"/>
          <a:ext cx="9067800" cy="632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1162401888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56255286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614010134"/>
                    </a:ext>
                  </a:extLst>
                </a:gridCol>
              </a:tblGrid>
              <a:tr h="391180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8190664"/>
                  </a:ext>
                </a:extLst>
              </a:tr>
              <a:tr h="120396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gồm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hay nhiều chất trộn lẫn nhau</a:t>
                      </a:r>
                    </a:p>
                    <a:p>
                      <a:pPr marL="342900" indent="-3429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chất thành phần vẫn giữ nguyên tính chất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muối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sinh lí, 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bột canh, 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83935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đồng nhất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xuất hiện ranh giới giữa các chất thành phần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muối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nước đường,…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42015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Hỗn hợp</a:t>
                      </a:r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không đồng nhất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 hiện ranh giới giữa các chất thành phần</a:t>
                      </a:r>
                      <a:endParaRPr lang="en-US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Dầu ăn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và nước, xăng và nước,…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5058"/>
                  </a:ext>
                </a:extLst>
              </a:tr>
              <a:tr h="120396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tinh khiết</a:t>
                      </a:r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 không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lẫn chất nào khác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 cất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cotton 100%,…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94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5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762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Những lợi ích không ngờ của nước đường - Tạp chí Thời Đ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71210"/>
            <a:ext cx="2884272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330587" y="3604975"/>
            <a:ext cx="2920174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22" y="914400"/>
            <a:ext cx="2667000" cy="2547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124200" y="3667780"/>
            <a:ext cx="288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100" y="912182"/>
            <a:ext cx="2756700" cy="2671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644075" y="3657600"/>
            <a:ext cx="2281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124200" y="4495800"/>
            <a:ext cx="2882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 chấm của gia đình em thường có thành phần gì? 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 cho biết đây là hỗn hợp đồng nhất hay không đồng nhất?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60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6400" y="762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 TINH KHIẾT</a:t>
            </a:r>
          </a:p>
        </p:txBody>
      </p:sp>
      <p:pic>
        <p:nvPicPr>
          <p:cNvPr id="6" name="Picture 2" descr="Giảm 47 %】 Bạc Thìa Bạc Nguyên Chất 999 Dụng Cụ Ăn Bằng Bạc Bé Muỗng Thủ  Công Bông Tuyết Dụng Cụ Ăn Bằng Bạc Đồ Gia Dụng Cán Dài Muôi Múc Can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" y="1447800"/>
            <a:ext cx="2497282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3063" y="3523565"/>
            <a:ext cx="2098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4491" y="3506421"/>
            <a:ext cx="266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oxygen</a:t>
            </a:r>
          </a:p>
        </p:txBody>
      </p:sp>
      <p:pic>
        <p:nvPicPr>
          <p:cNvPr id="10" name="Picture 2" descr="Khí hydro tinh khiế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431528"/>
            <a:ext cx="2746664" cy="192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895600" y="3551268"/>
            <a:ext cx="274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hiđro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491" y="1402953"/>
            <a:ext cx="2663536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27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12814</TotalTime>
  <Words>1376</Words>
  <Application>Microsoft Office PowerPoint</Application>
  <PresentationFormat>On-screen Show (4:3)</PresentationFormat>
  <Paragraphs>236</Paragraphs>
  <Slides>37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Office Theme</vt:lpstr>
      <vt:lpstr>PowerPoint Presentation</vt:lpstr>
      <vt:lpstr>AI NHANH HƠN?</vt:lpstr>
      <vt:lpstr>AI NHANH HƠN?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III. DUNG DỊCH</vt:lpstr>
      <vt:lpstr>III. DUNG DỊCH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IV. CHẤT RẮN HÒA TAN  VÀ KHÔNG HÒA TAN TRONG NƯỚC</vt:lpstr>
      <vt:lpstr>IV. CHẤT RẮN HÒA TAN  VÀ KHÔNG HÒA TAN TRONG NƯỚC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Admin</cp:lastModifiedBy>
  <cp:revision>98</cp:revision>
  <dcterms:created xsi:type="dcterms:W3CDTF">2021-04-19T01:36:17Z</dcterms:created>
  <dcterms:modified xsi:type="dcterms:W3CDTF">2021-11-05T00:56:55Z</dcterms:modified>
</cp:coreProperties>
</file>