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8" r:id="rId2"/>
    <p:sldId id="259" r:id="rId3"/>
    <p:sldId id="272" r:id="rId4"/>
    <p:sldId id="273" r:id="rId5"/>
    <p:sldId id="261" r:id="rId6"/>
    <p:sldId id="280" r:id="rId7"/>
    <p:sldId id="265" r:id="rId8"/>
    <p:sldId id="266" r:id="rId9"/>
    <p:sldId id="281" r:id="rId10"/>
    <p:sldId id="282" r:id="rId11"/>
    <p:sldId id="283" r:id="rId12"/>
    <p:sldId id="284" r:id="rId13"/>
    <p:sldId id="276" r:id="rId14"/>
    <p:sldId id="277" r:id="rId15"/>
    <p:sldId id="279" r:id="rId16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1BBFF"/>
    <a:srgbClr val="159BFF"/>
    <a:srgbClr val="312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416" y="-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6F32292-E997-414F-BAE5-7C50CB4B6358}" type="datetimeFigureOut">
              <a:rPr lang="en-US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7E56733-0E7A-4D1C-BD95-CE578FCD1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0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10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4EE990-CD8D-4968-BB70-1AE5AF73AA5E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81B2E4-5E6D-4EFE-A387-E98B3B7C254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4" y="2349219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1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FD82DF-79DE-40DF-BCF7-436EF243A544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C8AEB1-75BE-4FD4-8E63-44AD11B23D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8B2CCC-67E9-494D-A6F2-0366153AC8A8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25EC5-9C9A-40DD-9A96-1D8D9AB68B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6" y="548641"/>
            <a:ext cx="4829287" cy="36710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3F6F81-B4C7-48DD-9CFF-9140BE8E376F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645554-16C6-4E75-85F0-3601B0842F6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E40CF4-9E29-4F9D-BBBD-CA5F70DF4F32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47DD75-9484-4ADF-B8EB-EFA1FBC83C6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42E9E6-680B-4606-BBAC-6E8A0844ECB1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05BE91-6ED8-4610-B9BD-950AA63AE9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1D1689-089E-4C5D-90BD-0A5EE28C90DD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1AD8F-E2B9-4D03-B207-8D1A8DF278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505B2-8369-451F-B87C-28CB9DC98CE1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2420E7-A04C-4197-B908-2D9F391976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3350"/>
            <a:ext cx="5943600" cy="857250"/>
          </a:xfrm>
        </p:spPr>
        <p:txBody>
          <a:bodyPr/>
          <a:lstStyle>
            <a:lvl1pPr marL="0" indent="0" algn="l">
              <a:buNone/>
              <a:defRPr sz="32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1371600" y="2114550"/>
            <a:ext cx="3505200" cy="914400"/>
          </a:xfrm>
        </p:spPr>
        <p:txBody>
          <a:bodyPr>
            <a:noAutofit/>
          </a:bodyPr>
          <a:lstStyle>
            <a:lvl1pPr>
              <a:defRPr sz="2400">
                <a:latin typeface="Times New Roman" pitchFamily="18" charset="0"/>
                <a:cs typeface="Times New Roman" pitchFamily="18" charset="0"/>
              </a:defRPr>
            </a:lvl1pPr>
            <a:lvl2pPr>
              <a:defRPr sz="2400">
                <a:latin typeface="Times New Roman" pitchFamily="18" charset="0"/>
                <a:cs typeface="Times New Roman" pitchFamily="18" charset="0"/>
              </a:defRPr>
            </a:lvl2pPr>
            <a:lvl3pPr>
              <a:defRPr sz="2400">
                <a:latin typeface="Times New Roman" pitchFamily="18" charset="0"/>
                <a:cs typeface="Times New Roman" pitchFamily="18" charset="0"/>
              </a:defRPr>
            </a:lvl3pPr>
            <a:lvl4pPr>
              <a:defRPr sz="2400">
                <a:latin typeface="Times New Roman" pitchFamily="18" charset="0"/>
                <a:cs typeface="Times New Roman" pitchFamily="18" charset="0"/>
              </a:defRPr>
            </a:lvl4pPr>
            <a:lvl5pPr>
              <a:defRPr sz="2400"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46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BB9326-FAF6-4651-9074-4D648B430D03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63588B-321A-4573-A951-1B75843025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8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8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2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C83038-0652-4391-A8C4-0F8988CF8DA0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BF3E-B9E2-46E8-8F7C-8EC3D9D558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2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D2B752F0-1FAF-43B2-A0A4-F25917CFD628}" type="datetimeFigureOut">
              <a:rPr lang="en-US" smtClean="0"/>
              <a:pPr>
                <a:defRPr/>
              </a:pPr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2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97F492ED-6649-476E-97E9-DC9F098E52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2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/>
          <p:cNvSpPr/>
          <p:nvPr/>
        </p:nvSpPr>
        <p:spPr>
          <a:xfrm>
            <a:off x="6215270" y="1404730"/>
            <a:ext cx="2158738" cy="901843"/>
          </a:xfrm>
          <a:custGeom>
            <a:avLst/>
            <a:gdLst>
              <a:gd name="connsiteX0" fmla="*/ 0 w 2158738"/>
              <a:gd name="connsiteY0" fmla="*/ 622853 h 901843"/>
              <a:gd name="connsiteX1" fmla="*/ 384313 w 2158738"/>
              <a:gd name="connsiteY1" fmla="*/ 848140 h 901843"/>
              <a:gd name="connsiteX2" fmla="*/ 2014330 w 2158738"/>
              <a:gd name="connsiteY2" fmla="*/ 821635 h 901843"/>
              <a:gd name="connsiteX3" fmla="*/ 1974573 w 2158738"/>
              <a:gd name="connsiteY3" fmla="*/ 0 h 901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8738" h="901843">
                <a:moveTo>
                  <a:pt x="0" y="622853"/>
                </a:moveTo>
                <a:cubicBezTo>
                  <a:pt x="24295" y="718931"/>
                  <a:pt x="48591" y="815010"/>
                  <a:pt x="384313" y="848140"/>
                </a:cubicBezTo>
                <a:cubicBezTo>
                  <a:pt x="720035" y="881270"/>
                  <a:pt x="1749287" y="962992"/>
                  <a:pt x="2014330" y="821635"/>
                </a:cubicBezTo>
                <a:cubicBezTo>
                  <a:pt x="2279373" y="680278"/>
                  <a:pt x="2126973" y="340139"/>
                  <a:pt x="1974573" y="0"/>
                </a:cubicBezTo>
              </a:path>
            </a:pathLst>
          </a:cu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272209" y="1510748"/>
            <a:ext cx="2237748" cy="848139"/>
          </a:xfrm>
          <a:custGeom>
            <a:avLst/>
            <a:gdLst>
              <a:gd name="connsiteX0" fmla="*/ 2107095 w 2237748"/>
              <a:gd name="connsiteY0" fmla="*/ 848139 h 848139"/>
              <a:gd name="connsiteX1" fmla="*/ 2067339 w 2237748"/>
              <a:gd name="connsiteY1" fmla="*/ 410817 h 848139"/>
              <a:gd name="connsiteX2" fmla="*/ 437321 w 2237748"/>
              <a:gd name="connsiteY2" fmla="*/ 450574 h 848139"/>
              <a:gd name="connsiteX3" fmla="*/ 0 w 2237748"/>
              <a:gd name="connsiteY3" fmla="*/ 0 h 848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7748" h="848139">
                <a:moveTo>
                  <a:pt x="2107095" y="848139"/>
                </a:moveTo>
                <a:cubicBezTo>
                  <a:pt x="2226365" y="662608"/>
                  <a:pt x="2345635" y="477078"/>
                  <a:pt x="2067339" y="410817"/>
                </a:cubicBezTo>
                <a:cubicBezTo>
                  <a:pt x="1789043" y="344556"/>
                  <a:pt x="781877" y="519043"/>
                  <a:pt x="437321" y="450574"/>
                </a:cubicBezTo>
                <a:cubicBezTo>
                  <a:pt x="92764" y="382104"/>
                  <a:pt x="46382" y="191052"/>
                  <a:pt x="0" y="0"/>
                </a:cubicBezTo>
              </a:path>
            </a:pathLst>
          </a:cu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638013" y="3515918"/>
            <a:ext cx="1919314" cy="562762"/>
          </a:xfrm>
          <a:custGeom>
            <a:avLst/>
            <a:gdLst>
              <a:gd name="connsiteX0" fmla="*/ 1448972 w 1851182"/>
              <a:gd name="connsiteY0" fmla="*/ 0 h 463162"/>
              <a:gd name="connsiteX1" fmla="*/ 1758461 w 1851182"/>
              <a:gd name="connsiteY1" fmla="*/ 436098 h 463162"/>
              <a:gd name="connsiteX2" fmla="*/ 0 w 1851182"/>
              <a:gd name="connsiteY2" fmla="*/ 379827 h 463162"/>
              <a:gd name="connsiteX0" fmla="*/ 1501981 w 1865525"/>
              <a:gd name="connsiteY0" fmla="*/ 0 h 505847"/>
              <a:gd name="connsiteX1" fmla="*/ 1758461 w 1865525"/>
              <a:gd name="connsiteY1" fmla="*/ 475855 h 505847"/>
              <a:gd name="connsiteX2" fmla="*/ 0 w 1865525"/>
              <a:gd name="connsiteY2" fmla="*/ 419584 h 505847"/>
              <a:gd name="connsiteX0" fmla="*/ 1501981 w 1851831"/>
              <a:gd name="connsiteY0" fmla="*/ 0 h 505847"/>
              <a:gd name="connsiteX1" fmla="*/ 1758461 w 1851831"/>
              <a:gd name="connsiteY1" fmla="*/ 475855 h 505847"/>
              <a:gd name="connsiteX2" fmla="*/ 0 w 1851831"/>
              <a:gd name="connsiteY2" fmla="*/ 419584 h 505847"/>
              <a:gd name="connsiteX0" fmla="*/ 1661008 w 1900979"/>
              <a:gd name="connsiteY0" fmla="*/ 0 h 562762"/>
              <a:gd name="connsiteX1" fmla="*/ 1758461 w 1900979"/>
              <a:gd name="connsiteY1" fmla="*/ 528863 h 562762"/>
              <a:gd name="connsiteX2" fmla="*/ 0 w 1900979"/>
              <a:gd name="connsiteY2" fmla="*/ 472592 h 562762"/>
              <a:gd name="connsiteX0" fmla="*/ 1661008 w 1919314"/>
              <a:gd name="connsiteY0" fmla="*/ 0 h 562762"/>
              <a:gd name="connsiteX1" fmla="*/ 1758461 w 1919314"/>
              <a:gd name="connsiteY1" fmla="*/ 528863 h 562762"/>
              <a:gd name="connsiteX2" fmla="*/ 0 w 1919314"/>
              <a:gd name="connsiteY2" fmla="*/ 472592 h 56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9314" h="562762">
                <a:moveTo>
                  <a:pt x="1661008" y="0"/>
                </a:moveTo>
                <a:cubicBezTo>
                  <a:pt x="1923248" y="239405"/>
                  <a:pt x="2035296" y="450098"/>
                  <a:pt x="1758461" y="528863"/>
                </a:cubicBezTo>
                <a:cubicBezTo>
                  <a:pt x="1481626" y="607628"/>
                  <a:pt x="758483" y="532379"/>
                  <a:pt x="0" y="472592"/>
                </a:cubicBezTo>
              </a:path>
            </a:pathLst>
          </a:cu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3429000" y="819150"/>
            <a:ext cx="2743200" cy="2971800"/>
            <a:chOff x="3234517" y="933450"/>
            <a:chExt cx="2743200" cy="2971800"/>
          </a:xfrm>
        </p:grpSpPr>
        <p:sp>
          <p:nvSpPr>
            <p:cNvPr id="6" name="Teardrop 5"/>
            <p:cNvSpPr/>
            <p:nvPr/>
          </p:nvSpPr>
          <p:spPr>
            <a:xfrm rot="18754245">
              <a:off x="3120217" y="1047750"/>
              <a:ext cx="2971800" cy="2743200"/>
            </a:xfrm>
            <a:prstGeom prst="teardrop">
              <a:avLst>
                <a:gd name="adj" fmla="val 79724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effectLst>
              <a:softEdge rad="3175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05200" y="1315581"/>
              <a:ext cx="2286000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0" lon="0" rev="0"/>
                </a:camera>
                <a:lightRig rig="sunset" dir="t">
                  <a:rot lat="0" lon="0" rev="4200000"/>
                </a:lightRig>
              </a:scene3d>
              <a:sp3d contourW="6350" prstMaterial="plastic">
                <a:bevelT w="0"/>
                <a:bevelB w="0"/>
                <a:extrusionClr>
                  <a:schemeClr val="bg2"/>
                </a:extrusionClr>
              </a:sp3d>
            </a:bodyPr>
            <a:lstStyle/>
            <a:p>
              <a:pPr algn="ctr"/>
              <a:r>
                <a:rPr lang="en-US" sz="2800" b="1" smtClean="0">
                  <a:solidFill>
                    <a:srgbClr val="0070C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P</a:t>
              </a:r>
              <a:r>
                <a:rPr lang="en-US" sz="2000" b="1" smtClean="0">
                  <a:solidFill>
                    <a:srgbClr val="0070C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HÂN </a:t>
              </a:r>
              <a:r>
                <a:rPr lang="en-US" sz="2800" b="1" smtClean="0">
                  <a:solidFill>
                    <a:srgbClr val="0070C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T</a:t>
              </a:r>
              <a:r>
                <a:rPr lang="en-US" sz="2000" b="1" smtClean="0">
                  <a:solidFill>
                    <a:srgbClr val="0070C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ÍCH</a:t>
              </a:r>
            </a:p>
            <a:p>
              <a:pPr algn="ctr"/>
              <a:r>
                <a:rPr lang="en-US" sz="28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B</a:t>
              </a:r>
              <a:r>
                <a:rPr lang="en-US" sz="20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ẰNG </a:t>
              </a:r>
            </a:p>
            <a:p>
              <a:pPr algn="ctr"/>
              <a:r>
                <a:rPr lang="en-US" sz="28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P</a:t>
              </a:r>
              <a:r>
                <a:rPr lang="en-US" sz="20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HƯƠNG </a:t>
              </a:r>
              <a:r>
                <a:rPr lang="en-US" sz="28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P</a:t>
              </a:r>
              <a:r>
                <a:rPr lang="en-US" sz="20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HÁP</a:t>
              </a:r>
            </a:p>
            <a:p>
              <a:pPr algn="ctr"/>
              <a:r>
                <a:rPr lang="en-US" sz="20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ĐẶT </a:t>
              </a:r>
              <a:r>
                <a:rPr lang="en-US" sz="28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N</a:t>
              </a:r>
              <a:r>
                <a:rPr lang="en-US" sz="20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HÂN </a:t>
              </a:r>
              <a:r>
                <a:rPr lang="en-US" sz="28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T</a:t>
              </a:r>
              <a:r>
                <a:rPr lang="en-US" sz="20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Ử</a:t>
              </a:r>
            </a:p>
            <a:p>
              <a:pPr algn="ctr"/>
              <a:r>
                <a:rPr lang="en-US" sz="28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C</a:t>
              </a:r>
              <a:r>
                <a:rPr lang="en-US" sz="20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HUNG</a:t>
              </a:r>
              <a:endParaRPr lang="en-US" sz="2000" b="1">
                <a:solidFill>
                  <a:srgbClr val="FF00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ylfaen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73834" y="361950"/>
            <a:ext cx="2370166" cy="1072823"/>
            <a:chOff x="6773834" y="432127"/>
            <a:chExt cx="2370166" cy="1072823"/>
          </a:xfrm>
        </p:grpSpPr>
        <p:sp>
          <p:nvSpPr>
            <p:cNvPr id="8" name="Rounded Rectangle 7"/>
            <p:cNvSpPr/>
            <p:nvPr/>
          </p:nvSpPr>
          <p:spPr>
            <a:xfrm>
              <a:off x="6773834" y="432127"/>
              <a:ext cx="2217766" cy="103765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905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926234" y="489287"/>
              <a:ext cx="221776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Biến đổi </a:t>
              </a:r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đa thức</a:t>
              </a:r>
            </a:p>
            <a:p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thành </a:t>
              </a:r>
              <a:r>
                <a:rPr lang="en-US" sz="20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tích</a:t>
              </a:r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 của </a:t>
              </a:r>
              <a:r>
                <a:rPr lang="en-US" sz="20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nhiều</a:t>
              </a:r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 đa thức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845124" y="3855136"/>
            <a:ext cx="1593526" cy="684858"/>
            <a:chOff x="5845124" y="3855136"/>
            <a:chExt cx="1593526" cy="684858"/>
          </a:xfrm>
        </p:grpSpPr>
        <p:sp>
          <p:nvSpPr>
            <p:cNvPr id="18" name="Pentagon 17"/>
            <p:cNvSpPr/>
            <p:nvPr/>
          </p:nvSpPr>
          <p:spPr>
            <a:xfrm>
              <a:off x="5873260" y="3855136"/>
              <a:ext cx="1565390" cy="684858"/>
            </a:xfrm>
            <a:prstGeom prst="homePlat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45124" y="3965626"/>
              <a:ext cx="15254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smtClean="0">
                  <a:solidFill>
                    <a:srgbClr val="FF0000"/>
                  </a:solidFill>
                </a:rPr>
                <a:t>A</a:t>
              </a:r>
              <a:r>
                <a:rPr lang="en-US" sz="2400" smtClean="0"/>
                <a:t>.B + </a:t>
              </a:r>
              <a:r>
                <a:rPr lang="en-US" sz="2400" smtClean="0">
                  <a:solidFill>
                    <a:srgbClr val="FF0000"/>
                  </a:solidFill>
                </a:rPr>
                <a:t>A</a:t>
              </a:r>
              <a:r>
                <a:rPr lang="en-US" sz="2400" smtClean="0"/>
                <a:t>.C</a:t>
              </a:r>
              <a:endParaRPr lang="en-US" sz="240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397260" y="3855136"/>
            <a:ext cx="1746740" cy="684858"/>
            <a:chOff x="7397260" y="3855136"/>
            <a:chExt cx="1746740" cy="684858"/>
          </a:xfrm>
        </p:grpSpPr>
        <p:sp>
          <p:nvSpPr>
            <p:cNvPr id="15" name="Pentagon 14"/>
            <p:cNvSpPr/>
            <p:nvPr/>
          </p:nvSpPr>
          <p:spPr>
            <a:xfrm>
              <a:off x="7473460" y="3855136"/>
              <a:ext cx="1670540" cy="684858"/>
            </a:xfrm>
            <a:prstGeom prst="homePlate">
              <a:avLst>
                <a:gd name="adj" fmla="val 17134"/>
              </a:avLst>
            </a:prstGeom>
            <a:solidFill>
              <a:schemeClr val="accent6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397260" y="3965626"/>
              <a:ext cx="17049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smtClean="0"/>
                <a:t>= </a:t>
              </a:r>
              <a:r>
                <a:rPr lang="en-US" sz="2400" smtClean="0">
                  <a:solidFill>
                    <a:srgbClr val="FF0000"/>
                  </a:solidFill>
                </a:rPr>
                <a:t>A</a:t>
              </a:r>
              <a:r>
                <a:rPr lang="en-US" sz="2400" smtClean="0"/>
                <a:t>.(B + C)</a:t>
              </a:r>
              <a:endParaRPr lang="en-US" sz="2400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434" y="2268102"/>
            <a:ext cx="879195" cy="78309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92502" y="285750"/>
            <a:ext cx="2550698" cy="1323439"/>
            <a:chOff x="104336" y="285750"/>
            <a:chExt cx="2550698" cy="1323439"/>
          </a:xfrm>
        </p:grpSpPr>
        <p:sp>
          <p:nvSpPr>
            <p:cNvPr id="14" name="Rounded Rectangle 13"/>
            <p:cNvSpPr/>
            <p:nvPr/>
          </p:nvSpPr>
          <p:spPr>
            <a:xfrm>
              <a:off x="152400" y="285750"/>
              <a:ext cx="2474498" cy="1272450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4336" y="285750"/>
              <a:ext cx="2550698" cy="132343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smtClean="0"/>
                <a:t>Để xuất hiện </a:t>
              </a:r>
            </a:p>
            <a:p>
              <a:pPr algn="ctr"/>
              <a:r>
                <a:rPr lang="en-US" sz="2000" smtClean="0">
                  <a:solidFill>
                    <a:srgbClr val="FF0000"/>
                  </a:solidFill>
                </a:rPr>
                <a:t>Nhân Tử Chung</a:t>
              </a:r>
            </a:p>
            <a:p>
              <a:pPr algn="ctr"/>
              <a:r>
                <a:rPr lang="en-US" sz="2000" smtClean="0"/>
                <a:t>cần </a:t>
              </a:r>
              <a:r>
                <a:rPr lang="en-US" sz="2000" smtClean="0">
                  <a:solidFill>
                    <a:srgbClr val="FF0000"/>
                  </a:solidFill>
                </a:rPr>
                <a:t>Đổi Dấu </a:t>
              </a:r>
              <a:r>
                <a:rPr lang="en-US" sz="2000" smtClean="0"/>
                <a:t>hạng tử</a:t>
              </a:r>
            </a:p>
            <a:p>
              <a:pPr algn="ctr"/>
              <a:r>
                <a:rPr lang="en-US" sz="2000" smtClean="0">
                  <a:solidFill>
                    <a:srgbClr val="FF0000"/>
                  </a:solidFill>
                </a:rPr>
                <a:t>A = - (- A)</a:t>
              </a:r>
              <a:endParaRPr lang="en-US" sz="2000">
                <a:solidFill>
                  <a:srgbClr val="FF0000"/>
                </a:solidFill>
              </a:endParaRPr>
            </a:p>
          </p:txBody>
        </p:sp>
      </p:grpSp>
      <p:sp>
        <p:nvSpPr>
          <p:cNvPr id="24" name="Freeform 23"/>
          <p:cNvSpPr/>
          <p:nvPr/>
        </p:nvSpPr>
        <p:spPr>
          <a:xfrm>
            <a:off x="1378832" y="3114412"/>
            <a:ext cx="1590178" cy="877548"/>
          </a:xfrm>
          <a:custGeom>
            <a:avLst/>
            <a:gdLst>
              <a:gd name="connsiteX0" fmla="*/ 259773 w 436570"/>
              <a:gd name="connsiteY0" fmla="*/ 862445 h 870918"/>
              <a:gd name="connsiteX1" fmla="*/ 51954 w 436570"/>
              <a:gd name="connsiteY1" fmla="*/ 779318 h 870918"/>
              <a:gd name="connsiteX2" fmla="*/ 436418 w 436570"/>
              <a:gd name="connsiteY2" fmla="*/ 207818 h 870918"/>
              <a:gd name="connsiteX3" fmla="*/ 0 w 436570"/>
              <a:gd name="connsiteY3" fmla="*/ 0 h 870918"/>
              <a:gd name="connsiteX0" fmla="*/ 857684 w 1050704"/>
              <a:gd name="connsiteY0" fmla="*/ 875697 h 884170"/>
              <a:gd name="connsiteX1" fmla="*/ 649865 w 1050704"/>
              <a:gd name="connsiteY1" fmla="*/ 792570 h 884170"/>
              <a:gd name="connsiteX2" fmla="*/ 1034329 w 1050704"/>
              <a:gd name="connsiteY2" fmla="*/ 221070 h 884170"/>
              <a:gd name="connsiteX3" fmla="*/ 0 w 1050704"/>
              <a:gd name="connsiteY3" fmla="*/ 0 h 884170"/>
              <a:gd name="connsiteX0" fmla="*/ 857684 w 1032222"/>
              <a:gd name="connsiteY0" fmla="*/ 875697 h 886787"/>
              <a:gd name="connsiteX1" fmla="*/ 649865 w 1032222"/>
              <a:gd name="connsiteY1" fmla="*/ 792570 h 886787"/>
              <a:gd name="connsiteX2" fmla="*/ 1015348 w 1032222"/>
              <a:gd name="connsiteY2" fmla="*/ 154809 h 886787"/>
              <a:gd name="connsiteX3" fmla="*/ 0 w 1032222"/>
              <a:gd name="connsiteY3" fmla="*/ 0 h 886787"/>
              <a:gd name="connsiteX0" fmla="*/ 857684 w 1035289"/>
              <a:gd name="connsiteY0" fmla="*/ 875697 h 877548"/>
              <a:gd name="connsiteX1" fmla="*/ 687828 w 1035289"/>
              <a:gd name="connsiteY1" fmla="*/ 713057 h 877548"/>
              <a:gd name="connsiteX2" fmla="*/ 1015348 w 1035289"/>
              <a:gd name="connsiteY2" fmla="*/ 154809 h 877548"/>
              <a:gd name="connsiteX3" fmla="*/ 0 w 1035289"/>
              <a:gd name="connsiteY3" fmla="*/ 0 h 87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5289" h="877548">
                <a:moveTo>
                  <a:pt x="857684" y="875697"/>
                </a:moveTo>
                <a:cubicBezTo>
                  <a:pt x="739054" y="888686"/>
                  <a:pt x="661551" y="833205"/>
                  <a:pt x="687828" y="713057"/>
                </a:cubicBezTo>
                <a:cubicBezTo>
                  <a:pt x="714105" y="592909"/>
                  <a:pt x="1129986" y="273652"/>
                  <a:pt x="1015348" y="154809"/>
                </a:cubicBezTo>
                <a:cubicBezTo>
                  <a:pt x="900710" y="35966"/>
                  <a:pt x="213879" y="38966"/>
                  <a:pt x="0" y="0"/>
                </a:cubicBez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28600" y="3092633"/>
            <a:ext cx="1219200" cy="416617"/>
          </a:xfrm>
          <a:custGeom>
            <a:avLst/>
            <a:gdLst>
              <a:gd name="connsiteX0" fmla="*/ 1855305 w 1855305"/>
              <a:gd name="connsiteY0" fmla="*/ 45271 h 416617"/>
              <a:gd name="connsiteX1" fmla="*/ 1802296 w 1855305"/>
              <a:gd name="connsiteY1" fmla="*/ 18767 h 416617"/>
              <a:gd name="connsiteX2" fmla="*/ 1590261 w 1855305"/>
              <a:gd name="connsiteY2" fmla="*/ 32019 h 416617"/>
              <a:gd name="connsiteX3" fmla="*/ 1563757 w 1855305"/>
              <a:gd name="connsiteY3" fmla="*/ 389828 h 416617"/>
              <a:gd name="connsiteX4" fmla="*/ 0 w 1855305"/>
              <a:gd name="connsiteY4" fmla="*/ 363323 h 416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305" h="416617">
                <a:moveTo>
                  <a:pt x="1855305" y="45271"/>
                </a:moveTo>
                <a:cubicBezTo>
                  <a:pt x="1850887" y="33123"/>
                  <a:pt x="1846470" y="20976"/>
                  <a:pt x="1802296" y="18767"/>
                </a:cubicBezTo>
                <a:cubicBezTo>
                  <a:pt x="1758122" y="16558"/>
                  <a:pt x="1630017" y="-29824"/>
                  <a:pt x="1590261" y="32019"/>
                </a:cubicBezTo>
                <a:cubicBezTo>
                  <a:pt x="1550505" y="93862"/>
                  <a:pt x="1828801" y="334611"/>
                  <a:pt x="1563757" y="389828"/>
                </a:cubicBezTo>
                <a:cubicBezTo>
                  <a:pt x="1298713" y="445045"/>
                  <a:pt x="649356" y="404184"/>
                  <a:pt x="0" y="363323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424242" y="2453288"/>
            <a:ext cx="1150539" cy="674223"/>
          </a:xfrm>
          <a:custGeom>
            <a:avLst/>
            <a:gdLst>
              <a:gd name="connsiteX0" fmla="*/ 2040835 w 2281840"/>
              <a:gd name="connsiteY0" fmla="*/ 596348 h 596348"/>
              <a:gd name="connsiteX1" fmla="*/ 1948070 w 2281840"/>
              <a:gd name="connsiteY1" fmla="*/ 543339 h 596348"/>
              <a:gd name="connsiteX2" fmla="*/ 1895061 w 2281840"/>
              <a:gd name="connsiteY2" fmla="*/ 397565 h 596348"/>
              <a:gd name="connsiteX3" fmla="*/ 2186609 w 2281840"/>
              <a:gd name="connsiteY3" fmla="*/ 92765 h 596348"/>
              <a:gd name="connsiteX4" fmla="*/ 0 w 2281840"/>
              <a:gd name="connsiteY4" fmla="*/ 0 h 596348"/>
              <a:gd name="connsiteX0" fmla="*/ 2040835 w 2211155"/>
              <a:gd name="connsiteY0" fmla="*/ 623065 h 623065"/>
              <a:gd name="connsiteX1" fmla="*/ 1948070 w 2211155"/>
              <a:gd name="connsiteY1" fmla="*/ 570056 h 623065"/>
              <a:gd name="connsiteX2" fmla="*/ 1895061 w 2211155"/>
              <a:gd name="connsiteY2" fmla="*/ 424282 h 623065"/>
              <a:gd name="connsiteX3" fmla="*/ 2107096 w 2211155"/>
              <a:gd name="connsiteY3" fmla="*/ 26717 h 623065"/>
              <a:gd name="connsiteX4" fmla="*/ 0 w 2211155"/>
              <a:gd name="connsiteY4" fmla="*/ 26717 h 623065"/>
              <a:gd name="connsiteX0" fmla="*/ 2054088 w 2225324"/>
              <a:gd name="connsiteY0" fmla="*/ 649357 h 649357"/>
              <a:gd name="connsiteX1" fmla="*/ 1961323 w 2225324"/>
              <a:gd name="connsiteY1" fmla="*/ 596348 h 649357"/>
              <a:gd name="connsiteX2" fmla="*/ 1908314 w 2225324"/>
              <a:gd name="connsiteY2" fmla="*/ 450574 h 649357"/>
              <a:gd name="connsiteX3" fmla="*/ 2120349 w 2225324"/>
              <a:gd name="connsiteY3" fmla="*/ 53009 h 649357"/>
              <a:gd name="connsiteX4" fmla="*/ 0 w 2225324"/>
              <a:gd name="connsiteY4" fmla="*/ 0 h 649357"/>
              <a:gd name="connsiteX0" fmla="*/ 2054088 w 2225324"/>
              <a:gd name="connsiteY0" fmla="*/ 664118 h 664118"/>
              <a:gd name="connsiteX1" fmla="*/ 1961323 w 2225324"/>
              <a:gd name="connsiteY1" fmla="*/ 611109 h 664118"/>
              <a:gd name="connsiteX2" fmla="*/ 1908314 w 2225324"/>
              <a:gd name="connsiteY2" fmla="*/ 465335 h 664118"/>
              <a:gd name="connsiteX3" fmla="*/ 2120349 w 2225324"/>
              <a:gd name="connsiteY3" fmla="*/ 67770 h 664118"/>
              <a:gd name="connsiteX4" fmla="*/ 0 w 2225324"/>
              <a:gd name="connsiteY4" fmla="*/ 14761 h 664118"/>
              <a:gd name="connsiteX0" fmla="*/ 2054088 w 2167819"/>
              <a:gd name="connsiteY0" fmla="*/ 674223 h 674223"/>
              <a:gd name="connsiteX1" fmla="*/ 1961323 w 2167819"/>
              <a:gd name="connsiteY1" fmla="*/ 621214 h 674223"/>
              <a:gd name="connsiteX2" fmla="*/ 1908314 w 2167819"/>
              <a:gd name="connsiteY2" fmla="*/ 475440 h 674223"/>
              <a:gd name="connsiteX3" fmla="*/ 2054088 w 2167819"/>
              <a:gd name="connsiteY3" fmla="*/ 51371 h 674223"/>
              <a:gd name="connsiteX4" fmla="*/ 0 w 2167819"/>
              <a:gd name="connsiteY4" fmla="*/ 24866 h 674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7819" h="674223">
                <a:moveTo>
                  <a:pt x="2054088" y="674223"/>
                </a:moveTo>
                <a:cubicBezTo>
                  <a:pt x="2019853" y="664284"/>
                  <a:pt x="1985619" y="654345"/>
                  <a:pt x="1961323" y="621214"/>
                </a:cubicBezTo>
                <a:cubicBezTo>
                  <a:pt x="1937027" y="588083"/>
                  <a:pt x="1892853" y="570414"/>
                  <a:pt x="1908314" y="475440"/>
                </a:cubicBezTo>
                <a:cubicBezTo>
                  <a:pt x="1923775" y="380466"/>
                  <a:pt x="2372140" y="126467"/>
                  <a:pt x="2054088" y="51371"/>
                </a:cubicBezTo>
                <a:cubicBezTo>
                  <a:pt x="1736036" y="-23725"/>
                  <a:pt x="895625" y="-1639"/>
                  <a:pt x="0" y="24866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78296" y="4015409"/>
            <a:ext cx="2736240" cy="624127"/>
          </a:xfrm>
          <a:custGeom>
            <a:avLst/>
            <a:gdLst>
              <a:gd name="connsiteX0" fmla="*/ 2411895 w 2736240"/>
              <a:gd name="connsiteY0" fmla="*/ 0 h 624127"/>
              <a:gd name="connsiteX1" fmla="*/ 2199861 w 2736240"/>
              <a:gd name="connsiteY1" fmla="*/ 106017 h 624127"/>
              <a:gd name="connsiteX2" fmla="*/ 2637182 w 2736240"/>
              <a:gd name="connsiteY2" fmla="*/ 543339 h 624127"/>
              <a:gd name="connsiteX3" fmla="*/ 0 w 2736240"/>
              <a:gd name="connsiteY3" fmla="*/ 622852 h 624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6240" h="624127">
                <a:moveTo>
                  <a:pt x="2411895" y="0"/>
                </a:moveTo>
                <a:cubicBezTo>
                  <a:pt x="2287104" y="7730"/>
                  <a:pt x="2162313" y="15460"/>
                  <a:pt x="2199861" y="106017"/>
                </a:cubicBezTo>
                <a:cubicBezTo>
                  <a:pt x="2237409" y="196574"/>
                  <a:pt x="3003826" y="457200"/>
                  <a:pt x="2637182" y="543339"/>
                </a:cubicBezTo>
                <a:cubicBezTo>
                  <a:pt x="2270538" y="629478"/>
                  <a:pt x="1135269" y="626165"/>
                  <a:pt x="0" y="622852"/>
                </a:cubicBez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5239616" y="2822713"/>
            <a:ext cx="1083833" cy="1457739"/>
          </a:xfrm>
          <a:custGeom>
            <a:avLst/>
            <a:gdLst>
              <a:gd name="connsiteX0" fmla="*/ 856384 w 1083833"/>
              <a:gd name="connsiteY0" fmla="*/ 0 h 1457739"/>
              <a:gd name="connsiteX1" fmla="*/ 1028662 w 1083833"/>
              <a:gd name="connsiteY1" fmla="*/ 437322 h 1457739"/>
              <a:gd name="connsiteX2" fmla="*/ 8245 w 1083833"/>
              <a:gd name="connsiteY2" fmla="*/ 1232452 h 1457739"/>
              <a:gd name="connsiteX3" fmla="*/ 631097 w 1083833"/>
              <a:gd name="connsiteY3" fmla="*/ 1457739 h 1457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3833" h="1457739">
                <a:moveTo>
                  <a:pt x="856384" y="0"/>
                </a:moveTo>
                <a:cubicBezTo>
                  <a:pt x="1013201" y="115956"/>
                  <a:pt x="1170018" y="231913"/>
                  <a:pt x="1028662" y="437322"/>
                </a:cubicBezTo>
                <a:cubicBezTo>
                  <a:pt x="887306" y="642731"/>
                  <a:pt x="74506" y="1062383"/>
                  <a:pt x="8245" y="1232452"/>
                </a:cubicBezTo>
                <a:cubicBezTo>
                  <a:pt x="-58016" y="1402521"/>
                  <a:pt x="286540" y="1430130"/>
                  <a:pt x="631097" y="1457739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713468" y="1934817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Khái niệm</a:t>
            </a:r>
            <a:endParaRPr lang="en-US" b="1"/>
          </a:p>
        </p:txBody>
      </p:sp>
      <p:sp>
        <p:nvSpPr>
          <p:cNvPr id="37" name="TextBox 36"/>
          <p:cNvSpPr txBox="1"/>
          <p:nvPr/>
        </p:nvSpPr>
        <p:spPr>
          <a:xfrm rot="19447698">
            <a:off x="5105706" y="3303873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Công thức</a:t>
            </a:r>
            <a:endParaRPr lang="en-US" b="1"/>
          </a:p>
        </p:txBody>
      </p:sp>
      <p:sp>
        <p:nvSpPr>
          <p:cNvPr id="38" name="TextBox 37"/>
          <p:cNvSpPr txBox="1"/>
          <p:nvPr/>
        </p:nvSpPr>
        <p:spPr>
          <a:xfrm>
            <a:off x="2892591" y="3646077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Phân tích</a:t>
            </a:r>
            <a:endParaRPr lang="en-US" b="1"/>
          </a:p>
        </p:txBody>
      </p:sp>
      <p:sp>
        <p:nvSpPr>
          <p:cNvPr id="39" name="TextBox 38"/>
          <p:cNvSpPr txBox="1"/>
          <p:nvPr/>
        </p:nvSpPr>
        <p:spPr>
          <a:xfrm>
            <a:off x="1700685" y="165735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Lưu ý</a:t>
            </a:r>
            <a:endParaRPr lang="en-US" b="1"/>
          </a:p>
        </p:txBody>
      </p:sp>
      <p:sp>
        <p:nvSpPr>
          <p:cNvPr id="40" name="TextBox 39"/>
          <p:cNvSpPr txBox="1"/>
          <p:nvPr/>
        </p:nvSpPr>
        <p:spPr>
          <a:xfrm rot="275308">
            <a:off x="1493786" y="2868863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Tìm</a:t>
            </a:r>
            <a:r>
              <a:rPr lang="en-US" b="1" smtClean="0"/>
              <a:t> nhân tử</a:t>
            </a:r>
          </a:p>
          <a:p>
            <a:r>
              <a:rPr lang="en-US" b="1" smtClean="0">
                <a:solidFill>
                  <a:srgbClr val="FF0000"/>
                </a:solidFill>
              </a:rPr>
              <a:t>Chung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24242" y="2083436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Hệ số</a:t>
            </a:r>
            <a:endParaRPr lang="en-US" b="1"/>
          </a:p>
        </p:txBody>
      </p:sp>
      <p:sp>
        <p:nvSpPr>
          <p:cNvPr id="42" name="TextBox 41"/>
          <p:cNvSpPr txBox="1"/>
          <p:nvPr/>
        </p:nvSpPr>
        <p:spPr>
          <a:xfrm rot="160694">
            <a:off x="269100" y="315991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Biến số</a:t>
            </a:r>
            <a:endParaRPr lang="en-US" b="1"/>
          </a:p>
        </p:txBody>
      </p:sp>
      <p:sp>
        <p:nvSpPr>
          <p:cNvPr id="43" name="TextBox 42"/>
          <p:cNvSpPr txBox="1"/>
          <p:nvPr/>
        </p:nvSpPr>
        <p:spPr>
          <a:xfrm>
            <a:off x="227768" y="4295633"/>
            <a:ext cx="2515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NTC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(nhân tử còn lại và</a:t>
            </a:r>
          </a:p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 hạng tử)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38380" y="3645244"/>
            <a:ext cx="1019420" cy="155402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380" y="3645244"/>
            <a:ext cx="1019420" cy="15540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0" grpId="0" animBg="1"/>
      <p:bldP spid="22" grpId="0" animBg="1"/>
      <p:bldP spid="24" grpId="0" animBg="1"/>
      <p:bldP spid="27" grpId="0" animBg="1"/>
      <p:bldP spid="28" grpId="0" animBg="1"/>
      <p:bldP spid="29" grpId="0" animBg="1"/>
      <p:bldP spid="31" grpId="0" animBg="1"/>
      <p:bldP spid="33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Bài 39: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1276350"/>
            <a:ext cx="7924800" cy="3733800"/>
          </a:xfrm>
        </p:spPr>
        <p:txBody>
          <a:bodyPr/>
          <a:lstStyle/>
          <a:p>
            <a:pPr marL="45720" indent="0">
              <a:buNone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e) 10x(x – y) – 8y(y – x)</a:t>
            </a:r>
          </a:p>
          <a:p>
            <a:pPr marL="45720" indent="0">
              <a:buNone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Nhận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thấy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– y = –(y – x)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nên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đổi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 – x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về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– y)</a:t>
            </a:r>
          </a:p>
          <a:p>
            <a:pPr marL="45720" indent="0">
              <a:buNone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10x(x – y) – 8y[–(x – y)]</a:t>
            </a:r>
          </a:p>
          <a:p>
            <a:pPr marL="45720" indent="0">
              <a:buNone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10x(x – y) + 8y(x – y)</a:t>
            </a:r>
          </a:p>
          <a:p>
            <a:pPr marL="45720" indent="0">
              <a:buNone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2(x – y).5x + 2(x – y).4y</a:t>
            </a:r>
          </a:p>
          <a:p>
            <a:pPr marL="45720" indent="0">
              <a:buNone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Xuất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hiện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nhân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tử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chung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2(x – y))</a:t>
            </a:r>
          </a:p>
          <a:p>
            <a:pPr marL="45720" indent="0">
              <a:buNone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2(x – y)(5x + 4y)</a:t>
            </a:r>
          </a:p>
          <a:p>
            <a:pPr marL="45720" indent="0">
              <a:buNone/>
            </a:pPr>
            <a:r>
              <a:rPr lang="es-E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 </a:t>
            </a:r>
            <a:r>
              <a:rPr lang="es-E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Lưu</a:t>
            </a:r>
            <a:r>
              <a:rPr lang="es-E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ý: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Nhiều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khi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để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xuất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hiện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nhân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tử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chung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cần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biến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đổi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 = –(–A)</a:t>
            </a: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 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87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6200" y="819150"/>
            <a:ext cx="2362200" cy="2362200"/>
          </a:xfrm>
        </p:spPr>
        <p:txBody>
          <a:bodyPr/>
          <a:lstStyle/>
          <a:p>
            <a:pPr algn="l"/>
            <a:r>
              <a:rPr lang="pt-BR" sz="16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a) 15.91,5 + 150.0,85</a:t>
            </a:r>
          </a:p>
          <a:p>
            <a:pPr algn="l"/>
            <a:r>
              <a:rPr lang="pt-BR" sz="16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= 15.91,5 + 15.10.0,85</a:t>
            </a:r>
          </a:p>
          <a:p>
            <a:pPr algn="l"/>
            <a:r>
              <a:rPr lang="pt-BR" sz="16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= 15.91,5 + 15.8,5</a:t>
            </a:r>
          </a:p>
          <a:p>
            <a:pPr algn="l"/>
            <a:r>
              <a:rPr lang="pt-BR" sz="16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= 15(91,5 + 8,5)</a:t>
            </a:r>
          </a:p>
          <a:p>
            <a:pPr algn="l"/>
            <a:r>
              <a:rPr lang="pt-BR" sz="16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= 15.100</a:t>
            </a:r>
          </a:p>
          <a:p>
            <a:pPr algn="l"/>
            <a:r>
              <a:rPr lang="pt-BR" sz="16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= 1500</a:t>
            </a:r>
          </a:p>
          <a:p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00600" y="285750"/>
            <a:ext cx="3962400" cy="4572000"/>
          </a:xfrm>
        </p:spPr>
        <p:txBody>
          <a:bodyPr/>
          <a:lstStyle/>
          <a:p>
            <a:pPr marL="45720" indent="0">
              <a:buNone/>
            </a:pP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b) x(x – 1) – y(1 – x)</a:t>
            </a:r>
          </a:p>
          <a:p>
            <a:pPr marL="45720" indent="0">
              <a:buNone/>
            </a:pP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x(x – 1) – y[–(x – 1)]</a:t>
            </a:r>
          </a:p>
          <a:p>
            <a:pPr marL="45720" indent="0">
              <a:buNone/>
            </a:pP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x(x – 1) + y(x – 1)</a:t>
            </a:r>
          </a:p>
          <a:p>
            <a:pPr marL="45720" indent="0">
              <a:buNone/>
            </a:pP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(x – 1)(x + y)</a:t>
            </a:r>
          </a:p>
          <a:p>
            <a:pPr marL="45720" indent="0">
              <a:buNone/>
            </a:pPr>
            <a:r>
              <a:rPr lang="es-E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Tại</a:t>
            </a: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= 2001, y = 1999, </a:t>
            </a:r>
            <a:r>
              <a:rPr lang="es-E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giá</a:t>
            </a: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trị</a:t>
            </a: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biểu</a:t>
            </a: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thức</a:t>
            </a: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bằng</a:t>
            </a: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marL="45720" indent="0">
              <a:buNone/>
            </a:pP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(2001 – 1)(2001 + 1999) = 2000.4000 = 8000000</a:t>
            </a:r>
          </a:p>
          <a:p>
            <a:pPr marL="45720" indent="0">
              <a:buNone/>
            </a:pPr>
            <a:endParaRPr lang="en-US" sz="1600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1" y="57150"/>
            <a:ext cx="2514599" cy="762000"/>
          </a:xfrm>
        </p:spPr>
        <p:txBody>
          <a:bodyPr/>
          <a:lstStyle/>
          <a:p>
            <a:pPr marL="0" indent="0">
              <a:buNone/>
            </a:pPr>
            <a:r>
              <a:rPr lang="vi-VN" dirty="0" smtClean="0">
                <a:latin typeface="+mn-lt"/>
              </a:rPr>
              <a:t>Bài 40: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60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8600" y="1047750"/>
            <a:ext cx="3810000" cy="3962400"/>
          </a:xfrm>
        </p:spPr>
        <p:txBody>
          <a:bodyPr/>
          <a:lstStyle/>
          <a:p>
            <a:pPr marL="4572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a) 5x(x – 2000) – x + 2000 = 0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⇔ 5x(x – 2000) – (x – 2000) = 0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– 2000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nhân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tử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⇔ (x – 2000).(5x – 1) = 0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⇔ x – 2000 = 0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5x – 1 = 0</a:t>
            </a:r>
          </a:p>
          <a:p>
            <a:pPr marL="45720" indent="0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2000 = 0 ⇔ x =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2000</a:t>
            </a:r>
            <a:endParaRPr lang="vi-VN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5x – 1 = 0 ⇔ 5x = 1 ⇔ x = 1/5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vi-VN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Vậy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hai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giá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trị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thỏa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mãn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= 2000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= 1/5.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0" dirty="0"/>
              <a:t>b) x</a:t>
            </a:r>
            <a:r>
              <a:rPr lang="en-US" b="0" baseline="30000" dirty="0"/>
              <a:t>3</a:t>
            </a:r>
            <a:r>
              <a:rPr lang="en-US" b="0" dirty="0"/>
              <a:t> = 13x</a:t>
            </a:r>
            <a:endParaRPr lang="en-US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645024" y="1049274"/>
            <a:ext cx="4422775" cy="3732276"/>
          </a:xfrm>
        </p:spPr>
        <p:txBody>
          <a:bodyPr/>
          <a:lstStyle/>
          <a:p>
            <a:pPr marL="4572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⇔ x</a:t>
            </a:r>
            <a:r>
              <a:rPr lang="en-US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– 13x = 0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⇔ x.x</a:t>
            </a:r>
            <a:r>
              <a:rPr lang="en-US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– x.13 =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vi-V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nhân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tử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x)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⇔ x(x</a:t>
            </a:r>
            <a:r>
              <a:rPr lang="en-US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– 13) = 0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⇔ x = 0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</a:t>
            </a:r>
            <a:r>
              <a:rPr lang="en-US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– 13 = 0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x</a:t>
            </a:r>
            <a:r>
              <a:rPr lang="en-US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– 13 = 0 ⇔ x</a:t>
            </a:r>
            <a:r>
              <a:rPr lang="en-US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= 13 ⇔ x = √13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hoặc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= –√13</a:t>
            </a:r>
          </a:p>
          <a:p>
            <a:pPr marL="45720" indent="0">
              <a:buNone/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Vậy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giá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trị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thỏa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mãn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= 0, x = √13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x = –√13.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" y="209550"/>
            <a:ext cx="2362199" cy="857250"/>
          </a:xfrm>
        </p:spPr>
        <p:txBody>
          <a:bodyPr/>
          <a:lstStyle/>
          <a:p>
            <a:r>
              <a:rPr lang="vi-VN" dirty="0" smtClean="0">
                <a:latin typeface="+mn-lt"/>
              </a:rPr>
              <a:t>Bài 41: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900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2038350"/>
            <a:ext cx="8001000" cy="2286000"/>
          </a:xfrm>
        </p:spPr>
        <p:txBody>
          <a:bodyPr>
            <a:noAutofit/>
          </a:bodyPr>
          <a:lstStyle/>
          <a:p>
            <a:pPr>
              <a:buFont typeface="Arial" charset="0"/>
              <a:buNone/>
            </a:pP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Ta </a:t>
            </a:r>
            <a:r>
              <a:rPr lang="fr-FR" sz="2000" b="1" dirty="0" err="1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có</a:t>
            </a: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: 55</a:t>
            </a:r>
            <a:r>
              <a:rPr lang="fr-FR" sz="2000" b="1" baseline="30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n+1</a:t>
            </a:r>
            <a:r>
              <a:rPr lang="fr-FR" sz="2000" dirty="0">
                <a:cs typeface="Times New Roman" pitchFamily="18" charset="0"/>
              </a:rPr>
              <a:t> – </a:t>
            </a: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55</a:t>
            </a:r>
            <a:r>
              <a:rPr lang="fr-FR" sz="2000" b="1" baseline="30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n  </a:t>
            </a: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= 55</a:t>
            </a:r>
            <a:r>
              <a:rPr lang="fr-FR" sz="2000" b="1" baseline="30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n </a:t>
            </a: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.55 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–</a:t>
            </a: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55</a:t>
            </a:r>
            <a:r>
              <a:rPr lang="fr-FR" sz="2000" b="1" baseline="30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n</a:t>
            </a:r>
            <a:endParaRPr lang="fr-FR" sz="2000" b="1" dirty="0" smtClean="0">
              <a:solidFill>
                <a:schemeClr val="bg2">
                  <a:lumMod val="50000"/>
                </a:schemeClr>
              </a:solidFill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		             = 55</a:t>
            </a:r>
            <a:r>
              <a:rPr lang="fr-FR" sz="2000" b="1" baseline="30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n</a:t>
            </a: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.(55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fr-FR" sz="2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– 1)</a:t>
            </a:r>
            <a:endParaRPr lang="fr-FR" sz="2000" b="1" dirty="0" smtClean="0">
              <a:solidFill>
                <a:schemeClr val="bg2">
                  <a:lumMod val="50000"/>
                </a:schemeClr>
              </a:solidFill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                           = 55</a:t>
            </a:r>
            <a:r>
              <a:rPr lang="fr-FR" sz="2000" b="1" baseline="30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n </a:t>
            </a: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. 54 </a:t>
            </a:r>
            <a:r>
              <a:rPr lang="vi-VN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 ⋮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54</a:t>
            </a:r>
            <a:endParaRPr lang="en-US" sz="2000" dirty="0" smtClean="0">
              <a:solidFill>
                <a:schemeClr val="bg2">
                  <a:lumMod val="50000"/>
                </a:schemeClr>
              </a:solidFill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    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=&gt;  55</a:t>
            </a:r>
            <a:r>
              <a:rPr lang="en-US" sz="2000" b="1" baseline="30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n+1  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- 55</a:t>
            </a:r>
            <a:r>
              <a:rPr lang="en-US" sz="2000" b="1" baseline="30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n    </a:t>
            </a:r>
            <a:r>
              <a:rPr lang="vi-VN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⋮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54</a:t>
            </a:r>
          </a:p>
          <a:p>
            <a:pPr>
              <a:buFont typeface="Arial" charset="0"/>
              <a:buNone/>
            </a:pP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       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Vậy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 55</a:t>
            </a:r>
            <a:r>
              <a:rPr lang="en-US" sz="2000" b="1" baseline="30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n+1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- 55</a:t>
            </a:r>
            <a:r>
              <a:rPr lang="en-US" sz="2000" b="1" baseline="30000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n </a:t>
            </a:r>
            <a:r>
              <a:rPr lang="vi-VN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⋮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54(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đpcm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)</a:t>
            </a:r>
            <a:endParaRPr lang="en-US" sz="2000" dirty="0" smtClean="0">
              <a:solidFill>
                <a:schemeClr val="bg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76200" y="1276350"/>
            <a:ext cx="8763000" cy="571500"/>
          </a:xfrm>
        </p:spPr>
        <p:txBody>
          <a:bodyPr/>
          <a:lstStyle/>
          <a:p>
            <a:pPr marL="0" indent="0" algn="l">
              <a:buNone/>
            </a:pPr>
            <a:r>
              <a:rPr lang="en-US" sz="2400" b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+mn-lt"/>
                <a:cs typeface="Times New Roman" pitchFamily="18" charset="0"/>
              </a:rPr>
              <a:t>Chứng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 minh </a:t>
            </a:r>
            <a:r>
              <a:rPr lang="en-US" sz="2400" b="1" dirty="0" err="1" smtClean="0">
                <a:latin typeface="+mn-lt"/>
                <a:cs typeface="Times New Roman" pitchFamily="18" charset="0"/>
              </a:rPr>
              <a:t>rằng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 55</a:t>
            </a:r>
            <a:r>
              <a:rPr lang="en-US" sz="2400" b="1" baseline="30000" dirty="0" smtClean="0">
                <a:latin typeface="+mn-lt"/>
                <a:cs typeface="Times New Roman" pitchFamily="18" charset="0"/>
              </a:rPr>
              <a:t>n+1 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- 55</a:t>
            </a:r>
            <a:r>
              <a:rPr lang="en-US" sz="2400" b="1" baseline="30000" dirty="0" smtClean="0">
                <a:latin typeface="+mn-lt"/>
                <a:cs typeface="Times New Roman" pitchFamily="18" charset="0"/>
              </a:rPr>
              <a:t>n  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chia </a:t>
            </a:r>
            <a:r>
              <a:rPr lang="en-US" sz="2400" b="1" dirty="0" err="1" smtClean="0">
                <a:latin typeface="+mn-lt"/>
                <a:cs typeface="Times New Roman" pitchFamily="18" charset="0"/>
              </a:rPr>
              <a:t>hết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+mn-lt"/>
                <a:cs typeface="Times New Roman" pitchFamily="18" charset="0"/>
              </a:rPr>
              <a:t>cho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 54 (</a:t>
            </a:r>
            <a:r>
              <a:rPr lang="en-US" sz="2400" b="1" dirty="0" err="1" smtClean="0">
                <a:latin typeface="+mn-lt"/>
                <a:cs typeface="Times New Roman" pitchFamily="18" charset="0"/>
              </a:rPr>
              <a:t>với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 n </a:t>
            </a:r>
            <a:r>
              <a:rPr lang="en-US" sz="2400" b="1" dirty="0" err="1" smtClean="0">
                <a:latin typeface="+mn-lt"/>
                <a:cs typeface="Times New Roman" pitchFamily="18" charset="0"/>
              </a:rPr>
              <a:t>là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+mn-lt"/>
                <a:cs typeface="Times New Roman" pitchFamily="18" charset="0"/>
              </a:rPr>
              <a:t>số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+mn-lt"/>
                <a:cs typeface="Times New Roman" pitchFamily="18" charset="0"/>
              </a:rPr>
              <a:t>tự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+mn-lt"/>
                <a:cs typeface="Times New Roman" pitchFamily="18" charset="0"/>
              </a:rPr>
              <a:t>nhiên</a:t>
            </a:r>
            <a:r>
              <a:rPr lang="en-US" sz="2400" b="1" dirty="0" smtClean="0">
                <a:latin typeface="+mn-lt"/>
                <a:cs typeface="Times New Roman" pitchFamily="18" charset="0"/>
              </a:rPr>
              <a:t>)</a:t>
            </a:r>
            <a:endParaRPr lang="en-US" sz="2400" dirty="0" smtClean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3627" y="786884"/>
            <a:ext cx="1402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mtClean="0"/>
              <a:t>Bài 42: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57024" y="133350"/>
            <a:ext cx="3034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+mn-lt"/>
              </a:rPr>
              <a:t>Chọn đáp án đúng</a:t>
            </a:r>
            <a:endParaRPr lang="en-US" sz="2800" b="1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895350"/>
            <a:ext cx="871584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latin typeface="+mn-lt"/>
              </a:rPr>
              <a:t>Câu 1: Giá trị của biểu thức 12.81 + 12.19 là:</a:t>
            </a:r>
          </a:p>
          <a:p>
            <a:r>
              <a:rPr lang="en-US" sz="2400">
                <a:latin typeface="+mn-lt"/>
              </a:rPr>
              <a:t>	</a:t>
            </a:r>
            <a:r>
              <a:rPr lang="en-US" sz="2400" smtClean="0">
                <a:latin typeface="+mn-lt"/>
              </a:rPr>
              <a:t>A. 120	            B. 1200	C. 1000	D. 112</a:t>
            </a:r>
          </a:p>
          <a:p>
            <a:r>
              <a:rPr lang="en-US" sz="2400" smtClean="0">
                <a:latin typeface="+mn-lt"/>
              </a:rPr>
              <a:t>Câu 2: Kết quả phân tích đa thức 3x</a:t>
            </a:r>
            <a:r>
              <a:rPr lang="en-US" sz="2400" baseline="30000" smtClean="0">
                <a:latin typeface="+mn-lt"/>
              </a:rPr>
              <a:t>2</a:t>
            </a:r>
            <a:r>
              <a:rPr lang="en-US" sz="2400" smtClean="0">
                <a:latin typeface="+mn-lt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5x thành nhân tử là:</a:t>
            </a:r>
          </a:p>
          <a:p>
            <a:r>
              <a:rPr lang="fr-FR" sz="2400">
                <a:latin typeface="+mn-lt"/>
                <a:cs typeface="Times New Roman" pitchFamily="18" charset="0"/>
              </a:rPr>
              <a:t>	</a:t>
            </a:r>
            <a:r>
              <a:rPr lang="fr-FR" sz="2400" smtClean="0">
                <a:latin typeface="+mn-lt"/>
                <a:cs typeface="Times New Roman" pitchFamily="18" charset="0"/>
              </a:rPr>
              <a:t>A. 3x(x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5)	B. 5x(3x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1)	C. x(x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5)	D. x(3x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5)</a:t>
            </a:r>
          </a:p>
          <a:p>
            <a:r>
              <a:rPr lang="fr-FR" sz="2400" smtClean="0">
                <a:latin typeface="+mn-lt"/>
                <a:cs typeface="Times New Roman" pitchFamily="18" charset="0"/>
              </a:rPr>
              <a:t>Câu 3: </a:t>
            </a:r>
            <a:r>
              <a:rPr lang="en-US" sz="2400">
                <a:latin typeface="+mn-lt"/>
              </a:rPr>
              <a:t>Kết quả phân tích đa thức </a:t>
            </a:r>
            <a:r>
              <a:rPr lang="en-US" sz="2400" smtClean="0">
                <a:latin typeface="+mn-lt"/>
              </a:rPr>
              <a:t>x(x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1) – y(1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x) </a:t>
            </a:r>
            <a:r>
              <a:rPr lang="fr-FR" sz="2400">
                <a:latin typeface="+mn-lt"/>
                <a:cs typeface="Times New Roman" pitchFamily="18" charset="0"/>
              </a:rPr>
              <a:t>thành nhân tử là:</a:t>
            </a:r>
          </a:p>
          <a:p>
            <a:r>
              <a:rPr lang="en-US" sz="2400" smtClean="0">
                <a:latin typeface="+mn-lt"/>
              </a:rPr>
              <a:t>	A. (x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y</a:t>
            </a:r>
            <a:r>
              <a:rPr lang="en-US" sz="2400" smtClean="0">
                <a:latin typeface="+mn-lt"/>
              </a:rPr>
              <a:t>)(x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1</a:t>
            </a:r>
            <a:r>
              <a:rPr lang="en-US" sz="2400" smtClean="0">
                <a:latin typeface="+mn-lt"/>
              </a:rPr>
              <a:t>)		B. (x + y)(x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1</a:t>
            </a:r>
            <a:r>
              <a:rPr lang="en-US" sz="2400" smtClean="0">
                <a:latin typeface="+mn-lt"/>
              </a:rPr>
              <a:t>)</a:t>
            </a:r>
          </a:p>
          <a:p>
            <a:r>
              <a:rPr lang="en-US" sz="2400">
                <a:latin typeface="+mn-lt"/>
              </a:rPr>
              <a:t>	</a:t>
            </a:r>
            <a:r>
              <a:rPr lang="en-US" sz="2400" smtClean="0">
                <a:latin typeface="+mn-lt"/>
              </a:rPr>
              <a:t>C. (1</a:t>
            </a:r>
            <a:r>
              <a:rPr lang="fr-FR" sz="2400">
                <a:latin typeface="+mn-lt"/>
                <a:cs typeface="Times New Roman" pitchFamily="18" charset="0"/>
              </a:rPr>
              <a:t> – </a:t>
            </a:r>
            <a:r>
              <a:rPr lang="en-US" sz="2400" smtClean="0">
                <a:latin typeface="+mn-lt"/>
              </a:rPr>
              <a:t>x)(x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y</a:t>
            </a:r>
            <a:r>
              <a:rPr lang="en-US" sz="2400" smtClean="0">
                <a:latin typeface="+mn-lt"/>
              </a:rPr>
              <a:t>)		D. (1</a:t>
            </a:r>
            <a:r>
              <a:rPr lang="fr-FR" sz="2400">
                <a:latin typeface="+mn-lt"/>
                <a:cs typeface="Times New Roman" pitchFamily="18" charset="0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x</a:t>
            </a:r>
            <a:r>
              <a:rPr lang="en-US" sz="2400" smtClean="0">
                <a:latin typeface="+mn-lt"/>
              </a:rPr>
              <a:t>)(x + y)	</a:t>
            </a:r>
          </a:p>
          <a:p>
            <a:r>
              <a:rPr lang="en-US" sz="2400" smtClean="0">
                <a:latin typeface="+mn-lt"/>
              </a:rPr>
              <a:t>Câu 4: Tìm x biết 3x</a:t>
            </a:r>
            <a:r>
              <a:rPr lang="en-US" sz="2400" baseline="30000" smtClean="0">
                <a:latin typeface="+mn-lt"/>
              </a:rPr>
              <a:t>2</a:t>
            </a:r>
            <a:r>
              <a:rPr lang="en-US" sz="2400" smtClean="0">
                <a:latin typeface="+mn-lt"/>
              </a:rPr>
              <a:t> </a:t>
            </a:r>
            <a:r>
              <a:rPr lang="fr-FR" sz="2400" smtClean="0">
                <a:latin typeface="+mn-lt"/>
                <a:cs typeface="Times New Roman" pitchFamily="18" charset="0"/>
              </a:rPr>
              <a:t>– 12x = 0 ta được</a:t>
            </a:r>
          </a:p>
          <a:p>
            <a:r>
              <a:rPr lang="fr-FR" sz="2400">
                <a:latin typeface="+mn-lt"/>
                <a:cs typeface="Times New Roman" pitchFamily="18" charset="0"/>
              </a:rPr>
              <a:t>	</a:t>
            </a:r>
            <a:r>
              <a:rPr lang="fr-FR" sz="2400" smtClean="0">
                <a:latin typeface="+mn-lt"/>
                <a:cs typeface="Times New Roman" pitchFamily="18" charset="0"/>
              </a:rPr>
              <a:t>A. x = 0 hoặc x = 4	 	B. x = 0 hoặc x = 3</a:t>
            </a:r>
          </a:p>
          <a:p>
            <a:r>
              <a:rPr lang="fr-FR" sz="2400">
                <a:latin typeface="+mn-lt"/>
                <a:cs typeface="Times New Roman" pitchFamily="18" charset="0"/>
              </a:rPr>
              <a:t>	</a:t>
            </a:r>
            <a:r>
              <a:rPr lang="fr-FR" sz="2400" smtClean="0">
                <a:latin typeface="+mn-lt"/>
                <a:cs typeface="Times New Roman" pitchFamily="18" charset="0"/>
              </a:rPr>
              <a:t>C. x = 0			D. x = 3</a:t>
            </a:r>
            <a:endParaRPr lang="en-US" sz="2400">
              <a:latin typeface="+mn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958548" y="1302854"/>
            <a:ext cx="381000" cy="3810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629400" y="2038350"/>
            <a:ext cx="381000" cy="3810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787348" y="2763906"/>
            <a:ext cx="381000" cy="3810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143000" y="3867150"/>
            <a:ext cx="381000" cy="3810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7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/>
          <p:cNvSpPr/>
          <p:nvPr/>
        </p:nvSpPr>
        <p:spPr>
          <a:xfrm>
            <a:off x="6215270" y="1404730"/>
            <a:ext cx="2158738" cy="901843"/>
          </a:xfrm>
          <a:custGeom>
            <a:avLst/>
            <a:gdLst>
              <a:gd name="connsiteX0" fmla="*/ 0 w 2158738"/>
              <a:gd name="connsiteY0" fmla="*/ 622853 h 901843"/>
              <a:gd name="connsiteX1" fmla="*/ 384313 w 2158738"/>
              <a:gd name="connsiteY1" fmla="*/ 848140 h 901843"/>
              <a:gd name="connsiteX2" fmla="*/ 2014330 w 2158738"/>
              <a:gd name="connsiteY2" fmla="*/ 821635 h 901843"/>
              <a:gd name="connsiteX3" fmla="*/ 1974573 w 2158738"/>
              <a:gd name="connsiteY3" fmla="*/ 0 h 901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8738" h="901843">
                <a:moveTo>
                  <a:pt x="0" y="622853"/>
                </a:moveTo>
                <a:cubicBezTo>
                  <a:pt x="24295" y="718931"/>
                  <a:pt x="48591" y="815010"/>
                  <a:pt x="384313" y="848140"/>
                </a:cubicBezTo>
                <a:cubicBezTo>
                  <a:pt x="720035" y="881270"/>
                  <a:pt x="1749287" y="962992"/>
                  <a:pt x="2014330" y="821635"/>
                </a:cubicBezTo>
                <a:cubicBezTo>
                  <a:pt x="2279373" y="680278"/>
                  <a:pt x="2126973" y="340139"/>
                  <a:pt x="1974573" y="0"/>
                </a:cubicBezTo>
              </a:path>
            </a:pathLst>
          </a:cu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272209" y="1510748"/>
            <a:ext cx="2237748" cy="848139"/>
          </a:xfrm>
          <a:custGeom>
            <a:avLst/>
            <a:gdLst>
              <a:gd name="connsiteX0" fmla="*/ 2107095 w 2237748"/>
              <a:gd name="connsiteY0" fmla="*/ 848139 h 848139"/>
              <a:gd name="connsiteX1" fmla="*/ 2067339 w 2237748"/>
              <a:gd name="connsiteY1" fmla="*/ 410817 h 848139"/>
              <a:gd name="connsiteX2" fmla="*/ 437321 w 2237748"/>
              <a:gd name="connsiteY2" fmla="*/ 450574 h 848139"/>
              <a:gd name="connsiteX3" fmla="*/ 0 w 2237748"/>
              <a:gd name="connsiteY3" fmla="*/ 0 h 848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7748" h="848139">
                <a:moveTo>
                  <a:pt x="2107095" y="848139"/>
                </a:moveTo>
                <a:cubicBezTo>
                  <a:pt x="2226365" y="662608"/>
                  <a:pt x="2345635" y="477078"/>
                  <a:pt x="2067339" y="410817"/>
                </a:cubicBezTo>
                <a:cubicBezTo>
                  <a:pt x="1789043" y="344556"/>
                  <a:pt x="781877" y="519043"/>
                  <a:pt x="437321" y="450574"/>
                </a:cubicBezTo>
                <a:cubicBezTo>
                  <a:pt x="92764" y="382104"/>
                  <a:pt x="46382" y="191052"/>
                  <a:pt x="0" y="0"/>
                </a:cubicBezTo>
              </a:path>
            </a:pathLst>
          </a:cu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638013" y="3515918"/>
            <a:ext cx="1919314" cy="562762"/>
          </a:xfrm>
          <a:custGeom>
            <a:avLst/>
            <a:gdLst>
              <a:gd name="connsiteX0" fmla="*/ 1448972 w 1851182"/>
              <a:gd name="connsiteY0" fmla="*/ 0 h 463162"/>
              <a:gd name="connsiteX1" fmla="*/ 1758461 w 1851182"/>
              <a:gd name="connsiteY1" fmla="*/ 436098 h 463162"/>
              <a:gd name="connsiteX2" fmla="*/ 0 w 1851182"/>
              <a:gd name="connsiteY2" fmla="*/ 379827 h 463162"/>
              <a:gd name="connsiteX0" fmla="*/ 1501981 w 1865525"/>
              <a:gd name="connsiteY0" fmla="*/ 0 h 505847"/>
              <a:gd name="connsiteX1" fmla="*/ 1758461 w 1865525"/>
              <a:gd name="connsiteY1" fmla="*/ 475855 h 505847"/>
              <a:gd name="connsiteX2" fmla="*/ 0 w 1865525"/>
              <a:gd name="connsiteY2" fmla="*/ 419584 h 505847"/>
              <a:gd name="connsiteX0" fmla="*/ 1501981 w 1851831"/>
              <a:gd name="connsiteY0" fmla="*/ 0 h 505847"/>
              <a:gd name="connsiteX1" fmla="*/ 1758461 w 1851831"/>
              <a:gd name="connsiteY1" fmla="*/ 475855 h 505847"/>
              <a:gd name="connsiteX2" fmla="*/ 0 w 1851831"/>
              <a:gd name="connsiteY2" fmla="*/ 419584 h 505847"/>
              <a:gd name="connsiteX0" fmla="*/ 1661008 w 1900979"/>
              <a:gd name="connsiteY0" fmla="*/ 0 h 562762"/>
              <a:gd name="connsiteX1" fmla="*/ 1758461 w 1900979"/>
              <a:gd name="connsiteY1" fmla="*/ 528863 h 562762"/>
              <a:gd name="connsiteX2" fmla="*/ 0 w 1900979"/>
              <a:gd name="connsiteY2" fmla="*/ 472592 h 562762"/>
              <a:gd name="connsiteX0" fmla="*/ 1661008 w 1919314"/>
              <a:gd name="connsiteY0" fmla="*/ 0 h 562762"/>
              <a:gd name="connsiteX1" fmla="*/ 1758461 w 1919314"/>
              <a:gd name="connsiteY1" fmla="*/ 528863 h 562762"/>
              <a:gd name="connsiteX2" fmla="*/ 0 w 1919314"/>
              <a:gd name="connsiteY2" fmla="*/ 472592 h 56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9314" h="562762">
                <a:moveTo>
                  <a:pt x="1661008" y="0"/>
                </a:moveTo>
                <a:cubicBezTo>
                  <a:pt x="1923248" y="239405"/>
                  <a:pt x="2035296" y="450098"/>
                  <a:pt x="1758461" y="528863"/>
                </a:cubicBezTo>
                <a:cubicBezTo>
                  <a:pt x="1481626" y="607628"/>
                  <a:pt x="758483" y="532379"/>
                  <a:pt x="0" y="472592"/>
                </a:cubicBezTo>
              </a:path>
            </a:pathLst>
          </a:cu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3429000" y="819150"/>
            <a:ext cx="2743200" cy="2971800"/>
            <a:chOff x="3234517" y="933450"/>
            <a:chExt cx="2743200" cy="2971800"/>
          </a:xfrm>
        </p:grpSpPr>
        <p:sp>
          <p:nvSpPr>
            <p:cNvPr id="6" name="Teardrop 5"/>
            <p:cNvSpPr/>
            <p:nvPr/>
          </p:nvSpPr>
          <p:spPr>
            <a:xfrm rot="18754245">
              <a:off x="3120217" y="1047750"/>
              <a:ext cx="2971800" cy="2743200"/>
            </a:xfrm>
            <a:prstGeom prst="teardrop">
              <a:avLst>
                <a:gd name="adj" fmla="val 79724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effectLst>
              <a:softEdge rad="3175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05200" y="1315581"/>
              <a:ext cx="2286000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0" lon="0" rev="0"/>
                </a:camera>
                <a:lightRig rig="sunset" dir="t">
                  <a:rot lat="0" lon="0" rev="4200000"/>
                </a:lightRig>
              </a:scene3d>
              <a:sp3d contourW="6350" prstMaterial="plastic">
                <a:bevelT w="0"/>
                <a:bevelB w="0"/>
                <a:extrusionClr>
                  <a:schemeClr val="bg2"/>
                </a:extrusionClr>
              </a:sp3d>
            </a:bodyPr>
            <a:lstStyle/>
            <a:p>
              <a:pPr algn="ctr"/>
              <a:r>
                <a:rPr lang="en-US" sz="2800" b="1" smtClean="0">
                  <a:solidFill>
                    <a:srgbClr val="0070C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P</a:t>
              </a:r>
              <a:r>
                <a:rPr lang="en-US" sz="2000" b="1" smtClean="0">
                  <a:solidFill>
                    <a:srgbClr val="0070C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HÂN </a:t>
              </a:r>
              <a:r>
                <a:rPr lang="en-US" sz="2800" b="1" smtClean="0">
                  <a:solidFill>
                    <a:srgbClr val="0070C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T</a:t>
              </a:r>
              <a:r>
                <a:rPr lang="en-US" sz="2000" b="1" smtClean="0">
                  <a:solidFill>
                    <a:srgbClr val="0070C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ÍCH</a:t>
              </a:r>
            </a:p>
            <a:p>
              <a:pPr algn="ctr"/>
              <a:r>
                <a:rPr lang="en-US" sz="28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B</a:t>
              </a:r>
              <a:r>
                <a:rPr lang="en-US" sz="20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ẰNG </a:t>
              </a:r>
            </a:p>
            <a:p>
              <a:pPr algn="ctr"/>
              <a:r>
                <a:rPr lang="en-US" sz="28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P</a:t>
              </a:r>
              <a:r>
                <a:rPr lang="en-US" sz="20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HƯƠNG </a:t>
              </a:r>
              <a:r>
                <a:rPr lang="en-US" sz="28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P</a:t>
              </a:r>
              <a:r>
                <a:rPr lang="en-US" sz="20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HÁP</a:t>
              </a:r>
            </a:p>
            <a:p>
              <a:pPr algn="ctr"/>
              <a:r>
                <a:rPr lang="en-US" sz="2000" b="1" smtClean="0"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ĐẶT </a:t>
              </a:r>
              <a:r>
                <a:rPr lang="en-US" sz="28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N</a:t>
              </a:r>
              <a:r>
                <a:rPr lang="en-US" sz="20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HÂN </a:t>
              </a:r>
              <a:r>
                <a:rPr lang="en-US" sz="28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T</a:t>
              </a:r>
              <a:r>
                <a:rPr lang="en-US" sz="20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Ử</a:t>
              </a:r>
            </a:p>
            <a:p>
              <a:pPr algn="ctr"/>
              <a:r>
                <a:rPr lang="en-US" sz="28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C</a:t>
              </a:r>
              <a:r>
                <a:rPr lang="en-US" sz="2000" b="1" smtClean="0">
                  <a:solidFill>
                    <a:srgbClr val="FF0000"/>
                  </a:solidFill>
                  <a:effectLst>
                    <a:glow rad="101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Sylfaen" pitchFamily="18" charset="0"/>
                </a:rPr>
                <a:t>HUNG</a:t>
              </a:r>
              <a:endParaRPr lang="en-US" sz="2000" b="1">
                <a:solidFill>
                  <a:srgbClr val="FF00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ylfaen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73834" y="361950"/>
            <a:ext cx="2370166" cy="1072823"/>
            <a:chOff x="6773834" y="432127"/>
            <a:chExt cx="2370166" cy="1072823"/>
          </a:xfrm>
        </p:grpSpPr>
        <p:sp>
          <p:nvSpPr>
            <p:cNvPr id="8" name="Rounded Rectangle 7"/>
            <p:cNvSpPr/>
            <p:nvPr/>
          </p:nvSpPr>
          <p:spPr>
            <a:xfrm>
              <a:off x="6773834" y="432127"/>
              <a:ext cx="2217766" cy="103765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905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926234" y="489287"/>
              <a:ext cx="221776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Biến đổi </a:t>
              </a:r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đa thức</a:t>
              </a:r>
            </a:p>
            <a:p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thành </a:t>
              </a:r>
              <a:r>
                <a:rPr lang="en-US" sz="20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tích</a:t>
              </a:r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 của </a:t>
              </a:r>
              <a:r>
                <a:rPr lang="en-US" sz="20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nhiều</a:t>
              </a:r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 đa thức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845124" y="3855136"/>
            <a:ext cx="1593526" cy="684858"/>
            <a:chOff x="5845124" y="3855136"/>
            <a:chExt cx="1593526" cy="684858"/>
          </a:xfrm>
        </p:grpSpPr>
        <p:sp>
          <p:nvSpPr>
            <p:cNvPr id="18" name="Pentagon 17"/>
            <p:cNvSpPr/>
            <p:nvPr/>
          </p:nvSpPr>
          <p:spPr>
            <a:xfrm>
              <a:off x="5873260" y="3855136"/>
              <a:ext cx="1565390" cy="684858"/>
            </a:xfrm>
            <a:prstGeom prst="homePlat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45124" y="3965626"/>
              <a:ext cx="15254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smtClean="0">
                  <a:solidFill>
                    <a:srgbClr val="FF0000"/>
                  </a:solidFill>
                </a:rPr>
                <a:t>A</a:t>
              </a:r>
              <a:r>
                <a:rPr lang="en-US" sz="2400" smtClean="0"/>
                <a:t>.B + </a:t>
              </a:r>
              <a:r>
                <a:rPr lang="en-US" sz="2400" smtClean="0">
                  <a:solidFill>
                    <a:srgbClr val="FF0000"/>
                  </a:solidFill>
                </a:rPr>
                <a:t>A</a:t>
              </a:r>
              <a:r>
                <a:rPr lang="en-US" sz="2400" smtClean="0"/>
                <a:t>.C</a:t>
              </a:r>
              <a:endParaRPr lang="en-US" sz="240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397260" y="3855136"/>
            <a:ext cx="1746740" cy="684858"/>
            <a:chOff x="7397260" y="3855136"/>
            <a:chExt cx="1746740" cy="684858"/>
          </a:xfrm>
        </p:grpSpPr>
        <p:sp>
          <p:nvSpPr>
            <p:cNvPr id="15" name="Pentagon 14"/>
            <p:cNvSpPr/>
            <p:nvPr/>
          </p:nvSpPr>
          <p:spPr>
            <a:xfrm>
              <a:off x="7473460" y="3855136"/>
              <a:ext cx="1670540" cy="684858"/>
            </a:xfrm>
            <a:prstGeom prst="homePlate">
              <a:avLst>
                <a:gd name="adj" fmla="val 17134"/>
              </a:avLst>
            </a:prstGeom>
            <a:solidFill>
              <a:schemeClr val="accent6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397260" y="3965626"/>
              <a:ext cx="17049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smtClean="0"/>
                <a:t>= </a:t>
              </a:r>
              <a:r>
                <a:rPr lang="en-US" sz="2400" smtClean="0">
                  <a:solidFill>
                    <a:srgbClr val="FF0000"/>
                  </a:solidFill>
                </a:rPr>
                <a:t>A</a:t>
              </a:r>
              <a:r>
                <a:rPr lang="en-US" sz="2400" smtClean="0"/>
                <a:t>.(B + C)</a:t>
              </a:r>
              <a:endParaRPr lang="en-US" sz="2400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434" y="2268102"/>
            <a:ext cx="879195" cy="78309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92502" y="209550"/>
            <a:ext cx="2550698" cy="1323439"/>
            <a:chOff x="104336" y="285750"/>
            <a:chExt cx="2550698" cy="1323439"/>
          </a:xfrm>
        </p:grpSpPr>
        <p:sp>
          <p:nvSpPr>
            <p:cNvPr id="14" name="Rounded Rectangle 13"/>
            <p:cNvSpPr/>
            <p:nvPr/>
          </p:nvSpPr>
          <p:spPr>
            <a:xfrm>
              <a:off x="152400" y="285750"/>
              <a:ext cx="2474498" cy="1272450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4336" y="285750"/>
              <a:ext cx="2550698" cy="132343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smtClean="0"/>
                <a:t>Để xuất hiện </a:t>
              </a:r>
            </a:p>
            <a:p>
              <a:pPr algn="ctr"/>
              <a:r>
                <a:rPr lang="en-US" sz="2000" smtClean="0">
                  <a:solidFill>
                    <a:srgbClr val="FF0000"/>
                  </a:solidFill>
                </a:rPr>
                <a:t>Nhân Tử Chung</a:t>
              </a:r>
            </a:p>
            <a:p>
              <a:pPr algn="ctr"/>
              <a:r>
                <a:rPr lang="en-US" sz="2000" smtClean="0"/>
                <a:t>cần </a:t>
              </a:r>
              <a:r>
                <a:rPr lang="en-US" sz="2000" smtClean="0">
                  <a:solidFill>
                    <a:srgbClr val="FF0000"/>
                  </a:solidFill>
                </a:rPr>
                <a:t>Đổi Dấu </a:t>
              </a:r>
              <a:r>
                <a:rPr lang="en-US" sz="2000" smtClean="0"/>
                <a:t>hạng tử</a:t>
              </a:r>
            </a:p>
            <a:p>
              <a:pPr algn="ctr"/>
              <a:r>
                <a:rPr lang="en-US" sz="2000" smtClean="0">
                  <a:solidFill>
                    <a:srgbClr val="FF0000"/>
                  </a:solidFill>
                </a:rPr>
                <a:t>A = - (- A)</a:t>
              </a:r>
              <a:endParaRPr lang="en-US" sz="2000">
                <a:solidFill>
                  <a:srgbClr val="FF0000"/>
                </a:solidFill>
              </a:endParaRPr>
            </a:p>
          </p:txBody>
        </p:sp>
      </p:grpSp>
      <p:sp>
        <p:nvSpPr>
          <p:cNvPr id="24" name="Freeform 23"/>
          <p:cNvSpPr/>
          <p:nvPr/>
        </p:nvSpPr>
        <p:spPr>
          <a:xfrm>
            <a:off x="1378832" y="3114412"/>
            <a:ext cx="1590178" cy="877548"/>
          </a:xfrm>
          <a:custGeom>
            <a:avLst/>
            <a:gdLst>
              <a:gd name="connsiteX0" fmla="*/ 259773 w 436570"/>
              <a:gd name="connsiteY0" fmla="*/ 862445 h 870918"/>
              <a:gd name="connsiteX1" fmla="*/ 51954 w 436570"/>
              <a:gd name="connsiteY1" fmla="*/ 779318 h 870918"/>
              <a:gd name="connsiteX2" fmla="*/ 436418 w 436570"/>
              <a:gd name="connsiteY2" fmla="*/ 207818 h 870918"/>
              <a:gd name="connsiteX3" fmla="*/ 0 w 436570"/>
              <a:gd name="connsiteY3" fmla="*/ 0 h 870918"/>
              <a:gd name="connsiteX0" fmla="*/ 857684 w 1050704"/>
              <a:gd name="connsiteY0" fmla="*/ 875697 h 884170"/>
              <a:gd name="connsiteX1" fmla="*/ 649865 w 1050704"/>
              <a:gd name="connsiteY1" fmla="*/ 792570 h 884170"/>
              <a:gd name="connsiteX2" fmla="*/ 1034329 w 1050704"/>
              <a:gd name="connsiteY2" fmla="*/ 221070 h 884170"/>
              <a:gd name="connsiteX3" fmla="*/ 0 w 1050704"/>
              <a:gd name="connsiteY3" fmla="*/ 0 h 884170"/>
              <a:gd name="connsiteX0" fmla="*/ 857684 w 1032222"/>
              <a:gd name="connsiteY0" fmla="*/ 875697 h 886787"/>
              <a:gd name="connsiteX1" fmla="*/ 649865 w 1032222"/>
              <a:gd name="connsiteY1" fmla="*/ 792570 h 886787"/>
              <a:gd name="connsiteX2" fmla="*/ 1015348 w 1032222"/>
              <a:gd name="connsiteY2" fmla="*/ 154809 h 886787"/>
              <a:gd name="connsiteX3" fmla="*/ 0 w 1032222"/>
              <a:gd name="connsiteY3" fmla="*/ 0 h 886787"/>
              <a:gd name="connsiteX0" fmla="*/ 857684 w 1035289"/>
              <a:gd name="connsiteY0" fmla="*/ 875697 h 877548"/>
              <a:gd name="connsiteX1" fmla="*/ 687828 w 1035289"/>
              <a:gd name="connsiteY1" fmla="*/ 713057 h 877548"/>
              <a:gd name="connsiteX2" fmla="*/ 1015348 w 1035289"/>
              <a:gd name="connsiteY2" fmla="*/ 154809 h 877548"/>
              <a:gd name="connsiteX3" fmla="*/ 0 w 1035289"/>
              <a:gd name="connsiteY3" fmla="*/ 0 h 87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5289" h="877548">
                <a:moveTo>
                  <a:pt x="857684" y="875697"/>
                </a:moveTo>
                <a:cubicBezTo>
                  <a:pt x="739054" y="888686"/>
                  <a:pt x="661551" y="833205"/>
                  <a:pt x="687828" y="713057"/>
                </a:cubicBezTo>
                <a:cubicBezTo>
                  <a:pt x="714105" y="592909"/>
                  <a:pt x="1129986" y="273652"/>
                  <a:pt x="1015348" y="154809"/>
                </a:cubicBezTo>
                <a:cubicBezTo>
                  <a:pt x="900710" y="35966"/>
                  <a:pt x="213879" y="38966"/>
                  <a:pt x="0" y="0"/>
                </a:cubicBez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28600" y="3092633"/>
            <a:ext cx="1219200" cy="416617"/>
          </a:xfrm>
          <a:custGeom>
            <a:avLst/>
            <a:gdLst>
              <a:gd name="connsiteX0" fmla="*/ 1855305 w 1855305"/>
              <a:gd name="connsiteY0" fmla="*/ 45271 h 416617"/>
              <a:gd name="connsiteX1" fmla="*/ 1802296 w 1855305"/>
              <a:gd name="connsiteY1" fmla="*/ 18767 h 416617"/>
              <a:gd name="connsiteX2" fmla="*/ 1590261 w 1855305"/>
              <a:gd name="connsiteY2" fmla="*/ 32019 h 416617"/>
              <a:gd name="connsiteX3" fmla="*/ 1563757 w 1855305"/>
              <a:gd name="connsiteY3" fmla="*/ 389828 h 416617"/>
              <a:gd name="connsiteX4" fmla="*/ 0 w 1855305"/>
              <a:gd name="connsiteY4" fmla="*/ 363323 h 416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305" h="416617">
                <a:moveTo>
                  <a:pt x="1855305" y="45271"/>
                </a:moveTo>
                <a:cubicBezTo>
                  <a:pt x="1850887" y="33123"/>
                  <a:pt x="1846470" y="20976"/>
                  <a:pt x="1802296" y="18767"/>
                </a:cubicBezTo>
                <a:cubicBezTo>
                  <a:pt x="1758122" y="16558"/>
                  <a:pt x="1630017" y="-29824"/>
                  <a:pt x="1590261" y="32019"/>
                </a:cubicBezTo>
                <a:cubicBezTo>
                  <a:pt x="1550505" y="93862"/>
                  <a:pt x="1828801" y="334611"/>
                  <a:pt x="1563757" y="389828"/>
                </a:cubicBezTo>
                <a:cubicBezTo>
                  <a:pt x="1298713" y="445045"/>
                  <a:pt x="649356" y="404184"/>
                  <a:pt x="0" y="363323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424242" y="2453288"/>
            <a:ext cx="1150539" cy="674223"/>
          </a:xfrm>
          <a:custGeom>
            <a:avLst/>
            <a:gdLst>
              <a:gd name="connsiteX0" fmla="*/ 2040835 w 2281840"/>
              <a:gd name="connsiteY0" fmla="*/ 596348 h 596348"/>
              <a:gd name="connsiteX1" fmla="*/ 1948070 w 2281840"/>
              <a:gd name="connsiteY1" fmla="*/ 543339 h 596348"/>
              <a:gd name="connsiteX2" fmla="*/ 1895061 w 2281840"/>
              <a:gd name="connsiteY2" fmla="*/ 397565 h 596348"/>
              <a:gd name="connsiteX3" fmla="*/ 2186609 w 2281840"/>
              <a:gd name="connsiteY3" fmla="*/ 92765 h 596348"/>
              <a:gd name="connsiteX4" fmla="*/ 0 w 2281840"/>
              <a:gd name="connsiteY4" fmla="*/ 0 h 596348"/>
              <a:gd name="connsiteX0" fmla="*/ 2040835 w 2211155"/>
              <a:gd name="connsiteY0" fmla="*/ 623065 h 623065"/>
              <a:gd name="connsiteX1" fmla="*/ 1948070 w 2211155"/>
              <a:gd name="connsiteY1" fmla="*/ 570056 h 623065"/>
              <a:gd name="connsiteX2" fmla="*/ 1895061 w 2211155"/>
              <a:gd name="connsiteY2" fmla="*/ 424282 h 623065"/>
              <a:gd name="connsiteX3" fmla="*/ 2107096 w 2211155"/>
              <a:gd name="connsiteY3" fmla="*/ 26717 h 623065"/>
              <a:gd name="connsiteX4" fmla="*/ 0 w 2211155"/>
              <a:gd name="connsiteY4" fmla="*/ 26717 h 623065"/>
              <a:gd name="connsiteX0" fmla="*/ 2054088 w 2225324"/>
              <a:gd name="connsiteY0" fmla="*/ 649357 h 649357"/>
              <a:gd name="connsiteX1" fmla="*/ 1961323 w 2225324"/>
              <a:gd name="connsiteY1" fmla="*/ 596348 h 649357"/>
              <a:gd name="connsiteX2" fmla="*/ 1908314 w 2225324"/>
              <a:gd name="connsiteY2" fmla="*/ 450574 h 649357"/>
              <a:gd name="connsiteX3" fmla="*/ 2120349 w 2225324"/>
              <a:gd name="connsiteY3" fmla="*/ 53009 h 649357"/>
              <a:gd name="connsiteX4" fmla="*/ 0 w 2225324"/>
              <a:gd name="connsiteY4" fmla="*/ 0 h 649357"/>
              <a:gd name="connsiteX0" fmla="*/ 2054088 w 2225324"/>
              <a:gd name="connsiteY0" fmla="*/ 664118 h 664118"/>
              <a:gd name="connsiteX1" fmla="*/ 1961323 w 2225324"/>
              <a:gd name="connsiteY1" fmla="*/ 611109 h 664118"/>
              <a:gd name="connsiteX2" fmla="*/ 1908314 w 2225324"/>
              <a:gd name="connsiteY2" fmla="*/ 465335 h 664118"/>
              <a:gd name="connsiteX3" fmla="*/ 2120349 w 2225324"/>
              <a:gd name="connsiteY3" fmla="*/ 67770 h 664118"/>
              <a:gd name="connsiteX4" fmla="*/ 0 w 2225324"/>
              <a:gd name="connsiteY4" fmla="*/ 14761 h 664118"/>
              <a:gd name="connsiteX0" fmla="*/ 2054088 w 2167819"/>
              <a:gd name="connsiteY0" fmla="*/ 674223 h 674223"/>
              <a:gd name="connsiteX1" fmla="*/ 1961323 w 2167819"/>
              <a:gd name="connsiteY1" fmla="*/ 621214 h 674223"/>
              <a:gd name="connsiteX2" fmla="*/ 1908314 w 2167819"/>
              <a:gd name="connsiteY2" fmla="*/ 475440 h 674223"/>
              <a:gd name="connsiteX3" fmla="*/ 2054088 w 2167819"/>
              <a:gd name="connsiteY3" fmla="*/ 51371 h 674223"/>
              <a:gd name="connsiteX4" fmla="*/ 0 w 2167819"/>
              <a:gd name="connsiteY4" fmla="*/ 24866 h 674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7819" h="674223">
                <a:moveTo>
                  <a:pt x="2054088" y="674223"/>
                </a:moveTo>
                <a:cubicBezTo>
                  <a:pt x="2019853" y="664284"/>
                  <a:pt x="1985619" y="654345"/>
                  <a:pt x="1961323" y="621214"/>
                </a:cubicBezTo>
                <a:cubicBezTo>
                  <a:pt x="1937027" y="588083"/>
                  <a:pt x="1892853" y="570414"/>
                  <a:pt x="1908314" y="475440"/>
                </a:cubicBezTo>
                <a:cubicBezTo>
                  <a:pt x="1923775" y="380466"/>
                  <a:pt x="2372140" y="126467"/>
                  <a:pt x="2054088" y="51371"/>
                </a:cubicBezTo>
                <a:cubicBezTo>
                  <a:pt x="1736036" y="-23725"/>
                  <a:pt x="895625" y="-1639"/>
                  <a:pt x="0" y="24866"/>
                </a:cubicBezTo>
              </a:path>
            </a:pathLst>
          </a:cu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78296" y="4015409"/>
            <a:ext cx="2736240" cy="624127"/>
          </a:xfrm>
          <a:custGeom>
            <a:avLst/>
            <a:gdLst>
              <a:gd name="connsiteX0" fmla="*/ 2411895 w 2736240"/>
              <a:gd name="connsiteY0" fmla="*/ 0 h 624127"/>
              <a:gd name="connsiteX1" fmla="*/ 2199861 w 2736240"/>
              <a:gd name="connsiteY1" fmla="*/ 106017 h 624127"/>
              <a:gd name="connsiteX2" fmla="*/ 2637182 w 2736240"/>
              <a:gd name="connsiteY2" fmla="*/ 543339 h 624127"/>
              <a:gd name="connsiteX3" fmla="*/ 0 w 2736240"/>
              <a:gd name="connsiteY3" fmla="*/ 622852 h 624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6240" h="624127">
                <a:moveTo>
                  <a:pt x="2411895" y="0"/>
                </a:moveTo>
                <a:cubicBezTo>
                  <a:pt x="2287104" y="7730"/>
                  <a:pt x="2162313" y="15460"/>
                  <a:pt x="2199861" y="106017"/>
                </a:cubicBezTo>
                <a:cubicBezTo>
                  <a:pt x="2237409" y="196574"/>
                  <a:pt x="3003826" y="457200"/>
                  <a:pt x="2637182" y="543339"/>
                </a:cubicBezTo>
                <a:cubicBezTo>
                  <a:pt x="2270538" y="629478"/>
                  <a:pt x="1135269" y="626165"/>
                  <a:pt x="0" y="622852"/>
                </a:cubicBez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5239616" y="2822713"/>
            <a:ext cx="1083833" cy="1457739"/>
          </a:xfrm>
          <a:custGeom>
            <a:avLst/>
            <a:gdLst>
              <a:gd name="connsiteX0" fmla="*/ 856384 w 1083833"/>
              <a:gd name="connsiteY0" fmla="*/ 0 h 1457739"/>
              <a:gd name="connsiteX1" fmla="*/ 1028662 w 1083833"/>
              <a:gd name="connsiteY1" fmla="*/ 437322 h 1457739"/>
              <a:gd name="connsiteX2" fmla="*/ 8245 w 1083833"/>
              <a:gd name="connsiteY2" fmla="*/ 1232452 h 1457739"/>
              <a:gd name="connsiteX3" fmla="*/ 631097 w 1083833"/>
              <a:gd name="connsiteY3" fmla="*/ 1457739 h 1457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3833" h="1457739">
                <a:moveTo>
                  <a:pt x="856384" y="0"/>
                </a:moveTo>
                <a:cubicBezTo>
                  <a:pt x="1013201" y="115956"/>
                  <a:pt x="1170018" y="231913"/>
                  <a:pt x="1028662" y="437322"/>
                </a:cubicBezTo>
                <a:cubicBezTo>
                  <a:pt x="887306" y="642731"/>
                  <a:pt x="74506" y="1062383"/>
                  <a:pt x="8245" y="1232452"/>
                </a:cubicBezTo>
                <a:cubicBezTo>
                  <a:pt x="-58016" y="1402521"/>
                  <a:pt x="286540" y="1430130"/>
                  <a:pt x="631097" y="1457739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713468" y="1934817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Khái niệm</a:t>
            </a:r>
            <a:endParaRPr lang="en-US" b="1"/>
          </a:p>
        </p:txBody>
      </p:sp>
      <p:sp>
        <p:nvSpPr>
          <p:cNvPr id="37" name="TextBox 36"/>
          <p:cNvSpPr txBox="1"/>
          <p:nvPr/>
        </p:nvSpPr>
        <p:spPr>
          <a:xfrm rot="19447698">
            <a:off x="5105706" y="3303873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Công thức</a:t>
            </a:r>
            <a:endParaRPr lang="en-US" b="1"/>
          </a:p>
        </p:txBody>
      </p:sp>
      <p:sp>
        <p:nvSpPr>
          <p:cNvPr id="38" name="TextBox 37"/>
          <p:cNvSpPr txBox="1"/>
          <p:nvPr/>
        </p:nvSpPr>
        <p:spPr>
          <a:xfrm>
            <a:off x="2892591" y="3646077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Phân tích</a:t>
            </a:r>
            <a:endParaRPr lang="en-US" b="1"/>
          </a:p>
        </p:txBody>
      </p:sp>
      <p:sp>
        <p:nvSpPr>
          <p:cNvPr id="39" name="TextBox 38"/>
          <p:cNvSpPr txBox="1"/>
          <p:nvPr/>
        </p:nvSpPr>
        <p:spPr>
          <a:xfrm>
            <a:off x="1700685" y="1565485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Lưu ý</a:t>
            </a:r>
            <a:endParaRPr lang="en-US" b="1"/>
          </a:p>
        </p:txBody>
      </p:sp>
      <p:sp>
        <p:nvSpPr>
          <p:cNvPr id="40" name="TextBox 39"/>
          <p:cNvSpPr txBox="1"/>
          <p:nvPr/>
        </p:nvSpPr>
        <p:spPr>
          <a:xfrm rot="275308">
            <a:off x="1493786" y="2868863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Tìm</a:t>
            </a:r>
            <a:r>
              <a:rPr lang="en-US" b="1" smtClean="0"/>
              <a:t> nhân tử</a:t>
            </a:r>
          </a:p>
          <a:p>
            <a:r>
              <a:rPr lang="en-US" b="1" smtClean="0">
                <a:solidFill>
                  <a:srgbClr val="FF0000"/>
                </a:solidFill>
              </a:rPr>
              <a:t>Chung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24242" y="2083436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Hệ số</a:t>
            </a:r>
            <a:endParaRPr lang="en-US" b="1"/>
          </a:p>
        </p:txBody>
      </p:sp>
      <p:sp>
        <p:nvSpPr>
          <p:cNvPr id="42" name="TextBox 41"/>
          <p:cNvSpPr txBox="1"/>
          <p:nvPr/>
        </p:nvSpPr>
        <p:spPr>
          <a:xfrm rot="160694">
            <a:off x="269100" y="315991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Biến số</a:t>
            </a:r>
            <a:endParaRPr lang="en-US" b="1"/>
          </a:p>
        </p:txBody>
      </p:sp>
      <p:sp>
        <p:nvSpPr>
          <p:cNvPr id="43" name="TextBox 42"/>
          <p:cNvSpPr txBox="1"/>
          <p:nvPr/>
        </p:nvSpPr>
        <p:spPr>
          <a:xfrm>
            <a:off x="227768" y="4295633"/>
            <a:ext cx="2515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NTC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(nhân tử còn lại và</a:t>
            </a:r>
          </a:p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 hạng tử)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380" y="3645244"/>
            <a:ext cx="1019420" cy="155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58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828800" y="361950"/>
            <a:ext cx="5181600" cy="533400"/>
          </a:xfrm>
        </p:spPr>
        <p:txBody>
          <a:bodyPr/>
          <a:lstStyle/>
          <a:p>
            <a:pPr marL="0" indent="0" algn="l">
              <a:buNone/>
            </a:pP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 A, B, C là các biểu thức tùy ý: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04052" y="1278412"/>
            <a:ext cx="1789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A</a:t>
            </a:r>
            <a:r>
              <a:rPr lang="en-US" sz="2400" smtClean="0"/>
              <a:t>.B + </a:t>
            </a:r>
            <a:r>
              <a:rPr lang="en-US" sz="2400" smtClean="0">
                <a:solidFill>
                  <a:srgbClr val="FF0000"/>
                </a:solidFill>
              </a:rPr>
              <a:t>A</a:t>
            </a:r>
            <a:r>
              <a:rPr lang="en-US" sz="2400" smtClean="0"/>
              <a:t>.C =</a:t>
            </a:r>
            <a:endParaRPr lang="en-US" sz="2400"/>
          </a:p>
        </p:txBody>
      </p:sp>
      <p:sp>
        <p:nvSpPr>
          <p:cNvPr id="5" name="Freeform 4"/>
          <p:cNvSpPr/>
          <p:nvPr/>
        </p:nvSpPr>
        <p:spPr>
          <a:xfrm>
            <a:off x="2663687" y="1654947"/>
            <a:ext cx="1325217" cy="198821"/>
          </a:xfrm>
          <a:custGeom>
            <a:avLst/>
            <a:gdLst>
              <a:gd name="connsiteX0" fmla="*/ 0 w 1325217"/>
              <a:gd name="connsiteY0" fmla="*/ 0 h 198821"/>
              <a:gd name="connsiteX1" fmla="*/ 636104 w 1325217"/>
              <a:gd name="connsiteY1" fmla="*/ 198783 h 198821"/>
              <a:gd name="connsiteX2" fmla="*/ 1325217 w 1325217"/>
              <a:gd name="connsiteY2" fmla="*/ 13252 h 198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5217" h="198821">
                <a:moveTo>
                  <a:pt x="0" y="0"/>
                </a:moveTo>
                <a:cubicBezTo>
                  <a:pt x="207617" y="98287"/>
                  <a:pt x="415235" y="196574"/>
                  <a:pt x="636104" y="198783"/>
                </a:cubicBezTo>
                <a:cubicBezTo>
                  <a:pt x="856973" y="200992"/>
                  <a:pt x="1091095" y="107122"/>
                  <a:pt x="1325217" y="1325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4343400" y="1654947"/>
            <a:ext cx="1325217" cy="198821"/>
          </a:xfrm>
          <a:custGeom>
            <a:avLst/>
            <a:gdLst>
              <a:gd name="connsiteX0" fmla="*/ 0 w 1325217"/>
              <a:gd name="connsiteY0" fmla="*/ 0 h 198821"/>
              <a:gd name="connsiteX1" fmla="*/ 636104 w 1325217"/>
              <a:gd name="connsiteY1" fmla="*/ 198783 h 198821"/>
              <a:gd name="connsiteX2" fmla="*/ 1325217 w 1325217"/>
              <a:gd name="connsiteY2" fmla="*/ 13252 h 198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5217" h="198821">
                <a:moveTo>
                  <a:pt x="0" y="0"/>
                </a:moveTo>
                <a:cubicBezTo>
                  <a:pt x="207617" y="98287"/>
                  <a:pt x="415235" y="196574"/>
                  <a:pt x="636104" y="198783"/>
                </a:cubicBezTo>
                <a:cubicBezTo>
                  <a:pt x="856973" y="200992"/>
                  <a:pt x="1091095" y="107122"/>
                  <a:pt x="1325217" y="1325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324519" y="127157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A</a:t>
            </a:r>
            <a:endParaRPr lang="en-US" sz="2400"/>
          </a:p>
        </p:txBody>
      </p:sp>
      <p:sp>
        <p:nvSpPr>
          <p:cNvPr id="8" name="Freeform 7"/>
          <p:cNvSpPr/>
          <p:nvPr/>
        </p:nvSpPr>
        <p:spPr>
          <a:xfrm>
            <a:off x="2822713" y="971550"/>
            <a:ext cx="1616765" cy="371143"/>
          </a:xfrm>
          <a:custGeom>
            <a:avLst/>
            <a:gdLst>
              <a:gd name="connsiteX0" fmla="*/ 0 w 1616765"/>
              <a:gd name="connsiteY0" fmla="*/ 344638 h 371143"/>
              <a:gd name="connsiteX1" fmla="*/ 848139 w 1616765"/>
              <a:gd name="connsiteY1" fmla="*/ 82 h 371143"/>
              <a:gd name="connsiteX2" fmla="*/ 1616765 w 1616765"/>
              <a:gd name="connsiteY2" fmla="*/ 371143 h 37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16765" h="371143">
                <a:moveTo>
                  <a:pt x="0" y="344638"/>
                </a:moveTo>
                <a:cubicBezTo>
                  <a:pt x="289339" y="170151"/>
                  <a:pt x="578678" y="-4335"/>
                  <a:pt x="848139" y="82"/>
                </a:cubicBezTo>
                <a:cubicBezTo>
                  <a:pt x="1117600" y="4499"/>
                  <a:pt x="1367182" y="187821"/>
                  <a:pt x="1616765" y="371143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604591" y="1064292"/>
            <a:ext cx="887896" cy="291653"/>
          </a:xfrm>
          <a:custGeom>
            <a:avLst/>
            <a:gdLst>
              <a:gd name="connsiteX0" fmla="*/ 0 w 887896"/>
              <a:gd name="connsiteY0" fmla="*/ 265148 h 291653"/>
              <a:gd name="connsiteX1" fmla="*/ 556592 w 887896"/>
              <a:gd name="connsiteY1" fmla="*/ 105 h 291653"/>
              <a:gd name="connsiteX2" fmla="*/ 887896 w 887896"/>
              <a:gd name="connsiteY2" fmla="*/ 291653 h 291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7896" h="291653">
                <a:moveTo>
                  <a:pt x="0" y="265148"/>
                </a:moveTo>
                <a:cubicBezTo>
                  <a:pt x="204304" y="130418"/>
                  <a:pt x="408609" y="-4312"/>
                  <a:pt x="556592" y="105"/>
                </a:cubicBezTo>
                <a:cubicBezTo>
                  <a:pt x="704575" y="4522"/>
                  <a:pt x="834887" y="247479"/>
                  <a:pt x="887896" y="291653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38934" y="1273947"/>
            <a:ext cx="1252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/>
              <a:t>.(</a:t>
            </a:r>
            <a:r>
              <a:rPr lang="en-US" sz="2400"/>
              <a:t>B + 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95600" y="1938898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</a:rPr>
              <a:t>TỔNG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86925" y="193889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002060"/>
                </a:solidFill>
              </a:rPr>
              <a:t>TÍCH</a:t>
            </a:r>
            <a:endParaRPr lang="en-US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2571750"/>
            <a:ext cx="4803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Ví dụ. Viết đa thức sau thành tích:      3x + 3y</a:t>
            </a:r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623544" y="3414415"/>
            <a:ext cx="1619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3</a:t>
            </a:r>
            <a:r>
              <a:rPr lang="en-US" sz="2400" smtClean="0"/>
              <a:t>.x + </a:t>
            </a:r>
            <a:r>
              <a:rPr lang="en-US" sz="2400" smtClean="0">
                <a:solidFill>
                  <a:srgbClr val="FF0000"/>
                </a:solidFill>
              </a:rPr>
              <a:t>3</a:t>
            </a:r>
            <a:r>
              <a:rPr lang="en-US" sz="2400" smtClean="0"/>
              <a:t>.y =</a:t>
            </a:r>
            <a:endParaRPr lang="en-US" sz="2400"/>
          </a:p>
        </p:txBody>
      </p:sp>
      <p:sp>
        <p:nvSpPr>
          <p:cNvPr id="19" name="Rectangle 18"/>
          <p:cNvSpPr/>
          <p:nvPr/>
        </p:nvSpPr>
        <p:spPr>
          <a:xfrm>
            <a:off x="4344011" y="340757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3</a:t>
            </a:r>
            <a:endParaRPr lang="en-US" sz="2400"/>
          </a:p>
        </p:txBody>
      </p:sp>
      <p:sp>
        <p:nvSpPr>
          <p:cNvPr id="20" name="Freeform 19"/>
          <p:cNvSpPr/>
          <p:nvPr/>
        </p:nvSpPr>
        <p:spPr>
          <a:xfrm>
            <a:off x="2842205" y="3107553"/>
            <a:ext cx="1616765" cy="371143"/>
          </a:xfrm>
          <a:custGeom>
            <a:avLst/>
            <a:gdLst>
              <a:gd name="connsiteX0" fmla="*/ 0 w 1616765"/>
              <a:gd name="connsiteY0" fmla="*/ 344638 h 371143"/>
              <a:gd name="connsiteX1" fmla="*/ 848139 w 1616765"/>
              <a:gd name="connsiteY1" fmla="*/ 82 h 371143"/>
              <a:gd name="connsiteX2" fmla="*/ 1616765 w 1616765"/>
              <a:gd name="connsiteY2" fmla="*/ 371143 h 37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16765" h="371143">
                <a:moveTo>
                  <a:pt x="0" y="344638"/>
                </a:moveTo>
                <a:cubicBezTo>
                  <a:pt x="289339" y="170151"/>
                  <a:pt x="578678" y="-4335"/>
                  <a:pt x="848139" y="82"/>
                </a:cubicBezTo>
                <a:cubicBezTo>
                  <a:pt x="1117600" y="4499"/>
                  <a:pt x="1367182" y="187821"/>
                  <a:pt x="1616765" y="371143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624083" y="3200295"/>
            <a:ext cx="887896" cy="291653"/>
          </a:xfrm>
          <a:custGeom>
            <a:avLst/>
            <a:gdLst>
              <a:gd name="connsiteX0" fmla="*/ 0 w 887896"/>
              <a:gd name="connsiteY0" fmla="*/ 265148 h 291653"/>
              <a:gd name="connsiteX1" fmla="*/ 556592 w 887896"/>
              <a:gd name="connsiteY1" fmla="*/ 105 h 291653"/>
              <a:gd name="connsiteX2" fmla="*/ 887896 w 887896"/>
              <a:gd name="connsiteY2" fmla="*/ 291653 h 291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7896" h="291653">
                <a:moveTo>
                  <a:pt x="0" y="265148"/>
                </a:moveTo>
                <a:cubicBezTo>
                  <a:pt x="204304" y="130418"/>
                  <a:pt x="408609" y="-4312"/>
                  <a:pt x="556592" y="105"/>
                </a:cubicBezTo>
                <a:cubicBezTo>
                  <a:pt x="704575" y="4522"/>
                  <a:pt x="834887" y="247479"/>
                  <a:pt x="887896" y="291653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558426" y="3409950"/>
            <a:ext cx="1132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/>
              <a:t>.(x </a:t>
            </a:r>
            <a:r>
              <a:rPr lang="en-US" sz="2400"/>
              <a:t>+ </a:t>
            </a:r>
            <a:r>
              <a:rPr lang="en-US" sz="2400" smtClean="0"/>
              <a:t>y)</a:t>
            </a:r>
            <a:endParaRPr lang="en-US" sz="2400"/>
          </a:p>
        </p:txBody>
      </p:sp>
      <p:sp>
        <p:nvSpPr>
          <p:cNvPr id="15" name="TextBox 14"/>
          <p:cNvSpPr txBox="1"/>
          <p:nvPr/>
        </p:nvSpPr>
        <p:spPr>
          <a:xfrm>
            <a:off x="1447800" y="4324350"/>
            <a:ext cx="553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C000"/>
                </a:solidFill>
              </a:rPr>
              <a:t>Quá trình này gọi là phân tích đa thức thành nhân tử</a:t>
            </a:r>
            <a:endParaRPr lang="en-US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6" grpId="0"/>
      <p:bldP spid="8" grpId="0" animBg="1"/>
      <p:bldP spid="9" grpId="0" animBg="1"/>
      <p:bldP spid="10" grpId="0"/>
      <p:bldP spid="11" grpId="0"/>
      <p:bldP spid="13" grpId="0"/>
      <p:bldP spid="12" grpId="0"/>
      <p:bldP spid="16" grpId="0"/>
      <p:bldP spid="19" grpId="0"/>
      <p:bldP spid="20" grpId="0" animBg="1"/>
      <p:bldP spid="21" grpId="0" animBg="1"/>
      <p:bldP spid="22" grpId="0"/>
      <p:bldP spid="15" grpId="0"/>
      <p:bldP spid="1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840480" y="3611225"/>
            <a:ext cx="1697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latin typeface="+mn-lt"/>
              </a:rPr>
              <a:t>.(                )</a:t>
            </a:r>
            <a:endParaRPr lang="en-US" sz="2400">
              <a:latin typeface="+mn-lt"/>
            </a:endParaRPr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52400" y="285750"/>
            <a:ext cx="8610600" cy="559688"/>
          </a:xfrm>
        </p:spPr>
        <p:txBody>
          <a:bodyPr/>
          <a:lstStyle/>
          <a:p>
            <a:pPr marL="0" indent="0" algn="l">
              <a:buNone/>
            </a:pPr>
            <a:r>
              <a:rPr lang="en-US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Khái niệm </a:t>
            </a:r>
            <a:r>
              <a:rPr lang="en-US"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hân </a:t>
            </a:r>
            <a:r>
              <a:rPr lang="en-US"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tích đa thức thành nhân tử</a:t>
            </a:r>
            <a:r>
              <a:rPr lang="en-US" sz="32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1054953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Phân tích đa thức thành nhân tử (hay thừa số) là biến đổi đa thức đó thành một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của những đa thức.</a:t>
            </a:r>
            <a:endParaRPr lang="en-US" sz="2400" b="1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39408" y="2012950"/>
            <a:ext cx="6141385" cy="4953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None/>
            </a:pPr>
            <a:r>
              <a:rPr lang="en-US" sz="24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12x</a:t>
            </a:r>
            <a:r>
              <a:rPr lang="en-US" sz="2400" b="0" baseline="30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- 4x</a:t>
            </a:r>
            <a:r>
              <a:rPr lang="en-US" sz="2400" b="0" baseline="30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+ 8x </a:t>
            </a:r>
            <a:r>
              <a:rPr lang="en-US" sz="24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2400" b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495550"/>
            <a:ext cx="71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4607" y="3024485"/>
            <a:ext cx="2118193" cy="4953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None/>
            </a:pPr>
            <a:r>
              <a:rPr lang="en-US" sz="2400" b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12x</a:t>
            </a:r>
            <a:r>
              <a:rPr lang="en-US" sz="2400" b="0" baseline="300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- 4x</a:t>
            </a:r>
            <a:r>
              <a:rPr lang="en-US" sz="2400" b="0" baseline="300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+ 8x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76600" y="3032414"/>
            <a:ext cx="4394200" cy="4953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None/>
            </a:pPr>
            <a:r>
              <a:rPr lang="en-US" sz="2400" b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4x</a:t>
            </a:r>
            <a:r>
              <a:rPr lang="en-US" sz="2400" b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.3x</a:t>
            </a:r>
            <a:r>
              <a:rPr lang="en-US" sz="2400" b="0" baseline="3000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4x</a:t>
            </a:r>
            <a:r>
              <a:rPr lang="en-US" sz="2400" b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.x + </a:t>
            </a:r>
            <a:r>
              <a:rPr lang="en-US" sz="2400" b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4x</a:t>
            </a:r>
            <a:r>
              <a:rPr lang="en-US" sz="2400" b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9810" y="3634085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20269" y="302448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</a:rPr>
              <a:t>4x</a:t>
            </a:r>
            <a:endParaRPr lang="en-US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68536" y="302448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</a:rPr>
              <a:t>4x</a:t>
            </a:r>
            <a:endParaRPr lang="en-US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0982" y="302052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</a:rPr>
              <a:t>4x</a:t>
            </a:r>
            <a:endParaRPr lang="en-US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93145" y="3028140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latin typeface="+mn-lt"/>
              </a:rPr>
              <a:t>3x</a:t>
            </a:r>
            <a:r>
              <a:rPr lang="en-US" sz="2400" baseline="30000" smtClean="0">
                <a:latin typeface="+mn-lt"/>
              </a:rPr>
              <a:t>2</a:t>
            </a:r>
            <a:endParaRPr lang="en-US" sz="240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2500" y="3028140"/>
            <a:ext cx="518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latin typeface="+mn-lt"/>
              </a:rPr>
              <a:t>- x</a:t>
            </a:r>
            <a:endParaRPr lang="en-US" sz="240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39740" y="3028140"/>
            <a:ext cx="588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latin typeface="+mn-lt"/>
              </a:rPr>
              <a:t>+ 2</a:t>
            </a:r>
            <a:endParaRPr lang="en-US" sz="240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46914E-6 L 0.00486 0.1182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5895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46914E-6 L -0.10989 0.1182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3" y="589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46914E-7 L -0.20416 0.1188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8" y="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0.00851 0.117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5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-0.03246 0.117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2" y="5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-4.81481E-6 L -0.0743 0.117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3" y="5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  <p:bldP spid="3" grpId="0"/>
      <p:bldP spid="6" grpId="0"/>
      <p:bldP spid="7" grpId="0"/>
      <p:bldP spid="5" grpId="0"/>
      <p:bldP spid="8" grpId="0"/>
      <p:bldP spid="8" grpId="1"/>
      <p:bldP spid="10" grpId="0"/>
      <p:bldP spid="10" grpId="1"/>
      <p:bldP spid="11" grpId="0"/>
      <p:bldP spid="11" grpId="1"/>
      <p:bldP spid="13" grpId="0"/>
      <p:bldP spid="13" grpId="1"/>
      <p:bldP spid="15" grpId="0"/>
      <p:bldP spid="15" grpId="1"/>
      <p:bldP spid="16" grpId="0"/>
      <p:bldP spid="1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563054"/>
            <a:ext cx="7897091" cy="327725"/>
          </a:xfrm>
        </p:spPr>
        <p:txBody>
          <a:bodyPr anchor="ctr"/>
          <a:lstStyle/>
          <a:p>
            <a:pPr algn="l"/>
            <a:r>
              <a:rPr lang="en-US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Hệ số (dương): là </a:t>
            </a:r>
            <a:r>
              <a:rPr lang="en-US" b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ƯCLN</a:t>
            </a:r>
            <a:r>
              <a:rPr lang="en-US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giữa các hệ số của các hạng tử.</a:t>
            </a:r>
            <a:endParaRPr lang="en-US" b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3043179"/>
            <a:ext cx="8610600" cy="823971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en-US" sz="2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Biến số: là phần biến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có mặt trong mọi hạng tử với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 mũ nhỏ nhất </a:t>
            </a:r>
            <a:r>
              <a:rPr lang="en-US" sz="2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 nó.</a:t>
            </a:r>
          </a:p>
          <a:p>
            <a:endParaRPr lang="en-US" sz="2400" smtClean="0"/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81446" y="1352550"/>
            <a:ext cx="8104909" cy="609600"/>
          </a:xfrm>
        </p:spPr>
        <p:txBody>
          <a:bodyPr anchor="ctr"/>
          <a:lstStyle/>
          <a:p>
            <a:pPr marL="0" indent="0" algn="l">
              <a:buNone/>
            </a:pPr>
            <a:r>
              <a:rPr lang="en-US" sz="2400" b="0" u="sng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Các bước phân tích đa thức thành nhân tử bằng phương pháp </a:t>
            </a:r>
            <a:br>
              <a:rPr lang="en-US" sz="2400" b="0" u="sng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b="0" u="sng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u="sng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đặt nhân tử chung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6892" y="514350"/>
            <a:ext cx="359790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A</a:t>
            </a:r>
            <a:r>
              <a:rPr lang="en-US" sz="2800" smtClean="0"/>
              <a:t>.B ± </a:t>
            </a:r>
            <a:r>
              <a:rPr lang="en-US" sz="2800" smtClean="0">
                <a:solidFill>
                  <a:srgbClr val="FF0000"/>
                </a:solidFill>
              </a:rPr>
              <a:t>A</a:t>
            </a:r>
            <a:r>
              <a:rPr lang="en-US" sz="2800" smtClean="0"/>
              <a:t>.C = </a:t>
            </a:r>
            <a:r>
              <a:rPr lang="en-US" sz="2800" smtClean="0">
                <a:solidFill>
                  <a:srgbClr val="FF0000"/>
                </a:solidFill>
              </a:rPr>
              <a:t>A</a:t>
            </a:r>
            <a:r>
              <a:rPr lang="en-US" sz="2800" smtClean="0"/>
              <a:t>.(B ± C)</a:t>
            </a:r>
            <a:endParaRPr lang="en-US" sz="2800"/>
          </a:p>
        </p:txBody>
      </p:sp>
      <p:sp>
        <p:nvSpPr>
          <p:cNvPr id="5" name="TextBox 4"/>
          <p:cNvSpPr txBox="1"/>
          <p:nvPr/>
        </p:nvSpPr>
        <p:spPr>
          <a:xfrm>
            <a:off x="5257800" y="540854"/>
            <a:ext cx="3161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+mn-lt"/>
              </a:rPr>
              <a:t>A</a:t>
            </a:r>
            <a:r>
              <a:rPr lang="en-US" sz="2400" smtClean="0">
                <a:latin typeface="+mn-lt"/>
              </a:rPr>
              <a:t>: Gọi là nhân tử chung</a:t>
            </a:r>
            <a:endParaRPr lang="en-US" sz="240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9564" y="1962150"/>
            <a:ext cx="33698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0000CC"/>
                </a:solidFill>
                <a:sym typeface="Wingdings"/>
              </a:rPr>
              <a:t></a:t>
            </a:r>
            <a:r>
              <a:rPr lang="en-US" sz="2000" smtClean="0">
                <a:solidFill>
                  <a:srgbClr val="0000CC"/>
                </a:solidFill>
                <a:sym typeface="Wingdings"/>
              </a:rPr>
              <a:t> Bước tìm nhân tử chung</a:t>
            </a:r>
            <a:endParaRPr lang="en-US" sz="200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9564" y="3714750"/>
            <a:ext cx="3371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0000CC"/>
                </a:solidFill>
                <a:sym typeface="Wingdings"/>
              </a:rPr>
              <a:t></a:t>
            </a:r>
            <a:r>
              <a:rPr lang="en-US" sz="2000" smtClean="0">
                <a:solidFill>
                  <a:srgbClr val="0000CC"/>
                </a:solidFill>
                <a:sym typeface="Wingdings"/>
              </a:rPr>
              <a:t> Bước đặt nhân tử chung</a:t>
            </a:r>
            <a:endParaRPr lang="en-US" sz="2000">
              <a:solidFill>
                <a:srgbClr val="0000CC"/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381000" y="4237970"/>
            <a:ext cx="7897091" cy="695980"/>
          </a:xfrm>
        </p:spPr>
        <p:txBody>
          <a:bodyPr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Đưa </a:t>
            </a:r>
            <a:r>
              <a:rPr lang="en-US" b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 tử chung </a:t>
            </a:r>
            <a:r>
              <a:rPr lang="en-US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 </a:t>
            </a:r>
            <a:r>
              <a:rPr lang="en-US" b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ngoài dấu ngoặc</a:t>
            </a:r>
            <a:r>
              <a:rPr lang="en-US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trong ngoặc là các      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b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 tử còn lại </a:t>
            </a:r>
            <a:r>
              <a:rPr lang="en-US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kèm với </a:t>
            </a:r>
            <a:r>
              <a:rPr lang="en-US" b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của các hạng tử</a:t>
            </a:r>
            <a:endParaRPr 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8194" grpId="0"/>
      <p:bldP spid="2" grpId="0" animBg="1"/>
      <p:bldP spid="5" grpId="0"/>
      <p:bldP spid="6" grpId="0"/>
      <p:bldP spid="8" grpId="0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887071" y="326092"/>
            <a:ext cx="52045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sz="24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Phân </a:t>
            </a:r>
            <a:r>
              <a:rPr lang="pt-BR" sz="24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tích  đa </a:t>
            </a:r>
            <a:r>
              <a:rPr lang="pt-BR" sz="24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thức sau  thành </a:t>
            </a:r>
            <a:r>
              <a:rPr lang="pt-BR" sz="24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nhân </a:t>
            </a:r>
            <a:r>
              <a:rPr lang="pt-BR" sz="24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endParaRPr lang="en-US" sz="240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285750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Áp dụng: 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876240"/>
            <a:ext cx="25715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a) 14x</a:t>
            </a:r>
            <a:r>
              <a:rPr lang="en-US" sz="2000" baseline="30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y-21xy</a:t>
            </a:r>
            <a:r>
              <a:rPr lang="en-US" sz="2000" baseline="30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+28x</a:t>
            </a:r>
            <a:r>
              <a:rPr lang="en-US" sz="2000" baseline="30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baseline="30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/>
          </a:p>
        </p:txBody>
      </p:sp>
      <p:sp>
        <p:nvSpPr>
          <p:cNvPr id="4" name="Rectangle 3"/>
          <p:cNvSpPr/>
          <p:nvPr/>
        </p:nvSpPr>
        <p:spPr>
          <a:xfrm>
            <a:off x="2819400" y="876240"/>
            <a:ext cx="129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fr-FR" sz="20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fr-FR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2000" baseline="30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x            </a:t>
            </a:r>
            <a:endParaRPr lang="en-US" sz="200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97648" y="876240"/>
            <a:ext cx="2539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fr-FR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d)5x</a:t>
            </a:r>
            <a:r>
              <a:rPr lang="fr-FR" sz="2000" baseline="30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(x-2y</a:t>
            </a:r>
            <a:r>
              <a:rPr lang="fr-FR" sz="20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)-15x(x-2y</a:t>
            </a:r>
            <a:r>
              <a:rPr lang="fr-FR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876240"/>
            <a:ext cx="2667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fr-FR" sz="20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 3x(x + y) - 5y(x + y)</a:t>
            </a:r>
            <a:r>
              <a:rPr lang="pt-BR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3226" y="1733550"/>
            <a:ext cx="25715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a) 14x</a:t>
            </a:r>
            <a:r>
              <a:rPr lang="en-US" sz="2000" baseline="30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y-21xy</a:t>
            </a:r>
            <a:r>
              <a:rPr lang="en-US" sz="2000" baseline="30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+28x</a:t>
            </a:r>
            <a:r>
              <a:rPr lang="en-US" sz="2000" baseline="30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baseline="3000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/>
          </a:p>
        </p:txBody>
      </p:sp>
      <p:sp>
        <p:nvSpPr>
          <p:cNvPr id="7" name="TextBox 6"/>
          <p:cNvSpPr txBox="1"/>
          <p:nvPr/>
        </p:nvSpPr>
        <p:spPr>
          <a:xfrm>
            <a:off x="518172" y="135255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GIẢI</a:t>
            </a: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67000" y="1733550"/>
            <a:ext cx="3072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7xy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.2x - </a:t>
            </a:r>
            <a:r>
              <a:rPr lang="en-US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7xy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.3y + </a:t>
            </a:r>
            <a:r>
              <a:rPr lang="en-US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7xy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.4xy</a:t>
            </a:r>
            <a:endParaRPr lang="en-US" sz="2000"/>
          </a:p>
        </p:txBody>
      </p:sp>
      <p:sp>
        <p:nvSpPr>
          <p:cNvPr id="11" name="Rectangle 10"/>
          <p:cNvSpPr/>
          <p:nvPr/>
        </p:nvSpPr>
        <p:spPr>
          <a:xfrm>
            <a:off x="5605793" y="1733550"/>
            <a:ext cx="23952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=       .(2x - 3y + 4xy)</a:t>
            </a:r>
            <a:endParaRPr lang="en-US" sz="2000"/>
          </a:p>
        </p:txBody>
      </p:sp>
      <p:sp>
        <p:nvSpPr>
          <p:cNvPr id="9" name="Rectangle 8"/>
          <p:cNvSpPr/>
          <p:nvPr/>
        </p:nvSpPr>
        <p:spPr>
          <a:xfrm>
            <a:off x="5788303" y="1733550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7xy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3110664" y="1464967"/>
            <a:ext cx="2832936" cy="333263"/>
          </a:xfrm>
          <a:custGeom>
            <a:avLst/>
            <a:gdLst>
              <a:gd name="connsiteX0" fmla="*/ 110518 w 2832936"/>
              <a:gd name="connsiteY0" fmla="*/ 332660 h 333263"/>
              <a:gd name="connsiteX1" fmla="*/ 172863 w 2832936"/>
              <a:gd name="connsiteY1" fmla="*/ 280706 h 333263"/>
              <a:gd name="connsiteX2" fmla="*/ 1741891 w 2832936"/>
              <a:gd name="connsiteY2" fmla="*/ 151 h 333263"/>
              <a:gd name="connsiteX3" fmla="*/ 2832936 w 2832936"/>
              <a:gd name="connsiteY3" fmla="*/ 322269 h 33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2936" h="333263">
                <a:moveTo>
                  <a:pt x="110518" y="332660"/>
                </a:moveTo>
                <a:cubicBezTo>
                  <a:pt x="5743" y="334392"/>
                  <a:pt x="-99032" y="336124"/>
                  <a:pt x="172863" y="280706"/>
                </a:cubicBezTo>
                <a:cubicBezTo>
                  <a:pt x="444758" y="225288"/>
                  <a:pt x="1298546" y="-6776"/>
                  <a:pt x="1741891" y="151"/>
                </a:cubicBezTo>
                <a:cubicBezTo>
                  <a:pt x="2185236" y="7078"/>
                  <a:pt x="2509086" y="164673"/>
                  <a:pt x="2832936" y="322269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979718" y="1433933"/>
            <a:ext cx="1953491" cy="374085"/>
          </a:xfrm>
          <a:custGeom>
            <a:avLst/>
            <a:gdLst>
              <a:gd name="connsiteX0" fmla="*/ 0 w 1953491"/>
              <a:gd name="connsiteY0" fmla="*/ 374085 h 374085"/>
              <a:gd name="connsiteX1" fmla="*/ 893618 w 1953491"/>
              <a:gd name="connsiteY1" fmla="*/ 12 h 374085"/>
              <a:gd name="connsiteX2" fmla="*/ 1953491 w 1953491"/>
              <a:gd name="connsiteY2" fmla="*/ 363694 h 37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3491" h="374085">
                <a:moveTo>
                  <a:pt x="0" y="374085"/>
                </a:moveTo>
                <a:cubicBezTo>
                  <a:pt x="284018" y="187914"/>
                  <a:pt x="568036" y="1744"/>
                  <a:pt x="893618" y="12"/>
                </a:cubicBezTo>
                <a:cubicBezTo>
                  <a:pt x="1219200" y="-1720"/>
                  <a:pt x="1586345" y="180987"/>
                  <a:pt x="1953491" y="363694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5008418" y="1558567"/>
            <a:ext cx="1018309" cy="270233"/>
          </a:xfrm>
          <a:custGeom>
            <a:avLst/>
            <a:gdLst>
              <a:gd name="connsiteX0" fmla="*/ 0 w 1018309"/>
              <a:gd name="connsiteY0" fmla="*/ 249451 h 270233"/>
              <a:gd name="connsiteX1" fmla="*/ 561109 w 1018309"/>
              <a:gd name="connsiteY1" fmla="*/ 69 h 270233"/>
              <a:gd name="connsiteX2" fmla="*/ 1018309 w 1018309"/>
              <a:gd name="connsiteY2" fmla="*/ 270233 h 270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8309" h="270233">
                <a:moveTo>
                  <a:pt x="0" y="249451"/>
                </a:moveTo>
                <a:cubicBezTo>
                  <a:pt x="195695" y="123028"/>
                  <a:pt x="391391" y="-3395"/>
                  <a:pt x="561109" y="69"/>
                </a:cubicBezTo>
                <a:cubicBezTo>
                  <a:pt x="730827" y="3533"/>
                  <a:pt x="874568" y="136883"/>
                  <a:pt x="1018309" y="270233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282263" y="172713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2x</a:t>
            </a:r>
            <a:endParaRPr lang="en-US" sz="200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38600" y="1732273"/>
            <a:ext cx="590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- 3y</a:t>
            </a:r>
            <a:endParaRPr lang="en-US" sz="200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21827" y="1733550"/>
            <a:ext cx="777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+ 4xy</a:t>
            </a:r>
            <a:endParaRPr lang="en-US" sz="2000">
              <a:latin typeface="+mn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9550" y="2571750"/>
            <a:ext cx="129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fr-FR" sz="200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2000" baseline="30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>
                <a:latin typeface="Times New Roman" pitchFamily="18" charset="0"/>
                <a:cs typeface="Times New Roman" pitchFamily="18" charset="0"/>
              </a:rPr>
              <a:t>– x           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00150" y="2571750"/>
            <a:ext cx="12474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.x - </a:t>
            </a:r>
            <a:r>
              <a:rPr lang="en-US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.1</a:t>
            </a:r>
            <a:endParaRPr lang="en-US" sz="2000"/>
          </a:p>
        </p:txBody>
      </p:sp>
      <p:sp>
        <p:nvSpPr>
          <p:cNvPr id="21" name="Rectangle 20"/>
          <p:cNvSpPr/>
          <p:nvPr/>
        </p:nvSpPr>
        <p:spPr>
          <a:xfrm>
            <a:off x="2343150" y="2571750"/>
            <a:ext cx="585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1581150" y="2311999"/>
            <a:ext cx="1143000" cy="374085"/>
          </a:xfrm>
          <a:custGeom>
            <a:avLst/>
            <a:gdLst>
              <a:gd name="connsiteX0" fmla="*/ 0 w 1953491"/>
              <a:gd name="connsiteY0" fmla="*/ 374085 h 374085"/>
              <a:gd name="connsiteX1" fmla="*/ 893618 w 1953491"/>
              <a:gd name="connsiteY1" fmla="*/ 12 h 374085"/>
              <a:gd name="connsiteX2" fmla="*/ 1953491 w 1953491"/>
              <a:gd name="connsiteY2" fmla="*/ 363694 h 37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3491" h="374085">
                <a:moveTo>
                  <a:pt x="0" y="374085"/>
                </a:moveTo>
                <a:cubicBezTo>
                  <a:pt x="284018" y="187914"/>
                  <a:pt x="568036" y="1744"/>
                  <a:pt x="893618" y="12"/>
                </a:cubicBezTo>
                <a:cubicBezTo>
                  <a:pt x="1219200" y="-1720"/>
                  <a:pt x="1586345" y="180987"/>
                  <a:pt x="1953491" y="363694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114551" y="2436633"/>
            <a:ext cx="685800" cy="270233"/>
          </a:xfrm>
          <a:custGeom>
            <a:avLst/>
            <a:gdLst>
              <a:gd name="connsiteX0" fmla="*/ 0 w 1018309"/>
              <a:gd name="connsiteY0" fmla="*/ 249451 h 270233"/>
              <a:gd name="connsiteX1" fmla="*/ 561109 w 1018309"/>
              <a:gd name="connsiteY1" fmla="*/ 69 h 270233"/>
              <a:gd name="connsiteX2" fmla="*/ 1018309 w 1018309"/>
              <a:gd name="connsiteY2" fmla="*/ 270233 h 270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8309" h="270233">
                <a:moveTo>
                  <a:pt x="0" y="249451"/>
                </a:moveTo>
                <a:cubicBezTo>
                  <a:pt x="195695" y="123028"/>
                  <a:pt x="391391" y="-3395"/>
                  <a:pt x="561109" y="69"/>
                </a:cubicBezTo>
                <a:cubicBezTo>
                  <a:pt x="730827" y="3533"/>
                  <a:pt x="874568" y="136883"/>
                  <a:pt x="1018309" y="270233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580664" y="257423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x</a:t>
            </a:r>
            <a:endParaRPr lang="en-US" sz="2000"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69770" y="2571749"/>
            <a:ext cx="4619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- 1</a:t>
            </a:r>
            <a:endParaRPr lang="en-US" sz="2000">
              <a:latin typeface="+mn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39390" y="2574233"/>
            <a:ext cx="8883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.(x - 1)</a:t>
            </a:r>
            <a:endParaRPr lang="en-US" sz="2000"/>
          </a:p>
        </p:txBody>
      </p:sp>
      <p:sp>
        <p:nvSpPr>
          <p:cNvPr id="27" name="Rectangle 26"/>
          <p:cNvSpPr/>
          <p:nvPr/>
        </p:nvSpPr>
        <p:spPr>
          <a:xfrm>
            <a:off x="224009" y="4370666"/>
            <a:ext cx="2539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d)5x</a:t>
            </a:r>
            <a:r>
              <a:rPr lang="fr-FR" sz="2000" baseline="30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(x-2y</a:t>
            </a:r>
            <a:r>
              <a:rPr lang="fr-FR" sz="2000">
                <a:latin typeface="Times New Roman" pitchFamily="18" charset="0"/>
                <a:cs typeface="Times New Roman" pitchFamily="18" charset="0"/>
              </a:rPr>
              <a:t>)-15x(x-2y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483427" y="4381057"/>
            <a:ext cx="2539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= 5x</a:t>
            </a:r>
            <a:r>
              <a:rPr lang="fr-FR" sz="2000" baseline="30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(x-2y</a:t>
            </a:r>
            <a:r>
              <a:rPr lang="fr-FR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000">
                <a:latin typeface="Times New Roman" pitchFamily="18" charset="0"/>
                <a:cs typeface="Times New Roman" pitchFamily="18" charset="0"/>
              </a:rPr>
              <a:t>-15x</a:t>
            </a:r>
            <a:r>
              <a:rPr lang="fr-FR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(x-2y</a:t>
            </a:r>
            <a:r>
              <a:rPr lang="fr-FR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761807" y="4381057"/>
            <a:ext cx="28471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= x.</a:t>
            </a:r>
            <a:r>
              <a:rPr lang="fr-FR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5x(x-2y)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-3.</a:t>
            </a:r>
            <a:r>
              <a:rPr lang="fr-FR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5x(x-2y)</a:t>
            </a:r>
            <a:endParaRPr lang="en-US" sz="2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223067" y="4378957"/>
            <a:ext cx="1289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5x(x-2y)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5757130" y="4103966"/>
            <a:ext cx="2136497" cy="374085"/>
          </a:xfrm>
          <a:custGeom>
            <a:avLst/>
            <a:gdLst>
              <a:gd name="connsiteX0" fmla="*/ 0 w 1953491"/>
              <a:gd name="connsiteY0" fmla="*/ 374085 h 374085"/>
              <a:gd name="connsiteX1" fmla="*/ 893618 w 1953491"/>
              <a:gd name="connsiteY1" fmla="*/ 12 h 374085"/>
              <a:gd name="connsiteX2" fmla="*/ 1953491 w 1953491"/>
              <a:gd name="connsiteY2" fmla="*/ 363694 h 37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3491" h="374085">
                <a:moveTo>
                  <a:pt x="0" y="374085"/>
                </a:moveTo>
                <a:cubicBezTo>
                  <a:pt x="284018" y="187914"/>
                  <a:pt x="568036" y="1744"/>
                  <a:pt x="893618" y="12"/>
                </a:cubicBezTo>
                <a:cubicBezTo>
                  <a:pt x="1219200" y="-1720"/>
                  <a:pt x="1586345" y="180987"/>
                  <a:pt x="1953491" y="363694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6903513" y="4142066"/>
            <a:ext cx="990114" cy="270233"/>
          </a:xfrm>
          <a:custGeom>
            <a:avLst/>
            <a:gdLst>
              <a:gd name="connsiteX0" fmla="*/ 0 w 1018309"/>
              <a:gd name="connsiteY0" fmla="*/ 249451 h 270233"/>
              <a:gd name="connsiteX1" fmla="*/ 561109 w 1018309"/>
              <a:gd name="connsiteY1" fmla="*/ 69 h 270233"/>
              <a:gd name="connsiteX2" fmla="*/ 1018309 w 1018309"/>
              <a:gd name="connsiteY2" fmla="*/ 270233 h 270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8309" h="270233">
                <a:moveTo>
                  <a:pt x="0" y="249451"/>
                </a:moveTo>
                <a:cubicBezTo>
                  <a:pt x="195695" y="123028"/>
                  <a:pt x="391391" y="-3395"/>
                  <a:pt x="561109" y="69"/>
                </a:cubicBezTo>
                <a:cubicBezTo>
                  <a:pt x="730827" y="3533"/>
                  <a:pt x="874568" y="136883"/>
                  <a:pt x="1018309" y="270233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964777" y="4378286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x</a:t>
            </a:r>
            <a:endParaRPr lang="en-US" sz="2000"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58147" y="4378956"/>
            <a:ext cx="4619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- 3</a:t>
            </a:r>
            <a:endParaRPr lang="en-US" sz="2000">
              <a:latin typeface="+mn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289867" y="4381440"/>
            <a:ext cx="8883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.(x - 3)</a:t>
            </a:r>
            <a:endParaRPr lang="en-US" sz="2000"/>
          </a:p>
        </p:txBody>
      </p:sp>
      <p:sp>
        <p:nvSpPr>
          <p:cNvPr id="36" name="Rectangle 35"/>
          <p:cNvSpPr/>
          <p:nvPr/>
        </p:nvSpPr>
        <p:spPr>
          <a:xfrm>
            <a:off x="225137" y="3486150"/>
            <a:ext cx="2667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fr-FR" sz="200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) 3x(x + y) - 5y(x + y)</a:t>
            </a:r>
            <a:r>
              <a:rPr lang="pt-BR" sz="20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635858" y="3486150"/>
            <a:ext cx="2539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= 3x</a:t>
            </a:r>
            <a:r>
              <a:rPr lang="fr-FR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(x + y)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- 5y</a:t>
            </a:r>
            <a:r>
              <a:rPr lang="fr-FR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(x + y)</a:t>
            </a:r>
            <a:endParaRPr lang="en-US" sz="2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004034" y="3480166"/>
            <a:ext cx="1091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(x + y)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>
            <a:off x="3581401" y="3220415"/>
            <a:ext cx="2318108" cy="374085"/>
          </a:xfrm>
          <a:custGeom>
            <a:avLst/>
            <a:gdLst>
              <a:gd name="connsiteX0" fmla="*/ 0 w 1953491"/>
              <a:gd name="connsiteY0" fmla="*/ 374085 h 374085"/>
              <a:gd name="connsiteX1" fmla="*/ 893618 w 1953491"/>
              <a:gd name="connsiteY1" fmla="*/ 12 h 374085"/>
              <a:gd name="connsiteX2" fmla="*/ 1953491 w 1953491"/>
              <a:gd name="connsiteY2" fmla="*/ 363694 h 37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3491" h="374085">
                <a:moveTo>
                  <a:pt x="0" y="374085"/>
                </a:moveTo>
                <a:cubicBezTo>
                  <a:pt x="284018" y="187914"/>
                  <a:pt x="568036" y="1744"/>
                  <a:pt x="893618" y="12"/>
                </a:cubicBezTo>
                <a:cubicBezTo>
                  <a:pt x="1219200" y="-1720"/>
                  <a:pt x="1586345" y="180987"/>
                  <a:pt x="1953491" y="363694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4909394" y="3258515"/>
            <a:ext cx="990114" cy="270233"/>
          </a:xfrm>
          <a:custGeom>
            <a:avLst/>
            <a:gdLst>
              <a:gd name="connsiteX0" fmla="*/ 0 w 1018309"/>
              <a:gd name="connsiteY0" fmla="*/ 249451 h 270233"/>
              <a:gd name="connsiteX1" fmla="*/ 561109 w 1018309"/>
              <a:gd name="connsiteY1" fmla="*/ 69 h 270233"/>
              <a:gd name="connsiteX2" fmla="*/ 1018309 w 1018309"/>
              <a:gd name="connsiteY2" fmla="*/ 270233 h 270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8309" h="270233">
                <a:moveTo>
                  <a:pt x="0" y="249451"/>
                </a:moveTo>
                <a:cubicBezTo>
                  <a:pt x="195695" y="123028"/>
                  <a:pt x="391391" y="-3395"/>
                  <a:pt x="561109" y="69"/>
                </a:cubicBezTo>
                <a:cubicBezTo>
                  <a:pt x="730827" y="3533"/>
                  <a:pt x="874568" y="136883"/>
                  <a:pt x="1018309" y="270233"/>
                </a:cubicBezTo>
              </a:path>
            </a:pathLst>
          </a:cu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2842260" y="3487115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3x</a:t>
            </a:r>
            <a:endParaRPr lang="en-US" sz="2000"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794760" y="3487785"/>
            <a:ext cx="590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- 5y</a:t>
            </a:r>
            <a:endParaRPr lang="en-US" sz="2000">
              <a:latin typeface="+mn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890260" y="3497889"/>
            <a:ext cx="11448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.(3x - 5y)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35802E-6 L 0.33368 -1.35802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71605E-6 L 0.29271 2.71605E-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0"/>
                            </p:stCondLst>
                            <p:childTnLst>
                              <p:par>
                                <p:cTn id="5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82716E-6 L 0.14132 3.82716E-6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0.12396 1.11111E-6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0"/>
                            </p:stCondLst>
                            <p:childTnLst>
                              <p:par>
                                <p:cTn id="10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69136E-6 L 0.34843 4.69136E-6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5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000"/>
                            </p:stCondLst>
                            <p:childTnLst>
                              <p:par>
                                <p:cTn id="15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69136E-6 L 0.28611 4.69136E-6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23457E-7 L 0.3783 1.23457E-7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000"/>
                            </p:stCondLst>
                            <p:childTnLst>
                              <p:par>
                                <p:cTn id="204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23457E-7 L 0.29479 1.23457E-7 " pathEditMode="relative" rAng="0" ptsTypes="AA">
                                      <p:cBhvr>
                                        <p:cTn id="20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0"/>
                            </p:stCondLst>
                            <p:childTnLst>
                              <p:par>
                                <p:cTn id="20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1" grpId="0"/>
      <p:bldP spid="9" grpId="0"/>
      <p:bldP spid="12" grpId="0" animBg="1"/>
      <p:bldP spid="13" grpId="0" animBg="1"/>
      <p:bldP spid="14" grpId="0" animBg="1"/>
      <p:bldP spid="15" grpId="0"/>
      <p:bldP spid="15" grpId="1"/>
      <p:bldP spid="15" grpId="2"/>
      <p:bldP spid="17" grpId="0"/>
      <p:bldP spid="17" grpId="1"/>
      <p:bldP spid="17" grpId="2"/>
      <p:bldP spid="18" grpId="0"/>
      <p:bldP spid="18" grpId="1"/>
      <p:bldP spid="18" grpId="2"/>
      <p:bldP spid="19" grpId="0"/>
      <p:bldP spid="20" grpId="0"/>
      <p:bldP spid="21" grpId="0"/>
      <p:bldP spid="22" grpId="0" animBg="1"/>
      <p:bldP spid="23" grpId="0" animBg="1"/>
      <p:bldP spid="24" grpId="0"/>
      <p:bldP spid="24" grpId="1"/>
      <p:bldP spid="24" grpId="2"/>
      <p:bldP spid="25" grpId="0"/>
      <p:bldP spid="25" grpId="1"/>
      <p:bldP spid="25" grpId="2"/>
      <p:bldP spid="26" grpId="0"/>
      <p:bldP spid="27" grpId="0"/>
      <p:bldP spid="28" grpId="0"/>
      <p:bldP spid="29" grpId="0"/>
      <p:bldP spid="30" grpId="0"/>
      <p:bldP spid="31" grpId="0" animBg="1"/>
      <p:bldP spid="32" grpId="0" animBg="1"/>
      <p:bldP spid="33" grpId="0"/>
      <p:bldP spid="33" grpId="1"/>
      <p:bldP spid="33" grpId="2"/>
      <p:bldP spid="34" grpId="0"/>
      <p:bldP spid="34" grpId="1"/>
      <p:bldP spid="34" grpId="2"/>
      <p:bldP spid="35" grpId="0"/>
      <p:bldP spid="36" grpId="0"/>
      <p:bldP spid="37" grpId="0"/>
      <p:bldP spid="39" grpId="0"/>
      <p:bldP spid="40" grpId="0" animBg="1"/>
      <p:bldP spid="41" grpId="0" animBg="1"/>
      <p:bldP spid="42" grpId="0"/>
      <p:bldP spid="42" grpId="1"/>
      <p:bldP spid="42" grpId="2"/>
      <p:bldP spid="43" grpId="0"/>
      <p:bldP spid="43" grpId="1"/>
      <p:bldP spid="43" grpId="2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438150"/>
            <a:ext cx="4191000" cy="1676400"/>
          </a:xfrm>
        </p:spPr>
        <p:txBody>
          <a:bodyPr/>
          <a:lstStyle/>
          <a:p>
            <a:pPr algn="l"/>
            <a:r>
              <a:rPr lang="vi-VN" sz="1800" b="0" dirty="0"/>
              <a:t> </a:t>
            </a:r>
            <a:r>
              <a:rPr lang="vi-VN" sz="1600" b="0" dirty="0">
                <a:latin typeface="+mn-lt"/>
              </a:rPr>
              <a:t>Phân tích các đa thức sau thành nhân tử</a:t>
            </a:r>
          </a:p>
          <a:p>
            <a:pPr algn="l"/>
            <a:r>
              <a:rPr lang="vi-VN" sz="1600" b="0" dirty="0">
                <a:latin typeface="+mn-lt"/>
              </a:rPr>
              <a:t>a) x</a:t>
            </a:r>
            <a:r>
              <a:rPr lang="vi-VN" sz="1600" b="0" baseline="30000" dirty="0">
                <a:latin typeface="+mn-lt"/>
              </a:rPr>
              <a:t>2</a:t>
            </a:r>
            <a:r>
              <a:rPr lang="vi-VN" sz="1600" b="0" dirty="0">
                <a:latin typeface="+mn-lt"/>
              </a:rPr>
              <a:t> – x;</a:t>
            </a:r>
          </a:p>
          <a:p>
            <a:pPr algn="l"/>
            <a:r>
              <a:rPr lang="vi-VN" sz="1600" b="0" dirty="0">
                <a:latin typeface="+mn-lt"/>
              </a:rPr>
              <a:t>b) 5x</a:t>
            </a:r>
            <a:r>
              <a:rPr lang="vi-VN" sz="1600" b="0" baseline="30000" dirty="0">
                <a:latin typeface="+mn-lt"/>
              </a:rPr>
              <a:t>2</a:t>
            </a:r>
            <a:r>
              <a:rPr lang="vi-VN" sz="1600" b="0" dirty="0">
                <a:latin typeface="+mn-lt"/>
              </a:rPr>
              <a:t>(x – 2y) – 15x(x – 2y);</a:t>
            </a:r>
          </a:p>
          <a:p>
            <a:pPr algn="l"/>
            <a:r>
              <a:rPr lang="vi-VN" sz="1600" b="0" dirty="0">
                <a:latin typeface="+mn-lt"/>
              </a:rPr>
              <a:t>c) 3(x – y) – 5x(y – x).</a:t>
            </a:r>
          </a:p>
          <a:p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124200" y="1276350"/>
            <a:ext cx="5638800" cy="3124200"/>
          </a:xfrm>
        </p:spPr>
        <p:txBody>
          <a:bodyPr>
            <a:normAutofit fontScale="77500" lnSpcReduction="20000"/>
          </a:bodyPr>
          <a:lstStyle/>
          <a:p>
            <a:pPr marL="502920" indent="-457200">
              <a:buAutoNum type="alphaLcParenR"/>
            </a:pPr>
            <a:r>
              <a:rPr lang="es-E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</a:t>
            </a:r>
            <a:r>
              <a:rPr lang="es-ES" sz="24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- x </a:t>
            </a:r>
            <a:endParaRPr lang="vi-VN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r>
              <a:rPr lang="es-E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 </a:t>
            </a:r>
            <a:r>
              <a:rPr lang="es-E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x.x</a:t>
            </a: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 x.1 = x(x - 1)</a:t>
            </a:r>
          </a:p>
          <a:p>
            <a:pPr marL="45720" indent="0">
              <a:buNone/>
            </a:pP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b) 5x</a:t>
            </a:r>
            <a:r>
              <a:rPr lang="es-ES" sz="24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(x – 2y)– 15x(x – 2y) </a:t>
            </a:r>
            <a:endParaRPr lang="vi-VN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r>
              <a:rPr lang="es-E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 </a:t>
            </a: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x.5x(x - 2y) - 3.5x(x - 2y)</a:t>
            </a:r>
          </a:p>
          <a:p>
            <a:pPr marL="45720" indent="0">
              <a:buNone/>
            </a:pP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(x - 3).5x(x - 2y)</a:t>
            </a:r>
          </a:p>
          <a:p>
            <a:pPr marL="45720" indent="0">
              <a:buNone/>
            </a:pP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c) 3(x – y)– 5x(y – x) </a:t>
            </a:r>
            <a:endParaRPr lang="vi-VN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r>
              <a:rPr lang="es-E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 </a:t>
            </a: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3(x - y) + 5x(x - y)</a:t>
            </a:r>
          </a:p>
          <a:p>
            <a:pPr marL="45720" indent="0">
              <a:buNone/>
            </a:pP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(3 + 5x)(x - y)</a:t>
            </a:r>
          </a:p>
          <a:p>
            <a:pPr marL="45720" indent="0">
              <a:buNone/>
            </a:pPr>
            <a:r>
              <a:rPr lang="es-ES" dirty="0"/>
              <a:t/>
            </a:r>
            <a:br>
              <a:rPr lang="es-ES" dirty="0"/>
            </a:b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6504" y="10766"/>
            <a:ext cx="4240696" cy="1494184"/>
          </a:xfrm>
        </p:spPr>
        <p:txBody>
          <a:bodyPr/>
          <a:lstStyle/>
          <a:p>
            <a:pPr marL="0" indent="0">
              <a:buNone/>
            </a:pPr>
            <a:r>
              <a:rPr lang="vi-VN" dirty="0" smtClean="0"/>
              <a:t>?1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19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914400" y="209550"/>
            <a:ext cx="1405232" cy="520456"/>
          </a:xfrm>
          <a:ln>
            <a:noFill/>
          </a:ln>
        </p:spPr>
        <p:txBody>
          <a:bodyPr/>
          <a:lstStyle/>
          <a:p>
            <a:pPr marL="0" indent="0" algn="l">
              <a:buNone/>
            </a:pPr>
            <a:r>
              <a:rPr lang="fr-FR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fr-FR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 :</a:t>
            </a:r>
            <a:endParaRPr lang="en-US" sz="2800" b="0" smtClean="0"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7050" y="819150"/>
            <a:ext cx="83121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 khi để làm xuất hiện nhân tử chung ta cần 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 dấu</a:t>
            </a:r>
            <a:r>
              <a:rPr lang="fr-FR" sz="28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các hạng </a:t>
            </a:r>
            <a:r>
              <a:rPr lang="fr-FR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tử. Lưu </a:t>
            </a:r>
            <a:r>
              <a:rPr lang="fr-FR" sz="28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ý tới tính chất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A = </a:t>
            </a:r>
            <a:r>
              <a:rPr lang="fr-FR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(-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3350"/>
            <a:ext cx="596900" cy="596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3350"/>
            <a:ext cx="596900" cy="596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1809750"/>
            <a:ext cx="3334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n-lt"/>
              </a:rPr>
              <a:t>Ví dụ: </a:t>
            </a:r>
            <a:r>
              <a:rPr lang="en-US" sz="2800" b="1" smtClean="0">
                <a:latin typeface="+mn-lt"/>
              </a:rPr>
              <a:t>y - x = - (x - y)</a:t>
            </a:r>
            <a:endParaRPr lang="en-US" sz="2800" b="1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397264"/>
            <a:ext cx="8012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Áp dụng. Tính giá trị biểu thức: </a:t>
            </a:r>
            <a:r>
              <a:rPr lang="fr-FR" sz="2000">
                <a:latin typeface="+mn-lt"/>
                <a:cs typeface="Times New Roman" pitchFamily="18" charset="0"/>
              </a:rPr>
              <a:t>x(x – 1) – y(1 – x) tại x = 2001 và y = 1999</a:t>
            </a:r>
            <a:endParaRPr lang="en-US" sz="2000">
              <a:latin typeface="+mn-lt"/>
              <a:cs typeface="Times New Roman" pitchFamily="18" charset="0"/>
            </a:endParaRPr>
          </a:p>
          <a:p>
            <a:endParaRPr lang="en-US" sz="200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345" y="2778851"/>
            <a:ext cx="6960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latin typeface="+mn-lt"/>
              </a:rPr>
              <a:t>Giải:</a:t>
            </a:r>
            <a:endParaRPr lang="en-US" sz="2000"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3105150"/>
            <a:ext cx="20633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>
                <a:latin typeface="+mn-lt"/>
                <a:cs typeface="Times New Roman" pitchFamily="18" charset="0"/>
              </a:rPr>
              <a:t>x(x – 1) – y(1 – x)</a:t>
            </a:r>
            <a:endParaRPr lang="en-US" sz="200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67000" y="3105150"/>
            <a:ext cx="26340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= x(x </a:t>
            </a:r>
            <a:r>
              <a:rPr lang="fr-FR" sz="2000">
                <a:latin typeface="+mn-lt"/>
                <a:cs typeface="Times New Roman" pitchFamily="18" charset="0"/>
              </a:rPr>
              <a:t>– 1) – </a:t>
            </a:r>
            <a:r>
              <a:rPr lang="fr-FR" sz="2000" smtClean="0">
                <a:latin typeface="+mn-lt"/>
                <a:cs typeface="Times New Roman" pitchFamily="18" charset="0"/>
              </a:rPr>
              <a:t>(</a:t>
            </a:r>
            <a:r>
              <a:rPr lang="fr-FR" sz="2000">
                <a:latin typeface="+mn-lt"/>
                <a:cs typeface="Times New Roman" pitchFamily="18" charset="0"/>
              </a:rPr>
              <a:t>–</a:t>
            </a:r>
            <a:r>
              <a:rPr lang="fr-FR" sz="2000" smtClean="0">
                <a:latin typeface="+mn-lt"/>
                <a:cs typeface="Times New Roman" pitchFamily="18" charset="0"/>
              </a:rPr>
              <a:t> y(x – 1))</a:t>
            </a:r>
            <a:endParaRPr lang="en-US" sz="200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62593" y="3105150"/>
            <a:ext cx="26340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= x</a:t>
            </a:r>
            <a:r>
              <a:rPr lang="fr-FR" sz="200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(x </a:t>
            </a:r>
            <a:r>
              <a:rPr lang="fr-FR" sz="2000">
                <a:solidFill>
                  <a:srgbClr val="FF0000"/>
                </a:solidFill>
                <a:latin typeface="+mn-lt"/>
                <a:cs typeface="Times New Roman" pitchFamily="18" charset="0"/>
              </a:rPr>
              <a:t>– 1)</a:t>
            </a:r>
            <a:r>
              <a:rPr lang="fr-FR" sz="2000">
                <a:latin typeface="+mn-lt"/>
                <a:cs typeface="Times New Roman" pitchFamily="18" charset="0"/>
              </a:rPr>
              <a:t> – </a:t>
            </a:r>
            <a:r>
              <a:rPr lang="fr-FR" sz="2000" smtClean="0">
                <a:latin typeface="+mn-lt"/>
                <a:cs typeface="Times New Roman" pitchFamily="18" charset="0"/>
              </a:rPr>
              <a:t>(</a:t>
            </a:r>
            <a:r>
              <a:rPr lang="fr-FR" sz="2000">
                <a:latin typeface="+mn-lt"/>
                <a:cs typeface="Times New Roman" pitchFamily="18" charset="0"/>
              </a:rPr>
              <a:t>–</a:t>
            </a:r>
            <a:r>
              <a:rPr lang="fr-FR" sz="2000" smtClean="0">
                <a:latin typeface="+mn-lt"/>
                <a:cs typeface="Times New Roman" pitchFamily="18" charset="0"/>
              </a:rPr>
              <a:t> y</a:t>
            </a:r>
            <a:r>
              <a:rPr lang="fr-FR" sz="200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(x – 1)</a:t>
            </a:r>
            <a:r>
              <a:rPr lang="fr-FR" sz="2000" smtClean="0">
                <a:latin typeface="+mn-lt"/>
                <a:cs typeface="Times New Roman" pitchFamily="18" charset="0"/>
              </a:rPr>
              <a:t>)</a:t>
            </a:r>
            <a:endParaRPr lang="en-US" sz="2000">
              <a:latin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19185" y="3134591"/>
            <a:ext cx="19030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= </a:t>
            </a:r>
            <a:r>
              <a:rPr lang="fr-FR" sz="200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(x </a:t>
            </a:r>
            <a:r>
              <a:rPr lang="fr-FR" sz="2000">
                <a:solidFill>
                  <a:srgbClr val="FF0000"/>
                </a:solidFill>
                <a:latin typeface="+mn-lt"/>
                <a:cs typeface="Times New Roman" pitchFamily="18" charset="0"/>
              </a:rPr>
              <a:t>– 1</a:t>
            </a:r>
            <a:r>
              <a:rPr lang="fr-FR" sz="200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)</a:t>
            </a:r>
            <a:r>
              <a:rPr lang="fr-FR" sz="2000">
                <a:latin typeface="+mn-lt"/>
                <a:cs typeface="Times New Roman" pitchFamily="18" charset="0"/>
              </a:rPr>
              <a:t>.</a:t>
            </a:r>
            <a:r>
              <a:rPr lang="fr-FR" sz="2000" smtClean="0">
                <a:latin typeface="+mn-lt"/>
                <a:cs typeface="Times New Roman" pitchFamily="18" charset="0"/>
              </a:rPr>
              <a:t>(x +  y)</a:t>
            </a:r>
            <a:endParaRPr lang="en-US" sz="2000"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" y="3534701"/>
            <a:ext cx="28392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Với x = 2001 và y = 1999</a:t>
            </a:r>
            <a:endParaRPr lang="en-US" sz="2000"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1055" y="4019550"/>
            <a:ext cx="27206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(2001 </a:t>
            </a:r>
            <a:r>
              <a:rPr lang="fr-FR" sz="2000">
                <a:latin typeface="+mn-lt"/>
                <a:cs typeface="Times New Roman" pitchFamily="18" charset="0"/>
              </a:rPr>
              <a:t>–</a:t>
            </a:r>
            <a:r>
              <a:rPr lang="fr-FR" sz="2000" smtClean="0">
                <a:latin typeface="+mn-lt"/>
                <a:cs typeface="Times New Roman" pitchFamily="18" charset="0"/>
              </a:rPr>
              <a:t> 1)(2001 + 1999)</a:t>
            </a:r>
            <a:endParaRPr lang="en-US" sz="2000">
              <a:latin typeface="+mn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0" y="4028209"/>
            <a:ext cx="14830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= 2000.4000</a:t>
            </a:r>
            <a:endParaRPr lang="en-US" sz="2000">
              <a:latin typeface="+mn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377636" y="4028209"/>
            <a:ext cx="14189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= 8.000.000</a:t>
            </a:r>
            <a:endParaRPr lang="en-US" sz="200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10" grpId="0"/>
      <p:bldP spid="11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52400" y="209550"/>
            <a:ext cx="8686800" cy="532285"/>
          </a:xfrm>
        </p:spPr>
        <p:txBody>
          <a:bodyPr/>
          <a:lstStyle/>
          <a:p>
            <a:pPr marL="0" indent="0" algn="l">
              <a:buNone/>
            </a:pPr>
            <a:r>
              <a:rPr lang="vi-VN" sz="24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?2.</a:t>
            </a:r>
            <a:r>
              <a:rPr lang="fr-FR" sz="2400" b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fr-FR" sz="24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fr-FR" sz="2400" b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fr-FR" sz="24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fr-FR" sz="24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:	      </a:t>
            </a:r>
            <a:r>
              <a:rPr lang="fr-FR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a) 3x</a:t>
            </a:r>
            <a:r>
              <a:rPr lang="fr-FR" sz="2400" b="0" baseline="30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0" dirty="0">
                <a:effectLst/>
                <a:latin typeface="+mn-lt"/>
                <a:cs typeface="Times New Roman" pitchFamily="18" charset="0"/>
              </a:rPr>
              <a:t>–</a:t>
            </a:r>
            <a:r>
              <a:rPr lang="fr-FR" sz="2400" dirty="0">
                <a:effectLst/>
                <a:cs typeface="Times New Roman" pitchFamily="18" charset="0"/>
              </a:rPr>
              <a:t> </a:t>
            </a:r>
            <a:r>
              <a:rPr lang="fr-FR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6x = 0 	b) 2x(x </a:t>
            </a:r>
            <a:r>
              <a:rPr lang="fr-FR" sz="2400" dirty="0">
                <a:effectLst/>
                <a:cs typeface="Times New Roman" pitchFamily="18" charset="0"/>
              </a:rPr>
              <a:t>–</a:t>
            </a:r>
            <a:r>
              <a:rPr lang="fr-FR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2021) + 2021 </a:t>
            </a:r>
            <a:r>
              <a:rPr lang="fr-FR" sz="2400" dirty="0">
                <a:effectLst/>
                <a:cs typeface="Times New Roman" pitchFamily="18" charset="0"/>
              </a:rPr>
              <a:t>–</a:t>
            </a:r>
            <a:r>
              <a:rPr lang="fr-FR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x = 0</a:t>
            </a:r>
            <a:endParaRPr lang="en-US" sz="2400" b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2451" y="1257240"/>
            <a:ext cx="17668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>
                <a:latin typeface="Times New Roman" pitchFamily="18" charset="0"/>
                <a:cs typeface="Times New Roman" pitchFamily="18" charset="0"/>
              </a:rPr>
              <a:t>a) 3x</a:t>
            </a:r>
            <a:r>
              <a:rPr lang="fr-FR" sz="2000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>
                <a:cs typeface="Times New Roman" pitchFamily="18" charset="0"/>
              </a:rPr>
              <a:t>–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>
                <a:latin typeface="Times New Roman" pitchFamily="18" charset="0"/>
                <a:cs typeface="Times New Roman" pitchFamily="18" charset="0"/>
              </a:rPr>
              <a:t>6x = 0 </a:t>
            </a:r>
            <a:endParaRPr lang="en-US" sz="2000"/>
          </a:p>
        </p:txBody>
      </p:sp>
      <p:sp>
        <p:nvSpPr>
          <p:cNvPr id="4" name="Rectangle 3"/>
          <p:cNvSpPr/>
          <p:nvPr/>
        </p:nvSpPr>
        <p:spPr>
          <a:xfrm>
            <a:off x="228600" y="666750"/>
            <a:ext cx="7906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smtClean="0">
                <a:latin typeface="Times New Roman" pitchFamily="18" charset="0"/>
                <a:cs typeface="Times New Roman" pitchFamily="18" charset="0"/>
              </a:rPr>
              <a:t>Giải.</a:t>
            </a:r>
            <a:endParaRPr lang="en-US" sz="2400"/>
          </a:p>
        </p:txBody>
      </p:sp>
      <p:sp>
        <p:nvSpPr>
          <p:cNvPr id="5" name="Rectangle 4"/>
          <p:cNvSpPr/>
          <p:nvPr/>
        </p:nvSpPr>
        <p:spPr>
          <a:xfrm>
            <a:off x="561554" y="1662545"/>
            <a:ext cx="18036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3x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.x </a:t>
            </a:r>
            <a:r>
              <a:rPr lang="fr-FR" sz="2000">
                <a:cs typeface="Times New Roman" pitchFamily="18" charset="0"/>
              </a:rPr>
              <a:t>–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3x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.2 </a:t>
            </a:r>
            <a:r>
              <a:rPr lang="fr-FR" sz="2000">
                <a:latin typeface="Times New Roman" pitchFamily="18" charset="0"/>
                <a:cs typeface="Times New Roman" pitchFamily="18" charset="0"/>
              </a:rPr>
              <a:t>= 0 </a:t>
            </a: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694756" y="2062655"/>
            <a:ext cx="16674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3x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.(x </a:t>
            </a:r>
            <a:r>
              <a:rPr lang="fr-FR" sz="2000">
                <a:cs typeface="Times New Roman" pitchFamily="18" charset="0"/>
              </a:rPr>
              <a:t>–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 2) </a:t>
            </a:r>
            <a:r>
              <a:rPr lang="fr-FR" sz="2000">
                <a:latin typeface="Times New Roman" pitchFamily="18" charset="0"/>
                <a:cs typeface="Times New Roman" pitchFamily="18" charset="0"/>
              </a:rPr>
              <a:t>= 0 </a:t>
            </a:r>
            <a:endParaRPr lang="en-US" sz="2000"/>
          </a:p>
        </p:txBody>
      </p:sp>
      <p:sp>
        <p:nvSpPr>
          <p:cNvPr id="7" name="Rectangle 6"/>
          <p:cNvSpPr/>
          <p:nvPr/>
        </p:nvSpPr>
        <p:spPr>
          <a:xfrm>
            <a:off x="105310" y="2462765"/>
            <a:ext cx="2866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vậy  3x = 0 hoặc x</a:t>
            </a:r>
            <a:r>
              <a:rPr lang="fr-FR" sz="2000">
                <a:latin typeface="+mn-lt"/>
                <a:cs typeface="Times New Roman" pitchFamily="18" charset="0"/>
              </a:rPr>
              <a:t> </a:t>
            </a:r>
            <a:r>
              <a:rPr lang="fr-FR" sz="2000" smtClean="0">
                <a:latin typeface="+mn-lt"/>
                <a:cs typeface="Times New Roman" pitchFamily="18" charset="0"/>
              </a:rPr>
              <a:t>– 2 = 0</a:t>
            </a:r>
            <a:endParaRPr lang="en-US" sz="2000"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7271" y="2862875"/>
            <a:ext cx="23535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nên  x = 0 hoặc x</a:t>
            </a:r>
            <a:r>
              <a:rPr lang="fr-FR" sz="2000">
                <a:latin typeface="+mn-lt"/>
                <a:cs typeface="Times New Roman" pitchFamily="18" charset="0"/>
              </a:rPr>
              <a:t> </a:t>
            </a:r>
            <a:r>
              <a:rPr lang="fr-FR" sz="2000" smtClean="0">
                <a:latin typeface="+mn-lt"/>
                <a:cs typeface="Times New Roman" pitchFamily="18" charset="0"/>
              </a:rPr>
              <a:t>= 2</a:t>
            </a:r>
            <a:endParaRPr lang="en-US" sz="2000">
              <a:latin typeface="+mn-l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352800" y="1257240"/>
            <a:ext cx="0" cy="2305110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1254415"/>
            <a:ext cx="335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>
                <a:latin typeface="+mn-lt"/>
                <a:cs typeface="Times New Roman" pitchFamily="18" charset="0"/>
              </a:rPr>
              <a:t>b) 2x(x – 2021) + 2021 – x = 0</a:t>
            </a:r>
            <a:endParaRPr lang="en-US" sz="2000"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57600" y="1662545"/>
            <a:ext cx="35044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>
                <a:latin typeface="+mn-lt"/>
                <a:cs typeface="Times New Roman" pitchFamily="18" charset="0"/>
              </a:rPr>
              <a:t> </a:t>
            </a:r>
            <a:r>
              <a:rPr lang="fr-FR" sz="2000" smtClean="0">
                <a:latin typeface="+mn-lt"/>
                <a:cs typeface="Times New Roman" pitchFamily="18" charset="0"/>
              </a:rPr>
              <a:t>   </a:t>
            </a:r>
            <a:r>
              <a:rPr lang="fr-FR" sz="2000">
                <a:latin typeface="+mn-lt"/>
                <a:cs typeface="Times New Roman" pitchFamily="18" charset="0"/>
              </a:rPr>
              <a:t>2x(x – 2021) –</a:t>
            </a:r>
            <a:r>
              <a:rPr lang="fr-FR" sz="2000" smtClean="0">
                <a:latin typeface="+mn-lt"/>
                <a:cs typeface="Times New Roman" pitchFamily="18" charset="0"/>
              </a:rPr>
              <a:t> (x </a:t>
            </a:r>
            <a:r>
              <a:rPr lang="fr-FR" sz="2000">
                <a:latin typeface="+mn-lt"/>
                <a:cs typeface="Times New Roman" pitchFamily="18" charset="0"/>
              </a:rPr>
              <a:t>– </a:t>
            </a:r>
            <a:r>
              <a:rPr lang="fr-FR" sz="2000" smtClean="0">
                <a:latin typeface="+mn-lt"/>
                <a:cs typeface="Times New Roman" pitchFamily="18" charset="0"/>
              </a:rPr>
              <a:t>2021) </a:t>
            </a:r>
            <a:r>
              <a:rPr lang="fr-FR" sz="2000">
                <a:latin typeface="+mn-lt"/>
                <a:cs typeface="Times New Roman" pitchFamily="18" charset="0"/>
              </a:rPr>
              <a:t>= 0</a:t>
            </a:r>
            <a:endParaRPr lang="en-US" sz="2000">
              <a:latin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57600" y="1674221"/>
            <a:ext cx="3682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>
                <a:latin typeface="+mn-lt"/>
                <a:cs typeface="Times New Roman" pitchFamily="18" charset="0"/>
              </a:rPr>
              <a:t> </a:t>
            </a:r>
            <a:r>
              <a:rPr lang="fr-FR" sz="2000" smtClean="0">
                <a:latin typeface="+mn-lt"/>
                <a:cs typeface="Times New Roman" pitchFamily="18" charset="0"/>
              </a:rPr>
              <a:t>   </a:t>
            </a:r>
            <a:r>
              <a:rPr lang="fr-FR" sz="2000">
                <a:latin typeface="+mn-lt"/>
                <a:cs typeface="Times New Roman" pitchFamily="18" charset="0"/>
              </a:rPr>
              <a:t>2x</a:t>
            </a:r>
            <a:r>
              <a:rPr lang="fr-FR" sz="2000">
                <a:solidFill>
                  <a:srgbClr val="FF0000"/>
                </a:solidFill>
                <a:latin typeface="+mn-lt"/>
                <a:cs typeface="Times New Roman" pitchFamily="18" charset="0"/>
              </a:rPr>
              <a:t>(x – 2021)</a:t>
            </a:r>
            <a:r>
              <a:rPr lang="fr-FR" sz="2000">
                <a:latin typeface="+mn-lt"/>
                <a:cs typeface="Times New Roman" pitchFamily="18" charset="0"/>
              </a:rPr>
              <a:t> –</a:t>
            </a:r>
            <a:r>
              <a:rPr lang="fr-FR" sz="2000" smtClean="0">
                <a:latin typeface="+mn-lt"/>
                <a:cs typeface="Times New Roman" pitchFamily="18" charset="0"/>
              </a:rPr>
              <a:t> </a:t>
            </a:r>
            <a:r>
              <a:rPr lang="fr-FR" sz="200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(x </a:t>
            </a:r>
            <a:r>
              <a:rPr lang="fr-FR" sz="2000">
                <a:solidFill>
                  <a:srgbClr val="FF0000"/>
                </a:solidFill>
                <a:latin typeface="+mn-lt"/>
                <a:cs typeface="Times New Roman" pitchFamily="18" charset="0"/>
              </a:rPr>
              <a:t>– </a:t>
            </a:r>
            <a:r>
              <a:rPr lang="fr-FR" sz="200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2021)</a:t>
            </a:r>
            <a:r>
              <a:rPr lang="fr-FR" sz="2000" smtClean="0">
                <a:latin typeface="+mn-lt"/>
                <a:cs typeface="Times New Roman" pitchFamily="18" charset="0"/>
              </a:rPr>
              <a:t>.1 </a:t>
            </a:r>
            <a:r>
              <a:rPr lang="fr-FR" sz="2000">
                <a:latin typeface="+mn-lt"/>
                <a:cs typeface="Times New Roman" pitchFamily="18" charset="0"/>
              </a:rPr>
              <a:t>= 0</a:t>
            </a:r>
            <a:endParaRPr lang="en-US" sz="2000"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67200" y="2094027"/>
            <a:ext cx="2784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>
                <a:latin typeface="+mn-lt"/>
                <a:cs typeface="Times New Roman" pitchFamily="18" charset="0"/>
              </a:rPr>
              <a:t> </a:t>
            </a:r>
            <a:r>
              <a:rPr lang="fr-FR" sz="2000" smtClean="0">
                <a:latin typeface="+mn-lt"/>
                <a:cs typeface="Times New Roman" pitchFamily="18" charset="0"/>
              </a:rPr>
              <a:t>   </a:t>
            </a:r>
            <a:r>
              <a:rPr lang="fr-FR" sz="200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(x </a:t>
            </a:r>
            <a:r>
              <a:rPr lang="fr-FR" sz="2000">
                <a:solidFill>
                  <a:srgbClr val="FF0000"/>
                </a:solidFill>
                <a:latin typeface="+mn-lt"/>
                <a:cs typeface="Times New Roman" pitchFamily="18" charset="0"/>
              </a:rPr>
              <a:t>– 2021</a:t>
            </a:r>
            <a:r>
              <a:rPr lang="fr-FR" sz="200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).</a:t>
            </a:r>
            <a:r>
              <a:rPr lang="fr-FR" sz="2000" smtClean="0">
                <a:latin typeface="+mn-lt"/>
                <a:cs typeface="Times New Roman" pitchFamily="18" charset="0"/>
              </a:rPr>
              <a:t>(2x </a:t>
            </a:r>
            <a:r>
              <a:rPr lang="fr-FR" sz="2000">
                <a:latin typeface="+mn-lt"/>
                <a:cs typeface="Times New Roman" pitchFamily="18" charset="0"/>
              </a:rPr>
              <a:t>–</a:t>
            </a:r>
            <a:r>
              <a:rPr lang="fr-FR" sz="2000" smtClean="0">
                <a:latin typeface="+mn-lt"/>
                <a:cs typeface="Times New Roman" pitchFamily="18" charset="0"/>
              </a:rPr>
              <a:t> 1) </a:t>
            </a:r>
            <a:r>
              <a:rPr lang="fr-FR" sz="2000">
                <a:latin typeface="+mn-lt"/>
                <a:cs typeface="Times New Roman" pitchFamily="18" charset="0"/>
              </a:rPr>
              <a:t>= 0</a:t>
            </a:r>
            <a:endParaRPr lang="en-US" sz="2000">
              <a:latin typeface="+mn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10000" y="2513833"/>
            <a:ext cx="37144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vậy  x – 2021 = 0 hoặc 2x – 1 = 0</a:t>
            </a:r>
            <a:endParaRPr lang="en-US" sz="2000">
              <a:latin typeface="+mn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41961" y="2933640"/>
            <a:ext cx="29370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smtClean="0">
                <a:latin typeface="+mn-lt"/>
                <a:cs typeface="Times New Roman" pitchFamily="18" charset="0"/>
              </a:rPr>
              <a:t>nên  x = 2021 hoặc x</a:t>
            </a:r>
            <a:r>
              <a:rPr lang="fr-FR" sz="2000">
                <a:latin typeface="+mn-lt"/>
                <a:cs typeface="Times New Roman" pitchFamily="18" charset="0"/>
              </a:rPr>
              <a:t> </a:t>
            </a:r>
            <a:r>
              <a:rPr lang="fr-FR" sz="2000" smtClean="0">
                <a:latin typeface="+mn-lt"/>
                <a:cs typeface="Times New Roman" pitchFamily="18" charset="0"/>
              </a:rPr>
              <a:t>= 1/2</a:t>
            </a:r>
            <a:endParaRPr lang="en-US" sz="200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10" grpId="0"/>
      <p:bldP spid="13" grpId="0"/>
      <p:bldP spid="13" grpId="1"/>
      <p:bldP spid="14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133350"/>
            <a:ext cx="6172200" cy="1524000"/>
          </a:xfrm>
        </p:spPr>
        <p:txBody>
          <a:bodyPr/>
          <a:lstStyle/>
          <a:p>
            <a:r>
              <a:rPr lang="vi-VN" dirty="0">
                <a:effectLst/>
              </a:rPr>
              <a:t>Bài 39 (trang 19 SGK Toán 8 Tập 1):</a:t>
            </a:r>
            <a:r>
              <a:rPr lang="vi-VN" b="0" dirty="0">
                <a:effectLst/>
              </a:rPr>
              <a:t> Phân tích các đa thức sau thành nhân tử: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228599" y="1657350"/>
            <a:ext cx="3810001" cy="3352800"/>
          </a:xfrm>
        </p:spPr>
        <p:txBody>
          <a:bodyPr/>
          <a:lstStyle/>
          <a:p>
            <a:pPr marL="45720" indent="0"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a) 3x – 6y</a:t>
            </a:r>
          </a:p>
          <a:p>
            <a:pPr marL="45720" indent="0"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3.x – 3.2y</a:t>
            </a:r>
          </a:p>
          <a:p>
            <a:pPr marL="45720" indent="0"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Xuất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hiện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nhân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3)</a:t>
            </a:r>
          </a:p>
          <a:p>
            <a:pPr marL="45720" indent="0"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3(x – 2y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vi-VN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c) 14x</a:t>
            </a:r>
            <a:r>
              <a:rPr lang="en-US" sz="20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y – 21xy</a:t>
            </a:r>
            <a:r>
              <a:rPr lang="en-US" sz="20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+ 28x</a:t>
            </a:r>
            <a:r>
              <a:rPr lang="en-US" sz="20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0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 7xy.2x – 7xy.3y + 7xy.4xy</a:t>
            </a:r>
          </a:p>
          <a:p>
            <a:pPr marL="45720" indent="0"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Xuất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hiện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nhân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7xy)</a:t>
            </a:r>
          </a:p>
          <a:p>
            <a:pPr marL="45720" indent="0">
              <a:buNone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7xy(2x – 3y + 4xy)</a:t>
            </a:r>
          </a:p>
          <a:p>
            <a:pPr marL="45720" indent="0">
              <a:buNone/>
            </a:pPr>
            <a:endParaRPr lang="vi-VN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endParaRPr lang="vi-VN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4" t="39323" r="55923" b="37585"/>
          <a:stretch/>
        </p:blipFill>
        <p:spPr bwMode="auto">
          <a:xfrm>
            <a:off x="4038600" y="1276350"/>
            <a:ext cx="4038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8" t="57778" r="53424" b="14843"/>
          <a:stretch/>
        </p:blipFill>
        <p:spPr bwMode="auto">
          <a:xfrm>
            <a:off x="4343400" y="3265833"/>
            <a:ext cx="3810000" cy="1877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61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rop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imes">
      <a:majorFont>
        <a:latin typeface="VNI-Ariston"/>
        <a:ea typeface=""/>
        <a:cs typeface=""/>
      </a:majorFont>
      <a:minorFont>
        <a:latin typeface="Times New Roman"/>
        <a:ea typeface=""/>
        <a:cs typeface="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</Template>
  <TotalTime>1267</TotalTime>
  <Words>1161</Words>
  <Application>Microsoft Office PowerPoint</Application>
  <PresentationFormat>On-screen Show (16:9)</PresentationFormat>
  <Paragraphs>222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drop</vt:lpstr>
      <vt:lpstr>PowerPoint Presentation</vt:lpstr>
      <vt:lpstr>Với A, B, C là các biểu thức tùy ý:</vt:lpstr>
      <vt:lpstr>Khái niệm phân tích đa thức thành nhân tử </vt:lpstr>
      <vt:lpstr> Các bước phân tích đa thức thành nhân tử bằng phương pháp   đặt nhân tử chung</vt:lpstr>
      <vt:lpstr>PowerPoint Presentation</vt:lpstr>
      <vt:lpstr>?1</vt:lpstr>
      <vt:lpstr>Lưu ý :</vt:lpstr>
      <vt:lpstr>?2.Tìm x sao cho:       a) 3x2 – 6x = 0  b) 2x(x – 2021) + 2021 – x = 0</vt:lpstr>
      <vt:lpstr>Bài 39 (trang 19 SGK Toán 8 Tập 1): Phân tích các đa thức sau thành nhân tử:</vt:lpstr>
      <vt:lpstr>Bài 39:</vt:lpstr>
      <vt:lpstr>Bài 40:</vt:lpstr>
      <vt:lpstr>Bài 41:</vt:lpstr>
      <vt:lpstr> Chứng minh rằng 55n+1 - 55n  chia hết cho 54 (với n là số tự nhiên)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 nhan tu chung</dc:title>
  <dc:subject>Phan tich da thuc</dc:subject>
  <dc:creator>Luân Đặng</dc:creator>
  <cp:lastModifiedBy>Admin</cp:lastModifiedBy>
  <cp:revision>9</cp:revision>
  <dcterms:created xsi:type="dcterms:W3CDTF">2019-09-20T02:57:30Z</dcterms:created>
  <dcterms:modified xsi:type="dcterms:W3CDTF">2021-09-14T11:25:01Z</dcterms:modified>
  <cp:category>Dai so 8</cp:category>
</cp:coreProperties>
</file>