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80" r:id="rId3"/>
    <p:sldId id="283" r:id="rId4"/>
    <p:sldId id="258" r:id="rId5"/>
    <p:sldId id="286" r:id="rId6"/>
    <p:sldId id="298" r:id="rId7"/>
    <p:sldId id="287" r:id="rId8"/>
    <p:sldId id="291" r:id="rId9"/>
    <p:sldId id="288" r:id="rId10"/>
    <p:sldId id="292" r:id="rId11"/>
    <p:sldId id="297" r:id="rId12"/>
    <p:sldId id="293" r:id="rId13"/>
    <p:sldId id="294" r:id="rId14"/>
    <p:sldId id="295" r:id="rId15"/>
    <p:sldId id="300" r:id="rId16"/>
    <p:sldId id="299" r:id="rId17"/>
    <p:sldId id="296" r:id="rId18"/>
    <p:sldId id="285" r:id="rId19"/>
    <p:sldId id="265" r:id="rId20"/>
    <p:sldId id="256"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a:srgbClr val="3333FF"/>
    <a:srgbClr val="CC00CC"/>
    <a:srgbClr val="FFCCFF"/>
    <a:srgbClr val="9900CC"/>
    <a:srgbClr val="FF99FF"/>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9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CA2CF3-161D-4290-9691-8A065EC2791C}"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CA2CF3-161D-4290-9691-8A065EC2791C}" type="datetimeFigureOut">
              <a:rPr lang="en-US" smtClean="0"/>
              <a:t>6/17/2022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CA2CF3-161D-4290-9691-8A065EC2791C}" type="datetimeFigureOut">
              <a:rPr lang="en-US" smtClean="0"/>
              <a:t>6/17/2022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6/17/2022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6/17/2022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9672068" y="6537279"/>
            <a:ext cx="1751108" cy="229097"/>
          </a:xfrm>
          <a:prstGeom prst="rect">
            <a:avLst/>
          </a:prstGeom>
        </p:spPr>
      </p:pic>
      <p:sp>
        <p:nvSpPr>
          <p:cNvPr id="2" name="Rectangle 1"/>
          <p:cNvSpPr/>
          <p:nvPr/>
        </p:nvSpPr>
        <p:spPr>
          <a:xfrm>
            <a:off x="2797792" y="1527031"/>
            <a:ext cx="6619164" cy="2369880"/>
          </a:xfrm>
          <a:prstGeom prst="rect">
            <a:avLst/>
          </a:prstGeom>
        </p:spPr>
        <p:txBody>
          <a:bodyPr wrap="square">
            <a:spAutoFit/>
          </a:bodyPr>
          <a:lstStyle/>
          <a:p>
            <a:pPr algn="ctr">
              <a:lnSpc>
                <a:spcPct val="115000"/>
              </a:lnSpc>
              <a:spcBef>
                <a:spcPts val="600"/>
              </a:spcBef>
              <a:spcAft>
                <a:spcPts val="600"/>
              </a:spcAft>
            </a:pPr>
            <a:r>
              <a:rPr lang="en-US" sz="4000" b="1">
                <a:solidFill>
                  <a:srgbClr val="002060"/>
                </a:solidFill>
                <a:latin typeface="Times New Roman" panose="02020603050405020304" pitchFamily="18" charset="0"/>
                <a:ea typeface="Times New Roman" panose="02020603050405020304" pitchFamily="18" charset="0"/>
              </a:rPr>
              <a:t>BÀI 2 </a:t>
            </a:r>
            <a:endParaRPr lang="en-US" sz="4000">
              <a:solidFill>
                <a:srgbClr val="002060"/>
              </a:solidFill>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4000" b="1">
                <a:solidFill>
                  <a:srgbClr val="002060"/>
                </a:solidFill>
                <a:latin typeface="Times New Roman" panose="02020603050405020304" pitchFamily="18" charset="0"/>
                <a:ea typeface="Times New Roman" panose="02020603050405020304" pitchFamily="18" charset="0"/>
              </a:rPr>
              <a:t>ỨNG XỬ TRÁNH RỦI RO TRÊN MẠNG</a:t>
            </a:r>
            <a:endParaRPr lang="en-US" sz="4000">
              <a:solidFill>
                <a:srgbClr val="00206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094399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10018" y="903872"/>
            <a:ext cx="9316871" cy="2034660"/>
          </a:xfrm>
          <a:prstGeom prst="rect">
            <a:avLst/>
          </a:prstGeom>
        </p:spPr>
        <p:txBody>
          <a:bodyPr wrap="square">
            <a:spAutoFit/>
          </a:bodyPr>
          <a:lstStyle/>
          <a:p>
            <a:pPr marL="342900" marR="0" lvl="0" indent="-342900" algn="just">
              <a:lnSpc>
                <a:spcPct val="115000"/>
              </a:lnSpc>
              <a:spcBef>
                <a:spcPts val="600"/>
              </a:spcBef>
              <a:spcAft>
                <a:spcPts val="600"/>
              </a:spcAft>
              <a:buFont typeface="Times New Roman" panose="02020603050405020304" pitchFamily="18" charset="0"/>
              <a:buChar char="-"/>
            </a:pPr>
            <a:r>
              <a:rPr lang="en-US" sz="2800">
                <a:latin typeface="Times New Roman" panose="02020603050405020304" pitchFamily="18" charset="0"/>
                <a:ea typeface="Times New Roman" panose="02020603050405020304" pitchFamily="18" charset="0"/>
              </a:rPr>
              <a:t>Kẻ dụ dỗ bắt nạt thường nhắm đến lứa tuổi học sinh, chúng lôi kéo làm việc “thân mật” hơn qua webcam, hẹn gặp để tặng quà, tâm sự trực tiếp,… rồi chúng ghi hình lại để đe dọa, bắt nạt</a:t>
            </a:r>
            <a:r>
              <a:rPr lang="en-US" sz="2800" smtClean="0">
                <a:latin typeface="Times New Roman" panose="02020603050405020304" pitchFamily="18" charset="0"/>
                <a:ea typeface="Times New Roman" panose="02020603050405020304" pitchFamily="18" charset="0"/>
              </a:rPr>
              <a:t>.</a:t>
            </a:r>
            <a:endParaRPr lang="en-US" sz="2800">
              <a:latin typeface="Times New Roman" panose="02020603050405020304" pitchFamily="18" charset="0"/>
              <a:ea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1460310" y="3441839"/>
            <a:ext cx="4062912" cy="2606841"/>
          </a:xfrm>
          <a:prstGeom prst="rect">
            <a:avLst/>
          </a:prstGeom>
        </p:spPr>
      </p:pic>
      <p:pic>
        <p:nvPicPr>
          <p:cNvPr id="5" name="Picture 4"/>
          <p:cNvPicPr>
            <a:picLocks noChangeAspect="1"/>
          </p:cNvPicPr>
          <p:nvPr/>
        </p:nvPicPr>
        <p:blipFill>
          <a:blip r:embed="rId3"/>
          <a:stretch>
            <a:fillRect/>
          </a:stretch>
        </p:blipFill>
        <p:spPr>
          <a:xfrm>
            <a:off x="6864824" y="3444613"/>
            <a:ext cx="4144369" cy="2604067"/>
          </a:xfrm>
          <a:prstGeom prst="rect">
            <a:avLst/>
          </a:prstGeom>
        </p:spPr>
      </p:pic>
    </p:spTree>
    <p:extLst>
      <p:ext uri="{BB962C8B-B14F-4D97-AF65-F5344CB8AC3E}">
        <p14:creationId xmlns:p14="http://schemas.microsoft.com/office/powerpoint/2010/main" val="3535906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10018" y="1668147"/>
            <a:ext cx="6014113" cy="2723823"/>
          </a:xfrm>
          <a:prstGeom prst="rect">
            <a:avLst/>
          </a:prstGeom>
        </p:spPr>
        <p:txBody>
          <a:bodyPr wrap="square">
            <a:spAutoFit/>
          </a:bodyPr>
          <a:lstStyle/>
          <a:p>
            <a:pPr marL="342900" marR="0" lvl="0" indent="-342900" algn="just">
              <a:lnSpc>
                <a:spcPct val="115000"/>
              </a:lnSpc>
              <a:spcBef>
                <a:spcPts val="600"/>
              </a:spcBef>
              <a:spcAft>
                <a:spcPts val="600"/>
              </a:spcAft>
              <a:buFont typeface="Times New Roman" panose="02020603050405020304" pitchFamily="18" charset="0"/>
              <a:buChar char="-"/>
            </a:pPr>
            <a:r>
              <a:rPr lang="en-US" sz="2800" smtClean="0">
                <a:latin typeface="Times New Roman" panose="02020603050405020304" pitchFamily="18" charset="0"/>
                <a:ea typeface="Times New Roman" panose="02020603050405020304" pitchFamily="18" charset="0"/>
              </a:rPr>
              <a:t>Hãy </a:t>
            </a:r>
            <a:r>
              <a:rPr lang="en-US" sz="2800">
                <a:latin typeface="Times New Roman" panose="02020603050405020304" pitchFamily="18" charset="0"/>
                <a:ea typeface="Times New Roman" panose="02020603050405020304" pitchFamily="18" charset="0"/>
              </a:rPr>
              <a:t>đề phòng và phải nói với người thân mà em tin tưởng được biết.</a:t>
            </a:r>
          </a:p>
          <a:p>
            <a:pPr marL="342900" marR="0" lvl="0" indent="-342900" algn="just">
              <a:lnSpc>
                <a:spcPct val="115000"/>
              </a:lnSpc>
              <a:spcBef>
                <a:spcPts val="600"/>
              </a:spcBef>
              <a:spcAft>
                <a:spcPts val="600"/>
              </a:spcAft>
              <a:buFont typeface="Times New Roman" panose="02020603050405020304" pitchFamily="18" charset="0"/>
              <a:buChar char="-"/>
            </a:pPr>
            <a:r>
              <a:rPr lang="en-US" sz="2800">
                <a:latin typeface="Times New Roman" panose="02020603050405020304" pitchFamily="18" charset="0"/>
                <a:ea typeface="Times New Roman" panose="02020603050405020304" pitchFamily="18" charset="0"/>
              </a:rPr>
              <a:t>Hãy dũng cảm nói ra và nhờ bố mẹ, thầy cô hoặc người thân trong gia đình giúp đỡ</a:t>
            </a:r>
          </a:p>
        </p:txBody>
      </p:sp>
      <p:pic>
        <p:nvPicPr>
          <p:cNvPr id="2" name="Picture 1"/>
          <p:cNvPicPr>
            <a:picLocks noChangeAspect="1"/>
          </p:cNvPicPr>
          <p:nvPr/>
        </p:nvPicPr>
        <p:blipFill>
          <a:blip r:embed="rId2"/>
          <a:stretch>
            <a:fillRect/>
          </a:stretch>
        </p:blipFill>
        <p:spPr>
          <a:xfrm>
            <a:off x="7629098" y="1643780"/>
            <a:ext cx="3435539" cy="2772556"/>
          </a:xfrm>
          <a:prstGeom prst="rect">
            <a:avLst/>
          </a:prstGeom>
        </p:spPr>
      </p:pic>
    </p:spTree>
    <p:extLst>
      <p:ext uri="{BB962C8B-B14F-4D97-AF65-F5344CB8AC3E}">
        <p14:creationId xmlns:p14="http://schemas.microsoft.com/office/powerpoint/2010/main" val="3809758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8991" y="870506"/>
            <a:ext cx="9962866" cy="4807470"/>
          </a:xfrm>
          <a:prstGeom prst="rect">
            <a:avLst/>
          </a:prstGeom>
        </p:spPr>
        <p:txBody>
          <a:bodyPr wrap="square">
            <a:spAutoFit/>
          </a:bodyPr>
          <a:lstStyle/>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Lời khuyên 3. Bắt nạt, tiếp tay cho kẻ bắt nạt là vi phạm pháp luật</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Kẻ xấu bắt nạt bằng cách đe dọa đăng hình ảnh, clip </a:t>
            </a:r>
            <a:r>
              <a:rPr lang="en-US" sz="2800" smtClean="0">
                <a:latin typeface="Times New Roman" panose="02020603050405020304" pitchFamily="18" charset="0"/>
                <a:ea typeface="Times New Roman" panose="02020603050405020304" pitchFamily="18" charset="0"/>
              </a:rPr>
              <a:t>video, </a:t>
            </a:r>
            <a:r>
              <a:rPr lang="en-US" sz="2800">
                <a:latin typeface="Times New Roman" panose="02020603050405020304" pitchFamily="18" charset="0"/>
                <a:ea typeface="Times New Roman" panose="02020603050405020304" pitchFamily="18" charset="0"/>
              </a:rPr>
              <a:t>đoạn tin nhắn, email,.. có nội dung kín đáo riêng tư lên mạng.</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Kẻ xấu tung tin đồn thất thiệt hay trực tiếp xúc phạm, làm nhục, đe dọa, quấy rối nạn nhân bằng cách gửi tin nhắn, email hay viết trên mạng xã hội.</a:t>
            </a:r>
          </a:p>
          <a:p>
            <a:r>
              <a:rPr lang="en-US" sz="2800">
                <a:latin typeface="Times New Roman" panose="02020603050405020304" pitchFamily="18" charset="0"/>
                <a:ea typeface="Times New Roman" panose="02020603050405020304" pitchFamily="18" charset="0"/>
              </a:rPr>
              <a:t>- Nếu em lan truyền những nội dung có tính bắt nạt kiểu trên tức là em đã tiếp tay cho kẻ bắt nạt, do đó em đã vi phạm pháp luật.</a:t>
            </a:r>
            <a:endParaRPr lang="en-US" sz="2800"/>
          </a:p>
        </p:txBody>
      </p:sp>
    </p:spTree>
    <p:extLst>
      <p:ext uri="{BB962C8B-B14F-4D97-AF65-F5344CB8AC3E}">
        <p14:creationId xmlns:p14="http://schemas.microsoft.com/office/powerpoint/2010/main" val="4026540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48642" y="1909309"/>
            <a:ext cx="5156374" cy="4210383"/>
          </a:xfrm>
          <a:prstGeom prst="rect">
            <a:avLst/>
          </a:prstGeom>
        </p:spPr>
        <p:txBody>
          <a:bodyPr wrap="square">
            <a:spAutoFit/>
          </a:bodyPr>
          <a:lstStyle/>
          <a:p>
            <a:pPr algn="just">
              <a:lnSpc>
                <a:spcPct val="115000"/>
              </a:lnSpc>
              <a:spcBef>
                <a:spcPts val="600"/>
              </a:spcBef>
              <a:spcAft>
                <a:spcPts val="600"/>
              </a:spcAft>
            </a:pPr>
            <a:r>
              <a:rPr lang="en-US" sz="2800" b="1" smtClean="0">
                <a:solidFill>
                  <a:srgbClr val="000000"/>
                </a:solidFill>
                <a:latin typeface="Times New Roman" panose="02020603050405020304" pitchFamily="18" charset="0"/>
                <a:ea typeface="Times New Roman" panose="02020603050405020304" pitchFamily="18" charset="0"/>
              </a:rPr>
              <a:t>Lời </a:t>
            </a:r>
            <a:r>
              <a:rPr lang="en-US" sz="2800" b="1">
                <a:solidFill>
                  <a:srgbClr val="000000"/>
                </a:solidFill>
                <a:latin typeface="Times New Roman" panose="02020603050405020304" pitchFamily="18" charset="0"/>
                <a:ea typeface="Times New Roman" panose="02020603050405020304" pitchFamily="18" charset="0"/>
              </a:rPr>
              <a:t>khuyên 4. Không lan truyền tin giả, bài viết xuyên tạc sự thật, hình ảnh đồi trụy</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solidFill>
                  <a:srgbClr val="000000"/>
                </a:solidFill>
                <a:latin typeface="Times New Roman" panose="02020603050405020304" pitchFamily="18" charset="0"/>
                <a:ea typeface="Times New Roman" panose="02020603050405020304" pitchFamily="18" charset="0"/>
              </a:rPr>
              <a:t>- Các nội dung đồi trụy là phản văn hóa, bị cấm trên mạng theo pháp luật Việt Nam. Cả người đăng và người lan truyền thông tin xấu đều vi phạm pháp luật</a:t>
            </a:r>
            <a:endParaRPr lang="en-US" sz="2800">
              <a:latin typeface="Times New Roman" panose="02020603050405020304" pitchFamily="18" charset="0"/>
              <a:ea typeface="Times New Roman" panose="02020603050405020304" pitchFamily="18" charset="0"/>
            </a:endParaRPr>
          </a:p>
        </p:txBody>
      </p:sp>
      <p:grpSp>
        <p:nvGrpSpPr>
          <p:cNvPr id="3" name="Group 2"/>
          <p:cNvGrpSpPr/>
          <p:nvPr/>
        </p:nvGrpSpPr>
        <p:grpSpPr>
          <a:xfrm>
            <a:off x="959892" y="477811"/>
            <a:ext cx="8862487" cy="1077218"/>
            <a:chOff x="676256" y="1130860"/>
            <a:chExt cx="8862487" cy="1077218"/>
          </a:xfrm>
        </p:grpSpPr>
        <p:grpSp>
          <p:nvGrpSpPr>
            <p:cNvPr id="4" name="Group 3"/>
            <p:cNvGrpSpPr/>
            <p:nvPr/>
          </p:nvGrpSpPr>
          <p:grpSpPr>
            <a:xfrm>
              <a:off x="676256" y="1379897"/>
              <a:ext cx="429926" cy="553998"/>
              <a:chOff x="1069018" y="1379837"/>
              <a:chExt cx="429926" cy="553998"/>
            </a:xfrm>
          </p:grpSpPr>
          <p:sp>
            <p:nvSpPr>
              <p:cNvPr id="6" name="Rectangle 5"/>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069018"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3</a:t>
                </a:r>
              </a:p>
            </p:txBody>
          </p:sp>
        </p:grpSp>
        <p:sp>
          <p:nvSpPr>
            <p:cNvPr id="5" name="TextBox 4"/>
            <p:cNvSpPr txBox="1"/>
            <p:nvPr/>
          </p:nvSpPr>
          <p:spPr>
            <a:xfrm>
              <a:off x="1126504" y="1130860"/>
              <a:ext cx="8412239" cy="1077218"/>
            </a:xfrm>
            <a:prstGeom prst="rect">
              <a:avLst/>
            </a:prstGeom>
            <a:noFill/>
          </p:spPr>
          <p:txBody>
            <a:bodyPr wrap="none" rtlCol="0">
              <a:spAutoFit/>
            </a:bodyPr>
            <a:lstStyle/>
            <a:p>
              <a:r>
                <a:rPr lang="en-US" sz="3200" b="1">
                  <a:solidFill>
                    <a:srgbClr val="000000"/>
                  </a:solidFill>
                  <a:latin typeface="Times New Roman" panose="02020603050405020304" pitchFamily="18" charset="0"/>
                  <a:ea typeface="Times New Roman" panose="02020603050405020304" pitchFamily="18" charset="0"/>
                </a:rPr>
                <a:t>KHÔNG VI PHẠM PHÁP LUẬT KHI DÙNG </a:t>
              </a:r>
              <a:endParaRPr lang="en-US" sz="3200" b="1" smtClean="0">
                <a:solidFill>
                  <a:srgbClr val="000000"/>
                </a:solidFill>
                <a:latin typeface="Times New Roman" panose="02020603050405020304" pitchFamily="18" charset="0"/>
                <a:ea typeface="Times New Roman" panose="02020603050405020304" pitchFamily="18" charset="0"/>
              </a:endParaRPr>
            </a:p>
            <a:p>
              <a:r>
                <a:rPr lang="en-US" sz="3200" b="1" smtClean="0">
                  <a:solidFill>
                    <a:srgbClr val="000000"/>
                  </a:solidFill>
                  <a:latin typeface="Times New Roman" panose="02020603050405020304" pitchFamily="18" charset="0"/>
                  <a:ea typeface="Times New Roman" panose="02020603050405020304" pitchFamily="18" charset="0"/>
                </a:rPr>
                <a:t>INTERNET</a:t>
              </a:r>
              <a:endParaRPr lang="en-US" sz="3200" dirty="0">
                <a:solidFill>
                  <a:srgbClr val="3333CC"/>
                </a:solidFill>
                <a:latin typeface="Times New Roman" panose="02020603050405020304" pitchFamily="18" charset="0"/>
                <a:cs typeface="Times New Roman" panose="02020603050405020304" pitchFamily="18" charset="0"/>
              </a:endParaRPr>
            </a:p>
          </p:txBody>
        </p:sp>
      </p:grpSp>
      <p:pic>
        <p:nvPicPr>
          <p:cNvPr id="8" name="Picture 7"/>
          <p:cNvPicPr>
            <a:picLocks noChangeAspect="1"/>
          </p:cNvPicPr>
          <p:nvPr/>
        </p:nvPicPr>
        <p:blipFill>
          <a:blip r:embed="rId2"/>
          <a:stretch>
            <a:fillRect/>
          </a:stretch>
        </p:blipFill>
        <p:spPr>
          <a:xfrm>
            <a:off x="6290364" y="2361063"/>
            <a:ext cx="4668646" cy="3097828"/>
          </a:xfrm>
          <a:prstGeom prst="rect">
            <a:avLst/>
          </a:prstGeom>
        </p:spPr>
      </p:pic>
    </p:spTree>
    <p:extLst>
      <p:ext uri="{BB962C8B-B14F-4D97-AF65-F5344CB8AC3E}">
        <p14:creationId xmlns:p14="http://schemas.microsoft.com/office/powerpoint/2010/main" val="717583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3538" y="927727"/>
            <a:ext cx="9862783" cy="4462760"/>
          </a:xfrm>
          <a:prstGeom prst="rect">
            <a:avLst/>
          </a:prstGeom>
        </p:spPr>
        <p:txBody>
          <a:bodyPr wrap="square">
            <a:spAutoFit/>
          </a:bodyPr>
          <a:lstStyle/>
          <a:p>
            <a:pPr algn="just">
              <a:spcBef>
                <a:spcPts val="1200"/>
              </a:spcBef>
              <a:spcAft>
                <a:spcPts val="1200"/>
              </a:spcAft>
            </a:pPr>
            <a:r>
              <a:rPr lang="en-US" sz="2800" b="1">
                <a:solidFill>
                  <a:srgbClr val="000000"/>
                </a:solidFill>
                <a:latin typeface="Times New Roman" panose="02020603050405020304" pitchFamily="18" charset="0"/>
                <a:ea typeface="Times New Roman" panose="02020603050405020304" pitchFamily="18" charset="0"/>
              </a:rPr>
              <a:t>Lời khuyên 5. </a:t>
            </a:r>
            <a:r>
              <a:rPr lang="en-US" sz="2800" b="1" smtClean="0">
                <a:solidFill>
                  <a:srgbClr val="000000"/>
                </a:solidFill>
                <a:latin typeface="Times New Roman" panose="02020603050405020304" pitchFamily="18" charset="0"/>
                <a:ea typeface="Times New Roman" panose="02020603050405020304" pitchFamily="18" charset="0"/>
              </a:rPr>
              <a:t>Đừng </a:t>
            </a:r>
            <a:r>
              <a:rPr lang="en-US" sz="2800" b="1">
                <a:solidFill>
                  <a:srgbClr val="000000"/>
                </a:solidFill>
                <a:latin typeface="Times New Roman" panose="02020603050405020304" pitchFamily="18" charset="0"/>
                <a:ea typeface="Times New Roman" panose="02020603050405020304" pitchFamily="18" charset="0"/>
              </a:rPr>
              <a:t>vô tình “ăn cắp” trên không gian mạng</a:t>
            </a:r>
            <a:endParaRPr lang="en-US" sz="2800">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rPr>
              <a:t>- Dùng mật khẩu của người khác mà không được cho phép là “ăn cắp”</a:t>
            </a:r>
            <a:endParaRPr lang="en-US" sz="2800">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rPr>
              <a:t>- Dùng mật khẩu “ăn cắp” để xem những thứ không thuộc về mình, không dành cho mình cũng là “ăn cắp”</a:t>
            </a:r>
            <a:endParaRPr lang="en-US" sz="2800">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rPr>
              <a:t>- Việc lấy trên mạng những hình ảnh đẹp, những bài văn hay của người khác, sau đó đem ra sử dụng nguyên gốc, coi như của mình thì nhẹ gọi là đạo văn, nặng là vi phạm luật bản quyền.</a:t>
            </a:r>
            <a:r>
              <a:rPr lang="en-US" sz="2800">
                <a:latin typeface="Times New Roman" panose="02020603050405020304" pitchFamily="18" charset="0"/>
                <a:ea typeface="Times New Roman" panose="02020603050405020304" pitchFamily="18" charset="0"/>
              </a:rPr>
              <a:t> </a:t>
            </a:r>
            <a:endParaRPr lang="en-US" sz="2800"/>
          </a:p>
        </p:txBody>
      </p:sp>
    </p:spTree>
    <p:extLst>
      <p:ext uri="{BB962C8B-B14F-4D97-AF65-F5344CB8AC3E}">
        <p14:creationId xmlns:p14="http://schemas.microsoft.com/office/powerpoint/2010/main" val="4089576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p:cNvSpPr/>
          <p:nvPr/>
        </p:nvSpPr>
        <p:spPr>
          <a:xfrm>
            <a:off x="2347415" y="723330"/>
            <a:ext cx="6564572" cy="4684791"/>
          </a:xfrm>
          <a:prstGeom prst="cloud">
            <a:avLst/>
          </a:prstGeom>
          <a:ln/>
        </p:spPr>
        <p:style>
          <a:lnRef idx="2">
            <a:schemeClr val="accent1"/>
          </a:lnRef>
          <a:fillRef idx="1">
            <a:schemeClr val="lt1"/>
          </a:fillRef>
          <a:effectRef idx="0">
            <a:schemeClr val="accent1"/>
          </a:effectRef>
          <a:fontRef idx="minor">
            <a:schemeClr val="dk1"/>
          </a:fontRef>
        </p:style>
        <p:txBody>
          <a:bodyPr rtlCol="0" anchor="ctr"/>
          <a:lstStyle/>
          <a:p>
            <a:pPr algn="ctr">
              <a:spcBef>
                <a:spcPts val="600"/>
              </a:spcBef>
              <a:spcAft>
                <a:spcPts val="600"/>
              </a:spcAft>
            </a:pPr>
            <a:r>
              <a:rPr lang="en-US" sz="2800" smtClean="0">
                <a:solidFill>
                  <a:schemeClr val="dk1"/>
                </a:solidFill>
                <a:latin typeface="Times New Roman" panose="02020603050405020304" pitchFamily="18" charset="0"/>
                <a:cs typeface="Times New Roman" panose="02020603050405020304" pitchFamily="18" charset="0"/>
              </a:rPr>
              <a:t>Em hãy quan sát video sau để thấy được những điều cấm làm khi tham gia các hoạt động trên mạng</a:t>
            </a:r>
            <a:endParaRPr lang="en-US" sz="2800">
              <a:solidFill>
                <a:schemeClr val="dk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86190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hững điều cẩn biết để không vi phạm Luật An ninh mạng - VTV2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7697808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55949" t="56904" r="6601" b="20172"/>
          <a:stretch/>
        </p:blipFill>
        <p:spPr bwMode="auto">
          <a:xfrm>
            <a:off x="1419367" y="1514479"/>
            <a:ext cx="8826547" cy="357613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350636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307515" y="319711"/>
            <a:ext cx="3640665" cy="767548"/>
          </a:xfrm>
          <a:prstGeom prst="rect">
            <a:avLst/>
          </a:prstGeom>
        </p:spPr>
      </p:pic>
      <p:sp>
        <p:nvSpPr>
          <p:cNvPr id="2" name="Rectangle 1"/>
          <p:cNvSpPr/>
          <p:nvPr/>
        </p:nvSpPr>
        <p:spPr>
          <a:xfrm>
            <a:off x="1228298" y="1941255"/>
            <a:ext cx="9471547" cy="2877711"/>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Bài 1. </a:t>
            </a:r>
            <a:r>
              <a:rPr lang="en-US" sz="2800">
                <a:latin typeface="Times New Roman" panose="02020603050405020304" pitchFamily="18" charset="0"/>
                <a:ea typeface="Times New Roman" panose="02020603050405020304" pitchFamily="18" charset="0"/>
              </a:rPr>
              <a:t>Hãy nêu cách phòng tránh tác hại, rủi ro và nguy cơ vi phạm pháp luật vừa kể trên.</a:t>
            </a:r>
          </a:p>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Bài 2. </a:t>
            </a:r>
            <a:r>
              <a:rPr lang="en-US" sz="2800">
                <a:latin typeface="Times New Roman" panose="02020603050405020304" pitchFamily="18" charset="0"/>
                <a:ea typeface="Times New Roman" panose="02020603050405020304" pitchFamily="18" charset="0"/>
              </a:rPr>
              <a:t>Em làm gì khi bị đe dọa tung hình ảnh lên mạng internet?</a:t>
            </a:r>
          </a:p>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Bài 3. </a:t>
            </a:r>
            <a:r>
              <a:rPr lang="en-US" sz="2800">
                <a:latin typeface="Times New Roman" panose="02020603050405020304" pitchFamily="18" charset="0"/>
                <a:ea typeface="Times New Roman" panose="02020603050405020304" pitchFamily="18" charset="0"/>
              </a:rPr>
              <a:t>Em cần làm gì khi muốn một tấm ảnh đẹp, một đoạn văn hay trên internet?</a:t>
            </a:r>
          </a:p>
        </p:txBody>
      </p:sp>
    </p:spTree>
    <p:extLst>
      <p:ext uri="{BB962C8B-B14F-4D97-AF65-F5344CB8AC3E}">
        <p14:creationId xmlns:p14="http://schemas.microsoft.com/office/powerpoint/2010/main" val="9856161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98651" y="293788"/>
            <a:ext cx="3657995" cy="761201"/>
          </a:xfrm>
          <a:prstGeom prst="rect">
            <a:avLst/>
          </a:prstGeom>
        </p:spPr>
      </p:pic>
      <p:sp>
        <p:nvSpPr>
          <p:cNvPr id="2" name="Rectangle 1"/>
          <p:cNvSpPr/>
          <p:nvPr/>
        </p:nvSpPr>
        <p:spPr>
          <a:xfrm>
            <a:off x="1733266" y="1991347"/>
            <a:ext cx="8338782" cy="2382191"/>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Câu 1. </a:t>
            </a:r>
            <a:r>
              <a:rPr lang="en-US" sz="2800">
                <a:latin typeface="Times New Roman" panose="02020603050405020304" pitchFamily="18" charset="0"/>
                <a:ea typeface="Times New Roman" panose="02020603050405020304" pitchFamily="18" charset="0"/>
              </a:rPr>
              <a:t>Internet có thể gây tác hại gì?</a:t>
            </a:r>
          </a:p>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Câu 2. </a:t>
            </a:r>
            <a:r>
              <a:rPr lang="en-US" sz="2800">
                <a:latin typeface="Times New Roman" panose="02020603050405020304" pitchFamily="18" charset="0"/>
                <a:ea typeface="Times New Roman" panose="02020603050405020304" pitchFamily="18" charset="0"/>
              </a:rPr>
              <a:t>Các rủi ro có thể xảy ra khi dùng internet là gì?</a:t>
            </a:r>
          </a:p>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Câu 3. </a:t>
            </a:r>
            <a:r>
              <a:rPr lang="en-US" sz="2800">
                <a:latin typeface="Times New Roman" panose="02020603050405020304" pitchFamily="18" charset="0"/>
                <a:ea typeface="Times New Roman" panose="02020603050405020304" pitchFamily="18" charset="0"/>
              </a:rPr>
              <a:t>Điều gì có thể dẫn đến vi phạm pháp luật khi dùng internet?</a:t>
            </a:r>
          </a:p>
        </p:txBody>
      </p:sp>
    </p:spTree>
    <p:extLst>
      <p:ext uri="{BB962C8B-B14F-4D97-AF65-F5344CB8AC3E}">
        <p14:creationId xmlns:p14="http://schemas.microsoft.com/office/powerpoint/2010/main" val="3231437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3921758" y="382136"/>
            <a:ext cx="3915196" cy="794120"/>
          </a:xfrm>
          <a:prstGeom prst="rect">
            <a:avLst/>
          </a:prstGeom>
        </p:spPr>
      </p:pic>
      <p:sp>
        <p:nvSpPr>
          <p:cNvPr id="6" name="Cloud 5"/>
          <p:cNvSpPr/>
          <p:nvPr/>
        </p:nvSpPr>
        <p:spPr>
          <a:xfrm>
            <a:off x="1263368" y="1527948"/>
            <a:ext cx="9231976" cy="4136135"/>
          </a:xfrm>
          <a:prstGeom prst="cloud">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spcBef>
                <a:spcPts val="600"/>
              </a:spcBef>
              <a:spcAft>
                <a:spcPts val="600"/>
              </a:spcAft>
            </a:pPr>
            <a:r>
              <a:rPr lang="en-US" sz="2800">
                <a:latin typeface="Times New Roman" panose="02020603050405020304" pitchFamily="18" charset="0"/>
                <a:cs typeface="Times New Roman" panose="02020603050405020304" pitchFamily="18" charset="0"/>
              </a:rPr>
              <a:t>Em hãy trả lời hai câu hỏi sau:</a:t>
            </a:r>
          </a:p>
          <a:p>
            <a:pPr lvl="0" algn="just">
              <a:spcBef>
                <a:spcPts val="600"/>
              </a:spcBef>
              <a:spcAft>
                <a:spcPts val="600"/>
              </a:spcAft>
            </a:pPr>
            <a:r>
              <a:rPr lang="en-US" sz="2800" smtClean="0">
                <a:latin typeface="Times New Roman" panose="02020603050405020304" pitchFamily="18" charset="0"/>
                <a:cs typeface="Times New Roman" panose="02020603050405020304" pitchFamily="18" charset="0"/>
              </a:rPr>
              <a:t>1) Nghiện </a:t>
            </a:r>
            <a:r>
              <a:rPr lang="en-US" sz="2800">
                <a:latin typeface="Times New Roman" panose="02020603050405020304" pitchFamily="18" charset="0"/>
                <a:cs typeface="Times New Roman" panose="02020603050405020304" pitchFamily="18" charset="0"/>
              </a:rPr>
              <a:t>game, </a:t>
            </a:r>
            <a:r>
              <a:rPr lang="en-US" sz="2800" smtClean="0">
                <a:latin typeface="Times New Roman" panose="02020603050405020304" pitchFamily="18" charset="0"/>
                <a:cs typeface="Times New Roman" panose="02020603050405020304" pitchFamily="18" charset="0"/>
              </a:rPr>
              <a:t>nghiện </a:t>
            </a:r>
            <a:r>
              <a:rPr lang="en-US" sz="2800">
                <a:latin typeface="Times New Roman" panose="02020603050405020304" pitchFamily="18" charset="0"/>
                <a:cs typeface="Times New Roman" panose="02020603050405020304" pitchFamily="18" charset="0"/>
              </a:rPr>
              <a:t>mạng xã hội có thể dẫn đến </a:t>
            </a:r>
            <a:r>
              <a:rPr lang="en-US" sz="2800" smtClean="0">
                <a:latin typeface="Times New Roman" panose="02020603050405020304" pitchFamily="18" charset="0"/>
                <a:cs typeface="Times New Roman" panose="02020603050405020304" pitchFamily="18" charset="0"/>
              </a:rPr>
              <a:t>hậu </a:t>
            </a:r>
            <a:r>
              <a:rPr lang="en-US" sz="2800">
                <a:latin typeface="Times New Roman" panose="02020603050405020304" pitchFamily="18" charset="0"/>
                <a:cs typeface="Times New Roman" panose="02020603050405020304" pitchFamily="18" charset="0"/>
              </a:rPr>
              <a:t>quả gì?</a:t>
            </a:r>
          </a:p>
          <a:p>
            <a:pPr lvl="0" algn="just">
              <a:spcBef>
                <a:spcPts val="600"/>
              </a:spcBef>
              <a:spcAft>
                <a:spcPts val="600"/>
              </a:spcAft>
            </a:pPr>
            <a:r>
              <a:rPr lang="en-US" sz="2800" smtClean="0">
                <a:latin typeface="Times New Roman" panose="02020603050405020304" pitchFamily="18" charset="0"/>
                <a:cs typeface="Times New Roman" panose="02020603050405020304" pitchFamily="18" charset="0"/>
              </a:rPr>
              <a:t>2) Em </a:t>
            </a:r>
            <a:r>
              <a:rPr lang="en-US" sz="2800">
                <a:latin typeface="Times New Roman" panose="02020603050405020304" pitchFamily="18" charset="0"/>
                <a:cs typeface="Times New Roman" panose="02020603050405020304" pitchFamily="18" charset="0"/>
              </a:rPr>
              <a:t>tự đánh giá mình có nguy cơ bị nghiệm game, nghiện mạng xã hội không?</a:t>
            </a:r>
          </a:p>
        </p:txBody>
      </p:sp>
    </p:spTree>
    <p:extLst>
      <p:ext uri="{BB962C8B-B14F-4D97-AF65-F5344CB8AC3E}">
        <p14:creationId xmlns:p14="http://schemas.microsoft.com/office/powerpoint/2010/main" val="1305068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D05E2FA4-701D-4C92-898E-7EE4AF07FEBA}"/>
              </a:ext>
            </a:extLst>
          </p:cNvPr>
          <p:cNvSpPr txBox="1"/>
          <p:nvPr/>
        </p:nvSpPr>
        <p:spPr>
          <a:xfrm>
            <a:off x="3360800" y="2557319"/>
            <a:ext cx="5145960" cy="1865126"/>
          </a:xfrm>
          <a:prstGeom prst="rect">
            <a:avLst/>
          </a:prstGeom>
          <a:noFill/>
          <a:ln>
            <a:noFill/>
          </a:ln>
        </p:spPr>
        <p:txBody>
          <a:bodyPr wrap="none" rtlCol="0">
            <a:spAutoFit/>
          </a:bodyPr>
          <a:lstStyle/>
          <a:p>
            <a:pPr algn="ctr">
              <a:lnSpc>
                <a:spcPct val="120000"/>
              </a:lnSpc>
            </a:pPr>
            <a:r>
              <a:rPr lang="vi-VN" sz="4800" b="1" dirty="0">
                <a:ln w="28575">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rPr>
              <a:t>CHÀO TẠM BIỆT</a:t>
            </a:r>
          </a:p>
          <a:p>
            <a:pPr algn="ctr">
              <a:lnSpc>
                <a:spcPct val="120000"/>
              </a:lnSpc>
            </a:pPr>
            <a:r>
              <a:rPr lang="vi-VN" sz="4800" b="1" dirty="0">
                <a:ln w="28575">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rPr>
              <a:t>CÁC EM!</a:t>
            </a:r>
          </a:p>
        </p:txBody>
      </p:sp>
      <p:pic>
        <p:nvPicPr>
          <p:cNvPr id="2" name="Picture 1"/>
          <p:cNvPicPr>
            <a:picLocks noChangeAspect="1"/>
          </p:cNvPicPr>
          <p:nvPr/>
        </p:nvPicPr>
        <p:blipFill>
          <a:blip r:embed="rId3"/>
          <a:stretch>
            <a:fillRect/>
          </a:stretch>
        </p:blipFill>
        <p:spPr>
          <a:xfrm>
            <a:off x="9672068" y="6537279"/>
            <a:ext cx="1751108" cy="229097"/>
          </a:xfrm>
          <a:prstGeom prst="rect">
            <a:avLst/>
          </a:prstGeom>
        </p:spPr>
      </p:pic>
    </p:spTree>
    <p:extLst>
      <p:ext uri="{BB962C8B-B14F-4D97-AF65-F5344CB8AC3E}">
        <p14:creationId xmlns:p14="http://schemas.microsoft.com/office/powerpoint/2010/main" val="1477281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2443089" y="1969938"/>
            <a:ext cx="6096000" cy="2616130"/>
          </a:xfrm>
          <a:prstGeom prst="cloud">
            <a:avLst/>
          </a:prstGeom>
          <a:ln/>
        </p:spPr>
        <p:style>
          <a:lnRef idx="2">
            <a:schemeClr val="accent1"/>
          </a:lnRef>
          <a:fillRef idx="1">
            <a:schemeClr val="lt1"/>
          </a:fillRef>
          <a:effectRef idx="0">
            <a:schemeClr val="accent1"/>
          </a:effectRef>
          <a:fontRef idx="minor">
            <a:schemeClr val="dk1"/>
          </a:fontRef>
        </p:style>
        <p:txBody>
          <a:bodyPr rtlCol="0" anchor="ctr"/>
          <a:lstStyle/>
          <a:p>
            <a:pPr>
              <a:spcBef>
                <a:spcPts val="600"/>
              </a:spcBef>
              <a:spcAft>
                <a:spcPts val="600"/>
              </a:spcAft>
            </a:pPr>
            <a:r>
              <a:rPr lang="en-US" sz="2800">
                <a:latin typeface="Times New Roman" panose="02020603050405020304" pitchFamily="18" charset="0"/>
                <a:cs typeface="Times New Roman" panose="02020603050405020304" pitchFamily="18" charset="0"/>
              </a:rPr>
              <a:t>Theo em, làm thế nào để phòng tránh tác hại của </a:t>
            </a:r>
            <a:r>
              <a:rPr lang="en-US" sz="2800" smtClean="0">
                <a:latin typeface="Times New Roman" panose="02020603050405020304" pitchFamily="18" charset="0"/>
                <a:cs typeface="Times New Roman" panose="02020603050405020304" pitchFamily="18" charset="0"/>
              </a:rPr>
              <a:t>Internet </a:t>
            </a:r>
            <a:r>
              <a:rPr lang="en-US" sz="2800">
                <a:latin typeface="Times New Roman" panose="02020603050405020304" pitchFamily="18" charset="0"/>
                <a:cs typeface="Times New Roman" panose="02020603050405020304" pitchFamily="18" charset="0"/>
              </a:rPr>
              <a:t>và mạng xã hội?</a:t>
            </a:r>
          </a:p>
        </p:txBody>
      </p:sp>
      <p:sp>
        <p:nvSpPr>
          <p:cNvPr id="3" name="Rectangle 2"/>
          <p:cNvSpPr/>
          <p:nvPr/>
        </p:nvSpPr>
        <p:spPr>
          <a:xfrm>
            <a:off x="4188815" y="578833"/>
            <a:ext cx="3027367" cy="613245"/>
          </a:xfrm>
          <a:prstGeom prst="rect">
            <a:avLst/>
          </a:prstGeom>
        </p:spPr>
        <p:txBody>
          <a:bodyPr wrap="none">
            <a:spAutoFit/>
          </a:bodyPr>
          <a:lstStyle/>
          <a:p>
            <a:pPr algn="just">
              <a:lnSpc>
                <a:spcPct val="115000"/>
              </a:lnSpc>
              <a:spcBef>
                <a:spcPts val="600"/>
              </a:spcBef>
              <a:spcAft>
                <a:spcPts val="600"/>
              </a:spcAft>
            </a:pPr>
            <a:r>
              <a:rPr lang="en-US" sz="3200" b="1" smtClean="0">
                <a:solidFill>
                  <a:srgbClr val="C00000"/>
                </a:solidFill>
                <a:latin typeface="Times New Roman" panose="02020603050405020304" pitchFamily="18" charset="0"/>
                <a:ea typeface="Times New Roman" panose="02020603050405020304" pitchFamily="18" charset="0"/>
              </a:rPr>
              <a:t>HOẠT ĐỘNG 1</a:t>
            </a:r>
            <a:endParaRPr lang="en-US" sz="3200" b="1">
              <a:solidFill>
                <a:srgbClr val="C0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467676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295836"/>
            <a:ext cx="3420802" cy="644884"/>
          </a:xfrm>
          <a:prstGeom prst="rect">
            <a:avLst/>
          </a:prstGeom>
        </p:spPr>
      </p:pic>
      <p:grpSp>
        <p:nvGrpSpPr>
          <p:cNvPr id="9" name="Group 8"/>
          <p:cNvGrpSpPr/>
          <p:nvPr/>
        </p:nvGrpSpPr>
        <p:grpSpPr>
          <a:xfrm>
            <a:off x="833417" y="1277827"/>
            <a:ext cx="8873512" cy="1077218"/>
            <a:chOff x="676256" y="1142013"/>
            <a:chExt cx="8873512" cy="1077218"/>
          </a:xfrm>
        </p:grpSpPr>
        <p:grpSp>
          <p:nvGrpSpPr>
            <p:cNvPr id="10" name="Group 9"/>
            <p:cNvGrpSpPr/>
            <p:nvPr/>
          </p:nvGrpSpPr>
          <p:grpSpPr>
            <a:xfrm>
              <a:off x="676256" y="1379897"/>
              <a:ext cx="429926" cy="553998"/>
              <a:chOff x="1069018"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69018"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1" name="TextBox 10"/>
            <p:cNvSpPr txBox="1"/>
            <p:nvPr/>
          </p:nvSpPr>
          <p:spPr>
            <a:xfrm>
              <a:off x="1026344" y="1142013"/>
              <a:ext cx="8523424" cy="1077218"/>
            </a:xfrm>
            <a:prstGeom prst="rect">
              <a:avLst/>
            </a:prstGeom>
            <a:noFill/>
          </p:spPr>
          <p:txBody>
            <a:bodyPr wrap="none" rtlCol="0">
              <a:spAutoFit/>
            </a:bodyPr>
            <a:lstStyle/>
            <a:p>
              <a:r>
                <a:rPr lang="en-US" sz="3200" b="1" smtClean="0">
                  <a:solidFill>
                    <a:srgbClr val="3333CC"/>
                  </a:solidFill>
                  <a:latin typeface="Times New Roman" panose="02020603050405020304" pitchFamily="18" charset="0"/>
                  <a:cs typeface="Times New Roman" panose="02020603050405020304" pitchFamily="18" charset="0"/>
                </a:rPr>
                <a:t> </a:t>
              </a:r>
              <a:r>
                <a:rPr lang="en-US" sz="3200" b="1">
                  <a:latin typeface="Times New Roman" panose="02020603050405020304" pitchFamily="18" charset="0"/>
                  <a:cs typeface="Times New Roman" panose="02020603050405020304" pitchFamily="18" charset="0"/>
                </a:rPr>
                <a:t>PHÒNG TRÁNH TÁC HẠI CỦA INTERNET </a:t>
              </a:r>
              <a:endParaRPr lang="en-US" sz="3200" b="1" smtClean="0">
                <a:latin typeface="Times New Roman" panose="02020603050405020304" pitchFamily="18" charset="0"/>
                <a:cs typeface="Times New Roman" panose="02020603050405020304" pitchFamily="18" charset="0"/>
              </a:endParaRPr>
            </a:p>
            <a:p>
              <a:r>
                <a:rPr lang="en-US" sz="3200" b="1">
                  <a:latin typeface="Times New Roman" panose="02020603050405020304" pitchFamily="18" charset="0"/>
                  <a:cs typeface="Times New Roman" panose="02020603050405020304" pitchFamily="18" charset="0"/>
                </a:rPr>
                <a:t> </a:t>
              </a:r>
              <a:r>
                <a:rPr lang="en-US" sz="3200" b="1" smtClean="0">
                  <a:latin typeface="Times New Roman" panose="02020603050405020304" pitchFamily="18" charset="0"/>
                  <a:cs typeface="Times New Roman" panose="02020603050405020304" pitchFamily="18" charset="0"/>
                </a:rPr>
                <a:t>VÀ </a:t>
              </a:r>
              <a:r>
                <a:rPr lang="en-US" sz="3200" b="1">
                  <a:latin typeface="Times New Roman" panose="02020603050405020304" pitchFamily="18" charset="0"/>
                  <a:cs typeface="Times New Roman" panose="02020603050405020304" pitchFamily="18" charset="0"/>
                </a:rPr>
                <a:t>MẠNG XÃ HỘI </a:t>
              </a:r>
              <a:endParaRPr lang="en-US" sz="3200" dirty="0">
                <a:solidFill>
                  <a:srgbClr val="3333CC"/>
                </a:solidFill>
                <a:latin typeface="Times New Roman" panose="02020603050405020304" pitchFamily="18" charset="0"/>
                <a:cs typeface="Times New Roman" panose="02020603050405020304" pitchFamily="18" charset="0"/>
              </a:endParaRPr>
            </a:p>
          </p:txBody>
        </p:sp>
      </p:grpSp>
      <p:sp>
        <p:nvSpPr>
          <p:cNvPr id="2" name="Rectangle 1"/>
          <p:cNvSpPr/>
          <p:nvPr/>
        </p:nvSpPr>
        <p:spPr>
          <a:xfrm>
            <a:off x="1048380" y="2692152"/>
            <a:ext cx="5529841" cy="2228302"/>
          </a:xfrm>
          <a:prstGeom prst="rect">
            <a:avLst/>
          </a:prstGeom>
        </p:spPr>
        <p:txBody>
          <a:bodyPr wrap="square">
            <a:spAutoFit/>
          </a:bodyPr>
          <a:lstStyle/>
          <a:p>
            <a:pPr algn="just">
              <a:lnSpc>
                <a:spcPct val="115000"/>
              </a:lnSpc>
              <a:spcBef>
                <a:spcPts val="600"/>
              </a:spcBef>
              <a:spcAft>
                <a:spcPts val="600"/>
              </a:spcAft>
            </a:pPr>
            <a:r>
              <a:rPr lang="en-US" sz="2800" b="1">
                <a:solidFill>
                  <a:srgbClr val="000000"/>
                </a:solidFill>
                <a:latin typeface="Times New Roman" panose="02020603050405020304" pitchFamily="18" charset="0"/>
                <a:ea typeface="Times New Roman" panose="02020603050405020304" pitchFamily="18" charset="0"/>
              </a:rPr>
              <a:t>Lời khuyên 1. Đừng để game, mạng xã hội biến mình thành nô lệ </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Nhiều người nghiện game đến mức suy kiệt sức khỏe.</a:t>
            </a:r>
          </a:p>
        </p:txBody>
      </p:sp>
      <p:pic>
        <p:nvPicPr>
          <p:cNvPr id="15" name="Picture 14" descr="Nhận biết trẻ nghiện gam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31286" y="1936235"/>
            <a:ext cx="3429956" cy="2427558"/>
          </a:xfrm>
          <a:prstGeom prst="rect">
            <a:avLst/>
          </a:prstGeom>
          <a:noFill/>
          <a:ln>
            <a:noFill/>
          </a:ln>
        </p:spPr>
      </p:pic>
      <p:pic>
        <p:nvPicPr>
          <p:cNvPr id="3" name="Picture 2"/>
          <p:cNvPicPr>
            <a:picLocks noChangeAspect="1"/>
          </p:cNvPicPr>
          <p:nvPr/>
        </p:nvPicPr>
        <p:blipFill>
          <a:blip r:embed="rId4"/>
          <a:stretch>
            <a:fillRect/>
          </a:stretch>
        </p:blipFill>
        <p:spPr>
          <a:xfrm>
            <a:off x="7637929" y="4451729"/>
            <a:ext cx="3423313" cy="1925614"/>
          </a:xfrm>
          <a:prstGeom prst="rect">
            <a:avLst/>
          </a:prstGeom>
        </p:spPr>
      </p:pic>
    </p:spTree>
    <p:extLst>
      <p:ext uri="{BB962C8B-B14F-4D97-AF65-F5344CB8AC3E}">
        <p14:creationId xmlns:p14="http://schemas.microsoft.com/office/powerpoint/2010/main" val="1772050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arn(inVertical)">
                                      <p:cBhvr>
                                        <p:cTn id="16" dur="500"/>
                                        <p:tgtEl>
                                          <p:spTgt spid="15"/>
                                        </p:tgtEl>
                                      </p:cBhvr>
                                    </p:animEffect>
                                  </p:childTnLst>
                                </p:cTn>
                              </p:par>
                              <p:par>
                                <p:cTn id="17" presetID="16" presetClass="entr" presetSubtype="21"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295836"/>
            <a:ext cx="3420802" cy="644884"/>
          </a:xfrm>
          <a:prstGeom prst="rect">
            <a:avLst/>
          </a:prstGeom>
        </p:spPr>
      </p:pic>
      <p:sp>
        <p:nvSpPr>
          <p:cNvPr id="3" name="Rectangle 2"/>
          <p:cNvSpPr/>
          <p:nvPr/>
        </p:nvSpPr>
        <p:spPr>
          <a:xfrm>
            <a:off x="907883" y="1405676"/>
            <a:ext cx="9778313" cy="548099"/>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Có người chơi game liên tục nhiều ngày dẫn đến tử vong</a:t>
            </a:r>
            <a:r>
              <a:rPr lang="en-US" sz="2800" smtClean="0">
                <a:latin typeface="Times New Roman" panose="02020603050405020304" pitchFamily="18" charset="0"/>
                <a:ea typeface="Times New Roman" panose="02020603050405020304" pitchFamily="18" charset="0"/>
              </a:rPr>
              <a:t>.</a:t>
            </a:r>
            <a:endParaRPr lang="en-US" sz="2800">
              <a:latin typeface="Times New Roman" panose="02020603050405020304" pitchFamily="18" charset="0"/>
              <a:ea typeface="Times New Roman" panose="02020603050405020304" pitchFamily="18" charset="0"/>
            </a:endParaRPr>
          </a:p>
        </p:txBody>
      </p:sp>
      <p:pic>
        <p:nvPicPr>
          <p:cNvPr id="1026" name="Picture 2" descr="Chơi game không xấu, nhưng có nhiều ca đột tử vì cày game quá độ là hồi  chuông cảnh báo về sở thích chơi điện tử thâu đêm suốt sáng của g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8650" y="2243351"/>
            <a:ext cx="5715000" cy="3571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0389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arn(inVertical)">
                                      <p:cBhvr>
                                        <p:cTn id="1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295836"/>
            <a:ext cx="3420802" cy="644884"/>
          </a:xfrm>
          <a:prstGeom prst="rect">
            <a:avLst/>
          </a:prstGeom>
        </p:spPr>
      </p:pic>
      <p:sp>
        <p:nvSpPr>
          <p:cNvPr id="3" name="Rectangle 2"/>
          <p:cNvSpPr/>
          <p:nvPr/>
        </p:nvSpPr>
        <p:spPr>
          <a:xfrm>
            <a:off x="907883" y="1405676"/>
            <a:ext cx="9778313" cy="548099"/>
          </a:xfrm>
          <a:prstGeom prst="rect">
            <a:avLst/>
          </a:prstGeom>
        </p:spPr>
        <p:txBody>
          <a:bodyPr wrap="square">
            <a:spAutoFit/>
          </a:bodyPr>
          <a:lstStyle/>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Trộm cắp, lừa đảo để có tiền chơi game</a:t>
            </a:r>
          </a:p>
        </p:txBody>
      </p:sp>
      <p:pic>
        <p:nvPicPr>
          <p:cNvPr id="12" name="Picture 11" descr="Đôi bạn tù nghiện game đột nhập gần 20 chùa trộm tài sản - YouTub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10767" y="2875882"/>
            <a:ext cx="3581476" cy="2950325"/>
          </a:xfrm>
          <a:prstGeom prst="rect">
            <a:avLst/>
          </a:prstGeom>
          <a:noFill/>
          <a:ln>
            <a:noFill/>
          </a:ln>
        </p:spPr>
      </p:pic>
    </p:spTree>
    <p:extLst>
      <p:ext uri="{BB962C8B-B14F-4D97-AF65-F5344CB8AC3E}">
        <p14:creationId xmlns:p14="http://schemas.microsoft.com/office/powerpoint/2010/main" val="3810206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295836"/>
            <a:ext cx="3420802" cy="644884"/>
          </a:xfrm>
          <a:prstGeom prst="rect">
            <a:avLst/>
          </a:prstGeom>
        </p:spPr>
      </p:pic>
      <p:sp>
        <p:nvSpPr>
          <p:cNvPr id="3" name="Rectangle 2"/>
          <p:cNvSpPr/>
          <p:nvPr/>
        </p:nvSpPr>
        <p:spPr>
          <a:xfrm>
            <a:off x="918949" y="1672820"/>
            <a:ext cx="6096000" cy="954107"/>
          </a:xfrm>
          <a:prstGeom prst="rect">
            <a:avLst/>
          </a:prstGeom>
        </p:spPr>
        <p:txBody>
          <a:bodyPr>
            <a:spAutoFit/>
          </a:bodyPr>
          <a:lstStyle/>
          <a:p>
            <a:r>
              <a:rPr lang="en-US" sz="2800">
                <a:latin typeface="Times New Roman" panose="02020603050405020304" pitchFamily="18" charset="0"/>
                <a:ea typeface="Times New Roman" panose="02020603050405020304" pitchFamily="18" charset="0"/>
              </a:rPr>
              <a:t>- Nhiều bạn sống ảo trong không gian </a:t>
            </a:r>
            <a:r>
              <a:rPr lang="en-US" sz="2800" smtClean="0">
                <a:latin typeface="Times New Roman" panose="02020603050405020304" pitchFamily="18" charset="0"/>
                <a:ea typeface="Times New Roman" panose="02020603050405020304" pitchFamily="18" charset="0"/>
              </a:rPr>
              <a:t>mạng</a:t>
            </a:r>
            <a:endParaRPr lang="en-US" sz="2800"/>
          </a:p>
        </p:txBody>
      </p:sp>
      <p:pic>
        <p:nvPicPr>
          <p:cNvPr id="2" name="Picture 1"/>
          <p:cNvPicPr>
            <a:picLocks noChangeAspect="1"/>
          </p:cNvPicPr>
          <p:nvPr/>
        </p:nvPicPr>
        <p:blipFill>
          <a:blip r:embed="rId3"/>
          <a:stretch>
            <a:fillRect/>
          </a:stretch>
        </p:blipFill>
        <p:spPr>
          <a:xfrm>
            <a:off x="7750837" y="1087660"/>
            <a:ext cx="3494917" cy="2406168"/>
          </a:xfrm>
          <a:prstGeom prst="rect">
            <a:avLst/>
          </a:prstGeom>
        </p:spPr>
      </p:pic>
      <p:pic>
        <p:nvPicPr>
          <p:cNvPr id="6" name="Picture 5"/>
          <p:cNvPicPr>
            <a:picLocks noChangeAspect="1"/>
          </p:cNvPicPr>
          <p:nvPr/>
        </p:nvPicPr>
        <p:blipFill>
          <a:blip r:embed="rId4"/>
          <a:stretch>
            <a:fillRect/>
          </a:stretch>
        </p:blipFill>
        <p:spPr>
          <a:xfrm>
            <a:off x="7014949" y="3493828"/>
            <a:ext cx="3847531" cy="2885648"/>
          </a:xfrm>
          <a:prstGeom prst="rect">
            <a:avLst/>
          </a:prstGeom>
        </p:spPr>
      </p:pic>
      <p:sp>
        <p:nvSpPr>
          <p:cNvPr id="7" name="Rectangle 6"/>
          <p:cNvSpPr/>
          <p:nvPr/>
        </p:nvSpPr>
        <p:spPr>
          <a:xfrm>
            <a:off x="1126949" y="4567320"/>
            <a:ext cx="5957080" cy="523220"/>
          </a:xfrm>
          <a:prstGeom prst="rect">
            <a:avLst/>
          </a:prstGeom>
        </p:spPr>
        <p:txBody>
          <a:bodyPr wrap="none">
            <a:spAutoFit/>
          </a:bodyPr>
          <a:lstStyle/>
          <a:p>
            <a:r>
              <a:rPr lang="en-US" sz="2800" b="1" i="1">
                <a:solidFill>
                  <a:srgbClr val="0070C0"/>
                </a:solidFill>
                <a:latin typeface="Times New Roman" panose="02020603050405020304" pitchFamily="18" charset="0"/>
                <a:ea typeface="Times New Roman" panose="02020603050405020304" pitchFamily="18" charset="0"/>
              </a:rPr>
              <a:t>=&gt; sống khép kín, rụt rè, thiếu tự tin…</a:t>
            </a:r>
            <a:endParaRPr lang="en-US" sz="2800" b="1" i="1">
              <a:solidFill>
                <a:srgbClr val="0070C0"/>
              </a:solidFill>
            </a:endParaRPr>
          </a:p>
        </p:txBody>
      </p:sp>
    </p:spTree>
    <p:extLst>
      <p:ext uri="{BB962C8B-B14F-4D97-AF65-F5344CB8AC3E}">
        <p14:creationId xmlns:p14="http://schemas.microsoft.com/office/powerpoint/2010/main" val="2673181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par>
                                <p:cTn id="16" presetID="16" presetClass="entr" presetSubtype="21"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1323832" y="1009935"/>
            <a:ext cx="8639033" cy="5449064"/>
          </a:xfrm>
          <a:prstGeom prst="cloud">
            <a:avLst/>
          </a:prstGeom>
          <a:ln/>
        </p:spPr>
        <p:style>
          <a:lnRef idx="2">
            <a:schemeClr val="accent1"/>
          </a:lnRef>
          <a:fillRef idx="1">
            <a:schemeClr val="lt1"/>
          </a:fillRef>
          <a:effectRef idx="0">
            <a:schemeClr val="accent1"/>
          </a:effectRef>
          <a:fontRef idx="minor">
            <a:schemeClr val="dk1"/>
          </a:fontRef>
        </p:style>
        <p:txBody>
          <a:bodyPr rtlCol="0" anchor="ctr"/>
          <a:lstStyle/>
          <a:p>
            <a:pPr>
              <a:spcBef>
                <a:spcPts val="600"/>
              </a:spcBef>
              <a:spcAft>
                <a:spcPts val="600"/>
              </a:spcAft>
            </a:pPr>
            <a:r>
              <a:rPr lang="en-US" sz="2800" smtClean="0">
                <a:solidFill>
                  <a:schemeClr val="dk1"/>
                </a:solidFill>
                <a:latin typeface="Times New Roman" panose="02020603050405020304" pitchFamily="18" charset="0"/>
                <a:cs typeface="Times New Roman" panose="02020603050405020304" pitchFamily="18" charset="0"/>
              </a:rPr>
              <a:t>Trả </a:t>
            </a:r>
            <a:r>
              <a:rPr lang="en-US" sz="2800">
                <a:solidFill>
                  <a:schemeClr val="dk1"/>
                </a:solidFill>
                <a:latin typeface="Times New Roman" panose="02020603050405020304" pitchFamily="18" charset="0"/>
                <a:cs typeface="Times New Roman" panose="02020603050405020304" pitchFamily="18" charset="0"/>
              </a:rPr>
              <a:t>lời các câu hỏi sau:</a:t>
            </a:r>
          </a:p>
          <a:p>
            <a:pPr>
              <a:spcBef>
                <a:spcPts val="600"/>
              </a:spcBef>
              <a:spcAft>
                <a:spcPts val="600"/>
              </a:spcAft>
            </a:pPr>
            <a:r>
              <a:rPr lang="en-US" sz="2800">
                <a:solidFill>
                  <a:schemeClr val="dk1"/>
                </a:solidFill>
                <a:latin typeface="Times New Roman" panose="02020603050405020304" pitchFamily="18" charset="0"/>
                <a:cs typeface="Times New Roman" panose="02020603050405020304" pitchFamily="18" charset="0"/>
              </a:rPr>
              <a:t>1) Thế nào là dụ dỗ và bắt nạt trên mạng?</a:t>
            </a:r>
          </a:p>
          <a:p>
            <a:pPr>
              <a:spcBef>
                <a:spcPts val="600"/>
              </a:spcBef>
              <a:spcAft>
                <a:spcPts val="600"/>
              </a:spcAft>
            </a:pPr>
            <a:r>
              <a:rPr lang="en-US" sz="2800">
                <a:solidFill>
                  <a:schemeClr val="dk1"/>
                </a:solidFill>
                <a:latin typeface="Times New Roman" panose="02020603050405020304" pitchFamily="18" charset="0"/>
                <a:cs typeface="Times New Roman" panose="02020603050405020304" pitchFamily="18" charset="0"/>
              </a:rPr>
              <a:t>2) Em có thể phòng tránh việc bị dụ dỗ và bắt nạt như thế nào?</a:t>
            </a:r>
          </a:p>
          <a:p>
            <a:pPr>
              <a:spcBef>
                <a:spcPts val="600"/>
              </a:spcBef>
              <a:spcAft>
                <a:spcPts val="600"/>
              </a:spcAft>
            </a:pPr>
            <a:r>
              <a:rPr lang="en-US" sz="2800">
                <a:solidFill>
                  <a:schemeClr val="dk1"/>
                </a:solidFill>
                <a:latin typeface="Times New Roman" panose="02020603050405020304" pitchFamily="18" charset="0"/>
                <a:cs typeface="Times New Roman" panose="02020603050405020304" pitchFamily="18" charset="0"/>
              </a:rPr>
              <a:t>3) Em sẽ làm gì khi bị đe dọa trên mạng?</a:t>
            </a:r>
          </a:p>
        </p:txBody>
      </p:sp>
      <p:sp>
        <p:nvSpPr>
          <p:cNvPr id="3" name="Rectangle 2"/>
          <p:cNvSpPr/>
          <p:nvPr/>
        </p:nvSpPr>
        <p:spPr>
          <a:xfrm>
            <a:off x="4229759" y="396690"/>
            <a:ext cx="3027367" cy="658642"/>
          </a:xfrm>
          <a:prstGeom prst="rect">
            <a:avLst/>
          </a:prstGeom>
        </p:spPr>
        <p:txBody>
          <a:bodyPr wrap="none">
            <a:spAutoFit/>
          </a:bodyPr>
          <a:lstStyle/>
          <a:p>
            <a:pPr algn="just">
              <a:lnSpc>
                <a:spcPct val="115000"/>
              </a:lnSpc>
              <a:spcBef>
                <a:spcPts val="600"/>
              </a:spcBef>
              <a:spcAft>
                <a:spcPts val="600"/>
              </a:spcAft>
            </a:pPr>
            <a:r>
              <a:rPr lang="en-US" sz="3200" b="1" smtClean="0">
                <a:solidFill>
                  <a:srgbClr val="C00000"/>
                </a:solidFill>
                <a:latin typeface="Times New Roman" panose="02020603050405020304" pitchFamily="18" charset="0"/>
                <a:ea typeface="Times New Roman" panose="02020603050405020304" pitchFamily="18" charset="0"/>
              </a:rPr>
              <a:t>HOẠT ĐỘNG 2</a:t>
            </a:r>
            <a:endParaRPr lang="en-US" sz="3200" b="1">
              <a:solidFill>
                <a:srgbClr val="C0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853202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295836"/>
            <a:ext cx="3420802" cy="644884"/>
          </a:xfrm>
          <a:prstGeom prst="rect">
            <a:avLst/>
          </a:prstGeom>
        </p:spPr>
      </p:pic>
      <p:grpSp>
        <p:nvGrpSpPr>
          <p:cNvPr id="9" name="Group 8"/>
          <p:cNvGrpSpPr/>
          <p:nvPr/>
        </p:nvGrpSpPr>
        <p:grpSpPr>
          <a:xfrm>
            <a:off x="856345" y="1183495"/>
            <a:ext cx="8227093" cy="584775"/>
            <a:chOff x="676256" y="1377081"/>
            <a:chExt cx="8227093" cy="584775"/>
          </a:xfrm>
        </p:grpSpPr>
        <p:grpSp>
          <p:nvGrpSpPr>
            <p:cNvPr id="10" name="Group 9"/>
            <p:cNvGrpSpPr/>
            <p:nvPr/>
          </p:nvGrpSpPr>
          <p:grpSpPr>
            <a:xfrm>
              <a:off x="676256" y="1379897"/>
              <a:ext cx="429926" cy="553998"/>
              <a:chOff x="1069018"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69018"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11" name="TextBox 10"/>
            <p:cNvSpPr txBox="1"/>
            <p:nvPr/>
          </p:nvSpPr>
          <p:spPr>
            <a:xfrm>
              <a:off x="1117692" y="1377081"/>
              <a:ext cx="7785657" cy="584775"/>
            </a:xfrm>
            <a:prstGeom prst="rect">
              <a:avLst/>
            </a:prstGeom>
            <a:noFill/>
          </p:spPr>
          <p:txBody>
            <a:bodyPr wrap="none" rtlCol="0">
              <a:spAutoFit/>
            </a:bodyPr>
            <a:lstStyle/>
            <a:p>
              <a:r>
                <a:rPr lang="en-US" sz="3200" b="1">
                  <a:latin typeface="Times New Roman" panose="02020603050405020304" pitchFamily="18" charset="0"/>
                  <a:cs typeface="Times New Roman" panose="02020603050405020304" pitchFamily="18" charset="0"/>
                </a:rPr>
                <a:t>PHÒNG TRÁNH RỦI RO TỪ INTERNET</a:t>
              </a:r>
              <a:endParaRPr lang="en-US" sz="3200" dirty="0">
                <a:solidFill>
                  <a:srgbClr val="3333CC"/>
                </a:solidFill>
                <a:latin typeface="Times New Roman" panose="02020603050405020304" pitchFamily="18" charset="0"/>
                <a:cs typeface="Times New Roman" panose="02020603050405020304" pitchFamily="18" charset="0"/>
              </a:endParaRPr>
            </a:p>
          </p:txBody>
        </p:sp>
      </p:grpSp>
      <p:pic>
        <p:nvPicPr>
          <p:cNvPr id="15" name="Picture 14"/>
          <p:cNvPicPr/>
          <p:nvPr/>
        </p:nvPicPr>
        <p:blipFill rotWithShape="1">
          <a:blip r:embed="rId3"/>
          <a:srcRect l="76418" t="20226" r="7814" b="49839"/>
          <a:stretch/>
        </p:blipFill>
        <p:spPr bwMode="auto">
          <a:xfrm>
            <a:off x="3480179" y="2161171"/>
            <a:ext cx="3917263" cy="348900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65497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860</TotalTime>
  <Words>735</Words>
  <Application>Microsoft Office PowerPoint</Application>
  <PresentationFormat>Widescreen</PresentationFormat>
  <Paragraphs>48</Paragraphs>
  <Slides>20</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150</cp:revision>
  <dcterms:created xsi:type="dcterms:W3CDTF">2022-01-27T15:18:21Z</dcterms:created>
  <dcterms:modified xsi:type="dcterms:W3CDTF">2022-06-17T03:26:59Z</dcterms:modified>
</cp:coreProperties>
</file>