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9" r:id="rId2"/>
    <p:sldId id="295" r:id="rId3"/>
    <p:sldId id="348" r:id="rId4"/>
    <p:sldId id="301" r:id="rId5"/>
    <p:sldId id="350" r:id="rId6"/>
    <p:sldId id="359" r:id="rId7"/>
    <p:sldId id="347" r:id="rId8"/>
    <p:sldId id="351" r:id="rId9"/>
    <p:sldId id="352" r:id="rId10"/>
    <p:sldId id="345" r:id="rId11"/>
    <p:sldId id="353" r:id="rId12"/>
    <p:sldId id="354" r:id="rId13"/>
    <p:sldId id="355" r:id="rId14"/>
    <p:sldId id="356" r:id="rId15"/>
    <p:sldId id="357" r:id="rId16"/>
    <p:sldId id="358" r:id="rId17"/>
    <p:sldId id="285" r:id="rId18"/>
    <p:sldId id="265" r:id="rId19"/>
    <p:sldId id="360" r:id="rId20"/>
    <p:sldId id="3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FF"/>
    <a:srgbClr val="3333CC"/>
    <a:srgbClr val="FF0000"/>
    <a:srgbClr val="FF0066"/>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4" d="100"/>
          <a:sy n="44" d="100"/>
        </p:scale>
        <p:origin x="86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nh Bear" userId="420cb540999694e4" providerId="LiveId" clId="{D2BE37D9-24A9-4DF7-A471-8DC83AB9E402}"/>
    <pc:docChg chg="modSld">
      <pc:chgData name="Khanh Bear" userId="420cb540999694e4" providerId="LiveId" clId="{D2BE37D9-24A9-4DF7-A471-8DC83AB9E402}" dt="2023-04-06T00:22:24.817" v="29" actId="20577"/>
      <pc:docMkLst>
        <pc:docMk/>
      </pc:docMkLst>
      <pc:sldChg chg="modSp mod">
        <pc:chgData name="Khanh Bear" userId="420cb540999694e4" providerId="LiveId" clId="{D2BE37D9-24A9-4DF7-A471-8DC83AB9E402}" dt="2023-04-06T00:22:24.817" v="29" actId="20577"/>
        <pc:sldMkLst>
          <pc:docMk/>
          <pc:sldMk cId="4209400240" sldId="279"/>
        </pc:sldMkLst>
        <pc:spChg chg="mod">
          <ac:chgData name="Khanh Bear" userId="420cb540999694e4" providerId="LiveId" clId="{D2BE37D9-24A9-4DF7-A471-8DC83AB9E402}" dt="2023-04-06T00:22:24.817" v="29" actId="20577"/>
          <ac:spMkLst>
            <pc:docMk/>
            <pc:sldMk cId="4209400240" sldId="27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4/6/2023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188050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5</a:t>
            </a:fld>
            <a:endParaRPr lang="en-US"/>
          </a:p>
        </p:txBody>
      </p:sp>
    </p:spTree>
    <p:extLst>
      <p:ext uri="{BB962C8B-B14F-4D97-AF65-F5344CB8AC3E}">
        <p14:creationId xmlns:p14="http://schemas.microsoft.com/office/powerpoint/2010/main" val="3885553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DB108-CF2B-4BA7-9F7A-E3008B016067}" type="slidenum">
              <a:rPr lang="en-US" smtClean="0"/>
              <a:t>7</a:t>
            </a:fld>
            <a:endParaRPr lang="en-US"/>
          </a:p>
        </p:txBody>
      </p:sp>
    </p:spTree>
    <p:extLst>
      <p:ext uri="{BB962C8B-B14F-4D97-AF65-F5344CB8AC3E}">
        <p14:creationId xmlns:p14="http://schemas.microsoft.com/office/powerpoint/2010/main" val="1289291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10</a:t>
            </a:fld>
            <a:endParaRPr lang="en-US"/>
          </a:p>
        </p:txBody>
      </p:sp>
    </p:spTree>
    <p:extLst>
      <p:ext uri="{BB962C8B-B14F-4D97-AF65-F5344CB8AC3E}">
        <p14:creationId xmlns:p14="http://schemas.microsoft.com/office/powerpoint/2010/main" val="417457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17</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18</a:t>
            </a:fld>
            <a:endParaRPr lang="en-US"/>
          </a:p>
        </p:txBody>
      </p:sp>
    </p:spTree>
    <p:extLst>
      <p:ext uri="{BB962C8B-B14F-4D97-AF65-F5344CB8AC3E}">
        <p14:creationId xmlns:p14="http://schemas.microsoft.com/office/powerpoint/2010/main" val="103465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20</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4/6/2023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47233" y="2074902"/>
            <a:ext cx="6096000" cy="2582245"/>
          </a:xfrm>
          <a:prstGeom prst="rect">
            <a:avLst/>
          </a:prstGeom>
        </p:spPr>
        <p:txBody>
          <a:bodyPr>
            <a:spAutoFit/>
          </a:bodyPr>
          <a:lstStyle/>
          <a:p>
            <a:pPr algn="ctr">
              <a:lnSpc>
                <a:spcPct val="115000"/>
              </a:lnSpc>
              <a:spcBef>
                <a:spcPts val="600"/>
              </a:spcBef>
              <a:spcAft>
                <a:spcPts val="600"/>
              </a:spcAft>
            </a:pPr>
            <a:r>
              <a:rPr lang="vi-VN" sz="4400" b="1">
                <a:latin typeface="Times New Roman" panose="02020603050405020304" pitchFamily="18" charset="0"/>
                <a:ea typeface="Times New Roman" panose="02020603050405020304" pitchFamily="18" charset="0"/>
              </a:rPr>
              <a:t>TIẾT 27  </a:t>
            </a:r>
            <a:r>
              <a:rPr lang="en-US" sz="4400" b="1">
                <a:latin typeface="Times New Roman" panose="02020603050405020304" pitchFamily="18" charset="0"/>
                <a:ea typeface="Times New Roman" panose="02020603050405020304" pitchFamily="18" charset="0"/>
              </a:rPr>
              <a:t>BÀI 9</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dirty="0">
                <a:latin typeface="Times New Roman" panose="02020603050405020304" pitchFamily="18" charset="0"/>
                <a:ea typeface="Times New Roman" panose="02020603050405020304" pitchFamily="18" charset="0"/>
              </a:rPr>
              <a:t>ĐỊNH DẠNG TRANG TÍNH VÀ IN</a:t>
            </a:r>
            <a:endParaRPr lang="en-US" sz="4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801385" y="1228106"/>
            <a:ext cx="5513369" cy="584775"/>
            <a:chOff x="689904" y="1364508"/>
            <a:chExt cx="5513369" cy="584775"/>
          </a:xfrm>
        </p:grpSpPr>
        <p:grpSp>
          <p:nvGrpSpPr>
            <p:cNvPr id="20" name="Group 19"/>
            <p:cNvGrpSpPr/>
            <p:nvPr/>
          </p:nvGrpSpPr>
          <p:grpSpPr>
            <a:xfrm>
              <a:off x="689904" y="1379897"/>
              <a:ext cx="429926" cy="553998"/>
              <a:chOff x="1082666" y="1379837"/>
              <a:chExt cx="429926" cy="553998"/>
            </a:xfrm>
          </p:grpSpPr>
          <p:sp>
            <p:nvSpPr>
              <p:cNvPr id="22" name="Rectangle 21"/>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21" name="TextBox 20"/>
            <p:cNvSpPr txBox="1"/>
            <p:nvPr/>
          </p:nvSpPr>
          <p:spPr>
            <a:xfrm>
              <a:off x="1119830" y="1364508"/>
              <a:ext cx="508344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Tìm hiểu cách in trang tính </a:t>
              </a:r>
              <a:endParaRPr lang="en-US" dirty="0"/>
            </a:p>
          </p:txBody>
        </p:sp>
      </p:grpSp>
      <p:grpSp>
        <p:nvGrpSpPr>
          <p:cNvPr id="24" name="Group 23"/>
          <p:cNvGrpSpPr/>
          <p:nvPr/>
        </p:nvGrpSpPr>
        <p:grpSpPr>
          <a:xfrm>
            <a:off x="3934565" y="422671"/>
            <a:ext cx="4306335" cy="641127"/>
            <a:chOff x="4168573" y="1295284"/>
            <a:chExt cx="4353220" cy="701545"/>
          </a:xfrm>
          <a:noFill/>
        </p:grpSpPr>
        <p:sp>
          <p:nvSpPr>
            <p:cNvPr id="25" name="Rounded Rectangle 24"/>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6" name="Picture 25"/>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432574"/>
            <a:ext cx="10476215" cy="2877711"/>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Trước khi in một trang tính hoặc một vùng trang tính, ta phải xem trước khi in.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 tính tự động phân chia các trang in, nếu không vừa ý, ta có thể chỉnh lại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Thực hiện in: chọn lệnh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138674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9" y="1977876"/>
            <a:ext cx="9782628" cy="253607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1.</a:t>
            </a:r>
            <a:r>
              <a:rPr lang="en-US" sz="2800">
                <a:latin typeface="Times New Roman" panose="02020603050405020304" pitchFamily="18" charset="0"/>
                <a:ea typeface="Times New Roman" panose="02020603050405020304" pitchFamily="18" charset="0"/>
              </a:rPr>
              <a:t> In ra 4 dòng đầu của Bảng chỉ số BMI của một nhóm.</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Chọn khối muốn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File/Print/Print Selection</a:t>
            </a:r>
            <a:r>
              <a:rPr lang="en-US" sz="2800">
                <a:latin typeface="Times New Roman" panose="02020603050405020304" pitchFamily="18" charset="0"/>
                <a:ea typeface="Times New Roman" panose="02020603050405020304" pitchFamily="18" charset="0"/>
              </a:rPr>
              <a:t>, xem kĩ trước khi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20570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3486" r="18544"/>
          <a:stretch/>
        </p:blipFill>
        <p:spPr bwMode="auto">
          <a:xfrm>
            <a:off x="233916" y="0"/>
            <a:ext cx="11447722" cy="5528930"/>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4181541" y="5753617"/>
            <a:ext cx="4240263" cy="461665"/>
          </a:xfrm>
          <a:prstGeom prst="rect">
            <a:avLst/>
          </a:prstGeom>
        </p:spPr>
        <p:txBody>
          <a:bodyPr wrap="none">
            <a:spAutoFit/>
          </a:bodyPr>
          <a:lstStyle/>
          <a:p>
            <a:r>
              <a:rPr lang="en-US" sz="2400" i="1">
                <a:solidFill>
                  <a:srgbClr val="0070C0"/>
                </a:solidFill>
                <a:latin typeface="Times New Roman" panose="02020603050405020304" pitchFamily="18" charset="0"/>
                <a:ea typeface="Times New Roman" panose="02020603050405020304" pitchFamily="18" charset="0"/>
              </a:rPr>
              <a:t>Hình 2. Kết quả xem trước khi in</a:t>
            </a:r>
            <a:endParaRPr lang="en-US" sz="2400" i="1">
              <a:solidFill>
                <a:srgbClr val="0070C0"/>
              </a:solidFill>
            </a:endParaRPr>
          </a:p>
        </p:txBody>
      </p:sp>
    </p:spTree>
    <p:extLst>
      <p:ext uri="{BB962C8B-B14F-4D97-AF65-F5344CB8AC3E}">
        <p14:creationId xmlns:p14="http://schemas.microsoft.com/office/powerpoint/2010/main" val="5327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0228" y="1620922"/>
            <a:ext cx="10842172" cy="386875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2.</a:t>
            </a:r>
            <a:r>
              <a:rPr lang="en-US" sz="2800">
                <a:latin typeface="Times New Roman" panose="02020603050405020304" pitchFamily="18" charset="0"/>
                <a:ea typeface="Times New Roman" panose="02020603050405020304" pitchFamily="18" charset="0"/>
              </a:rPr>
              <a:t> Tạo bảng điểm tổng kết Học kì I của Tổ 1 trong một trang tính gồm 15 cột. Trước khi in thấy trang thiếu 8 cột bên phải của bảng điểm, ta thực hiện như sau để điều chỉnh ngắt trang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Vào </a:t>
            </a:r>
            <a:r>
              <a:rPr lang="en-US" sz="2800" b="1">
                <a:latin typeface="Times New Roman" panose="02020603050405020304" pitchFamily="18" charset="0"/>
                <a:ea typeface="Times New Roman" panose="02020603050405020304" pitchFamily="18" charset="0"/>
              </a:rPr>
              <a:t>View/Page/Break Preview</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Đưa chuột vào đường phân chia trang. Kéo thả chuột trên đường phân chia trang đến biên phải của cột cuối cùng, đó là vị trí ngắt trang ta muốn</a:t>
            </a:r>
          </a:p>
        </p:txBody>
      </p:sp>
    </p:spTree>
    <p:extLst>
      <p:ext uri="{BB962C8B-B14F-4D97-AF65-F5344CB8AC3E}">
        <p14:creationId xmlns:p14="http://schemas.microsoft.com/office/powerpoint/2010/main" val="388385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r="26661"/>
          <a:stretch/>
        </p:blipFill>
        <p:spPr bwMode="auto">
          <a:xfrm>
            <a:off x="2077921" y="893137"/>
            <a:ext cx="9696894" cy="5061098"/>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4053950" y="5954235"/>
            <a:ext cx="4592924" cy="461665"/>
          </a:xfrm>
          <a:prstGeom prst="rect">
            <a:avLst/>
          </a:prstGeom>
        </p:spPr>
        <p:txBody>
          <a:bodyPr wrap="none">
            <a:spAutoFit/>
          </a:bodyPr>
          <a:lstStyle/>
          <a:p>
            <a:r>
              <a:rPr lang="en-US" sz="2400" i="1">
                <a:latin typeface="Times New Roman" panose="02020603050405020304" pitchFamily="18" charset="0"/>
                <a:ea typeface="Times New Roman" panose="02020603050405020304" pitchFamily="18" charset="0"/>
              </a:rPr>
              <a:t>Hình 5. Điều chỉnh ngắt trang để in</a:t>
            </a:r>
            <a:endParaRPr lang="en-US" sz="2400" i="1"/>
          </a:p>
        </p:txBody>
      </p:sp>
      <p:sp>
        <p:nvSpPr>
          <p:cNvPr id="4" name="Rounded Rectangle 3"/>
          <p:cNvSpPr/>
          <p:nvPr/>
        </p:nvSpPr>
        <p:spPr>
          <a:xfrm>
            <a:off x="1204686" y="300782"/>
            <a:ext cx="4623212" cy="469916"/>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1. Vào </a:t>
            </a:r>
            <a:r>
              <a:rPr lang="en-US" sz="2400" b="1">
                <a:solidFill>
                  <a:schemeClr val="bg1"/>
                </a:solidFill>
                <a:latin typeface="Times New Roman" panose="02020603050405020304" pitchFamily="18" charset="0"/>
                <a:ea typeface="Times New Roman" panose="02020603050405020304" pitchFamily="18" charset="0"/>
              </a:rPr>
              <a:t>View/Page/Break Preview</a:t>
            </a:r>
            <a:endParaRPr lang="en-US" sz="2400">
              <a:solidFill>
                <a:schemeClr val="bg1"/>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53991" y="1415123"/>
            <a:ext cx="2007963" cy="5258583"/>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just">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2. Đưa chuột vào đường phân chia trang. Kéo thả chuột trên đường phân chia trang đến biên phải của cột cuối cùng, đó là vị trí ngắt trang ta muốn</a:t>
            </a:r>
          </a:p>
        </p:txBody>
      </p:sp>
      <p:cxnSp>
        <p:nvCxnSpPr>
          <p:cNvPr id="6" name="Straight Arrow Connector 5"/>
          <p:cNvCxnSpPr/>
          <p:nvPr/>
        </p:nvCxnSpPr>
        <p:spPr>
          <a:xfrm>
            <a:off x="2829273" y="718218"/>
            <a:ext cx="12348" cy="6863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077921" y="3701233"/>
            <a:ext cx="5498536" cy="289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83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38995" t="21893" r="7671" b="35510"/>
          <a:stretch/>
        </p:blipFill>
        <p:spPr>
          <a:xfrm>
            <a:off x="4847770" y="1233714"/>
            <a:ext cx="6850743" cy="3817257"/>
          </a:xfrm>
          <a:prstGeom prst="rect">
            <a:avLst/>
          </a:prstGeom>
        </p:spPr>
      </p:pic>
      <p:sp>
        <p:nvSpPr>
          <p:cNvPr id="3" name="Rectangle 2"/>
          <p:cNvSpPr/>
          <p:nvPr/>
        </p:nvSpPr>
        <p:spPr>
          <a:xfrm>
            <a:off x="515964" y="5391901"/>
            <a:ext cx="4419251" cy="830997"/>
          </a:xfrm>
          <a:prstGeom prst="rect">
            <a:avLst/>
          </a:prstGeom>
        </p:spPr>
        <p:txBody>
          <a:bodyPr wrap="square">
            <a:spAutoFit/>
          </a:bodyPr>
          <a:lstStyle/>
          <a:p>
            <a:pPr algn="ctr"/>
            <a:r>
              <a:rPr lang="en-US" sz="2400" i="1">
                <a:latin typeface="Times New Roman" panose="02020603050405020304" pitchFamily="18" charset="0"/>
                <a:ea typeface="Times New Roman" panose="02020603050405020304" pitchFamily="18" charset="0"/>
              </a:rPr>
              <a:t>Hình 3. Chọn chế độ in vùng đã đánh dấu</a:t>
            </a:r>
            <a:endParaRPr lang="en-US" sz="2400" i="1"/>
          </a:p>
        </p:txBody>
      </p:sp>
      <p:sp>
        <p:nvSpPr>
          <p:cNvPr id="4" name="Rectangle 3"/>
          <p:cNvSpPr/>
          <p:nvPr/>
        </p:nvSpPr>
        <p:spPr>
          <a:xfrm>
            <a:off x="5418834" y="5451643"/>
            <a:ext cx="5708614" cy="461665"/>
          </a:xfrm>
          <a:prstGeom prst="rect">
            <a:avLst/>
          </a:prstGeom>
        </p:spPr>
        <p:txBody>
          <a:bodyPr wrap="none">
            <a:spAutoFit/>
          </a:bodyPr>
          <a:lstStyle/>
          <a:p>
            <a:r>
              <a:rPr lang="en-US" sz="2400" i="1">
                <a:latin typeface="Times New Roman" panose="02020603050405020304" pitchFamily="18" charset="0"/>
                <a:ea typeface="Times New Roman" panose="02020603050405020304" pitchFamily="18" charset="0"/>
              </a:rPr>
              <a:t>Hình 4. Xem trước khi in Bảng điểm tổng kết</a:t>
            </a:r>
            <a:endParaRPr lang="en-US" sz="2400" i="1"/>
          </a:p>
        </p:txBody>
      </p:sp>
      <p:pic>
        <p:nvPicPr>
          <p:cNvPr id="5" name="Picture 4"/>
          <p:cNvPicPr>
            <a:picLocks noChangeAspect="1"/>
          </p:cNvPicPr>
          <p:nvPr/>
        </p:nvPicPr>
        <p:blipFill rotWithShape="1">
          <a:blip r:embed="rId3"/>
          <a:srcRect l="22670" t="39609" r="48327" b="23263"/>
          <a:stretch/>
        </p:blipFill>
        <p:spPr>
          <a:xfrm>
            <a:off x="732206" y="1455999"/>
            <a:ext cx="3986768" cy="3594972"/>
          </a:xfrm>
          <a:prstGeom prst="rect">
            <a:avLst/>
          </a:prstGeom>
        </p:spPr>
      </p:pic>
    </p:spTree>
    <p:extLst>
      <p:ext uri="{BB962C8B-B14F-4D97-AF65-F5344CB8AC3E}">
        <p14:creationId xmlns:p14="http://schemas.microsoft.com/office/powerpoint/2010/main" val="394759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6707" t="59746" r="5949" b="23817"/>
          <a:stretch/>
        </p:blipFill>
        <p:spPr bwMode="auto">
          <a:xfrm>
            <a:off x="1364342" y="1893614"/>
            <a:ext cx="9471298" cy="33895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7133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grpSp>
        <p:nvGrpSpPr>
          <p:cNvPr id="3" name="Group 2"/>
          <p:cNvGrpSpPr/>
          <p:nvPr/>
        </p:nvGrpSpPr>
        <p:grpSpPr>
          <a:xfrm>
            <a:off x="2355288" y="1500817"/>
            <a:ext cx="7345925" cy="4714246"/>
            <a:chOff x="2355288" y="1500817"/>
            <a:chExt cx="7345925" cy="4714246"/>
          </a:xfrm>
        </p:grpSpPr>
        <p:grpSp>
          <p:nvGrpSpPr>
            <p:cNvPr id="6" name="Group 5"/>
            <p:cNvGrpSpPr/>
            <p:nvPr/>
          </p:nvGrpSpPr>
          <p:grpSpPr>
            <a:xfrm>
              <a:off x="2355288" y="1743074"/>
              <a:ext cx="7345925" cy="4471989"/>
              <a:chOff x="5191921" y="1621740"/>
              <a:chExt cx="6508600" cy="4471989"/>
            </a:xfrm>
          </p:grpSpPr>
          <p:sp>
            <p:nvSpPr>
              <p:cNvPr id="21" name="Rounded Rectangle 20"/>
              <p:cNvSpPr/>
              <p:nvPr/>
            </p:nvSpPr>
            <p:spPr>
              <a:xfrm>
                <a:off x="5191921" y="1621740"/>
                <a:ext cx="6508600" cy="447198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24" name="Rectangle 23"/>
              <p:cNvSpPr/>
              <p:nvPr/>
            </p:nvSpPr>
            <p:spPr>
              <a:xfrm>
                <a:off x="5254255" y="2735885"/>
                <a:ext cx="6318715" cy="2677656"/>
              </a:xfrm>
              <a:prstGeom prst="rect">
                <a:avLst/>
              </a:prstGeom>
            </p:spPr>
            <p:txBody>
              <a:bodyPr wrap="square">
                <a:spAutoFit/>
              </a:bodyPr>
              <a:lstStyle/>
              <a:p>
                <a:pPr algn="just"/>
                <a:r>
                  <a:rPr lang="en-US" sz="2800" b="1" i="1">
                    <a:solidFill>
                      <a:srgbClr val="CC00CC"/>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en-US" sz="2800">
                    <a:latin typeface="Times New Roman" panose="02020603050405020304" pitchFamily="18" charset="0"/>
                    <a:cs typeface="Times New Roman" panose="02020603050405020304" pitchFamily="18" charset="0"/>
                  </a:rPr>
                  <a:t>Em hãy định dạng cho bảng tổng hợp thu – chi theo tuần của em (hoặc của tổ, của lớp, của gia đình em) trong trang MySheet để được bảng đẹp và gây được chú ý vào những thông tin quan trọng (</a:t>
                </a:r>
                <a:r>
                  <a:rPr lang="en-US" sz="2800" i="1">
                    <a:latin typeface="Times New Roman" panose="02020603050405020304" pitchFamily="18" charset="0"/>
                    <a:cs typeface="Times New Roman" panose="02020603050405020304" pitchFamily="18" charset="0"/>
                  </a:rPr>
                  <a:t>Ví dụ: Tổng số tiền đã tiêu, Tổng số tiền còn lại</a:t>
                </a:r>
                <a:r>
                  <a:rPr lang="en-US" sz="2800">
                    <a:latin typeface="Times New Roman" panose="02020603050405020304" pitchFamily="18" charset="0"/>
                    <a:cs typeface="Times New Roman" panose="02020603050405020304" pitchFamily="18" charset="0"/>
                  </a:rPr>
                  <a:t>)</a:t>
                </a:r>
              </a:p>
            </p:txBody>
          </p:sp>
        </p:grpSp>
        <p:sp>
          <p:nvSpPr>
            <p:cNvPr id="9" name="Oval 8"/>
            <p:cNvSpPr/>
            <p:nvPr/>
          </p:nvSpPr>
          <p:spPr>
            <a:xfrm>
              <a:off x="3851640" y="1500817"/>
              <a:ext cx="4353220" cy="484514"/>
            </a:xfrm>
            <a:prstGeom prst="ellipse">
              <a:avLst/>
            </a:prstGeom>
            <a:solidFill>
              <a:srgbClr val="00B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latin typeface="Times New Roman" panose="02020603050405020304" pitchFamily="18" charset="0"/>
                  <a:cs typeface="Times New Roman" panose="02020603050405020304" pitchFamily="18" charset="0"/>
                </a:rPr>
                <a:t>Nhóm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đôi</a:t>
              </a:r>
              <a:endParaRPr lang="en-US" sz="2800"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145" y="428625"/>
            <a:ext cx="4353220" cy="59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3"/>
          <a:stretch>
            <a:fillRect/>
          </a:stretch>
        </p:blipFill>
        <p:spPr>
          <a:xfrm>
            <a:off x="4637808" y="454019"/>
            <a:ext cx="591416" cy="568071"/>
          </a:xfrm>
          <a:prstGeom prst="rect">
            <a:avLst/>
          </a:prstGeom>
        </p:spPr>
      </p:pic>
      <p:sp>
        <p:nvSpPr>
          <p:cNvPr id="2" name="Rectangle 1"/>
          <p:cNvSpPr/>
          <p:nvPr/>
        </p:nvSpPr>
        <p:spPr>
          <a:xfrm>
            <a:off x="858841" y="1322656"/>
            <a:ext cx="10493828" cy="5167568"/>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Có thể chọn font, kiểu, cỡ và màu chữ cho dữ liệu trong trang tính</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Không thể đặt màu nền và căn biên cho các khối ô trong trang tính, chỉ có thể làm điều này trên từng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Việc sử dụng các công cụ định dạng trang tính có nhiều điểm tương tự như sử dụng công cụ định dạng văn bản trong phần mềm soạn thảo văn bản.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Không thể điều chỉnh ngắt trang in trong việc chuẩn bị in các trang tính.</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5507341"/>
              </p:ext>
            </p:extLst>
          </p:nvPr>
        </p:nvGraphicFramePr>
        <p:xfrm>
          <a:off x="674370" y="1905544"/>
          <a:ext cx="10641803" cy="4133850"/>
        </p:xfrm>
        <a:graphic>
          <a:graphicData uri="http://schemas.openxmlformats.org/drawingml/2006/table">
            <a:tbl>
              <a:tblPr/>
              <a:tblGrid>
                <a:gridCol w="967437">
                  <a:extLst>
                    <a:ext uri="{9D8B030D-6E8A-4147-A177-3AD203B41FA5}">
                      <a16:colId xmlns:a16="http://schemas.microsoft.com/office/drawing/2014/main" val="500755998"/>
                    </a:ext>
                  </a:extLst>
                </a:gridCol>
                <a:gridCol w="7846986">
                  <a:extLst>
                    <a:ext uri="{9D8B030D-6E8A-4147-A177-3AD203B41FA5}">
                      <a16:colId xmlns:a16="http://schemas.microsoft.com/office/drawing/2014/main" val="4292420281"/>
                    </a:ext>
                  </a:extLst>
                </a:gridCol>
                <a:gridCol w="1827380">
                  <a:extLst>
                    <a:ext uri="{9D8B030D-6E8A-4147-A177-3AD203B41FA5}">
                      <a16:colId xmlns:a16="http://schemas.microsoft.com/office/drawing/2014/main" val="3275718831"/>
                    </a:ext>
                  </a:extLst>
                </a:gridCol>
              </a:tblGrid>
              <a:tr h="0">
                <a:tc>
                  <a:txBody>
                    <a:bodyPr/>
                    <a:lstStyle/>
                    <a:p>
                      <a:pPr algn="ctr" fontAlgn="t"/>
                      <a:r>
                        <a:rPr lang="vi-VN" sz="2400" b="1">
                          <a:effectLst/>
                          <a:latin typeface="+mj-lt"/>
                        </a:rPr>
                        <a:t>STT</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Nội dung</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Đúng/Sai</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957831012"/>
                  </a:ext>
                </a:extLst>
              </a:tr>
              <a:tr h="0">
                <a:tc>
                  <a:txBody>
                    <a:bodyPr/>
                    <a:lstStyle/>
                    <a:p>
                      <a:pPr algn="ctr" fontAlgn="t"/>
                      <a:r>
                        <a:rPr lang="vi-VN" sz="2400">
                          <a:effectLst/>
                          <a:latin typeface="+mj-lt"/>
                        </a:rPr>
                        <a:t>1</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fontAlgn="t"/>
                      <a:r>
                        <a:rPr lang="vi-VN" sz="2400">
                          <a:effectLst/>
                          <a:latin typeface="+mj-lt"/>
                        </a:rPr>
                        <a:t>Có thể chọn phông, kiểu, cỡ và màu chữ cho dữ liệu trong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extLst>
                  <a:ext uri="{0D108BD9-81ED-4DB2-BD59-A6C34878D82A}">
                    <a16:rowId xmlns:a16="http://schemas.microsoft.com/office/drawing/2014/main" val="64866188"/>
                  </a:ext>
                </a:extLst>
              </a:tr>
              <a:tr h="0">
                <a:tc>
                  <a:txBody>
                    <a:bodyPr/>
                    <a:lstStyle/>
                    <a:p>
                      <a:pPr algn="ctr" fontAlgn="t"/>
                      <a:r>
                        <a:rPr lang="vi-VN" sz="2400">
                          <a:effectLst/>
                          <a:latin typeface="+mj-lt"/>
                        </a:rPr>
                        <a:t>2</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đặt màu nền và căn biên cho các khối ô trong trang tính, chỉ có thể làm điều này trên từng ô.</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522883444"/>
                  </a:ext>
                </a:extLst>
              </a:tr>
              <a:tr h="0">
                <a:tc>
                  <a:txBody>
                    <a:bodyPr/>
                    <a:lstStyle/>
                    <a:p>
                      <a:pPr algn="ctr" fontAlgn="t"/>
                      <a:r>
                        <a:rPr lang="vi-VN" sz="2400">
                          <a:effectLst/>
                          <a:latin typeface="+mj-lt"/>
                        </a:rPr>
                        <a:t>3</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Việc sử dụng các công cụ định dạng trang tính có nhiều điểm tương tự như sử dụng công cụ định dạng văn bản trong phần mềm soạn thảo văn bản.</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1456574413"/>
                  </a:ext>
                </a:extLst>
              </a:tr>
              <a:tr h="0">
                <a:tc>
                  <a:txBody>
                    <a:bodyPr/>
                    <a:lstStyle/>
                    <a:p>
                      <a:pPr algn="ctr" fontAlgn="t"/>
                      <a:r>
                        <a:rPr lang="vi-VN" sz="2400">
                          <a:effectLst/>
                          <a:latin typeface="+mj-lt"/>
                        </a:rPr>
                        <a:t>4</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điều chỉnh ngắt trang in trong việc chuẩn bị in các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3966434756"/>
                  </a:ext>
                </a:extLst>
              </a:tr>
            </a:tbl>
          </a:graphicData>
        </a:graphic>
      </p:graphicFrame>
      <p:sp>
        <p:nvSpPr>
          <p:cNvPr id="5" name="Rectangle 1"/>
          <p:cNvSpPr>
            <a:spLocks noChangeArrowheads="1"/>
          </p:cNvSpPr>
          <p:nvPr/>
        </p:nvSpPr>
        <p:spPr bwMode="auto">
          <a:xfrm>
            <a:off x="674370" y="1170633"/>
            <a:ext cx="4884601"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sng" strike="noStrike" cap="none" normalizeH="0" baseline="0">
                <a:ln>
                  <a:noFill/>
                </a:ln>
                <a:solidFill>
                  <a:srgbClr val="333333"/>
                </a:solidFill>
                <a:effectLst/>
                <a:latin typeface="Times New Roman" panose="02020603050405020304" pitchFamily="18" charset="0"/>
                <a:cs typeface="Times New Roman" panose="02020603050405020304" pitchFamily="18" charset="0"/>
              </a:rPr>
              <a:t>Câu trả lời:</a:t>
            </a:r>
            <a:endPar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605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Arial" panose="020B0604020202020204" pitchFamily="34" charset="0"/>
                <a:cs typeface="Arial" panose="020B0604020202020204" pitchFamily="34" charset="0"/>
              </a:rPr>
              <a:t>MỞ ĐẦU</a:t>
            </a:r>
            <a:endParaRPr lang="en-US" sz="2800" b="1" dirty="0">
              <a:solidFill>
                <a:schemeClr val="bg1"/>
              </a:solidFill>
              <a:latin typeface="Arial" panose="020B0604020202020204" pitchFamily="34" charset="0"/>
              <a:cs typeface="Arial" panose="020B0604020202020204" pitchFamily="34" charset="0"/>
            </a:endParaRPr>
          </a:p>
        </p:txBody>
      </p:sp>
      <p:sp>
        <p:nvSpPr>
          <p:cNvPr id="2" name="Cloud 1"/>
          <p:cNvSpPr/>
          <p:nvPr/>
        </p:nvSpPr>
        <p:spPr>
          <a:xfrm>
            <a:off x="2137854" y="1766955"/>
            <a:ext cx="7630259" cy="3420130"/>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a:latin typeface="Times New Roman" panose="02020603050405020304" pitchFamily="18" charset="0"/>
                <a:cs typeface="Times New Roman" panose="02020603050405020304" pitchFamily="18" charset="0"/>
              </a:rPr>
              <a:t>Giả sử em là người làm ra phần mềm bảng tính, em có cung cấp cho người dùng một số công cụ định dạng để làm đẹp bảng số liệu trong trang tính không?</a:t>
            </a:r>
          </a:p>
        </p:txBody>
      </p:sp>
    </p:spTree>
    <p:extLst>
      <p:ext uri="{BB962C8B-B14F-4D97-AF65-F5344CB8AC3E}">
        <p14:creationId xmlns:p14="http://schemas.microsoft.com/office/powerpoint/2010/main" val="2571130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p>
        </p:txBody>
      </p:sp>
    </p:spTree>
    <p:extLst>
      <p:ext uri="{BB962C8B-B14F-4D97-AF65-F5344CB8AC3E}">
        <p14:creationId xmlns:p14="http://schemas.microsoft.com/office/powerpoint/2010/main" val="63936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769257" y="1373414"/>
            <a:ext cx="10624457" cy="4900624"/>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Hãy quan sát cách trình bày 2 bảng tính MySheet ở Hình 1a, Hình 1b và trả lời câu hỏi sau: Em thích cách trình bày nào hơn? Vì sao?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Với kinh nghiệm sử dụng phần mềm soạn thảo văn bản, em hãy tìm hiểu và trình bày trang tính như ở hình 1b</a:t>
            </a:r>
          </a:p>
        </p:txBody>
      </p:sp>
      <p:sp>
        <p:nvSpPr>
          <p:cNvPr id="3" name="Rounded Rectangle 2"/>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latin typeface="Tahoma" panose="020B0604030504040204" pitchFamily="34" charset="0"/>
                <a:ea typeface="Tahoma" panose="020B0604030504040204" pitchFamily="34" charset="0"/>
                <a:cs typeface="Tahoma" panose="020B0604030504040204" pitchFamily="34" charset="0"/>
              </a:rPr>
              <a:t>HOẠT ĐỘNG 1</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1583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59030" t="39460" r="8860" b="25286"/>
          <a:stretch/>
        </p:blipFill>
        <p:spPr bwMode="auto">
          <a:xfrm>
            <a:off x="2104571" y="1126716"/>
            <a:ext cx="7518400" cy="49692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414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5609" y="1233526"/>
            <a:ext cx="7396880" cy="584775"/>
            <a:chOff x="689904" y="1364508"/>
            <a:chExt cx="7396880"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97370" y="1364508"/>
              <a:ext cx="698941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font chữ và căn biên dữ liệu</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12" name="Rectangle 11"/>
          <p:cNvSpPr/>
          <p:nvPr/>
        </p:nvSpPr>
        <p:spPr>
          <a:xfrm>
            <a:off x="805609" y="2396628"/>
            <a:ext cx="10479831"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bảng tính có các công cụ định dạng, căn biên dữ liệu trong ô, khối ô</a:t>
            </a:r>
          </a:p>
        </p:txBody>
      </p:sp>
    </p:spTree>
    <p:extLst>
      <p:ext uri="{BB962C8B-B14F-4D97-AF65-F5344CB8AC3E}">
        <p14:creationId xmlns:p14="http://schemas.microsoft.com/office/powerpoint/2010/main" val="155533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447" t="16419" r="23003" b="13145"/>
          <a:stretch/>
        </p:blipFill>
        <p:spPr>
          <a:xfrm>
            <a:off x="1944912" y="435428"/>
            <a:ext cx="8215087" cy="5963920"/>
          </a:xfrm>
          <a:prstGeom prst="rect">
            <a:avLst/>
          </a:prstGeom>
        </p:spPr>
      </p:pic>
    </p:spTree>
    <p:extLst>
      <p:ext uri="{BB962C8B-B14F-4D97-AF65-F5344CB8AC3E}">
        <p14:creationId xmlns:p14="http://schemas.microsoft.com/office/powerpoint/2010/main" val="2330261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1385" y="1228106"/>
            <a:ext cx="6278264" cy="584775"/>
            <a:chOff x="689904" y="1364508"/>
            <a:chExt cx="6278264"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26504" y="1364508"/>
              <a:ext cx="5841664"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định dạng trang tính</a:t>
              </a:r>
              <a:endParaRPr lang="en-US" dirty="0"/>
            </a:p>
          </p:txBody>
        </p:sp>
      </p:grpSp>
      <p:grpSp>
        <p:nvGrpSpPr>
          <p:cNvPr id="18" name="Group 17"/>
          <p:cNvGrpSpPr/>
          <p:nvPr/>
        </p:nvGrpSpPr>
        <p:grpSpPr>
          <a:xfrm>
            <a:off x="3934565" y="422671"/>
            <a:ext cx="4306335" cy="641127"/>
            <a:chOff x="4168573" y="1295284"/>
            <a:chExt cx="4353220" cy="701545"/>
          </a:xfrm>
          <a:noFill/>
        </p:grpSpPr>
        <p:sp>
          <p:nvSpPr>
            <p:cNvPr id="19" name="Rounded Rectangle 18"/>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7" name="Picture 26"/>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138681"/>
            <a:ext cx="10403644" cy="35271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Mở tệp “ThucHanh.xlsx” và định dạng cho Bảng chỉ số BMI của nhóm em trong trang tính MySheet theo hướng dẫn</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a:t>
            </a:r>
            <a:r>
              <a:rPr lang="en-US" sz="280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Điều chỉnh độ rộng các cột, độ cao hàng tiêu đề sao cho hợp lí</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Định dạng số với 2 chữ số thập phân ở cột Chiều cao, cột BMI và cột Cân nặng</a:t>
            </a:r>
          </a:p>
        </p:txBody>
      </p:sp>
    </p:spTree>
    <p:extLst>
      <p:ext uri="{BB962C8B-B14F-4D97-AF65-F5344CB8AC3E}">
        <p14:creationId xmlns:p14="http://schemas.microsoft.com/office/powerpoint/2010/main" val="287101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8857" y="1489911"/>
            <a:ext cx="9521372" cy="3868751"/>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Căn dữ liệu của cột STT vào giữa các ô. Căn biên phải dữ liệu số</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Định dạng chữ cho hàng tiêu đề của bảng: font Calibri, cỡ 13, kiểu chữ nghiêng và đậm, chữ màu xanh dương, nền ô chữ màu hồng nhạt</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rPr>
              <a:t>Chọn kiểu chữ và màu chữ làm nổi bật một số thông tin ở cột đánh giá</a:t>
            </a:r>
          </a:p>
        </p:txBody>
      </p:sp>
    </p:spTree>
    <p:extLst>
      <p:ext uri="{BB962C8B-B14F-4D97-AF65-F5344CB8AC3E}">
        <p14:creationId xmlns:p14="http://schemas.microsoft.com/office/powerpoint/2010/main" val="1030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1260" t="34046" r="42756" b="29797"/>
          <a:stretch/>
        </p:blipFill>
        <p:spPr bwMode="auto">
          <a:xfrm>
            <a:off x="1291771" y="906417"/>
            <a:ext cx="9855200" cy="5160553"/>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98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2546</TotalTime>
  <Words>890</Words>
  <Application>Microsoft Office PowerPoint</Application>
  <PresentationFormat>Màn hình rộng</PresentationFormat>
  <Paragraphs>75</Paragraphs>
  <Slides>20</Slides>
  <Notes>9</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20</vt:i4>
      </vt:variant>
    </vt:vector>
  </HeadingPairs>
  <TitlesOfParts>
    <vt:vector size="26"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440</cp:revision>
  <dcterms:created xsi:type="dcterms:W3CDTF">2022-01-27T15:18:21Z</dcterms:created>
  <dcterms:modified xsi:type="dcterms:W3CDTF">2023-04-06T00:22:31Z</dcterms:modified>
</cp:coreProperties>
</file>