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A6F45-1D4F-43DA-BA91-84D0C68E344E}" type="datetimeFigureOut">
              <a:rPr lang="en-US" smtClean="0"/>
              <a:t>7/28/2021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6403-6C56-426D-A145-ED62D20AD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17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A6F45-1D4F-43DA-BA91-84D0C68E344E}" type="datetimeFigureOut">
              <a:rPr lang="en-US" smtClean="0"/>
              <a:t>7/28/2021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6403-6C56-426D-A145-ED62D20AD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943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A6F45-1D4F-43DA-BA91-84D0C68E344E}" type="datetimeFigureOut">
              <a:rPr lang="en-US" smtClean="0"/>
              <a:t>7/28/2021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6403-6C56-426D-A145-ED62D20AD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137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790C4-C4BF-4DCC-AE58-FF0E5C5EAE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734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A6F45-1D4F-43DA-BA91-84D0C68E344E}" type="datetimeFigureOut">
              <a:rPr lang="en-US" smtClean="0"/>
              <a:t>7/28/2021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6403-6C56-426D-A145-ED62D20AD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948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A6F45-1D4F-43DA-BA91-84D0C68E344E}" type="datetimeFigureOut">
              <a:rPr lang="en-US" smtClean="0"/>
              <a:t>7/28/2021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6403-6C56-426D-A145-ED62D20AD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381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A6F45-1D4F-43DA-BA91-84D0C68E344E}" type="datetimeFigureOut">
              <a:rPr lang="en-US" smtClean="0"/>
              <a:t>7/28/2021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6403-6C56-426D-A145-ED62D20AD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181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A6F45-1D4F-43DA-BA91-84D0C68E344E}" type="datetimeFigureOut">
              <a:rPr lang="en-US" smtClean="0"/>
              <a:t>7/28/2021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6403-6C56-426D-A145-ED62D20AD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40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A6F45-1D4F-43DA-BA91-84D0C68E344E}" type="datetimeFigureOut">
              <a:rPr lang="en-US" smtClean="0"/>
              <a:t>7/28/2021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6403-6C56-426D-A145-ED62D20AD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788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A6F45-1D4F-43DA-BA91-84D0C68E344E}" type="datetimeFigureOut">
              <a:rPr lang="en-US" smtClean="0"/>
              <a:t>7/28/2021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6403-6C56-426D-A145-ED62D20AD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850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A6F45-1D4F-43DA-BA91-84D0C68E344E}" type="datetimeFigureOut">
              <a:rPr lang="en-US" smtClean="0"/>
              <a:t>7/28/2021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6403-6C56-426D-A145-ED62D20AD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723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A6F45-1D4F-43DA-BA91-84D0C68E344E}" type="datetimeFigureOut">
              <a:rPr lang="en-US" smtClean="0"/>
              <a:t>7/28/2021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6403-6C56-426D-A145-ED62D20AD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049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FA6F45-1D4F-43DA-BA91-84D0C68E344E}" type="datetimeFigureOut">
              <a:rPr lang="en-US" smtClean="0"/>
              <a:t>7/28/2021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046403-6C56-426D-A145-ED62D20AD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689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hyperlink" Target="BAI%204-%20CHUONG%201.pptx#19. PowerPoint Presentation" TargetMode="External"/><Relationship Id="rId3" Type="http://schemas.openxmlformats.org/officeDocument/2006/relationships/slideLayout" Target="../slideLayouts/slideLayout1.xml"/><Relationship Id="rId7" Type="http://schemas.openxmlformats.org/officeDocument/2006/relationships/hyperlink" Target="BAI%204-%20CHUONG%201.pptx#18. PowerPoint Presentation" TargetMode="External"/><Relationship Id="rId12" Type="http://schemas.openxmlformats.org/officeDocument/2006/relationships/image" Target="../media/image15.png"/><Relationship Id="rId2" Type="http://schemas.openxmlformats.org/officeDocument/2006/relationships/audio" Target="../media/media1.mp3"/><Relationship Id="rId16" Type="http://schemas.openxmlformats.org/officeDocument/2006/relationships/image" Target="../media/image17.png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11" Type="http://schemas.openxmlformats.org/officeDocument/2006/relationships/hyperlink" Target="BAI%204-%20CHUONG%201.pptx#20. PowerPoint Presentation" TargetMode="External"/><Relationship Id="rId5" Type="http://schemas.openxmlformats.org/officeDocument/2006/relationships/image" Target="../media/image11.png"/><Relationship Id="rId15" Type="http://schemas.openxmlformats.org/officeDocument/2006/relationships/image" Target="../media/image16.png"/><Relationship Id="rId10" Type="http://schemas.openxmlformats.org/officeDocument/2006/relationships/image" Target="../media/image14.png"/><Relationship Id="rId4" Type="http://schemas.openxmlformats.org/officeDocument/2006/relationships/image" Target="../media/image10.jpeg"/><Relationship Id="rId9" Type="http://schemas.openxmlformats.org/officeDocument/2006/relationships/hyperlink" Target="BAI%204-%20CHUONG%201.pptx#17. PowerPoint Presentation" TargetMode="External"/><Relationship Id="rId14" Type="http://schemas.openxmlformats.org/officeDocument/2006/relationships/hyperlink" Target="BAI%204-%20CHUONG%201.pptx#21. PowerPoint Presentation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hyperlink" Target="BAI%204-%20CHUONG%201.pptx#16. PowerPoint Presentation" TargetMode="Externa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0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hyperlink" Target="BAI%204-%20CHUONG%201.pptx#16. PowerPoint Presentation" TargetMode="Externa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0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hyperlink" Target="BAI%204-%20CHUONG%201.pptx#16. PowerPoint Presentation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0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hyperlink" Target="BAI%204-%20CHUONG%201.pptx#16. PowerPoint Presentation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hyperlink" Target="BAI%204-%20CHUONG%201.pptx#26. PowerPoint Presentation" TargetMode="External"/><Relationship Id="rId3" Type="http://schemas.openxmlformats.org/officeDocument/2006/relationships/image" Target="../media/image11.png"/><Relationship Id="rId7" Type="http://schemas.openxmlformats.org/officeDocument/2006/relationships/hyperlink" Target="BAI%204-%20CHUONG%201.pptx#22. PowerPoint Presentation" TargetMode="External"/><Relationship Id="rId12" Type="http://schemas.openxmlformats.org/officeDocument/2006/relationships/image" Target="../media/image17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hyperlink" Target="BAI%204-%20CHUONG%201.pptx#24. PowerPoint Presentation" TargetMode="External"/><Relationship Id="rId5" Type="http://schemas.openxmlformats.org/officeDocument/2006/relationships/hyperlink" Target="BAI%204-%20CHUONG%201.pptx#23. PowerPoint Presentation" TargetMode="External"/><Relationship Id="rId10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openxmlformats.org/officeDocument/2006/relationships/hyperlink" Target="BAI%204-%20CHUONG%201.pptx#25. PowerPoint Presentation" TargetMode="External"/><Relationship Id="rId1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hyperlink" Target="BAI%204-%20CHUONG%201.pptx#21. PowerPoint Presentation" TargetMode="External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0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hyperlink" Target="BAI%204-%20CHUONG%201.pptx#21. PowerPoint Presentation" TargetMode="Externa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0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hyperlink" Target="BAI%204-%20CHUONG%201.pptx#21. PowerPoint Presentation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0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hyperlink" Target="BAI%204-%20CHUONG%201.pptx#21. PowerPoint Presentation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11"/>
          <p:cNvGrpSpPr>
            <a:grpSpLocks/>
          </p:cNvGrpSpPr>
          <p:nvPr/>
        </p:nvGrpSpPr>
        <p:grpSpPr bwMode="auto">
          <a:xfrm>
            <a:off x="-6350" y="0"/>
            <a:ext cx="9156700" cy="838200"/>
            <a:chOff x="0" y="8"/>
            <a:chExt cx="5768" cy="839"/>
          </a:xfrm>
        </p:grpSpPr>
        <p:sp>
          <p:nvSpPr>
            <p:cNvPr id="3084" name="Text Box 12"/>
            <p:cNvSpPr txBox="1">
              <a:spLocks noChangeArrowheads="1"/>
            </p:cNvSpPr>
            <p:nvPr/>
          </p:nvSpPr>
          <p:spPr bwMode="auto">
            <a:xfrm>
              <a:off x="0" y="8"/>
              <a:ext cx="5760" cy="839"/>
            </a:xfrm>
            <a:prstGeom prst="rect">
              <a:avLst/>
            </a:prstGeom>
            <a:gradFill rotWithShape="1">
              <a:gsLst>
                <a:gs pos="0">
                  <a:srgbClr val="99CCFF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10000"/>
                </a:spcBef>
              </a:pPr>
              <a:endParaRPr lang="vi-VN" sz="1000" b="1">
                <a:solidFill>
                  <a:schemeClr val="bg1"/>
                </a:solidFill>
                <a:latin typeface="Tahoma" pitchFamily="34" charset="0"/>
              </a:endParaRPr>
            </a:p>
            <a:p>
              <a:pPr algn="ctr" eaLnBrk="1" hangingPunct="1">
                <a:spcBef>
                  <a:spcPct val="10000"/>
                </a:spcBef>
              </a:pPr>
              <a:r>
                <a:rPr lang="vi-VN" sz="2400" b="1">
                  <a:solidFill>
                    <a:schemeClr val="bg1"/>
                  </a:solidFill>
                  <a:latin typeface="Tahoma" pitchFamily="34" charset="0"/>
                </a:rPr>
                <a:t>PHÒNG GIÁO DỤC VÀ ĐÀO TẠO HUYỆN CHÂU ĐỨC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vi-VN" sz="2400" b="1">
                  <a:solidFill>
                    <a:schemeClr val="bg1"/>
                  </a:solidFill>
                  <a:latin typeface="Tahoma" pitchFamily="34" charset="0"/>
                </a:rPr>
                <a:t>TRƯỜNG THCS QUANG TRUNG </a:t>
              </a:r>
            </a:p>
            <a:p>
              <a:pPr algn="ctr" eaLnBrk="1" hangingPunct="1">
                <a:spcBef>
                  <a:spcPct val="50000"/>
                </a:spcBef>
              </a:pPr>
              <a:endParaRPr lang="vi-VN" sz="6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3085" name="Text Box 13"/>
            <p:cNvSpPr txBox="1">
              <a:spLocks noChangeArrowheads="1"/>
            </p:cNvSpPr>
            <p:nvPr/>
          </p:nvSpPr>
          <p:spPr bwMode="auto">
            <a:xfrm>
              <a:off x="8" y="32"/>
              <a:ext cx="5760" cy="64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FFFFC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429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1" algn="ctr" eaLnBrk="1" hangingPunct="1">
                <a:spcBef>
                  <a:spcPct val="10000"/>
                </a:spcBef>
              </a:pPr>
              <a:r>
                <a:rPr lang="en-US" sz="3600" b="1">
                  <a:solidFill>
                    <a:srgbClr val="9900CC"/>
                  </a:solidFill>
                  <a:latin typeface="Times New Roman" pitchFamily="18" charset="0"/>
                  <a:cs typeface="Times New Roman" pitchFamily="18" charset="0"/>
                </a:rPr>
                <a:t>TOÁN 6: CHÂN TRỜI SÁNG TẠO</a:t>
              </a:r>
              <a:endParaRPr lang="vi-VN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6" name="Line 14"/>
            <p:cNvSpPr>
              <a:spLocks noChangeShapeType="1"/>
            </p:cNvSpPr>
            <p:nvPr/>
          </p:nvSpPr>
          <p:spPr bwMode="auto">
            <a:xfrm>
              <a:off x="40" y="803"/>
              <a:ext cx="5672" cy="0"/>
            </a:xfrm>
            <a:prstGeom prst="line">
              <a:avLst/>
            </a:prstGeom>
            <a:noFill/>
            <a:ln w="57150" cmpd="thickThin">
              <a:solidFill>
                <a:srgbClr val="FF66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3075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 flipH="1" flipV="1">
            <a:off x="-3404393" y="3404393"/>
            <a:ext cx="685800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5691188" y="3405187"/>
            <a:ext cx="6858000" cy="4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0" y="-22225"/>
            <a:ext cx="9144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0" y="6813550"/>
            <a:ext cx="9144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Oval 4"/>
          <p:cNvSpPr>
            <a:spLocks noChangeArrowheads="1"/>
          </p:cNvSpPr>
          <p:nvPr/>
        </p:nvSpPr>
        <p:spPr bwMode="auto">
          <a:xfrm rot="527914">
            <a:off x="1839913" y="3833813"/>
            <a:ext cx="5175250" cy="2541587"/>
          </a:xfrm>
          <a:prstGeom prst="ellipse">
            <a:avLst/>
          </a:prstGeom>
          <a:solidFill>
            <a:srgbClr val="0066FF"/>
          </a:solidFill>
          <a:ln w="9525">
            <a:solidFill>
              <a:srgbClr val="FFFF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0" name="AutoShape 16" descr="Kết quả hình ảnh cho SÁCH GIÁO KHOA TOÁN 7"/>
          <p:cNvSpPr>
            <a:spLocks noChangeAspect="1" noChangeArrowheads="1"/>
          </p:cNvSpPr>
          <p:nvPr/>
        </p:nvSpPr>
        <p:spPr bwMode="auto">
          <a:xfrm>
            <a:off x="155575" y="-1143000"/>
            <a:ext cx="19050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1" name="AutoShape 18" descr="Kết quả hình ảnh cho SÁCH GIÁO KHOA TOÁN 7"/>
          <p:cNvSpPr>
            <a:spLocks noChangeAspect="1" noChangeArrowheads="1"/>
          </p:cNvSpPr>
          <p:nvPr/>
        </p:nvSpPr>
        <p:spPr bwMode="auto">
          <a:xfrm>
            <a:off x="307975" y="-990600"/>
            <a:ext cx="19050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5142" name="Picture 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51119">
            <a:off x="4476750" y="1236663"/>
            <a:ext cx="3013075" cy="426402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0" name="Picture 2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9220890">
            <a:off x="1819275" y="1228725"/>
            <a:ext cx="2838450" cy="39687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9829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19" name="Text Box 15"/>
          <p:cNvSpPr txBox="1">
            <a:spLocks noChangeArrowheads="1"/>
          </p:cNvSpPr>
          <p:nvPr/>
        </p:nvSpPr>
        <p:spPr bwMode="auto">
          <a:xfrm>
            <a:off x="279400" y="1331913"/>
            <a:ext cx="9144000" cy="2986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i="1" u="sng">
                <a:latin typeface="Times New Roman" pitchFamily="18" charset="0"/>
                <a:cs typeface="Times New Roman" pitchFamily="18" charset="0"/>
              </a:rPr>
              <a:t>Thực hành</a:t>
            </a:r>
            <a:r>
              <a:rPr lang="en-US" sz="2800" b="1" i="1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i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Viết kết quả mỗi phép tính sau dưới dạng một luỹ thừa: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latin typeface="Times New Roman" pitchFamily="18" charset="0"/>
                <a:cs typeface="Times New Roman" pitchFamily="18" charset="0"/>
              </a:rPr>
              <a:t>  a) 3</a:t>
            </a:r>
            <a:r>
              <a:rPr lang="en-US" sz="2800" b="1" baseline="3000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 . 3</a:t>
            </a:r>
            <a:r>
              <a:rPr lang="en-US" sz="2800" b="1" baseline="3000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                                        d) x</a:t>
            </a:r>
            <a:r>
              <a:rPr lang="en-US" sz="2800" b="1" baseline="3000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 . x</a:t>
            </a:r>
            <a:r>
              <a:rPr lang="en-US" sz="2800" b="1" baseline="3000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                   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latin typeface="Times New Roman" pitchFamily="18" charset="0"/>
                <a:cs typeface="Times New Roman" pitchFamily="18" charset="0"/>
              </a:rPr>
              <a:t>  b) 5</a:t>
            </a:r>
            <a:r>
              <a:rPr lang="en-US" sz="2800" b="1" baseline="3000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 . 5</a:t>
            </a:r>
            <a:r>
              <a:rPr lang="en-US" sz="2800" b="1" baseline="3000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                                        e) a</a:t>
            </a:r>
            <a:r>
              <a:rPr lang="en-US" sz="2800" b="1" baseline="3000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 . a</a:t>
            </a:r>
            <a:r>
              <a:rPr lang="en-US" sz="2800" b="1" i="1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latin typeface="Times New Roman" pitchFamily="18" charset="0"/>
                <a:cs typeface="Times New Roman" pitchFamily="18" charset="0"/>
              </a:rPr>
              <a:t>   c) 7</a:t>
            </a:r>
            <a:r>
              <a:rPr lang="en-US" sz="2800" b="1" baseline="3000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 . 7</a:t>
            </a:r>
            <a:r>
              <a:rPr lang="en-US" sz="2800" b="1" baseline="30000">
                <a:latin typeface="Times New Roman" pitchFamily="18" charset="0"/>
                <a:cs typeface="Times New Roman" pitchFamily="18" charset="0"/>
              </a:rPr>
              <a:t>                                                               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f) 10</a:t>
            </a:r>
            <a:r>
              <a:rPr lang="en-US" sz="2800" b="1" baseline="3000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. 10</a:t>
            </a:r>
            <a:r>
              <a:rPr lang="en-US" sz="2800" b="1" baseline="3000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. 10</a:t>
            </a:r>
          </a:p>
        </p:txBody>
      </p:sp>
      <p:sp>
        <p:nvSpPr>
          <p:cNvPr id="47117" name="Text Box 13"/>
          <p:cNvSpPr txBox="1">
            <a:spLocks noChangeArrowheads="1"/>
          </p:cNvSpPr>
          <p:nvPr/>
        </p:nvSpPr>
        <p:spPr bwMode="auto">
          <a:xfrm>
            <a:off x="6632575" y="2438400"/>
            <a:ext cx="26638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x</a:t>
            </a:r>
            <a:r>
              <a:rPr lang="en-US" sz="2800" b="1" baseline="30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 + 4</a:t>
            </a: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x</a:t>
            </a:r>
            <a:r>
              <a:rPr lang="en-US" sz="2800" b="1" baseline="30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en-US" sz="28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18" name="Text Box 14"/>
          <p:cNvSpPr txBox="1">
            <a:spLocks noChangeArrowheads="1"/>
          </p:cNvSpPr>
          <p:nvPr/>
        </p:nvSpPr>
        <p:spPr bwMode="auto">
          <a:xfrm>
            <a:off x="6553200" y="3048000"/>
            <a:ext cx="30956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a</a:t>
            </a:r>
            <a:r>
              <a:rPr lang="en-US" sz="2800" b="1" baseline="30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 + 1</a:t>
            </a: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a</a:t>
            </a:r>
            <a:r>
              <a:rPr lang="en-US" sz="2800" b="1" baseline="30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   </a:t>
            </a:r>
            <a:endParaRPr lang="en-US" sz="28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20" name="Text Box 16"/>
          <p:cNvSpPr txBox="1">
            <a:spLocks noChangeArrowheads="1"/>
          </p:cNvSpPr>
          <p:nvPr/>
        </p:nvSpPr>
        <p:spPr bwMode="auto">
          <a:xfrm>
            <a:off x="1828800" y="2438400"/>
            <a:ext cx="26638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3</a:t>
            </a:r>
            <a:r>
              <a:rPr lang="en-US" sz="2800" b="1" baseline="30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 + 4</a:t>
            </a: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3</a:t>
            </a:r>
            <a:r>
              <a:rPr lang="en-US" sz="2800" b="1" baseline="30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en-US" sz="28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21" name="Text Box 17"/>
          <p:cNvSpPr txBox="1">
            <a:spLocks noChangeArrowheads="1"/>
          </p:cNvSpPr>
          <p:nvPr/>
        </p:nvSpPr>
        <p:spPr bwMode="auto">
          <a:xfrm>
            <a:off x="1752600" y="3048000"/>
            <a:ext cx="27368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5</a:t>
            </a:r>
            <a:r>
              <a:rPr lang="en-US" sz="2800" b="1" baseline="30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+ 7</a:t>
            </a: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5</a:t>
            </a:r>
            <a:r>
              <a:rPr lang="en-US" sz="2800" b="1" baseline="30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 </a:t>
            </a:r>
            <a:endParaRPr lang="en-US" sz="28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22" name="Text Box 18"/>
          <p:cNvSpPr txBox="1">
            <a:spLocks noChangeArrowheads="1"/>
          </p:cNvSpPr>
          <p:nvPr/>
        </p:nvSpPr>
        <p:spPr bwMode="auto">
          <a:xfrm>
            <a:off x="1752600" y="3733800"/>
            <a:ext cx="4484688" cy="52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7</a:t>
            </a:r>
            <a:r>
              <a:rPr lang="en-US" sz="2800" b="1" baseline="30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.7</a:t>
            </a:r>
            <a:r>
              <a:rPr lang="en-US" sz="2800" b="1" baseline="30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7</a:t>
            </a:r>
            <a:r>
              <a:rPr lang="en-US" sz="2800" b="1" baseline="30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 + 1</a:t>
            </a: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7</a:t>
            </a:r>
            <a:r>
              <a:rPr lang="en-US" sz="2800" b="1" baseline="30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en-US" sz="28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6" name="TextBox 4"/>
          <p:cNvSpPr txBox="1">
            <a:spLocks noChangeArrowheads="1"/>
          </p:cNvSpPr>
          <p:nvPr/>
        </p:nvSpPr>
        <p:spPr bwMode="auto">
          <a:xfrm>
            <a:off x="-38100" y="676275"/>
            <a:ext cx="61991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Nhân hai lũy thừa cùng cơ số</a:t>
            </a:r>
          </a:p>
        </p:txBody>
      </p:sp>
      <p:sp>
        <p:nvSpPr>
          <p:cNvPr id="12297" name="TextBox 3"/>
          <p:cNvSpPr txBox="1">
            <a:spLocks noChangeArrowheads="1"/>
          </p:cNvSpPr>
          <p:nvPr/>
        </p:nvSpPr>
        <p:spPr bwMode="auto">
          <a:xfrm>
            <a:off x="0" y="0"/>
            <a:ext cx="9096375" cy="646113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 4: LŨY THỪA VỚI SỐ MŨ TỰ NHIÊN</a:t>
            </a:r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7572375" y="3657600"/>
            <a:ext cx="30956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10</a:t>
            </a:r>
            <a:r>
              <a:rPr lang="en-US" sz="2800" b="1" baseline="30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baseline="30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en-US" sz="28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90092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7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7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7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7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7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7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9" grpId="0"/>
      <p:bldP spid="47117" grpId="0"/>
      <p:bldP spid="47118" grpId="0"/>
      <p:bldP spid="47120" grpId="0"/>
      <p:bldP spid="47121" grpId="0"/>
      <p:bldP spid="4712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19" name="Text Box 15"/>
          <p:cNvSpPr txBox="1">
            <a:spLocks noChangeArrowheads="1"/>
          </p:cNvSpPr>
          <p:nvPr/>
        </p:nvSpPr>
        <p:spPr bwMode="auto">
          <a:xfrm>
            <a:off x="279400" y="1331913"/>
            <a:ext cx="9144000" cy="2986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i="1" u="sng">
                <a:latin typeface="Times New Roman" pitchFamily="18" charset="0"/>
                <a:cs typeface="Times New Roman" pitchFamily="18" charset="0"/>
              </a:rPr>
              <a:t>Thực hành</a:t>
            </a:r>
            <a:r>
              <a:rPr lang="en-US" sz="2800" b="1" i="1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i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Viết kết quả mỗi phép tính sau dưới dạng một luỹ thừa: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latin typeface="Times New Roman" pitchFamily="18" charset="0"/>
                <a:cs typeface="Times New Roman" pitchFamily="18" charset="0"/>
              </a:rPr>
              <a:t>  a) 3</a:t>
            </a:r>
            <a:r>
              <a:rPr lang="en-US" sz="2800" b="1" baseline="3000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 . 3</a:t>
            </a:r>
            <a:r>
              <a:rPr lang="en-US" sz="2800" b="1" baseline="3000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                                        d) x</a:t>
            </a:r>
            <a:r>
              <a:rPr lang="en-US" sz="2800" b="1" baseline="3000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 . x</a:t>
            </a:r>
            <a:r>
              <a:rPr lang="en-US" sz="2800" b="1" baseline="3000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                   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latin typeface="Times New Roman" pitchFamily="18" charset="0"/>
                <a:cs typeface="Times New Roman" pitchFamily="18" charset="0"/>
              </a:rPr>
              <a:t>  b) 5</a:t>
            </a:r>
            <a:r>
              <a:rPr lang="en-US" sz="2800" b="1" baseline="3000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 . 5</a:t>
            </a:r>
            <a:r>
              <a:rPr lang="en-US" sz="2800" b="1" baseline="3000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                                        e) a</a:t>
            </a:r>
            <a:r>
              <a:rPr lang="en-US" sz="2800" b="1" baseline="3000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 . a</a:t>
            </a:r>
            <a:r>
              <a:rPr lang="en-US" sz="2800" b="1" i="1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latin typeface="Times New Roman" pitchFamily="18" charset="0"/>
                <a:cs typeface="Times New Roman" pitchFamily="18" charset="0"/>
              </a:rPr>
              <a:t>   c) 7</a:t>
            </a:r>
            <a:r>
              <a:rPr lang="en-US" sz="2800" b="1" baseline="3000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 . 7</a:t>
            </a:r>
            <a:r>
              <a:rPr lang="en-US" sz="2800" b="1" baseline="30000">
                <a:latin typeface="Times New Roman" pitchFamily="18" charset="0"/>
                <a:cs typeface="Times New Roman" pitchFamily="18" charset="0"/>
              </a:rPr>
              <a:t>                                                               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f) 10</a:t>
            </a:r>
            <a:r>
              <a:rPr lang="en-US" sz="2800" b="1" baseline="3000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. 10</a:t>
            </a:r>
            <a:r>
              <a:rPr lang="en-US" sz="2800" b="1" baseline="3000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. 10</a:t>
            </a:r>
          </a:p>
        </p:txBody>
      </p:sp>
      <p:sp>
        <p:nvSpPr>
          <p:cNvPr id="47117" name="Text Box 13"/>
          <p:cNvSpPr txBox="1">
            <a:spLocks noChangeArrowheads="1"/>
          </p:cNvSpPr>
          <p:nvPr/>
        </p:nvSpPr>
        <p:spPr bwMode="auto">
          <a:xfrm>
            <a:off x="6632575" y="2438400"/>
            <a:ext cx="26638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x</a:t>
            </a:r>
            <a:r>
              <a:rPr lang="en-US" sz="2800" b="1" baseline="30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 + 4</a:t>
            </a: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x</a:t>
            </a:r>
            <a:r>
              <a:rPr lang="en-US" sz="2800" b="1" baseline="30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en-US" sz="28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18" name="Text Box 14"/>
          <p:cNvSpPr txBox="1">
            <a:spLocks noChangeArrowheads="1"/>
          </p:cNvSpPr>
          <p:nvPr/>
        </p:nvSpPr>
        <p:spPr bwMode="auto">
          <a:xfrm>
            <a:off x="6553200" y="3048000"/>
            <a:ext cx="30956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a</a:t>
            </a:r>
            <a:r>
              <a:rPr lang="en-US" sz="2800" b="1" baseline="30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 + 1</a:t>
            </a: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a</a:t>
            </a:r>
            <a:r>
              <a:rPr lang="en-US" sz="2800" b="1" baseline="30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   </a:t>
            </a:r>
            <a:endParaRPr lang="en-US" sz="28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20" name="Text Box 16"/>
          <p:cNvSpPr txBox="1">
            <a:spLocks noChangeArrowheads="1"/>
          </p:cNvSpPr>
          <p:nvPr/>
        </p:nvSpPr>
        <p:spPr bwMode="auto">
          <a:xfrm>
            <a:off x="1828800" y="2438400"/>
            <a:ext cx="26638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3</a:t>
            </a:r>
            <a:r>
              <a:rPr lang="en-US" sz="2800" b="1" baseline="30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 + 4</a:t>
            </a: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3</a:t>
            </a:r>
            <a:r>
              <a:rPr lang="en-US" sz="2800" b="1" baseline="30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en-US" sz="28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21" name="Text Box 17"/>
          <p:cNvSpPr txBox="1">
            <a:spLocks noChangeArrowheads="1"/>
          </p:cNvSpPr>
          <p:nvPr/>
        </p:nvSpPr>
        <p:spPr bwMode="auto">
          <a:xfrm>
            <a:off x="1752600" y="3048000"/>
            <a:ext cx="27368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5</a:t>
            </a:r>
            <a:r>
              <a:rPr lang="en-US" sz="2800" b="1" baseline="30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+ 7</a:t>
            </a: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5</a:t>
            </a:r>
            <a:r>
              <a:rPr lang="en-US" sz="2800" b="1" baseline="30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 </a:t>
            </a:r>
            <a:endParaRPr lang="en-US" sz="28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22" name="Text Box 18"/>
          <p:cNvSpPr txBox="1">
            <a:spLocks noChangeArrowheads="1"/>
          </p:cNvSpPr>
          <p:nvPr/>
        </p:nvSpPr>
        <p:spPr bwMode="auto">
          <a:xfrm>
            <a:off x="1752600" y="3733800"/>
            <a:ext cx="4484688" cy="52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7</a:t>
            </a:r>
            <a:r>
              <a:rPr lang="en-US" sz="2800" b="1" baseline="30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.7</a:t>
            </a:r>
            <a:r>
              <a:rPr lang="en-US" sz="2800" b="1" baseline="30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7</a:t>
            </a:r>
            <a:r>
              <a:rPr lang="en-US" sz="2800" b="1" baseline="30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 + 1</a:t>
            </a: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7</a:t>
            </a:r>
            <a:r>
              <a:rPr lang="en-US" sz="2800" b="1" baseline="30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en-US" sz="28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20" name="TextBox 4"/>
          <p:cNvSpPr txBox="1">
            <a:spLocks noChangeArrowheads="1"/>
          </p:cNvSpPr>
          <p:nvPr/>
        </p:nvSpPr>
        <p:spPr bwMode="auto">
          <a:xfrm>
            <a:off x="-38100" y="676275"/>
            <a:ext cx="61991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Chia hai lũy thừa cùng cơ số</a:t>
            </a:r>
          </a:p>
        </p:txBody>
      </p:sp>
      <p:sp>
        <p:nvSpPr>
          <p:cNvPr id="13321" name="TextBox 3"/>
          <p:cNvSpPr txBox="1">
            <a:spLocks noChangeArrowheads="1"/>
          </p:cNvSpPr>
          <p:nvPr/>
        </p:nvSpPr>
        <p:spPr bwMode="auto">
          <a:xfrm>
            <a:off x="0" y="0"/>
            <a:ext cx="9096375" cy="646113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 4: LŨY THỪA VỚI SỐ MŨ TỰ NHIÊN</a:t>
            </a:r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7572375" y="3657600"/>
            <a:ext cx="30956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10</a:t>
            </a:r>
            <a:r>
              <a:rPr lang="en-US" sz="2800" b="1" baseline="30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baseline="30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en-US" sz="28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70619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7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7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7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7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7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7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9" grpId="0"/>
      <p:bldP spid="47117" grpId="0"/>
      <p:bldP spid="47118" grpId="0"/>
      <p:bldP spid="47120" grpId="0"/>
      <p:bldP spid="47121" grpId="0"/>
      <p:bldP spid="4712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4925" y="1295400"/>
            <a:ext cx="86645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latin typeface="Times New Roman" pitchFamily="18" charset="0"/>
              </a:rPr>
              <a:t>	Ta đã biết: 5</a:t>
            </a:r>
            <a:r>
              <a:rPr lang="en-US" sz="3200" baseline="30000">
                <a:latin typeface="Times New Roman" pitchFamily="18" charset="0"/>
              </a:rPr>
              <a:t>3</a:t>
            </a:r>
            <a:r>
              <a:rPr lang="en-US" sz="3200">
                <a:latin typeface="Times New Roman" pitchFamily="18" charset="0"/>
              </a:rPr>
              <a:t> . 5</a:t>
            </a:r>
            <a:r>
              <a:rPr lang="en-US" sz="3200" baseline="30000">
                <a:latin typeface="Times New Roman" pitchFamily="18" charset="0"/>
              </a:rPr>
              <a:t>4</a:t>
            </a:r>
            <a:r>
              <a:rPr lang="en-US" sz="3200">
                <a:latin typeface="Times New Roman" pitchFamily="18" charset="0"/>
              </a:rPr>
              <a:t> = 5</a:t>
            </a:r>
            <a:r>
              <a:rPr lang="en-US" sz="3200" baseline="30000">
                <a:latin typeface="Times New Roman" pitchFamily="18" charset="0"/>
              </a:rPr>
              <a:t>7</a:t>
            </a:r>
            <a:r>
              <a:rPr lang="en-US" sz="3200">
                <a:latin typeface="Times New Roman" pitchFamily="18" charset="0"/>
              </a:rPr>
              <a:t> hãy suy ra: 5</a:t>
            </a:r>
            <a:r>
              <a:rPr lang="en-US" sz="3200" baseline="30000">
                <a:latin typeface="Times New Roman" pitchFamily="18" charset="0"/>
              </a:rPr>
              <a:t>7</a:t>
            </a:r>
            <a:r>
              <a:rPr lang="en-US" sz="3200">
                <a:latin typeface="Times New Roman" pitchFamily="18" charset="0"/>
              </a:rPr>
              <a:t> : 5</a:t>
            </a:r>
            <a:r>
              <a:rPr lang="en-US" sz="3200" baseline="30000">
                <a:latin typeface="Times New Roman" pitchFamily="18" charset="0"/>
              </a:rPr>
              <a:t>3</a:t>
            </a:r>
            <a:r>
              <a:rPr lang="en-US" sz="3200">
                <a:latin typeface="Times New Roman" pitchFamily="18" charset="0"/>
              </a:rPr>
              <a:t> = ?                                  							 5</a:t>
            </a:r>
            <a:r>
              <a:rPr lang="en-US" sz="3200" baseline="30000">
                <a:latin typeface="Times New Roman" pitchFamily="18" charset="0"/>
              </a:rPr>
              <a:t>7</a:t>
            </a:r>
            <a:r>
              <a:rPr lang="en-US" sz="3200">
                <a:latin typeface="Times New Roman" pitchFamily="18" charset="0"/>
              </a:rPr>
              <a:t> : 5</a:t>
            </a:r>
            <a:r>
              <a:rPr lang="en-US" sz="3200" baseline="30000">
                <a:latin typeface="Times New Roman" pitchFamily="18" charset="0"/>
              </a:rPr>
              <a:t>4</a:t>
            </a:r>
            <a:r>
              <a:rPr lang="en-US" sz="3200">
                <a:latin typeface="Times New Roman" pitchFamily="18" charset="0"/>
              </a:rPr>
              <a:t> = ?</a:t>
            </a:r>
            <a:r>
              <a:rPr lang="en-US" sz="3200">
                <a:latin typeface=".VnTime" pitchFamily="34" charset="0"/>
              </a:rPr>
              <a:t>   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546225" y="2682875"/>
            <a:ext cx="8664575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3200" u="sng">
                <a:solidFill>
                  <a:srgbClr val="0000FF"/>
                </a:solidFill>
                <a:latin typeface="Times New Roman" pitchFamily="18" charset="0"/>
              </a:rPr>
              <a:t>Giải</a:t>
            </a:r>
            <a:r>
              <a:rPr lang="en-US" sz="3200">
                <a:solidFill>
                  <a:srgbClr val="0000FF"/>
                </a:solidFill>
                <a:latin typeface="Times New Roman" pitchFamily="18" charset="0"/>
              </a:rPr>
              <a:t>	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0000FF"/>
                </a:solidFill>
                <a:latin typeface="Times New Roman" pitchFamily="18" charset="0"/>
              </a:rPr>
              <a:t>Vì: 5</a:t>
            </a:r>
            <a:r>
              <a:rPr lang="en-US" sz="3200" baseline="30000">
                <a:solidFill>
                  <a:srgbClr val="0000FF"/>
                </a:solidFill>
                <a:latin typeface="Times New Roman" pitchFamily="18" charset="0"/>
              </a:rPr>
              <a:t>3</a:t>
            </a:r>
            <a:r>
              <a:rPr lang="en-US" sz="3200">
                <a:solidFill>
                  <a:srgbClr val="0000FF"/>
                </a:solidFill>
                <a:latin typeface="Times New Roman" pitchFamily="18" charset="0"/>
              </a:rPr>
              <a:t> . 5</a:t>
            </a:r>
            <a:r>
              <a:rPr lang="en-US" sz="3200" baseline="30000">
                <a:solidFill>
                  <a:srgbClr val="0000FF"/>
                </a:solidFill>
                <a:latin typeface="Times New Roman" pitchFamily="18" charset="0"/>
              </a:rPr>
              <a:t>4</a:t>
            </a:r>
            <a:r>
              <a:rPr lang="en-US" sz="3200">
                <a:solidFill>
                  <a:srgbClr val="0000FF"/>
                </a:solidFill>
                <a:latin typeface="Times New Roman" pitchFamily="18" charset="0"/>
              </a:rPr>
              <a:t> = 5</a:t>
            </a:r>
            <a:r>
              <a:rPr lang="en-US" sz="3200" baseline="30000">
                <a:solidFill>
                  <a:srgbClr val="0000FF"/>
                </a:solidFill>
                <a:latin typeface="Times New Roman" pitchFamily="18" charset="0"/>
              </a:rPr>
              <a:t>7</a:t>
            </a:r>
            <a:r>
              <a:rPr lang="en-US" sz="3200">
                <a:solidFill>
                  <a:srgbClr val="0000FF"/>
                </a:solidFill>
                <a:latin typeface="Times New Roman" pitchFamily="18" charset="0"/>
              </a:rPr>
              <a:t> suy ra: 5</a:t>
            </a:r>
            <a:r>
              <a:rPr lang="en-US" sz="3200" baseline="30000">
                <a:solidFill>
                  <a:srgbClr val="0000FF"/>
                </a:solidFill>
                <a:latin typeface="Times New Roman" pitchFamily="18" charset="0"/>
              </a:rPr>
              <a:t>7</a:t>
            </a:r>
            <a:r>
              <a:rPr lang="en-US" sz="3200">
                <a:solidFill>
                  <a:srgbClr val="0000FF"/>
                </a:solidFill>
                <a:latin typeface="Times New Roman" pitchFamily="18" charset="0"/>
              </a:rPr>
              <a:t> : 5</a:t>
            </a:r>
            <a:r>
              <a:rPr lang="en-US" sz="3200" baseline="30000">
                <a:solidFill>
                  <a:srgbClr val="0000FF"/>
                </a:solidFill>
                <a:latin typeface="Times New Roman" pitchFamily="18" charset="0"/>
              </a:rPr>
              <a:t>3</a:t>
            </a:r>
            <a:r>
              <a:rPr lang="en-US" sz="3200">
                <a:solidFill>
                  <a:srgbClr val="0000FF"/>
                </a:solidFill>
                <a:latin typeface="Times New Roman" pitchFamily="18" charset="0"/>
              </a:rPr>
              <a:t> =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0000FF"/>
                </a:solidFill>
                <a:latin typeface="Times New Roman" pitchFamily="18" charset="0"/>
              </a:rPr>
              <a:t> 				5</a:t>
            </a:r>
            <a:r>
              <a:rPr lang="en-US" sz="3200" baseline="30000">
                <a:solidFill>
                  <a:srgbClr val="0000FF"/>
                </a:solidFill>
                <a:latin typeface="Times New Roman" pitchFamily="18" charset="0"/>
              </a:rPr>
              <a:t>7</a:t>
            </a:r>
            <a:r>
              <a:rPr lang="en-US" sz="3200">
                <a:solidFill>
                  <a:srgbClr val="0000FF"/>
                </a:solidFill>
                <a:latin typeface="Times New Roman" pitchFamily="18" charset="0"/>
              </a:rPr>
              <a:t> : 5</a:t>
            </a:r>
            <a:r>
              <a:rPr lang="en-US" sz="3200" baseline="30000">
                <a:solidFill>
                  <a:srgbClr val="0000FF"/>
                </a:solidFill>
                <a:latin typeface="Times New Roman" pitchFamily="18" charset="0"/>
              </a:rPr>
              <a:t>4</a:t>
            </a:r>
            <a:r>
              <a:rPr lang="en-US" sz="3200">
                <a:solidFill>
                  <a:srgbClr val="0000FF"/>
                </a:solidFill>
                <a:latin typeface="Times New Roman" pitchFamily="18" charset="0"/>
              </a:rPr>
              <a:t> = 							</a:t>
            </a:r>
            <a:endParaRPr lang="en-US" sz="3200">
              <a:solidFill>
                <a:srgbClr val="0000FF"/>
              </a:solidFill>
              <a:latin typeface=".VnTime" pitchFamily="34" charset="0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6650038" y="3159125"/>
            <a:ext cx="7048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>
                <a:solidFill>
                  <a:srgbClr val="FF0000"/>
                </a:solidFill>
                <a:latin typeface="Times New Roman" pitchFamily="18" charset="0"/>
              </a:rPr>
              <a:t>5</a:t>
            </a:r>
            <a:r>
              <a:rPr lang="en-US" sz="3200" baseline="30000">
                <a:solidFill>
                  <a:srgbClr val="FF0000"/>
                </a:solidFill>
                <a:latin typeface="Times New Roman" pitchFamily="18" charset="0"/>
              </a:rPr>
              <a:t>4</a:t>
            </a:r>
            <a:r>
              <a:rPr lang="en-US" sz="2800">
                <a:solidFill>
                  <a:srgbClr val="0000FF"/>
                </a:solidFill>
                <a:latin typeface="Times New Roman" pitchFamily="18" charset="0"/>
              </a:rPr>
              <a:t>  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662738" y="3708400"/>
            <a:ext cx="5270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>
                <a:solidFill>
                  <a:srgbClr val="FF0000"/>
                </a:solidFill>
                <a:latin typeface="Times New Roman" pitchFamily="18" charset="0"/>
              </a:rPr>
              <a:t>5</a:t>
            </a:r>
            <a:r>
              <a:rPr lang="en-US" sz="3200" baseline="30000">
                <a:solidFill>
                  <a:srgbClr val="FF0000"/>
                </a:solidFill>
                <a:latin typeface="Times New Roman" pitchFamily="18" charset="0"/>
              </a:rPr>
              <a:t>3</a:t>
            </a:r>
            <a:endParaRPr lang="en-US" sz="32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4342" name="TextBox 4"/>
          <p:cNvSpPr txBox="1">
            <a:spLocks noChangeArrowheads="1"/>
          </p:cNvSpPr>
          <p:nvPr/>
        </p:nvSpPr>
        <p:spPr bwMode="auto">
          <a:xfrm>
            <a:off x="6553200" y="1295400"/>
            <a:ext cx="4540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>
                <a:latin typeface="Times New Roman" pitchFamily="18" charset="0"/>
              </a:rPr>
              <a:t>   </a:t>
            </a:r>
          </a:p>
        </p:txBody>
      </p:sp>
      <p:sp>
        <p:nvSpPr>
          <p:cNvPr id="14343" name="TextBox 4"/>
          <p:cNvSpPr txBox="1">
            <a:spLocks noChangeArrowheads="1"/>
          </p:cNvSpPr>
          <p:nvPr/>
        </p:nvSpPr>
        <p:spPr bwMode="auto">
          <a:xfrm>
            <a:off x="-38100" y="676275"/>
            <a:ext cx="61991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Chia hai lũy thừa cùng cơ số</a:t>
            </a:r>
          </a:p>
        </p:txBody>
      </p:sp>
      <p:sp>
        <p:nvSpPr>
          <p:cNvPr id="14344" name="TextBox 3"/>
          <p:cNvSpPr txBox="1">
            <a:spLocks noChangeArrowheads="1"/>
          </p:cNvSpPr>
          <p:nvPr/>
        </p:nvSpPr>
        <p:spPr bwMode="auto">
          <a:xfrm>
            <a:off x="0" y="0"/>
            <a:ext cx="9096375" cy="646113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 4: LŨY THỪA VỚI SỐ MŨ TỰ NHIÊN</a:t>
            </a:r>
          </a:p>
        </p:txBody>
      </p:sp>
    </p:spTree>
    <p:extLst>
      <p:ext uri="{BB962C8B-B14F-4D97-AF65-F5344CB8AC3E}">
        <p14:creationId xmlns:p14="http://schemas.microsoft.com/office/powerpoint/2010/main" val="43035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2921000" y="1447800"/>
            <a:ext cx="5486400" cy="631825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800">
                <a:solidFill>
                  <a:srgbClr val="FF0000"/>
                </a:solidFill>
                <a:latin typeface=".VnTime" pitchFamily="34" charset="0"/>
              </a:rPr>
              <a:t>a</a:t>
            </a:r>
            <a:r>
              <a:rPr lang="en-US" sz="3200" baseline="30000">
                <a:solidFill>
                  <a:srgbClr val="FF0000"/>
                </a:solidFill>
                <a:latin typeface=".VnTime" pitchFamily="34" charset="0"/>
              </a:rPr>
              <a:t>m</a:t>
            </a:r>
            <a:r>
              <a:rPr lang="en-US" sz="2800">
                <a:solidFill>
                  <a:srgbClr val="FF0000"/>
                </a:solidFill>
                <a:latin typeface=".VnTime" pitchFamily="34" charset="0"/>
              </a:rPr>
              <a:t> : a</a:t>
            </a:r>
            <a:r>
              <a:rPr lang="en-US" sz="3200" baseline="30000">
                <a:solidFill>
                  <a:srgbClr val="FF0000"/>
                </a:solidFill>
                <a:latin typeface=".VnTime" pitchFamily="34" charset="0"/>
              </a:rPr>
              <a:t>n</a:t>
            </a:r>
            <a:r>
              <a:rPr lang="en-US" sz="2800">
                <a:solidFill>
                  <a:srgbClr val="FF0000"/>
                </a:solidFill>
                <a:latin typeface=".VnTime" pitchFamily="34" charset="0"/>
              </a:rPr>
              <a:t> = a</a:t>
            </a:r>
            <a:r>
              <a:rPr lang="en-US" sz="3200" baseline="30000">
                <a:solidFill>
                  <a:srgbClr val="FF0000"/>
                </a:solidFill>
                <a:latin typeface=".VnTime" pitchFamily="34" charset="0"/>
              </a:rPr>
              <a:t>m-n  </a:t>
            </a:r>
            <a:r>
              <a:rPr lang="en-US" sz="3200">
                <a:solidFill>
                  <a:srgbClr val="FF0000"/>
                </a:solidFill>
                <a:latin typeface=".VnTime" pitchFamily="34" charset="0"/>
              </a:rPr>
              <a:t>          </a:t>
            </a:r>
            <a:r>
              <a:rPr lang="en-US" sz="2800">
                <a:latin typeface=".VnTime" pitchFamily="34" charset="0"/>
              </a:rPr>
              <a:t>(a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≠</a:t>
            </a:r>
            <a:r>
              <a:rPr lang="en-US" sz="2800">
                <a:latin typeface=".VnTime" pitchFamily="34" charset="0"/>
              </a:rPr>
              <a:t> 0, m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≥</a:t>
            </a:r>
            <a:r>
              <a:rPr lang="en-US" sz="2800">
                <a:latin typeface=".VnTime" pitchFamily="34" charset="0"/>
              </a:rPr>
              <a:t> n)</a:t>
            </a:r>
          </a:p>
        </p:txBody>
      </p:sp>
      <p:sp>
        <p:nvSpPr>
          <p:cNvPr id="26" name="Rectangle 3"/>
          <p:cNvSpPr txBox="1">
            <a:spLocks noChangeArrowheads="1"/>
          </p:cNvSpPr>
          <p:nvPr/>
        </p:nvSpPr>
        <p:spPr bwMode="auto">
          <a:xfrm>
            <a:off x="695325" y="2286000"/>
            <a:ext cx="8382000" cy="54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800" b="1">
                <a:latin typeface="Times New Roman" pitchFamily="18" charset="0"/>
              </a:rPr>
              <a:t>    Quy ước    a</a:t>
            </a:r>
            <a:r>
              <a:rPr lang="en-US" sz="3200" b="1" baseline="30000">
                <a:latin typeface="Times New Roman" pitchFamily="18" charset="0"/>
              </a:rPr>
              <a:t>0</a:t>
            </a:r>
            <a:r>
              <a:rPr lang="en-US" sz="2800" b="1">
                <a:latin typeface="Times New Roman" pitchFamily="18" charset="0"/>
              </a:rPr>
              <a:t> = 1       </a:t>
            </a:r>
            <a:r>
              <a:rPr lang="en-US" sz="2800">
                <a:latin typeface="Times New Roman" pitchFamily="18" charset="0"/>
              </a:rPr>
              <a:t>(a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≠</a:t>
            </a:r>
            <a:r>
              <a:rPr lang="en-US" sz="2800">
                <a:latin typeface="Times New Roman" pitchFamily="18" charset="0"/>
              </a:rPr>
              <a:t> 0)</a:t>
            </a:r>
          </a:p>
          <a:p>
            <a:pPr eaLnBrk="1" hangingPunct="1">
              <a:spcBef>
                <a:spcPct val="20000"/>
              </a:spcBef>
            </a:pPr>
            <a:r>
              <a:rPr lang="en-US" sz="2800">
                <a:latin typeface="Times New Roman" pitchFamily="18" charset="0"/>
              </a:rPr>
              <a:t> </a:t>
            </a:r>
          </a:p>
        </p:txBody>
      </p:sp>
      <p:sp>
        <p:nvSpPr>
          <p:cNvPr id="27" name="Rectangle 3"/>
          <p:cNvSpPr txBox="1">
            <a:spLocks noChangeArrowheads="1"/>
          </p:cNvSpPr>
          <p:nvPr/>
        </p:nvSpPr>
        <p:spPr bwMode="auto">
          <a:xfrm>
            <a:off x="1012825" y="1447800"/>
            <a:ext cx="2263775" cy="54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800" b="1">
                <a:latin typeface="Times New Roman" pitchFamily="18" charset="0"/>
              </a:rPr>
              <a:t>Tổng quát</a:t>
            </a:r>
            <a:r>
              <a:rPr lang="en-US" sz="2800">
                <a:latin typeface=".VnTime" pitchFamily="34" charset="0"/>
              </a:rPr>
              <a:t>: </a:t>
            </a:r>
            <a:r>
              <a:rPr lang="en-US" sz="2800">
                <a:solidFill>
                  <a:srgbClr val="FF0000"/>
                </a:solidFill>
                <a:latin typeface=".VnTime" pitchFamily="34" charset="0"/>
              </a:rPr>
              <a:t>                     </a:t>
            </a:r>
            <a:r>
              <a:rPr lang="en-US" sz="3200" baseline="30000">
                <a:solidFill>
                  <a:srgbClr val="FF0000"/>
                </a:solidFill>
                <a:latin typeface=".VnTime" pitchFamily="34" charset="0"/>
              </a:rPr>
              <a:t>                 </a:t>
            </a:r>
            <a:endParaRPr lang="en-US" sz="2800">
              <a:latin typeface="Times New Roman" pitchFamily="18" charset="0"/>
            </a:endParaRPr>
          </a:p>
          <a:p>
            <a:pPr eaLnBrk="1" hangingPunct="1">
              <a:spcBef>
                <a:spcPct val="20000"/>
              </a:spcBef>
            </a:pPr>
            <a:endParaRPr lang="en-US" sz="2800">
              <a:latin typeface="Times New Roman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66700" y="2971800"/>
            <a:ext cx="89027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i="1">
                <a:solidFill>
                  <a:srgbClr val="0000FF"/>
                </a:solidFill>
                <a:latin typeface="Times New Roman" pitchFamily="18" charset="0"/>
              </a:rPr>
              <a:t>Thực hành: Viết thương của hai lũy thừa sau dưới dạng một lũy thừa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152400" y="4114800"/>
            <a:ext cx="76612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>
                <a:latin typeface="Times New Roman" pitchFamily="18" charset="0"/>
              </a:rPr>
              <a:t>a) 7</a:t>
            </a:r>
            <a:r>
              <a:rPr lang="en-US" sz="2800" baseline="30000">
                <a:latin typeface="Times New Roman" pitchFamily="18" charset="0"/>
              </a:rPr>
              <a:t>12</a:t>
            </a:r>
            <a:r>
              <a:rPr lang="en-US" sz="2800">
                <a:latin typeface="Times New Roman" pitchFamily="18" charset="0"/>
              </a:rPr>
              <a:t> : 7</a:t>
            </a:r>
            <a:r>
              <a:rPr lang="en-US" sz="2800" baseline="30000">
                <a:latin typeface="Times New Roman" pitchFamily="18" charset="0"/>
              </a:rPr>
              <a:t>4 </a:t>
            </a:r>
            <a:r>
              <a:rPr lang="en-US" sz="2800">
                <a:latin typeface="Times New Roman" pitchFamily="18" charset="0"/>
              </a:rPr>
              <a:t>		                b) 11</a:t>
            </a:r>
            <a:r>
              <a:rPr lang="en-US" sz="2800" baseline="30000">
                <a:latin typeface="Times New Roman" pitchFamily="18" charset="0"/>
              </a:rPr>
              <a:t>7</a:t>
            </a:r>
            <a:r>
              <a:rPr lang="en-US" sz="2800">
                <a:latin typeface="Times New Roman" pitchFamily="18" charset="0"/>
              </a:rPr>
              <a:t> : 11</a:t>
            </a:r>
            <a:r>
              <a:rPr lang="en-US" sz="2800" baseline="30000">
                <a:latin typeface="Times New Roman" pitchFamily="18" charset="0"/>
              </a:rPr>
              <a:t>7</a:t>
            </a:r>
            <a:r>
              <a:rPr lang="en-US" sz="2800">
                <a:latin typeface="Times New Roman" pitchFamily="18" charset="0"/>
              </a:rPr>
              <a:t>   		 </a:t>
            </a:r>
          </a:p>
        </p:txBody>
      </p:sp>
      <p:sp>
        <p:nvSpPr>
          <p:cNvPr id="15367" name="TextBox 4"/>
          <p:cNvSpPr txBox="1">
            <a:spLocks noChangeArrowheads="1"/>
          </p:cNvSpPr>
          <p:nvPr/>
        </p:nvSpPr>
        <p:spPr bwMode="auto">
          <a:xfrm>
            <a:off x="-38100" y="676275"/>
            <a:ext cx="61991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Chia hai lũy thừa cùng cơ số</a:t>
            </a:r>
          </a:p>
        </p:txBody>
      </p:sp>
      <p:sp>
        <p:nvSpPr>
          <p:cNvPr id="15368" name="TextBox 3"/>
          <p:cNvSpPr txBox="1">
            <a:spLocks noChangeArrowheads="1"/>
          </p:cNvSpPr>
          <p:nvPr/>
        </p:nvSpPr>
        <p:spPr bwMode="auto">
          <a:xfrm>
            <a:off x="0" y="0"/>
            <a:ext cx="9096375" cy="646113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 4: LŨY THỪA VỚI SỐ MŨ TỰ NHIÊN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606425" y="5197475"/>
            <a:ext cx="38481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>
                <a:latin typeface="Times New Roman" pitchFamily="18" charset="0"/>
              </a:rPr>
              <a:t>		 c) 8</a:t>
            </a:r>
            <a:r>
              <a:rPr lang="en-US" sz="2800" baseline="30000">
                <a:latin typeface="Times New Roman" pitchFamily="18" charset="0"/>
              </a:rPr>
              <a:t>2</a:t>
            </a:r>
            <a:r>
              <a:rPr lang="en-US" sz="2800">
                <a:latin typeface="Times New Roman" pitchFamily="18" charset="0"/>
              </a:rPr>
              <a:t> . 8</a:t>
            </a:r>
            <a:r>
              <a:rPr lang="en-US" sz="2800" baseline="30000">
                <a:latin typeface="Times New Roman" pitchFamily="18" charset="0"/>
              </a:rPr>
              <a:t>4</a:t>
            </a:r>
            <a:r>
              <a:rPr lang="en-US" sz="2800">
                <a:latin typeface="Times New Roman" pitchFamily="18" charset="0"/>
              </a:rPr>
              <a:t>: 8</a:t>
            </a:r>
            <a:r>
              <a:rPr lang="en-US" sz="2800" baseline="30000">
                <a:latin typeface="Times New Roman" pitchFamily="18" charset="0"/>
              </a:rPr>
              <a:t>3</a:t>
            </a:r>
          </a:p>
          <a:p>
            <a:pPr eaLnBrk="1" hangingPunct="1"/>
            <a:r>
              <a:rPr lang="en-US" sz="2800">
                <a:latin typeface="Times New Roman" pitchFamily="18" charset="0"/>
              </a:rPr>
              <a:t> 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4343400" y="5229225"/>
            <a:ext cx="23320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FF0000"/>
                </a:solidFill>
                <a:latin typeface="Times New Roman" pitchFamily="18" charset="0"/>
              </a:rPr>
              <a:t> = 8</a:t>
            </a:r>
            <a:r>
              <a:rPr lang="en-US" sz="2800" b="1" baseline="30000">
                <a:solidFill>
                  <a:srgbClr val="FF0000"/>
                </a:solidFill>
                <a:latin typeface="Times New Roman" pitchFamily="18" charset="0"/>
              </a:rPr>
              <a:t>6</a:t>
            </a:r>
            <a:r>
              <a:rPr lang="en-US" sz="2800" b="1">
                <a:solidFill>
                  <a:srgbClr val="FF0000"/>
                </a:solidFill>
                <a:latin typeface="Times New Roman" pitchFamily="18" charset="0"/>
              </a:rPr>
              <a:t> : 8</a:t>
            </a:r>
            <a:r>
              <a:rPr lang="en-US" sz="2800" b="1" baseline="30000">
                <a:solidFill>
                  <a:srgbClr val="FF0000"/>
                </a:solidFill>
                <a:latin typeface="Times New Roman" pitchFamily="18" charset="0"/>
              </a:rPr>
              <a:t>3</a:t>
            </a:r>
            <a:r>
              <a:rPr lang="en-US" sz="2800" b="1">
                <a:solidFill>
                  <a:srgbClr val="FF0000"/>
                </a:solidFill>
                <a:latin typeface="Times New Roman" pitchFamily="18" charset="0"/>
              </a:rPr>
              <a:t> = 8</a:t>
            </a:r>
            <a:r>
              <a:rPr lang="en-US" sz="2800" b="1" baseline="30000">
                <a:solidFill>
                  <a:srgbClr val="FF0000"/>
                </a:solidFill>
                <a:latin typeface="Times New Roman" pitchFamily="18" charset="0"/>
              </a:rPr>
              <a:t>3</a:t>
            </a:r>
            <a:r>
              <a:rPr lang="en-US" sz="2800" b="1">
                <a:solidFill>
                  <a:srgbClr val="FF0000"/>
                </a:solidFill>
                <a:latin typeface="Times New Roman" pitchFamily="18" charset="0"/>
              </a:rPr>
              <a:t>  </a:t>
            </a:r>
            <a:endParaRPr lang="en-US" sz="2800" b="1" baseline="300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536700" y="4114800"/>
            <a:ext cx="22129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>
                <a:solidFill>
                  <a:srgbClr val="FF0000"/>
                </a:solidFill>
                <a:latin typeface="Times New Roman" pitchFamily="18" charset="0"/>
              </a:rPr>
              <a:t> = 7</a:t>
            </a:r>
            <a:r>
              <a:rPr lang="en-US" sz="2800" baseline="30000">
                <a:solidFill>
                  <a:srgbClr val="FF0000"/>
                </a:solidFill>
                <a:latin typeface="Times New Roman" pitchFamily="18" charset="0"/>
              </a:rPr>
              <a:t>12</a:t>
            </a:r>
            <a:r>
              <a:rPr lang="en-US" sz="2800">
                <a:solidFill>
                  <a:srgbClr val="FF0000"/>
                </a:solidFill>
                <a:latin typeface="Times New Roman" pitchFamily="18" charset="0"/>
              </a:rPr>
              <a:t> – </a:t>
            </a:r>
            <a:r>
              <a:rPr lang="en-US" sz="2800" baseline="30000">
                <a:solidFill>
                  <a:srgbClr val="FF0000"/>
                </a:solidFill>
                <a:latin typeface="Times New Roman" pitchFamily="18" charset="0"/>
              </a:rPr>
              <a:t>4 </a:t>
            </a:r>
            <a:r>
              <a:rPr lang="en-US" sz="2800">
                <a:solidFill>
                  <a:srgbClr val="FF0000"/>
                </a:solidFill>
                <a:latin typeface="Times New Roman" pitchFamily="18" charset="0"/>
              </a:rPr>
              <a:t>= 7</a:t>
            </a:r>
            <a:r>
              <a:rPr lang="en-US" sz="2800" baseline="30000">
                <a:solidFill>
                  <a:srgbClr val="FF0000"/>
                </a:solidFill>
                <a:latin typeface="Times New Roman" pitchFamily="18" charset="0"/>
              </a:rPr>
              <a:t>8</a:t>
            </a:r>
            <a:r>
              <a:rPr lang="en-US" sz="2800">
                <a:solidFill>
                  <a:srgbClr val="FF0000"/>
                </a:solidFill>
                <a:latin typeface="Times New Roman" pitchFamily="18" charset="0"/>
              </a:rPr>
              <a:t> </a:t>
            </a:r>
            <a:endParaRPr lang="en-US" sz="2800" baseline="300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938838" y="4114800"/>
            <a:ext cx="29765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>
                <a:solidFill>
                  <a:srgbClr val="FF0000"/>
                </a:solidFill>
                <a:latin typeface="Times New Roman" pitchFamily="18" charset="0"/>
              </a:rPr>
              <a:t> = 11</a:t>
            </a:r>
            <a:r>
              <a:rPr lang="en-US" sz="2800" baseline="30000">
                <a:solidFill>
                  <a:srgbClr val="FF0000"/>
                </a:solidFill>
                <a:latin typeface="Times New Roman" pitchFamily="18" charset="0"/>
              </a:rPr>
              <a:t>7</a:t>
            </a:r>
            <a:r>
              <a:rPr lang="en-US" sz="2800">
                <a:solidFill>
                  <a:srgbClr val="FF0000"/>
                </a:solidFill>
                <a:latin typeface="Times New Roman" pitchFamily="18" charset="0"/>
              </a:rPr>
              <a:t> – </a:t>
            </a:r>
            <a:r>
              <a:rPr lang="en-US" sz="2800" baseline="30000">
                <a:solidFill>
                  <a:srgbClr val="FF0000"/>
                </a:solidFill>
                <a:latin typeface="Times New Roman" pitchFamily="18" charset="0"/>
              </a:rPr>
              <a:t>7 </a:t>
            </a:r>
            <a:r>
              <a:rPr lang="en-US" sz="2800">
                <a:solidFill>
                  <a:srgbClr val="FF0000"/>
                </a:solidFill>
                <a:latin typeface="Times New Roman" pitchFamily="18" charset="0"/>
              </a:rPr>
              <a:t>= 11</a:t>
            </a:r>
            <a:r>
              <a:rPr lang="en-US" sz="2800" baseline="30000">
                <a:solidFill>
                  <a:srgbClr val="FF0000"/>
                </a:solidFill>
                <a:latin typeface="Times New Roman" pitchFamily="18" charset="0"/>
              </a:rPr>
              <a:t>0</a:t>
            </a:r>
            <a:r>
              <a:rPr lang="en-US" sz="2800">
                <a:solidFill>
                  <a:srgbClr val="FF0000"/>
                </a:solidFill>
                <a:latin typeface="Times New Roman" pitchFamily="18" charset="0"/>
              </a:rPr>
              <a:t> = 1 </a:t>
            </a:r>
            <a:endParaRPr lang="en-US" sz="2800" baseline="3000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894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6" grpId="0"/>
      <p:bldP spid="27" grpId="0"/>
      <p:bldP spid="6" grpId="0"/>
      <p:bldP spid="32" grpId="0"/>
      <p:bldP spid="17" grpId="0"/>
      <p:bldP spid="18" grpId="0"/>
      <p:bldP spid="19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 txBox="1">
            <a:spLocks noChangeArrowheads="1"/>
          </p:cNvSpPr>
          <p:nvPr/>
        </p:nvSpPr>
        <p:spPr bwMode="auto">
          <a:xfrm>
            <a:off x="266700" y="646113"/>
            <a:ext cx="8810625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sz="2800" b="1">
                <a:solidFill>
                  <a:srgbClr val="00B050"/>
                </a:solidFill>
                <a:latin typeface="Times New Roman" pitchFamily="18" charset="0"/>
              </a:rPr>
              <a:t>Bài 1</a:t>
            </a:r>
            <a:r>
              <a:rPr lang="en-US" sz="2800" b="1">
                <a:latin typeface="Times New Roman" pitchFamily="18" charset="0"/>
              </a:rPr>
              <a:t>: Ghép mỗi phép tính ở cột A với lũy thừa tương ứng  của nó với cột B</a:t>
            </a:r>
            <a:r>
              <a:rPr lang="en-US" sz="2800">
                <a:latin typeface=".VnTime" pitchFamily="34" charset="0"/>
              </a:rPr>
              <a:t> </a:t>
            </a:r>
            <a:r>
              <a:rPr lang="en-US" sz="2800">
                <a:solidFill>
                  <a:srgbClr val="FF0000"/>
                </a:solidFill>
                <a:latin typeface=".VnTime" pitchFamily="34" charset="0"/>
              </a:rPr>
              <a:t>                     </a:t>
            </a:r>
            <a:r>
              <a:rPr lang="en-US" sz="2800" baseline="30000">
                <a:solidFill>
                  <a:srgbClr val="FF0000"/>
                </a:solidFill>
                <a:latin typeface=".VnTime" pitchFamily="34" charset="0"/>
              </a:rPr>
              <a:t>                 </a:t>
            </a:r>
            <a:endParaRPr lang="en-US" sz="2800">
              <a:latin typeface="Times New Roman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en-US" sz="2800">
              <a:latin typeface="Times New Roman" pitchFamily="18" charset="0"/>
            </a:endParaRPr>
          </a:p>
        </p:txBody>
      </p:sp>
      <p:sp>
        <p:nvSpPr>
          <p:cNvPr id="16387" name="TextBox 3"/>
          <p:cNvSpPr txBox="1">
            <a:spLocks noChangeArrowheads="1"/>
          </p:cNvSpPr>
          <p:nvPr/>
        </p:nvSpPr>
        <p:spPr bwMode="auto">
          <a:xfrm>
            <a:off x="2971800" y="0"/>
            <a:ext cx="4044950" cy="646113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LUYỆN TẬP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754313" y="1828800"/>
          <a:ext cx="3833812" cy="41148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3095"/>
                <a:gridCol w="1940717"/>
              </a:tblGrid>
              <a:tr h="47478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Cột</a:t>
                      </a:r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A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Cột</a:t>
                      </a:r>
                      <a:r>
                        <a:rPr lang="en-US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B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000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n-US" sz="2400" b="1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. 3</a:t>
                      </a:r>
                      <a:r>
                        <a:rPr lang="en-US" sz="2400" b="1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2400" b="1" baseline="30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sz="2400" b="1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en-US" sz="2400" b="1" baseline="30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000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sz="2400" b="1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: 5</a:t>
                      </a:r>
                      <a:r>
                        <a:rPr lang="en-US" sz="2400" b="1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n-US" sz="2400" b="1" baseline="30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en-US" sz="2400" b="1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2400" b="1" baseline="30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000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en-US" sz="2400" b="1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: 2</a:t>
                      </a:r>
                      <a:r>
                        <a:rPr lang="en-US" sz="2400" b="1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en-US" sz="2400" b="1" baseline="30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n-US" sz="2400" b="1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en-US" sz="2400" b="1" baseline="30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000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sz="2400" b="1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. 5</a:t>
                      </a:r>
                      <a:r>
                        <a:rPr lang="en-US" sz="2400" b="1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400" b="1" baseline="30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sz="2400" b="1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400" b="1" baseline="30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4" name="Straight Arrow Connector 3"/>
          <p:cNvCxnSpPr/>
          <p:nvPr/>
        </p:nvCxnSpPr>
        <p:spPr>
          <a:xfrm>
            <a:off x="4038600" y="2590800"/>
            <a:ext cx="1371600" cy="18288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4038600" y="3505200"/>
            <a:ext cx="1371600" cy="18288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4191000" y="3505200"/>
            <a:ext cx="1219200" cy="8382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4114800" y="2590800"/>
            <a:ext cx="1282700" cy="27178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2988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 txBox="1">
            <a:spLocks noChangeArrowheads="1"/>
          </p:cNvSpPr>
          <p:nvPr/>
        </p:nvSpPr>
        <p:spPr bwMode="auto">
          <a:xfrm>
            <a:off x="266700" y="646113"/>
            <a:ext cx="8810625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sz="2800" b="1">
                <a:solidFill>
                  <a:srgbClr val="00B050"/>
                </a:solidFill>
                <a:latin typeface="Times New Roman" pitchFamily="18" charset="0"/>
              </a:rPr>
              <a:t>Bài 2</a:t>
            </a:r>
            <a:r>
              <a:rPr lang="en-US" sz="2800" b="1">
                <a:latin typeface="Times New Roman" pitchFamily="18" charset="0"/>
              </a:rPr>
              <a:t>: TRÒ CHƠI “AI NHANH HƠN”</a:t>
            </a:r>
            <a:endParaRPr lang="en-US" sz="2800">
              <a:latin typeface="Times New Roman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en-US" sz="2800">
              <a:latin typeface="Times New Roman" pitchFamily="18" charset="0"/>
            </a:endParaRPr>
          </a:p>
        </p:txBody>
      </p:sp>
      <p:sp>
        <p:nvSpPr>
          <p:cNvPr id="17411" name="TextBox 3"/>
          <p:cNvSpPr txBox="1">
            <a:spLocks noChangeArrowheads="1"/>
          </p:cNvSpPr>
          <p:nvPr/>
        </p:nvSpPr>
        <p:spPr bwMode="auto">
          <a:xfrm>
            <a:off x="2971800" y="0"/>
            <a:ext cx="4044950" cy="646113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361089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ADMIN\Desktop\Tai nguyen thiet ke tro choi\Khi con qua song\river-landscape-clipart-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9144000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C:\Users\ADMIN\Desktop\453552345 (3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-511175"/>
            <a:ext cx="4343400" cy="276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757488" y="858838"/>
            <a:ext cx="49387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000" b="1">
                <a:solidFill>
                  <a:srgbClr val="C00000"/>
                </a:solidFill>
                <a:cs typeface="Arial" charset="0"/>
              </a:rPr>
              <a:t> AI NHANH HƠN</a:t>
            </a:r>
          </a:p>
        </p:txBody>
      </p:sp>
      <p:pic>
        <p:nvPicPr>
          <p:cNvPr id="14" name="Picture 2" descr="Hình ảnh có liên qua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538" y="2851150"/>
            <a:ext cx="2124075" cy="377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C:\Users\ADMIN\Desktop\700_FO58466900_cd0f0403dfd1da45a2a9f423e4966684.jpg">
            <a:hlinkClick r:id="rId7" action="ppaction://hlinkpres?slideindex=18&amp;slidetitle=PowerPoint Presentation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030538"/>
            <a:ext cx="2286000" cy="348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Hình ảnh có liên qua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538" y="2871788"/>
            <a:ext cx="2124075" cy="377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C:\Users\ADMIN\Desktop\512821722.jpg">
            <a:hlinkClick r:id="rId9" action="ppaction://hlinkpres?slideindex=17&amp;slidetitle=PowerPoint Presentation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195638"/>
            <a:ext cx="2319338" cy="349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 descr="Kết quả hình ảnh cho bear cartoon">
            <a:hlinkClick r:id="rId11" action="ppaction://hlinkpres?slideindex=20&amp;slidetitle=PowerPoint Presentation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700" y="1687513"/>
            <a:ext cx="3659188" cy="556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 descr="Hình ảnh có liên quan">
            <a:hlinkClick r:id="rId13" action="ppaction://hlinkpres?slideindex=19&amp;slidetitle=PowerPoint Presentation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882900"/>
            <a:ext cx="2124075" cy="377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3" name="Picture 3" descr="Next">
            <a:hlinkClick r:id="rId14" action="ppaction://hlinkpres?slideindex=21&amp;slidetitle=PowerPoint Presentation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5" y="6032500"/>
            <a:ext cx="893763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7010400" y="411460"/>
            <a:ext cx="2133600" cy="70788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000" b="1" dirty="0" err="1">
                <a:ln/>
                <a:solidFill>
                  <a:schemeClr val="accent3"/>
                </a:solidFill>
              </a:rPr>
              <a:t>Vòng</a:t>
            </a:r>
            <a:r>
              <a:rPr lang="en-US" sz="4000" b="1" dirty="0">
                <a:ln/>
                <a:solidFill>
                  <a:schemeClr val="accent3"/>
                </a:solidFill>
              </a:rPr>
              <a:t> 1</a:t>
            </a:r>
          </a:p>
        </p:txBody>
      </p:sp>
      <p:pic>
        <p:nvPicPr>
          <p:cNvPr id="18" name="Donkey Kong Theme son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 cstate="print"/>
          <a:stretch>
            <a:fillRect/>
          </a:stretch>
        </p:blipFill>
        <p:spPr>
          <a:xfrm>
            <a:off x="9525000" y="43605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24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6">
                <p:cTn id="7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225"/>
            <a:ext cx="9144000" cy="683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 descr="C:\Users\ADMIN\Desktop\cau 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6088" y="2544763"/>
            <a:ext cx="9818688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913" y="-604838"/>
            <a:ext cx="3614737" cy="337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 descr="C:\Users\ADMIN\Desktop\Tai nguyen thiet ke tro choi\Bảng gỗ\tro ve.png">
            <a:hlinkClick r:id="rId5" action="ppaction://hlinkpres?slideindex=16&amp;slidetitle=PowerPoint Presentation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-1588"/>
            <a:ext cx="1657350" cy="698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447800" y="4241800"/>
            <a:ext cx="44958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4400">
                <a:solidFill>
                  <a:srgbClr val="008000"/>
                </a:solidFill>
                <a:cs typeface="Arial" charset="0"/>
              </a:rPr>
              <a:t>Công Thức:</a:t>
            </a:r>
          </a:p>
          <a:p>
            <a:pPr algn="ctr" eaLnBrk="1" hangingPunct="1"/>
            <a:r>
              <a:rPr lang="en-US" sz="4400">
                <a:solidFill>
                  <a:srgbClr val="008000"/>
                </a:solidFill>
                <a:cs typeface="Arial" charset="0"/>
              </a:rPr>
              <a:t>a</a:t>
            </a:r>
            <a:r>
              <a:rPr lang="en-US" sz="4400" baseline="30000">
                <a:solidFill>
                  <a:srgbClr val="008000"/>
                </a:solidFill>
                <a:cs typeface="Arial" charset="0"/>
              </a:rPr>
              <a:t>m</a:t>
            </a:r>
            <a:r>
              <a:rPr lang="en-US" sz="4400">
                <a:solidFill>
                  <a:srgbClr val="008000"/>
                </a:solidFill>
                <a:cs typeface="Arial" charset="0"/>
              </a:rPr>
              <a:t> . a</a:t>
            </a:r>
            <a:r>
              <a:rPr lang="en-US" sz="4400" baseline="30000">
                <a:solidFill>
                  <a:srgbClr val="008000"/>
                </a:solidFill>
                <a:cs typeface="Arial" charset="0"/>
              </a:rPr>
              <a:t>n</a:t>
            </a:r>
            <a:r>
              <a:rPr lang="en-US" sz="4400">
                <a:solidFill>
                  <a:srgbClr val="008000"/>
                </a:solidFill>
                <a:cs typeface="Arial" charset="0"/>
              </a:rPr>
              <a:t> = ?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211513" y="1074738"/>
            <a:ext cx="3124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800">
                <a:solidFill>
                  <a:srgbClr val="C00000"/>
                </a:solidFill>
                <a:cs typeface="Arial" charset="0"/>
              </a:rPr>
              <a:t>a</a:t>
            </a:r>
            <a:r>
              <a:rPr lang="en-US" sz="2800" baseline="30000">
                <a:solidFill>
                  <a:srgbClr val="C00000"/>
                </a:solidFill>
                <a:cs typeface="Arial" charset="0"/>
              </a:rPr>
              <a:t>m</a:t>
            </a:r>
            <a:r>
              <a:rPr lang="en-US" sz="2800">
                <a:solidFill>
                  <a:srgbClr val="C00000"/>
                </a:solidFill>
                <a:cs typeface="Arial" charset="0"/>
              </a:rPr>
              <a:t> . a</a:t>
            </a:r>
            <a:r>
              <a:rPr lang="en-US" sz="2800" baseline="30000">
                <a:solidFill>
                  <a:srgbClr val="C00000"/>
                </a:solidFill>
                <a:cs typeface="Arial" charset="0"/>
              </a:rPr>
              <a:t>n</a:t>
            </a:r>
            <a:r>
              <a:rPr lang="en-US" sz="2800">
                <a:solidFill>
                  <a:srgbClr val="C00000"/>
                </a:solidFill>
                <a:cs typeface="Arial" charset="0"/>
              </a:rPr>
              <a:t> = a</a:t>
            </a:r>
            <a:r>
              <a:rPr lang="en-US" sz="2800" baseline="30000">
                <a:solidFill>
                  <a:srgbClr val="C00000"/>
                </a:solidFill>
                <a:cs typeface="Arial" charset="0"/>
              </a:rPr>
              <a:t>m +</a:t>
            </a:r>
            <a:r>
              <a:rPr lang="en-US" sz="2800">
                <a:solidFill>
                  <a:srgbClr val="C00000"/>
                </a:solidFill>
                <a:cs typeface="Arial" charset="0"/>
              </a:rPr>
              <a:t> </a:t>
            </a:r>
            <a:r>
              <a:rPr lang="en-US" sz="2800" baseline="30000">
                <a:solidFill>
                  <a:srgbClr val="C00000"/>
                </a:solidFill>
                <a:cs typeface="Arial" charset="0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2209160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225"/>
            <a:ext cx="9144000" cy="683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913" y="-604838"/>
            <a:ext cx="3614737" cy="337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116263"/>
            <a:ext cx="6507163" cy="459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2" descr="C:\Users\ADMIN\Desktop\700_FO58466900_cd0f0403dfd1da45a2a9f423e496668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003550"/>
            <a:ext cx="2667000" cy="406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462088" y="4484688"/>
            <a:ext cx="44958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800">
                <a:solidFill>
                  <a:srgbClr val="008000"/>
                </a:solidFill>
                <a:cs typeface="Arial" charset="0"/>
              </a:rPr>
              <a:t>Tính nhẩm phép tính sau:</a:t>
            </a:r>
          </a:p>
          <a:p>
            <a:pPr algn="ctr" eaLnBrk="1" hangingPunct="1"/>
            <a:r>
              <a:rPr lang="en-US" sz="2800">
                <a:solidFill>
                  <a:srgbClr val="008000"/>
                </a:solidFill>
                <a:cs typeface="Arial" charset="0"/>
              </a:rPr>
              <a:t>2</a:t>
            </a:r>
            <a:r>
              <a:rPr lang="en-US" sz="2800" baseline="30000">
                <a:solidFill>
                  <a:srgbClr val="008000"/>
                </a:solidFill>
                <a:cs typeface="Arial" charset="0"/>
              </a:rPr>
              <a:t>3</a:t>
            </a:r>
            <a:r>
              <a:rPr lang="en-US" sz="2800">
                <a:solidFill>
                  <a:srgbClr val="008000"/>
                </a:solidFill>
                <a:cs typeface="Arial" charset="0"/>
              </a:rPr>
              <a:t> . 2</a:t>
            </a:r>
            <a:r>
              <a:rPr lang="en-US" sz="2800" baseline="30000">
                <a:solidFill>
                  <a:srgbClr val="008000"/>
                </a:solidFill>
                <a:cs typeface="Arial" charset="0"/>
              </a:rPr>
              <a:t>2</a:t>
            </a:r>
            <a:r>
              <a:rPr lang="en-US" sz="2800">
                <a:solidFill>
                  <a:srgbClr val="008000"/>
                </a:solidFill>
                <a:cs typeface="Arial" charset="0"/>
              </a:rPr>
              <a:t> = ?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211513" y="639763"/>
            <a:ext cx="3124200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800">
                <a:solidFill>
                  <a:srgbClr val="C00000"/>
                </a:solidFill>
                <a:cs typeface="Arial" charset="0"/>
              </a:rPr>
              <a:t>2</a:t>
            </a:r>
            <a:r>
              <a:rPr lang="en-US" sz="2800" baseline="30000">
                <a:solidFill>
                  <a:srgbClr val="C00000"/>
                </a:solidFill>
                <a:cs typeface="Arial" charset="0"/>
              </a:rPr>
              <a:t>3</a:t>
            </a:r>
            <a:r>
              <a:rPr lang="en-US" sz="2800">
                <a:solidFill>
                  <a:srgbClr val="C00000"/>
                </a:solidFill>
                <a:cs typeface="Arial" charset="0"/>
              </a:rPr>
              <a:t> . 2</a:t>
            </a:r>
            <a:r>
              <a:rPr lang="en-US" sz="2800" baseline="30000">
                <a:solidFill>
                  <a:srgbClr val="C00000"/>
                </a:solidFill>
                <a:cs typeface="Arial" charset="0"/>
              </a:rPr>
              <a:t>2</a:t>
            </a:r>
            <a:r>
              <a:rPr lang="en-US" sz="2800">
                <a:solidFill>
                  <a:srgbClr val="C00000"/>
                </a:solidFill>
                <a:cs typeface="Arial" charset="0"/>
              </a:rPr>
              <a:t> </a:t>
            </a:r>
          </a:p>
          <a:p>
            <a:pPr algn="ctr" eaLnBrk="1" hangingPunct="1"/>
            <a:r>
              <a:rPr lang="en-US" sz="2800">
                <a:solidFill>
                  <a:srgbClr val="C00000"/>
                </a:solidFill>
                <a:cs typeface="Arial" charset="0"/>
              </a:rPr>
              <a:t>= ( 2.2.2 ) . ( 2.2 ) = 2</a:t>
            </a:r>
            <a:r>
              <a:rPr lang="en-US" sz="2800" baseline="30000">
                <a:solidFill>
                  <a:srgbClr val="C00000"/>
                </a:solidFill>
                <a:cs typeface="Arial" charset="0"/>
              </a:rPr>
              <a:t>5</a:t>
            </a:r>
            <a:r>
              <a:rPr lang="en-US" sz="2800">
                <a:solidFill>
                  <a:srgbClr val="C00000"/>
                </a:solidFill>
                <a:cs typeface="Arial" charset="0"/>
              </a:rPr>
              <a:t> = 32</a:t>
            </a:r>
            <a:endParaRPr lang="en-US" sz="2800" baseline="30000">
              <a:solidFill>
                <a:srgbClr val="C00000"/>
              </a:solidFill>
              <a:cs typeface="Arial" charset="0"/>
            </a:endParaRPr>
          </a:p>
        </p:txBody>
      </p:sp>
      <p:pic>
        <p:nvPicPr>
          <p:cNvPr id="11" name="Picture 5" descr="C:\Users\ADMIN\Desktop\Tai nguyen thiet ke tro choi\Bảng gỗ\tro ve.png">
            <a:hlinkClick r:id="rId6" action="ppaction://hlinkpres?slideindex=16&amp;slidetitle=PowerPoint Presentation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-1588"/>
            <a:ext cx="1657350" cy="698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3752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225"/>
            <a:ext cx="9144000" cy="683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913" y="-604838"/>
            <a:ext cx="3614737" cy="337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211513" y="836613"/>
            <a:ext cx="31242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800">
                <a:solidFill>
                  <a:srgbClr val="C00000"/>
                </a:solidFill>
                <a:cs typeface="Arial" charset="0"/>
              </a:rPr>
              <a:t>5.5.5.5.5.5.5.5.5.5</a:t>
            </a:r>
          </a:p>
          <a:p>
            <a:pPr algn="ctr" eaLnBrk="1" hangingPunct="1"/>
            <a:r>
              <a:rPr lang="en-US" sz="2800">
                <a:solidFill>
                  <a:srgbClr val="C00000"/>
                </a:solidFill>
                <a:cs typeface="Arial" charset="0"/>
              </a:rPr>
              <a:t>= 5</a:t>
            </a:r>
            <a:r>
              <a:rPr lang="en-US" sz="2800" baseline="30000">
                <a:solidFill>
                  <a:srgbClr val="C00000"/>
                </a:solidFill>
                <a:cs typeface="Arial" charset="0"/>
              </a:rPr>
              <a:t>10</a:t>
            </a:r>
          </a:p>
        </p:txBody>
      </p:sp>
      <p:pic>
        <p:nvPicPr>
          <p:cNvPr id="21509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116263"/>
            <a:ext cx="6507163" cy="459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447800" y="4241800"/>
            <a:ext cx="4495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600">
                <a:solidFill>
                  <a:srgbClr val="008000"/>
                </a:solidFill>
                <a:cs typeface="Arial" charset="0"/>
              </a:rPr>
              <a:t>Viết gọn thành tích:</a:t>
            </a:r>
          </a:p>
          <a:p>
            <a:pPr algn="ctr" eaLnBrk="1" hangingPunct="1"/>
            <a:r>
              <a:rPr lang="en-US" sz="3600">
                <a:solidFill>
                  <a:srgbClr val="008000"/>
                </a:solidFill>
                <a:cs typeface="Arial" charset="0"/>
              </a:rPr>
              <a:t>5.5.5.5.5.5.5.5.5.5</a:t>
            </a:r>
          </a:p>
        </p:txBody>
      </p:sp>
      <p:pic>
        <p:nvPicPr>
          <p:cNvPr id="21511" name="Picture 2" descr="Kết quả hình ảnh cho panda carto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732088"/>
            <a:ext cx="2524125" cy="444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C:\Users\ADMIN\Desktop\Tai nguyen thiet ke tro choi\Bảng gỗ\tro ve.png">
            <a:hlinkClick r:id="rId6" action="ppaction://hlinkpres?slideindex=16&amp;slidetitle=PowerPoint Presentation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-1588"/>
            <a:ext cx="1657350" cy="698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2628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 flipH="1" flipV="1">
            <a:off x="-3404393" y="3404393"/>
            <a:ext cx="685800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5691188" y="3405187"/>
            <a:ext cx="6858000" cy="4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0" y="-22225"/>
            <a:ext cx="9144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0" y="6858000"/>
            <a:ext cx="9144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2200" y="168174"/>
            <a:ext cx="5299669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8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KHỞI ĐỘNG</a:t>
            </a:r>
          </a:p>
        </p:txBody>
      </p:sp>
      <p:pic>
        <p:nvPicPr>
          <p:cNvPr id="4103" name="Picture 12" descr="hocbai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173038"/>
            <a:ext cx="1382713" cy="105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13" y="1370013"/>
            <a:ext cx="4987925" cy="20812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Picture 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37138" y="1370013"/>
            <a:ext cx="1439862" cy="205898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38113" y="3810000"/>
            <a:ext cx="886618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>
                <a:latin typeface="Times New Roman" pitchFamily="18" charset="0"/>
                <a:cs typeface="Times New Roman" pitchFamily="18" charset="0"/>
              </a:rPr>
              <a:t>Bạn còn nhớ công thức tính diện tích hình vuông nữa không?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1219200" y="4038600"/>
            <a:ext cx="6338888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>
                <a:latin typeface="Times New Roman" pitchFamily="18" charset="0"/>
                <a:cs typeface="Times New Roman" pitchFamily="18" charset="0"/>
              </a:rPr>
              <a:t>Diện tích hình vuông: S = a.a</a:t>
            </a:r>
          </a:p>
          <a:p>
            <a:pPr eaLnBrk="1" hangingPunct="1"/>
            <a:r>
              <a:rPr lang="en-US" sz="3200">
                <a:latin typeface="Times New Roman" pitchFamily="18" charset="0"/>
                <a:cs typeface="Times New Roman" pitchFamily="18" charset="0"/>
              </a:rPr>
              <a:t>(với a là độ dài cạnh hình vuông)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2928938" y="3932238"/>
            <a:ext cx="3286125" cy="83185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 = a. a = a</a:t>
            </a:r>
            <a:r>
              <a:rPr lang="en-US" sz="4800" b="1" baseline="30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6324600" y="5575300"/>
            <a:ext cx="219551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>
                <a:latin typeface="Times New Roman" pitchFamily="18" charset="0"/>
                <a:cs typeface="Times New Roman" pitchFamily="18" charset="0"/>
              </a:rPr>
              <a:t>Lũy thừa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5867400" y="4576763"/>
            <a:ext cx="914400" cy="99853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23808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23" grpId="0"/>
      <p:bldP spid="23" grpId="1"/>
      <p:bldP spid="24" grpId="0" animBg="1"/>
      <p:bldP spid="2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225"/>
            <a:ext cx="9144000" cy="683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913" y="-604838"/>
            <a:ext cx="3614737" cy="337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228975" y="1022350"/>
            <a:ext cx="3124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800">
                <a:solidFill>
                  <a:srgbClr val="C00000"/>
                </a:solidFill>
                <a:cs typeface="Arial" charset="0"/>
              </a:rPr>
              <a:t>2</a:t>
            </a:r>
            <a:r>
              <a:rPr lang="en-US" sz="2800" baseline="30000">
                <a:solidFill>
                  <a:srgbClr val="C00000"/>
                </a:solidFill>
                <a:cs typeface="Arial" charset="0"/>
              </a:rPr>
              <a:t>20</a:t>
            </a:r>
            <a:r>
              <a:rPr lang="en-US" sz="2800">
                <a:solidFill>
                  <a:srgbClr val="C00000"/>
                </a:solidFill>
                <a:cs typeface="Arial" charset="0"/>
              </a:rPr>
              <a:t> : 2</a:t>
            </a:r>
            <a:r>
              <a:rPr lang="en-US" sz="2800" baseline="30000">
                <a:solidFill>
                  <a:srgbClr val="C00000"/>
                </a:solidFill>
                <a:cs typeface="Arial" charset="0"/>
              </a:rPr>
              <a:t>10</a:t>
            </a:r>
            <a:r>
              <a:rPr lang="en-US" sz="2800">
                <a:solidFill>
                  <a:srgbClr val="C00000"/>
                </a:solidFill>
                <a:cs typeface="Arial" charset="0"/>
              </a:rPr>
              <a:t> = 2</a:t>
            </a:r>
            <a:r>
              <a:rPr lang="en-US" sz="2800" baseline="30000">
                <a:solidFill>
                  <a:srgbClr val="C00000"/>
                </a:solidFill>
                <a:cs typeface="Arial" charset="0"/>
              </a:rPr>
              <a:t>10</a:t>
            </a:r>
          </a:p>
        </p:txBody>
      </p:sp>
      <p:pic>
        <p:nvPicPr>
          <p:cNvPr id="22533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116263"/>
            <a:ext cx="6507163" cy="459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447800" y="4241800"/>
            <a:ext cx="44958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4400">
                <a:solidFill>
                  <a:srgbClr val="008000"/>
                </a:solidFill>
                <a:cs typeface="Arial" charset="0"/>
              </a:rPr>
              <a:t>Tính:</a:t>
            </a:r>
          </a:p>
          <a:p>
            <a:pPr algn="ctr" eaLnBrk="1" hangingPunct="1"/>
            <a:r>
              <a:rPr lang="en-US" sz="4400">
                <a:solidFill>
                  <a:srgbClr val="008000"/>
                </a:solidFill>
                <a:cs typeface="Arial" charset="0"/>
              </a:rPr>
              <a:t>2</a:t>
            </a:r>
            <a:r>
              <a:rPr lang="en-US" sz="4400" baseline="30000">
                <a:solidFill>
                  <a:srgbClr val="008000"/>
                </a:solidFill>
                <a:cs typeface="Arial" charset="0"/>
              </a:rPr>
              <a:t>20</a:t>
            </a:r>
            <a:r>
              <a:rPr lang="en-US" sz="4400">
                <a:solidFill>
                  <a:srgbClr val="008000"/>
                </a:solidFill>
                <a:cs typeface="Arial" charset="0"/>
              </a:rPr>
              <a:t> : 2</a:t>
            </a:r>
            <a:r>
              <a:rPr lang="en-US" sz="4400" baseline="30000">
                <a:solidFill>
                  <a:srgbClr val="008000"/>
                </a:solidFill>
                <a:cs typeface="Arial" charset="0"/>
              </a:rPr>
              <a:t>10</a:t>
            </a:r>
            <a:r>
              <a:rPr lang="en-US" sz="4400">
                <a:solidFill>
                  <a:srgbClr val="008000"/>
                </a:solidFill>
                <a:cs typeface="Arial" charset="0"/>
              </a:rPr>
              <a:t> = ?</a:t>
            </a:r>
          </a:p>
        </p:txBody>
      </p:sp>
      <p:pic>
        <p:nvPicPr>
          <p:cNvPr id="22535" name="Picture 2" descr="Kết quả hình ảnh cho bear carto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475" y="2030413"/>
            <a:ext cx="3659188" cy="556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C:\Users\ADMIN\Desktop\Tai nguyen thiet ke tro choi\Bảng gỗ\tro ve.png">
            <a:hlinkClick r:id="rId6" action="ppaction://hlinkpres?slideindex=16&amp;slidetitle=PowerPoint Presentation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-1588"/>
            <a:ext cx="1657350" cy="698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2769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ADMIN\Desktop\Tai nguyen thiet ke tro choi\Khi con qua song\river-landscape-clipart-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9144000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C:\Users\ADMIN\Desktop\453552345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-511175"/>
            <a:ext cx="4343400" cy="276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757488" y="858838"/>
            <a:ext cx="49387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000" b="1">
                <a:solidFill>
                  <a:srgbClr val="C00000"/>
                </a:solidFill>
                <a:cs typeface="Arial" charset="0"/>
              </a:rPr>
              <a:t> AI NHANH HƠN</a:t>
            </a:r>
          </a:p>
        </p:txBody>
      </p:sp>
      <p:pic>
        <p:nvPicPr>
          <p:cNvPr id="14" name="Picture 2" descr="Hình ảnh có liên qua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538" y="2851150"/>
            <a:ext cx="2124075" cy="377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C:\Users\ADMIN\Desktop\700_FO58466900_cd0f0403dfd1da45a2a9f423e4966684.jpg">
            <a:hlinkClick r:id="rId5" action="ppaction://hlinkpres?slideindex=23&amp;slidetitle=PowerPoint Presentation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030538"/>
            <a:ext cx="2286000" cy="348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Hình ảnh có liên qua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538" y="2871788"/>
            <a:ext cx="2124075" cy="377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C:\Users\ADMIN\Desktop\512821722.jpg">
            <a:hlinkClick r:id="rId7" action="ppaction://hlinkpres?slideindex=22&amp;slidetitle=PowerPoint Presentation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195638"/>
            <a:ext cx="2319338" cy="349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 descr="Kết quả hình ảnh cho bear cartoon">
            <a:hlinkClick r:id="rId9" action="ppaction://hlinkpres?slideindex=25&amp;slidetitle=PowerPoint Presentation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700" y="1687513"/>
            <a:ext cx="3659188" cy="556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 descr="Hình ảnh có liên quan">
            <a:hlinkClick r:id="rId11" action="ppaction://hlinkpres?slideindex=24&amp;slidetitle=PowerPoint Presentation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882900"/>
            <a:ext cx="2124075" cy="377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3" name="Donkey Kong Theme song.mp3">
            <a:hlinkClick r:id="" action="ppaction://media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0" y="4360863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7010400" y="411460"/>
            <a:ext cx="2133600" cy="70788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000" b="1" dirty="0" err="1">
                <a:ln/>
                <a:solidFill>
                  <a:srgbClr val="FF0000"/>
                </a:solidFill>
              </a:rPr>
              <a:t>Vòng</a:t>
            </a:r>
            <a:r>
              <a:rPr lang="en-US" sz="4000" b="1" dirty="0">
                <a:ln/>
                <a:solidFill>
                  <a:srgbClr val="FF0000"/>
                </a:solidFill>
              </a:rPr>
              <a:t> 2</a:t>
            </a:r>
          </a:p>
        </p:txBody>
      </p:sp>
      <p:pic>
        <p:nvPicPr>
          <p:cNvPr id="23565" name="Picture 3" descr="Next">
            <a:hlinkClick r:id="rId13" action="ppaction://hlinkpres?slideindex=26&amp;slidetitle=PowerPoint Presentation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5" y="6032500"/>
            <a:ext cx="893763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1757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225"/>
            <a:ext cx="9144000" cy="683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 descr="C:\Users\ADMIN\Desktop\cau 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6088" y="2544763"/>
            <a:ext cx="9818688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913" y="-604838"/>
            <a:ext cx="3614737" cy="337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5" descr="C:\Users\ADMIN\Desktop\Tai nguyen thiet ke tro choi\Bảng gỗ\tro ve.png">
            <a:hlinkClick r:id="rId5" action="ppaction://hlinkpres?slideindex=21&amp;slidetitle=PowerPoint Presentation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-1588"/>
            <a:ext cx="1657350" cy="698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447800" y="4241800"/>
            <a:ext cx="44958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4400">
                <a:solidFill>
                  <a:srgbClr val="008000"/>
                </a:solidFill>
                <a:cs typeface="Arial" charset="0"/>
              </a:rPr>
              <a:t>Tính chất </a:t>
            </a:r>
          </a:p>
          <a:p>
            <a:pPr algn="ctr" eaLnBrk="1" hangingPunct="1"/>
            <a:r>
              <a:rPr lang="en-US" sz="4400">
                <a:solidFill>
                  <a:srgbClr val="008000"/>
                </a:solidFill>
                <a:cs typeface="Arial" charset="0"/>
              </a:rPr>
              <a:t>9</a:t>
            </a:r>
            <a:r>
              <a:rPr lang="en-US" sz="4400" baseline="30000">
                <a:solidFill>
                  <a:srgbClr val="008000"/>
                </a:solidFill>
                <a:cs typeface="Arial" charset="0"/>
              </a:rPr>
              <a:t>5</a:t>
            </a:r>
            <a:r>
              <a:rPr lang="en-US" sz="4400">
                <a:solidFill>
                  <a:srgbClr val="008000"/>
                </a:solidFill>
                <a:cs typeface="Arial" charset="0"/>
              </a:rPr>
              <a:t> : 2021</a:t>
            </a:r>
            <a:r>
              <a:rPr lang="en-US" sz="4400" baseline="30000">
                <a:solidFill>
                  <a:srgbClr val="008000"/>
                </a:solidFill>
                <a:cs typeface="Arial" charset="0"/>
              </a:rPr>
              <a:t>0</a:t>
            </a:r>
            <a:r>
              <a:rPr lang="en-US" sz="4400">
                <a:solidFill>
                  <a:srgbClr val="008000"/>
                </a:solidFill>
                <a:cs typeface="Arial" charset="0"/>
              </a:rPr>
              <a:t> = ?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211513" y="1090613"/>
            <a:ext cx="3124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800">
                <a:solidFill>
                  <a:srgbClr val="C00000"/>
                </a:solidFill>
                <a:cs typeface="Arial" charset="0"/>
              </a:rPr>
              <a:t>9</a:t>
            </a:r>
            <a:r>
              <a:rPr lang="en-US" sz="2800" baseline="30000">
                <a:solidFill>
                  <a:srgbClr val="C00000"/>
                </a:solidFill>
                <a:cs typeface="Arial" charset="0"/>
              </a:rPr>
              <a:t>5</a:t>
            </a:r>
            <a:r>
              <a:rPr lang="en-US" sz="2800">
                <a:solidFill>
                  <a:srgbClr val="C00000"/>
                </a:solidFill>
                <a:cs typeface="Arial" charset="0"/>
              </a:rPr>
              <a:t> : 2021</a:t>
            </a:r>
            <a:r>
              <a:rPr lang="en-US" sz="2800" baseline="30000">
                <a:solidFill>
                  <a:srgbClr val="C00000"/>
                </a:solidFill>
                <a:cs typeface="Arial" charset="0"/>
              </a:rPr>
              <a:t>0</a:t>
            </a:r>
            <a:r>
              <a:rPr lang="en-US" sz="2800">
                <a:solidFill>
                  <a:srgbClr val="C00000"/>
                </a:solidFill>
                <a:cs typeface="Arial" charset="0"/>
              </a:rPr>
              <a:t> =</a:t>
            </a:r>
            <a:r>
              <a:rPr lang="en-US" sz="2800" baseline="30000">
                <a:solidFill>
                  <a:srgbClr val="C00000"/>
                </a:solidFill>
                <a:cs typeface="Arial" charset="0"/>
              </a:rPr>
              <a:t> </a:t>
            </a:r>
            <a:r>
              <a:rPr lang="en-US" sz="2800">
                <a:solidFill>
                  <a:srgbClr val="C00000"/>
                </a:solidFill>
                <a:cs typeface="Arial" charset="0"/>
              </a:rPr>
              <a:t>9</a:t>
            </a:r>
            <a:r>
              <a:rPr lang="en-US" sz="2800" baseline="30000">
                <a:solidFill>
                  <a:srgbClr val="C00000"/>
                </a:solidFill>
                <a:cs typeface="Arial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43517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225"/>
            <a:ext cx="9144000" cy="683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913" y="-604838"/>
            <a:ext cx="3614737" cy="337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116263"/>
            <a:ext cx="6507163" cy="459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2" descr="C:\Users\ADMIN\Desktop\700_FO58466900_cd0f0403dfd1da45a2a9f423e496668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003550"/>
            <a:ext cx="2667000" cy="406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462088" y="4484688"/>
            <a:ext cx="4495800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800">
                <a:solidFill>
                  <a:srgbClr val="008000"/>
                </a:solidFill>
                <a:cs typeface="Arial" charset="0"/>
              </a:rPr>
              <a:t>Viết dưới dạng một lũy thừa</a:t>
            </a:r>
          </a:p>
          <a:p>
            <a:pPr algn="ctr" eaLnBrk="1" hangingPunct="1"/>
            <a:r>
              <a:rPr lang="en-US" sz="2800">
                <a:solidFill>
                  <a:srgbClr val="008000"/>
                </a:solidFill>
                <a:cs typeface="Arial" charset="0"/>
              </a:rPr>
              <a:t>2</a:t>
            </a:r>
            <a:r>
              <a:rPr lang="en-US" sz="2800" baseline="30000">
                <a:solidFill>
                  <a:srgbClr val="008000"/>
                </a:solidFill>
                <a:cs typeface="Arial" charset="0"/>
              </a:rPr>
              <a:t>10</a:t>
            </a:r>
            <a:r>
              <a:rPr lang="en-US" sz="2800">
                <a:solidFill>
                  <a:srgbClr val="008000"/>
                </a:solidFill>
                <a:cs typeface="Arial" charset="0"/>
              </a:rPr>
              <a:t> : 64 . 16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114675" y="1155700"/>
            <a:ext cx="334486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000">
                <a:solidFill>
                  <a:srgbClr val="008000"/>
                </a:solidFill>
                <a:cs typeface="Arial" charset="0"/>
              </a:rPr>
              <a:t>2</a:t>
            </a:r>
            <a:r>
              <a:rPr lang="en-US" sz="2000" baseline="30000">
                <a:solidFill>
                  <a:srgbClr val="008000"/>
                </a:solidFill>
                <a:cs typeface="Arial" charset="0"/>
              </a:rPr>
              <a:t>10</a:t>
            </a:r>
            <a:r>
              <a:rPr lang="en-US" sz="2000">
                <a:solidFill>
                  <a:srgbClr val="008000"/>
                </a:solidFill>
                <a:cs typeface="Arial" charset="0"/>
              </a:rPr>
              <a:t> : 64 . 16</a:t>
            </a:r>
          </a:p>
          <a:p>
            <a:pPr algn="ctr" eaLnBrk="1" hangingPunct="1"/>
            <a:r>
              <a:rPr lang="en-US" sz="2000">
                <a:solidFill>
                  <a:srgbClr val="008000"/>
                </a:solidFill>
                <a:cs typeface="Arial" charset="0"/>
              </a:rPr>
              <a:t>= 2</a:t>
            </a:r>
            <a:r>
              <a:rPr lang="en-US" sz="2000" baseline="30000">
                <a:solidFill>
                  <a:srgbClr val="008000"/>
                </a:solidFill>
                <a:cs typeface="Arial" charset="0"/>
              </a:rPr>
              <a:t>10</a:t>
            </a:r>
            <a:r>
              <a:rPr lang="en-US" sz="2000">
                <a:solidFill>
                  <a:srgbClr val="008000"/>
                </a:solidFill>
                <a:cs typeface="Arial" charset="0"/>
              </a:rPr>
              <a:t> : 2</a:t>
            </a:r>
            <a:r>
              <a:rPr lang="en-US" sz="2000" baseline="30000">
                <a:solidFill>
                  <a:srgbClr val="008000"/>
                </a:solidFill>
                <a:cs typeface="Arial" charset="0"/>
              </a:rPr>
              <a:t>6</a:t>
            </a:r>
            <a:r>
              <a:rPr lang="en-US" sz="2000">
                <a:solidFill>
                  <a:srgbClr val="008000"/>
                </a:solidFill>
                <a:cs typeface="Arial" charset="0"/>
              </a:rPr>
              <a:t> . 2</a:t>
            </a:r>
            <a:r>
              <a:rPr lang="en-US" sz="2000" baseline="30000">
                <a:solidFill>
                  <a:srgbClr val="008000"/>
                </a:solidFill>
                <a:cs typeface="Arial" charset="0"/>
              </a:rPr>
              <a:t>4</a:t>
            </a:r>
          </a:p>
          <a:p>
            <a:pPr algn="ctr" eaLnBrk="1" hangingPunct="1"/>
            <a:r>
              <a:rPr lang="en-US" sz="2000">
                <a:solidFill>
                  <a:srgbClr val="008000"/>
                </a:solidFill>
                <a:cs typeface="Arial" charset="0"/>
              </a:rPr>
              <a:t>= 2</a:t>
            </a:r>
            <a:r>
              <a:rPr lang="en-US" sz="2000" baseline="30000">
                <a:solidFill>
                  <a:srgbClr val="008000"/>
                </a:solidFill>
                <a:cs typeface="Arial" charset="0"/>
              </a:rPr>
              <a:t>4</a:t>
            </a:r>
            <a:r>
              <a:rPr lang="en-US" sz="2000">
                <a:solidFill>
                  <a:srgbClr val="008000"/>
                </a:solidFill>
                <a:cs typeface="Arial" charset="0"/>
              </a:rPr>
              <a:t> . 2</a:t>
            </a:r>
            <a:r>
              <a:rPr lang="en-US" sz="2000" baseline="30000">
                <a:solidFill>
                  <a:srgbClr val="008000"/>
                </a:solidFill>
                <a:cs typeface="Arial" charset="0"/>
              </a:rPr>
              <a:t>4</a:t>
            </a:r>
            <a:r>
              <a:rPr lang="en-US" sz="2000">
                <a:solidFill>
                  <a:srgbClr val="008000"/>
                </a:solidFill>
                <a:cs typeface="Arial" charset="0"/>
              </a:rPr>
              <a:t> = 2</a:t>
            </a:r>
            <a:r>
              <a:rPr lang="en-US" sz="2000" baseline="30000">
                <a:solidFill>
                  <a:srgbClr val="008000"/>
                </a:solidFill>
                <a:cs typeface="Arial" charset="0"/>
              </a:rPr>
              <a:t>8</a:t>
            </a:r>
          </a:p>
        </p:txBody>
      </p:sp>
      <p:pic>
        <p:nvPicPr>
          <p:cNvPr id="11" name="Picture 5" descr="C:\Users\ADMIN\Desktop\Tai nguyen thiet ke tro choi\Bảng gỗ\tro ve.png">
            <a:hlinkClick r:id="rId6" action="ppaction://hlinkpres?slideindex=21&amp;slidetitle=PowerPoint Presentation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-1588"/>
            <a:ext cx="1657350" cy="698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1392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225"/>
            <a:ext cx="9144000" cy="683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913" y="-604838"/>
            <a:ext cx="3614737" cy="337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116263"/>
            <a:ext cx="6507163" cy="459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447800" y="4241800"/>
            <a:ext cx="4495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600">
                <a:solidFill>
                  <a:srgbClr val="008000"/>
                </a:solidFill>
                <a:cs typeface="Arial" charset="0"/>
              </a:rPr>
              <a:t>Đúng hay sai?</a:t>
            </a:r>
          </a:p>
          <a:p>
            <a:pPr algn="ctr" eaLnBrk="1" hangingPunct="1"/>
            <a:r>
              <a:rPr lang="en-US" sz="3600">
                <a:solidFill>
                  <a:srgbClr val="008000"/>
                </a:solidFill>
                <a:cs typeface="Arial" charset="0"/>
              </a:rPr>
              <a:t>7</a:t>
            </a:r>
            <a:r>
              <a:rPr lang="en-US" sz="3600" baseline="30000">
                <a:solidFill>
                  <a:srgbClr val="008000"/>
                </a:solidFill>
                <a:cs typeface="Arial" charset="0"/>
              </a:rPr>
              <a:t>10</a:t>
            </a:r>
            <a:r>
              <a:rPr lang="en-US" sz="3600">
                <a:solidFill>
                  <a:srgbClr val="008000"/>
                </a:solidFill>
                <a:cs typeface="Arial" charset="0"/>
              </a:rPr>
              <a:t> : 7</a:t>
            </a:r>
            <a:r>
              <a:rPr lang="en-US" sz="3600" baseline="30000">
                <a:solidFill>
                  <a:srgbClr val="008000"/>
                </a:solidFill>
                <a:cs typeface="Arial" charset="0"/>
              </a:rPr>
              <a:t>2</a:t>
            </a:r>
            <a:r>
              <a:rPr lang="en-US" sz="3600">
                <a:solidFill>
                  <a:srgbClr val="008000"/>
                </a:solidFill>
                <a:cs typeface="Arial" charset="0"/>
              </a:rPr>
              <a:t> = 7</a:t>
            </a:r>
            <a:r>
              <a:rPr lang="en-US" sz="3600" baseline="30000">
                <a:solidFill>
                  <a:srgbClr val="008000"/>
                </a:solidFill>
                <a:cs typeface="Arial" charset="0"/>
              </a:rPr>
              <a:t>5</a:t>
            </a:r>
          </a:p>
        </p:txBody>
      </p:sp>
      <p:pic>
        <p:nvPicPr>
          <p:cNvPr id="26631" name="Picture 2" descr="Kết quả hình ảnh cho panda carto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732088"/>
            <a:ext cx="2524125" cy="444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132138" y="639763"/>
            <a:ext cx="3344862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>
                <a:cs typeface="Arial" charset="0"/>
              </a:rPr>
              <a:t>Sai</a:t>
            </a:r>
          </a:p>
          <a:p>
            <a:pPr algn="ctr" eaLnBrk="1" hangingPunct="1"/>
            <a:r>
              <a:rPr lang="en-US" sz="3200">
                <a:cs typeface="Arial" charset="0"/>
              </a:rPr>
              <a:t>Vì 7</a:t>
            </a:r>
            <a:r>
              <a:rPr lang="en-US" sz="3200" baseline="30000">
                <a:cs typeface="Arial" charset="0"/>
              </a:rPr>
              <a:t>10</a:t>
            </a:r>
            <a:r>
              <a:rPr lang="en-US" sz="3200">
                <a:cs typeface="Arial" charset="0"/>
              </a:rPr>
              <a:t> : 7</a:t>
            </a:r>
            <a:r>
              <a:rPr lang="en-US" sz="3200" baseline="30000">
                <a:cs typeface="Arial" charset="0"/>
              </a:rPr>
              <a:t>2</a:t>
            </a:r>
            <a:r>
              <a:rPr lang="en-US" sz="3200">
                <a:cs typeface="Arial" charset="0"/>
              </a:rPr>
              <a:t> = 7</a:t>
            </a:r>
            <a:r>
              <a:rPr lang="en-US" sz="3200" baseline="30000">
                <a:cs typeface="Arial" charset="0"/>
              </a:rPr>
              <a:t>8</a:t>
            </a:r>
          </a:p>
          <a:p>
            <a:pPr algn="ctr" eaLnBrk="1" hangingPunct="1"/>
            <a:r>
              <a:rPr lang="en-US" sz="3200">
                <a:cs typeface="Arial" charset="0"/>
              </a:rPr>
              <a:t> </a:t>
            </a:r>
          </a:p>
        </p:txBody>
      </p:sp>
      <p:pic>
        <p:nvPicPr>
          <p:cNvPr id="11" name="Picture 5" descr="C:\Users\ADMIN\Desktop\Tai nguyen thiet ke tro choi\Bảng gỗ\tro ve.png">
            <a:hlinkClick r:id="rId6" action="ppaction://hlinkpres?slideindex=21&amp;slidetitle=PowerPoint Presentation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-1588"/>
            <a:ext cx="1657350" cy="698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9322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225"/>
            <a:ext cx="9144000" cy="683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913" y="-604838"/>
            <a:ext cx="3614737" cy="337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228975" y="1022350"/>
            <a:ext cx="31242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800">
                <a:solidFill>
                  <a:srgbClr val="C00000"/>
                </a:solidFill>
                <a:cs typeface="Arial" charset="0"/>
              </a:rPr>
              <a:t>a . a . a . a = a</a:t>
            </a:r>
            <a:r>
              <a:rPr lang="en-US" sz="2800" baseline="30000">
                <a:solidFill>
                  <a:srgbClr val="C00000"/>
                </a:solidFill>
                <a:cs typeface="Arial" charset="0"/>
              </a:rPr>
              <a:t>4</a:t>
            </a:r>
          </a:p>
          <a:p>
            <a:pPr algn="ctr" eaLnBrk="1" hangingPunct="1"/>
            <a:endParaRPr lang="en-US" sz="2800">
              <a:solidFill>
                <a:srgbClr val="C00000"/>
              </a:solidFill>
              <a:cs typeface="Arial" charset="0"/>
            </a:endParaRPr>
          </a:p>
        </p:txBody>
      </p:sp>
      <p:pic>
        <p:nvPicPr>
          <p:cNvPr id="27654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116263"/>
            <a:ext cx="6507163" cy="459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462088" y="4754563"/>
            <a:ext cx="44958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4400">
                <a:solidFill>
                  <a:srgbClr val="008000"/>
                </a:solidFill>
                <a:cs typeface="Arial" charset="0"/>
              </a:rPr>
              <a:t>a . a . a . a = ?</a:t>
            </a:r>
          </a:p>
        </p:txBody>
      </p:sp>
      <p:pic>
        <p:nvPicPr>
          <p:cNvPr id="27656" name="Picture 2" descr="Kết quả hình ảnh cho bear carto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475" y="2030413"/>
            <a:ext cx="3659188" cy="556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C:\Users\ADMIN\Desktop\Tai nguyen thiet ke tro choi\Bảng gỗ\tro ve.png">
            <a:hlinkClick r:id="rId6" action="ppaction://hlinkpres?slideindex=21&amp;slidetitle=PowerPoint Presentation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-1588"/>
            <a:ext cx="1657350" cy="698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1397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Group 11"/>
          <p:cNvGrpSpPr>
            <a:grpSpLocks/>
          </p:cNvGrpSpPr>
          <p:nvPr/>
        </p:nvGrpSpPr>
        <p:grpSpPr bwMode="auto">
          <a:xfrm>
            <a:off x="25400" y="0"/>
            <a:ext cx="9286875" cy="792163"/>
            <a:chOff x="20" y="8"/>
            <a:chExt cx="5850" cy="793"/>
          </a:xfrm>
        </p:grpSpPr>
        <p:sp>
          <p:nvSpPr>
            <p:cNvPr id="28684" name="Text Box 13"/>
            <p:cNvSpPr txBox="1">
              <a:spLocks noChangeArrowheads="1"/>
            </p:cNvSpPr>
            <p:nvPr/>
          </p:nvSpPr>
          <p:spPr bwMode="auto">
            <a:xfrm>
              <a:off x="20" y="8"/>
              <a:ext cx="5760" cy="64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FFFFC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429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1" algn="ctr" eaLnBrk="1" hangingPunct="1">
                <a:spcBef>
                  <a:spcPct val="10000"/>
                </a:spcBef>
              </a:pPr>
              <a:r>
                <a:rPr lang="en-US" sz="3600" b="1">
                  <a:solidFill>
                    <a:srgbClr val="9900CC"/>
                  </a:solidFill>
                  <a:latin typeface="Times New Roman" pitchFamily="18" charset="0"/>
                  <a:cs typeface="Times New Roman" pitchFamily="18" charset="0"/>
                </a:rPr>
                <a:t>CHÚC CÁC EM HỌC TỐT</a:t>
              </a:r>
              <a:endParaRPr lang="vi-VN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685" name="Line 14"/>
            <p:cNvSpPr>
              <a:spLocks noChangeShapeType="1"/>
            </p:cNvSpPr>
            <p:nvPr/>
          </p:nvSpPr>
          <p:spPr bwMode="auto">
            <a:xfrm>
              <a:off x="198" y="801"/>
              <a:ext cx="5672" cy="0"/>
            </a:xfrm>
            <a:prstGeom prst="line">
              <a:avLst/>
            </a:prstGeom>
            <a:noFill/>
            <a:ln w="57150" cmpd="thickThin">
              <a:solidFill>
                <a:srgbClr val="FF66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28675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 flipH="1" flipV="1">
            <a:off x="-3404393" y="3404393"/>
            <a:ext cx="685800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5691188" y="3405187"/>
            <a:ext cx="6858000" cy="4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0" y="-22225"/>
            <a:ext cx="9144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0" y="6813550"/>
            <a:ext cx="9144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9" name="Oval 4"/>
          <p:cNvSpPr>
            <a:spLocks noChangeArrowheads="1"/>
          </p:cNvSpPr>
          <p:nvPr/>
        </p:nvSpPr>
        <p:spPr bwMode="auto">
          <a:xfrm rot="527914">
            <a:off x="1839913" y="3833813"/>
            <a:ext cx="5175250" cy="2541587"/>
          </a:xfrm>
          <a:prstGeom prst="ellipse">
            <a:avLst/>
          </a:prstGeom>
          <a:solidFill>
            <a:srgbClr val="0066FF"/>
          </a:solidFill>
          <a:ln w="9525">
            <a:solidFill>
              <a:srgbClr val="FFFF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0" name="AutoShape 16" descr="Kết quả hình ảnh cho SÁCH GIÁO KHOA TOÁN 7"/>
          <p:cNvSpPr>
            <a:spLocks noChangeAspect="1" noChangeArrowheads="1"/>
          </p:cNvSpPr>
          <p:nvPr/>
        </p:nvSpPr>
        <p:spPr bwMode="auto">
          <a:xfrm>
            <a:off x="155575" y="-1143000"/>
            <a:ext cx="19050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1" name="AutoShape 18" descr="Kết quả hình ảnh cho SÁCH GIÁO KHOA TOÁN 7"/>
          <p:cNvSpPr>
            <a:spLocks noChangeAspect="1" noChangeArrowheads="1"/>
          </p:cNvSpPr>
          <p:nvPr/>
        </p:nvSpPr>
        <p:spPr bwMode="auto">
          <a:xfrm>
            <a:off x="307975" y="-990600"/>
            <a:ext cx="19050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5142" name="Picture 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51119">
            <a:off x="4476750" y="1236663"/>
            <a:ext cx="3013075" cy="426402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0" name="Picture 2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9220890">
            <a:off x="1819275" y="1228725"/>
            <a:ext cx="2838450" cy="39687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95723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87313" y="666750"/>
            <a:ext cx="25146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6600" b="1" i="1" u="sng">
                <a:solidFill>
                  <a:srgbClr val="3333FF"/>
                </a:solidFill>
                <a:latin typeface="VNI-Brush" pitchFamily="2" charset="0"/>
              </a:rPr>
              <a:t>Bài 4</a:t>
            </a:r>
            <a:endParaRPr lang="en-US" sz="6600" b="1" i="1">
              <a:solidFill>
                <a:srgbClr val="3333FF"/>
              </a:solidFill>
              <a:latin typeface="VNI-Brush" pitchFamily="2" charset="0"/>
            </a:endParaRPr>
          </a:p>
        </p:txBody>
      </p:sp>
      <p:sp>
        <p:nvSpPr>
          <p:cNvPr id="5123" name="WordArt 12"/>
          <p:cNvSpPr>
            <a:spLocks noChangeArrowheads="1" noChangeShapeType="1" noTextEdit="1"/>
          </p:cNvSpPr>
          <p:nvPr/>
        </p:nvSpPr>
        <p:spPr bwMode="auto">
          <a:xfrm>
            <a:off x="1028700" y="2133600"/>
            <a:ext cx="7086600" cy="1143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000" b="1" kern="10"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50000"/>
                    </a:srgbClr>
                  </a:outerShdw>
                </a:effectLst>
                <a:latin typeface="Arial"/>
                <a:cs typeface="Arial"/>
              </a:rPr>
              <a:t>LŨY THỪA VỚI SỐ MŨ TỰ NHIÊN</a:t>
            </a:r>
          </a:p>
        </p:txBody>
      </p:sp>
      <p:sp>
        <p:nvSpPr>
          <p:cNvPr id="5124" name="WordArt 13"/>
          <p:cNvSpPr>
            <a:spLocks noChangeArrowheads="1" noChangeShapeType="1" noTextEdit="1"/>
          </p:cNvSpPr>
          <p:nvPr/>
        </p:nvSpPr>
        <p:spPr bwMode="auto">
          <a:xfrm>
            <a:off x="6553200" y="98425"/>
            <a:ext cx="2362200" cy="5445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66CC"/>
                    </a:gs>
                    <a:gs pos="100000">
                      <a:srgbClr val="5599DD"/>
                    </a:gs>
                  </a:gsLst>
                  <a:lin ang="0" scaled="1"/>
                </a:gradFill>
                <a:effectLst>
                  <a:outerShdw dist="81320" dir="2319588" algn="ctr" rotWithShape="0">
                    <a:srgbClr val="990000"/>
                  </a:outerShdw>
                </a:effectLst>
                <a:latin typeface="Arial"/>
                <a:cs typeface="Arial"/>
              </a:rPr>
              <a:t>Số  và Đại số</a:t>
            </a:r>
          </a:p>
        </p:txBody>
      </p:sp>
      <p:pic>
        <p:nvPicPr>
          <p:cNvPr id="5125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 flipH="1" flipV="1">
            <a:off x="-3404393" y="3404393"/>
            <a:ext cx="685800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5691188" y="3405187"/>
            <a:ext cx="6858000" cy="4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0" y="-22225"/>
            <a:ext cx="9144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0" y="6858000"/>
            <a:ext cx="9144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745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4"/>
          <p:cNvSpPr txBox="1">
            <a:spLocks noChangeArrowheads="1"/>
          </p:cNvSpPr>
          <p:nvPr/>
        </p:nvSpPr>
        <p:spPr bwMode="auto">
          <a:xfrm>
            <a:off x="0" y="533400"/>
            <a:ext cx="61991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Lũy thừa</a:t>
            </a:r>
          </a:p>
        </p:txBody>
      </p:sp>
      <p:pic>
        <p:nvPicPr>
          <p:cNvPr id="6147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 flipH="1" flipV="1">
            <a:off x="-3404393" y="3404393"/>
            <a:ext cx="685800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5691188" y="3405187"/>
            <a:ext cx="6858000" cy="4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0" y="-22225"/>
            <a:ext cx="9144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0" y="6858000"/>
            <a:ext cx="9144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1" name="TextBox 3"/>
          <p:cNvSpPr txBox="1">
            <a:spLocks noChangeArrowheads="1"/>
          </p:cNvSpPr>
          <p:nvPr/>
        </p:nvSpPr>
        <p:spPr bwMode="auto">
          <a:xfrm>
            <a:off x="25400" y="0"/>
            <a:ext cx="9070975" cy="461963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 4: LŨY THỪA VỚI SỐ MŨ TỰ NHIÊN</a:t>
            </a:r>
          </a:p>
        </p:txBody>
      </p:sp>
      <p:sp>
        <p:nvSpPr>
          <p:cNvPr id="11" name="TextBox 4"/>
          <p:cNvSpPr txBox="1">
            <a:spLocks noChangeArrowheads="1"/>
          </p:cNvSpPr>
          <p:nvPr/>
        </p:nvSpPr>
        <p:spPr bwMode="auto">
          <a:xfrm>
            <a:off x="1409700" y="1117600"/>
            <a:ext cx="61991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>
                <a:latin typeface="Times New Roman" pitchFamily="18" charset="0"/>
                <a:cs typeface="Times New Roman" pitchFamily="18" charset="0"/>
              </a:rPr>
              <a:t>4 + 4 + 4 + 4 + 4 = 4.5</a:t>
            </a:r>
          </a:p>
        </p:txBody>
      </p:sp>
      <p:sp>
        <p:nvSpPr>
          <p:cNvPr id="16" name="TextBox 4"/>
          <p:cNvSpPr txBox="1">
            <a:spLocks noChangeArrowheads="1"/>
          </p:cNvSpPr>
          <p:nvPr/>
        </p:nvSpPr>
        <p:spPr bwMode="auto">
          <a:xfrm>
            <a:off x="1905000" y="1703388"/>
            <a:ext cx="2895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>
                <a:latin typeface="Times New Roman" pitchFamily="18" charset="0"/>
                <a:cs typeface="Times New Roman" pitchFamily="18" charset="0"/>
              </a:rPr>
              <a:t>4.4.4.4.4 = </a:t>
            </a:r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200" b="1" baseline="30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23" name="TextBox 4"/>
          <p:cNvSpPr txBox="1">
            <a:spLocks noChangeArrowheads="1"/>
          </p:cNvSpPr>
          <p:nvPr/>
        </p:nvSpPr>
        <p:spPr bwMode="auto">
          <a:xfrm>
            <a:off x="1485900" y="2362200"/>
            <a:ext cx="6629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>
                <a:latin typeface="Times New Roman" pitchFamily="18" charset="0"/>
                <a:cs typeface="Times New Roman" pitchFamily="18" charset="0"/>
              </a:rPr>
              <a:t>Ta gọi  </a:t>
            </a:r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200" b="1" baseline="30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b="1">
                <a:latin typeface="Times New Roman" pitchFamily="18" charset="0"/>
                <a:cs typeface="Times New Roman" pitchFamily="18" charset="0"/>
              </a:rPr>
              <a:t> là một lũy thừa.</a:t>
            </a:r>
            <a:endParaRPr lang="en-US" sz="3200" b="1" baseline="30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4"/>
          <p:cNvSpPr txBox="1">
            <a:spLocks noChangeArrowheads="1"/>
          </p:cNvSpPr>
          <p:nvPr/>
        </p:nvSpPr>
        <p:spPr bwMode="auto">
          <a:xfrm>
            <a:off x="317500" y="2946400"/>
            <a:ext cx="83058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lũy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thừa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eaLnBrk="1" hangingPunct="1">
              <a:buFontTx/>
              <a:buAutoNum type="alphaLcParenR"/>
              <a:defRPr/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5.5.5</a:t>
            </a:r>
          </a:p>
          <a:p>
            <a:pPr marL="514350" indent="-514350" eaLnBrk="1" hangingPunct="1">
              <a:buFontTx/>
              <a:buAutoNum type="alphaLcParenR"/>
              <a:defRPr/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7.7.7.7.7.7</a:t>
            </a:r>
          </a:p>
        </p:txBody>
      </p:sp>
      <p:sp>
        <p:nvSpPr>
          <p:cNvPr id="25" name="TextBox 4"/>
          <p:cNvSpPr txBox="1">
            <a:spLocks noChangeArrowheads="1"/>
          </p:cNvSpPr>
          <p:nvPr/>
        </p:nvSpPr>
        <p:spPr bwMode="auto">
          <a:xfrm>
            <a:off x="4818063" y="4902200"/>
            <a:ext cx="2790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AutoNum type="alphaLcParenR"/>
            </a:pPr>
            <a:r>
              <a:rPr lang="en-US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5.5.5 = 5</a:t>
            </a:r>
            <a:r>
              <a:rPr lang="en-US" sz="3200" b="1" baseline="30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26" name="TextBox 4"/>
          <p:cNvSpPr txBox="1">
            <a:spLocks noChangeArrowheads="1"/>
          </p:cNvSpPr>
          <p:nvPr/>
        </p:nvSpPr>
        <p:spPr bwMode="auto">
          <a:xfrm>
            <a:off x="4800600" y="5549900"/>
            <a:ext cx="46624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b) 7.7.7.7.7.7 = 7</a:t>
            </a:r>
            <a:r>
              <a:rPr lang="en-US" sz="3200" b="1" baseline="30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27" name="TextBox 4"/>
          <p:cNvSpPr txBox="1">
            <a:spLocks noChangeArrowheads="1"/>
          </p:cNvSpPr>
          <p:nvPr/>
        </p:nvSpPr>
        <p:spPr bwMode="auto">
          <a:xfrm>
            <a:off x="1179513" y="4724400"/>
            <a:ext cx="19192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="1" baseline="3000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 đọc là:</a:t>
            </a:r>
            <a:endParaRPr lang="en-US" sz="2800" b="1" baseline="30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4"/>
          <p:cNvSpPr txBox="1">
            <a:spLocks noChangeArrowheads="1"/>
          </p:cNvSpPr>
          <p:nvPr/>
        </p:nvSpPr>
        <p:spPr bwMode="auto">
          <a:xfrm>
            <a:off x="4114800" y="3744913"/>
            <a:ext cx="19192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>
                <a:latin typeface="Times New Roman" pitchFamily="18" charset="0"/>
                <a:cs typeface="Times New Roman" pitchFamily="18" charset="0"/>
              </a:rPr>
              <a:t>4 mũ 5</a:t>
            </a:r>
            <a:endParaRPr lang="en-US" sz="2800" b="1" baseline="30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4"/>
          <p:cNvSpPr txBox="1">
            <a:spLocks noChangeArrowheads="1"/>
          </p:cNvSpPr>
          <p:nvPr/>
        </p:nvSpPr>
        <p:spPr bwMode="auto">
          <a:xfrm>
            <a:off x="4114800" y="4659313"/>
            <a:ext cx="2590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>
                <a:latin typeface="Times New Roman" pitchFamily="18" charset="0"/>
                <a:cs typeface="Times New Roman" pitchFamily="18" charset="0"/>
              </a:rPr>
              <a:t>4 lũy thừa 5</a:t>
            </a:r>
            <a:endParaRPr lang="en-US" sz="2800" b="1" baseline="30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4"/>
          <p:cNvSpPr txBox="1">
            <a:spLocks noChangeArrowheads="1"/>
          </p:cNvSpPr>
          <p:nvPr/>
        </p:nvSpPr>
        <p:spPr bwMode="auto">
          <a:xfrm>
            <a:off x="4194175" y="5681663"/>
            <a:ext cx="34147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>
                <a:latin typeface="Times New Roman" pitchFamily="18" charset="0"/>
                <a:cs typeface="Times New Roman" pitchFamily="18" charset="0"/>
              </a:rPr>
              <a:t>Lũy thừa bậc 5 của 4</a:t>
            </a:r>
            <a:endParaRPr lang="en-US" sz="2800" b="1" baseline="300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 flipV="1">
            <a:off x="2743200" y="4006850"/>
            <a:ext cx="1450975" cy="9794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2743200" y="4902200"/>
            <a:ext cx="1450975" cy="13335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endCxn id="30" idx="1"/>
          </p:cNvCxnSpPr>
          <p:nvPr/>
        </p:nvCxnSpPr>
        <p:spPr>
          <a:xfrm>
            <a:off x="2743200" y="5130800"/>
            <a:ext cx="1450975" cy="8128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9269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23" grpId="0"/>
      <p:bldP spid="23" grpId="1"/>
      <p:bldP spid="24" grpId="0"/>
      <p:bldP spid="25" grpId="0"/>
      <p:bldP spid="26" grpId="0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4"/>
          <p:cNvSpPr txBox="1">
            <a:spLocks noChangeArrowheads="1"/>
          </p:cNvSpPr>
          <p:nvPr/>
        </p:nvSpPr>
        <p:spPr bwMode="auto">
          <a:xfrm>
            <a:off x="0" y="533400"/>
            <a:ext cx="61991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Lũy thừa</a:t>
            </a:r>
          </a:p>
        </p:txBody>
      </p:sp>
      <p:pic>
        <p:nvPicPr>
          <p:cNvPr id="7171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 flipH="1" flipV="1">
            <a:off x="-3404393" y="3404393"/>
            <a:ext cx="685800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5691188" y="3405187"/>
            <a:ext cx="6858000" cy="4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0" y="-22225"/>
            <a:ext cx="9144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0" y="6858000"/>
            <a:ext cx="9144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TextBox 3"/>
          <p:cNvSpPr txBox="1">
            <a:spLocks noChangeArrowheads="1"/>
          </p:cNvSpPr>
          <p:nvPr/>
        </p:nvSpPr>
        <p:spPr bwMode="auto">
          <a:xfrm>
            <a:off x="25400" y="0"/>
            <a:ext cx="9070975" cy="461963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 4: LŨY THỪA VỚI SỐ MŨ TỰ NHIÊN</a:t>
            </a:r>
          </a:p>
        </p:txBody>
      </p:sp>
      <p:sp>
        <p:nvSpPr>
          <p:cNvPr id="11" name="TextBox 4"/>
          <p:cNvSpPr txBox="1">
            <a:spLocks noChangeArrowheads="1"/>
          </p:cNvSpPr>
          <p:nvPr/>
        </p:nvSpPr>
        <p:spPr bwMode="auto">
          <a:xfrm>
            <a:off x="230188" y="1295400"/>
            <a:ext cx="8661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>
                <a:latin typeface="Times New Roman" pitchFamily="18" charset="0"/>
                <a:cs typeface="Times New Roman" pitchFamily="18" charset="0"/>
              </a:rPr>
              <a:t>Lũy thừa bậc n của a, kí hiệu a</a:t>
            </a:r>
            <a:r>
              <a:rPr lang="en-US" sz="2800" b="1" baseline="3000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, là tích của n thừa số a.</a:t>
            </a:r>
          </a:p>
        </p:txBody>
      </p:sp>
      <p:sp>
        <p:nvSpPr>
          <p:cNvPr id="14" name="Rectangle 13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307614" y="1981200"/>
            <a:ext cx="3693703" cy="942566"/>
          </a:xfrm>
          <a:prstGeom prst="rect">
            <a:avLst/>
          </a:prstGeom>
          <a:blipFill rotWithShape="1">
            <a:blip r:embed="rId3"/>
            <a:stretch>
              <a:fillRect r="-2314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15" name="Text Box 22"/>
          <p:cNvSpPr txBox="1">
            <a:spLocks noChangeArrowheads="1"/>
          </p:cNvSpPr>
          <p:nvPr/>
        </p:nvSpPr>
        <p:spPr bwMode="auto">
          <a:xfrm>
            <a:off x="3716338" y="3719513"/>
            <a:ext cx="1050925" cy="923925"/>
          </a:xfrm>
          <a:prstGeom prst="rect">
            <a:avLst/>
          </a:prstGeom>
          <a:noFill/>
          <a:ln w="28575">
            <a:solidFill>
              <a:srgbClr val="66FF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a</a:t>
            </a:r>
            <a:r>
              <a:rPr lang="en-US" sz="5400" kern="0" baseline="300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en-US" sz="5400" kern="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AutoShape 23"/>
          <p:cNvSpPr>
            <a:spLocks noChangeArrowheads="1"/>
          </p:cNvSpPr>
          <p:nvPr/>
        </p:nvSpPr>
        <p:spPr bwMode="auto">
          <a:xfrm>
            <a:off x="5580063" y="4049713"/>
            <a:ext cx="1676400" cy="469900"/>
          </a:xfrm>
          <a:prstGeom prst="wedgeRoundRectCallout">
            <a:avLst>
              <a:gd name="adj1" fmla="val -109049"/>
              <a:gd name="adj2" fmla="val 25347"/>
              <a:gd name="adj3" fmla="val 16667"/>
            </a:avLst>
          </a:prstGeom>
          <a:solidFill>
            <a:srgbClr val="FF3300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kern="0" dirty="0" err="1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Lũy</a:t>
            </a:r>
            <a:r>
              <a:rPr lang="en-US" sz="2400" kern="0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kern="0" dirty="0" err="1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thừa</a:t>
            </a:r>
            <a:r>
              <a:rPr lang="en-US" sz="2400" kern="0" dirty="0">
                <a:solidFill>
                  <a:sysClr val="windowText" lastClr="000000"/>
                </a:solidFill>
              </a:rPr>
              <a:t> </a:t>
            </a:r>
          </a:p>
        </p:txBody>
      </p:sp>
      <p:sp>
        <p:nvSpPr>
          <p:cNvPr id="18" name="AutoShape 24"/>
          <p:cNvSpPr>
            <a:spLocks noChangeArrowheads="1"/>
          </p:cNvSpPr>
          <p:nvPr/>
        </p:nvSpPr>
        <p:spPr bwMode="auto">
          <a:xfrm flipH="1">
            <a:off x="1476375" y="3800475"/>
            <a:ext cx="1506538" cy="514350"/>
          </a:xfrm>
          <a:prstGeom prst="wedgeEllipseCallout">
            <a:avLst>
              <a:gd name="adj1" fmla="val -121553"/>
              <a:gd name="adj2" fmla="val 35588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kern="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400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kern="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endParaRPr lang="en-US" sz="2400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AutoShape 25"/>
          <p:cNvSpPr>
            <a:spLocks noChangeArrowheads="1"/>
          </p:cNvSpPr>
          <p:nvPr/>
        </p:nvSpPr>
        <p:spPr bwMode="auto">
          <a:xfrm>
            <a:off x="5667375" y="3429000"/>
            <a:ext cx="1101725" cy="400050"/>
          </a:xfrm>
          <a:prstGeom prst="wedgeRectCallout">
            <a:avLst>
              <a:gd name="adj1" fmla="val -161291"/>
              <a:gd name="adj2" fmla="val 121970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kern="0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kern="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kern="0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mũ</a:t>
            </a:r>
            <a:endParaRPr lang="en-US" sz="2400" kern="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4"/>
          <p:cNvSpPr txBox="1">
            <a:spLocks noChangeArrowheads="1"/>
          </p:cNvSpPr>
          <p:nvPr/>
        </p:nvSpPr>
        <p:spPr bwMode="auto">
          <a:xfrm>
            <a:off x="522288" y="5029200"/>
            <a:ext cx="86614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i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Chú ý:</a:t>
            </a:r>
            <a:r>
              <a:rPr lang="en-US" sz="2800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</a:t>
            </a:r>
            <a:r>
              <a:rPr lang="en-US" sz="2800" i="1" baseline="30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còn được đọc là a bình phương.</a:t>
            </a:r>
          </a:p>
          <a:p>
            <a:pPr eaLnBrk="1" hangingPunct="1"/>
            <a:r>
              <a:rPr lang="en-US" sz="2800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a</a:t>
            </a:r>
            <a:r>
              <a:rPr lang="en-US" sz="2800" i="1" baseline="30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còn được đọc là a lập phương</a:t>
            </a:r>
          </a:p>
          <a:p>
            <a:pPr eaLnBrk="1" hangingPunct="1"/>
            <a:r>
              <a:rPr lang="en-US" sz="2800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Quy ước:   </a:t>
            </a:r>
            <a:r>
              <a:rPr lang="en-US" sz="2800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i="1" baseline="30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a</a:t>
            </a:r>
          </a:p>
        </p:txBody>
      </p:sp>
    </p:spTree>
    <p:extLst>
      <p:ext uri="{BB962C8B-B14F-4D97-AF65-F5344CB8AC3E}">
        <p14:creationId xmlns:p14="http://schemas.microsoft.com/office/powerpoint/2010/main" val="1312094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93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193" decel="100000"/>
                                        <p:tgtEl>
                                          <p:spTgt spid="1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3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4" dur="193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5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6" dur="193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7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 animBg="1"/>
      <p:bldP spid="17" grpId="0" animBg="1"/>
      <p:bldP spid="18" grpId="0" animBg="1"/>
      <p:bldP spid="19" grpId="0" animBg="1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4"/>
          <p:cNvSpPr txBox="1">
            <a:spLocks noChangeArrowheads="1"/>
          </p:cNvSpPr>
          <p:nvPr/>
        </p:nvSpPr>
        <p:spPr bwMode="auto">
          <a:xfrm>
            <a:off x="0" y="533400"/>
            <a:ext cx="61991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Lũy thừa</a:t>
            </a:r>
          </a:p>
        </p:txBody>
      </p:sp>
      <p:pic>
        <p:nvPicPr>
          <p:cNvPr id="8195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 flipH="1" flipV="1">
            <a:off x="-3404393" y="3404393"/>
            <a:ext cx="685800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5691188" y="3405187"/>
            <a:ext cx="6858000" cy="4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0" y="-22225"/>
            <a:ext cx="9144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0" y="6858000"/>
            <a:ext cx="9144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9" name="TextBox 3"/>
          <p:cNvSpPr txBox="1">
            <a:spLocks noChangeArrowheads="1"/>
          </p:cNvSpPr>
          <p:nvPr/>
        </p:nvSpPr>
        <p:spPr bwMode="auto">
          <a:xfrm>
            <a:off x="25400" y="0"/>
            <a:ext cx="9070975" cy="461963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 4: LŨY THỪA VỚI SỐ MŨ TỰ NHIÊN</a:t>
            </a:r>
          </a:p>
        </p:txBody>
      </p:sp>
      <p:sp>
        <p:nvSpPr>
          <p:cNvPr id="11" name="TextBox 4"/>
          <p:cNvSpPr txBox="1">
            <a:spLocks noChangeArrowheads="1"/>
          </p:cNvSpPr>
          <p:nvPr/>
        </p:nvSpPr>
        <p:spPr bwMode="auto">
          <a:xfrm>
            <a:off x="230188" y="1295400"/>
            <a:ext cx="8661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>
                <a:latin typeface="Times New Roman" pitchFamily="18" charset="0"/>
                <a:cs typeface="Times New Roman" pitchFamily="18" charset="0"/>
              </a:rPr>
              <a:t>? Hãy đọc các lũy thừa sau và chỉ rõ cơ số, số mũ:</a:t>
            </a:r>
          </a:p>
        </p:txBody>
      </p:sp>
      <p:sp>
        <p:nvSpPr>
          <p:cNvPr id="16" name="TextBox 4"/>
          <p:cNvSpPr txBox="1">
            <a:spLocks noChangeArrowheads="1"/>
          </p:cNvSpPr>
          <p:nvPr/>
        </p:nvSpPr>
        <p:spPr bwMode="auto">
          <a:xfrm>
            <a:off x="2286000" y="2244725"/>
            <a:ext cx="990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a) 3</a:t>
            </a:r>
            <a:r>
              <a:rPr lang="en-US" sz="2800" b="1" baseline="30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21" name="TextBox 4"/>
          <p:cNvSpPr txBox="1">
            <a:spLocks noChangeArrowheads="1"/>
          </p:cNvSpPr>
          <p:nvPr/>
        </p:nvSpPr>
        <p:spPr bwMode="auto">
          <a:xfrm>
            <a:off x="2286000" y="3048000"/>
            <a:ext cx="990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b) 6</a:t>
            </a:r>
            <a:r>
              <a:rPr lang="en-US" sz="2800" b="1" baseline="30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22" name="TextBox 4"/>
          <p:cNvSpPr txBox="1">
            <a:spLocks noChangeArrowheads="1"/>
          </p:cNvSpPr>
          <p:nvPr/>
        </p:nvSpPr>
        <p:spPr bwMode="auto">
          <a:xfrm>
            <a:off x="2286000" y="3810000"/>
            <a:ext cx="990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c) 9</a:t>
            </a:r>
            <a:r>
              <a:rPr lang="en-US" sz="2800" b="1" baseline="30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23" name="TextBox 4"/>
          <p:cNvSpPr txBox="1">
            <a:spLocks noChangeArrowheads="1"/>
          </p:cNvSpPr>
          <p:nvPr/>
        </p:nvSpPr>
        <p:spPr bwMode="auto">
          <a:xfrm>
            <a:off x="2311400" y="4572000"/>
            <a:ext cx="1422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d) 10</a:t>
            </a:r>
            <a:r>
              <a:rPr lang="en-US" sz="2800" b="1" baseline="30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043620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21" grpId="0"/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68500" y="1108075"/>
            <a:ext cx="4846638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Điền số vào ô trống cho đúng:</a:t>
            </a:r>
            <a:endParaRPr lang="en-US" sz="2800" b="1">
              <a:solidFill>
                <a:srgbClr val="00B05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5" name="Group 74"/>
          <p:cNvGraphicFramePr>
            <a:graphicFrameLocks/>
          </p:cNvGraphicFramePr>
          <p:nvPr/>
        </p:nvGraphicFramePr>
        <p:xfrm>
          <a:off x="615950" y="1989138"/>
          <a:ext cx="7924800" cy="1828800"/>
        </p:xfrm>
        <a:graphic>
          <a:graphicData uri="http://schemas.openxmlformats.org/drawingml/2006/table">
            <a:tbl>
              <a:tblPr/>
              <a:tblGrid>
                <a:gridCol w="1712913"/>
                <a:gridCol w="1711325"/>
                <a:gridCol w="1712912"/>
                <a:gridCol w="2787650"/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Lũy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thừa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Cơ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mũ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Giá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trị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lũy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thừa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kumimoji="0" lang="en-US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Text Box 76"/>
          <p:cNvSpPr txBox="1">
            <a:spLocks noChangeArrowheads="1"/>
          </p:cNvSpPr>
          <p:nvPr/>
        </p:nvSpPr>
        <p:spPr bwMode="auto">
          <a:xfrm>
            <a:off x="2971800" y="2433638"/>
            <a:ext cx="338138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7" name="Text Box 77"/>
          <p:cNvSpPr txBox="1">
            <a:spLocks noChangeArrowheads="1"/>
          </p:cNvSpPr>
          <p:nvPr/>
        </p:nvSpPr>
        <p:spPr bwMode="auto">
          <a:xfrm>
            <a:off x="4724400" y="2433638"/>
            <a:ext cx="338138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8" name="Text Box 78"/>
          <p:cNvSpPr txBox="1">
            <a:spLocks noChangeArrowheads="1"/>
          </p:cNvSpPr>
          <p:nvPr/>
        </p:nvSpPr>
        <p:spPr bwMode="auto">
          <a:xfrm>
            <a:off x="6369050" y="2357438"/>
            <a:ext cx="12049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7.7 = 49</a:t>
            </a:r>
          </a:p>
        </p:txBody>
      </p:sp>
      <p:sp>
        <p:nvSpPr>
          <p:cNvPr id="9" name="Text Box 79"/>
          <p:cNvSpPr txBox="1">
            <a:spLocks noChangeArrowheads="1"/>
          </p:cNvSpPr>
          <p:nvPr/>
        </p:nvSpPr>
        <p:spPr bwMode="auto">
          <a:xfrm>
            <a:off x="2971800" y="2890838"/>
            <a:ext cx="338138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0" name="Text Box 80"/>
          <p:cNvSpPr txBox="1">
            <a:spLocks noChangeArrowheads="1"/>
          </p:cNvSpPr>
          <p:nvPr/>
        </p:nvSpPr>
        <p:spPr bwMode="auto">
          <a:xfrm>
            <a:off x="4724400" y="2814638"/>
            <a:ext cx="338138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1" name="Text Box 81"/>
          <p:cNvSpPr txBox="1">
            <a:spLocks noChangeArrowheads="1"/>
          </p:cNvSpPr>
          <p:nvPr/>
        </p:nvSpPr>
        <p:spPr bwMode="auto">
          <a:xfrm>
            <a:off x="6369050" y="2890838"/>
            <a:ext cx="12827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2.2.2 = 8</a:t>
            </a:r>
          </a:p>
        </p:txBody>
      </p:sp>
      <p:sp>
        <p:nvSpPr>
          <p:cNvPr id="12" name="Text Box 82"/>
          <p:cNvSpPr txBox="1">
            <a:spLocks noChangeArrowheads="1"/>
          </p:cNvSpPr>
          <p:nvPr/>
        </p:nvSpPr>
        <p:spPr bwMode="auto">
          <a:xfrm>
            <a:off x="1219200" y="3352800"/>
            <a:ext cx="44132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baseline="3000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sz="240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83"/>
          <p:cNvSpPr txBox="1">
            <a:spLocks noChangeArrowheads="1"/>
          </p:cNvSpPr>
          <p:nvPr/>
        </p:nvSpPr>
        <p:spPr bwMode="auto">
          <a:xfrm>
            <a:off x="6265863" y="3271838"/>
            <a:ext cx="1665287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3.3.3.3 = 81</a:t>
            </a:r>
          </a:p>
        </p:txBody>
      </p:sp>
      <p:sp>
        <p:nvSpPr>
          <p:cNvPr id="17" name="Rectangle 16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852590" y="4572000"/>
            <a:ext cx="1208985" cy="461665"/>
          </a:xfrm>
          <a:prstGeom prst="rect">
            <a:avLst/>
          </a:prstGeom>
          <a:blipFill rotWithShape="1">
            <a:blip r:embed="rId2"/>
            <a:stretch>
              <a:fillRect l="-6931" t="-8750" r="-5941" b="-23750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655638" y="4572000"/>
            <a:ext cx="112712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b="1" i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Chú ý: </a:t>
            </a:r>
            <a:endParaRPr lang="en-US" sz="2400">
              <a:solidFill>
                <a:srgbClr val="00B05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9256" name="TextBox 4"/>
          <p:cNvSpPr txBox="1">
            <a:spLocks noChangeArrowheads="1"/>
          </p:cNvSpPr>
          <p:nvPr/>
        </p:nvSpPr>
        <p:spPr bwMode="auto">
          <a:xfrm>
            <a:off x="25400" y="461963"/>
            <a:ext cx="61991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Lũy thừa</a:t>
            </a:r>
          </a:p>
        </p:txBody>
      </p:sp>
      <p:sp>
        <p:nvSpPr>
          <p:cNvPr id="9257" name="TextBox 3"/>
          <p:cNvSpPr txBox="1">
            <a:spLocks noChangeArrowheads="1"/>
          </p:cNvSpPr>
          <p:nvPr/>
        </p:nvSpPr>
        <p:spPr bwMode="auto">
          <a:xfrm>
            <a:off x="25400" y="0"/>
            <a:ext cx="9070975" cy="461963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 4: LŨY THỪA VỚI SỐ MŨ TỰ NHIÊN</a:t>
            </a:r>
          </a:p>
        </p:txBody>
      </p:sp>
    </p:spTree>
    <p:extLst>
      <p:ext uri="{BB962C8B-B14F-4D97-AF65-F5344CB8AC3E}">
        <p14:creationId xmlns:p14="http://schemas.microsoft.com/office/powerpoint/2010/main" val="678275144"/>
      </p:ext>
    </p:extLst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143000" y="3429000"/>
            <a:ext cx="4846638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Điền số vào ô trống cho đúng:</a:t>
            </a:r>
            <a:endParaRPr lang="en-US" sz="2800" b="1">
              <a:solidFill>
                <a:srgbClr val="00B05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0243" name="TextBox 4"/>
          <p:cNvSpPr txBox="1">
            <a:spLocks noChangeArrowheads="1"/>
          </p:cNvSpPr>
          <p:nvPr/>
        </p:nvSpPr>
        <p:spPr bwMode="auto">
          <a:xfrm>
            <a:off x="-38100" y="676275"/>
            <a:ext cx="61991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Nhân hai lũy thừa cùng cơ số</a:t>
            </a:r>
          </a:p>
        </p:txBody>
      </p:sp>
      <p:sp>
        <p:nvSpPr>
          <p:cNvPr id="10244" name="TextBox 3"/>
          <p:cNvSpPr txBox="1">
            <a:spLocks noChangeArrowheads="1"/>
          </p:cNvSpPr>
          <p:nvPr/>
        </p:nvSpPr>
        <p:spPr bwMode="auto">
          <a:xfrm>
            <a:off x="0" y="0"/>
            <a:ext cx="9096375" cy="646113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 4: LŨY THỪA VỚI SỐ MŨ TỰ NHIÊN</a:t>
            </a:r>
          </a:p>
        </p:txBody>
      </p:sp>
    </p:spTree>
    <p:extLst>
      <p:ext uri="{BB962C8B-B14F-4D97-AF65-F5344CB8AC3E}">
        <p14:creationId xmlns:p14="http://schemas.microsoft.com/office/powerpoint/2010/main" val="2520430555"/>
      </p:ext>
    </p:extLst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68313" y="1262063"/>
            <a:ext cx="82804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Viết tích của 2 luỹ thừa thành một luỹ thừa</a:t>
            </a:r>
            <a:r>
              <a:rPr lang="en-US" sz="240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en-US" sz="2400" baseline="30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en-US" sz="2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.2</a:t>
            </a:r>
            <a:r>
              <a:rPr lang="en-US" sz="2400" baseline="30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 a</a:t>
            </a:r>
            <a:r>
              <a:rPr lang="en-US" sz="2400" baseline="30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lang="en-US" sz="2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. a</a:t>
            </a:r>
            <a:r>
              <a:rPr lang="en-US" sz="2400" baseline="30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endParaRPr lang="en-US" sz="24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68338" y="1819275"/>
            <a:ext cx="45720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a) 2</a:t>
            </a:r>
            <a:r>
              <a:rPr lang="en-US" sz="2400" baseline="30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en-US" sz="2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.2</a:t>
            </a:r>
            <a:r>
              <a:rPr lang="en-US" sz="2400" baseline="30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endParaRPr lang="en-US" sz="24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668463" y="1858963"/>
            <a:ext cx="1333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</a:t>
            </a:r>
            <a:r>
              <a:rPr lang="en-US" sz="2400">
                <a:solidFill>
                  <a:srgbClr val="FF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(2.2.2) </a:t>
            </a:r>
            <a:endParaRPr lang="en-US">
              <a:solidFill>
                <a:srgbClr val="FF0066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751138" y="1847850"/>
            <a:ext cx="996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en-US" sz="240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(2.2)</a:t>
            </a:r>
            <a:r>
              <a:rPr lang="en-US" sz="2400">
                <a:solidFill>
                  <a:srgbClr val="0000FF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en-US">
              <a:solidFill>
                <a:srgbClr val="0000FF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09975" y="1858963"/>
            <a:ext cx="69056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2</a:t>
            </a:r>
            <a:r>
              <a:rPr lang="en-US" sz="2400" baseline="300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</a:t>
            </a:r>
            <a:endParaRPr lang="en-US" sz="2400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696913" y="2309813"/>
            <a:ext cx="1071562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b) a</a:t>
            </a:r>
            <a:r>
              <a:rPr lang="en-US" sz="2400" baseline="30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lang="en-US" sz="2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.a</a:t>
            </a:r>
            <a:r>
              <a:rPr lang="en-US" sz="2400" baseline="30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endParaRPr lang="en-US" sz="24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716088" y="2324100"/>
            <a:ext cx="14160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</a:t>
            </a:r>
            <a:r>
              <a:rPr lang="en-US" sz="2400">
                <a:solidFill>
                  <a:srgbClr val="FF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(a.a.a.a)</a:t>
            </a:r>
            <a:endParaRPr lang="en-US">
              <a:solidFill>
                <a:srgbClr val="FF0066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954338" y="2359025"/>
            <a:ext cx="11064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en-US" sz="240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(a.a.a)</a:t>
            </a:r>
            <a:endParaRPr lang="en-US">
              <a:solidFill>
                <a:srgbClr val="0000FF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4006850" y="2359025"/>
            <a:ext cx="1201738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a</a:t>
            </a:r>
            <a:r>
              <a:rPr lang="en-US" sz="2400" baseline="300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</a:t>
            </a:r>
            <a:endParaRPr lang="en-US" sz="2400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539750" y="2852738"/>
            <a:ext cx="1595438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l-NL" sz="2400" b="1" i="1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Tổng quát:</a:t>
            </a:r>
            <a:endParaRPr lang="en-US" sz="2400">
              <a:solidFill>
                <a:srgbClr val="00B05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124075" y="2876550"/>
            <a:ext cx="2176463" cy="523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latin typeface="Times New Roman"/>
                <a:ea typeface="Calibri"/>
              </a:rPr>
              <a:t>a</a:t>
            </a:r>
            <a:r>
              <a:rPr lang="en-US" sz="2800" b="1" baseline="30000" dirty="0">
                <a:latin typeface="Times New Roman"/>
                <a:ea typeface="Calibri"/>
              </a:rPr>
              <a:t>m</a:t>
            </a:r>
            <a:r>
              <a:rPr lang="en-US" sz="2800" b="1" dirty="0">
                <a:latin typeface="Times New Roman"/>
                <a:ea typeface="Calibri"/>
              </a:rPr>
              <a:t> . a</a:t>
            </a:r>
            <a:r>
              <a:rPr lang="en-US" sz="2800" b="1" baseline="30000" dirty="0">
                <a:latin typeface="Times New Roman"/>
                <a:ea typeface="Calibri"/>
              </a:rPr>
              <a:t>n</a:t>
            </a:r>
            <a:r>
              <a:rPr lang="en-US" sz="2800" b="1" dirty="0">
                <a:latin typeface="Times New Roman"/>
                <a:ea typeface="Calibri"/>
              </a:rPr>
              <a:t> = </a:t>
            </a:r>
            <a:r>
              <a:rPr lang="en-US" sz="2800" b="1" dirty="0" err="1">
                <a:latin typeface="Times New Roman"/>
                <a:ea typeface="Calibri"/>
              </a:rPr>
              <a:t>a</a:t>
            </a:r>
            <a:r>
              <a:rPr lang="en-US" sz="2800" b="1" baseline="30000" dirty="0" err="1">
                <a:latin typeface="Times New Roman"/>
                <a:ea typeface="Calibri"/>
              </a:rPr>
              <a:t>m+n</a:t>
            </a:r>
            <a:endParaRPr lang="en-US" sz="2800" b="1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441325" y="3600450"/>
            <a:ext cx="7913688" cy="94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i="1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- </a:t>
            </a:r>
            <a:r>
              <a:rPr lang="en-US" sz="2400" i="1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Chú ý: Khi </a:t>
            </a:r>
            <a:r>
              <a:rPr lang="en-US" sz="2400" b="1" i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nhân</a:t>
            </a:r>
            <a:r>
              <a:rPr lang="en-US" sz="2400" i="1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hai lũy thừa cùng cơ số, ta </a:t>
            </a:r>
            <a:r>
              <a:rPr lang="en-US" sz="2400" b="1" i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giữ nguyên </a:t>
            </a:r>
            <a:r>
              <a:rPr lang="en-US" sz="2400" i="1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cơ số và </a:t>
            </a:r>
            <a:r>
              <a:rPr lang="en-US" sz="2400" b="1" i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cộng</a:t>
            </a:r>
            <a:r>
              <a:rPr lang="en-US" sz="2400" i="1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các số mũ</a:t>
            </a:r>
            <a:endParaRPr lang="en-US" sz="2400" i="1">
              <a:solidFill>
                <a:srgbClr val="7030A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grpSp>
        <p:nvGrpSpPr>
          <p:cNvPr id="20" name="Group 19"/>
          <p:cNvGrpSpPr>
            <a:grpSpLocks/>
          </p:cNvGrpSpPr>
          <p:nvPr/>
        </p:nvGrpSpPr>
        <p:grpSpPr bwMode="auto">
          <a:xfrm>
            <a:off x="395288" y="3221038"/>
            <a:ext cx="8701087" cy="3097212"/>
            <a:chOff x="402237" y="3035931"/>
            <a:chExt cx="8371526" cy="3102629"/>
          </a:xfrm>
        </p:grpSpPr>
        <p:sp>
          <p:nvSpPr>
            <p:cNvPr id="13" name="Oval Callout 12"/>
            <p:cNvSpPr/>
            <p:nvPr/>
          </p:nvSpPr>
          <p:spPr>
            <a:xfrm>
              <a:off x="519844" y="3035931"/>
              <a:ext cx="8253919" cy="1450332"/>
            </a:xfrm>
            <a:prstGeom prst="wedgeEllipseCallout">
              <a:avLst>
                <a:gd name="adj1" fmla="val -33567"/>
                <a:gd name="adj2" fmla="val 82990"/>
              </a:avLst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400">
                  <a:solidFill>
                    <a:srgbClr val="000000"/>
                  </a:solidFill>
                  <a:latin typeface="Times New Roman" pitchFamily="18" charset="0"/>
                  <a:cs typeface="Calibri" pitchFamily="34" charset="0"/>
                </a:rPr>
                <a:t>Em có nhận xét gì về </a:t>
              </a:r>
              <a:r>
                <a:rPr lang="en-US" sz="2400">
                  <a:solidFill>
                    <a:srgbClr val="FF0000"/>
                  </a:solidFill>
                  <a:latin typeface="Times New Roman" pitchFamily="18" charset="0"/>
                  <a:cs typeface="Calibri" pitchFamily="34" charset="0"/>
                </a:rPr>
                <a:t>cơ số và số mũ của kết quả </a:t>
              </a:r>
              <a:r>
                <a:rPr lang="en-US" sz="2400">
                  <a:solidFill>
                    <a:srgbClr val="000000"/>
                  </a:solidFill>
                  <a:latin typeface="Times New Roman" pitchFamily="18" charset="0"/>
                  <a:cs typeface="Calibri" pitchFamily="34" charset="0"/>
                </a:rPr>
                <a:t>với </a:t>
              </a:r>
              <a:r>
                <a:rPr lang="en-US" sz="2400">
                  <a:solidFill>
                    <a:srgbClr val="0070C0"/>
                  </a:solidFill>
                  <a:latin typeface="Times New Roman" pitchFamily="18" charset="0"/>
                  <a:cs typeface="Calibri" pitchFamily="34" charset="0"/>
                </a:rPr>
                <a:t>cơ số và số mũ của các luỹ thừa</a:t>
              </a:r>
              <a:r>
                <a:rPr lang="en-US" sz="2400">
                  <a:solidFill>
                    <a:srgbClr val="000000"/>
                  </a:solidFill>
                  <a:latin typeface="Times New Roman" pitchFamily="18" charset="0"/>
                  <a:cs typeface="Calibri" pitchFamily="34" charset="0"/>
                </a:rPr>
                <a:t>?</a:t>
              </a:r>
              <a:endParaRPr lang="en-US" sz="2400">
                <a:solidFill>
                  <a:srgbClr val="000000"/>
                </a:solidFill>
              </a:endParaRPr>
            </a:p>
          </p:txBody>
        </p:sp>
        <p:pic>
          <p:nvPicPr>
            <p:cNvPr id="11282" name="Picture 1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2237" y="4822378"/>
              <a:ext cx="2068286" cy="1316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279" name="TextBox 4"/>
          <p:cNvSpPr txBox="1">
            <a:spLocks noChangeArrowheads="1"/>
          </p:cNvSpPr>
          <p:nvPr/>
        </p:nvSpPr>
        <p:spPr bwMode="auto">
          <a:xfrm>
            <a:off x="-38100" y="676275"/>
            <a:ext cx="61991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Nhân hai lũy thừa cùng cơ số</a:t>
            </a:r>
          </a:p>
        </p:txBody>
      </p:sp>
      <p:sp>
        <p:nvSpPr>
          <p:cNvPr id="11280" name="TextBox 3"/>
          <p:cNvSpPr txBox="1">
            <a:spLocks noChangeArrowheads="1"/>
          </p:cNvSpPr>
          <p:nvPr/>
        </p:nvSpPr>
        <p:spPr bwMode="auto">
          <a:xfrm>
            <a:off x="0" y="0"/>
            <a:ext cx="9096375" cy="646113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 4: LŨY THỪA VỚI SỐ MŨ TỰ NHIÊN</a:t>
            </a:r>
          </a:p>
        </p:txBody>
      </p:sp>
    </p:spTree>
    <p:extLst>
      <p:ext uri="{BB962C8B-B14F-4D97-AF65-F5344CB8AC3E}">
        <p14:creationId xmlns:p14="http://schemas.microsoft.com/office/powerpoint/2010/main" val="42563376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4" grpId="0"/>
      <p:bldP spid="15" grpId="0" animBg="1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989</Words>
  <Application>Microsoft Office PowerPoint</Application>
  <PresentationFormat>On-screen Show (4:3)</PresentationFormat>
  <Paragraphs>178</Paragraphs>
  <Slides>26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5</cp:revision>
  <dcterms:created xsi:type="dcterms:W3CDTF">2021-07-27T07:03:26Z</dcterms:created>
  <dcterms:modified xsi:type="dcterms:W3CDTF">2021-07-27T23:21:33Z</dcterms:modified>
</cp:coreProperties>
</file>