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8" r:id="rId2"/>
    <p:sldId id="300" r:id="rId3"/>
    <p:sldId id="301" r:id="rId4"/>
    <p:sldId id="302" r:id="rId5"/>
    <p:sldId id="303" r:id="rId6"/>
    <p:sldId id="304" r:id="rId7"/>
    <p:sldId id="305" r:id="rId8"/>
    <p:sldId id="272" r:id="rId9"/>
    <p:sldId id="306" r:id="rId10"/>
    <p:sldId id="273" r:id="rId11"/>
    <p:sldId id="308" r:id="rId12"/>
    <p:sldId id="274" r:id="rId13"/>
    <p:sldId id="275" r:id="rId14"/>
    <p:sldId id="282" r:id="rId15"/>
    <p:sldId id="276" r:id="rId16"/>
    <p:sldId id="314" r:id="rId17"/>
    <p:sldId id="315" r:id="rId18"/>
    <p:sldId id="262" r:id="rId19"/>
    <p:sldId id="316" r:id="rId20"/>
    <p:sldId id="426" r:id="rId21"/>
    <p:sldId id="278" r:id="rId22"/>
    <p:sldId id="269" r:id="rId23"/>
    <p:sldId id="279" r:id="rId24"/>
    <p:sldId id="322" r:id="rId25"/>
    <p:sldId id="323" r:id="rId26"/>
    <p:sldId id="324" r:id="rId27"/>
    <p:sldId id="325" r:id="rId28"/>
    <p:sldId id="26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77" d="100"/>
          <a:sy n="77" d="100"/>
        </p:scale>
        <p:origin x="48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5B967F-5FE0-4525-B2E6-56CFACC21EA8}" type="datetimeFigureOut">
              <a:rPr lang="en-US" smtClean="0"/>
              <a:t>4/18/2023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93BB38-BFF6-47D5-8AEF-FF7D7B7A1309}" type="slidenum">
              <a:rPr lang="en-US" smtClean="0"/>
              <a:t>‹#›</a:t>
            </a:fld>
            <a:endParaRPr lang="en-US"/>
          </a:p>
        </p:txBody>
      </p:sp>
    </p:spTree>
    <p:extLst>
      <p:ext uri="{BB962C8B-B14F-4D97-AF65-F5344CB8AC3E}">
        <p14:creationId xmlns:p14="http://schemas.microsoft.com/office/powerpoint/2010/main" val="658194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18</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FC6E6FA-59FF-48CA-A804-B75FB7617BB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A02E1D63-E2F2-4CAB-9AA2-4928BC6EFA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E3BB90EC-CEB6-4E13-8F20-3A49172A6A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7C6665-661B-4521-82F8-9D5A9A9A1C4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8654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D495C2-CD28-429D-8F00-E95D53FB21EB}"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4100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69470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131444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73536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495C2-CD28-429D-8F00-E95D53FB21EB}"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86279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D495C2-CD28-429D-8F00-E95D53FB21EB}"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934803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D495C2-CD28-429D-8F00-E95D53FB21EB}" type="datetimeFigureOut">
              <a:rPr lang="en-US" smtClean="0"/>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330799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D495C2-CD28-429D-8F00-E95D53FB21EB}" type="datetimeFigureOut">
              <a:rPr lang="en-US" smtClean="0"/>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123676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495C2-CD28-429D-8F00-E95D53FB21EB}" type="datetimeFigureOut">
              <a:rPr lang="en-US" smtClean="0"/>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4055161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495C2-CD28-429D-8F00-E95D53FB21EB}"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234895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495C2-CD28-429D-8F00-E95D53FB21EB}"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500658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495C2-CD28-429D-8F00-E95D53FB21EB}" type="datetimeFigureOut">
              <a:rPr lang="en-US" smtClean="0"/>
              <a:t>4/18/2023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2EE1D-9A44-4CA6-8B84-7FF2D5E1487C}" type="slidenum">
              <a:rPr lang="en-US" smtClean="0"/>
              <a:t>‹#›</a:t>
            </a:fld>
            <a:endParaRPr lang="en-US"/>
          </a:p>
        </p:txBody>
      </p:sp>
    </p:spTree>
    <p:extLst>
      <p:ext uri="{BB962C8B-B14F-4D97-AF65-F5344CB8AC3E}">
        <p14:creationId xmlns:p14="http://schemas.microsoft.com/office/powerpoint/2010/main" val="1456743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 Id="rId9"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4.pn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5.jpe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7.png"/><Relationship Id="rId7" Type="http://schemas.openxmlformats.org/officeDocument/2006/relationships/image" Target="../media/image5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5.jpeg"/></Relationships>
</file>

<file path=ppt/slides/_rels/slide2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12"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26.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hdepblog.com/wp-content/uploads/2018/07/hinh-nen-powerpoint-de-thuong-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67785"/>
            <a:ext cx="11881320" cy="6851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87889" y="836712"/>
            <a:ext cx="184731" cy="369332"/>
          </a:xfrm>
          <a:prstGeom prst="rect">
            <a:avLst/>
          </a:prstGeom>
          <a:noFill/>
        </p:spPr>
        <p:txBody>
          <a:bodyPr wrap="none" rtlCol="0">
            <a:spAutoFit/>
          </a:bodyPr>
          <a:lstStyle/>
          <a:p>
            <a:endParaRPr lang="en-US"/>
          </a:p>
        </p:txBody>
      </p:sp>
      <p:sp>
        <p:nvSpPr>
          <p:cNvPr id="3" name="TextBox 2"/>
          <p:cNvSpPr txBox="1"/>
          <p:nvPr/>
        </p:nvSpPr>
        <p:spPr>
          <a:xfrm>
            <a:off x="3483363" y="76664"/>
            <a:ext cx="5594737" cy="954107"/>
          </a:xfrm>
          <a:prstGeom prst="rect">
            <a:avLst/>
          </a:prstGeom>
          <a:noFill/>
        </p:spPr>
        <p:txBody>
          <a:bodyPr wrap="none" rtlCol="0">
            <a:spAutoFit/>
          </a:bodyPr>
          <a:lstStyle/>
          <a:p>
            <a:r>
              <a:rPr lang="vi-VN" sz="2800" b="1" dirty="0">
                <a:solidFill>
                  <a:srgbClr val="FF0000"/>
                </a:solidFill>
                <a:latin typeface="+mj-lt"/>
              </a:rPr>
              <a:t>NHÓM 8: VĂN BẢN NGHỊ LUẬN</a:t>
            </a:r>
          </a:p>
          <a:p>
            <a:r>
              <a:rPr lang="vi-VN" sz="2800" b="1" dirty="0">
                <a:solidFill>
                  <a:srgbClr val="FF0000"/>
                </a:solidFill>
                <a:latin typeface="+mj-lt"/>
              </a:rPr>
              <a:t>           (NGHỊ LUẬN XÃ HỘI)</a:t>
            </a:r>
            <a:endParaRPr lang="en-US" sz="2800" b="1" dirty="0">
              <a:solidFill>
                <a:srgbClr val="FF0000"/>
              </a:solidFill>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3314" y="3127502"/>
            <a:ext cx="2881935" cy="2912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C:\Users\Admin\Desktop\tải xuống.jpg"/>
          <p:cNvPicPr/>
          <p:nvPr/>
        </p:nvPicPr>
        <p:blipFill>
          <a:blip r:embed="rId4">
            <a:extLst>
              <a:ext uri="{28A0092B-C50C-407E-A947-70E740481C1C}">
                <a14:useLocalDpi xmlns:a14="http://schemas.microsoft.com/office/drawing/2010/main" val="0"/>
              </a:ext>
            </a:extLst>
          </a:blip>
          <a:srcRect/>
          <a:stretch>
            <a:fillRect/>
          </a:stretch>
        </p:blipFill>
        <p:spPr bwMode="auto">
          <a:xfrm>
            <a:off x="4435248" y="3116381"/>
            <a:ext cx="3240360" cy="2912546"/>
          </a:xfrm>
          <a:prstGeom prst="rect">
            <a:avLst/>
          </a:prstGeom>
          <a:noFill/>
          <a:ln>
            <a:noFill/>
          </a:ln>
        </p:spPr>
      </p:pic>
      <p:pic>
        <p:nvPicPr>
          <p:cNvPr id="10" name="Picture 9" descr="C:\Users\Admin\Desktop\images.jpg"/>
          <p:cNvPicPr/>
          <p:nvPr/>
        </p:nvPicPr>
        <p:blipFill>
          <a:blip r:embed="rId5">
            <a:extLst>
              <a:ext uri="{28A0092B-C50C-407E-A947-70E740481C1C}">
                <a14:useLocalDpi xmlns:a14="http://schemas.microsoft.com/office/drawing/2010/main" val="0"/>
              </a:ext>
            </a:extLst>
          </a:blip>
          <a:srcRect/>
          <a:stretch>
            <a:fillRect/>
          </a:stretch>
        </p:blipFill>
        <p:spPr bwMode="auto">
          <a:xfrm>
            <a:off x="7760487" y="3081359"/>
            <a:ext cx="2914650" cy="2924943"/>
          </a:xfrm>
          <a:prstGeom prst="rect">
            <a:avLst/>
          </a:prstGeom>
          <a:noFill/>
          <a:ln>
            <a:noFill/>
          </a:ln>
        </p:spPr>
      </p:pic>
      <p:sp>
        <p:nvSpPr>
          <p:cNvPr id="5" name="TextBox 4">
            <a:extLst>
              <a:ext uri="{FF2B5EF4-FFF2-40B4-BE49-F238E27FC236}">
                <a16:creationId xmlns:a16="http://schemas.microsoft.com/office/drawing/2014/main" id="{1DD4863E-448C-C2B6-3247-01B63C093833}"/>
              </a:ext>
            </a:extLst>
          </p:cNvPr>
          <p:cNvSpPr txBox="1"/>
          <p:nvPr/>
        </p:nvSpPr>
        <p:spPr>
          <a:xfrm>
            <a:off x="1379476" y="1204311"/>
            <a:ext cx="9505056" cy="1477328"/>
          </a:xfrm>
          <a:prstGeom prst="rect">
            <a:avLst/>
          </a:prstGeom>
          <a:noFill/>
        </p:spPr>
        <p:txBody>
          <a:bodyPr wrap="square" rtlCol="0">
            <a:spAutoFit/>
          </a:bodyPr>
          <a:lstStyle/>
          <a:p>
            <a:pPr algn="ct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TIẾT 99,100: </a:t>
            </a: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VĂN BẢN 2: </a:t>
            </a:r>
            <a:endPar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KHAN HIẾM NƯỚC NGỌT (TRỊNH VĂN)</a:t>
            </a:r>
            <a:endParaRPr lang="en-US" sz="3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6091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5107" y="1124745"/>
            <a:ext cx="8034572" cy="461665"/>
          </a:xfrm>
          <a:prstGeom prst="rect">
            <a:avLst/>
          </a:prstGeom>
          <a:noFill/>
        </p:spPr>
        <p:txBody>
          <a:bodyPr wrap="none" rtlCol="0">
            <a:spAutoFit/>
          </a:bodyPr>
          <a:lstStyle/>
          <a:p>
            <a:pPr lvl="0"/>
            <a:r>
              <a:rPr lang="vi-VN" sz="2400" b="1" i="1" dirty="0">
                <a:solidFill>
                  <a:srgbClr val="FF0000"/>
                </a:solidFill>
                <a:latin typeface="+mj-lt"/>
              </a:rPr>
              <a:t>1. Đặt vấn đề ( nêu thực trạng của việc khan hiếm nước ngọt</a:t>
            </a:r>
            <a:r>
              <a:rPr lang="vi-VN" sz="2400" b="1" i="1" dirty="0">
                <a:solidFill>
                  <a:srgbClr val="FF0000"/>
                </a:solidFill>
              </a:rPr>
              <a:t>)</a:t>
            </a:r>
            <a:endParaRPr lang="en-US" sz="2400" b="1" i="1" dirty="0">
              <a:solidFill>
                <a:srgbClr val="FF0000"/>
              </a:solidFill>
            </a:endParaRPr>
          </a:p>
        </p:txBody>
      </p:sp>
      <p:sp>
        <p:nvSpPr>
          <p:cNvPr id="3" name="TextBox 2"/>
          <p:cNvSpPr txBox="1"/>
          <p:nvPr/>
        </p:nvSpPr>
        <p:spPr>
          <a:xfrm>
            <a:off x="551384" y="1716023"/>
            <a:ext cx="8370645" cy="1200329"/>
          </a:xfrm>
          <a:prstGeom prst="rect">
            <a:avLst/>
          </a:prstGeom>
          <a:solidFill>
            <a:schemeClr val="accent3">
              <a:lumMod val="60000"/>
              <a:lumOff val="40000"/>
            </a:schemeClr>
          </a:solidFill>
        </p:spPr>
        <p:txBody>
          <a:bodyPr wrap="square" rtlCol="0">
            <a:spAutoFit/>
          </a:bodyPr>
          <a:lstStyle/>
          <a:p>
            <a:pPr lvl="0"/>
            <a:r>
              <a:rPr lang="vi-VN" sz="2400" dirty="0">
                <a:latin typeface="+mj-lt"/>
              </a:rPr>
              <a:t>- Nước ngọt đóng vai trò to lớn trong sinh hoạt, sản xuất của con người. Tạo thúc đẩy cân bằng sinh thái, phát triển kinh tế, duy trì sự sống cho con người, động thực vật trên trái đất.</a:t>
            </a:r>
            <a:endParaRPr lang="en-US" sz="2400" dirty="0">
              <a:latin typeface="+mj-lt"/>
            </a:endParaRPr>
          </a:p>
        </p:txBody>
      </p:sp>
      <p:sp>
        <p:nvSpPr>
          <p:cNvPr id="4" name="TextBox 3"/>
          <p:cNvSpPr txBox="1"/>
          <p:nvPr/>
        </p:nvSpPr>
        <p:spPr>
          <a:xfrm>
            <a:off x="517231" y="3286638"/>
            <a:ext cx="8370645" cy="1938992"/>
          </a:xfrm>
          <a:prstGeom prst="rect">
            <a:avLst/>
          </a:prstGeom>
          <a:solidFill>
            <a:schemeClr val="tx2">
              <a:lumMod val="60000"/>
              <a:lumOff val="40000"/>
            </a:schemeClr>
          </a:solidFill>
        </p:spPr>
        <p:txBody>
          <a:bodyPr wrap="square" rtlCol="0">
            <a:spAutoFit/>
          </a:bodyPr>
          <a:lstStyle/>
          <a:p>
            <a:pPr lvl="0"/>
            <a:r>
              <a:rPr lang="vi-VN" sz="2400" dirty="0">
                <a:latin typeface="+mj-lt"/>
              </a:rPr>
              <a:t>- Hiện nay, con người chúng ta bị ảo tưởng về vấn đền nước không không bao giờ cạn kiệt </a:t>
            </a:r>
            <a:endParaRPr lang="en-US" sz="2400" dirty="0">
              <a:latin typeface="+mj-lt"/>
            </a:endParaRPr>
          </a:p>
          <a:p>
            <a:r>
              <a:rPr lang="vi-VN" sz="2400" dirty="0">
                <a:latin typeface="+mj-lt"/>
              </a:rPr>
              <a:t>+Bởi hệ thống nước xung quanh chúng ta là rất nhiều.</a:t>
            </a:r>
            <a:endParaRPr lang="en-US" sz="2400" dirty="0">
              <a:latin typeface="+mj-lt"/>
            </a:endParaRPr>
          </a:p>
          <a:p>
            <a:r>
              <a:rPr lang="vi-VN" sz="2400" dirty="0">
                <a:latin typeface="+mj-lt"/>
              </a:rPr>
              <a:t>+ Điều đó tạo cảm giác chúng ta sẽ không bao giờ thiếu nước</a:t>
            </a:r>
            <a:endParaRPr lang="en-US" sz="2400" dirty="0">
              <a:latin typeface="+mj-lt"/>
            </a:endParaRPr>
          </a:p>
          <a:p>
            <a:r>
              <a:rPr lang="vi-VN" sz="2400" dirty="0">
                <a:latin typeface="+mj-lt"/>
              </a:rPr>
              <a:t>+Đây chính là suy nghĩ sai lầm, thật  “ nhầm to” của chúng ta.</a:t>
            </a:r>
            <a:endParaRPr lang="en-US" sz="2400" dirty="0">
              <a:latin typeface="+mj-lt"/>
            </a:endParaRPr>
          </a:p>
        </p:txBody>
      </p:sp>
      <p:sp>
        <p:nvSpPr>
          <p:cNvPr id="5" name="Right Arrow 4"/>
          <p:cNvSpPr/>
          <p:nvPr/>
        </p:nvSpPr>
        <p:spPr>
          <a:xfrm>
            <a:off x="1279585" y="5847886"/>
            <a:ext cx="8315823" cy="1060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mj-lt"/>
              </a:rPr>
              <a:t>Đặt vấn đề ngắn gọn , thông qua chính thực tế của chúng ta</a:t>
            </a:r>
            <a:r>
              <a:rPr lang="vi-VN" sz="2400" dirty="0">
                <a:solidFill>
                  <a:srgbClr val="FF0000"/>
                </a:solidFill>
                <a:latin typeface="+mj-lt"/>
              </a:rPr>
              <a:t>.</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4352" y="1586410"/>
            <a:ext cx="2029842" cy="1208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9264352" y="2932698"/>
            <a:ext cx="2054173" cy="1440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3679" y="4517944"/>
            <a:ext cx="2070515" cy="1373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25">
            <a:extLst>
              <a:ext uri="{FF2B5EF4-FFF2-40B4-BE49-F238E27FC236}">
                <a16:creationId xmlns:a16="http://schemas.microsoft.com/office/drawing/2014/main" id="{99AF4331-8872-58C9-AD43-12516E82E5DB}"/>
              </a:ext>
            </a:extLst>
          </p:cNvPr>
          <p:cNvSpPr/>
          <p:nvPr/>
        </p:nvSpPr>
        <p:spPr>
          <a:xfrm>
            <a:off x="480712" y="172866"/>
            <a:ext cx="10696588" cy="548042"/>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799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7171"/>
                                        </p:tgtEl>
                                        <p:attrNameLst>
                                          <p:attrName>style.visibility</p:attrName>
                                        </p:attrNameLst>
                                      </p:cBhvr>
                                      <p:to>
                                        <p:strVal val="visible"/>
                                      </p:to>
                                    </p:set>
                                    <p:animEffect transition="in" filter="barn(inVertical)">
                                      <p:cBhvr>
                                        <p:cTn id="10" dur="500"/>
                                        <p:tgtEl>
                                          <p:spTgt spid="7171"/>
                                        </p:tgtEl>
                                      </p:cBhvr>
                                    </p:animEffect>
                                  </p:childTnLst>
                                </p:cTn>
                              </p:par>
                              <p:par>
                                <p:cTn id="11" presetID="16" presetClass="entr" presetSubtype="21" fill="hold" nodeType="withEffect">
                                  <p:stCondLst>
                                    <p:cond delay="0"/>
                                  </p:stCondLst>
                                  <p:childTnLst>
                                    <p:set>
                                      <p:cBhvr>
                                        <p:cTn id="12" dur="1" fill="hold">
                                          <p:stCondLst>
                                            <p:cond delay="0"/>
                                          </p:stCondLst>
                                        </p:cTn>
                                        <p:tgtEl>
                                          <p:spTgt spid="7172"/>
                                        </p:tgtEl>
                                        <p:attrNameLst>
                                          <p:attrName>style.visibility</p:attrName>
                                        </p:attrNameLst>
                                      </p:cBhvr>
                                      <p:to>
                                        <p:strVal val="visible"/>
                                      </p:to>
                                    </p:set>
                                    <p:animEffect transition="in" filter="barn(inVertical)">
                                      <p:cBhvr>
                                        <p:cTn id="13" dur="500"/>
                                        <p:tgtEl>
                                          <p:spTgt spid="7172"/>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par>
                                <p:cTn id="19" presetID="6" presetClass="entr" presetSubtype="16" fill="hold" nodeType="withEffect">
                                  <p:stCondLst>
                                    <p:cond delay="0"/>
                                  </p:stCondLst>
                                  <p:childTnLst>
                                    <p:set>
                                      <p:cBhvr>
                                        <p:cTn id="20" dur="1" fill="hold">
                                          <p:stCondLst>
                                            <p:cond delay="0"/>
                                          </p:stCondLst>
                                        </p:cTn>
                                        <p:tgtEl>
                                          <p:spTgt spid="7173"/>
                                        </p:tgtEl>
                                        <p:attrNameLst>
                                          <p:attrName>style.visibility</p:attrName>
                                        </p:attrNameLst>
                                      </p:cBhvr>
                                      <p:to>
                                        <p:strVal val="visible"/>
                                      </p:to>
                                    </p:set>
                                    <p:animEffect transition="in" filter="circle(in)">
                                      <p:cBhvr>
                                        <p:cTn id="21" dur="2000"/>
                                        <p:tgtEl>
                                          <p:spTgt spid="7173"/>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42144" y="1506184"/>
            <a:ext cx="10845800" cy="1366528"/>
          </a:xfrm>
          <a:prstGeom prst="rect">
            <a:avLst/>
          </a:prstGeom>
        </p:spPr>
        <p:txBody>
          <a:bodyPr>
            <a:spAutoFit/>
          </a:bodyPr>
          <a:lstStyle/>
          <a:p>
            <a:pPr algn="ctr">
              <a:lnSpc>
                <a:spcPct val="115000"/>
              </a:lnSpc>
              <a:spcAft>
                <a:spcPts val="0"/>
              </a:spcAft>
            </a:pPr>
            <a:r>
              <a:rPr lang="en-US" sz="2400" b="1" dirty="0">
                <a:solidFill>
                  <a:srgbClr val="FF0000"/>
                </a:solidFill>
                <a:latin typeface="Times New Roman" panose="02020603050405020304" pitchFamily="18" charset="0"/>
                <a:ea typeface="Calibri" panose="020F0502020204030204" pitchFamily="34" charset="0"/>
              </a:rPr>
              <a:t>PHIẾU HỌC TẬP 01:</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a:solidFill>
                  <a:srgbClr val="0070C0"/>
                </a:solidFill>
                <a:latin typeface="Times New Roman" panose="02020603050405020304" pitchFamily="18" charset="0"/>
                <a:ea typeface="Calibri" panose="020F0502020204030204" pitchFamily="34" charset="0"/>
              </a:rPr>
              <a:t>TÌM HIỂU VẤN ĐỀ: NƯỚC NGỌT KHAN HIẾM</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nvGraphicFramePr>
        <p:xfrm>
          <a:off x="660400" y="2536957"/>
          <a:ext cx="10845799" cy="3277616"/>
        </p:xfrm>
        <a:graphic>
          <a:graphicData uri="http://schemas.openxmlformats.org/drawingml/2006/table">
            <a:tbl>
              <a:tblPr firstRow="1" firstCol="1" bandRow="1"/>
              <a:tblGrid>
                <a:gridCol w="2952329">
                  <a:extLst>
                    <a:ext uri="{9D8B030D-6E8A-4147-A177-3AD203B41FA5}">
                      <a16:colId xmlns:a16="http://schemas.microsoft.com/office/drawing/2014/main" val="2365622584"/>
                    </a:ext>
                  </a:extLst>
                </a:gridCol>
                <a:gridCol w="3314687">
                  <a:extLst>
                    <a:ext uri="{9D8B030D-6E8A-4147-A177-3AD203B41FA5}">
                      <a16:colId xmlns:a16="http://schemas.microsoft.com/office/drawing/2014/main" val="2397518170"/>
                    </a:ext>
                  </a:extLst>
                </a:gridCol>
                <a:gridCol w="4578783">
                  <a:extLst>
                    <a:ext uri="{9D8B030D-6E8A-4147-A177-3AD203B41FA5}">
                      <a16:colId xmlns:a16="http://schemas.microsoft.com/office/drawing/2014/main" val="1801670762"/>
                    </a:ext>
                  </a:extLst>
                </a:gridCol>
              </a:tblGrid>
              <a:tr h="0">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Nhóm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 chứng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3790783"/>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1,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1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916510"/>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3,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2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458815"/>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5, 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3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481877"/>
                  </a:ext>
                </a:extLst>
              </a:tr>
            </a:tbl>
          </a:graphicData>
        </a:graphic>
      </p:graphicFrame>
      <p:sp>
        <p:nvSpPr>
          <p:cNvPr id="6" name="Rounded Rectangle 25">
            <a:extLst>
              <a:ext uri="{FF2B5EF4-FFF2-40B4-BE49-F238E27FC236}">
                <a16:creationId xmlns:a16="http://schemas.microsoft.com/office/drawing/2014/main" id="{582C520B-16D6-7E1B-24FB-50444DE52C27}"/>
              </a:ext>
            </a:extLst>
          </p:cNvPr>
          <p:cNvSpPr/>
          <p:nvPr/>
        </p:nvSpPr>
        <p:spPr>
          <a:xfrm>
            <a:off x="480712" y="172866"/>
            <a:ext cx="10696588" cy="548042"/>
          </a:xfrm>
          <a:prstGeom prst="roundRect">
            <a:avLst>
              <a:gd name="adj" fmla="val 50000"/>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0871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ộ hình nền siêu đẹp chất lượng cao cho Powerpoint part 3 – Luong Diep Blo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
            <a:ext cx="1188132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79576" y="1141774"/>
            <a:ext cx="9168953" cy="830997"/>
          </a:xfrm>
          <a:prstGeom prst="rect">
            <a:avLst/>
          </a:prstGeom>
          <a:noFill/>
        </p:spPr>
        <p:txBody>
          <a:bodyPr wrap="square" rtlCol="0">
            <a:spAutoFit/>
          </a:bodyPr>
          <a:lstStyle/>
          <a:p>
            <a:pPr lvl="0"/>
            <a:r>
              <a:rPr lang="vi-VN" sz="2400" b="1" i="1" dirty="0">
                <a:solidFill>
                  <a:srgbClr val="FF0000"/>
                </a:solidFill>
                <a:latin typeface="+mj-lt"/>
              </a:rPr>
              <a:t>2.Giải quyết vấn đề (Nguyên nhân- hậu quả của việc khan hiếm nước ngọt)</a:t>
            </a:r>
            <a:endParaRPr lang="en-US" sz="2400" i="1" dirty="0">
              <a:solidFill>
                <a:srgbClr val="FF0000"/>
              </a:solidFill>
              <a:latin typeface="+mj-lt"/>
            </a:endParaRPr>
          </a:p>
        </p:txBody>
      </p:sp>
      <p:sp>
        <p:nvSpPr>
          <p:cNvPr id="4" name="TextBox 3"/>
          <p:cNvSpPr txBox="1"/>
          <p:nvPr/>
        </p:nvSpPr>
        <p:spPr>
          <a:xfrm>
            <a:off x="1906419" y="2132856"/>
            <a:ext cx="2446504" cy="523220"/>
          </a:xfrm>
          <a:prstGeom prst="rect">
            <a:avLst/>
          </a:prstGeom>
          <a:noFill/>
        </p:spPr>
        <p:txBody>
          <a:bodyPr wrap="none" rtlCol="0">
            <a:spAutoFit/>
          </a:bodyPr>
          <a:lstStyle/>
          <a:p>
            <a:r>
              <a:rPr lang="vi-VN" sz="2800" dirty="0">
                <a:latin typeface="+mj-lt"/>
              </a:rPr>
              <a:t>a. Nguyên nhân</a:t>
            </a:r>
            <a:endParaRPr lang="en-US" sz="2800" dirty="0">
              <a:latin typeface="+mj-lt"/>
            </a:endParaRPr>
          </a:p>
        </p:txBody>
      </p:sp>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347" y="2924944"/>
            <a:ext cx="2635577"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0042" y="2877436"/>
            <a:ext cx="2928479" cy="1813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81572" y="2924943"/>
            <a:ext cx="2928479" cy="183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2641" y="5022860"/>
            <a:ext cx="2783280" cy="183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4533" y="4941168"/>
            <a:ext cx="2518390" cy="1769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1571" y="5024428"/>
            <a:ext cx="289911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25">
            <a:extLst>
              <a:ext uri="{FF2B5EF4-FFF2-40B4-BE49-F238E27FC236}">
                <a16:creationId xmlns:a16="http://schemas.microsoft.com/office/drawing/2014/main" id="{B23CBD9A-5098-AA43-B1E8-70338E52C8F9}"/>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789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wipe(down)">
                                      <p:cBhvr>
                                        <p:cTn id="17" dur="500"/>
                                        <p:tgtEl>
                                          <p:spTgt spid="3078"/>
                                        </p:tgtEl>
                                      </p:cBhvr>
                                    </p:animEffect>
                                  </p:childTnLst>
                                </p:cTn>
                              </p:par>
                              <p:par>
                                <p:cTn id="18" presetID="22" presetClass="entr" presetSubtype="4" fill="hold" nodeType="withEffect">
                                  <p:stCondLst>
                                    <p:cond delay="0"/>
                                  </p:stCondLst>
                                  <p:childTnLst>
                                    <p:set>
                                      <p:cBhvr>
                                        <p:cTn id="19" dur="1" fill="hold">
                                          <p:stCondLst>
                                            <p:cond delay="0"/>
                                          </p:stCondLst>
                                        </p:cTn>
                                        <p:tgtEl>
                                          <p:spTgt spid="3079"/>
                                        </p:tgtEl>
                                        <p:attrNameLst>
                                          <p:attrName>style.visibility</p:attrName>
                                        </p:attrNameLst>
                                      </p:cBhvr>
                                      <p:to>
                                        <p:strVal val="visible"/>
                                      </p:to>
                                    </p:set>
                                    <p:animEffect transition="in" filter="wipe(down)">
                                      <p:cBhvr>
                                        <p:cTn id="20" dur="500"/>
                                        <p:tgtEl>
                                          <p:spTgt spid="307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82"/>
                                        </p:tgtEl>
                                        <p:attrNameLst>
                                          <p:attrName>style.visibility</p:attrName>
                                        </p:attrNameLst>
                                      </p:cBhvr>
                                      <p:to>
                                        <p:strVal val="visible"/>
                                      </p:to>
                                    </p:set>
                                    <p:anim calcmode="lin" valueType="num">
                                      <p:cBhvr additive="base">
                                        <p:cTn id="25" dur="500" fill="hold"/>
                                        <p:tgtEl>
                                          <p:spTgt spid="3082"/>
                                        </p:tgtEl>
                                        <p:attrNameLst>
                                          <p:attrName>ppt_x</p:attrName>
                                        </p:attrNameLst>
                                      </p:cBhvr>
                                      <p:tavLst>
                                        <p:tav tm="0">
                                          <p:val>
                                            <p:strVal val="#ppt_x"/>
                                          </p:val>
                                        </p:tav>
                                        <p:tav tm="100000">
                                          <p:val>
                                            <p:strVal val="#ppt_x"/>
                                          </p:val>
                                        </p:tav>
                                      </p:tavLst>
                                    </p:anim>
                                    <p:anim calcmode="lin" valueType="num">
                                      <p:cBhvr additive="base">
                                        <p:cTn id="26" dur="500" fill="hold"/>
                                        <p:tgtEl>
                                          <p:spTgt spid="308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081"/>
                                        </p:tgtEl>
                                        <p:attrNameLst>
                                          <p:attrName>style.visibility</p:attrName>
                                        </p:attrNameLst>
                                      </p:cBhvr>
                                      <p:to>
                                        <p:strVal val="visible"/>
                                      </p:to>
                                    </p:set>
                                    <p:anim calcmode="lin" valueType="num">
                                      <p:cBhvr additive="base">
                                        <p:cTn id="29" dur="500" fill="hold"/>
                                        <p:tgtEl>
                                          <p:spTgt spid="3081"/>
                                        </p:tgtEl>
                                        <p:attrNameLst>
                                          <p:attrName>ppt_x</p:attrName>
                                        </p:attrNameLst>
                                      </p:cBhvr>
                                      <p:tavLst>
                                        <p:tav tm="0">
                                          <p:val>
                                            <p:strVal val="#ppt_x"/>
                                          </p:val>
                                        </p:tav>
                                        <p:tav tm="100000">
                                          <p:val>
                                            <p:strVal val="#ppt_x"/>
                                          </p:val>
                                        </p:tav>
                                      </p:tavLst>
                                    </p:anim>
                                    <p:anim calcmode="lin" valueType="num">
                                      <p:cBhvr additive="base">
                                        <p:cTn id="30" dur="500" fill="hold"/>
                                        <p:tgtEl>
                                          <p:spTgt spid="308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080"/>
                                        </p:tgtEl>
                                        <p:attrNameLst>
                                          <p:attrName>style.visibility</p:attrName>
                                        </p:attrNameLst>
                                      </p:cBhvr>
                                      <p:to>
                                        <p:strVal val="visible"/>
                                      </p:to>
                                    </p:set>
                                    <p:animEffect transition="in" filter="circle(in)">
                                      <p:cBhvr>
                                        <p:cTn id="35" dur="2000"/>
                                        <p:tgtEl>
                                          <p:spTgt spid="308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083"/>
                                        </p:tgtEl>
                                        <p:attrNameLst>
                                          <p:attrName>style.visibility</p:attrName>
                                        </p:attrNameLst>
                                      </p:cBhvr>
                                      <p:to>
                                        <p:strVal val="visible"/>
                                      </p:to>
                                    </p:set>
                                    <p:animEffect transition="in" filter="wipe(down)">
                                      <p:cBhvr>
                                        <p:cTn id="40" dur="500"/>
                                        <p:tgtEl>
                                          <p:spTgt spid="3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0"/>
            <a:ext cx="1195332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96292" y="820563"/>
            <a:ext cx="9171709" cy="830997"/>
          </a:xfrm>
          <a:prstGeom prst="rect">
            <a:avLst/>
          </a:prstGeom>
          <a:noFill/>
        </p:spPr>
        <p:txBody>
          <a:bodyPr wrap="square" rtlCol="0">
            <a:spAutoFit/>
          </a:bodyPr>
          <a:lstStyle/>
          <a:p>
            <a:r>
              <a:rPr lang="vi-VN" sz="2400" b="1" i="1" dirty="0">
                <a:solidFill>
                  <a:srgbClr val="FF0000"/>
                </a:solidFill>
                <a:latin typeface="+mj-lt"/>
              </a:rPr>
              <a:t>2.Giải quyết vấn đề (Nguyên nhân- hậu quả của việc khan hiếm nước ngọt)</a:t>
            </a:r>
          </a:p>
        </p:txBody>
      </p:sp>
      <p:sp>
        <p:nvSpPr>
          <p:cNvPr id="5" name="TextBox 4"/>
          <p:cNvSpPr txBox="1"/>
          <p:nvPr/>
        </p:nvSpPr>
        <p:spPr>
          <a:xfrm>
            <a:off x="1631504" y="1674386"/>
            <a:ext cx="2446504" cy="523220"/>
          </a:xfrm>
          <a:prstGeom prst="rect">
            <a:avLst/>
          </a:prstGeom>
          <a:noFill/>
        </p:spPr>
        <p:txBody>
          <a:bodyPr wrap="none" rtlCol="0">
            <a:spAutoFit/>
          </a:bodyPr>
          <a:lstStyle/>
          <a:p>
            <a:r>
              <a:rPr lang="vi-VN" sz="2800" dirty="0">
                <a:solidFill>
                  <a:schemeClr val="tx2"/>
                </a:solidFill>
                <a:latin typeface="+mj-lt"/>
              </a:rPr>
              <a:t>a. Nguyên nhân</a:t>
            </a:r>
            <a:endParaRPr lang="en-US" sz="2800" dirty="0">
              <a:solidFill>
                <a:schemeClr val="tx2"/>
              </a:solidFill>
              <a:latin typeface="+mj-lt"/>
            </a:endParaRPr>
          </a:p>
        </p:txBody>
      </p:sp>
      <p:sp>
        <p:nvSpPr>
          <p:cNvPr id="3" name="Rectangle 2"/>
          <p:cNvSpPr/>
          <p:nvPr/>
        </p:nvSpPr>
        <p:spPr>
          <a:xfrm>
            <a:off x="1847528" y="2197607"/>
            <a:ext cx="8208912" cy="4431983"/>
          </a:xfrm>
          <a:prstGeom prst="rect">
            <a:avLst/>
          </a:prstGeom>
        </p:spPr>
        <p:txBody>
          <a:bodyPr wrap="square">
            <a:spAutoFit/>
          </a:bodyPr>
          <a:lstStyle/>
          <a:p>
            <a:r>
              <a:rPr lang="vi-VN" sz="2400" dirty="0">
                <a:latin typeface="+mj-lt"/>
              </a:rPr>
              <a:t>-  Nguồn nước sạch hạn hẹp.</a:t>
            </a:r>
          </a:p>
          <a:p>
            <a:pPr marL="285750" indent="-285750">
              <a:buFontTx/>
              <a:buChar char="-"/>
            </a:pPr>
            <a:r>
              <a:rPr lang="vi-VN" sz="2400" dirty="0">
                <a:latin typeface="+mj-lt"/>
              </a:rPr>
              <a:t>Phân hóa nước ngọt không đồng đều ngay cả trên thế giới và ở Việt Nam.</a:t>
            </a:r>
          </a:p>
          <a:p>
            <a:pPr marL="285750" indent="-285750">
              <a:buFontTx/>
              <a:buChar char="-"/>
            </a:pPr>
            <a:r>
              <a:rPr lang="vi-VN" sz="2400" dirty="0">
                <a:latin typeface="+mj-lt"/>
              </a:rPr>
              <a:t>Chi phí khai thác nguồn nước ngọt chi phí cao</a:t>
            </a:r>
          </a:p>
          <a:p>
            <a:r>
              <a:rPr lang="vi-VN" sz="2400" dirty="0">
                <a:latin typeface="+mj-lt"/>
              </a:rPr>
              <a:t>-   Số nước ngọt không tự tạo ra, bên cạnh đó  đang bị ô nhiễm do chính con người tạo ra.</a:t>
            </a:r>
          </a:p>
          <a:p>
            <a:r>
              <a:rPr lang="vi-VN" sz="2400" dirty="0">
                <a:latin typeface="+mj-lt"/>
              </a:rPr>
              <a:t>+ Rác thác được bắt nguồn từ các mặt trong cuộc sống.</a:t>
            </a:r>
          </a:p>
          <a:p>
            <a:r>
              <a:rPr lang="vi-VN" sz="2400" dirty="0">
                <a:latin typeface="+mj-lt"/>
              </a:rPr>
              <a:t>+ Có những rác thải mất hàng chục năm mà chưa tiêu hủy được.</a:t>
            </a:r>
          </a:p>
          <a:p>
            <a:r>
              <a:rPr lang="vi-VN" sz="2400" dirty="0">
                <a:latin typeface="+mj-lt"/>
              </a:rPr>
              <a:t>+ Những chất độc ngấm xuống đất, thải ra sông suối</a:t>
            </a:r>
          </a:p>
          <a:p>
            <a:pPr marL="285750" indent="-285750">
              <a:buFontTx/>
              <a:buChar char="-"/>
            </a:pPr>
            <a:r>
              <a:rPr lang="vi-VN" sz="2400" dirty="0">
                <a:latin typeface="+mj-lt"/>
              </a:rPr>
              <a:t>Dân số ngày càng tăng cao, nhu cầu sử dụng nước ngọt ngày càng tăng cao</a:t>
            </a:r>
          </a:p>
          <a:p>
            <a:endParaRPr lang="vi-VN" dirty="0"/>
          </a:p>
        </p:txBody>
      </p:sp>
      <p:sp>
        <p:nvSpPr>
          <p:cNvPr id="4" name="Right Arrow 3"/>
          <p:cNvSpPr/>
          <p:nvPr/>
        </p:nvSpPr>
        <p:spPr>
          <a:xfrm>
            <a:off x="2495600" y="6128323"/>
            <a:ext cx="6048672" cy="899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	</a:t>
            </a:r>
            <a:r>
              <a:rPr lang="vi-VN" sz="2800" b="1" dirty="0">
                <a:solidFill>
                  <a:srgbClr val="FF0000"/>
                </a:solidFill>
                <a:latin typeface="+mj-lt"/>
              </a:rPr>
              <a:t>Nước ngày càng khan hiếm.</a:t>
            </a:r>
            <a:endParaRPr lang="en-US" sz="2800" b="1" dirty="0">
              <a:solidFill>
                <a:srgbClr val="FF0000"/>
              </a:solidFill>
              <a:latin typeface="+mj-lt"/>
            </a:endParaRPr>
          </a:p>
        </p:txBody>
      </p:sp>
      <p:sp>
        <p:nvSpPr>
          <p:cNvPr id="6" name="Rounded Rectangle 25">
            <a:extLst>
              <a:ext uri="{FF2B5EF4-FFF2-40B4-BE49-F238E27FC236}">
                <a16:creationId xmlns:a16="http://schemas.microsoft.com/office/drawing/2014/main" id="{D4EB6CA1-570F-C62D-A678-6EAD15A514D5}"/>
              </a:ext>
            </a:extLst>
          </p:cNvPr>
          <p:cNvSpPr/>
          <p:nvPr/>
        </p:nvSpPr>
        <p:spPr>
          <a:xfrm>
            <a:off x="480712" y="172866"/>
            <a:ext cx="10696588" cy="54804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324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0"/>
            <a:ext cx="1188132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96292" y="820563"/>
            <a:ext cx="9171709" cy="830997"/>
          </a:xfrm>
          <a:prstGeom prst="rect">
            <a:avLst/>
          </a:prstGeom>
          <a:noFill/>
        </p:spPr>
        <p:txBody>
          <a:bodyPr wrap="square" rtlCol="0">
            <a:spAutoFit/>
          </a:bodyPr>
          <a:lstStyle/>
          <a:p>
            <a:r>
              <a:rPr lang="vi-VN" sz="2400" b="1" i="1" dirty="0">
                <a:solidFill>
                  <a:srgbClr val="FF0000"/>
                </a:solidFill>
                <a:latin typeface="+mj-lt"/>
              </a:rPr>
              <a:t>2.Giải quyết vấn đề (Nguyên nhân- hậu quả của việc khan hiếm nước ngọt)</a:t>
            </a:r>
          </a:p>
        </p:txBody>
      </p:sp>
      <p:sp>
        <p:nvSpPr>
          <p:cNvPr id="5" name="TextBox 4"/>
          <p:cNvSpPr txBox="1"/>
          <p:nvPr/>
        </p:nvSpPr>
        <p:spPr>
          <a:xfrm>
            <a:off x="1631505" y="1674386"/>
            <a:ext cx="1749197" cy="523220"/>
          </a:xfrm>
          <a:prstGeom prst="rect">
            <a:avLst/>
          </a:prstGeom>
          <a:noFill/>
        </p:spPr>
        <p:txBody>
          <a:bodyPr wrap="none" rtlCol="0">
            <a:spAutoFit/>
          </a:bodyPr>
          <a:lstStyle/>
          <a:p>
            <a:r>
              <a:rPr lang="vi-VN" sz="2800" dirty="0">
                <a:solidFill>
                  <a:schemeClr val="tx2"/>
                </a:solidFill>
                <a:latin typeface="+mj-lt"/>
              </a:rPr>
              <a:t>b. Hậu quả</a:t>
            </a:r>
            <a:endParaRPr lang="en-US" sz="2800" dirty="0">
              <a:solidFill>
                <a:schemeClr val="tx2"/>
              </a:solidFill>
              <a:latin typeface="+mj-lt"/>
            </a:endParaRPr>
          </a:p>
        </p:txBody>
      </p:sp>
      <p:sp>
        <p:nvSpPr>
          <p:cNvPr id="3" name="Rectangle 2"/>
          <p:cNvSpPr/>
          <p:nvPr/>
        </p:nvSpPr>
        <p:spPr>
          <a:xfrm>
            <a:off x="1651364" y="4941169"/>
            <a:ext cx="8208912" cy="1200329"/>
          </a:xfrm>
          <a:prstGeom prst="rect">
            <a:avLst/>
          </a:prstGeom>
        </p:spPr>
        <p:txBody>
          <a:bodyPr wrap="square">
            <a:spAutoFit/>
          </a:bodyPr>
          <a:lstStyle/>
          <a:p>
            <a:r>
              <a:rPr lang="vi-VN" sz="2400" dirty="0"/>
              <a:t> -</a:t>
            </a:r>
            <a:r>
              <a:rPr lang="vi-VN" sz="2400" dirty="0">
                <a:latin typeface="+mj-lt"/>
              </a:rPr>
              <a:t>Tình trạng thiếu nước diễn ra trong sinh hoạt con người, đất đai khô cằn; cây cối, muôn vật không sống nổi.</a:t>
            </a:r>
            <a:endParaRPr lang="en-US" sz="2400" dirty="0">
              <a:latin typeface="+mj-lt"/>
            </a:endParaRPr>
          </a:p>
          <a:p>
            <a:r>
              <a:rPr lang="vi-VN" sz="2400" dirty="0">
                <a:latin typeface="+mj-lt"/>
              </a:rPr>
              <a:t>      </a:t>
            </a:r>
            <a:endParaRPr lang="vi-VN" dirty="0">
              <a:latin typeface="+mj-lt"/>
            </a:endParaRPr>
          </a:p>
        </p:txBody>
      </p:sp>
      <p:sp>
        <p:nvSpPr>
          <p:cNvPr id="4" name="Right Arrow 3"/>
          <p:cNvSpPr/>
          <p:nvPr/>
        </p:nvSpPr>
        <p:spPr>
          <a:xfrm>
            <a:off x="1631504" y="5733257"/>
            <a:ext cx="8784976" cy="1294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a:p>
            <a:pPr algn="ctr"/>
            <a:r>
              <a:rPr lang="vi-VN" dirty="0"/>
              <a:t> </a:t>
            </a:r>
            <a:r>
              <a:rPr lang="vi-VN" sz="2400" b="1" dirty="0">
                <a:solidFill>
                  <a:schemeClr val="tx1"/>
                </a:solidFill>
                <a:latin typeface="+mj-lt"/>
              </a:rPr>
              <a:t>Ảnh hưởng trực tiếp đến sức khỏe và kinh tế nghiêm trọng đối với con người</a:t>
            </a:r>
          </a:p>
          <a:p>
            <a:pPr algn="ctr"/>
            <a:r>
              <a:rPr lang="vi-VN" dirty="0"/>
              <a:t>	</a:t>
            </a:r>
            <a:endParaRPr lang="en-US" sz="2800" b="1" dirty="0">
              <a:solidFill>
                <a:srgbClr val="FF0000"/>
              </a:solidFill>
              <a:latin typeface="+mj-lt"/>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3234" y="2226595"/>
            <a:ext cx="2860460" cy="2553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3327" y="2214176"/>
            <a:ext cx="3101330" cy="251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4658" y="2226594"/>
            <a:ext cx="2850385" cy="24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25">
            <a:extLst>
              <a:ext uri="{FF2B5EF4-FFF2-40B4-BE49-F238E27FC236}">
                <a16:creationId xmlns:a16="http://schemas.microsoft.com/office/drawing/2014/main" id="{F96EB5FA-0BF9-240E-68D9-579BDB7AB344}"/>
              </a:ext>
            </a:extLst>
          </p:cNvPr>
          <p:cNvSpPr/>
          <p:nvPr/>
        </p:nvSpPr>
        <p:spPr>
          <a:xfrm>
            <a:off x="480712" y="172866"/>
            <a:ext cx="10696588" cy="548042"/>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43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219"/>
                                        </p:tgtEl>
                                        <p:attrNameLst>
                                          <p:attrName>style.visibility</p:attrName>
                                        </p:attrNameLst>
                                      </p:cBhvr>
                                      <p:to>
                                        <p:strVal val="visible"/>
                                      </p:to>
                                    </p:set>
                                    <p:animEffect transition="in" filter="fade">
                                      <p:cBhvr>
                                        <p:cTn id="19" dur="1000"/>
                                        <p:tgtEl>
                                          <p:spTgt spid="9219"/>
                                        </p:tgtEl>
                                      </p:cBhvr>
                                    </p:animEffect>
                                    <p:anim calcmode="lin" valueType="num">
                                      <p:cBhvr>
                                        <p:cTn id="20" dur="1000" fill="hold"/>
                                        <p:tgtEl>
                                          <p:spTgt spid="9219"/>
                                        </p:tgtEl>
                                        <p:attrNameLst>
                                          <p:attrName>ppt_x</p:attrName>
                                        </p:attrNameLst>
                                      </p:cBhvr>
                                      <p:tavLst>
                                        <p:tav tm="0">
                                          <p:val>
                                            <p:strVal val="#ppt_x"/>
                                          </p:val>
                                        </p:tav>
                                        <p:tav tm="100000">
                                          <p:val>
                                            <p:strVal val="#ppt_x"/>
                                          </p:val>
                                        </p:tav>
                                      </p:tavLst>
                                    </p:anim>
                                    <p:anim calcmode="lin" valueType="num">
                                      <p:cBhvr>
                                        <p:cTn id="21" dur="1000" fill="hold"/>
                                        <p:tgtEl>
                                          <p:spTgt spid="92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220"/>
                                        </p:tgtEl>
                                        <p:attrNameLst>
                                          <p:attrName>style.visibility</p:attrName>
                                        </p:attrNameLst>
                                      </p:cBhvr>
                                      <p:to>
                                        <p:strVal val="visible"/>
                                      </p:to>
                                    </p:set>
                                    <p:animEffect transition="in" filter="fade">
                                      <p:cBhvr>
                                        <p:cTn id="24" dur="1000"/>
                                        <p:tgtEl>
                                          <p:spTgt spid="9220"/>
                                        </p:tgtEl>
                                      </p:cBhvr>
                                    </p:animEffect>
                                    <p:anim calcmode="lin" valueType="num">
                                      <p:cBhvr>
                                        <p:cTn id="25" dur="1000" fill="hold"/>
                                        <p:tgtEl>
                                          <p:spTgt spid="9220"/>
                                        </p:tgtEl>
                                        <p:attrNameLst>
                                          <p:attrName>ppt_x</p:attrName>
                                        </p:attrNameLst>
                                      </p:cBhvr>
                                      <p:tavLst>
                                        <p:tav tm="0">
                                          <p:val>
                                            <p:strVal val="#ppt_x"/>
                                          </p:val>
                                        </p:tav>
                                        <p:tav tm="100000">
                                          <p:val>
                                            <p:strVal val="#ppt_x"/>
                                          </p:val>
                                        </p:tav>
                                      </p:tavLst>
                                    </p:anim>
                                    <p:anim calcmode="lin" valueType="num">
                                      <p:cBhvr>
                                        <p:cTn id="26"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0"/>
            <a:ext cx="11881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75520" y="1052736"/>
            <a:ext cx="4899098" cy="523220"/>
          </a:xfrm>
          <a:prstGeom prst="rect">
            <a:avLst/>
          </a:prstGeom>
          <a:noFill/>
        </p:spPr>
        <p:txBody>
          <a:bodyPr wrap="none" rtlCol="0">
            <a:spAutoFit/>
          </a:bodyPr>
          <a:lstStyle/>
          <a:p>
            <a:r>
              <a:rPr lang="vi-VN" sz="2800" b="1" dirty="0">
                <a:solidFill>
                  <a:srgbClr val="FF0000"/>
                </a:solidFill>
                <a:latin typeface="+mj-lt"/>
              </a:rPr>
              <a:t>3.Khẳng định và nêu giải pháp</a:t>
            </a:r>
            <a:endParaRPr lang="en-US" sz="2800" b="1" dirty="0">
              <a:solidFill>
                <a:srgbClr val="FF0000"/>
              </a:solidFill>
              <a:latin typeface="+mj-lt"/>
            </a:endParaRPr>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690" y="1575956"/>
            <a:ext cx="2808312"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832" y="1615941"/>
            <a:ext cx="3024336" cy="2368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176" y="1655927"/>
            <a:ext cx="2863562" cy="230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839416" y="4149080"/>
            <a:ext cx="10729192" cy="270892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solidFill>
                  <a:srgbClr val="FF0000"/>
                </a:solidFill>
                <a:latin typeface="+mj-lt"/>
              </a:rPr>
              <a:t>- Khẳng định vấn đề</a:t>
            </a:r>
          </a:p>
          <a:p>
            <a:r>
              <a:rPr lang="vi-VN" sz="2400" dirty="0">
                <a:solidFill>
                  <a:schemeClr val="tx1">
                    <a:lumMod val="95000"/>
                    <a:lumOff val="5000"/>
                  </a:schemeClr>
                </a:solidFill>
                <a:latin typeface="+mj-lt"/>
              </a:rPr>
              <a:t>               + Nước ngọt ngày càng khan hiếm</a:t>
            </a:r>
          </a:p>
          <a:p>
            <a:r>
              <a:rPr lang="vi-VN" sz="2400" dirty="0">
                <a:solidFill>
                  <a:schemeClr val="tx1">
                    <a:lumMod val="95000"/>
                    <a:lumOff val="5000"/>
                  </a:schemeClr>
                </a:solidFill>
                <a:latin typeface="+mj-lt"/>
              </a:rPr>
              <a:t>               + Chi phí để có nước sạch và hợp vệ sinh rất tốn kém.</a:t>
            </a:r>
          </a:p>
          <a:p>
            <a:r>
              <a:rPr lang="vi-VN" sz="2400" dirty="0">
                <a:solidFill>
                  <a:srgbClr val="FF0000"/>
                </a:solidFill>
                <a:latin typeface="+mj-lt"/>
              </a:rPr>
              <a:t>- Giải pháp</a:t>
            </a:r>
          </a:p>
          <a:p>
            <a:r>
              <a:rPr lang="vi-VN" sz="2400" dirty="0">
                <a:solidFill>
                  <a:schemeClr val="tx1">
                    <a:lumMod val="95000"/>
                    <a:lumOff val="5000"/>
                  </a:schemeClr>
                </a:solidFill>
                <a:latin typeface="+mj-lt"/>
              </a:rPr>
              <a:t>	   + Tăng cường khai thác nguồn nước ngọt.</a:t>
            </a:r>
          </a:p>
          <a:p>
            <a:r>
              <a:rPr lang="vi-VN" sz="2400" dirty="0">
                <a:solidFill>
                  <a:schemeClr val="tx1">
                    <a:lumMod val="95000"/>
                    <a:lumOff val="5000"/>
                  </a:schemeClr>
                </a:solidFill>
                <a:latin typeface="+mj-lt"/>
              </a:rPr>
              <a:t>	   + Sử dụng hợp lí nguồn nước.</a:t>
            </a:r>
          </a:p>
          <a:p>
            <a:r>
              <a:rPr lang="vi-VN" sz="2400" dirty="0">
                <a:solidFill>
                  <a:schemeClr val="tx1">
                    <a:lumMod val="95000"/>
                    <a:lumOff val="5000"/>
                  </a:schemeClr>
                </a:solidFill>
                <a:latin typeface="+mj-lt"/>
              </a:rPr>
              <a:t>	    + Tiết kiệm nguồn tài nguyên nước có sẵn trong tự nhiên.</a:t>
            </a:r>
          </a:p>
        </p:txBody>
      </p:sp>
      <p:sp>
        <p:nvSpPr>
          <p:cNvPr id="3" name="Rounded Rectangle 25">
            <a:extLst>
              <a:ext uri="{FF2B5EF4-FFF2-40B4-BE49-F238E27FC236}">
                <a16:creationId xmlns:a16="http://schemas.microsoft.com/office/drawing/2014/main" id="{57F21794-A5BB-D0BA-6371-D186F35F3675}"/>
              </a:ext>
            </a:extLst>
          </p:cNvPr>
          <p:cNvSpPr/>
          <p:nvPr/>
        </p:nvSpPr>
        <p:spPr>
          <a:xfrm>
            <a:off x="480712" y="172866"/>
            <a:ext cx="10696588" cy="548042"/>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925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1000"/>
                                        <p:tgtEl>
                                          <p:spTgt spid="10245"/>
                                        </p:tgtEl>
                                      </p:cBhvr>
                                    </p:animEffect>
                                    <p:anim calcmode="lin" valueType="num">
                                      <p:cBhvr>
                                        <p:cTn id="8" dur="1000" fill="hold"/>
                                        <p:tgtEl>
                                          <p:spTgt spid="10245"/>
                                        </p:tgtEl>
                                        <p:attrNameLst>
                                          <p:attrName>ppt_x</p:attrName>
                                        </p:attrNameLst>
                                      </p:cBhvr>
                                      <p:tavLst>
                                        <p:tav tm="0">
                                          <p:val>
                                            <p:strVal val="#ppt_x"/>
                                          </p:val>
                                        </p:tav>
                                        <p:tav tm="100000">
                                          <p:val>
                                            <p:strVal val="#ppt_x"/>
                                          </p:val>
                                        </p:tav>
                                      </p:tavLst>
                                    </p:anim>
                                    <p:anim calcmode="lin" valueType="num">
                                      <p:cBhvr>
                                        <p:cTn id="9" dur="1000" fill="hold"/>
                                        <p:tgtEl>
                                          <p:spTgt spid="1024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1000"/>
                                        <p:tgtEl>
                                          <p:spTgt spid="10246"/>
                                        </p:tgtEl>
                                      </p:cBhvr>
                                    </p:animEffect>
                                    <p:anim calcmode="lin" valueType="num">
                                      <p:cBhvr>
                                        <p:cTn id="13" dur="1000" fill="hold"/>
                                        <p:tgtEl>
                                          <p:spTgt spid="10246"/>
                                        </p:tgtEl>
                                        <p:attrNameLst>
                                          <p:attrName>ppt_x</p:attrName>
                                        </p:attrNameLst>
                                      </p:cBhvr>
                                      <p:tavLst>
                                        <p:tav tm="0">
                                          <p:val>
                                            <p:strVal val="#ppt_x"/>
                                          </p:val>
                                        </p:tav>
                                        <p:tav tm="100000">
                                          <p:val>
                                            <p:strVal val="#ppt_x"/>
                                          </p:val>
                                        </p:tav>
                                      </p:tavLst>
                                    </p:anim>
                                    <p:anim calcmode="lin" valueType="num">
                                      <p:cBhvr>
                                        <p:cTn id="14" dur="1000" fill="hold"/>
                                        <p:tgtEl>
                                          <p:spTgt spid="102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47"/>
                                        </p:tgtEl>
                                        <p:attrNameLst>
                                          <p:attrName>style.visibility</p:attrName>
                                        </p:attrNameLst>
                                      </p:cBhvr>
                                      <p:to>
                                        <p:strVal val="visible"/>
                                      </p:to>
                                    </p:set>
                                    <p:animEffect transition="in" filter="fade">
                                      <p:cBhvr>
                                        <p:cTn id="17" dur="1000"/>
                                        <p:tgtEl>
                                          <p:spTgt spid="10247"/>
                                        </p:tgtEl>
                                      </p:cBhvr>
                                    </p:animEffect>
                                    <p:anim calcmode="lin" valueType="num">
                                      <p:cBhvr>
                                        <p:cTn id="18" dur="1000" fill="hold"/>
                                        <p:tgtEl>
                                          <p:spTgt spid="10247"/>
                                        </p:tgtEl>
                                        <p:attrNameLst>
                                          <p:attrName>ppt_x</p:attrName>
                                        </p:attrNameLst>
                                      </p:cBhvr>
                                      <p:tavLst>
                                        <p:tav tm="0">
                                          <p:val>
                                            <p:strVal val="#ppt_x"/>
                                          </p:val>
                                        </p:tav>
                                        <p:tav tm="100000">
                                          <p:val>
                                            <p:strVal val="#ppt_x"/>
                                          </p:val>
                                        </p:tav>
                                      </p:tavLst>
                                    </p:anim>
                                    <p:anim calcmode="lin" valueType="num">
                                      <p:cBhvr>
                                        <p:cTn id="19" dur="1000" fill="hold"/>
                                        <p:tgtEl>
                                          <p:spTgt spid="1024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45167" y="36014"/>
            <a:ext cx="1797472"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endParaRPr kumimoji="0" lang="en-US" sz="3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0" name="Rectangle 9"/>
          <p:cNvSpPr/>
          <p:nvPr/>
        </p:nvSpPr>
        <p:spPr>
          <a:xfrm>
            <a:off x="627323" y="1164431"/>
            <a:ext cx="3058851" cy="523220"/>
          </a:xfrm>
          <a:prstGeom prst="rect">
            <a:avLst/>
          </a:prstGeom>
        </p:spPr>
        <p:txBody>
          <a:bodyPr wrap="none">
            <a:spAutoFit/>
          </a:bodyPr>
          <a:lstStyle/>
          <a:p>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thúc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p>
        </p:txBody>
      </p:sp>
      <p:grpSp>
        <p:nvGrpSpPr>
          <p:cNvPr id="12" name="Group 11"/>
          <p:cNvGrpSpPr/>
          <p:nvPr/>
        </p:nvGrpSpPr>
        <p:grpSpPr>
          <a:xfrm>
            <a:off x="1818191" y="1850614"/>
            <a:ext cx="8530219" cy="4185046"/>
            <a:chOff x="2033003" y="1820469"/>
            <a:chExt cx="8125992" cy="4185046"/>
          </a:xfrm>
        </p:grpSpPr>
        <p:sp>
          <p:nvSpPr>
            <p:cNvPr id="13" name="Freeform 12"/>
            <p:cNvSpPr/>
            <p:nvPr/>
          </p:nvSpPr>
          <p:spPr>
            <a:xfrm>
              <a:off x="2033003" y="1820469"/>
              <a:ext cx="3108582" cy="881062"/>
            </a:xfrm>
            <a:custGeom>
              <a:avLst/>
              <a:gdLst>
                <a:gd name="connsiteX0" fmla="*/ 0 w 3108582"/>
                <a:gd name="connsiteY0" fmla="*/ 88106 h 881062"/>
                <a:gd name="connsiteX1" fmla="*/ 88106 w 3108582"/>
                <a:gd name="connsiteY1" fmla="*/ 0 h 881062"/>
                <a:gd name="connsiteX2" fmla="*/ 3020476 w 3108582"/>
                <a:gd name="connsiteY2" fmla="*/ 0 h 881062"/>
                <a:gd name="connsiteX3" fmla="*/ 3108582 w 3108582"/>
                <a:gd name="connsiteY3" fmla="*/ 88106 h 881062"/>
                <a:gd name="connsiteX4" fmla="*/ 3108582 w 3108582"/>
                <a:gd name="connsiteY4" fmla="*/ 792956 h 881062"/>
                <a:gd name="connsiteX5" fmla="*/ 3020476 w 3108582"/>
                <a:gd name="connsiteY5" fmla="*/ 881062 h 881062"/>
                <a:gd name="connsiteX6" fmla="*/ 88106 w 3108582"/>
                <a:gd name="connsiteY6" fmla="*/ 881062 h 881062"/>
                <a:gd name="connsiteX7" fmla="*/ 0 w 3108582"/>
                <a:gd name="connsiteY7" fmla="*/ 792956 h 881062"/>
                <a:gd name="connsiteX8" fmla="*/ 0 w 310858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582" h="881062">
                  <a:moveTo>
                    <a:pt x="0" y="88106"/>
                  </a:moveTo>
                  <a:cubicBezTo>
                    <a:pt x="0" y="39446"/>
                    <a:pt x="39446" y="0"/>
                    <a:pt x="88106" y="0"/>
                  </a:cubicBezTo>
                  <a:lnTo>
                    <a:pt x="3020476" y="0"/>
                  </a:lnTo>
                  <a:cubicBezTo>
                    <a:pt x="3069136" y="0"/>
                    <a:pt x="3108582" y="39446"/>
                    <a:pt x="3108582" y="88106"/>
                  </a:cubicBezTo>
                  <a:lnTo>
                    <a:pt x="3108582" y="792956"/>
                  </a:lnTo>
                  <a:cubicBezTo>
                    <a:pt x="3108582" y="841616"/>
                    <a:pt x="3069136" y="881062"/>
                    <a:pt x="3020476"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Khẳng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định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vấn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a:off x="2343861" y="2701532"/>
              <a:ext cx="310858" cy="825251"/>
            </a:xfrm>
            <a:custGeom>
              <a:avLst/>
              <a:gdLst/>
              <a:ahLst/>
              <a:cxnLst/>
              <a:rect l="0" t="0" r="0" b="0"/>
              <a:pathLst>
                <a:path>
                  <a:moveTo>
                    <a:pt x="0" y="0"/>
                  </a:moveTo>
                  <a:lnTo>
                    <a:pt x="0" y="825251"/>
                  </a:lnTo>
                  <a:lnTo>
                    <a:pt x="310858" y="82525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654718" y="2921797"/>
              <a:ext cx="2486866" cy="1209971"/>
            </a:xfrm>
            <a:custGeom>
              <a:avLst/>
              <a:gdLst>
                <a:gd name="connsiteX0" fmla="*/ 0 w 2427573"/>
                <a:gd name="connsiteY0" fmla="*/ 120997 h 1209971"/>
                <a:gd name="connsiteX1" fmla="*/ 120997 w 2427573"/>
                <a:gd name="connsiteY1" fmla="*/ 0 h 1209971"/>
                <a:gd name="connsiteX2" fmla="*/ 2306576 w 2427573"/>
                <a:gd name="connsiteY2" fmla="*/ 0 h 1209971"/>
                <a:gd name="connsiteX3" fmla="*/ 2427573 w 2427573"/>
                <a:gd name="connsiteY3" fmla="*/ 120997 h 1209971"/>
                <a:gd name="connsiteX4" fmla="*/ 2427573 w 2427573"/>
                <a:gd name="connsiteY4" fmla="*/ 1088974 h 1209971"/>
                <a:gd name="connsiteX5" fmla="*/ 2306576 w 2427573"/>
                <a:gd name="connsiteY5" fmla="*/ 1209971 h 1209971"/>
                <a:gd name="connsiteX6" fmla="*/ 120997 w 2427573"/>
                <a:gd name="connsiteY6" fmla="*/ 1209971 h 1209971"/>
                <a:gd name="connsiteX7" fmla="*/ 0 w 2427573"/>
                <a:gd name="connsiteY7" fmla="*/ 1088974 h 1209971"/>
                <a:gd name="connsiteX8" fmla="*/ 0 w 2427573"/>
                <a:gd name="connsiteY8" fmla="*/ 120997 h 120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7573" h="1209971">
                  <a:moveTo>
                    <a:pt x="0" y="120997"/>
                  </a:moveTo>
                  <a:cubicBezTo>
                    <a:pt x="0" y="54172"/>
                    <a:pt x="54172" y="0"/>
                    <a:pt x="120997" y="0"/>
                  </a:cubicBezTo>
                  <a:lnTo>
                    <a:pt x="2306576" y="0"/>
                  </a:lnTo>
                  <a:cubicBezTo>
                    <a:pt x="2373401" y="0"/>
                    <a:pt x="2427573" y="54172"/>
                    <a:pt x="2427573" y="120997"/>
                  </a:cubicBezTo>
                  <a:lnTo>
                    <a:pt x="2427573" y="1088974"/>
                  </a:lnTo>
                  <a:cubicBezTo>
                    <a:pt x="2427573" y="1155799"/>
                    <a:pt x="2373401" y="1209971"/>
                    <a:pt x="2306576" y="1209971"/>
                  </a:cubicBezTo>
                  <a:lnTo>
                    <a:pt x="120997" y="1209971"/>
                  </a:lnTo>
                  <a:cubicBezTo>
                    <a:pt x="54172" y="1209971"/>
                    <a:pt x="0" y="1155799"/>
                    <a:pt x="0" y="1088974"/>
                  </a:cubicBezTo>
                  <a:lnTo>
                    <a:pt x="0" y="120997"/>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064" tIns="67189" rIns="83064" bIns="67189"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ngọt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ngày</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càng</a:t>
              </a:r>
              <a:r>
                <a:rPr lang="en-US" sz="2500" kern="1200" dirty="0">
                  <a:latin typeface="Times New Roman" panose="02020603050405020304" pitchFamily="18" charset="0"/>
                  <a:cs typeface="Times New Roman" panose="02020603050405020304" pitchFamily="18" charset="0"/>
                </a:rPr>
                <a:t> khan </a:t>
              </a:r>
              <a:r>
                <a:rPr lang="en-US" sz="2500" kern="1200" dirty="0" err="1">
                  <a:latin typeface="Times New Roman" panose="02020603050405020304" pitchFamily="18" charset="0"/>
                  <a:cs typeface="Times New Roman" panose="02020603050405020304" pitchFamily="18" charset="0"/>
                </a:rPr>
                <a:t>hiếm</a:t>
              </a:r>
              <a:endParaRPr lang="en-US" sz="25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343861" y="2701532"/>
              <a:ext cx="310858" cy="2403331"/>
            </a:xfrm>
            <a:custGeom>
              <a:avLst/>
              <a:gdLst/>
              <a:ahLst/>
              <a:cxnLst/>
              <a:rect l="0" t="0" r="0" b="0"/>
              <a:pathLst>
                <a:path>
                  <a:moveTo>
                    <a:pt x="0" y="0"/>
                  </a:moveTo>
                  <a:lnTo>
                    <a:pt x="0" y="2403331"/>
                  </a:lnTo>
                  <a:lnTo>
                    <a:pt x="310858" y="240333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2654719" y="4352035"/>
              <a:ext cx="2486866" cy="1505656"/>
            </a:xfrm>
            <a:custGeom>
              <a:avLst/>
              <a:gdLst>
                <a:gd name="connsiteX0" fmla="*/ 0 w 2419284"/>
                <a:gd name="connsiteY0" fmla="*/ 150566 h 1505656"/>
                <a:gd name="connsiteX1" fmla="*/ 150566 w 2419284"/>
                <a:gd name="connsiteY1" fmla="*/ 0 h 1505656"/>
                <a:gd name="connsiteX2" fmla="*/ 2268718 w 2419284"/>
                <a:gd name="connsiteY2" fmla="*/ 0 h 1505656"/>
                <a:gd name="connsiteX3" fmla="*/ 2419284 w 2419284"/>
                <a:gd name="connsiteY3" fmla="*/ 150566 h 1505656"/>
                <a:gd name="connsiteX4" fmla="*/ 2419284 w 2419284"/>
                <a:gd name="connsiteY4" fmla="*/ 1355090 h 1505656"/>
                <a:gd name="connsiteX5" fmla="*/ 2268718 w 2419284"/>
                <a:gd name="connsiteY5" fmla="*/ 1505656 h 1505656"/>
                <a:gd name="connsiteX6" fmla="*/ 150566 w 2419284"/>
                <a:gd name="connsiteY6" fmla="*/ 1505656 h 1505656"/>
                <a:gd name="connsiteX7" fmla="*/ 0 w 2419284"/>
                <a:gd name="connsiteY7" fmla="*/ 1355090 h 1505656"/>
                <a:gd name="connsiteX8" fmla="*/ 0 w 2419284"/>
                <a:gd name="connsiteY8" fmla="*/ 150566 h 150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84" h="1505656">
                  <a:moveTo>
                    <a:pt x="0" y="150566"/>
                  </a:moveTo>
                  <a:cubicBezTo>
                    <a:pt x="0" y="67411"/>
                    <a:pt x="67411" y="0"/>
                    <a:pt x="150566" y="0"/>
                  </a:cubicBezTo>
                  <a:lnTo>
                    <a:pt x="2268718" y="0"/>
                  </a:lnTo>
                  <a:cubicBezTo>
                    <a:pt x="2351873" y="0"/>
                    <a:pt x="2419284" y="67411"/>
                    <a:pt x="2419284" y="150566"/>
                  </a:cubicBezTo>
                  <a:lnTo>
                    <a:pt x="2419284" y="1355090"/>
                  </a:lnTo>
                  <a:cubicBezTo>
                    <a:pt x="2419284" y="1438245"/>
                    <a:pt x="2351873" y="1505656"/>
                    <a:pt x="2268718" y="1505656"/>
                  </a:cubicBezTo>
                  <a:lnTo>
                    <a:pt x="150566" y="1505656"/>
                  </a:lnTo>
                  <a:cubicBezTo>
                    <a:pt x="67411" y="1505656"/>
                    <a:pt x="0" y="1438245"/>
                    <a:pt x="0" y="1355090"/>
                  </a:cubicBezTo>
                  <a:lnTo>
                    <a:pt x="0" y="15056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724" tIns="75849" rIns="91724" bIns="75849" numCol="1" spcCol="1270" anchor="ctr"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Chi </a:t>
              </a:r>
              <a:r>
                <a:rPr lang="en-US" sz="2500" kern="1200" dirty="0" err="1">
                  <a:latin typeface="Times New Roman" panose="02020603050405020304" pitchFamily="18" charset="0"/>
                  <a:cs typeface="Times New Roman" panose="02020603050405020304" pitchFamily="18" charset="0"/>
                </a:rPr>
                <a:t>phí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để</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sạch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hợp</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vệ</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rất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tốn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kém</a:t>
              </a:r>
              <a:r>
                <a:rPr lang="en-US" sz="2500" kern="1200" dirty="0">
                  <a:latin typeface="Times New Roman" panose="02020603050405020304" pitchFamily="18" charset="0"/>
                  <a:cs typeface="Times New Roman" panose="02020603050405020304" pitchFamily="18" charset="0"/>
                </a:rPr>
                <a:t>.</a:t>
              </a:r>
            </a:p>
          </p:txBody>
        </p:sp>
        <p:sp>
          <p:nvSpPr>
            <p:cNvPr id="18" name="Freeform 17"/>
            <p:cNvSpPr/>
            <p:nvPr/>
          </p:nvSpPr>
          <p:spPr>
            <a:xfrm>
              <a:off x="5582116" y="1820469"/>
              <a:ext cx="3211895" cy="881062"/>
            </a:xfrm>
            <a:custGeom>
              <a:avLst/>
              <a:gdLst>
                <a:gd name="connsiteX0" fmla="*/ 0 w 3211895"/>
                <a:gd name="connsiteY0" fmla="*/ 88106 h 881062"/>
                <a:gd name="connsiteX1" fmla="*/ 88106 w 3211895"/>
                <a:gd name="connsiteY1" fmla="*/ 0 h 881062"/>
                <a:gd name="connsiteX2" fmla="*/ 3123789 w 3211895"/>
                <a:gd name="connsiteY2" fmla="*/ 0 h 881062"/>
                <a:gd name="connsiteX3" fmla="*/ 3211895 w 3211895"/>
                <a:gd name="connsiteY3" fmla="*/ 88106 h 881062"/>
                <a:gd name="connsiteX4" fmla="*/ 3211895 w 3211895"/>
                <a:gd name="connsiteY4" fmla="*/ 792956 h 881062"/>
                <a:gd name="connsiteX5" fmla="*/ 3123789 w 3211895"/>
                <a:gd name="connsiteY5" fmla="*/ 881062 h 881062"/>
                <a:gd name="connsiteX6" fmla="*/ 88106 w 3211895"/>
                <a:gd name="connsiteY6" fmla="*/ 881062 h 881062"/>
                <a:gd name="connsiteX7" fmla="*/ 0 w 3211895"/>
                <a:gd name="connsiteY7" fmla="*/ 792956 h 881062"/>
                <a:gd name="connsiteX8" fmla="*/ 0 w 3211895"/>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1895" h="881062">
                  <a:moveTo>
                    <a:pt x="0" y="88106"/>
                  </a:moveTo>
                  <a:cubicBezTo>
                    <a:pt x="0" y="39446"/>
                    <a:pt x="39446" y="0"/>
                    <a:pt x="88106" y="0"/>
                  </a:cubicBezTo>
                  <a:lnTo>
                    <a:pt x="3123789" y="0"/>
                  </a:lnTo>
                  <a:cubicBezTo>
                    <a:pt x="3172449" y="0"/>
                    <a:pt x="3211895" y="39446"/>
                    <a:pt x="3211895" y="88106"/>
                  </a:cubicBezTo>
                  <a:lnTo>
                    <a:pt x="3211895" y="792956"/>
                  </a:lnTo>
                  <a:cubicBezTo>
                    <a:pt x="3211895" y="841616"/>
                    <a:pt x="3172449" y="881062"/>
                    <a:pt x="3123789"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Nêu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giải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pháp</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903306" y="2701532"/>
              <a:ext cx="321189" cy="660796"/>
            </a:xfrm>
            <a:custGeom>
              <a:avLst/>
              <a:gdLst/>
              <a:ahLst/>
              <a:cxnLst/>
              <a:rect l="0" t="0" r="0" b="0"/>
              <a:pathLst>
                <a:path>
                  <a:moveTo>
                    <a:pt x="0" y="0"/>
                  </a:moveTo>
                  <a:lnTo>
                    <a:pt x="0" y="660796"/>
                  </a:lnTo>
                  <a:lnTo>
                    <a:pt x="321189" y="660796"/>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224495" y="2921797"/>
              <a:ext cx="3781562" cy="881062"/>
            </a:xfrm>
            <a:custGeom>
              <a:avLst/>
              <a:gdLst>
                <a:gd name="connsiteX0" fmla="*/ 0 w 3781562"/>
                <a:gd name="connsiteY0" fmla="*/ 88106 h 881062"/>
                <a:gd name="connsiteX1" fmla="*/ 88106 w 3781562"/>
                <a:gd name="connsiteY1" fmla="*/ 0 h 881062"/>
                <a:gd name="connsiteX2" fmla="*/ 3693456 w 3781562"/>
                <a:gd name="connsiteY2" fmla="*/ 0 h 881062"/>
                <a:gd name="connsiteX3" fmla="*/ 3781562 w 3781562"/>
                <a:gd name="connsiteY3" fmla="*/ 88106 h 881062"/>
                <a:gd name="connsiteX4" fmla="*/ 3781562 w 3781562"/>
                <a:gd name="connsiteY4" fmla="*/ 792956 h 881062"/>
                <a:gd name="connsiteX5" fmla="*/ 3693456 w 3781562"/>
                <a:gd name="connsiteY5" fmla="*/ 881062 h 881062"/>
                <a:gd name="connsiteX6" fmla="*/ 88106 w 3781562"/>
                <a:gd name="connsiteY6" fmla="*/ 881062 h 881062"/>
                <a:gd name="connsiteX7" fmla="*/ 0 w 3781562"/>
                <a:gd name="connsiteY7" fmla="*/ 792956 h 881062"/>
                <a:gd name="connsiteX8" fmla="*/ 0 w 378156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562" h="881062">
                  <a:moveTo>
                    <a:pt x="0" y="88106"/>
                  </a:moveTo>
                  <a:cubicBezTo>
                    <a:pt x="0" y="39446"/>
                    <a:pt x="39446" y="0"/>
                    <a:pt x="88106" y="0"/>
                  </a:cubicBezTo>
                  <a:lnTo>
                    <a:pt x="3693456" y="0"/>
                  </a:lnTo>
                  <a:cubicBezTo>
                    <a:pt x="3742116" y="0"/>
                    <a:pt x="3781562" y="39446"/>
                    <a:pt x="3781562" y="88106"/>
                  </a:cubicBezTo>
                  <a:lnTo>
                    <a:pt x="3781562" y="792956"/>
                  </a:lnTo>
                  <a:cubicBezTo>
                    <a:pt x="3781562" y="841616"/>
                    <a:pt x="3742116" y="881062"/>
                    <a:pt x="3693456"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Tăng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cường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khai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thác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ngọt</a:t>
              </a:r>
              <a:r>
                <a:rPr lang="en-US" sz="2500" kern="1200" dirty="0">
                  <a:latin typeface="Times New Roman" panose="02020603050405020304" pitchFamily="18" charset="0"/>
                  <a:cs typeface="Times New Roman" panose="02020603050405020304" pitchFamily="18" charset="0"/>
                </a:rPr>
                <a:t>.</a:t>
              </a:r>
            </a:p>
          </p:txBody>
        </p:sp>
        <p:sp>
          <p:nvSpPr>
            <p:cNvPr id="21" name="Freeform 20"/>
            <p:cNvSpPr/>
            <p:nvPr/>
          </p:nvSpPr>
          <p:spPr>
            <a:xfrm>
              <a:off x="5903306" y="2701532"/>
              <a:ext cx="321189" cy="1762124"/>
            </a:xfrm>
            <a:custGeom>
              <a:avLst/>
              <a:gdLst/>
              <a:ahLst/>
              <a:cxnLst/>
              <a:rect l="0" t="0" r="0" b="0"/>
              <a:pathLst>
                <a:path>
                  <a:moveTo>
                    <a:pt x="0" y="0"/>
                  </a:moveTo>
                  <a:lnTo>
                    <a:pt x="0" y="1762124"/>
                  </a:lnTo>
                  <a:lnTo>
                    <a:pt x="321189" y="1762124"/>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21"/>
            <p:cNvSpPr/>
            <p:nvPr/>
          </p:nvSpPr>
          <p:spPr>
            <a:xfrm>
              <a:off x="6224495" y="4023125"/>
              <a:ext cx="3914046" cy="881062"/>
            </a:xfrm>
            <a:custGeom>
              <a:avLst/>
              <a:gdLst>
                <a:gd name="connsiteX0" fmla="*/ 0 w 3914046"/>
                <a:gd name="connsiteY0" fmla="*/ 88106 h 881062"/>
                <a:gd name="connsiteX1" fmla="*/ 88106 w 3914046"/>
                <a:gd name="connsiteY1" fmla="*/ 0 h 881062"/>
                <a:gd name="connsiteX2" fmla="*/ 3825940 w 3914046"/>
                <a:gd name="connsiteY2" fmla="*/ 0 h 881062"/>
                <a:gd name="connsiteX3" fmla="*/ 3914046 w 3914046"/>
                <a:gd name="connsiteY3" fmla="*/ 88106 h 881062"/>
                <a:gd name="connsiteX4" fmla="*/ 3914046 w 3914046"/>
                <a:gd name="connsiteY4" fmla="*/ 792956 h 881062"/>
                <a:gd name="connsiteX5" fmla="*/ 3825940 w 3914046"/>
                <a:gd name="connsiteY5" fmla="*/ 881062 h 881062"/>
                <a:gd name="connsiteX6" fmla="*/ 88106 w 3914046"/>
                <a:gd name="connsiteY6" fmla="*/ 881062 h 881062"/>
                <a:gd name="connsiteX7" fmla="*/ 0 w 3914046"/>
                <a:gd name="connsiteY7" fmla="*/ 792956 h 881062"/>
                <a:gd name="connsiteX8" fmla="*/ 0 w 3914046"/>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881062">
                  <a:moveTo>
                    <a:pt x="0" y="88106"/>
                  </a:moveTo>
                  <a:cubicBezTo>
                    <a:pt x="0" y="39446"/>
                    <a:pt x="39446" y="0"/>
                    <a:pt x="88106" y="0"/>
                  </a:cubicBezTo>
                  <a:lnTo>
                    <a:pt x="3825940" y="0"/>
                  </a:lnTo>
                  <a:cubicBezTo>
                    <a:pt x="3874600" y="0"/>
                    <a:pt x="3914046" y="39446"/>
                    <a:pt x="3914046" y="88106"/>
                  </a:cubicBezTo>
                  <a:lnTo>
                    <a:pt x="3914046" y="792956"/>
                  </a:lnTo>
                  <a:cubicBezTo>
                    <a:pt x="3914046" y="841616"/>
                    <a:pt x="3874600" y="881062"/>
                    <a:pt x="3825940"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Sử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dụng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hợp</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a:t>
              </a:r>
            </a:p>
          </p:txBody>
        </p:sp>
        <p:sp>
          <p:nvSpPr>
            <p:cNvPr id="23" name="Freeform 22"/>
            <p:cNvSpPr/>
            <p:nvPr/>
          </p:nvSpPr>
          <p:spPr>
            <a:xfrm>
              <a:off x="5903306" y="2701532"/>
              <a:ext cx="321189" cy="2863453"/>
            </a:xfrm>
            <a:custGeom>
              <a:avLst/>
              <a:gdLst/>
              <a:ahLst/>
              <a:cxnLst/>
              <a:rect l="0" t="0" r="0" b="0"/>
              <a:pathLst>
                <a:path>
                  <a:moveTo>
                    <a:pt x="0" y="0"/>
                  </a:moveTo>
                  <a:lnTo>
                    <a:pt x="0" y="2863453"/>
                  </a:lnTo>
                  <a:lnTo>
                    <a:pt x="321189" y="2863453"/>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23"/>
            <p:cNvSpPr/>
            <p:nvPr/>
          </p:nvSpPr>
          <p:spPr>
            <a:xfrm>
              <a:off x="6224495" y="5124453"/>
              <a:ext cx="3934500" cy="881062"/>
            </a:xfrm>
            <a:custGeom>
              <a:avLst/>
              <a:gdLst>
                <a:gd name="connsiteX0" fmla="*/ 0 w 3934500"/>
                <a:gd name="connsiteY0" fmla="*/ 88106 h 881062"/>
                <a:gd name="connsiteX1" fmla="*/ 88106 w 3934500"/>
                <a:gd name="connsiteY1" fmla="*/ 0 h 881062"/>
                <a:gd name="connsiteX2" fmla="*/ 3846394 w 3934500"/>
                <a:gd name="connsiteY2" fmla="*/ 0 h 881062"/>
                <a:gd name="connsiteX3" fmla="*/ 3934500 w 3934500"/>
                <a:gd name="connsiteY3" fmla="*/ 88106 h 881062"/>
                <a:gd name="connsiteX4" fmla="*/ 3934500 w 3934500"/>
                <a:gd name="connsiteY4" fmla="*/ 792956 h 881062"/>
                <a:gd name="connsiteX5" fmla="*/ 3846394 w 3934500"/>
                <a:gd name="connsiteY5" fmla="*/ 881062 h 881062"/>
                <a:gd name="connsiteX6" fmla="*/ 88106 w 3934500"/>
                <a:gd name="connsiteY6" fmla="*/ 881062 h 881062"/>
                <a:gd name="connsiteX7" fmla="*/ 0 w 3934500"/>
                <a:gd name="connsiteY7" fmla="*/ 792956 h 881062"/>
                <a:gd name="connsiteX8" fmla="*/ 0 w 3934500"/>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4500" h="881062">
                  <a:moveTo>
                    <a:pt x="0" y="88106"/>
                  </a:moveTo>
                  <a:cubicBezTo>
                    <a:pt x="0" y="39446"/>
                    <a:pt x="39446" y="0"/>
                    <a:pt x="88106" y="0"/>
                  </a:cubicBezTo>
                  <a:lnTo>
                    <a:pt x="3846394" y="0"/>
                  </a:lnTo>
                  <a:cubicBezTo>
                    <a:pt x="3895054" y="0"/>
                    <a:pt x="3934500" y="39446"/>
                    <a:pt x="3934500" y="88106"/>
                  </a:cubicBezTo>
                  <a:lnTo>
                    <a:pt x="3934500" y="792956"/>
                  </a:lnTo>
                  <a:cubicBezTo>
                    <a:pt x="3934500" y="841616"/>
                    <a:pt x="3895054" y="881062"/>
                    <a:pt x="3846394"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Tiết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kiệm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tài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nguyên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sẵn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trong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tự</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nhiên</a:t>
              </a:r>
              <a:r>
                <a:rPr lang="en-US" sz="2500" kern="1200" dirty="0">
                  <a:latin typeface="Times New Roman" panose="02020603050405020304" pitchFamily="18" charset="0"/>
                  <a:cs typeface="Times New Roman" panose="02020603050405020304" pitchFamily="18" charset="0"/>
                </a:rPr>
                <a:t>.</a:t>
              </a:r>
            </a:p>
          </p:txBody>
        </p:sp>
      </p:grpSp>
      <p:sp>
        <p:nvSpPr>
          <p:cNvPr id="4" name="Rounded Rectangle 25">
            <a:extLst>
              <a:ext uri="{FF2B5EF4-FFF2-40B4-BE49-F238E27FC236}">
                <a16:creationId xmlns:a16="http://schemas.microsoft.com/office/drawing/2014/main" id="{6C28BF31-98DC-D057-1396-BB8BB6C694CD}"/>
              </a:ext>
            </a:extLst>
          </p:cNvPr>
          <p:cNvSpPr/>
          <p:nvPr/>
        </p:nvSpPr>
        <p:spPr>
          <a:xfrm>
            <a:off x="1598662" y="45184"/>
            <a:ext cx="10696588" cy="548042"/>
          </a:xfrm>
          <a:prstGeom prst="roundRect">
            <a:avLst>
              <a:gd name="adj" fmla="val 50000"/>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951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endParaRPr kumimoji="0" lang="en-US" sz="3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0" name="Rectangle 9"/>
          <p:cNvSpPr/>
          <p:nvPr/>
        </p:nvSpPr>
        <p:spPr>
          <a:xfrm>
            <a:off x="627323" y="1164431"/>
            <a:ext cx="30588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p:cNvGrpSpPr/>
          <p:nvPr/>
        </p:nvGrpSpPr>
        <p:grpSpPr>
          <a:xfrm>
            <a:off x="890614" y="2269864"/>
            <a:ext cx="9299779" cy="3736780"/>
            <a:chOff x="2032000" y="2401552"/>
            <a:chExt cx="8128000" cy="3736780"/>
          </a:xfrm>
        </p:grpSpPr>
        <p:sp>
          <p:nvSpPr>
            <p:cNvPr id="33" name="Freeform 32"/>
            <p:cNvSpPr/>
            <p:nvPr/>
          </p:nvSpPr>
          <p:spPr>
            <a:xfrm>
              <a:off x="2032000" y="2401552"/>
              <a:ext cx="8128000" cy="844190"/>
            </a:xfrm>
            <a:custGeom>
              <a:avLst/>
              <a:gdLst>
                <a:gd name="connsiteX0" fmla="*/ 0 w 8128000"/>
                <a:gd name="connsiteY0" fmla="*/ 0 h 1236620"/>
                <a:gd name="connsiteX1" fmla="*/ 8128000 w 8128000"/>
                <a:gd name="connsiteY1" fmla="*/ 0 h 1236620"/>
                <a:gd name="connsiteX2" fmla="*/ 8128000 w 8128000"/>
                <a:gd name="connsiteY2" fmla="*/ 1236620 h 1236620"/>
                <a:gd name="connsiteX3" fmla="*/ 0 w 8128000"/>
                <a:gd name="connsiteY3" fmla="*/ 1236620 h 1236620"/>
                <a:gd name="connsiteX4" fmla="*/ 0 w 8128000"/>
                <a:gd name="connsiteY4" fmla="*/ 0 h 123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36620">
                  <a:moveTo>
                    <a:pt x="0" y="0"/>
                  </a:moveTo>
                  <a:lnTo>
                    <a:pt x="8128000" y="0"/>
                  </a:lnTo>
                  <a:lnTo>
                    <a:pt x="8128000" y="1236620"/>
                  </a:lnTo>
                  <a:lnTo>
                    <a:pt x="0" y="123662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Mục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đích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và</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thái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độ</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viết</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4" name="Freeform 33"/>
            <p:cNvSpPr/>
            <p:nvPr/>
          </p:nvSpPr>
          <p:spPr>
            <a:xfrm>
              <a:off x="2032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Mục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dần</a:t>
              </a:r>
              <a:r>
                <a:rPr lang="en-US" sz="2800" kern="1200" dirty="0">
                  <a:latin typeface="Times New Roman" panose="02020603050405020304" pitchFamily="18" charset="0"/>
                  <a:cs typeface="Times New Roman" panose="02020603050405020304" pitchFamily="18" charset="0"/>
                </a:rPr>
                <a:t> khan </a:t>
              </a:r>
              <a:r>
                <a:rPr lang="en-US" sz="2800" kern="1200" dirty="0" err="1">
                  <a:latin typeface="Times New Roman" panose="02020603050405020304" pitchFamily="18" charset="0"/>
                  <a:cs typeface="Times New Roman" panose="02020603050405020304" pitchFamily="18" charset="0"/>
                </a:rPr>
                <a:t>hiếm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rõ</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1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3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a:t>
              </a:r>
            </a:p>
          </p:txBody>
        </p:sp>
        <p:sp>
          <p:nvSpPr>
            <p:cNvPr id="35" name="Freeform 34"/>
            <p:cNvSpPr/>
            <p:nvPr/>
          </p:nvSpPr>
          <p:spPr>
            <a:xfrm>
              <a:off x="6096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Thái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độ</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nghiêm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lộ</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lo </a:t>
              </a:r>
              <a:r>
                <a:rPr lang="en-US" sz="2800" kern="1200" dirty="0" err="1">
                  <a:latin typeface="Times New Roman" panose="02020603050405020304" pitchFamily="18" charset="0"/>
                  <a:cs typeface="Times New Roman" panose="02020603050405020304" pitchFamily="18" charset="0"/>
                </a:rPr>
                <a:t>lắng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dần</a:t>
              </a:r>
              <a:r>
                <a:rPr lang="en-US" sz="2800" kern="1200" dirty="0">
                  <a:latin typeface="Times New Roman" panose="02020603050405020304" pitchFamily="18" charset="0"/>
                  <a:cs typeface="Times New Roman" panose="02020603050405020304" pitchFamily="18" charset="0"/>
                </a:rPr>
                <a:t> khan </a:t>
              </a:r>
              <a:r>
                <a:rPr lang="en-US" sz="2800" kern="1200" dirty="0" err="1">
                  <a:latin typeface="Times New Roman" panose="02020603050405020304" pitchFamily="18" charset="0"/>
                  <a:cs typeface="Times New Roman" panose="02020603050405020304" pitchFamily="18" charset="0"/>
                </a:rPr>
                <a:t>hiếm</a:t>
              </a:r>
              <a:r>
                <a:rPr lang="en-US" sz="2800" kern="1200" dirty="0">
                  <a:latin typeface="Times New Roman" panose="02020603050405020304" pitchFamily="18" charset="0"/>
                  <a:cs typeface="Times New Roman" panose="02020603050405020304" pitchFamily="18" charset="0"/>
                </a:rPr>
                <a:t>.</a:t>
              </a:r>
            </a:p>
          </p:txBody>
        </p:sp>
        <p:sp>
          <p:nvSpPr>
            <p:cNvPr id="36" name="Rectangle 35"/>
            <p:cNvSpPr/>
            <p:nvPr/>
          </p:nvSpPr>
          <p:spPr>
            <a:xfrm>
              <a:off x="2032000" y="5849788"/>
              <a:ext cx="8128000" cy="288544"/>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pic>
        <p:nvPicPr>
          <p:cNvPr id="37" name="Picture 36"/>
          <p:cNvPicPr>
            <a:picLocks noChangeAspect="1"/>
          </p:cNvPicPr>
          <p:nvPr/>
        </p:nvPicPr>
        <p:blipFill>
          <a:blip r:embed="rId8"/>
          <a:stretch>
            <a:fillRect/>
          </a:stretch>
        </p:blipFill>
        <p:spPr>
          <a:xfrm>
            <a:off x="8480733" y="1289264"/>
            <a:ext cx="2795254" cy="2049853"/>
          </a:xfrm>
          <a:prstGeom prst="rect">
            <a:avLst/>
          </a:prstGeom>
        </p:spPr>
      </p:pic>
      <p:sp>
        <p:nvSpPr>
          <p:cNvPr id="4" name="Rounded Rectangle 25">
            <a:extLst>
              <a:ext uri="{FF2B5EF4-FFF2-40B4-BE49-F238E27FC236}">
                <a16:creationId xmlns:a16="http://schemas.microsoft.com/office/drawing/2014/main" id="{12C1372C-B8BA-438E-9156-0983E8CB5865}"/>
              </a:ext>
            </a:extLst>
          </p:cNvPr>
          <p:cNvSpPr/>
          <p:nvPr/>
        </p:nvSpPr>
        <p:spPr>
          <a:xfrm>
            <a:off x="1628776" y="172866"/>
            <a:ext cx="10135866"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5940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2858639" y="1451319"/>
            <a:ext cx="6410123"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3507600" y="2616202"/>
            <a:ext cx="5290820"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III. </a:t>
            </a:r>
            <a:r>
              <a:rPr lang="en-US" altLang="zh-CN" sz="4800" b="1" dirty="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TỔNG KẾT</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2306377" y="3001802"/>
            <a:ext cx="791540"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2610166" y="4782306"/>
            <a:ext cx="457969"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4028478" y="4699636"/>
            <a:ext cx="364447"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3364775" y="4232369"/>
            <a:ext cx="364447"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8748187" y="4130278"/>
            <a:ext cx="457969"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7865611" y="4647392"/>
            <a:ext cx="253202"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9643449" y="4643500"/>
            <a:ext cx="186173"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0156414" y="4967957"/>
            <a:ext cx="93086"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9837492" y="4134023"/>
            <a:ext cx="143666"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569" y="2243172"/>
            <a:ext cx="834105"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8435" y="4442663"/>
            <a:ext cx="2257850"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704904" y="1221311"/>
            <a:ext cx="2304828" cy="1970456"/>
          </a:xfrm>
          <a:prstGeom prst="rect">
            <a:avLst/>
          </a:prstGeom>
        </p:spPr>
      </p:pic>
      <p:sp>
        <p:nvSpPr>
          <p:cNvPr id="2" name="Rounded Rectangle 25">
            <a:extLst>
              <a:ext uri="{FF2B5EF4-FFF2-40B4-BE49-F238E27FC236}">
                <a16:creationId xmlns:a16="http://schemas.microsoft.com/office/drawing/2014/main" id="{687F32FA-247A-DDD9-73F3-B0B1CC04D92D}"/>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70762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031258"/>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1628776" y="2284197"/>
            <a:ext cx="3849739" cy="1638837"/>
          </a:xfrm>
          <a:custGeom>
            <a:avLst/>
            <a:gdLst>
              <a:gd name="connsiteX0" fmla="*/ 0 w 3641279"/>
              <a:gd name="connsiteY0" fmla="*/ 0 h 1638837"/>
              <a:gd name="connsiteX1" fmla="*/ 3641279 w 3641279"/>
              <a:gd name="connsiteY1" fmla="*/ 0 h 1638837"/>
              <a:gd name="connsiteX2" fmla="*/ 3641279 w 3641279"/>
              <a:gd name="connsiteY2" fmla="*/ 1638837 h 1638837"/>
              <a:gd name="connsiteX3" fmla="*/ 0 w 3641279"/>
              <a:gd name="connsiteY3" fmla="*/ 1638837 h 1638837"/>
              <a:gd name="connsiteX4" fmla="*/ 0 w 364127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1279" h="1638837">
                <a:moveTo>
                  <a:pt x="0" y="0"/>
                </a:moveTo>
                <a:lnTo>
                  <a:pt x="3641279" y="0"/>
                </a:lnTo>
                <a:lnTo>
                  <a:pt x="364127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82605"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a:t>
            </a:r>
          </a:p>
        </p:txBody>
      </p:sp>
      <p:sp>
        <p:nvSpPr>
          <p:cNvPr id="13" name="Freeform 12"/>
          <p:cNvSpPr/>
          <p:nvPr/>
        </p:nvSpPr>
        <p:spPr>
          <a:xfrm>
            <a:off x="1628776" y="3942623"/>
            <a:ext cx="3849739" cy="2056285"/>
          </a:xfrm>
          <a:custGeom>
            <a:avLst/>
            <a:gdLst>
              <a:gd name="connsiteX0" fmla="*/ 0 w 3849739"/>
              <a:gd name="connsiteY0" fmla="*/ 0 h 1638837"/>
              <a:gd name="connsiteX1" fmla="*/ 3849739 w 3849739"/>
              <a:gd name="connsiteY1" fmla="*/ 0 h 1638837"/>
              <a:gd name="connsiteX2" fmla="*/ 3849739 w 3849739"/>
              <a:gd name="connsiteY2" fmla="*/ 1638837 h 1638837"/>
              <a:gd name="connsiteX3" fmla="*/ 0 w 3849739"/>
              <a:gd name="connsiteY3" fmla="*/ 1638837 h 1638837"/>
              <a:gd name="connsiteX4" fmla="*/ 0 w 384973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739" h="1638837">
                <a:moveTo>
                  <a:pt x="0" y="0"/>
                </a:moveTo>
                <a:lnTo>
                  <a:pt x="3849739" y="0"/>
                </a:lnTo>
                <a:lnTo>
                  <a:pt x="384973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615958"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hợp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cậy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cao</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a:off x="467904" y="1785976"/>
            <a:ext cx="1682457" cy="1103876"/>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7251837" y="2142227"/>
            <a:ext cx="4115788" cy="2419602"/>
          </a:xfrm>
          <a:custGeom>
            <a:avLst/>
            <a:gdLst>
              <a:gd name="connsiteX0" fmla="*/ 0 w 4115788"/>
              <a:gd name="connsiteY0" fmla="*/ 0 h 1638837"/>
              <a:gd name="connsiteX1" fmla="*/ 4115788 w 4115788"/>
              <a:gd name="connsiteY1" fmla="*/ 0 h 1638837"/>
              <a:gd name="connsiteX2" fmla="*/ 4115788 w 4115788"/>
              <a:gd name="connsiteY2" fmla="*/ 1638837 h 1638837"/>
              <a:gd name="connsiteX3" fmla="*/ 0 w 4115788"/>
              <a:gd name="connsiteY3" fmla="*/ 1638837 h 1638837"/>
              <a:gd name="connsiteX4" fmla="*/ 0 w 4115788"/>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788" h="1638837">
                <a:moveTo>
                  <a:pt x="0" y="0"/>
                </a:moveTo>
                <a:lnTo>
                  <a:pt x="4115788" y="0"/>
                </a:lnTo>
                <a:lnTo>
                  <a:pt x="4115788"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658526"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tầm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a:t>
            </a:r>
          </a:p>
        </p:txBody>
      </p:sp>
      <p:sp>
        <p:nvSpPr>
          <p:cNvPr id="16" name="Freeform 15"/>
          <p:cNvSpPr/>
          <p:nvPr/>
        </p:nvSpPr>
        <p:spPr>
          <a:xfrm>
            <a:off x="6192595" y="1621440"/>
            <a:ext cx="1800278" cy="1282298"/>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pt-BR" sz="2800" b="1" kern="1200" dirty="0">
                <a:latin typeface="Times New Roman" panose="02020603050405020304" pitchFamily="18" charset="0"/>
                <a:cs typeface="Times New Roman" panose="02020603050405020304" pitchFamily="18" charset="0"/>
              </a:rPr>
              <a:t>2. Nội dung:</a:t>
            </a:r>
            <a:endParaRPr lang="en-US" sz="2800" kern="1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7"/>
          <a:stretch>
            <a:fillRect/>
          </a:stretch>
        </p:blipFill>
        <p:spPr>
          <a:xfrm>
            <a:off x="5785807" y="4195846"/>
            <a:ext cx="2344253" cy="1719119"/>
          </a:xfrm>
          <a:prstGeom prst="rect">
            <a:avLst/>
          </a:prstGeom>
        </p:spPr>
      </p:pic>
      <p:sp>
        <p:nvSpPr>
          <p:cNvPr id="7" name="Rounded Rectangle 25">
            <a:extLst>
              <a:ext uri="{FF2B5EF4-FFF2-40B4-BE49-F238E27FC236}">
                <a16:creationId xmlns:a16="http://schemas.microsoft.com/office/drawing/2014/main" id="{EB24067C-014D-6ED5-1B24-75EAACC7812D}"/>
              </a:ext>
            </a:extLst>
          </p:cNvPr>
          <p:cNvSpPr/>
          <p:nvPr/>
        </p:nvSpPr>
        <p:spPr>
          <a:xfrm>
            <a:off x="839416" y="172866"/>
            <a:ext cx="10337884"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471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480712" y="172866"/>
            <a:ext cx="10696588" cy="548042"/>
          </a:xfrm>
          <a:prstGeom prst="roundRect">
            <a:avLst>
              <a:gd name="adj" fmla="val 50000"/>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Khởi 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grpSp>
        <p:nvGrpSpPr>
          <p:cNvPr id="19" name="Group 18"/>
          <p:cNvGrpSpPr/>
          <p:nvPr/>
        </p:nvGrpSpPr>
        <p:grpSpPr>
          <a:xfrm>
            <a:off x="480712" y="1613566"/>
            <a:ext cx="7937910" cy="4230022"/>
            <a:chOff x="1454793" y="1237737"/>
            <a:chExt cx="8256806" cy="5450036"/>
          </a:xfrm>
        </p:grpSpPr>
        <p:sp>
          <p:nvSpPr>
            <p:cNvPr id="20" name="Rectangle 19"/>
            <p:cNvSpPr/>
            <p:nvPr/>
          </p:nvSpPr>
          <p:spPr>
            <a:xfrm>
              <a:off x="1454793" y="1237737"/>
              <a:ext cx="5068534" cy="5068534"/>
            </a:xfrm>
            <a:prstGeom prst="rect">
              <a:avLst/>
            </a:prstGeom>
            <a:blipFill>
              <a:blip r:embed="rId8"/>
              <a:srcRect/>
              <a:stretch>
                <a:fillRect l="-28000" r="-28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Oval 20"/>
            <p:cNvSpPr/>
            <p:nvPr/>
          </p:nvSpPr>
          <p:spPr>
            <a:xfrm>
              <a:off x="6348926"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Rectangle 21"/>
            <p:cNvSpPr/>
            <p:nvPr/>
          </p:nvSpPr>
          <p:spPr>
            <a:xfrm>
              <a:off x="6629930" y="1237737"/>
              <a:ext cx="3081668" cy="3081668"/>
            </a:xfrm>
            <a:prstGeom prst="rect">
              <a:avLst/>
            </a:prstGeom>
            <a:blipFill>
              <a:blip r:embed="rId9"/>
              <a:srcRect/>
              <a:stretch>
                <a:fillRect l="-20000" r="-20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val 22"/>
            <p:cNvSpPr/>
            <p:nvPr/>
          </p:nvSpPr>
          <p:spPr>
            <a:xfrm>
              <a:off x="9406397" y="4145004"/>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Oval 23"/>
            <p:cNvSpPr/>
            <p:nvPr/>
          </p:nvSpPr>
          <p:spPr>
            <a:xfrm>
              <a:off x="9537198" y="4145004"/>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Rectangle 24"/>
            <p:cNvSpPr/>
            <p:nvPr/>
          </p:nvSpPr>
          <p:spPr>
            <a:xfrm>
              <a:off x="7831173" y="4425845"/>
              <a:ext cx="1880426" cy="1880426"/>
            </a:xfrm>
            <a:prstGeom prst="rect">
              <a:avLst/>
            </a:prstGeom>
            <a:blipFill>
              <a:blip r:embed="rId10"/>
              <a:srcRect/>
              <a:stretch>
                <a:fillRect l="-5000" r="-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Oval 26"/>
            <p:cNvSpPr/>
            <p:nvPr/>
          </p:nvSpPr>
          <p:spPr>
            <a:xfrm>
              <a:off x="9340997"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9" name="Oval 28"/>
            <p:cNvSpPr/>
            <p:nvPr/>
          </p:nvSpPr>
          <p:spPr>
            <a:xfrm>
              <a:off x="9439097" y="60337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9537198" y="5935668"/>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3" name="Rectangle 32"/>
            <p:cNvSpPr/>
            <p:nvPr/>
          </p:nvSpPr>
          <p:spPr>
            <a:xfrm>
              <a:off x="6629930" y="5211467"/>
              <a:ext cx="1094803" cy="1094803"/>
            </a:xfrm>
            <a:prstGeom prst="rect">
              <a:avLst/>
            </a:prstGeom>
            <a:blipFill>
              <a:blip r:embed="rId11"/>
              <a:srcRect/>
              <a:stretch>
                <a:fillRect l="-15000" r="-1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Oval 33"/>
            <p:cNvSpPr/>
            <p:nvPr/>
          </p:nvSpPr>
          <p:spPr>
            <a:xfrm>
              <a:off x="7419531" y="60010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Oval 34"/>
            <p:cNvSpPr/>
            <p:nvPr/>
          </p:nvSpPr>
          <p:spPr>
            <a:xfrm>
              <a:off x="7550332" y="60010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6" name="Oval 35"/>
            <p:cNvSpPr/>
            <p:nvPr/>
          </p:nvSpPr>
          <p:spPr>
            <a:xfrm>
              <a:off x="7419531"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7" name="Oval 36"/>
            <p:cNvSpPr/>
            <p:nvPr/>
          </p:nvSpPr>
          <p:spPr>
            <a:xfrm>
              <a:off x="7550332"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ectangle 37"/>
            <p:cNvSpPr/>
            <p:nvPr/>
          </p:nvSpPr>
          <p:spPr>
            <a:xfrm>
              <a:off x="6629930" y="4425845"/>
              <a:ext cx="1094803" cy="674115"/>
            </a:xfrm>
            <a:prstGeom prst="rect">
              <a:avLst/>
            </a:prstGeom>
            <a:blipFill>
              <a:blip r:embed="rId12"/>
              <a:srcRect/>
              <a:stretch>
                <a:fillRect t="-22000" b="-2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Oval 38"/>
            <p:cNvSpPr/>
            <p:nvPr/>
          </p:nvSpPr>
          <p:spPr>
            <a:xfrm>
              <a:off x="7354131" y="492555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Oval 39"/>
            <p:cNvSpPr/>
            <p:nvPr/>
          </p:nvSpPr>
          <p:spPr>
            <a:xfrm>
              <a:off x="7452232" y="4827458"/>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1" name="Oval 40"/>
            <p:cNvSpPr/>
            <p:nvPr/>
          </p:nvSpPr>
          <p:spPr>
            <a:xfrm>
              <a:off x="7550332" y="4729357"/>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2" name="Oval 41"/>
            <p:cNvSpPr/>
            <p:nvPr/>
          </p:nvSpPr>
          <p:spPr>
            <a:xfrm>
              <a:off x="7354131" y="4729357"/>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3" name="Oval 42"/>
            <p:cNvSpPr/>
            <p:nvPr/>
          </p:nvSpPr>
          <p:spPr>
            <a:xfrm>
              <a:off x="7550332" y="492555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4" name="Oval 43"/>
            <p:cNvSpPr/>
            <p:nvPr/>
          </p:nvSpPr>
          <p:spPr>
            <a:xfrm>
              <a:off x="8177598" y="6453422"/>
              <a:ext cx="8686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5" name="Freeform 44"/>
            <p:cNvSpPr/>
            <p:nvPr/>
          </p:nvSpPr>
          <p:spPr>
            <a:xfrm>
              <a:off x="8264459"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46" name="Oval 45"/>
            <p:cNvSpPr/>
            <p:nvPr/>
          </p:nvSpPr>
          <p:spPr>
            <a:xfrm>
              <a:off x="8354108" y="64534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7" name="Oval 46"/>
            <p:cNvSpPr/>
            <p:nvPr/>
          </p:nvSpPr>
          <p:spPr>
            <a:xfrm>
              <a:off x="8484500" y="64534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8" name="Freeform 47"/>
            <p:cNvSpPr/>
            <p:nvPr/>
          </p:nvSpPr>
          <p:spPr>
            <a:xfrm>
              <a:off x="8571259"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49" name="Oval 48"/>
            <p:cNvSpPr/>
            <p:nvPr/>
          </p:nvSpPr>
          <p:spPr>
            <a:xfrm>
              <a:off x="8660908"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0" name="Oval 49"/>
            <p:cNvSpPr/>
            <p:nvPr/>
          </p:nvSpPr>
          <p:spPr>
            <a:xfrm>
              <a:off x="8758685" y="6453422"/>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1" name="Oval 50"/>
            <p:cNvSpPr/>
            <p:nvPr/>
          </p:nvSpPr>
          <p:spPr>
            <a:xfrm>
              <a:off x="8856462"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2" name="Freeform 51"/>
            <p:cNvSpPr/>
            <p:nvPr/>
          </p:nvSpPr>
          <p:spPr>
            <a:xfrm>
              <a:off x="8943205"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53" name="Oval 52"/>
            <p:cNvSpPr/>
            <p:nvPr/>
          </p:nvSpPr>
          <p:spPr>
            <a:xfrm>
              <a:off x="9032853" y="6388021"/>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4" name="Oval 53"/>
            <p:cNvSpPr/>
            <p:nvPr/>
          </p:nvSpPr>
          <p:spPr>
            <a:xfrm>
              <a:off x="9163246" y="6388021"/>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5" name="Oval 54"/>
            <p:cNvSpPr/>
            <p:nvPr/>
          </p:nvSpPr>
          <p:spPr>
            <a:xfrm>
              <a:off x="9032853" y="65188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6" name="Oval 55"/>
            <p:cNvSpPr/>
            <p:nvPr/>
          </p:nvSpPr>
          <p:spPr>
            <a:xfrm>
              <a:off x="9163246" y="65188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7" name="Freeform 56"/>
            <p:cNvSpPr/>
            <p:nvPr/>
          </p:nvSpPr>
          <p:spPr>
            <a:xfrm>
              <a:off x="9250005"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58" name="Oval 57"/>
            <p:cNvSpPr/>
            <p:nvPr/>
          </p:nvSpPr>
          <p:spPr>
            <a:xfrm>
              <a:off x="9339654"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9" name="Oval 58"/>
            <p:cNvSpPr/>
            <p:nvPr/>
          </p:nvSpPr>
          <p:spPr>
            <a:xfrm>
              <a:off x="9437430" y="6453422"/>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0" name="Oval 59"/>
            <p:cNvSpPr/>
            <p:nvPr/>
          </p:nvSpPr>
          <p:spPr>
            <a:xfrm>
              <a:off x="9535207"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1" name="Oval 60"/>
            <p:cNvSpPr/>
            <p:nvPr/>
          </p:nvSpPr>
          <p:spPr>
            <a:xfrm>
              <a:off x="9339654"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2" name="Oval 61"/>
            <p:cNvSpPr/>
            <p:nvPr/>
          </p:nvSpPr>
          <p:spPr>
            <a:xfrm>
              <a:off x="9535207"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3" name="Freeform 62"/>
            <p:cNvSpPr/>
            <p:nvPr/>
          </p:nvSpPr>
          <p:spPr>
            <a:xfrm>
              <a:off x="9621950"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grpSp>
      <p:sp>
        <p:nvSpPr>
          <p:cNvPr id="64" name="Left Arrow Callout 63"/>
          <p:cNvSpPr/>
          <p:nvPr/>
        </p:nvSpPr>
        <p:spPr>
          <a:xfrm>
            <a:off x="8561471" y="1755058"/>
            <a:ext cx="3124417" cy="3818396"/>
          </a:xfrm>
          <a:prstGeom prst="leftArrowCallout">
            <a:avLst>
              <a:gd name="adj1" fmla="val 38294"/>
              <a:gd name="adj2" fmla="val 32298"/>
              <a:gd name="adj3" fmla="val 23167"/>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sz="2400" i="1" dirty="0" err="1">
                <a:solidFill>
                  <a:srgbClr val="000000"/>
                </a:solidFill>
                <a:latin typeface="Times New Roman" panose="02020603050405020304" pitchFamily="18" charset="0"/>
                <a:ea typeface="Times New Roman" panose="02020603050405020304" pitchFamily="18" charset="0"/>
              </a:rPr>
              <a:t>Các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bức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ảnh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đều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cập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đến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thực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trạng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nào</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có</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gì</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khi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xem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những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hình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ảnh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trên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4189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sp>
        <p:nvSpPr>
          <p:cNvPr id="2" name="Rectangle 1"/>
          <p:cNvSpPr/>
          <p:nvPr/>
        </p:nvSpPr>
        <p:spPr>
          <a:xfrm>
            <a:off x="660400" y="848673"/>
            <a:ext cx="10858500" cy="5262979"/>
          </a:xfrm>
          <a:prstGeom prst="rect">
            <a:avLst/>
          </a:prstGeom>
        </p:spPr>
        <p:txBody>
          <a:bodyPr>
            <a:spAutoFit/>
          </a:bodyPr>
          <a:lstStyle/>
          <a:p>
            <a:pPr>
              <a:lnSpc>
                <a:spcPct val="150000"/>
              </a:lnSpc>
              <a:spcAft>
                <a:spcPts val="0"/>
              </a:spcAft>
              <a:tabLst>
                <a:tab pos="400050" algn="l"/>
              </a:tabLst>
            </a:pP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Cách</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đọc</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hiểu</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một</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văn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bản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nghị</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luận</a:t>
            </a:r>
            <a:r>
              <a:rPr lang="en-US" sz="2800" b="1" dirty="0">
                <a:solidFill>
                  <a:srgbClr val="C00000"/>
                </a:solidFill>
                <a:latin typeface="Times New Roman" panose="02020603050405020304" pitchFamily="18" charset="0"/>
                <a:ea typeface="Times New Roman" panose="02020603050405020304" pitchFamily="18" charset="0"/>
              </a:rPr>
              <a:t>:</a:t>
            </a:r>
            <a:endParaRPr lang="en-US" sz="2800" dirty="0">
              <a:solidFill>
                <a:srgbClr val="C00000"/>
              </a:solidFill>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thuyết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pP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638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0"/>
            <a:ext cx="11953328" cy="714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279576" y="1196752"/>
            <a:ext cx="3182312" cy="914400"/>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FF0000"/>
                </a:solidFill>
                <a:latin typeface="+mj-lt"/>
              </a:rPr>
              <a:t>LUYỆN TẬP</a:t>
            </a:r>
            <a:endParaRPr lang="en-US" sz="2400" b="1" dirty="0">
              <a:solidFill>
                <a:srgbClr val="FF0000"/>
              </a:solidFill>
              <a:latin typeface="+mj-lt"/>
            </a:endParaRPr>
          </a:p>
        </p:txBody>
      </p:sp>
      <p:sp>
        <p:nvSpPr>
          <p:cNvPr id="3" name="TextBox 2"/>
          <p:cNvSpPr txBox="1"/>
          <p:nvPr/>
        </p:nvSpPr>
        <p:spPr>
          <a:xfrm>
            <a:off x="6428154" y="2519683"/>
            <a:ext cx="3196239" cy="3046988"/>
          </a:xfrm>
          <a:prstGeom prst="rect">
            <a:avLst/>
          </a:prstGeom>
          <a:solidFill>
            <a:schemeClr val="tx2">
              <a:lumMod val="40000"/>
              <a:lumOff val="60000"/>
            </a:schemeClr>
          </a:solidFill>
        </p:spPr>
        <p:txBody>
          <a:bodyPr wrap="square" rtlCol="0">
            <a:spAutoFit/>
          </a:bodyPr>
          <a:lstStyle/>
          <a:p>
            <a:r>
              <a:rPr lang="vi-VN" sz="2400" i="1" dirty="0">
                <a:latin typeface="+mj-lt"/>
              </a:rPr>
              <a:t>Em hãy kể 3 tác dụng của nước ngọt mang lại? Em sẽ làm gì trước tình trạng khan hiếm nước ngọt hiện nay? So với những điều về nước, văn bản cho em hiểu thêm những gì?</a:t>
            </a:r>
            <a:endParaRPr lang="en-US" sz="2400" i="1" dirty="0">
              <a:latin typeface="+mj-lt"/>
            </a:endParaRP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592" y="2492896"/>
            <a:ext cx="386290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25">
            <a:extLst>
              <a:ext uri="{FF2B5EF4-FFF2-40B4-BE49-F238E27FC236}">
                <a16:creationId xmlns:a16="http://schemas.microsoft.com/office/drawing/2014/main" id="{AA31CFE9-603A-AC01-AA8B-AA7B0838F155}"/>
              </a:ext>
            </a:extLst>
          </p:cNvPr>
          <p:cNvSpPr/>
          <p:nvPr/>
        </p:nvSpPr>
        <p:spPr>
          <a:xfrm>
            <a:off x="480712" y="172866"/>
            <a:ext cx="10696588" cy="548042"/>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336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69"/>
                                        </p:tgtEl>
                                        <p:attrNameLst>
                                          <p:attrName>style.visibility</p:attrName>
                                        </p:attrNameLst>
                                      </p:cBhvr>
                                      <p:to>
                                        <p:strVal val="visible"/>
                                      </p:to>
                                    </p:set>
                                    <p:anim calcmode="lin" valueType="num">
                                      <p:cBhvr additive="base">
                                        <p:cTn id="15" dur="500" fill="hold"/>
                                        <p:tgtEl>
                                          <p:spTgt spid="11269"/>
                                        </p:tgtEl>
                                        <p:attrNameLst>
                                          <p:attrName>ppt_x</p:attrName>
                                        </p:attrNameLst>
                                      </p:cBhvr>
                                      <p:tavLst>
                                        <p:tav tm="0">
                                          <p:val>
                                            <p:strVal val="#ppt_x"/>
                                          </p:val>
                                        </p:tav>
                                        <p:tav tm="100000">
                                          <p:val>
                                            <p:strVal val="#ppt_x"/>
                                          </p:val>
                                        </p:tav>
                                      </p:tavLst>
                                    </p:anim>
                                    <p:anim calcmode="lin" valueType="num">
                                      <p:cBhvr additive="base">
                                        <p:cTn id="16"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ẽ Tay Giáo Sư Minh Họa Hình ảnh | Định dạng hình ảnh PSD 611140057|  vn.lovepi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35360" y="764704"/>
            <a:ext cx="11593288" cy="60932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35761" y="116632"/>
            <a:ext cx="4217565" cy="523220"/>
          </a:xfrm>
          <a:prstGeom prst="rect">
            <a:avLst/>
          </a:prstGeom>
          <a:noFill/>
        </p:spPr>
        <p:txBody>
          <a:bodyPr wrap="none" rtlCol="0">
            <a:spAutoFit/>
          </a:bodyPr>
          <a:lstStyle/>
          <a:p>
            <a:r>
              <a:rPr lang="vi-VN" sz="2800" dirty="0">
                <a:solidFill>
                  <a:srgbClr val="FF0000"/>
                </a:solidFill>
                <a:latin typeface="+mj-lt"/>
              </a:rPr>
              <a:t>HỎI XOÁY- ĐÁP NHANH</a:t>
            </a:r>
            <a:endParaRPr lang="en-US" sz="2800" dirty="0">
              <a:solidFill>
                <a:srgbClr val="FF0000"/>
              </a:solidFill>
              <a:latin typeface="+mj-lt"/>
            </a:endParaRPr>
          </a:p>
        </p:txBody>
      </p:sp>
      <p:sp>
        <p:nvSpPr>
          <p:cNvPr id="3" name="TextBox 2"/>
          <p:cNvSpPr txBox="1"/>
          <p:nvPr/>
        </p:nvSpPr>
        <p:spPr>
          <a:xfrm>
            <a:off x="7248129" y="3356992"/>
            <a:ext cx="2236404" cy="1815882"/>
          </a:xfrm>
          <a:prstGeom prst="rect">
            <a:avLst/>
          </a:prstGeom>
          <a:noFill/>
        </p:spPr>
        <p:txBody>
          <a:bodyPr wrap="square" rtlCol="0">
            <a:spAutoFit/>
          </a:bodyPr>
          <a:lstStyle/>
          <a:p>
            <a:r>
              <a:rPr lang="vi-VN" sz="2800" b="1" dirty="0">
                <a:solidFill>
                  <a:schemeClr val="accent3">
                    <a:lumMod val="60000"/>
                    <a:lumOff val="40000"/>
                  </a:schemeClr>
                </a:solidFill>
                <a:latin typeface="+mj-lt"/>
              </a:rPr>
              <a:t>-  Nước</a:t>
            </a:r>
          </a:p>
          <a:p>
            <a:pPr marL="285750" indent="-285750" algn="ctr">
              <a:buFontTx/>
              <a:buChar char="-"/>
            </a:pPr>
            <a:r>
              <a:rPr lang="vi-VN" sz="2800" b="1" dirty="0">
                <a:solidFill>
                  <a:schemeClr val="accent3">
                    <a:lumMod val="60000"/>
                    <a:lumOff val="40000"/>
                  </a:schemeClr>
                </a:solidFill>
                <a:latin typeface="+mj-lt"/>
              </a:rPr>
              <a:t>Nước mặn</a:t>
            </a:r>
          </a:p>
          <a:p>
            <a:pPr marL="285750" indent="-285750" algn="ctr">
              <a:buFontTx/>
              <a:buChar char="-"/>
            </a:pPr>
            <a:r>
              <a:rPr lang="vi-VN" sz="2800" b="1" dirty="0">
                <a:solidFill>
                  <a:schemeClr val="accent3">
                    <a:lumMod val="60000"/>
                    <a:lumOff val="40000"/>
                  </a:schemeClr>
                </a:solidFill>
                <a:latin typeface="+mj-lt"/>
              </a:rPr>
              <a:t>Nước ngọt</a:t>
            </a:r>
          </a:p>
          <a:p>
            <a:pPr marL="285750" indent="-285750" algn="ctr">
              <a:buFontTx/>
              <a:buChar char="-"/>
            </a:pPr>
            <a:r>
              <a:rPr lang="vi-VN" sz="2800" b="1" dirty="0">
                <a:solidFill>
                  <a:schemeClr val="accent3">
                    <a:lumMod val="60000"/>
                    <a:lumOff val="40000"/>
                  </a:schemeClr>
                </a:solidFill>
                <a:latin typeface="+mj-lt"/>
              </a:rPr>
              <a:t>Nước sạch</a:t>
            </a:r>
            <a:endParaRPr lang="en-US" sz="2800" b="1" dirty="0">
              <a:solidFill>
                <a:schemeClr val="accent3">
                  <a:lumMod val="60000"/>
                  <a:lumOff val="40000"/>
                </a:schemeClr>
              </a:solidFill>
              <a:latin typeface="+mj-lt"/>
            </a:endParaRPr>
          </a:p>
        </p:txBody>
      </p:sp>
    </p:spTree>
    <p:extLst>
      <p:ext uri="{BB962C8B-B14F-4D97-AF65-F5344CB8AC3E}">
        <p14:creationId xmlns:p14="http://schemas.microsoft.com/office/powerpoint/2010/main" val="329760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88" y="-14792"/>
            <a:ext cx="12130817" cy="6859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160920" y="908721"/>
            <a:ext cx="1904689" cy="584775"/>
          </a:xfrm>
          <a:prstGeom prst="rect">
            <a:avLst/>
          </a:prstGeom>
          <a:noFill/>
        </p:spPr>
        <p:txBody>
          <a:bodyPr wrap="none" rtlCol="0">
            <a:spAutoFit/>
          </a:bodyPr>
          <a:lstStyle/>
          <a:p>
            <a:r>
              <a:rPr lang="vi-VN" sz="3200" b="1" dirty="0">
                <a:solidFill>
                  <a:srgbClr val="FF0000"/>
                </a:solidFill>
                <a:latin typeface="+mj-lt"/>
              </a:rPr>
              <a:t>Vận dụng</a:t>
            </a:r>
            <a:endParaRPr lang="en-US" sz="3200" b="1" dirty="0">
              <a:solidFill>
                <a:srgbClr val="FF0000"/>
              </a:solidFill>
              <a:latin typeface="+mj-lt"/>
            </a:endParaRPr>
          </a:p>
        </p:txBody>
      </p:sp>
      <p:sp>
        <p:nvSpPr>
          <p:cNvPr id="4" name="Rectangle 3"/>
          <p:cNvSpPr/>
          <p:nvPr/>
        </p:nvSpPr>
        <p:spPr>
          <a:xfrm>
            <a:off x="4429795" y="1700809"/>
            <a:ext cx="6058693" cy="1384995"/>
          </a:xfrm>
          <a:prstGeom prst="rect">
            <a:avLst/>
          </a:prstGeom>
        </p:spPr>
        <p:txBody>
          <a:bodyPr wrap="square">
            <a:spAutoFit/>
          </a:bodyPr>
          <a:lstStyle/>
          <a:p>
            <a:r>
              <a:rPr lang="vi-VN" sz="2800" b="1" i="1" dirty="0">
                <a:latin typeface="+mj-lt"/>
              </a:rPr>
              <a:t>Viết đoạn văn khoảng 8-10 dòng về chủ đề môi trường, có sử dụng thành ngữ </a:t>
            </a:r>
          </a:p>
          <a:p>
            <a:r>
              <a:rPr lang="vi-VN" sz="2800" b="1" i="1" dirty="0">
                <a:latin typeface="+mj-lt"/>
              </a:rPr>
              <a:t>“ nhiều như nước”.</a:t>
            </a:r>
            <a:endParaRPr lang="en-US" sz="2800" b="1" i="1" dirty="0">
              <a:latin typeface="+mj-lt"/>
            </a:endParaRP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848" y="3261287"/>
            <a:ext cx="7056784" cy="358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416" y="1844824"/>
            <a:ext cx="3451299"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25">
            <a:extLst>
              <a:ext uri="{FF2B5EF4-FFF2-40B4-BE49-F238E27FC236}">
                <a16:creationId xmlns:a16="http://schemas.microsoft.com/office/drawing/2014/main" id="{C6F64490-8A14-A79B-7F22-1B7B80271895}"/>
              </a:ext>
            </a:extLst>
          </p:cNvPr>
          <p:cNvSpPr/>
          <p:nvPr/>
        </p:nvSpPr>
        <p:spPr>
          <a:xfrm>
            <a:off x="480712" y="172866"/>
            <a:ext cx="10696588" cy="548042"/>
          </a:xfrm>
          <a:prstGeom prst="roundRect">
            <a:avLst>
              <a:gd name="adj" fmla="val 50000"/>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3955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p>
        </p:txBody>
      </p:sp>
      <p:sp>
        <p:nvSpPr>
          <p:cNvPr id="11" name="Rectangle 10"/>
          <p:cNvSpPr/>
          <p:nvPr/>
        </p:nvSpPr>
        <p:spPr>
          <a:xfrm>
            <a:off x="660400" y="1180017"/>
            <a:ext cx="10845800" cy="1083374"/>
          </a:xfrm>
          <a:prstGeom prst="rect">
            <a:avLst/>
          </a:prstGeom>
        </p:spPr>
        <p:txBody>
          <a:bodyPr>
            <a:spAutoFit/>
          </a:bodyPr>
          <a:lstStyle/>
          <a:p>
            <a:pPr algn="just">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Dạy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phóng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ô </a:t>
            </a:r>
            <a:r>
              <a:rPr lang="en-US" sz="2800" b="1" dirty="0" err="1">
                <a:solidFill>
                  <a:srgbClr val="0070C0"/>
                </a:solidFill>
                <a:latin typeface="Times New Roman" panose="02020603050405020304" pitchFamily="18" charset="0"/>
                <a:ea typeface="Times New Roman" panose="02020603050405020304" pitchFamily="18" charset="0"/>
              </a:rPr>
              <a:t>nhiễm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nguồn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nước</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địa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phương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2226877" y="2300364"/>
            <a:ext cx="7712846" cy="1736443"/>
            <a:chOff x="1962096" y="2445958"/>
            <a:chExt cx="7044269" cy="1736443"/>
          </a:xfrm>
        </p:grpSpPr>
        <p:sp>
          <p:nvSpPr>
            <p:cNvPr id="15" name="Rounded Rectangle 14"/>
            <p:cNvSpPr/>
            <p:nvPr/>
          </p:nvSpPr>
          <p:spPr>
            <a:xfrm>
              <a:off x="1962096"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1962096"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1</a:t>
              </a:r>
            </a:p>
          </p:txBody>
        </p:sp>
        <p:sp>
          <p:nvSpPr>
            <p:cNvPr id="20" name="Rounded Rectangle 19"/>
            <p:cNvSpPr/>
            <p:nvPr/>
          </p:nvSpPr>
          <p:spPr>
            <a:xfrm>
              <a:off x="3764134"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3764134"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2</a:t>
              </a:r>
            </a:p>
          </p:txBody>
        </p:sp>
        <p:sp>
          <p:nvSpPr>
            <p:cNvPr id="22" name="Rounded Rectangle 21"/>
            <p:cNvSpPr/>
            <p:nvPr/>
          </p:nvSpPr>
          <p:spPr>
            <a:xfrm>
              <a:off x="5566173"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eform 22"/>
            <p:cNvSpPr/>
            <p:nvPr/>
          </p:nvSpPr>
          <p:spPr>
            <a:xfrm>
              <a:off x="5566173"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3</a:t>
              </a:r>
            </a:p>
          </p:txBody>
        </p:sp>
        <p:sp>
          <p:nvSpPr>
            <p:cNvPr id="24" name="Rounded Rectangle 23"/>
            <p:cNvSpPr/>
            <p:nvPr/>
          </p:nvSpPr>
          <p:spPr>
            <a:xfrm>
              <a:off x="7368211"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eform 24"/>
            <p:cNvSpPr/>
            <p:nvPr/>
          </p:nvSpPr>
          <p:spPr>
            <a:xfrm>
              <a:off x="7368211"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Nhóm</a:t>
              </a:r>
              <a:r>
                <a:rPr lang="en-US" sz="2800" kern="1200" dirty="0">
                  <a:latin typeface="Times New Roman" panose="02020603050405020304" pitchFamily="18" charset="0"/>
                  <a:cs typeface="Times New Roman" panose="02020603050405020304" pitchFamily="18" charset="0"/>
                </a:rPr>
                <a:t> 4</a:t>
              </a:r>
            </a:p>
          </p:txBody>
        </p:sp>
      </p:grpSp>
      <p:grpSp>
        <p:nvGrpSpPr>
          <p:cNvPr id="4" name="Group 3"/>
          <p:cNvGrpSpPr/>
          <p:nvPr/>
        </p:nvGrpSpPr>
        <p:grpSpPr>
          <a:xfrm>
            <a:off x="468260" y="4079669"/>
            <a:ext cx="3681977" cy="2094272"/>
            <a:chOff x="468260" y="4079669"/>
            <a:chExt cx="3681977" cy="2094272"/>
          </a:xfrm>
        </p:grpSpPr>
        <p:pic>
          <p:nvPicPr>
            <p:cNvPr id="27" name="Picture 26"/>
            <p:cNvPicPr>
              <a:picLocks noChangeAspect="1"/>
            </p:cNvPicPr>
            <p:nvPr/>
          </p:nvPicPr>
          <p:blipFill rotWithShape="1">
            <a:blip r:embed="rId8"/>
            <a:srcRect l="2984" t="14315" r="2903" b="23508"/>
            <a:stretch/>
          </p:blipFill>
          <p:spPr>
            <a:xfrm>
              <a:off x="468260" y="4079669"/>
              <a:ext cx="3681977" cy="2094272"/>
            </a:xfrm>
            <a:prstGeom prst="rect">
              <a:avLst/>
            </a:prstGeom>
          </p:spPr>
        </p:pic>
        <p:sp>
          <p:nvSpPr>
            <p:cNvPr id="28" name="Rectangle 27"/>
            <p:cNvSpPr/>
            <p:nvPr/>
          </p:nvSpPr>
          <p:spPr>
            <a:xfrm>
              <a:off x="520673" y="4329882"/>
              <a:ext cx="3382335" cy="1791260"/>
            </a:xfrm>
            <a:prstGeom prst="rect">
              <a:avLst/>
            </a:prstGeom>
          </p:spPr>
          <p:txBody>
            <a:bodyPr wrap="square">
              <a:spAutoFit/>
            </a:bodyPr>
            <a:lstStyle/>
            <a:p>
              <a:pPr marL="171450" algn="just">
                <a:lnSpc>
                  <a:spcPct val="115000"/>
                </a:lnSpc>
              </a:pPr>
              <a:r>
                <a:rPr lang="en-US" sz="2400" dirty="0" err="1">
                  <a:solidFill>
                    <a:srgbClr val="0D0D0D"/>
                  </a:solidFill>
                  <a:latin typeface="Times New Roman" panose="02020603050405020304" pitchFamily="18" charset="0"/>
                  <a:ea typeface="Times New Roman" panose="02020603050405020304" pitchFamily="18" charset="0"/>
                </a:rPr>
                <a:t>Ghi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phỏng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nguồn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pSp>
      <p:grpSp>
        <p:nvGrpSpPr>
          <p:cNvPr id="7" name="Group 6"/>
          <p:cNvGrpSpPr/>
          <p:nvPr/>
        </p:nvGrpSpPr>
        <p:grpSpPr>
          <a:xfrm>
            <a:off x="4196926" y="4079669"/>
            <a:ext cx="3681977" cy="2094272"/>
            <a:chOff x="4196926" y="4079669"/>
            <a:chExt cx="3681977" cy="2094272"/>
          </a:xfrm>
        </p:grpSpPr>
        <p:pic>
          <p:nvPicPr>
            <p:cNvPr id="30" name="Picture 29"/>
            <p:cNvPicPr>
              <a:picLocks noChangeAspect="1"/>
            </p:cNvPicPr>
            <p:nvPr/>
          </p:nvPicPr>
          <p:blipFill rotWithShape="1">
            <a:blip r:embed="rId8"/>
            <a:srcRect l="2984" t="14315" r="2903" b="23508"/>
            <a:stretch/>
          </p:blipFill>
          <p:spPr>
            <a:xfrm>
              <a:off x="4196926" y="4079669"/>
              <a:ext cx="3681977" cy="2094272"/>
            </a:xfrm>
            <a:prstGeom prst="rect">
              <a:avLst/>
            </a:prstGeom>
          </p:spPr>
        </p:pic>
        <p:sp>
          <p:nvSpPr>
            <p:cNvPr id="29" name="Rectangle 28"/>
            <p:cNvSpPr/>
            <p:nvPr/>
          </p:nvSpPr>
          <p:spPr>
            <a:xfrm>
              <a:off x="4472043" y="4385889"/>
              <a:ext cx="3235211" cy="1569660"/>
            </a:xfrm>
            <a:prstGeom prst="rect">
              <a:avLst/>
            </a:prstGeom>
          </p:spPr>
          <p:txBody>
            <a:bodyPr wrap="square">
              <a:spAutoFit/>
            </a:bodyPr>
            <a:lstStyle/>
            <a:p>
              <a:r>
                <a:rPr lang="en-US" sz="2400" dirty="0" err="1">
                  <a:solidFill>
                    <a:srgbClr val="0D0D0D"/>
                  </a:solidFill>
                  <a:latin typeface="Times New Roman" panose="02020603050405020304" pitchFamily="18" charset="0"/>
                  <a:ea typeface="Times New Roman" panose="02020603050405020304" pitchFamily="18" charset="0"/>
                </a:rPr>
                <a:t>Tìm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nguyên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chính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p>
          </p:txBody>
        </p:sp>
      </p:grpSp>
      <p:grpSp>
        <p:nvGrpSpPr>
          <p:cNvPr id="10" name="Group 9"/>
          <p:cNvGrpSpPr/>
          <p:nvPr/>
        </p:nvGrpSpPr>
        <p:grpSpPr>
          <a:xfrm>
            <a:off x="7925593" y="4079669"/>
            <a:ext cx="3681977" cy="2094272"/>
            <a:chOff x="7925593" y="4079669"/>
            <a:chExt cx="3681977" cy="2094272"/>
          </a:xfrm>
        </p:grpSpPr>
        <p:pic>
          <p:nvPicPr>
            <p:cNvPr id="33" name="Picture 32"/>
            <p:cNvPicPr>
              <a:picLocks noChangeAspect="1"/>
            </p:cNvPicPr>
            <p:nvPr/>
          </p:nvPicPr>
          <p:blipFill rotWithShape="1">
            <a:blip r:embed="rId8"/>
            <a:srcRect l="2984" t="14315" r="2903" b="23508"/>
            <a:stretch/>
          </p:blipFill>
          <p:spPr>
            <a:xfrm>
              <a:off x="7925593" y="4079669"/>
              <a:ext cx="3681977" cy="2094272"/>
            </a:xfrm>
            <a:prstGeom prst="rect">
              <a:avLst/>
            </a:prstGeom>
          </p:spPr>
        </p:pic>
        <p:sp>
          <p:nvSpPr>
            <p:cNvPr id="34" name="Rectangle 33"/>
            <p:cNvSpPr/>
            <p:nvPr/>
          </p:nvSpPr>
          <p:spPr>
            <a:xfrm>
              <a:off x="8094048" y="4385889"/>
              <a:ext cx="3291707" cy="1569660"/>
            </a:xfrm>
            <a:prstGeom prst="rect">
              <a:avLst/>
            </a:prstGeom>
          </p:spPr>
          <p:txBody>
            <a:bodyPr wrap="square">
              <a:spAutoFit/>
            </a:bodyPr>
            <a:lstStyle/>
            <a:p>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xuất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HS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góp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p>
          </p:txBody>
        </p:sp>
      </p:grpSp>
      <p:sp>
        <p:nvSpPr>
          <p:cNvPr id="12" name="Rounded Rectangle 25">
            <a:extLst>
              <a:ext uri="{FF2B5EF4-FFF2-40B4-BE49-F238E27FC236}">
                <a16:creationId xmlns:a16="http://schemas.microsoft.com/office/drawing/2014/main" id="{95AA3976-46D1-DA9B-A2F6-E47E736A6C78}"/>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24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168696" y="50120"/>
            <a:ext cx="1797472"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25171" y="1178698"/>
            <a:ext cx="10845800" cy="5124480"/>
          </a:xfrm>
          <a:prstGeom prst="rect">
            <a:avLst/>
          </a:prstGeom>
        </p:spPr>
        <p:txBody>
          <a:bodyPr>
            <a:spAutoFit/>
          </a:bodyPr>
          <a:lstStyle/>
          <a:p>
            <a:pPr algn="ctr">
              <a:lnSpc>
                <a:spcPct val="115000"/>
              </a:lnSpc>
              <a:spcBef>
                <a:spcPts val="65"/>
              </a:spcBef>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nay ở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do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ngòi</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a:latin typeface="Times New Roman" panose="02020603050405020304" pitchFamily="18" charset="0"/>
                <a:ea typeface="Times New Roman" panose="02020603050405020304" pitchFamily="18" charset="0"/>
              </a:rPr>
              <a:t>Do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doanh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nghề</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ounded Rectangle 25">
            <a:extLst>
              <a:ext uri="{FF2B5EF4-FFF2-40B4-BE49-F238E27FC236}">
                <a16:creationId xmlns:a16="http://schemas.microsoft.com/office/drawing/2014/main" id="{285EE809-21F4-F907-9454-CF356ABCC0B9}"/>
              </a:ext>
            </a:extLst>
          </p:cNvPr>
          <p:cNvSpPr/>
          <p:nvPr/>
        </p:nvSpPr>
        <p:spPr>
          <a:xfrm>
            <a:off x="839416" y="172866"/>
            <a:ext cx="10337884"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2948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422970"/>
            <a:ext cx="10845800" cy="4080861"/>
          </a:xfrm>
          <a:prstGeom prst="rect">
            <a:avLst/>
          </a:prstGeom>
        </p:spPr>
        <p:txBody>
          <a:bodyPr>
            <a:spAutoFit/>
          </a:bodyPr>
          <a:lstStyle/>
          <a:p>
            <a:pPr marL="285750" lvl="0" indent="-28575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chai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5478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168696" y="50120"/>
            <a:ext cx="1872208"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566953" y="1295858"/>
            <a:ext cx="7032694" cy="587853"/>
          </a:xfrm>
          <a:prstGeom prst="rect">
            <a:avLst/>
          </a:prstGeom>
        </p:spPr>
        <p:txBody>
          <a:bodyPr wrap="none">
            <a:spAutoFit/>
          </a:bodyPr>
          <a:lstStyle/>
          <a:p>
            <a:pPr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nvGraphicFramePr>
        <p:xfrm>
          <a:off x="660400" y="2022281"/>
          <a:ext cx="10845800" cy="3993455"/>
        </p:xfrm>
        <a:graphic>
          <a:graphicData uri="http://schemas.openxmlformats.org/drawingml/2006/table">
            <a:tbl>
              <a:tblPr firstRow="1" firstCol="1" bandRow="1"/>
              <a:tblGrid>
                <a:gridCol w="6650853">
                  <a:extLst>
                    <a:ext uri="{9D8B030D-6E8A-4147-A177-3AD203B41FA5}">
                      <a16:colId xmlns:a16="http://schemas.microsoft.com/office/drawing/2014/main" val="4152881567"/>
                    </a:ext>
                  </a:extLst>
                </a:gridCol>
                <a:gridCol w="4194947">
                  <a:extLst>
                    <a:ext uri="{9D8B030D-6E8A-4147-A177-3AD203B41FA5}">
                      <a16:colId xmlns:a16="http://schemas.microsoft.com/office/drawing/2014/main" val="3672164408"/>
                    </a:ext>
                  </a:extLst>
                </a:gridCol>
              </a:tblGrid>
              <a:tr h="0">
                <a:tc>
                  <a:txBody>
                    <a:bodyPr/>
                    <a:lstStyle/>
                    <a:p>
                      <a:pPr>
                        <a:lnSpc>
                          <a:spcPct val="115000"/>
                        </a:lnSpc>
                      </a:pP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Tiêu</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chí</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đánh</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giá</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r>
                        <a:rPr lang="en-US" sz="2700" b="1">
                          <a:solidFill>
                            <a:srgbClr val="000000"/>
                          </a:solidFill>
                          <a:effectLst/>
                          <a:latin typeface="Times New Roman" panose="02020603050405020304" pitchFamily="18" charset="0"/>
                          <a:ea typeface="Calibri" panose="020F0502020204030204" pitchFamily="34" charset="0"/>
                        </a:rPr>
                        <a:t>Điểm (thang điểm 50)</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77148047"/>
                  </a:ext>
                </a:extLst>
              </a:tr>
              <a:tr h="0">
                <a:tc>
                  <a:txBody>
                    <a:bodyPr/>
                    <a:lstStyle/>
                    <a:p>
                      <a:pPr marL="342900" lvl="0" indent="-342900">
                        <a:lnSpc>
                          <a:spcPct val="115000"/>
                        </a:lnSpc>
                        <a:spcAft>
                          <a:spcPts val="0"/>
                        </a:spcAft>
                        <a:buFont typeface="+mj-lt"/>
                        <a:buAutoNum type="arabicPeriod"/>
                      </a:pPr>
                      <a:r>
                        <a:rPr lang="en-US" sz="2700" dirty="0" err="1">
                          <a:solidFill>
                            <a:srgbClr val="000000"/>
                          </a:solidFill>
                          <a:effectLst/>
                          <a:latin typeface="Times New Roman" panose="02020603050405020304" pitchFamily="18" charset="0"/>
                          <a:ea typeface="Calibri" panose="020F0502020204030204" pitchFamily="34" charset="0"/>
                        </a:rPr>
                        <a:t>Phân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công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nhiệm</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vụ</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rõ</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ràng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các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thành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viên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tích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cực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đoàn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kết</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673610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Thời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gian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bày</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6530834"/>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Nội</a:t>
                      </a:r>
                      <a:r>
                        <a:rPr lang="en-US" sz="2700" dirty="0">
                          <a:solidFill>
                            <a:srgbClr val="000000"/>
                          </a:solidFill>
                          <a:effectLst/>
                          <a:latin typeface="Times New Roman" panose="02020603050405020304" pitchFamily="18" charset="0"/>
                          <a:ea typeface="Times New Roman" panose="02020603050405020304" pitchFamily="18" charset="0"/>
                        </a:rPr>
                        <a:t> dung </a:t>
                      </a:r>
                      <a:r>
                        <a:rPr lang="en-US" sz="2700" dirty="0" err="1">
                          <a:solidFill>
                            <a:srgbClr val="000000"/>
                          </a:solidFill>
                          <a:effectLst/>
                          <a:latin typeface="Times New Roman" panose="02020603050405020304" pitchFamily="18" charset="0"/>
                          <a:ea typeface="Times New Roman" panose="02020603050405020304" pitchFamily="18" charset="0"/>
                        </a:rPr>
                        <a:t>kiến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thức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rPr>
                        <a:t> minh </a:t>
                      </a:r>
                      <a:r>
                        <a:rPr lang="en-US" sz="2700" dirty="0" err="1">
                          <a:solidFill>
                            <a:srgbClr val="000000"/>
                          </a:solidFill>
                          <a:effectLst/>
                          <a:latin typeface="Times New Roman" panose="02020603050405020304" pitchFamily="18" charset="0"/>
                          <a:ea typeface="Times New Roman" panose="02020603050405020304" pitchFamily="18" charset="0"/>
                        </a:rPr>
                        <a:t>hoạ</a:t>
                      </a:r>
                      <a:r>
                        <a:rPr lang="en-US" sz="2700" dirty="0">
                          <a:solidFill>
                            <a:srgbClr val="000000"/>
                          </a:solidFill>
                          <a:effectLst/>
                          <a:latin typeface="Times New Roman" panose="02020603050405020304" pitchFamily="18" charset="0"/>
                          <a:ea typeface="Times New Roman" panose="02020603050405020304" pitchFamily="18" charset="0"/>
                        </a:rPr>
                        <a:t> (20đ)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30786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Kĩ</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năng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thuyết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sản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phẩm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học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tập</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733638"/>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Tính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khả</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trong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giải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pháp</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đề</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xuất</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244164"/>
                  </a:ext>
                </a:extLst>
              </a:tr>
              <a:tr h="0">
                <a:tc>
                  <a:txBody>
                    <a:bodyPr/>
                    <a:lstStyle/>
                    <a:p>
                      <a:pPr>
                        <a:lnSpc>
                          <a:spcPct val="115000"/>
                        </a:lnSpc>
                      </a:pPr>
                      <a:r>
                        <a:rPr lang="en-US" sz="2700" dirty="0" err="1">
                          <a:solidFill>
                            <a:srgbClr val="000000"/>
                          </a:solidFill>
                          <a:effectLst/>
                          <a:latin typeface="Times New Roman" panose="02020603050405020304" pitchFamily="18" charset="0"/>
                          <a:ea typeface="Calibri" panose="020F0502020204030204" pitchFamily="34" charset="0"/>
                        </a:rPr>
                        <a:t>Tổng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điểm</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0689770"/>
                  </a:ext>
                </a:extLst>
              </a:tr>
            </a:tbl>
          </a:graphicData>
        </a:graphic>
      </p:graphicFrame>
      <p:sp>
        <p:nvSpPr>
          <p:cNvPr id="7" name="Rounded Rectangle 25">
            <a:extLst>
              <a:ext uri="{FF2B5EF4-FFF2-40B4-BE49-F238E27FC236}">
                <a16:creationId xmlns:a16="http://schemas.microsoft.com/office/drawing/2014/main" id="{83FA7C75-05CE-5D26-86CE-741B5DC9F93F}"/>
              </a:ext>
            </a:extLst>
          </p:cNvPr>
          <p:cNvSpPr/>
          <p:nvPr/>
        </p:nvSpPr>
        <p:spPr>
          <a:xfrm>
            <a:off x="480712" y="172866"/>
            <a:ext cx="10696588"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0754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C6194C-D1F0-41E1-8D23-A79C7626A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8" y="101600"/>
            <a:ext cx="12025336" cy="6711776"/>
          </a:xfrm>
          <a:prstGeom prst="rect">
            <a:avLst/>
          </a:prstGeom>
        </p:spPr>
      </p:pic>
      <p:sp>
        <p:nvSpPr>
          <p:cNvPr id="2" name="Rectangle 1"/>
          <p:cNvSpPr/>
          <p:nvPr/>
        </p:nvSpPr>
        <p:spPr>
          <a:xfrm>
            <a:off x="1991544" y="2204865"/>
            <a:ext cx="7704856" cy="2585323"/>
          </a:xfrm>
          <a:prstGeom prst="rect">
            <a:avLst/>
          </a:prstGeom>
          <a:noFill/>
        </p:spPr>
        <p:txBody>
          <a:bodyPr wrap="square" lIns="91440" tIns="45720" rIns="91440" bIns="45720">
            <a:spAutoFit/>
          </a:bodyPr>
          <a:lstStyle/>
          <a:p>
            <a:pPr algn="ctr"/>
            <a:r>
              <a:rPr lang="vi-VN"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XIN CẢM ƠN CÁC QUÍ THẦY CÔ VÀ CÁC EM HỌC SINH!</a:t>
            </a:r>
            <a:endPar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24442836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Khởi 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4" name="Rectangle 3"/>
          <p:cNvSpPr/>
          <p:nvPr/>
        </p:nvSpPr>
        <p:spPr>
          <a:xfrm>
            <a:off x="977995" y="1510575"/>
            <a:ext cx="3727293" cy="440120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bẩn</a:t>
            </a:r>
            <a:r>
              <a:rPr lang="en-US" sz="2800" dirty="0">
                <a:solidFill>
                  <a:srgbClr val="0D0D0D"/>
                </a:solidFill>
                <a:latin typeface="Times New Roman" panose="02020603050405020304" pitchFamily="18" charset="0"/>
                <a:ea typeface="Times New Roman" panose="02020603050405020304" pitchFamily="18" charset="0"/>
              </a:rPr>
              <a:t>, ô </a:t>
            </a:r>
            <a:r>
              <a:rPr lang="en-US" sz="2800" dirty="0" err="1">
                <a:solidFill>
                  <a:srgbClr val="0D0D0D"/>
                </a:solidFill>
                <a:latin typeface="Times New Roman" panose="02020603050405020304" pitchFamily="18" charset="0"/>
                <a:ea typeface="Times New Roman" panose="02020603050405020304" pitchFamily="18" charset="0"/>
              </a:rPr>
              <a:t>nhiễm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bởi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nhựa</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p>
        </p:txBody>
      </p:sp>
      <p:pic>
        <p:nvPicPr>
          <p:cNvPr id="8194" name="Picture 2" descr="Vẽ trang trí nắp cống: Tuyên truyền nâng cao ý thức bảo vệ môi trường số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3576" y="1797979"/>
            <a:ext cx="3922508" cy="37263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9084371" y="1435169"/>
            <a:ext cx="2104234" cy="4552015"/>
          </a:xfrm>
          <a:prstGeom prst="rect">
            <a:avLst/>
          </a:prstGeom>
          <a:ln w="28575">
            <a:solidFill>
              <a:srgbClr val="C00000"/>
            </a:solidFill>
          </a:ln>
        </p:spPr>
        <p:txBody>
          <a:bodyPr wrap="square">
            <a:spAutoFit/>
          </a:bodyPr>
          <a:lstStyle/>
          <a:p>
            <a:pPr marR="30480" algn="just">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3" name="Rounded Rectangle 25">
            <a:extLst>
              <a:ext uri="{FF2B5EF4-FFF2-40B4-BE49-F238E27FC236}">
                <a16:creationId xmlns:a16="http://schemas.microsoft.com/office/drawing/2014/main" id="{90973B17-F7F7-189C-DC30-27489FF60E24}"/>
              </a:ext>
            </a:extLst>
          </p:cNvPr>
          <p:cNvSpPr/>
          <p:nvPr/>
        </p:nvSpPr>
        <p:spPr>
          <a:xfrm>
            <a:off x="480712" y="172866"/>
            <a:ext cx="10696588"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282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hdepblog.com/wp-content/uploads/2018/07/hinh-nen-powerpoint-de-thuong-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67785"/>
            <a:ext cx="11881320" cy="6851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87889" y="836712"/>
            <a:ext cx="184731" cy="369332"/>
          </a:xfrm>
          <a:prstGeom prst="rect">
            <a:avLst/>
          </a:prstGeom>
          <a:noFill/>
        </p:spPr>
        <p:txBody>
          <a:bodyPr wrap="none" rtlCol="0">
            <a:spAutoFit/>
          </a:bodyPr>
          <a:lstStyle/>
          <a:p>
            <a:endParaRPr lang="en-US"/>
          </a:p>
        </p:txBody>
      </p:sp>
      <p:sp>
        <p:nvSpPr>
          <p:cNvPr id="3" name="TextBox 2"/>
          <p:cNvSpPr txBox="1"/>
          <p:nvPr/>
        </p:nvSpPr>
        <p:spPr>
          <a:xfrm>
            <a:off x="3483363" y="76664"/>
            <a:ext cx="5594737" cy="954107"/>
          </a:xfrm>
          <a:prstGeom prst="rect">
            <a:avLst/>
          </a:prstGeom>
          <a:noFill/>
        </p:spPr>
        <p:txBody>
          <a:bodyPr wrap="none" rtlCol="0">
            <a:spAutoFit/>
          </a:bodyPr>
          <a:lstStyle/>
          <a:p>
            <a:r>
              <a:rPr lang="vi-VN" sz="2800" b="1" dirty="0">
                <a:solidFill>
                  <a:srgbClr val="FF0000"/>
                </a:solidFill>
                <a:latin typeface="+mj-lt"/>
              </a:rPr>
              <a:t>NHÓM 8: VĂN BẢN NGHỊ LUẬN</a:t>
            </a:r>
          </a:p>
          <a:p>
            <a:r>
              <a:rPr lang="vi-VN" sz="2800" b="1" dirty="0">
                <a:solidFill>
                  <a:srgbClr val="FF0000"/>
                </a:solidFill>
                <a:latin typeface="+mj-lt"/>
              </a:rPr>
              <a:t>           (NGHỊ LUẬN XÃ HỘI)</a:t>
            </a:r>
            <a:endParaRPr lang="en-US" sz="2800" b="1" dirty="0">
              <a:solidFill>
                <a:srgbClr val="FF0000"/>
              </a:solidFill>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3314" y="3127502"/>
            <a:ext cx="2881935" cy="2912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C:\Users\Admin\Desktop\tải xuống.jpg"/>
          <p:cNvPicPr/>
          <p:nvPr/>
        </p:nvPicPr>
        <p:blipFill>
          <a:blip r:embed="rId4">
            <a:extLst>
              <a:ext uri="{28A0092B-C50C-407E-A947-70E740481C1C}">
                <a14:useLocalDpi xmlns:a14="http://schemas.microsoft.com/office/drawing/2010/main" val="0"/>
              </a:ext>
            </a:extLst>
          </a:blip>
          <a:srcRect/>
          <a:stretch>
            <a:fillRect/>
          </a:stretch>
        </p:blipFill>
        <p:spPr bwMode="auto">
          <a:xfrm>
            <a:off x="4435248" y="3116381"/>
            <a:ext cx="3240360" cy="2912546"/>
          </a:xfrm>
          <a:prstGeom prst="rect">
            <a:avLst/>
          </a:prstGeom>
          <a:noFill/>
          <a:ln>
            <a:noFill/>
          </a:ln>
        </p:spPr>
      </p:pic>
      <p:pic>
        <p:nvPicPr>
          <p:cNvPr id="10" name="Picture 9" descr="C:\Users\Admin\Desktop\images.jpg"/>
          <p:cNvPicPr/>
          <p:nvPr/>
        </p:nvPicPr>
        <p:blipFill>
          <a:blip r:embed="rId5">
            <a:extLst>
              <a:ext uri="{28A0092B-C50C-407E-A947-70E740481C1C}">
                <a14:useLocalDpi xmlns:a14="http://schemas.microsoft.com/office/drawing/2010/main" val="0"/>
              </a:ext>
            </a:extLst>
          </a:blip>
          <a:srcRect/>
          <a:stretch>
            <a:fillRect/>
          </a:stretch>
        </p:blipFill>
        <p:spPr bwMode="auto">
          <a:xfrm>
            <a:off x="7760487" y="3081359"/>
            <a:ext cx="2914650" cy="2924943"/>
          </a:xfrm>
          <a:prstGeom prst="rect">
            <a:avLst/>
          </a:prstGeom>
          <a:noFill/>
          <a:ln>
            <a:noFill/>
          </a:ln>
        </p:spPr>
      </p:pic>
      <p:sp>
        <p:nvSpPr>
          <p:cNvPr id="5" name="TextBox 4">
            <a:extLst>
              <a:ext uri="{FF2B5EF4-FFF2-40B4-BE49-F238E27FC236}">
                <a16:creationId xmlns:a16="http://schemas.microsoft.com/office/drawing/2014/main" id="{1DD4863E-448C-C2B6-3247-01B63C093833}"/>
              </a:ext>
            </a:extLst>
          </p:cNvPr>
          <p:cNvSpPr txBox="1"/>
          <p:nvPr/>
        </p:nvSpPr>
        <p:spPr>
          <a:xfrm>
            <a:off x="1379476" y="1204311"/>
            <a:ext cx="9505056" cy="1477328"/>
          </a:xfrm>
          <a:prstGeom prst="rect">
            <a:avLst/>
          </a:prstGeom>
          <a:noFill/>
        </p:spPr>
        <p:txBody>
          <a:bodyPr wrap="square" rtlCol="0">
            <a:spAutoFit/>
          </a:bodyPr>
          <a:lstStyle/>
          <a:p>
            <a:pPr algn="ct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TIẾT 99,100: </a:t>
            </a: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VĂN BẢN 2: </a:t>
            </a:r>
            <a:endPar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KHAN HIẾM NƯỚC NGỌT (TRỊNH VĂN)</a:t>
            </a:r>
            <a:endParaRPr lang="en-US" sz="3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58807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11" name="Rectangle 10"/>
          <p:cNvSpPr/>
          <p:nvPr/>
        </p:nvSpPr>
        <p:spPr>
          <a:xfrm>
            <a:off x="660401" y="1440404"/>
            <a:ext cx="4884994" cy="3031599"/>
          </a:xfrm>
          <a:prstGeom prst="rect">
            <a:avLst/>
          </a:prstGeom>
        </p:spPr>
        <p:txBody>
          <a:bodyPr wrap="square">
            <a:spAutoFit/>
          </a:bodyPr>
          <a:lstStyle/>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1.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Tìm hiểu chú thích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g</a:t>
            </a:r>
            <a:r>
              <a:rPr lang="vi-VN" sz="2800" dirty="0">
                <a:solidFill>
                  <a:srgbClr val="000000"/>
                </a:solidFill>
                <a:latin typeface="Times New Roman" panose="02020603050405020304" pitchFamily="18" charset="0"/>
                <a:ea typeface="Times New Roman" panose="02020603050405020304" pitchFamily="18" charset="0"/>
              </a:rPr>
              <a:t>iải thích từ khó ( SGK)</a:t>
            </a:r>
            <a:endParaRPr lang="en-US" sz="2800" dirty="0">
              <a:effectLst/>
              <a:latin typeface="Times New Roman" panose="02020603050405020304" pitchFamily="18" charset="0"/>
              <a:ea typeface="Times New Roman" panose="02020603050405020304" pitchFamily="18" charset="0"/>
            </a:endParaRPr>
          </a:p>
        </p:txBody>
      </p:sp>
      <p:grpSp>
        <p:nvGrpSpPr>
          <p:cNvPr id="13" name="Group 12"/>
          <p:cNvGrpSpPr/>
          <p:nvPr/>
        </p:nvGrpSpPr>
        <p:grpSpPr>
          <a:xfrm>
            <a:off x="5933153" y="1562993"/>
            <a:ext cx="5385978" cy="4470828"/>
            <a:chOff x="5545390" y="1584162"/>
            <a:chExt cx="5385978" cy="4470828"/>
          </a:xfrm>
          <a:scene3d>
            <a:camera prst="orthographicFront">
              <a:rot lat="0" lon="0" rev="0"/>
            </a:camera>
            <a:lightRig rig="soft" dir="t">
              <a:rot lat="0" lon="0" rev="0"/>
            </a:lightRig>
          </a:scene3d>
        </p:grpSpPr>
        <p:sp>
          <p:nvSpPr>
            <p:cNvPr id="14" name="Freeform 13"/>
            <p:cNvSpPr/>
            <p:nvPr/>
          </p:nvSpPr>
          <p:spPr>
            <a:xfrm>
              <a:off x="7694482" y="3231209"/>
              <a:ext cx="1176734" cy="1176734"/>
            </a:xfrm>
            <a:custGeom>
              <a:avLst/>
              <a:gdLst>
                <a:gd name="connsiteX0" fmla="*/ 0 w 1176734"/>
                <a:gd name="connsiteY0" fmla="*/ 588367 h 1176734"/>
                <a:gd name="connsiteX1" fmla="*/ 588367 w 1176734"/>
                <a:gd name="connsiteY1" fmla="*/ 0 h 1176734"/>
                <a:gd name="connsiteX2" fmla="*/ 1176734 w 1176734"/>
                <a:gd name="connsiteY2" fmla="*/ 588367 h 1176734"/>
                <a:gd name="connsiteX3" fmla="*/ 588367 w 1176734"/>
                <a:gd name="connsiteY3" fmla="*/ 1176734 h 1176734"/>
                <a:gd name="connsiteX4" fmla="*/ 0 w 1176734"/>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734" h="1176734">
                  <a:moveTo>
                    <a:pt x="0" y="588367"/>
                  </a:moveTo>
                  <a:cubicBezTo>
                    <a:pt x="0" y="263421"/>
                    <a:pt x="263421" y="0"/>
                    <a:pt x="588367" y="0"/>
                  </a:cubicBezTo>
                  <a:cubicBezTo>
                    <a:pt x="913313" y="0"/>
                    <a:pt x="1176734" y="263421"/>
                    <a:pt x="1176734" y="588367"/>
                  </a:cubicBezTo>
                  <a:cubicBezTo>
                    <a:pt x="1176734" y="913313"/>
                    <a:pt x="913313" y="1176734"/>
                    <a:pt x="588367" y="1176734"/>
                  </a:cubicBezTo>
                  <a:cubicBezTo>
                    <a:pt x="263421"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0"/>
                <a:satOff val="0"/>
                <a:lumOff val="0"/>
                <a:alphaOff val="0"/>
              </a:schemeClr>
            </a:fillRef>
            <a:effectRef idx="0">
              <a:scrgbClr r="0" g="0" b="0"/>
            </a:effectRef>
            <a:fontRef idx="minor">
              <a:schemeClr val="lt1"/>
            </a:fontRef>
          </p:style>
          <p:txBody>
            <a:bodyPr spcFirstLastPara="0" vert="horz" wrap="square" lIns="207889" tIns="207889" rIns="207889" bIns="207889"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khó</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6200000">
              <a:off x="8158216" y="2803063"/>
              <a:ext cx="249265" cy="400089"/>
            </a:xfrm>
            <a:custGeom>
              <a:avLst/>
              <a:gdLst>
                <a:gd name="connsiteX0" fmla="*/ 0 w 249265"/>
                <a:gd name="connsiteY0" fmla="*/ 80018 h 400089"/>
                <a:gd name="connsiteX1" fmla="*/ 124633 w 249265"/>
                <a:gd name="connsiteY1" fmla="*/ 80018 h 400089"/>
                <a:gd name="connsiteX2" fmla="*/ 124633 w 249265"/>
                <a:gd name="connsiteY2" fmla="*/ 0 h 400089"/>
                <a:gd name="connsiteX3" fmla="*/ 249265 w 249265"/>
                <a:gd name="connsiteY3" fmla="*/ 200045 h 400089"/>
                <a:gd name="connsiteX4" fmla="*/ 124633 w 249265"/>
                <a:gd name="connsiteY4" fmla="*/ 400089 h 400089"/>
                <a:gd name="connsiteX5" fmla="*/ 124633 w 249265"/>
                <a:gd name="connsiteY5" fmla="*/ 320071 h 400089"/>
                <a:gd name="connsiteX6" fmla="*/ 0 w 249265"/>
                <a:gd name="connsiteY6" fmla="*/ 320071 h 400089"/>
                <a:gd name="connsiteX7" fmla="*/ 0 w 249265"/>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265" h="400089">
                  <a:moveTo>
                    <a:pt x="0" y="80018"/>
                  </a:moveTo>
                  <a:lnTo>
                    <a:pt x="124633" y="80018"/>
                  </a:lnTo>
                  <a:lnTo>
                    <a:pt x="124633" y="0"/>
                  </a:lnTo>
                  <a:lnTo>
                    <a:pt x="249265" y="200045"/>
                  </a:lnTo>
                  <a:lnTo>
                    <a:pt x="124633" y="400089"/>
                  </a:lnTo>
                  <a:lnTo>
                    <a:pt x="124633"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0"/>
                <a:satOff val="0"/>
                <a:lumOff val="0"/>
                <a:alphaOff val="0"/>
              </a:schemeClr>
            </a:fillRef>
            <a:effectRef idx="0">
              <a:scrgbClr r="0" g="0" b="0"/>
            </a:effectRef>
            <a:fontRef idx="minor">
              <a:schemeClr val="lt1"/>
            </a:fontRef>
          </p:style>
          <p:txBody>
            <a:bodyPr spcFirstLastPara="0" vert="horz" wrap="square" lIns="-2" tIns="80018" rIns="74780" bIns="80017" numCol="1" spcCol="1270" anchor="ctr" anchorCtr="0">
              <a:noAutofit/>
            </a:bodyPr>
            <a:lstStyle/>
            <a:p>
              <a:pPr lvl="0" algn="ctr" defTabSz="755650">
                <a:lnSpc>
                  <a:spcPct val="90000"/>
                </a:lnSpc>
                <a:spcBef>
                  <a:spcPct val="0"/>
                </a:spcBef>
                <a:spcAft>
                  <a:spcPct val="35000"/>
                </a:spcAft>
              </a:pPr>
              <a:endParaRPr lang="en-US" sz="1700" kern="1200"/>
            </a:p>
          </p:txBody>
        </p:sp>
        <p:sp>
          <p:nvSpPr>
            <p:cNvPr id="16" name="Freeform 15"/>
            <p:cNvSpPr/>
            <p:nvPr/>
          </p:nvSpPr>
          <p:spPr>
            <a:xfrm>
              <a:off x="7414402" y="1584162"/>
              <a:ext cx="1736895" cy="1176734"/>
            </a:xfrm>
            <a:custGeom>
              <a:avLst/>
              <a:gdLst>
                <a:gd name="connsiteX0" fmla="*/ 0 w 1736895"/>
                <a:gd name="connsiteY0" fmla="*/ 588367 h 1176734"/>
                <a:gd name="connsiteX1" fmla="*/ 868448 w 1736895"/>
                <a:gd name="connsiteY1" fmla="*/ 0 h 1176734"/>
                <a:gd name="connsiteX2" fmla="*/ 1736896 w 1736895"/>
                <a:gd name="connsiteY2" fmla="*/ 588367 h 1176734"/>
                <a:gd name="connsiteX3" fmla="*/ 868448 w 1736895"/>
                <a:gd name="connsiteY3" fmla="*/ 1176734 h 1176734"/>
                <a:gd name="connsiteX4" fmla="*/ 0 w 1736895"/>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895" h="1176734">
                  <a:moveTo>
                    <a:pt x="0" y="588367"/>
                  </a:moveTo>
                  <a:cubicBezTo>
                    <a:pt x="0" y="263421"/>
                    <a:pt x="388817" y="0"/>
                    <a:pt x="868448" y="0"/>
                  </a:cubicBezTo>
                  <a:cubicBezTo>
                    <a:pt x="1348079" y="0"/>
                    <a:pt x="1736896" y="263421"/>
                    <a:pt x="1736896" y="588367"/>
                  </a:cubicBezTo>
                  <a:cubicBezTo>
                    <a:pt x="1736896" y="913313"/>
                    <a:pt x="1348079" y="1176734"/>
                    <a:pt x="868448" y="1176734"/>
                  </a:cubicBezTo>
                  <a:cubicBezTo>
                    <a:pt x="388817"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0"/>
                <a:satOff val="0"/>
                <a:lumOff val="0"/>
                <a:alphaOff val="0"/>
              </a:schemeClr>
            </a:fillRef>
            <a:effectRef idx="0">
              <a:scrgbClr r="0" g="0" b="0"/>
            </a:effectRef>
            <a:fontRef idx="minor">
              <a:schemeClr val="lt1"/>
            </a:fontRef>
          </p:style>
          <p:txBody>
            <a:bodyPr spcFirstLastPara="0" vert="horz" wrap="square" lIns="289922" tIns="207889" rIns="289922" bIns="207889" numCol="1" spcCol="1270" anchor="ctr" anchorCtr="0">
              <a:noAutofit/>
            </a:bodyPr>
            <a:lstStyle/>
            <a:p>
              <a:pPr lvl="0" algn="ctr" defTabSz="1244600">
                <a:lnSpc>
                  <a:spcPct val="90000"/>
                </a:lnSpc>
                <a:spcBef>
                  <a:spcPct val="0"/>
                </a:spcBef>
                <a:spcAft>
                  <a:spcPct val="35000"/>
                </a:spcAft>
              </a:pPr>
              <a:r>
                <a:rPr lang="en-US" sz="2800" i="1" kern="1200" dirty="0">
                  <a:latin typeface="Times New Roman" panose="02020603050405020304" pitchFamily="18" charset="0"/>
                  <a:cs typeface="Times New Roman" panose="02020603050405020304" pitchFamily="18" charset="0"/>
                </a:rPr>
                <a:t>Hi-ma-lay-a</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rot="18009">
              <a:off x="8955179" y="3623584"/>
              <a:ext cx="202298" cy="400089"/>
            </a:xfrm>
            <a:custGeom>
              <a:avLst/>
              <a:gdLst>
                <a:gd name="connsiteX0" fmla="*/ 0 w 202298"/>
                <a:gd name="connsiteY0" fmla="*/ 80018 h 400089"/>
                <a:gd name="connsiteX1" fmla="*/ 101149 w 202298"/>
                <a:gd name="connsiteY1" fmla="*/ 80018 h 400089"/>
                <a:gd name="connsiteX2" fmla="*/ 101149 w 202298"/>
                <a:gd name="connsiteY2" fmla="*/ 0 h 400089"/>
                <a:gd name="connsiteX3" fmla="*/ 202298 w 202298"/>
                <a:gd name="connsiteY3" fmla="*/ 200045 h 400089"/>
                <a:gd name="connsiteX4" fmla="*/ 101149 w 202298"/>
                <a:gd name="connsiteY4" fmla="*/ 400089 h 400089"/>
                <a:gd name="connsiteX5" fmla="*/ 101149 w 202298"/>
                <a:gd name="connsiteY5" fmla="*/ 320071 h 400089"/>
                <a:gd name="connsiteX6" fmla="*/ 0 w 202298"/>
                <a:gd name="connsiteY6" fmla="*/ 320071 h 400089"/>
                <a:gd name="connsiteX7" fmla="*/ 0 w 202298"/>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2298" h="400089">
                  <a:moveTo>
                    <a:pt x="0" y="80018"/>
                  </a:moveTo>
                  <a:lnTo>
                    <a:pt x="101149" y="80018"/>
                  </a:lnTo>
                  <a:lnTo>
                    <a:pt x="101149" y="0"/>
                  </a:lnTo>
                  <a:lnTo>
                    <a:pt x="202298" y="200045"/>
                  </a:lnTo>
                  <a:lnTo>
                    <a:pt x="101149" y="400089"/>
                  </a:lnTo>
                  <a:lnTo>
                    <a:pt x="101149"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903533"/>
                <a:satOff val="33333"/>
                <a:lumOff val="-4902"/>
                <a:alphaOff val="0"/>
              </a:schemeClr>
            </a:fillRef>
            <a:effectRef idx="0">
              <a:scrgbClr r="0" g="0" b="0"/>
            </a:effectRef>
            <a:fontRef idx="minor">
              <a:schemeClr val="lt1"/>
            </a:fontRef>
          </p:style>
          <p:txBody>
            <a:bodyPr spcFirstLastPara="0" vert="horz" wrap="square" lIns="-1" tIns="80017" rIns="60689" bIns="80018" numCol="1" spcCol="1270" anchor="ctr" anchorCtr="0">
              <a:noAutofit/>
            </a:bodyPr>
            <a:lstStyle/>
            <a:p>
              <a:pPr lvl="0" algn="ctr" defTabSz="755650">
                <a:lnSpc>
                  <a:spcPct val="90000"/>
                </a:lnSpc>
                <a:spcBef>
                  <a:spcPct val="0"/>
                </a:spcBef>
                <a:spcAft>
                  <a:spcPct val="35000"/>
                </a:spcAft>
              </a:pPr>
              <a:endParaRPr lang="en-US" sz="1700" kern="1200"/>
            </a:p>
          </p:txBody>
        </p:sp>
        <p:sp>
          <p:nvSpPr>
            <p:cNvPr id="18" name="Freeform 17"/>
            <p:cNvSpPr/>
            <p:nvPr/>
          </p:nvSpPr>
          <p:spPr>
            <a:xfrm>
              <a:off x="9252875" y="3240687"/>
              <a:ext cx="1678493" cy="1176734"/>
            </a:xfrm>
            <a:custGeom>
              <a:avLst/>
              <a:gdLst>
                <a:gd name="connsiteX0" fmla="*/ 0 w 1678493"/>
                <a:gd name="connsiteY0" fmla="*/ 588367 h 1176734"/>
                <a:gd name="connsiteX1" fmla="*/ 839247 w 1678493"/>
                <a:gd name="connsiteY1" fmla="*/ 0 h 1176734"/>
                <a:gd name="connsiteX2" fmla="*/ 1678494 w 1678493"/>
                <a:gd name="connsiteY2" fmla="*/ 588367 h 1176734"/>
                <a:gd name="connsiteX3" fmla="*/ 839247 w 1678493"/>
                <a:gd name="connsiteY3" fmla="*/ 1176734 h 1176734"/>
                <a:gd name="connsiteX4" fmla="*/ 0 w 1678493"/>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8493" h="1176734">
                  <a:moveTo>
                    <a:pt x="0" y="588367"/>
                  </a:moveTo>
                  <a:cubicBezTo>
                    <a:pt x="0" y="263421"/>
                    <a:pt x="375744" y="0"/>
                    <a:pt x="839247" y="0"/>
                  </a:cubicBezTo>
                  <a:cubicBezTo>
                    <a:pt x="1302750" y="0"/>
                    <a:pt x="1678494" y="263421"/>
                    <a:pt x="1678494" y="588367"/>
                  </a:cubicBezTo>
                  <a:cubicBezTo>
                    <a:pt x="1678494" y="913313"/>
                    <a:pt x="1302750" y="1176734"/>
                    <a:pt x="839247" y="1176734"/>
                  </a:cubicBezTo>
                  <a:cubicBezTo>
                    <a:pt x="375744"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903533"/>
                <a:satOff val="33333"/>
                <a:lumOff val="-4902"/>
                <a:alphaOff val="0"/>
              </a:schemeClr>
            </a:fillRef>
            <a:effectRef idx="0">
              <a:scrgbClr r="0" g="0" b="0"/>
            </a:effectRef>
            <a:fontRef idx="minor">
              <a:schemeClr val="lt1"/>
            </a:fontRef>
          </p:style>
          <p:txBody>
            <a:bodyPr spcFirstLastPara="0" vert="horz" wrap="square" lIns="281370" tIns="207889" rIns="281370" bIns="207889" numCol="1" spcCol="1270" anchor="ctr" anchorCtr="0">
              <a:noAutofit/>
            </a:bodyPr>
            <a:lstStyle/>
            <a:p>
              <a:pPr lvl="0" algn="ctr" defTabSz="1244600">
                <a:lnSpc>
                  <a:spcPct val="90000"/>
                </a:lnSpc>
                <a:spcBef>
                  <a:spcPct val="0"/>
                </a:spcBef>
                <a:spcAft>
                  <a:spcPct val="35000"/>
                </a:spcAft>
              </a:pPr>
              <a:r>
                <a:rPr lang="en-US" sz="2800" i="1" kern="1200" dirty="0" err="1">
                  <a:latin typeface="Times New Roman" panose="02020603050405020304" pitchFamily="18" charset="0"/>
                  <a:cs typeface="Times New Roman" panose="02020603050405020304" pitchFamily="18" charset="0"/>
                </a:rPr>
                <a:t>phân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huỷ</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5400000">
              <a:off x="8158216" y="4436001"/>
              <a:ext cx="249265" cy="400089"/>
            </a:xfrm>
            <a:custGeom>
              <a:avLst/>
              <a:gdLst>
                <a:gd name="connsiteX0" fmla="*/ 0 w 249265"/>
                <a:gd name="connsiteY0" fmla="*/ 80018 h 400089"/>
                <a:gd name="connsiteX1" fmla="*/ 124633 w 249265"/>
                <a:gd name="connsiteY1" fmla="*/ 80018 h 400089"/>
                <a:gd name="connsiteX2" fmla="*/ 124633 w 249265"/>
                <a:gd name="connsiteY2" fmla="*/ 0 h 400089"/>
                <a:gd name="connsiteX3" fmla="*/ 249265 w 249265"/>
                <a:gd name="connsiteY3" fmla="*/ 200045 h 400089"/>
                <a:gd name="connsiteX4" fmla="*/ 124633 w 249265"/>
                <a:gd name="connsiteY4" fmla="*/ 400089 h 400089"/>
                <a:gd name="connsiteX5" fmla="*/ 124633 w 249265"/>
                <a:gd name="connsiteY5" fmla="*/ 320071 h 400089"/>
                <a:gd name="connsiteX6" fmla="*/ 0 w 249265"/>
                <a:gd name="connsiteY6" fmla="*/ 320071 h 400089"/>
                <a:gd name="connsiteX7" fmla="*/ 0 w 249265"/>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265" h="400089">
                  <a:moveTo>
                    <a:pt x="0" y="80018"/>
                  </a:moveTo>
                  <a:lnTo>
                    <a:pt x="124633" y="80018"/>
                  </a:lnTo>
                  <a:lnTo>
                    <a:pt x="124633" y="0"/>
                  </a:lnTo>
                  <a:lnTo>
                    <a:pt x="249265" y="200045"/>
                  </a:lnTo>
                  <a:lnTo>
                    <a:pt x="124633" y="400089"/>
                  </a:lnTo>
                  <a:lnTo>
                    <a:pt x="124633"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1807066"/>
                <a:satOff val="66667"/>
                <a:lumOff val="-9804"/>
                <a:alphaOff val="0"/>
              </a:schemeClr>
            </a:fillRef>
            <a:effectRef idx="0">
              <a:scrgbClr r="0" g="0" b="0"/>
            </a:effectRef>
            <a:fontRef idx="minor">
              <a:schemeClr val="lt1"/>
            </a:fontRef>
          </p:style>
          <p:txBody>
            <a:bodyPr spcFirstLastPara="0" vert="horz" wrap="square" lIns="0" tIns="80016" rIns="74778" bIns="80019" numCol="1" spcCol="1270" anchor="ctr" anchorCtr="0">
              <a:noAutofit/>
            </a:bodyPr>
            <a:lstStyle/>
            <a:p>
              <a:pPr lvl="0" algn="ctr" defTabSz="755650">
                <a:lnSpc>
                  <a:spcPct val="90000"/>
                </a:lnSpc>
                <a:spcBef>
                  <a:spcPct val="0"/>
                </a:spcBef>
                <a:spcAft>
                  <a:spcPct val="35000"/>
                </a:spcAft>
              </a:pPr>
              <a:endParaRPr lang="en-US" sz="1700" kern="1200"/>
            </a:p>
          </p:txBody>
        </p:sp>
        <p:sp>
          <p:nvSpPr>
            <p:cNvPr id="20" name="Freeform 19"/>
            <p:cNvSpPr/>
            <p:nvPr/>
          </p:nvSpPr>
          <p:spPr>
            <a:xfrm>
              <a:off x="7406953" y="4878256"/>
              <a:ext cx="1751792" cy="1176734"/>
            </a:xfrm>
            <a:custGeom>
              <a:avLst/>
              <a:gdLst>
                <a:gd name="connsiteX0" fmla="*/ 0 w 1751792"/>
                <a:gd name="connsiteY0" fmla="*/ 588367 h 1176734"/>
                <a:gd name="connsiteX1" fmla="*/ 875896 w 1751792"/>
                <a:gd name="connsiteY1" fmla="*/ 0 h 1176734"/>
                <a:gd name="connsiteX2" fmla="*/ 1751792 w 1751792"/>
                <a:gd name="connsiteY2" fmla="*/ 588367 h 1176734"/>
                <a:gd name="connsiteX3" fmla="*/ 875896 w 1751792"/>
                <a:gd name="connsiteY3" fmla="*/ 1176734 h 1176734"/>
                <a:gd name="connsiteX4" fmla="*/ 0 w 1751792"/>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1792" h="1176734">
                  <a:moveTo>
                    <a:pt x="0" y="588367"/>
                  </a:moveTo>
                  <a:cubicBezTo>
                    <a:pt x="0" y="263421"/>
                    <a:pt x="392152" y="0"/>
                    <a:pt x="875896" y="0"/>
                  </a:cubicBezTo>
                  <a:cubicBezTo>
                    <a:pt x="1359640" y="0"/>
                    <a:pt x="1751792" y="263421"/>
                    <a:pt x="1751792" y="588367"/>
                  </a:cubicBezTo>
                  <a:cubicBezTo>
                    <a:pt x="1751792" y="913313"/>
                    <a:pt x="1359640" y="1176734"/>
                    <a:pt x="875896" y="1176734"/>
                  </a:cubicBezTo>
                  <a:cubicBezTo>
                    <a:pt x="392152"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1807066"/>
                <a:satOff val="66667"/>
                <a:lumOff val="-9804"/>
                <a:alphaOff val="0"/>
              </a:schemeClr>
            </a:fillRef>
            <a:effectRef idx="0">
              <a:scrgbClr r="0" g="0" b="0"/>
            </a:effectRef>
            <a:fontRef idx="minor">
              <a:schemeClr val="lt1"/>
            </a:fontRef>
          </p:style>
          <p:txBody>
            <a:bodyPr spcFirstLastPara="0" vert="horz" wrap="square" lIns="292104" tIns="207889" rIns="292104" bIns="207889" numCol="1" spcCol="1270" anchor="ctr" anchorCtr="0">
              <a:noAutofit/>
            </a:bodyPr>
            <a:lstStyle/>
            <a:p>
              <a:pPr lvl="0" algn="ctr" defTabSz="1244600">
                <a:lnSpc>
                  <a:spcPct val="90000"/>
                </a:lnSpc>
                <a:spcBef>
                  <a:spcPct val="0"/>
                </a:spcBef>
                <a:spcAft>
                  <a:spcPct val="35000"/>
                </a:spcAft>
              </a:pPr>
              <a:r>
                <a:rPr lang="en-US" sz="2800" i="1" kern="1200" dirty="0" err="1">
                  <a:latin typeface="Times New Roman" panose="02020603050405020304" pitchFamily="18" charset="0"/>
                  <a:cs typeface="Times New Roman" panose="02020603050405020304" pitchFamily="18" charset="0"/>
                </a:rPr>
                <a:t>ngũ</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cốc</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rot="21669498">
              <a:off x="7371196" y="3603409"/>
              <a:ext cx="228571" cy="400090"/>
            </a:xfrm>
            <a:custGeom>
              <a:avLst/>
              <a:gdLst>
                <a:gd name="connsiteX0" fmla="*/ 0 w 228570"/>
                <a:gd name="connsiteY0" fmla="*/ 80018 h 400089"/>
                <a:gd name="connsiteX1" fmla="*/ 114285 w 228570"/>
                <a:gd name="connsiteY1" fmla="*/ 80018 h 400089"/>
                <a:gd name="connsiteX2" fmla="*/ 114285 w 228570"/>
                <a:gd name="connsiteY2" fmla="*/ 0 h 400089"/>
                <a:gd name="connsiteX3" fmla="*/ 228570 w 228570"/>
                <a:gd name="connsiteY3" fmla="*/ 200045 h 400089"/>
                <a:gd name="connsiteX4" fmla="*/ 114285 w 228570"/>
                <a:gd name="connsiteY4" fmla="*/ 400089 h 400089"/>
                <a:gd name="connsiteX5" fmla="*/ 114285 w 228570"/>
                <a:gd name="connsiteY5" fmla="*/ 320071 h 400089"/>
                <a:gd name="connsiteX6" fmla="*/ 0 w 228570"/>
                <a:gd name="connsiteY6" fmla="*/ 320071 h 400089"/>
                <a:gd name="connsiteX7" fmla="*/ 0 w 228570"/>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70" h="400089">
                  <a:moveTo>
                    <a:pt x="228569" y="320071"/>
                  </a:moveTo>
                  <a:lnTo>
                    <a:pt x="114285" y="320071"/>
                  </a:lnTo>
                  <a:lnTo>
                    <a:pt x="114285" y="400089"/>
                  </a:lnTo>
                  <a:lnTo>
                    <a:pt x="1" y="200044"/>
                  </a:lnTo>
                  <a:lnTo>
                    <a:pt x="114285" y="0"/>
                  </a:lnTo>
                  <a:lnTo>
                    <a:pt x="114285" y="80018"/>
                  </a:lnTo>
                  <a:lnTo>
                    <a:pt x="228569" y="80018"/>
                  </a:lnTo>
                  <a:lnTo>
                    <a:pt x="228569" y="32007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68571" tIns="80018" rIns="0" bIns="80018" numCol="1" spcCol="1270" anchor="ctr" anchorCtr="0">
              <a:noAutofit/>
            </a:bodyPr>
            <a:lstStyle/>
            <a:p>
              <a:pPr lvl="0" algn="ctr" defTabSz="755650">
                <a:lnSpc>
                  <a:spcPct val="90000"/>
                </a:lnSpc>
                <a:spcBef>
                  <a:spcPct val="0"/>
                </a:spcBef>
                <a:spcAft>
                  <a:spcPct val="35000"/>
                </a:spcAft>
              </a:pPr>
              <a:endParaRPr lang="en-US" sz="1700" kern="1200"/>
            </a:p>
          </p:txBody>
        </p:sp>
        <p:sp>
          <p:nvSpPr>
            <p:cNvPr id="22" name="Freeform 21"/>
            <p:cNvSpPr/>
            <p:nvPr/>
          </p:nvSpPr>
          <p:spPr>
            <a:xfrm>
              <a:off x="5545390" y="3193233"/>
              <a:ext cx="1718408" cy="1176734"/>
            </a:xfrm>
            <a:custGeom>
              <a:avLst/>
              <a:gdLst>
                <a:gd name="connsiteX0" fmla="*/ 0 w 1718408"/>
                <a:gd name="connsiteY0" fmla="*/ 588367 h 1176734"/>
                <a:gd name="connsiteX1" fmla="*/ 859204 w 1718408"/>
                <a:gd name="connsiteY1" fmla="*/ 0 h 1176734"/>
                <a:gd name="connsiteX2" fmla="*/ 1718408 w 1718408"/>
                <a:gd name="connsiteY2" fmla="*/ 588367 h 1176734"/>
                <a:gd name="connsiteX3" fmla="*/ 859204 w 1718408"/>
                <a:gd name="connsiteY3" fmla="*/ 1176734 h 1176734"/>
                <a:gd name="connsiteX4" fmla="*/ 0 w 1718408"/>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408" h="1176734">
                  <a:moveTo>
                    <a:pt x="0" y="588367"/>
                  </a:moveTo>
                  <a:cubicBezTo>
                    <a:pt x="0" y="263421"/>
                    <a:pt x="384679" y="0"/>
                    <a:pt x="859204" y="0"/>
                  </a:cubicBezTo>
                  <a:cubicBezTo>
                    <a:pt x="1333729" y="0"/>
                    <a:pt x="1718408" y="263421"/>
                    <a:pt x="1718408" y="588367"/>
                  </a:cubicBezTo>
                  <a:cubicBezTo>
                    <a:pt x="1718408" y="913313"/>
                    <a:pt x="1333729" y="1176734"/>
                    <a:pt x="859204" y="1176734"/>
                  </a:cubicBezTo>
                  <a:cubicBezTo>
                    <a:pt x="384679"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287215" tIns="207889" rIns="287215" bIns="207889" numCol="1" spcCol="1270" anchor="ctr" anchorCtr="0">
              <a:noAutofit/>
            </a:bodyPr>
            <a:lstStyle/>
            <a:p>
              <a:pPr lvl="0" algn="ctr" defTabSz="1244600">
                <a:lnSpc>
                  <a:spcPct val="90000"/>
                </a:lnSpc>
                <a:spcBef>
                  <a:spcPct val="0"/>
                </a:spcBef>
                <a:spcAft>
                  <a:spcPct val="35000"/>
                </a:spcAft>
              </a:pPr>
              <a:r>
                <a:rPr lang="en-US" sz="2800" i="1" kern="1200" dirty="0" err="1">
                  <a:latin typeface="Times New Roman" panose="02020603050405020304" pitchFamily="18" charset="0"/>
                  <a:cs typeface="Times New Roman" panose="02020603050405020304" pitchFamily="18" charset="0"/>
                </a:rPr>
                <a:t>tài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nguyên</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7" name="Rounded Rectangle 25">
            <a:extLst>
              <a:ext uri="{FF2B5EF4-FFF2-40B4-BE49-F238E27FC236}">
                <a16:creationId xmlns:a16="http://schemas.microsoft.com/office/drawing/2014/main" id="{707748AE-D463-15CC-5D5E-03EEA9C42C91}"/>
              </a:ext>
            </a:extLst>
          </p:cNvPr>
          <p:cNvSpPr/>
          <p:nvPr/>
        </p:nvSpPr>
        <p:spPr>
          <a:xfrm>
            <a:off x="480712" y="172866"/>
            <a:ext cx="10696588" cy="548042"/>
          </a:xfrm>
          <a:prstGeom prst="roundRect">
            <a:avLst>
              <a:gd name="adj" fmla="val 50000"/>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836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168696" y="50120"/>
            <a:ext cx="194421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2279576" y="28574"/>
            <a:ext cx="8784976" cy="53227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5138" y="120729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2001044" y="1028700"/>
            <a:ext cx="8128000" cy="3705248"/>
            <a:chOff x="2032000" y="888999"/>
            <a:chExt cx="8128000" cy="5404521"/>
          </a:xfrm>
        </p:grpSpPr>
        <p:sp>
          <p:nvSpPr>
            <p:cNvPr id="12" name="Shape 11"/>
            <p:cNvSpPr/>
            <p:nvPr/>
          </p:nvSpPr>
          <p:spPr>
            <a:xfrm>
              <a:off x="2032000" y="888999"/>
              <a:ext cx="8128000" cy="5079999"/>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3" name="Oval 22"/>
            <p:cNvSpPr/>
            <p:nvPr/>
          </p:nvSpPr>
          <p:spPr>
            <a:xfrm>
              <a:off x="3064256" y="4395215"/>
              <a:ext cx="211328" cy="21132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3169920" y="4500879"/>
              <a:ext cx="1893824" cy="1468120"/>
            </a:xfrm>
            <a:custGeom>
              <a:avLst/>
              <a:gdLst>
                <a:gd name="connsiteX0" fmla="*/ 0 w 1893824"/>
                <a:gd name="connsiteY0" fmla="*/ 0 h 1468120"/>
                <a:gd name="connsiteX1" fmla="*/ 1893824 w 1893824"/>
                <a:gd name="connsiteY1" fmla="*/ 0 h 1468120"/>
                <a:gd name="connsiteX2" fmla="*/ 1893824 w 1893824"/>
                <a:gd name="connsiteY2" fmla="*/ 1468120 h 1468120"/>
                <a:gd name="connsiteX3" fmla="*/ 0 w 1893824"/>
                <a:gd name="connsiteY3" fmla="*/ 1468120 h 1468120"/>
                <a:gd name="connsiteX4" fmla="*/ 0 w 1893824"/>
                <a:gd name="connsiteY4" fmla="*/ 0 h 1468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3824" h="1468120">
                  <a:moveTo>
                    <a:pt x="0" y="0"/>
                  </a:moveTo>
                  <a:lnTo>
                    <a:pt x="1893824" y="0"/>
                  </a:lnTo>
                  <a:lnTo>
                    <a:pt x="1893824" y="1468120"/>
                  </a:lnTo>
                  <a:lnTo>
                    <a:pt x="0" y="14681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978"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a:t>
              </a:r>
              <a:r>
                <a:rPr kumimoji="0" lang="vi-VN"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Xuất xứ</a:t>
              </a:r>
              <a:r>
                <a:rPr kumimoji="0" lang="vi-VN"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5" name="Oval 24"/>
            <p:cNvSpPr/>
            <p:nvPr/>
          </p:nvSpPr>
          <p:spPr>
            <a:xfrm>
              <a:off x="4929632" y="3014471"/>
              <a:ext cx="382016" cy="38201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26"/>
            <p:cNvSpPr/>
            <p:nvPr/>
          </p:nvSpPr>
          <p:spPr>
            <a:xfrm>
              <a:off x="5080951" y="3456849"/>
              <a:ext cx="1950720" cy="2763519"/>
            </a:xfrm>
            <a:custGeom>
              <a:avLst/>
              <a:gdLst>
                <a:gd name="connsiteX0" fmla="*/ 0 w 1950720"/>
                <a:gd name="connsiteY0" fmla="*/ 0 h 2763519"/>
                <a:gd name="connsiteX1" fmla="*/ 1950720 w 1950720"/>
                <a:gd name="connsiteY1" fmla="*/ 0 h 2763519"/>
                <a:gd name="connsiteX2" fmla="*/ 1950720 w 1950720"/>
                <a:gd name="connsiteY2" fmla="*/ 2763519 h 2763519"/>
                <a:gd name="connsiteX3" fmla="*/ 0 w 1950720"/>
                <a:gd name="connsiteY3" fmla="*/ 2763519 h 2763519"/>
                <a:gd name="connsiteX4" fmla="*/ 0 w 1950720"/>
                <a:gd name="connsiteY4" fmla="*/ 0 h 27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2763519">
                  <a:moveTo>
                    <a:pt x="0" y="0"/>
                  </a:moveTo>
                  <a:lnTo>
                    <a:pt x="1950720" y="0"/>
                  </a:lnTo>
                  <a:lnTo>
                    <a:pt x="1950720" y="2763519"/>
                  </a:lnTo>
                  <a:lnTo>
                    <a:pt x="0" y="27635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2422"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Tác</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giả</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Trịnh</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Văn</a:t>
              </a:r>
              <a:endPar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8" name="Oval 27"/>
            <p:cNvSpPr/>
            <p:nvPr/>
          </p:nvSpPr>
          <p:spPr>
            <a:xfrm>
              <a:off x="7172960" y="2174239"/>
              <a:ext cx="528320" cy="5283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7437120" y="2762920"/>
              <a:ext cx="1950720" cy="3530600"/>
            </a:xfrm>
            <a:custGeom>
              <a:avLst/>
              <a:gdLst>
                <a:gd name="connsiteX0" fmla="*/ 0 w 1950720"/>
                <a:gd name="connsiteY0" fmla="*/ 0 h 3530600"/>
                <a:gd name="connsiteX1" fmla="*/ 1950720 w 1950720"/>
                <a:gd name="connsiteY1" fmla="*/ 0 h 3530600"/>
                <a:gd name="connsiteX2" fmla="*/ 1950720 w 1950720"/>
                <a:gd name="connsiteY2" fmla="*/ 3530600 h 3530600"/>
                <a:gd name="connsiteX3" fmla="*/ 0 w 1950720"/>
                <a:gd name="connsiteY3" fmla="*/ 3530600 h 3530600"/>
                <a:gd name="connsiteX4" fmla="*/ 0 w 1950720"/>
                <a:gd name="connsiteY4" fmla="*/ 0 h 35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3530600">
                  <a:moveTo>
                    <a:pt x="0" y="0"/>
                  </a:moveTo>
                  <a:lnTo>
                    <a:pt x="1950720" y="0"/>
                  </a:lnTo>
                  <a:lnTo>
                    <a:pt x="1950720" y="3530600"/>
                  </a:lnTo>
                  <a:lnTo>
                    <a:pt x="0" y="3530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946"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Theo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báo</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30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dân</a:t>
              </a:r>
              <a:r>
                <a:rPr kumimoji="0" lang="en-US" sz="30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số</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ra</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ngày</a:t>
              </a:r>
              <a:r>
                <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15/6/2003.</a:t>
              </a:r>
            </a:p>
          </p:txBody>
        </p:sp>
      </p:grpSp>
      <p:sp>
        <p:nvSpPr>
          <p:cNvPr id="7" name="Rectangle 6"/>
          <p:cNvSpPr/>
          <p:nvPr/>
        </p:nvSpPr>
        <p:spPr>
          <a:xfrm>
            <a:off x="600656" y="4869420"/>
            <a:ext cx="6494085"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b. </a:t>
            </a:r>
            <a:r>
              <a:rPr lang="en-US" sz="2800" b="1" dirty="0" err="1">
                <a:solidFill>
                  <a:srgbClr val="000000"/>
                </a:solidFill>
                <a:latin typeface="Times New Roman" panose="02020603050405020304" pitchFamily="18" charset="0"/>
                <a:ea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chính</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1" name="Cloud Callout 10"/>
          <p:cNvSpPr/>
          <p:nvPr/>
        </p:nvSpPr>
        <p:spPr>
          <a:xfrm>
            <a:off x="2603832" y="2029716"/>
            <a:ext cx="6455824" cy="242051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nSpc>
                <a:spcPct val="115000"/>
              </a:lnSpc>
              <a:spcAft>
                <a:spcPts val="1200"/>
              </a:spcAft>
            </a:pPr>
            <a:r>
              <a:rPr lang="en-US" sz="2000" i="1" dirty="0">
                <a:latin typeface="Times New Roman" panose="02020603050405020304" pitchFamily="18" charset="0"/>
                <a:ea typeface="Times New Roman" panose="02020603050405020304" pitchFamily="18" charset="0"/>
              </a:rPr>
              <a:t>Ai </a:t>
            </a:r>
            <a:r>
              <a:rPr lang="en-US" sz="2000" i="1" dirty="0" err="1">
                <a:latin typeface="Times New Roman" panose="02020603050405020304" pitchFamily="18" charset="0"/>
                <a:ea typeface="Times New Roman" panose="02020603050405020304" pitchFamily="18" charset="0"/>
              </a:rPr>
              <a:t>là</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tác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giả</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của</a:t>
            </a:r>
            <a:r>
              <a:rPr lang="en-US" sz="2000" i="1" dirty="0">
                <a:latin typeface="Times New Roman" panose="02020603050405020304" pitchFamily="18" charset="0"/>
                <a:ea typeface="Times New Roman" panose="02020603050405020304" pitchFamily="18" charset="0"/>
              </a:rPr>
              <a:t> VB “</a:t>
            </a:r>
            <a:r>
              <a:rPr lang="en-US" sz="2000" dirty="0">
                <a:latin typeface="Times New Roman" panose="02020603050405020304" pitchFamily="18" charset="0"/>
                <a:ea typeface="Times New Roman" panose="02020603050405020304" pitchFamily="18" charset="0"/>
              </a:rPr>
              <a:t>Khan </a:t>
            </a:r>
            <a:r>
              <a:rPr lang="en-US" sz="2000" dirty="0" err="1">
                <a:latin typeface="Times New Roman" panose="02020603050405020304" pitchFamily="18" charset="0"/>
                <a:ea typeface="Times New Roman" panose="02020603050405020304" pitchFamily="18" charset="0"/>
              </a:rPr>
              <a:t>hiếm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nước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ngọt</a:t>
            </a:r>
            <a:r>
              <a:rPr lang="en-US" sz="2000" i="1" dirty="0">
                <a:latin typeface="Times New Roman" panose="02020603050405020304" pitchFamily="18" charset="0"/>
                <a:ea typeface="Times New Roman" panose="02020603050405020304" pitchFamily="18" charset="0"/>
              </a:rPr>
              <a:t>”?  VB </a:t>
            </a:r>
            <a:r>
              <a:rPr lang="en-US" sz="2000" i="1" dirty="0" err="1">
                <a:latin typeface="Times New Roman" panose="02020603050405020304" pitchFamily="18" charset="0"/>
                <a:ea typeface="Times New Roman" panose="02020603050405020304" pitchFamily="18" charset="0"/>
              </a:rPr>
              <a:t>được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trích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từ</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đâu</a:t>
            </a:r>
            <a:r>
              <a:rPr lang="en-US" sz="2000" i="1"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err="1">
                <a:latin typeface="Times New Roman" panose="02020603050405020304" pitchFamily="18" charset="0"/>
                <a:ea typeface="Times New Roman" panose="02020603050405020304" pitchFamily="18" charset="0"/>
              </a:rPr>
              <a:t>Nêu</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phương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thức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biểu</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đạt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chính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được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sử</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dụng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trong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đoạn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văn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bản</a:t>
            </a:r>
            <a:r>
              <a:rPr lang="en-US" sz="2000" i="1"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065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4292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5138" y="120729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563776" y="1747811"/>
            <a:ext cx="10845800" cy="1083374"/>
          </a:xfrm>
          <a:prstGeom prst="rect">
            <a:avLst/>
          </a:prstGeom>
        </p:spPr>
        <p:txBody>
          <a:bodyPr>
            <a:spAutoFit/>
          </a:bodyPr>
          <a:lstStyle/>
          <a:p>
            <a:pPr>
              <a:lnSpc>
                <a:spcPct val="115000"/>
              </a:lnSpc>
              <a:spcAft>
                <a:spcPts val="1200"/>
              </a:spcAft>
            </a:pPr>
            <a:r>
              <a:rPr lang="pt-BR" sz="2800" b="1" dirty="0">
                <a:solidFill>
                  <a:srgbClr val="0D0D0D"/>
                </a:solidFill>
                <a:latin typeface="Times New Roman" panose="02020603050405020304" pitchFamily="18" charset="0"/>
                <a:ea typeface="Times New Roman" panose="02020603050405020304" pitchFamily="18" charset="0"/>
              </a:rPr>
              <a:t>c. Vấn đề bàn luận: </a:t>
            </a:r>
            <a:r>
              <a:rPr lang="pt-BR" sz="2800" dirty="0">
                <a:solidFill>
                  <a:srgbClr val="0D0D0D"/>
                </a:solidFill>
                <a:latin typeface="Times New Roman" panose="02020603050405020304" pitchFamily="18" charset="0"/>
                <a:ea typeface="Times New Roman" panose="02020603050405020304" pitchFamily="18" charset="0"/>
              </a:rPr>
              <a:t>nước ngọt không phải vô tận, nước ngọt đang hết dần (vấn đề của văn bản nghị luận này thể hiện rõ ngay ở nhan đề)</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60400" y="2892625"/>
            <a:ext cx="2856872"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7" name="Freeform 16"/>
          <p:cNvSpPr/>
          <p:nvPr/>
        </p:nvSpPr>
        <p:spPr>
          <a:xfrm>
            <a:off x="1770336" y="3975598"/>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khan </a:t>
            </a:r>
            <a:r>
              <a:rPr lang="en-US" sz="2800" kern="1200" dirty="0" err="1">
                <a:latin typeface="Times New Roman" panose="02020603050405020304" pitchFamily="18" charset="0"/>
                <a:cs typeface="Times New Roman" panose="02020603050405020304" pitchFamily="18" charset="0"/>
              </a:rPr>
              <a:t>hiếm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a:t>
            </a:r>
          </a:p>
        </p:txBody>
      </p:sp>
      <p:sp>
        <p:nvSpPr>
          <p:cNvPr id="18" name="Freeform 17"/>
          <p:cNvSpPr/>
          <p:nvPr/>
        </p:nvSpPr>
        <p:spPr>
          <a:xfrm>
            <a:off x="595971" y="3501167"/>
            <a:ext cx="1692671" cy="838752"/>
          </a:xfrm>
          <a:custGeom>
            <a:avLst/>
            <a:gdLst>
              <a:gd name="connsiteX0" fmla="*/ 0 w 1692671"/>
              <a:gd name="connsiteY0" fmla="*/ 419376 h 838752"/>
              <a:gd name="connsiteX1" fmla="*/ 846336 w 1692671"/>
              <a:gd name="connsiteY1" fmla="*/ 0 h 838752"/>
              <a:gd name="connsiteX2" fmla="*/ 1692672 w 1692671"/>
              <a:gd name="connsiteY2" fmla="*/ 419376 h 838752"/>
              <a:gd name="connsiteX3" fmla="*/ 846336 w 1692671"/>
              <a:gd name="connsiteY3" fmla="*/ 838752 h 838752"/>
              <a:gd name="connsiteX4" fmla="*/ 0 w 1692671"/>
              <a:gd name="connsiteY4" fmla="*/ 419376 h 838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838752">
                <a:moveTo>
                  <a:pt x="0" y="419376"/>
                </a:moveTo>
                <a:cubicBezTo>
                  <a:pt x="0" y="187761"/>
                  <a:pt x="378918" y="0"/>
                  <a:pt x="846336" y="0"/>
                </a:cubicBezTo>
                <a:cubicBezTo>
                  <a:pt x="1313754" y="0"/>
                  <a:pt x="1692672" y="187761"/>
                  <a:pt x="1692672" y="419376"/>
                </a:cubicBezTo>
                <a:cubicBezTo>
                  <a:pt x="1692672" y="650991"/>
                  <a:pt x="1313754" y="838752"/>
                  <a:pt x="846336" y="838752"/>
                </a:cubicBezTo>
                <a:cubicBezTo>
                  <a:pt x="378918" y="838752"/>
                  <a:pt x="0" y="650991"/>
                  <a:pt x="0" y="41937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122832" rIns="247886" bIns="122832"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1:</a:t>
            </a:r>
            <a:r>
              <a:rPr lang="en-US" sz="2800" kern="1200" dirty="0">
                <a:latin typeface="Times New Roman" panose="02020603050405020304" pitchFamily="18" charset="0"/>
                <a:cs typeface="Times New Roman" panose="02020603050405020304" pitchFamily="18" charset="0"/>
              </a:rPr>
              <a:t> </a:t>
            </a:r>
          </a:p>
        </p:txBody>
      </p:sp>
      <p:sp>
        <p:nvSpPr>
          <p:cNvPr id="19" name="Freeform 18"/>
          <p:cNvSpPr/>
          <p:nvPr/>
        </p:nvSpPr>
        <p:spPr>
          <a:xfrm>
            <a:off x="5087955" y="3415845"/>
            <a:ext cx="2474515" cy="2431722"/>
          </a:xfrm>
          <a:custGeom>
            <a:avLst/>
            <a:gdLst>
              <a:gd name="connsiteX0" fmla="*/ 0 w 2539007"/>
              <a:gd name="connsiteY0" fmla="*/ 0 h 2431722"/>
              <a:gd name="connsiteX1" fmla="*/ 2539007 w 2539007"/>
              <a:gd name="connsiteY1" fmla="*/ 0 h 2431722"/>
              <a:gd name="connsiteX2" fmla="*/ 2539007 w 2539007"/>
              <a:gd name="connsiteY2" fmla="*/ 2431722 h 2431722"/>
              <a:gd name="connsiteX3" fmla="*/ 0 w 2539007"/>
              <a:gd name="connsiteY3" fmla="*/ 2431722 h 2431722"/>
              <a:gd name="connsiteX4" fmla="*/ 0 w 2539007"/>
              <a:gd name="connsiteY4" fmla="*/ 0 h 2431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2431722">
                <a:moveTo>
                  <a:pt x="0" y="0"/>
                </a:moveTo>
                <a:lnTo>
                  <a:pt x="2539007" y="0"/>
                </a:lnTo>
                <a:lnTo>
                  <a:pt x="2539007" y="2431722"/>
                </a:lnTo>
                <a:lnTo>
                  <a:pt x="0" y="24317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Thực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khan </a:t>
            </a:r>
            <a:r>
              <a:rPr lang="en-US" sz="2800" kern="1200" dirty="0" err="1">
                <a:latin typeface="Times New Roman" panose="02020603050405020304" pitchFamily="18" charset="0"/>
                <a:cs typeface="Times New Roman" panose="02020603050405020304" pitchFamily="18" charset="0"/>
              </a:rPr>
              <a:t>hiếm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a:t>
            </a:r>
          </a:p>
        </p:txBody>
      </p:sp>
      <p:sp>
        <p:nvSpPr>
          <p:cNvPr id="20" name="Freeform 19"/>
          <p:cNvSpPr/>
          <p:nvPr/>
        </p:nvSpPr>
        <p:spPr>
          <a:xfrm>
            <a:off x="3750720" y="2838558"/>
            <a:ext cx="1688326" cy="1045224"/>
          </a:xfrm>
          <a:custGeom>
            <a:avLst/>
            <a:gdLst>
              <a:gd name="connsiteX0" fmla="*/ 0 w 1692671"/>
              <a:gd name="connsiteY0" fmla="*/ 522612 h 1045224"/>
              <a:gd name="connsiteX1" fmla="*/ 846336 w 1692671"/>
              <a:gd name="connsiteY1" fmla="*/ 0 h 1045224"/>
              <a:gd name="connsiteX2" fmla="*/ 1692672 w 1692671"/>
              <a:gd name="connsiteY2" fmla="*/ 522612 h 1045224"/>
              <a:gd name="connsiteX3" fmla="*/ 846336 w 1692671"/>
              <a:gd name="connsiteY3" fmla="*/ 1045224 h 1045224"/>
              <a:gd name="connsiteX4" fmla="*/ 0 w 1692671"/>
              <a:gd name="connsiteY4" fmla="*/ 522612 h 104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045224">
                <a:moveTo>
                  <a:pt x="0" y="522612"/>
                </a:moveTo>
                <a:cubicBezTo>
                  <a:pt x="0" y="233981"/>
                  <a:pt x="378918" y="0"/>
                  <a:pt x="846336" y="0"/>
                </a:cubicBezTo>
                <a:cubicBezTo>
                  <a:pt x="1313754" y="0"/>
                  <a:pt x="1692672" y="233981"/>
                  <a:pt x="1692672" y="522612"/>
                </a:cubicBezTo>
                <a:cubicBezTo>
                  <a:pt x="1692672" y="811243"/>
                  <a:pt x="1313754" y="1045224"/>
                  <a:pt x="846336" y="1045224"/>
                </a:cubicBezTo>
                <a:cubicBezTo>
                  <a:pt x="378918" y="1045224"/>
                  <a:pt x="0" y="811243"/>
                  <a:pt x="0" y="522612"/>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886" tIns="153070" rIns="247886" bIns="15307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2</a:t>
            </a:r>
            <a:r>
              <a:rPr lang="en-US" sz="2800" kern="1200" dirty="0">
                <a:latin typeface="Times New Roman" panose="02020603050405020304" pitchFamily="18" charset="0"/>
                <a:cs typeface="Times New Roman" panose="02020603050405020304" pitchFamily="18" charset="0"/>
              </a:rPr>
              <a:t>: </a:t>
            </a:r>
          </a:p>
        </p:txBody>
      </p:sp>
      <p:sp>
        <p:nvSpPr>
          <p:cNvPr id="36" name="Freeform 35"/>
          <p:cNvSpPr/>
          <p:nvPr/>
        </p:nvSpPr>
        <p:spPr>
          <a:xfrm>
            <a:off x="8950569" y="3078203"/>
            <a:ext cx="2555631" cy="3157497"/>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marL="201930">
              <a:lnSpc>
                <a:spcPct val="115000"/>
              </a:lnSpc>
              <a:spcAft>
                <a:spcPts val="0"/>
              </a:spcAft>
            </a:pP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khan </a:t>
            </a:r>
            <a:r>
              <a:rPr lang="en-US" sz="2800" dirty="0" err="1">
                <a:latin typeface="Times New Roman" panose="02020603050405020304" pitchFamily="18" charset="0"/>
                <a:ea typeface="Times New Roman" panose="02020603050405020304" pitchFamily="18" charset="0"/>
              </a:rPr>
              <a:t>hiếm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ngọt</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7" name="Freeform 36"/>
          <p:cNvSpPr/>
          <p:nvPr/>
        </p:nvSpPr>
        <p:spPr>
          <a:xfrm>
            <a:off x="7715940" y="2725790"/>
            <a:ext cx="1743675" cy="838752"/>
          </a:xfrm>
          <a:custGeom>
            <a:avLst/>
            <a:gdLst>
              <a:gd name="connsiteX0" fmla="*/ 0 w 1692671"/>
              <a:gd name="connsiteY0" fmla="*/ 419376 h 838752"/>
              <a:gd name="connsiteX1" fmla="*/ 846336 w 1692671"/>
              <a:gd name="connsiteY1" fmla="*/ 0 h 838752"/>
              <a:gd name="connsiteX2" fmla="*/ 1692672 w 1692671"/>
              <a:gd name="connsiteY2" fmla="*/ 419376 h 838752"/>
              <a:gd name="connsiteX3" fmla="*/ 846336 w 1692671"/>
              <a:gd name="connsiteY3" fmla="*/ 838752 h 838752"/>
              <a:gd name="connsiteX4" fmla="*/ 0 w 1692671"/>
              <a:gd name="connsiteY4" fmla="*/ 419376 h 838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838752">
                <a:moveTo>
                  <a:pt x="0" y="419376"/>
                </a:moveTo>
                <a:cubicBezTo>
                  <a:pt x="0" y="187761"/>
                  <a:pt x="378918" y="0"/>
                  <a:pt x="846336" y="0"/>
                </a:cubicBezTo>
                <a:cubicBezTo>
                  <a:pt x="1313754" y="0"/>
                  <a:pt x="1692672" y="187761"/>
                  <a:pt x="1692672" y="419376"/>
                </a:cubicBezTo>
                <a:cubicBezTo>
                  <a:pt x="1692672" y="650991"/>
                  <a:pt x="1313754" y="838752"/>
                  <a:pt x="846336" y="838752"/>
                </a:cubicBezTo>
                <a:cubicBezTo>
                  <a:pt x="378918" y="838752"/>
                  <a:pt x="0" y="650991"/>
                  <a:pt x="0" y="41937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122832" rIns="247886" bIns="122832"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3:</a:t>
            </a:r>
            <a:r>
              <a:rPr lang="en-US" sz="2800" kern="1200" dirty="0">
                <a:latin typeface="Times New Roman" panose="02020603050405020304" pitchFamily="18" charset="0"/>
                <a:cs typeface="Times New Roman" panose="02020603050405020304" pitchFamily="18" charset="0"/>
              </a:rPr>
              <a:t> </a:t>
            </a:r>
          </a:p>
        </p:txBody>
      </p:sp>
      <p:sp>
        <p:nvSpPr>
          <p:cNvPr id="21" name="Cloud Callout 20"/>
          <p:cNvSpPr/>
          <p:nvPr/>
        </p:nvSpPr>
        <p:spPr>
          <a:xfrm>
            <a:off x="2528939" y="1418592"/>
            <a:ext cx="7108723" cy="3347964"/>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Nêu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phương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thức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biểu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đạt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chính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được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sử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đoạn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văn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bản</a:t>
            </a:r>
            <a:r>
              <a:rPr lang="en-US" sz="2400" i="1"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rPr>
              <a:t>Văn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bản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bàn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gì</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được</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nêu</a:t>
            </a:r>
            <a:r>
              <a:rPr lang="en-US" sz="2400" b="1" i="1" dirty="0">
                <a:latin typeface="Times New Roman" panose="02020603050405020304" pitchFamily="18" charset="0"/>
                <a:ea typeface="Calibri" panose="020F0502020204030204" pitchFamily="34" charset="0"/>
              </a:rPr>
              <a:t> ở </a:t>
            </a:r>
            <a:r>
              <a:rPr lang="en-US" sz="2400" b="1" i="1" dirty="0" err="1">
                <a:latin typeface="Times New Roman" panose="02020603050405020304" pitchFamily="18" charset="0"/>
                <a:ea typeface="Calibri" panose="020F0502020204030204" pitchFamily="34" charset="0"/>
              </a:rPr>
              <a:t>phần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nào</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Tên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văn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bản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và</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đặt</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ra</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trong</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có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liên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quan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gì</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với</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nhau</a:t>
            </a:r>
            <a:r>
              <a:rPr lang="en-US" sz="2400" b="1" i="1"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016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1"/>
                                        </p:tgtEl>
                                      </p:cBhvr>
                                    </p:animEffect>
                                    <p:set>
                                      <p:cBhvr>
                                        <p:cTn id="7" dur="1" fill="hold">
                                          <p:stCondLst>
                                            <p:cond delay="19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circle(in)">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circle(in)">
                                      <p:cBhvr>
                                        <p:cTn id="30" dur="2000"/>
                                        <p:tgtEl>
                                          <p:spTgt spid="20"/>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circle(in)">
                                      <p:cBhvr>
                                        <p:cTn id="33" dur="2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circle(in)">
                                      <p:cBhvr>
                                        <p:cTn id="38" dur="2000"/>
                                        <p:tgtEl>
                                          <p:spTgt spid="37"/>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circle(in)">
                                      <p:cBhvr>
                                        <p:cTn id="41"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8" grpId="0" animBg="1"/>
      <p:bldP spid="19" grpId="0" animBg="1"/>
      <p:bldP spid="20" grpId="0" animBg="1"/>
      <p:bldP spid="36" grpId="0" animBg="1"/>
      <p:bldP spid="37"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ình nền Powerpoint dễ thương đẹp, đơn giản và cute nh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7266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13213" y="970238"/>
            <a:ext cx="3429144" cy="523220"/>
          </a:xfrm>
          <a:prstGeom prst="rect">
            <a:avLst/>
          </a:prstGeom>
          <a:noFill/>
        </p:spPr>
        <p:txBody>
          <a:bodyPr wrap="none" rtlCol="0">
            <a:spAutoFit/>
          </a:bodyPr>
          <a:lstStyle/>
          <a:p>
            <a:r>
              <a:rPr lang="vi-VN" sz="2800" b="1" dirty="0">
                <a:solidFill>
                  <a:srgbClr val="C00000"/>
                </a:solidFill>
                <a:latin typeface="+mj-lt"/>
              </a:rPr>
              <a:t>II. Đọc- hiểu văn bản</a:t>
            </a:r>
            <a:endParaRPr lang="en-US" sz="2800" b="1" dirty="0">
              <a:solidFill>
                <a:srgbClr val="C00000"/>
              </a:solidFill>
              <a:latin typeface="+mj-lt"/>
            </a:endParaRPr>
          </a:p>
        </p:txBody>
      </p:sp>
      <p:sp>
        <p:nvSpPr>
          <p:cNvPr id="3" name="TextBox 2"/>
          <p:cNvSpPr txBox="1"/>
          <p:nvPr/>
        </p:nvSpPr>
        <p:spPr>
          <a:xfrm>
            <a:off x="2056458" y="1579668"/>
            <a:ext cx="8432031" cy="738664"/>
          </a:xfrm>
          <a:prstGeom prst="rect">
            <a:avLst/>
          </a:prstGeom>
          <a:noFill/>
        </p:spPr>
        <p:txBody>
          <a:bodyPr wrap="square" rtlCol="0">
            <a:spAutoFit/>
          </a:bodyPr>
          <a:lstStyle/>
          <a:p>
            <a:pPr lvl="0"/>
            <a:r>
              <a:rPr lang="vi-VN" sz="2400" b="1" i="1" dirty="0">
                <a:latin typeface="+mj-lt"/>
              </a:rPr>
              <a:t>1. Đặt vấn đề ( nêu thực trạng của việc khan hiếm nước ngọt)</a:t>
            </a:r>
            <a:endParaRPr lang="en-US" sz="2400" b="1" i="1" dirty="0">
              <a:latin typeface="+mj-lt"/>
            </a:endParaRPr>
          </a:p>
          <a:p>
            <a:r>
              <a:rPr lang="vi-VN" dirty="0"/>
              <a:t> </a:t>
            </a:r>
            <a:endParaRPr lang="en-US" dirty="0"/>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9" y="2318333"/>
            <a:ext cx="2486025"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540" y="2318332"/>
            <a:ext cx="270510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032105" y="4772985"/>
            <a:ext cx="345549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0212" y="2270708"/>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Arrow 4"/>
          <p:cNvSpPr/>
          <p:nvPr/>
        </p:nvSpPr>
        <p:spPr>
          <a:xfrm>
            <a:off x="1847528" y="4772985"/>
            <a:ext cx="4636410" cy="100811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latin typeface="+mj-lt"/>
              </a:rPr>
              <a:t>KHAN HIẾM NƯỚC NGỌT</a:t>
            </a:r>
            <a:endParaRPr lang="en-US" sz="2400" b="1" dirty="0">
              <a:solidFill>
                <a:schemeClr val="tx1"/>
              </a:solidFill>
              <a:latin typeface="+mj-lt"/>
            </a:endParaRPr>
          </a:p>
        </p:txBody>
      </p:sp>
      <p:sp>
        <p:nvSpPr>
          <p:cNvPr id="6" name="TextBox 5"/>
          <p:cNvSpPr txBox="1"/>
          <p:nvPr/>
        </p:nvSpPr>
        <p:spPr>
          <a:xfrm>
            <a:off x="1847529" y="5939989"/>
            <a:ext cx="5184576" cy="830997"/>
          </a:xfrm>
          <a:prstGeom prst="rect">
            <a:avLst/>
          </a:prstGeom>
          <a:noFill/>
        </p:spPr>
        <p:txBody>
          <a:bodyPr wrap="square" rtlCol="0">
            <a:spAutoFit/>
          </a:bodyPr>
          <a:lstStyle/>
          <a:p>
            <a:pPr lvl="0"/>
            <a:r>
              <a:rPr lang="vi-VN" sz="2400" b="1" i="1" dirty="0">
                <a:latin typeface="+mj-lt"/>
              </a:rPr>
              <a:t>Tác phẩm viết về vấn đề  báo động  của việc khan hiếm nước ngọt hiện nay.</a:t>
            </a:r>
            <a:endParaRPr lang="en-US" sz="2400" b="1" i="1" dirty="0">
              <a:latin typeface="+mj-lt"/>
            </a:endParaRPr>
          </a:p>
        </p:txBody>
      </p:sp>
      <p:sp>
        <p:nvSpPr>
          <p:cNvPr id="4" name="Rounded Rectangle 25">
            <a:extLst>
              <a:ext uri="{FF2B5EF4-FFF2-40B4-BE49-F238E27FC236}">
                <a16:creationId xmlns:a16="http://schemas.microsoft.com/office/drawing/2014/main" id="{71DE8F60-A5C6-13E6-6A0A-AE6564944730}"/>
              </a:ext>
            </a:extLst>
          </p:cNvPr>
          <p:cNvSpPr/>
          <p:nvPr/>
        </p:nvSpPr>
        <p:spPr>
          <a:xfrm>
            <a:off x="480712" y="172866"/>
            <a:ext cx="10696588" cy="548042"/>
          </a:xfrm>
          <a:prstGeom prst="roundRect">
            <a:avLst>
              <a:gd name="adj" fmla="val 50000"/>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581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148"/>
                                        </p:tgtEl>
                                        <p:attrNameLst>
                                          <p:attrName>style.visibility</p:attrName>
                                        </p:attrNameLst>
                                      </p:cBhvr>
                                      <p:to>
                                        <p:strVal val="visible"/>
                                      </p:to>
                                    </p:set>
                                    <p:animEffect transition="in" filter="wipe(down)">
                                      <p:cBhvr>
                                        <p:cTn id="24" dur="500"/>
                                        <p:tgtEl>
                                          <p:spTgt spid="6148"/>
                                        </p:tgtEl>
                                      </p:cBhvr>
                                    </p:animEffect>
                                  </p:childTnLst>
                                </p:cTn>
                              </p:par>
                              <p:par>
                                <p:cTn id="25" presetID="22" presetClass="entr" presetSubtype="4" fill="hold" nodeType="withEffect">
                                  <p:stCondLst>
                                    <p:cond delay="0"/>
                                  </p:stCondLst>
                                  <p:childTnLst>
                                    <p:set>
                                      <p:cBhvr>
                                        <p:cTn id="26" dur="1" fill="hold">
                                          <p:stCondLst>
                                            <p:cond delay="0"/>
                                          </p:stCondLst>
                                        </p:cTn>
                                        <p:tgtEl>
                                          <p:spTgt spid="6149"/>
                                        </p:tgtEl>
                                        <p:attrNameLst>
                                          <p:attrName>style.visibility</p:attrName>
                                        </p:attrNameLst>
                                      </p:cBhvr>
                                      <p:to>
                                        <p:strVal val="visible"/>
                                      </p:to>
                                    </p:set>
                                    <p:animEffect transition="in" filter="wipe(down)">
                                      <p:cBhvr>
                                        <p:cTn id="27" dur="500"/>
                                        <p:tgtEl>
                                          <p:spTgt spid="6149"/>
                                        </p:tgtEl>
                                      </p:cBhvr>
                                    </p:animEffect>
                                  </p:childTnLst>
                                </p:cTn>
                              </p:par>
                              <p:par>
                                <p:cTn id="28" presetID="22" presetClass="entr" presetSubtype="4" fill="hold" nodeType="withEffect">
                                  <p:stCondLst>
                                    <p:cond delay="0"/>
                                  </p:stCondLst>
                                  <p:childTnLst>
                                    <p:set>
                                      <p:cBhvr>
                                        <p:cTn id="29" dur="1" fill="hold">
                                          <p:stCondLst>
                                            <p:cond delay="0"/>
                                          </p:stCondLst>
                                        </p:cTn>
                                        <p:tgtEl>
                                          <p:spTgt spid="6151"/>
                                        </p:tgtEl>
                                        <p:attrNameLst>
                                          <p:attrName>style.visibility</p:attrName>
                                        </p:attrNameLst>
                                      </p:cBhvr>
                                      <p:to>
                                        <p:strVal val="visible"/>
                                      </p:to>
                                    </p:set>
                                    <p:animEffect transition="in" filter="wipe(down)">
                                      <p:cBhvr>
                                        <p:cTn id="30" dur="500"/>
                                        <p:tgtEl>
                                          <p:spTgt spid="6151"/>
                                        </p:tgtEl>
                                      </p:cBhvr>
                                    </p:animEffect>
                                  </p:childTnLst>
                                </p:cTn>
                              </p:par>
                              <p:par>
                                <p:cTn id="31" presetID="22" presetClass="entr" presetSubtype="4" fill="hold" nodeType="withEffect">
                                  <p:stCondLst>
                                    <p:cond delay="0"/>
                                  </p:stCondLst>
                                  <p:childTnLst>
                                    <p:set>
                                      <p:cBhvr>
                                        <p:cTn id="32" dur="1" fill="hold">
                                          <p:stCondLst>
                                            <p:cond delay="0"/>
                                          </p:stCondLst>
                                        </p:cTn>
                                        <p:tgtEl>
                                          <p:spTgt spid="6150"/>
                                        </p:tgtEl>
                                        <p:attrNameLst>
                                          <p:attrName>style.visibility</p:attrName>
                                        </p:attrNameLst>
                                      </p:cBhvr>
                                      <p:to>
                                        <p:strVal val="visible"/>
                                      </p:to>
                                    </p:set>
                                    <p:animEffect transition="in" filter="wipe(down)">
                                      <p:cBhvr>
                                        <p:cTn id="33" dur="500"/>
                                        <p:tgtEl>
                                          <p:spTgt spid="6150"/>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heel(1)">
                                      <p:cBhvr>
                                        <p:cTn id="38" dur="20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38174" y="1171573"/>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8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Đặt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7"/>
          <a:stretch>
            <a:fillRect/>
          </a:stretch>
        </p:blipFill>
        <p:spPr>
          <a:xfrm>
            <a:off x="793443" y="2609283"/>
            <a:ext cx="3690393" cy="2075846"/>
          </a:xfrm>
          <a:prstGeom prst="rect">
            <a:avLst/>
          </a:prstGeom>
        </p:spPr>
      </p:pic>
      <p:sp>
        <p:nvSpPr>
          <p:cNvPr id="12" name="Rectangle 11"/>
          <p:cNvSpPr/>
          <p:nvPr/>
        </p:nvSpPr>
        <p:spPr>
          <a:xfrm>
            <a:off x="4150237" y="1566950"/>
            <a:ext cx="7267796" cy="1083374"/>
          </a:xfrm>
          <a:prstGeom prst="rect">
            <a:avLst/>
          </a:prstGeom>
        </p:spPr>
        <p:txBody>
          <a:bodyPr wrap="square">
            <a:spAutoFit/>
          </a:bodyPr>
          <a:lstStyle/>
          <a:p>
            <a:pPr>
              <a:lnSpc>
                <a:spcPct val="115000"/>
              </a:lnSpc>
              <a:spcAft>
                <a:spcPts val="800"/>
              </a:spcAft>
            </a:pP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khan </a:t>
            </a:r>
            <a:r>
              <a:rPr lang="en-US" sz="2800" dirty="0" err="1">
                <a:solidFill>
                  <a:srgbClr val="0D0D0D"/>
                </a:solidFill>
                <a:latin typeface="Times New Roman" panose="02020603050405020304" pitchFamily="18" charset="0"/>
                <a:ea typeface="Times New Roman" panose="02020603050405020304" pitchFamily="18" charset="0"/>
              </a:rPr>
              <a:t>hiếm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nay.</a:t>
            </a:r>
            <a:endParaRPr lang="en-US" sz="28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rotWithShape="1">
          <a:blip r:embed="rId8"/>
          <a:srcRect l="23156" t="298" r="24742" b="-298"/>
          <a:stretch/>
        </p:blipFill>
        <p:spPr>
          <a:xfrm>
            <a:off x="3657848" y="1784007"/>
            <a:ext cx="492389" cy="633566"/>
          </a:xfrm>
          <a:prstGeom prst="rect">
            <a:avLst/>
          </a:prstGeom>
        </p:spPr>
      </p:pic>
      <p:sp>
        <p:nvSpPr>
          <p:cNvPr id="16" name="Rectangle 15"/>
          <p:cNvSpPr/>
          <p:nvPr/>
        </p:nvSpPr>
        <p:spPr>
          <a:xfrm>
            <a:off x="1003263" y="4843177"/>
            <a:ext cx="4173422" cy="1083374"/>
          </a:xfrm>
          <a:prstGeom prst="rect">
            <a:avLst/>
          </a:prstGeom>
        </p:spPr>
        <p:txBody>
          <a:bodyPr wrap="square">
            <a:spAutoFit/>
          </a:bodyPr>
          <a:lstStyle/>
          <a:p>
            <a:pPr>
              <a:lnSpc>
                <a:spcPct val="115000"/>
              </a:lnSpc>
              <a:spcAft>
                <a:spcPts val="800"/>
              </a:spcAft>
            </a:pPr>
            <a:r>
              <a:rPr lang="en-US" sz="2800" dirty="0" err="1">
                <a:solidFill>
                  <a:srgbClr val="0D0D0D"/>
                </a:solidFill>
                <a:latin typeface="Times New Roman" panose="02020603050405020304" pitchFamily="18" charset="0"/>
                <a:cs typeface="Times New Roman" panose="02020603050405020304" pitchFamily="18" charset="0"/>
              </a:rPr>
              <a:t>Vấn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khái</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quát</a:t>
            </a:r>
            <a:r>
              <a:rPr lang="en-US" sz="2800" dirty="0">
                <a:solidFill>
                  <a:srgbClr val="0D0D0D"/>
                </a:solidFill>
                <a:latin typeface="Times New Roman" panose="02020603050405020304" pitchFamily="18" charset="0"/>
                <a:cs typeface="Times New Roman" panose="02020603050405020304" pitchFamily="18" charset="0"/>
              </a:rPr>
              <a:t> ở </a:t>
            </a:r>
            <a:r>
              <a:rPr lang="en-US" sz="2800" dirty="0" err="1">
                <a:solidFill>
                  <a:srgbClr val="0D0D0D"/>
                </a:solidFill>
                <a:latin typeface="Times New Roman" panose="02020603050405020304" pitchFamily="18" charset="0"/>
                <a:cs typeface="Times New Roman" panose="02020603050405020304" pitchFamily="18" charset="0"/>
              </a:rPr>
              <a:t>phần</a:t>
            </a:r>
            <a:r>
              <a:rPr lang="en-US" sz="2800" dirty="0">
                <a:solidFill>
                  <a:srgbClr val="0D0D0D"/>
                </a:solidFill>
                <a:latin typeface="Times New Roman" panose="02020603050405020304" pitchFamily="18" charset="0"/>
                <a:cs typeface="Times New Roman" panose="02020603050405020304" pitchFamily="18" charset="0"/>
              </a:rPr>
              <a:t> 1 </a:t>
            </a:r>
            <a:r>
              <a:rPr lang="en-US" sz="2800" dirty="0" err="1">
                <a:solidFill>
                  <a:srgbClr val="0D0D0D"/>
                </a:solidFill>
                <a:latin typeface="Times New Roman" panose="02020603050405020304" pitchFamily="18" charset="0"/>
                <a:cs typeface="Times New Roman" panose="02020603050405020304" pitchFamily="18" charset="0"/>
              </a:rPr>
              <a:t>của</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tác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phẩm</a:t>
            </a:r>
            <a:r>
              <a:rPr lang="en-US" sz="2800" dirty="0">
                <a:solidFill>
                  <a:srgbClr val="0D0D0D"/>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9"/>
          <a:stretch>
            <a:fillRect/>
          </a:stretch>
        </p:blipFill>
        <p:spPr>
          <a:xfrm>
            <a:off x="527442" y="4843177"/>
            <a:ext cx="493819" cy="634039"/>
          </a:xfrm>
          <a:prstGeom prst="rect">
            <a:avLst/>
          </a:prstGeom>
        </p:spPr>
      </p:pic>
      <p:sp>
        <p:nvSpPr>
          <p:cNvPr id="22" name="Rectangle 21"/>
          <p:cNvSpPr/>
          <p:nvPr/>
        </p:nvSpPr>
        <p:spPr>
          <a:xfrm>
            <a:off x="4963433" y="2643715"/>
            <a:ext cx="6768227" cy="1791260"/>
          </a:xfrm>
          <a:prstGeom prst="rect">
            <a:avLst/>
          </a:prstGeom>
        </p:spPr>
        <p:txBody>
          <a:bodyPr wrap="square">
            <a:spAutoFit/>
          </a:bodyPr>
          <a:lstStyle/>
          <a:p>
            <a:pPr>
              <a:lnSpc>
                <a:spcPct val="115000"/>
              </a:lnSpc>
              <a:spcAft>
                <a:spcPts val="1200"/>
              </a:spcAft>
            </a:pP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nhận định : Bề mặt Trái Đất mênh mông là nước với đại dương bao quanh, sông ngòi chằng chịt, các hồ nằm sâu trong đất liền</a:t>
            </a:r>
            <a:r>
              <a:rPr lang="vi-VN"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tin </a:t>
            </a:r>
            <a:r>
              <a:rPr lang="en-US" sz="2400" dirty="0" err="1">
                <a:solidFill>
                  <a:srgbClr val="0D0D0D"/>
                </a:solidFill>
                <a:latin typeface="Times New Roman" panose="02020603050405020304" pitchFamily="18" charset="0"/>
                <a:ea typeface="Times New Roman" panose="02020603050405020304" pitchFamily="18" charset="0"/>
              </a:rPr>
              <a:t>rằng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5005697" y="4542956"/>
            <a:ext cx="6683700" cy="1486369"/>
          </a:xfrm>
          <a:prstGeom prst="rect">
            <a:avLst/>
          </a:prstGeom>
        </p:spPr>
        <p:txBody>
          <a:bodyPr wrap="square">
            <a:spAutoFit/>
          </a:bodyP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Khẳng định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suy nghĩ sai lầm.</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gọn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bỏ</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tượng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34" name="Picture 33"/>
          <p:cNvPicPr>
            <a:picLocks noChangeAspect="1"/>
          </p:cNvPicPr>
          <p:nvPr/>
        </p:nvPicPr>
        <p:blipFill>
          <a:blip r:embed="rId10"/>
          <a:srcRect l="1320" t="4086" r="84291" b="65690"/>
          <a:stretch>
            <a:fillRect/>
          </a:stretch>
        </p:blipFill>
        <p:spPr>
          <a:xfrm>
            <a:off x="4626556" y="2796864"/>
            <a:ext cx="448538" cy="432605"/>
          </a:xfrm>
          <a:custGeom>
            <a:avLst/>
            <a:gdLst>
              <a:gd name="connsiteX0" fmla="*/ 565134 w 1130268"/>
              <a:gd name="connsiteY0" fmla="*/ 0 h 1090118"/>
              <a:gd name="connsiteX1" fmla="*/ 1130268 w 1130268"/>
              <a:gd name="connsiteY1" fmla="*/ 545059 h 1090118"/>
              <a:gd name="connsiteX2" fmla="*/ 565134 w 1130268"/>
              <a:gd name="connsiteY2" fmla="*/ 1090118 h 1090118"/>
              <a:gd name="connsiteX3" fmla="*/ 0 w 1130268"/>
              <a:gd name="connsiteY3" fmla="*/ 545059 h 1090118"/>
              <a:gd name="connsiteX4" fmla="*/ 565134 w 1130268"/>
              <a:gd name="connsiteY4" fmla="*/ 0 h 1090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268" h="1090118">
                <a:moveTo>
                  <a:pt x="565134" y="0"/>
                </a:moveTo>
                <a:cubicBezTo>
                  <a:pt x="877249" y="0"/>
                  <a:pt x="1130268" y="244031"/>
                  <a:pt x="1130268" y="545059"/>
                </a:cubicBezTo>
                <a:cubicBezTo>
                  <a:pt x="1130268" y="846087"/>
                  <a:pt x="877249" y="1090118"/>
                  <a:pt x="565134" y="1090118"/>
                </a:cubicBezTo>
                <a:cubicBezTo>
                  <a:pt x="253019" y="1090118"/>
                  <a:pt x="0" y="846087"/>
                  <a:pt x="0" y="545059"/>
                </a:cubicBezTo>
                <a:cubicBezTo>
                  <a:pt x="0" y="244031"/>
                  <a:pt x="253019" y="0"/>
                  <a:pt x="565134" y="0"/>
                </a:cubicBezTo>
                <a:close/>
              </a:path>
            </a:pathLst>
          </a:custGeom>
        </p:spPr>
      </p:pic>
      <p:pic>
        <p:nvPicPr>
          <p:cNvPr id="27" name="Picture 26"/>
          <p:cNvPicPr>
            <a:picLocks noChangeAspect="1"/>
          </p:cNvPicPr>
          <p:nvPr/>
        </p:nvPicPr>
        <p:blipFill>
          <a:blip r:embed="rId11"/>
          <a:stretch>
            <a:fillRect/>
          </a:stretch>
        </p:blipFill>
        <p:spPr>
          <a:xfrm>
            <a:off x="4676143" y="4567905"/>
            <a:ext cx="451143" cy="432854"/>
          </a:xfrm>
          <a:prstGeom prst="rect">
            <a:avLst/>
          </a:prstGeom>
        </p:spPr>
      </p:pic>
      <p:sp>
        <p:nvSpPr>
          <p:cNvPr id="4" name="Rounded Rectangle 25">
            <a:extLst>
              <a:ext uri="{FF2B5EF4-FFF2-40B4-BE49-F238E27FC236}">
                <a16:creationId xmlns:a16="http://schemas.microsoft.com/office/drawing/2014/main" id="{9CDC1857-47B0-B550-00B1-C230CD8BE5D2}"/>
              </a:ext>
            </a:extLst>
          </p:cNvPr>
          <p:cNvSpPr/>
          <p:nvPr/>
        </p:nvSpPr>
        <p:spPr>
          <a:xfrm>
            <a:off x="480712" y="172866"/>
            <a:ext cx="10696588" cy="548042"/>
          </a:xfrm>
          <a:prstGeom prst="roundRect">
            <a:avLst>
              <a:gd name="adj" fmla="val 50000"/>
            </a:avLst>
          </a:prstGeom>
          <a:blipFill>
            <a:blip r:embed="rId1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259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20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circle(in)">
                                      <p:cBhvr>
                                        <p:cTn id="23" dur="2000"/>
                                        <p:tgtEl>
                                          <p:spTgt spid="3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circle(in)">
                                      <p:cBhvr>
                                        <p:cTn id="34"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2"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2241</Words>
  <Application>Microsoft Office PowerPoint</Application>
  <PresentationFormat>Widescreen</PresentationFormat>
  <Paragraphs>223</Paragraphs>
  <Slides>28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Brush Script MT</vt:lpstr>
      <vt:lpstr>Calibri</vt:lpstr>
      <vt:lpstr>Times New Roman</vt:lpstr>
      <vt:lpstr>Wingdings</vt:lpstr>
      <vt:lpstr>方正卡通简体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35</cp:revision>
  <dcterms:created xsi:type="dcterms:W3CDTF">2021-07-01T02:30:36Z</dcterms:created>
  <dcterms:modified xsi:type="dcterms:W3CDTF">2023-04-18T14:48:00Z</dcterms:modified>
</cp:coreProperties>
</file>