
<file path=[Content_Types].xml><?xml version="1.0" encoding="utf-8"?>
<Types xmlns="http://schemas.openxmlformats.org/package/2006/content-types">
  <Default Extension="png" ContentType="image/png"/>
  <Default Extension="svg" ContentType="image/svg+xml"/>
  <Default Extension="jpeg" ContentType="image/jpeg"/>
  <Default Extension="glb" ContentType="model/gltf.binary"/>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95" r:id="rId2"/>
    <p:sldId id="296" r:id="rId3"/>
    <p:sldId id="258" r:id="rId4"/>
    <p:sldId id="297" r:id="rId5"/>
    <p:sldId id="298" r:id="rId6"/>
    <p:sldId id="299" r:id="rId7"/>
    <p:sldId id="300" r:id="rId8"/>
    <p:sldId id="301" r:id="rId9"/>
    <p:sldId id="302" r:id="rId10"/>
    <p:sldId id="305" r:id="rId11"/>
    <p:sldId id="304" r:id="rId12"/>
    <p:sldId id="306"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9DDAEE"/>
    <a:srgbClr val="F529EB"/>
    <a:srgbClr val="FFFFCC"/>
    <a:srgbClr val="8497B0"/>
    <a:srgbClr val="4BB4DD"/>
    <a:srgbClr val="86B1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38" autoAdjust="0"/>
  </p:normalViewPr>
  <p:slideViewPr>
    <p:cSldViewPr snapToGrid="0">
      <p:cViewPr varScale="1">
        <p:scale>
          <a:sx n="73" d="100"/>
          <a:sy n="73" d="100"/>
        </p:scale>
        <p:origin x="594"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64012A-8B02-45AB-A2E6-E73D830F514C}" type="datetimeFigureOut">
              <a:rPr lang="en-US" smtClean="0"/>
              <a:t>16/04/2023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C48AD3-D8A2-423D-87E8-FF95FFA5620F}" type="slidenum">
              <a:rPr lang="en-US" smtClean="0"/>
              <a:t>‹#›</a:t>
            </a:fld>
            <a:endParaRPr lang="en-US"/>
          </a:p>
        </p:txBody>
      </p:sp>
    </p:spTree>
    <p:extLst>
      <p:ext uri="{BB962C8B-B14F-4D97-AF65-F5344CB8AC3E}">
        <p14:creationId xmlns:p14="http://schemas.microsoft.com/office/powerpoint/2010/main" val="9055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B83633-26CA-4EE3-A5AF-CD25BCB2EF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98932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FC6A28-8A4A-4A75-A40E-68C34FD46B2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64320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514B84-5384-4ED2-8486-D1775299978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02870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2067983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765444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1287516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9" name="任意多边形: 形状 8"/>
          <p:cNvSpPr>
            <a:spLocks noGrp="1"/>
          </p:cNvSpPr>
          <p:nvPr>
            <p:ph type="pic" sz="quarter" idx="10"/>
          </p:nvPr>
        </p:nvSpPr>
        <p:spPr>
          <a:xfrm>
            <a:off x="1554480" y="2530764"/>
            <a:ext cx="3996575" cy="2539999"/>
          </a:xfrm>
          <a:custGeom>
            <a:avLst/>
            <a:gdLst>
              <a:gd name="connsiteX0" fmla="*/ 0 w 4047628"/>
              <a:gd name="connsiteY0" fmla="*/ 0 h 2800323"/>
              <a:gd name="connsiteX1" fmla="*/ 4047628 w 4047628"/>
              <a:gd name="connsiteY1" fmla="*/ 0 h 2800323"/>
              <a:gd name="connsiteX2" fmla="*/ 4047628 w 4047628"/>
              <a:gd name="connsiteY2" fmla="*/ 2800323 h 2800323"/>
              <a:gd name="connsiteX3" fmla="*/ 0 w 4047628"/>
              <a:gd name="connsiteY3" fmla="*/ 2800323 h 2800323"/>
            </a:gdLst>
            <a:ahLst/>
            <a:cxnLst>
              <a:cxn ang="0">
                <a:pos x="connsiteX0" y="connsiteY0"/>
              </a:cxn>
              <a:cxn ang="0">
                <a:pos x="connsiteX1" y="connsiteY1"/>
              </a:cxn>
              <a:cxn ang="0">
                <a:pos x="connsiteX2" y="connsiteY2"/>
              </a:cxn>
              <a:cxn ang="0">
                <a:pos x="connsiteX3" y="connsiteY3"/>
              </a:cxn>
            </a:cxnLst>
            <a:rect l="l" t="t" r="r" b="b"/>
            <a:pathLst>
              <a:path w="4047628" h="2800323">
                <a:moveTo>
                  <a:pt x="0" y="0"/>
                </a:moveTo>
                <a:lnTo>
                  <a:pt x="4047628" y="0"/>
                </a:lnTo>
                <a:lnTo>
                  <a:pt x="4047628" y="2800323"/>
                </a:lnTo>
                <a:lnTo>
                  <a:pt x="0" y="280032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503178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14" name="任意多边形: 形状 13"/>
          <p:cNvSpPr>
            <a:spLocks noGrp="1"/>
          </p:cNvSpPr>
          <p:nvPr>
            <p:ph type="pic" sz="quarter" idx="13"/>
          </p:nvPr>
        </p:nvSpPr>
        <p:spPr>
          <a:xfrm>
            <a:off x="567121" y="1273590"/>
            <a:ext cx="2731537" cy="1599893"/>
          </a:xfrm>
          <a:custGeom>
            <a:avLst/>
            <a:gdLst>
              <a:gd name="connsiteX0" fmla="*/ 0 w 2731537"/>
              <a:gd name="connsiteY0" fmla="*/ 0 h 1599893"/>
              <a:gd name="connsiteX1" fmla="*/ 2731537 w 2731537"/>
              <a:gd name="connsiteY1" fmla="*/ 0 h 1599893"/>
              <a:gd name="connsiteX2" fmla="*/ 2731537 w 2731537"/>
              <a:gd name="connsiteY2" fmla="*/ 1599893 h 1599893"/>
              <a:gd name="connsiteX3" fmla="*/ 0 w 2731537"/>
              <a:gd name="connsiteY3" fmla="*/ 1599893 h 1599893"/>
            </a:gdLst>
            <a:ahLst/>
            <a:cxnLst>
              <a:cxn ang="0">
                <a:pos x="connsiteX0" y="connsiteY0"/>
              </a:cxn>
              <a:cxn ang="0">
                <a:pos x="connsiteX1" y="connsiteY1"/>
              </a:cxn>
              <a:cxn ang="0">
                <a:pos x="connsiteX2" y="connsiteY2"/>
              </a:cxn>
              <a:cxn ang="0">
                <a:pos x="connsiteX3" y="connsiteY3"/>
              </a:cxn>
            </a:cxnLst>
            <a:rect l="l" t="t" r="r" b="b"/>
            <a:pathLst>
              <a:path w="2731537" h="1599893">
                <a:moveTo>
                  <a:pt x="0" y="0"/>
                </a:moveTo>
                <a:lnTo>
                  <a:pt x="2731537" y="0"/>
                </a:lnTo>
                <a:lnTo>
                  <a:pt x="2731537" y="1599893"/>
                </a:lnTo>
                <a:lnTo>
                  <a:pt x="0" y="1599893"/>
                </a:lnTo>
                <a:close/>
              </a:path>
            </a:pathLst>
          </a:custGeom>
        </p:spPr>
        <p:txBody>
          <a:bodyPr wrap="square">
            <a:noAutofit/>
          </a:bodyPr>
          <a:lstStyle/>
          <a:p>
            <a:endParaRPr lang="zh-CN" altLang="en-US"/>
          </a:p>
        </p:txBody>
      </p:sp>
      <p:sp>
        <p:nvSpPr>
          <p:cNvPr id="15" name="任意多边形: 形状 14"/>
          <p:cNvSpPr>
            <a:spLocks noGrp="1"/>
          </p:cNvSpPr>
          <p:nvPr>
            <p:ph type="pic" sz="quarter" idx="14"/>
          </p:nvPr>
        </p:nvSpPr>
        <p:spPr>
          <a:xfrm>
            <a:off x="3340732" y="1273590"/>
            <a:ext cx="2731537" cy="1599893"/>
          </a:xfrm>
          <a:custGeom>
            <a:avLst/>
            <a:gdLst>
              <a:gd name="connsiteX0" fmla="*/ 0 w 2731537"/>
              <a:gd name="connsiteY0" fmla="*/ 0 h 1599893"/>
              <a:gd name="connsiteX1" fmla="*/ 2731537 w 2731537"/>
              <a:gd name="connsiteY1" fmla="*/ 0 h 1599893"/>
              <a:gd name="connsiteX2" fmla="*/ 2731537 w 2731537"/>
              <a:gd name="connsiteY2" fmla="*/ 1599893 h 1599893"/>
              <a:gd name="connsiteX3" fmla="*/ 0 w 2731537"/>
              <a:gd name="connsiteY3" fmla="*/ 1599893 h 1599893"/>
            </a:gdLst>
            <a:ahLst/>
            <a:cxnLst>
              <a:cxn ang="0">
                <a:pos x="connsiteX0" y="connsiteY0"/>
              </a:cxn>
              <a:cxn ang="0">
                <a:pos x="connsiteX1" y="connsiteY1"/>
              </a:cxn>
              <a:cxn ang="0">
                <a:pos x="connsiteX2" y="connsiteY2"/>
              </a:cxn>
              <a:cxn ang="0">
                <a:pos x="connsiteX3" y="connsiteY3"/>
              </a:cxn>
            </a:cxnLst>
            <a:rect l="l" t="t" r="r" b="b"/>
            <a:pathLst>
              <a:path w="2731537" h="1599893">
                <a:moveTo>
                  <a:pt x="0" y="0"/>
                </a:moveTo>
                <a:lnTo>
                  <a:pt x="2731537" y="0"/>
                </a:lnTo>
                <a:lnTo>
                  <a:pt x="2731537" y="1599893"/>
                </a:lnTo>
                <a:lnTo>
                  <a:pt x="0" y="1599893"/>
                </a:lnTo>
                <a:close/>
              </a:path>
            </a:pathLst>
          </a:custGeom>
        </p:spPr>
        <p:txBody>
          <a:bodyPr wrap="square">
            <a:noAutofit/>
          </a:bodyPr>
          <a:lstStyle/>
          <a:p>
            <a:endParaRPr lang="zh-CN" altLang="en-US"/>
          </a:p>
        </p:txBody>
      </p:sp>
      <p:sp>
        <p:nvSpPr>
          <p:cNvPr id="16" name="任意多边形: 形状 15"/>
          <p:cNvSpPr>
            <a:spLocks noGrp="1"/>
          </p:cNvSpPr>
          <p:nvPr>
            <p:ph type="pic" sz="quarter" idx="15"/>
          </p:nvPr>
        </p:nvSpPr>
        <p:spPr>
          <a:xfrm>
            <a:off x="6114343" y="1273590"/>
            <a:ext cx="2731537" cy="1599893"/>
          </a:xfrm>
          <a:custGeom>
            <a:avLst/>
            <a:gdLst>
              <a:gd name="connsiteX0" fmla="*/ 0 w 2731537"/>
              <a:gd name="connsiteY0" fmla="*/ 0 h 1599893"/>
              <a:gd name="connsiteX1" fmla="*/ 2731537 w 2731537"/>
              <a:gd name="connsiteY1" fmla="*/ 0 h 1599893"/>
              <a:gd name="connsiteX2" fmla="*/ 2731537 w 2731537"/>
              <a:gd name="connsiteY2" fmla="*/ 1599893 h 1599893"/>
              <a:gd name="connsiteX3" fmla="*/ 0 w 2731537"/>
              <a:gd name="connsiteY3" fmla="*/ 1599893 h 1599893"/>
            </a:gdLst>
            <a:ahLst/>
            <a:cxnLst>
              <a:cxn ang="0">
                <a:pos x="connsiteX0" y="connsiteY0"/>
              </a:cxn>
              <a:cxn ang="0">
                <a:pos x="connsiteX1" y="connsiteY1"/>
              </a:cxn>
              <a:cxn ang="0">
                <a:pos x="connsiteX2" y="connsiteY2"/>
              </a:cxn>
              <a:cxn ang="0">
                <a:pos x="connsiteX3" y="connsiteY3"/>
              </a:cxn>
            </a:cxnLst>
            <a:rect l="l" t="t" r="r" b="b"/>
            <a:pathLst>
              <a:path w="2731537" h="1599893">
                <a:moveTo>
                  <a:pt x="0" y="0"/>
                </a:moveTo>
                <a:lnTo>
                  <a:pt x="2731537" y="0"/>
                </a:lnTo>
                <a:lnTo>
                  <a:pt x="2731537" y="1599893"/>
                </a:lnTo>
                <a:lnTo>
                  <a:pt x="0" y="1599893"/>
                </a:lnTo>
                <a:close/>
              </a:path>
            </a:pathLst>
          </a:custGeom>
        </p:spPr>
        <p:txBody>
          <a:bodyPr wrap="square">
            <a:noAutofit/>
          </a:bodyPr>
          <a:lstStyle/>
          <a:p>
            <a:endParaRPr lang="zh-CN" altLang="en-US"/>
          </a:p>
        </p:txBody>
      </p:sp>
      <p:sp>
        <p:nvSpPr>
          <p:cNvPr id="17" name="任意多边形: 形状 16"/>
          <p:cNvSpPr>
            <a:spLocks noGrp="1"/>
          </p:cNvSpPr>
          <p:nvPr>
            <p:ph type="pic" sz="quarter" idx="16"/>
          </p:nvPr>
        </p:nvSpPr>
        <p:spPr>
          <a:xfrm>
            <a:off x="8887954" y="1273590"/>
            <a:ext cx="2731537" cy="1599893"/>
          </a:xfrm>
          <a:custGeom>
            <a:avLst/>
            <a:gdLst>
              <a:gd name="connsiteX0" fmla="*/ 0 w 2731537"/>
              <a:gd name="connsiteY0" fmla="*/ 0 h 1599893"/>
              <a:gd name="connsiteX1" fmla="*/ 2731537 w 2731537"/>
              <a:gd name="connsiteY1" fmla="*/ 0 h 1599893"/>
              <a:gd name="connsiteX2" fmla="*/ 2731537 w 2731537"/>
              <a:gd name="connsiteY2" fmla="*/ 1599893 h 1599893"/>
              <a:gd name="connsiteX3" fmla="*/ 0 w 2731537"/>
              <a:gd name="connsiteY3" fmla="*/ 1599893 h 1599893"/>
            </a:gdLst>
            <a:ahLst/>
            <a:cxnLst>
              <a:cxn ang="0">
                <a:pos x="connsiteX0" y="connsiteY0"/>
              </a:cxn>
              <a:cxn ang="0">
                <a:pos x="connsiteX1" y="connsiteY1"/>
              </a:cxn>
              <a:cxn ang="0">
                <a:pos x="connsiteX2" y="connsiteY2"/>
              </a:cxn>
              <a:cxn ang="0">
                <a:pos x="connsiteX3" y="connsiteY3"/>
              </a:cxn>
            </a:cxnLst>
            <a:rect l="l" t="t" r="r" b="b"/>
            <a:pathLst>
              <a:path w="2731537" h="1599893">
                <a:moveTo>
                  <a:pt x="0" y="0"/>
                </a:moveTo>
                <a:lnTo>
                  <a:pt x="2731537" y="0"/>
                </a:lnTo>
                <a:lnTo>
                  <a:pt x="2731537" y="1599893"/>
                </a:lnTo>
                <a:lnTo>
                  <a:pt x="0" y="1599893"/>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862426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399EC353-3054-4CE3-B368-444D9E2D05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5" y="0"/>
            <a:ext cx="12189630" cy="6858000"/>
          </a:xfrm>
          <a:prstGeom prst="rect">
            <a:avLst/>
          </a:prstGeom>
        </p:spPr>
      </p:pic>
      <p:sp>
        <p:nvSpPr>
          <p:cNvPr id="3" name="Subtitle 2">
            <a:extLst>
              <a:ext uri="{FF2B5EF4-FFF2-40B4-BE49-F238E27FC236}">
                <a16:creationId xmlns:a16="http://schemas.microsoft.com/office/drawing/2014/main" id="{1FE36E6A-3DEA-4646-85F4-53FCB664D225}"/>
              </a:ext>
            </a:extLst>
          </p:cNvPr>
          <p:cNvSpPr>
            <a:spLocks noGrp="1"/>
          </p:cNvSpPr>
          <p:nvPr>
            <p:ph type="subTitle" idx="1" hasCustomPrompt="1"/>
          </p:nvPr>
        </p:nvSpPr>
        <p:spPr>
          <a:xfrm>
            <a:off x="1524000" y="4133351"/>
            <a:ext cx="9144000" cy="503237"/>
          </a:xfrm>
        </p:spPr>
        <p:txBody>
          <a:bodyPr>
            <a:normAutofit/>
          </a:bodyPr>
          <a:lstStyle>
            <a:lvl1pPr marL="0" indent="0" algn="ctr">
              <a:buNone/>
              <a:defRPr sz="2000">
                <a:solidFill>
                  <a:schemeClr val="bg1"/>
                </a:solidFill>
                <a:latin typeface="Montserrat"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text</a:t>
            </a:r>
          </a:p>
        </p:txBody>
      </p:sp>
      <p:pic>
        <p:nvPicPr>
          <p:cNvPr id="14" name="Picture 13" descr="Text&#10;&#10;Description automatically generated">
            <a:extLst>
              <a:ext uri="{FF2B5EF4-FFF2-40B4-BE49-F238E27FC236}">
                <a16:creationId xmlns:a16="http://schemas.microsoft.com/office/drawing/2014/main" id="{B69FFE87-CE04-4F6C-B9C3-418D43F4B6B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4542" y="325186"/>
            <a:ext cx="1554480" cy="510440"/>
          </a:xfrm>
          <a:prstGeom prst="rect">
            <a:avLst/>
          </a:prstGeom>
        </p:spPr>
      </p:pic>
      <p:sp>
        <p:nvSpPr>
          <p:cNvPr id="36" name="Title 35">
            <a:extLst>
              <a:ext uri="{FF2B5EF4-FFF2-40B4-BE49-F238E27FC236}">
                <a16:creationId xmlns:a16="http://schemas.microsoft.com/office/drawing/2014/main" id="{45233C6B-46D2-4609-845C-634BE468BCD7}"/>
              </a:ext>
            </a:extLst>
          </p:cNvPr>
          <p:cNvSpPr>
            <a:spLocks noGrp="1"/>
          </p:cNvSpPr>
          <p:nvPr>
            <p:ph type="title" hasCustomPrompt="1"/>
          </p:nvPr>
        </p:nvSpPr>
        <p:spPr>
          <a:xfrm>
            <a:off x="942975" y="2546598"/>
            <a:ext cx="10515600" cy="1325563"/>
          </a:xfrm>
        </p:spPr>
        <p:txBody>
          <a:bodyPr/>
          <a:lstStyle>
            <a:lvl1pPr algn="ctr">
              <a:defRPr b="1">
                <a:solidFill>
                  <a:schemeClr val="bg1"/>
                </a:solidFill>
                <a:latin typeface="Montserrat" panose="00000500000000000000" pitchFamily="50" charset="0"/>
              </a:defRPr>
            </a:lvl1pPr>
          </a:lstStyle>
          <a:p>
            <a:r>
              <a:rPr lang="en-US" dirty="0"/>
              <a:t>Headline on two lines in Montserrat (Both) 44pt.</a:t>
            </a:r>
          </a:p>
        </p:txBody>
      </p:sp>
    </p:spTree>
    <p:extLst>
      <p:ext uri="{BB962C8B-B14F-4D97-AF65-F5344CB8AC3E}">
        <p14:creationId xmlns:p14="http://schemas.microsoft.com/office/powerpoint/2010/main" val="658643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3511746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2718056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1438448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2254933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815566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373893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222684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FBEB33A-11B2-4A78-8694-9472994B1F2D}" type="datetimeFigureOut">
              <a:rPr lang="zh-CN" altLang="en-US" smtClean="0"/>
              <a:t>2023/4/16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D2A49D4-9B49-43DF-9C56-0FC4C921B53D}" type="slidenum">
              <a:rPr lang="zh-CN" altLang="en-US" smtClean="0"/>
              <a:t>‹#›</a:t>
            </a:fld>
            <a:endParaRPr lang="zh-CN" altLang="en-US"/>
          </a:p>
        </p:txBody>
      </p:sp>
    </p:spTree>
    <p:extLst>
      <p:ext uri="{BB962C8B-B14F-4D97-AF65-F5344CB8AC3E}">
        <p14:creationId xmlns:p14="http://schemas.microsoft.com/office/powerpoint/2010/main" val="250310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DDAEE"/>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defRPr>
            </a:lvl1pPr>
          </a:lstStyle>
          <a:p>
            <a:fld id="{FFBEB33A-11B2-4A78-8694-9472994B1F2D}" type="datetimeFigureOut">
              <a:rPr lang="zh-CN" altLang="en-US" smtClean="0"/>
              <a:pPr/>
              <a:t>2023/4/16</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defRPr>
            </a:lvl1pPr>
          </a:lstStyle>
          <a:p>
            <a:fld id="{FD2A49D4-9B49-43DF-9C56-0FC4C921B53D}" type="slidenum">
              <a:rPr lang="zh-CN" altLang="en-US" smtClean="0"/>
              <a:pPr/>
              <a:t>‹#›</a:t>
            </a:fld>
            <a:endParaRPr lang="zh-CN" altLang="en-US" dirty="0"/>
          </a:p>
        </p:txBody>
      </p:sp>
    </p:spTree>
    <p:extLst>
      <p:ext uri="{BB962C8B-B14F-4D97-AF65-F5344CB8AC3E}">
        <p14:creationId xmlns:p14="http://schemas.microsoft.com/office/powerpoint/2010/main" val="509280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7.xml"/><Relationship Id="rId7" Type="http://schemas.openxmlformats.org/officeDocument/2006/relationships/image" Target="../media/image28.png"/><Relationship Id="rId2" Type="http://schemas.microsoft.com/office/2007/relationships/media" Target="../media/media1.mp4"/><Relationship Id="rId1" Type="http://schemas.openxmlformats.org/officeDocument/2006/relationships/video" Target="NULL" TargetMode="External"/><Relationship Id="rId6" Type="http://schemas.microsoft.com/office/2017/06/relationships/model3d" Target="../media/model3d1.glb"/><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2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E601049-629E-43DC-B784-465364DED7AA}"/>
              </a:ext>
            </a:extLst>
          </p:cNvPr>
          <p:cNvSpPr/>
          <p:nvPr/>
        </p:nvSpPr>
        <p:spPr>
          <a:xfrm>
            <a:off x="0" y="0"/>
            <a:ext cx="12192000" cy="1413572"/>
          </a:xfrm>
          <a:prstGeom prst="rect">
            <a:avLst/>
          </a:prstGeom>
          <a:solidFill>
            <a:srgbClr val="DF71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文本框 28"/>
          <p:cNvSpPr txBox="1"/>
          <p:nvPr/>
        </p:nvSpPr>
        <p:spPr>
          <a:xfrm>
            <a:off x="3090790" y="368611"/>
            <a:ext cx="6062878"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800" b="1" dirty="0" smtClean="0">
                <a:solidFill>
                  <a:schemeClr val="bg1"/>
                </a:solidFill>
                <a:latin typeface="Cambria" panose="02040503050406030204" pitchFamily="18" charset="0"/>
                <a:ea typeface="Cambria" panose="02040503050406030204" pitchFamily="18" charset="0"/>
              </a:rPr>
              <a:t>MÔN THỂ DỤC LỚP 8</a:t>
            </a:r>
            <a:endParaRPr kumimoji="0" lang="zh-CN" altLang="en-US" sz="4800" b="1" i="0" u="none" strike="noStrike" kern="1200" cap="none" spc="0" normalizeH="0" baseline="0" noProof="0" dirty="0">
              <a:ln>
                <a:noFill/>
              </a:ln>
              <a:solidFill>
                <a:schemeClr val="bg1"/>
              </a:solidFill>
              <a:effectLst/>
              <a:uLnTx/>
              <a:uFillTx/>
              <a:latin typeface="Cambria" panose="02040503050406030204" pitchFamily="18" charset="0"/>
              <a:ea typeface="微软雅黑"/>
            </a:endParaRPr>
          </a:p>
        </p:txBody>
      </p:sp>
      <p:sp>
        <p:nvSpPr>
          <p:cNvPr id="2" name="Rectangle 1"/>
          <p:cNvSpPr/>
          <p:nvPr/>
        </p:nvSpPr>
        <p:spPr>
          <a:xfrm>
            <a:off x="3009014" y="1116419"/>
            <a:ext cx="6272074" cy="457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1002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E5A414-AD6F-4E5C-B299-06250CA6FB79}"/>
              </a:ext>
            </a:extLst>
          </p:cNvPr>
          <p:cNvSpPr/>
          <p:nvPr/>
        </p:nvSpPr>
        <p:spPr>
          <a:xfrm>
            <a:off x="0" y="0"/>
            <a:ext cx="12192000" cy="127220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 panose="020B0604020202020204" pitchFamily="34" charset="0"/>
                <a:cs typeface="Arial" panose="020B0604020202020204" pitchFamily="34" charset="0"/>
              </a:rPr>
              <a:t>VIDEO BÀI TẬP PHÁT TRIỂN SỨC NHANH</a:t>
            </a:r>
          </a:p>
        </p:txBody>
      </p:sp>
      <p:pic>
        <p:nvPicPr>
          <p:cNvPr id="3" name="sức nhanh">
            <a:hlinkClick r:id="" action="ppaction://media"/>
            <a:extLst>
              <a:ext uri="{FF2B5EF4-FFF2-40B4-BE49-F238E27FC236}">
                <a16:creationId xmlns:a16="http://schemas.microsoft.com/office/drawing/2014/main" id="{98B8547C-043F-42A0-AB27-D38A6280EF18}"/>
              </a:ext>
            </a:extLst>
          </p:cNvPr>
          <p:cNvPicPr>
            <a:picLocks noChangeAspect="1"/>
          </p:cNvPicPr>
          <p:nvPr>
            <a:videoFile r:link="rId1"/>
            <p:extLst>
              <p:ext uri="{DAA4B4D4-6D71-4841-9C94-3DE7FCFB9230}">
                <p14:media xmlns:p14="http://schemas.microsoft.com/office/powerpoint/2010/main" r:embed="rId2">
                  <p14:trim st="6384"/>
                </p14:media>
              </p:ext>
            </p:extLst>
          </p:nvPr>
        </p:nvPicPr>
        <p:blipFill>
          <a:blip r:embed="rId4"/>
          <a:stretch>
            <a:fillRect/>
          </a:stretch>
        </p:blipFill>
        <p:spPr>
          <a:xfrm>
            <a:off x="0" y="1272208"/>
            <a:ext cx="12192000" cy="5585792"/>
          </a:xfrm>
          <a:prstGeom prst="rect">
            <a:avLst/>
          </a:prstGeom>
        </p:spPr>
      </p:pic>
      <p:pic>
        <p:nvPicPr>
          <p:cNvPr id="5" name="Picture 4">
            <a:extLst>
              <a:ext uri="{FF2B5EF4-FFF2-40B4-BE49-F238E27FC236}">
                <a16:creationId xmlns:a16="http://schemas.microsoft.com/office/drawing/2014/main" id="{E8FAA705-1D94-4057-A24D-493929FBA0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72207"/>
            <a:ext cx="2358887" cy="901149"/>
          </a:xfrm>
          <a:prstGeom prst="rect">
            <a:avLst/>
          </a:prstGeom>
        </p:spPr>
      </p:pic>
      <mc:AlternateContent xmlns:mc="http://schemas.openxmlformats.org/markup-compatibility/2006">
        <mc:Choice xmlns="" xmlns:am3d="http://schemas.microsoft.com/office/drawing/2017/model3d" Requires="am3d">
          <p:graphicFrame>
            <p:nvGraphicFramePr>
              <p:cNvPr id="6" name="3D Model 5" descr="Soccer ball">
                <a:extLst>
                  <a:ext uri="{FF2B5EF4-FFF2-40B4-BE49-F238E27FC236}">
                    <a16:creationId xmlns:a16="http://schemas.microsoft.com/office/drawing/2014/main" id="{382FEDC5-ED1D-4BAA-AC7A-567957F8F01E}"/>
                  </a:ext>
                </a:extLst>
              </p:cNvPr>
              <p:cNvGraphicFramePr>
                <a:graphicFrameLocks noChangeAspect="1"/>
              </p:cNvGraphicFramePr>
              <p:nvPr>
                <p:extLst>
                  <p:ext uri="{D42A27DB-BD31-4B8C-83A1-F6EECF244321}">
                    <p14:modId xmlns:p14="http://schemas.microsoft.com/office/powerpoint/2010/main" val="1127240490"/>
                  </p:ext>
                </p:extLst>
              </p:nvPr>
            </p:nvGraphicFramePr>
            <p:xfrm>
              <a:off x="10712813" y="662608"/>
              <a:ext cx="1611706" cy="1788033"/>
            </p:xfrm>
            <a:graphic>
              <a:graphicData uri="http://schemas.microsoft.com/office/drawing/2017/model3d">
                <am3d:model3d r:embed="rId6">
                  <am3d:spPr>
                    <a:xfrm>
                      <a:off x="0" y="0"/>
                      <a:ext cx="1611706" cy="1788033"/>
                    </a:xfrm>
                    <a:prstGeom prst="rect">
                      <a:avLst/>
                    </a:prstGeom>
                  </am3d:spPr>
                  <am3d:camera>
                    <am3d:pos x="0" y="0" z="81469193"/>
                    <am3d:up dx="0" dy="36000000" dz="0"/>
                    <am3d:lookAt x="0" y="0" z="0"/>
                    <am3d:perspective fov="2700000"/>
                  </am3d:camera>
                  <am3d:trans>
                    <am3d:meterPerModelUnit n="4545592" d="1000000"/>
                    <am3d:preTrans dx="-201138" dy="-18600209" dz="-351418"/>
                    <am3d:scale>
                      <am3d:sx n="1000000" d="1000000"/>
                      <am3d:sy n="1000000" d="1000000"/>
                      <am3d:sz n="1000000" d="1000000"/>
                    </am3d:scale>
                    <am3d:rot/>
                    <am3d:postTrans dx="0" dy="0" dz="0"/>
                  </am3d:trans>
                  <am3d:raster rName="Office3DRenderer" rVer="16.0.8326">
                    <am3d:blip r:embed="rId7"/>
                  </am3d:raster>
                  <am3d:objViewport viewportSz="287479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Soccer ball">
                <a:extLst>
                  <a:ext uri="{FF2B5EF4-FFF2-40B4-BE49-F238E27FC236}">
                    <a16:creationId xmlns:a16="http://schemas.microsoft.com/office/drawing/2014/main" id="{382FEDC5-ED1D-4BAA-AC7A-567957F8F01E}"/>
                  </a:ext>
                </a:extLst>
              </p:cNvPr>
              <p:cNvPicPr>
                <a:picLocks noGrp="1" noRot="1" noChangeAspect="1" noMove="1" noResize="1" noEditPoints="1" noAdjustHandles="1" noChangeArrowheads="1" noChangeShapeType="1" noCrop="1"/>
              </p:cNvPicPr>
              <p:nvPr/>
            </p:nvPicPr>
            <p:blipFill>
              <a:blip r:embed="rId8"/>
              <a:stretch>
                <a:fillRect/>
              </a:stretch>
            </p:blipFill>
            <p:spPr>
              <a:xfrm>
                <a:off x="10712813" y="662608"/>
                <a:ext cx="1611706" cy="1788033"/>
              </a:xfrm>
              <a:prstGeom prst="rect">
                <a:avLst/>
              </a:prstGeom>
            </p:spPr>
          </p:pic>
        </mc:Fallback>
      </mc:AlternateContent>
    </p:spTree>
    <p:extLst>
      <p:ext uri="{BB962C8B-B14F-4D97-AF65-F5344CB8AC3E}">
        <p14:creationId xmlns:p14="http://schemas.microsoft.com/office/powerpoint/2010/main" val="367153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6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1" descr="A picture containing person, sport, person&#10;&#10;Description automatically generated">
            <a:extLst>
              <a:ext uri="{FF2B5EF4-FFF2-40B4-BE49-F238E27FC236}">
                <a16:creationId xmlns:a16="http://schemas.microsoft.com/office/drawing/2014/main" id="{A6B95611-90FD-490F-97CB-452B607BBD46}"/>
              </a:ext>
            </a:extLst>
          </p:cNvPr>
          <p:cNvPicPr>
            <a:picLocks noChangeAspect="1"/>
          </p:cNvPicPr>
          <p:nvPr/>
        </p:nvPicPr>
        <p:blipFill rotWithShape="1">
          <a:blip r:embed="rId2">
            <a:extLst>
              <a:ext uri="{28A0092B-C50C-407E-A947-70E740481C1C}">
                <a14:useLocalDpi xmlns:a14="http://schemas.microsoft.com/office/drawing/2010/main" val="0"/>
              </a:ext>
            </a:extLst>
          </a:blip>
          <a:srcRect l="24396" r="24396"/>
          <a:stretch>
            <a:fillRect/>
          </a:stretch>
        </p:blipFill>
        <p:spPr>
          <a:xfrm>
            <a:off x="6527135" y="18441"/>
            <a:ext cx="5664867" cy="6857999"/>
          </a:xfrm>
          <a:prstGeom prst="rect">
            <a:avLst/>
          </a:prstGeom>
        </p:spPr>
      </p:pic>
      <p:pic>
        <p:nvPicPr>
          <p:cNvPr id="3" name="图片 2"/>
          <p:cNvPicPr>
            <a:picLocks noChangeAspect="1"/>
          </p:cNvPicPr>
          <p:nvPr/>
        </p:nvPicPr>
        <p:blipFill rotWithShape="1">
          <a:blip r:embed="rId3" cstate="hqprint">
            <a:extLst>
              <a:ext uri="{28A0092B-C50C-407E-A947-70E740481C1C}">
                <a14:useLocalDpi xmlns:a14="http://schemas.microsoft.com/office/drawing/2010/main"/>
              </a:ext>
            </a:extLst>
          </a:blip>
          <a:srcRect t="216" b="533"/>
          <a:stretch/>
        </p:blipFill>
        <p:spPr>
          <a:xfrm>
            <a:off x="2" y="18440"/>
            <a:ext cx="8085907" cy="6858000"/>
          </a:xfrm>
          <a:prstGeom prst="rect">
            <a:avLst/>
          </a:prstGeom>
          <a:solidFill>
            <a:schemeClr val="tx1"/>
          </a:solidFill>
        </p:spPr>
      </p:pic>
      <p:pic>
        <p:nvPicPr>
          <p:cNvPr id="4" name="图片 4"/>
          <p:cNvPicPr>
            <a:picLocks noChangeAspect="1"/>
          </p:cNvPicPr>
          <p:nvPr/>
        </p:nvPicPr>
        <p:blipFill rotWithShape="1">
          <a:blip r:embed="rId4" cstate="hqprint">
            <a:extLst>
              <a:ext uri="{28A0092B-C50C-407E-A947-70E740481C1C}">
                <a14:useLocalDpi xmlns:a14="http://schemas.microsoft.com/office/drawing/2010/main"/>
              </a:ext>
            </a:extLst>
          </a:blip>
          <a:srcRect r="5290"/>
          <a:stretch/>
        </p:blipFill>
        <p:spPr>
          <a:xfrm>
            <a:off x="11444658" y="3429000"/>
            <a:ext cx="747342" cy="3447440"/>
          </a:xfrm>
          <a:prstGeom prst="rect">
            <a:avLst/>
          </a:prstGeom>
        </p:spPr>
      </p:pic>
      <p:sp>
        <p:nvSpPr>
          <p:cNvPr id="6" name="文本框 6"/>
          <p:cNvSpPr txBox="1"/>
          <p:nvPr/>
        </p:nvSpPr>
        <p:spPr>
          <a:xfrm>
            <a:off x="584493" y="272548"/>
            <a:ext cx="5942642" cy="1015663"/>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EB2B20"/>
                </a:solidFill>
                <a:effectLst/>
                <a:uLnTx/>
                <a:uFillTx/>
                <a:latin typeface="Cambria" panose="02040503050406030204" pitchFamily="18" charset="0"/>
                <a:ea typeface="Cambria" panose="02040503050406030204" pitchFamily="18" charset="0"/>
              </a:rPr>
              <a:t>BÀI</a:t>
            </a:r>
            <a:r>
              <a:rPr kumimoji="0" lang="en-US" altLang="zh-CN" sz="6000" b="1" i="0" u="none" strike="noStrike" kern="1200" cap="none" spc="0" normalizeH="0" noProof="0" dirty="0">
                <a:ln>
                  <a:noFill/>
                </a:ln>
                <a:solidFill>
                  <a:srgbClr val="EB2B20"/>
                </a:solidFill>
                <a:effectLst/>
                <a:uLnTx/>
                <a:uFillTx/>
                <a:latin typeface="Cambria" panose="02040503050406030204" pitchFamily="18" charset="0"/>
                <a:ea typeface="Cambria" panose="02040503050406030204" pitchFamily="18" charset="0"/>
              </a:rPr>
              <a:t> TẬP VỀ NHÀ</a:t>
            </a:r>
            <a:endParaRPr kumimoji="0" lang="zh-CN" altLang="en-US" sz="6000" b="1" i="0" u="none" strike="noStrike" kern="1200" cap="none" spc="0" normalizeH="0" baseline="0" noProof="0" dirty="0">
              <a:ln>
                <a:noFill/>
              </a:ln>
              <a:solidFill>
                <a:srgbClr val="EB2B20"/>
              </a:solidFill>
              <a:effectLst/>
              <a:uLnTx/>
              <a:uFillTx/>
              <a:latin typeface="Cambria" panose="02040503050406030204" pitchFamily="18" charset="0"/>
              <a:ea typeface="微软雅黑"/>
            </a:endParaRPr>
          </a:p>
        </p:txBody>
      </p:sp>
      <p:sp>
        <p:nvSpPr>
          <p:cNvPr id="7" name="椭圆 1"/>
          <p:cNvSpPr/>
          <p:nvPr/>
        </p:nvSpPr>
        <p:spPr>
          <a:xfrm>
            <a:off x="1093607" y="4566348"/>
            <a:ext cx="520529" cy="520529"/>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8" name="椭圆 8"/>
          <p:cNvSpPr/>
          <p:nvPr/>
        </p:nvSpPr>
        <p:spPr>
          <a:xfrm>
            <a:off x="1849549" y="4566348"/>
            <a:ext cx="520529" cy="520529"/>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9" name="椭圆 9"/>
          <p:cNvSpPr/>
          <p:nvPr/>
        </p:nvSpPr>
        <p:spPr>
          <a:xfrm>
            <a:off x="2605492" y="4566348"/>
            <a:ext cx="520529" cy="520529"/>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0" name="椭圆 10"/>
          <p:cNvSpPr/>
          <p:nvPr/>
        </p:nvSpPr>
        <p:spPr>
          <a:xfrm>
            <a:off x="1230927" y="4701472"/>
            <a:ext cx="245890" cy="245518"/>
          </a:xfrm>
          <a:custGeom>
            <a:avLst/>
            <a:gdLst>
              <a:gd name="connsiteX0" fmla="*/ 405056 w 607639"/>
              <a:gd name="connsiteY0" fmla="*/ 353896 h 606722"/>
              <a:gd name="connsiteX1" fmla="*/ 387165 w 607639"/>
              <a:gd name="connsiteY1" fmla="*/ 361361 h 606722"/>
              <a:gd name="connsiteX2" fmla="*/ 336519 w 607639"/>
              <a:gd name="connsiteY2" fmla="*/ 411837 h 606722"/>
              <a:gd name="connsiteX3" fmla="*/ 331090 w 607639"/>
              <a:gd name="connsiteY3" fmla="*/ 420102 h 606722"/>
              <a:gd name="connsiteX4" fmla="*/ 331090 w 607639"/>
              <a:gd name="connsiteY4" fmla="*/ 439386 h 606722"/>
              <a:gd name="connsiteX5" fmla="*/ 336519 w 607639"/>
              <a:gd name="connsiteY5" fmla="*/ 447651 h 606722"/>
              <a:gd name="connsiteX6" fmla="*/ 387165 w 607639"/>
              <a:gd name="connsiteY6" fmla="*/ 498216 h 606722"/>
              <a:gd name="connsiteX7" fmla="*/ 405056 w 607639"/>
              <a:gd name="connsiteY7" fmla="*/ 505592 h 606722"/>
              <a:gd name="connsiteX8" fmla="*/ 422946 w 607639"/>
              <a:gd name="connsiteY8" fmla="*/ 498216 h 606722"/>
              <a:gd name="connsiteX9" fmla="*/ 422946 w 607639"/>
              <a:gd name="connsiteY9" fmla="*/ 462403 h 606722"/>
              <a:gd name="connsiteX10" fmla="*/ 415559 w 607639"/>
              <a:gd name="connsiteY10" fmla="*/ 455027 h 606722"/>
              <a:gd name="connsiteX11" fmla="*/ 506347 w 607639"/>
              <a:gd name="connsiteY11" fmla="*/ 455027 h 606722"/>
              <a:gd name="connsiteX12" fmla="*/ 531626 w 607639"/>
              <a:gd name="connsiteY12" fmla="*/ 429788 h 606722"/>
              <a:gd name="connsiteX13" fmla="*/ 506347 w 607639"/>
              <a:gd name="connsiteY13" fmla="*/ 404461 h 606722"/>
              <a:gd name="connsiteX14" fmla="*/ 415559 w 607639"/>
              <a:gd name="connsiteY14" fmla="*/ 404461 h 606722"/>
              <a:gd name="connsiteX15" fmla="*/ 422946 w 607639"/>
              <a:gd name="connsiteY15" fmla="*/ 397085 h 606722"/>
              <a:gd name="connsiteX16" fmla="*/ 422946 w 607639"/>
              <a:gd name="connsiteY16" fmla="*/ 361361 h 606722"/>
              <a:gd name="connsiteX17" fmla="*/ 405056 w 607639"/>
              <a:gd name="connsiteY17" fmla="*/ 353896 h 606722"/>
              <a:gd name="connsiteX18" fmla="*/ 430423 w 607639"/>
              <a:gd name="connsiteY18" fmla="*/ 252766 h 606722"/>
              <a:gd name="connsiteX19" fmla="*/ 607639 w 607639"/>
              <a:gd name="connsiteY19" fmla="*/ 429788 h 606722"/>
              <a:gd name="connsiteX20" fmla="*/ 430423 w 607639"/>
              <a:gd name="connsiteY20" fmla="*/ 606722 h 606722"/>
              <a:gd name="connsiteX21" fmla="*/ 253118 w 607639"/>
              <a:gd name="connsiteY21" fmla="*/ 429788 h 606722"/>
              <a:gd name="connsiteX22" fmla="*/ 430423 w 607639"/>
              <a:gd name="connsiteY22" fmla="*/ 252766 h 606722"/>
              <a:gd name="connsiteX23" fmla="*/ 87492 w 607639"/>
              <a:gd name="connsiteY23" fmla="*/ 0 h 606722"/>
              <a:gd name="connsiteX24" fmla="*/ 227853 w 607639"/>
              <a:gd name="connsiteY24" fmla="*/ 0 h 606722"/>
              <a:gd name="connsiteX25" fmla="*/ 379786 w 607639"/>
              <a:gd name="connsiteY25" fmla="*/ 0 h 606722"/>
              <a:gd name="connsiteX26" fmla="*/ 520058 w 607639"/>
              <a:gd name="connsiteY26" fmla="*/ 0 h 606722"/>
              <a:gd name="connsiteX27" fmla="*/ 607639 w 607639"/>
              <a:gd name="connsiteY27" fmla="*/ 87360 h 606722"/>
              <a:gd name="connsiteX28" fmla="*/ 607639 w 607639"/>
              <a:gd name="connsiteY28" fmla="*/ 176942 h 606722"/>
              <a:gd name="connsiteX29" fmla="*/ 582273 w 607639"/>
              <a:gd name="connsiteY29" fmla="*/ 202270 h 606722"/>
              <a:gd name="connsiteX30" fmla="*/ 556995 w 607639"/>
              <a:gd name="connsiteY30" fmla="*/ 176942 h 606722"/>
              <a:gd name="connsiteX31" fmla="*/ 556995 w 607639"/>
              <a:gd name="connsiteY31" fmla="*/ 87360 h 606722"/>
              <a:gd name="connsiteX32" fmla="*/ 520058 w 607639"/>
              <a:gd name="connsiteY32" fmla="*/ 50568 h 606722"/>
              <a:gd name="connsiteX33" fmla="*/ 405063 w 607639"/>
              <a:gd name="connsiteY33" fmla="*/ 50568 h 606722"/>
              <a:gd name="connsiteX34" fmla="*/ 405063 w 607639"/>
              <a:gd name="connsiteY34" fmla="*/ 176942 h 606722"/>
              <a:gd name="connsiteX35" fmla="*/ 391712 w 607639"/>
              <a:gd name="connsiteY35" fmla="*/ 199249 h 606722"/>
              <a:gd name="connsiteX36" fmla="*/ 379786 w 607639"/>
              <a:gd name="connsiteY36" fmla="*/ 202270 h 606722"/>
              <a:gd name="connsiteX37" fmla="*/ 365723 w 607639"/>
              <a:gd name="connsiteY37" fmla="*/ 198004 h 606722"/>
              <a:gd name="connsiteX38" fmla="*/ 303775 w 607639"/>
              <a:gd name="connsiteY38" fmla="*/ 156768 h 606722"/>
              <a:gd name="connsiteX39" fmla="*/ 241916 w 607639"/>
              <a:gd name="connsiteY39" fmla="*/ 198004 h 606722"/>
              <a:gd name="connsiteX40" fmla="*/ 215927 w 607639"/>
              <a:gd name="connsiteY40" fmla="*/ 199249 h 606722"/>
              <a:gd name="connsiteX41" fmla="*/ 202576 w 607639"/>
              <a:gd name="connsiteY41" fmla="*/ 176942 h 606722"/>
              <a:gd name="connsiteX42" fmla="*/ 202576 w 607639"/>
              <a:gd name="connsiteY42" fmla="*/ 50568 h 606722"/>
              <a:gd name="connsiteX43" fmla="*/ 87492 w 607639"/>
              <a:gd name="connsiteY43" fmla="*/ 50568 h 606722"/>
              <a:gd name="connsiteX44" fmla="*/ 50644 w 607639"/>
              <a:gd name="connsiteY44" fmla="*/ 87360 h 606722"/>
              <a:gd name="connsiteX45" fmla="*/ 50644 w 607639"/>
              <a:gd name="connsiteY45" fmla="*/ 519273 h 606722"/>
              <a:gd name="connsiteX46" fmla="*/ 87492 w 607639"/>
              <a:gd name="connsiteY46" fmla="*/ 556154 h 606722"/>
              <a:gd name="connsiteX47" fmla="*/ 202576 w 607639"/>
              <a:gd name="connsiteY47" fmla="*/ 556154 h 606722"/>
              <a:gd name="connsiteX48" fmla="*/ 227853 w 607639"/>
              <a:gd name="connsiteY48" fmla="*/ 581394 h 606722"/>
              <a:gd name="connsiteX49" fmla="*/ 202576 w 607639"/>
              <a:gd name="connsiteY49" fmla="*/ 606722 h 606722"/>
              <a:gd name="connsiteX50" fmla="*/ 87492 w 607639"/>
              <a:gd name="connsiteY50" fmla="*/ 606722 h 606722"/>
              <a:gd name="connsiteX51" fmla="*/ 0 w 607639"/>
              <a:gd name="connsiteY51" fmla="*/ 519273 h 606722"/>
              <a:gd name="connsiteX52" fmla="*/ 0 w 607639"/>
              <a:gd name="connsiteY52" fmla="*/ 87360 h 606722"/>
              <a:gd name="connsiteX53" fmla="*/ 87492 w 607639"/>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7639" h="606722">
                <a:moveTo>
                  <a:pt x="405056" y="353896"/>
                </a:moveTo>
                <a:cubicBezTo>
                  <a:pt x="398580" y="353896"/>
                  <a:pt x="392105" y="356385"/>
                  <a:pt x="387165" y="361361"/>
                </a:cubicBezTo>
                <a:lnTo>
                  <a:pt x="336519" y="411837"/>
                </a:lnTo>
                <a:cubicBezTo>
                  <a:pt x="334205" y="414237"/>
                  <a:pt x="332336" y="416992"/>
                  <a:pt x="331090" y="420102"/>
                </a:cubicBezTo>
                <a:cubicBezTo>
                  <a:pt x="328508" y="426234"/>
                  <a:pt x="328508" y="433254"/>
                  <a:pt x="331090" y="439386"/>
                </a:cubicBezTo>
                <a:cubicBezTo>
                  <a:pt x="332336" y="442496"/>
                  <a:pt x="334205" y="445251"/>
                  <a:pt x="336519" y="447651"/>
                </a:cubicBezTo>
                <a:lnTo>
                  <a:pt x="387165" y="498216"/>
                </a:lnTo>
                <a:cubicBezTo>
                  <a:pt x="392060" y="503103"/>
                  <a:pt x="398558" y="505592"/>
                  <a:pt x="405056" y="505592"/>
                </a:cubicBezTo>
                <a:cubicBezTo>
                  <a:pt x="411553" y="505592"/>
                  <a:pt x="418051" y="503103"/>
                  <a:pt x="422946" y="498216"/>
                </a:cubicBezTo>
                <a:cubicBezTo>
                  <a:pt x="432826" y="488263"/>
                  <a:pt x="432826" y="472356"/>
                  <a:pt x="422946" y="462403"/>
                </a:cubicBezTo>
                <a:lnTo>
                  <a:pt x="415559" y="455027"/>
                </a:lnTo>
                <a:lnTo>
                  <a:pt x="506347" y="455027"/>
                </a:lnTo>
                <a:cubicBezTo>
                  <a:pt x="520322" y="455027"/>
                  <a:pt x="531626" y="443741"/>
                  <a:pt x="531626" y="429788"/>
                </a:cubicBezTo>
                <a:cubicBezTo>
                  <a:pt x="531626" y="415836"/>
                  <a:pt x="520322" y="404461"/>
                  <a:pt x="506347" y="404461"/>
                </a:cubicBezTo>
                <a:lnTo>
                  <a:pt x="415559" y="404461"/>
                </a:lnTo>
                <a:lnTo>
                  <a:pt x="422946" y="397085"/>
                </a:lnTo>
                <a:cubicBezTo>
                  <a:pt x="432826" y="387221"/>
                  <a:pt x="432826" y="371225"/>
                  <a:pt x="422946" y="361361"/>
                </a:cubicBezTo>
                <a:cubicBezTo>
                  <a:pt x="418006" y="356385"/>
                  <a:pt x="411531" y="353896"/>
                  <a:pt x="405056" y="353896"/>
                </a:cubicBezTo>
                <a:close/>
                <a:moveTo>
                  <a:pt x="430423" y="252766"/>
                </a:moveTo>
                <a:cubicBezTo>
                  <a:pt x="528065" y="252766"/>
                  <a:pt x="607639" y="332213"/>
                  <a:pt x="607639" y="429788"/>
                </a:cubicBezTo>
                <a:cubicBezTo>
                  <a:pt x="607639" y="527364"/>
                  <a:pt x="528065" y="606722"/>
                  <a:pt x="430423" y="606722"/>
                </a:cubicBezTo>
                <a:cubicBezTo>
                  <a:pt x="332692" y="606722"/>
                  <a:pt x="253118" y="527275"/>
                  <a:pt x="253118" y="429788"/>
                </a:cubicBezTo>
                <a:cubicBezTo>
                  <a:pt x="253118" y="332213"/>
                  <a:pt x="332692" y="252766"/>
                  <a:pt x="430423" y="252766"/>
                </a:cubicBezTo>
                <a:close/>
                <a:moveTo>
                  <a:pt x="87492" y="0"/>
                </a:moveTo>
                <a:lnTo>
                  <a:pt x="227853" y="0"/>
                </a:lnTo>
                <a:lnTo>
                  <a:pt x="379786" y="0"/>
                </a:lnTo>
                <a:lnTo>
                  <a:pt x="520058" y="0"/>
                </a:lnTo>
                <a:cubicBezTo>
                  <a:pt x="568299" y="0"/>
                  <a:pt x="607639" y="39192"/>
                  <a:pt x="607639" y="87360"/>
                </a:cubicBezTo>
                <a:lnTo>
                  <a:pt x="607639" y="176942"/>
                </a:lnTo>
                <a:cubicBezTo>
                  <a:pt x="607639" y="190895"/>
                  <a:pt x="596335" y="202270"/>
                  <a:pt x="582273" y="202270"/>
                </a:cubicBezTo>
                <a:cubicBezTo>
                  <a:pt x="568299" y="202270"/>
                  <a:pt x="556995" y="190895"/>
                  <a:pt x="556995" y="176942"/>
                </a:cubicBezTo>
                <a:lnTo>
                  <a:pt x="556995" y="87360"/>
                </a:lnTo>
                <a:cubicBezTo>
                  <a:pt x="556995" y="67098"/>
                  <a:pt x="540440" y="50568"/>
                  <a:pt x="520058" y="50568"/>
                </a:cubicBezTo>
                <a:lnTo>
                  <a:pt x="405063" y="50568"/>
                </a:lnTo>
                <a:lnTo>
                  <a:pt x="405063" y="176942"/>
                </a:lnTo>
                <a:cubicBezTo>
                  <a:pt x="405063" y="186274"/>
                  <a:pt x="399901" y="194805"/>
                  <a:pt x="391712" y="199249"/>
                </a:cubicBezTo>
                <a:cubicBezTo>
                  <a:pt x="387974" y="201204"/>
                  <a:pt x="383880" y="202270"/>
                  <a:pt x="379786" y="202270"/>
                </a:cubicBezTo>
                <a:cubicBezTo>
                  <a:pt x="374801" y="202270"/>
                  <a:pt x="369906" y="200848"/>
                  <a:pt x="365723" y="198004"/>
                </a:cubicBezTo>
                <a:lnTo>
                  <a:pt x="303775" y="156768"/>
                </a:lnTo>
                <a:lnTo>
                  <a:pt x="241916" y="198004"/>
                </a:lnTo>
                <a:cubicBezTo>
                  <a:pt x="234173" y="203159"/>
                  <a:pt x="224115" y="203603"/>
                  <a:pt x="215927" y="199249"/>
                </a:cubicBezTo>
                <a:cubicBezTo>
                  <a:pt x="207649" y="194805"/>
                  <a:pt x="202576" y="186274"/>
                  <a:pt x="202576" y="176942"/>
                </a:cubicBezTo>
                <a:lnTo>
                  <a:pt x="202576" y="50568"/>
                </a:lnTo>
                <a:lnTo>
                  <a:pt x="87492" y="50568"/>
                </a:lnTo>
                <a:cubicBezTo>
                  <a:pt x="67199" y="50568"/>
                  <a:pt x="50644" y="67098"/>
                  <a:pt x="50644" y="87360"/>
                </a:cubicBezTo>
                <a:lnTo>
                  <a:pt x="50644" y="519273"/>
                </a:lnTo>
                <a:cubicBezTo>
                  <a:pt x="50644" y="539624"/>
                  <a:pt x="67199" y="556154"/>
                  <a:pt x="87492" y="556154"/>
                </a:cubicBezTo>
                <a:lnTo>
                  <a:pt x="202576" y="556154"/>
                </a:lnTo>
                <a:cubicBezTo>
                  <a:pt x="216550" y="556154"/>
                  <a:pt x="227853" y="567441"/>
                  <a:pt x="227853" y="581394"/>
                </a:cubicBezTo>
                <a:cubicBezTo>
                  <a:pt x="227853" y="595347"/>
                  <a:pt x="216550" y="606722"/>
                  <a:pt x="202576" y="606722"/>
                </a:cubicBezTo>
                <a:lnTo>
                  <a:pt x="87492" y="606722"/>
                </a:lnTo>
                <a:cubicBezTo>
                  <a:pt x="39251" y="606722"/>
                  <a:pt x="0" y="567441"/>
                  <a:pt x="0" y="519273"/>
                </a:cubicBezTo>
                <a:lnTo>
                  <a:pt x="0" y="87360"/>
                </a:lnTo>
                <a:cubicBezTo>
                  <a:pt x="0" y="39192"/>
                  <a:pt x="39251" y="0"/>
                  <a:pt x="87492" y="0"/>
                </a:cubicBezTo>
                <a:close/>
              </a:path>
            </a:pathLst>
          </a:cu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1" name="椭圆 11"/>
          <p:cNvSpPr/>
          <p:nvPr/>
        </p:nvSpPr>
        <p:spPr>
          <a:xfrm>
            <a:off x="1986869" y="4701472"/>
            <a:ext cx="245890" cy="245518"/>
          </a:xfrm>
          <a:custGeom>
            <a:avLst/>
            <a:gdLst>
              <a:gd name="connsiteX0" fmla="*/ 430418 w 607639"/>
              <a:gd name="connsiteY0" fmla="*/ 328623 h 606722"/>
              <a:gd name="connsiteX1" fmla="*/ 455702 w 607639"/>
              <a:gd name="connsiteY1" fmla="*/ 353864 h 606722"/>
              <a:gd name="connsiteX2" fmla="*/ 455702 w 607639"/>
              <a:gd name="connsiteY2" fmla="*/ 404435 h 606722"/>
              <a:gd name="connsiteX3" fmla="*/ 506357 w 607639"/>
              <a:gd name="connsiteY3" fmla="*/ 404435 h 606722"/>
              <a:gd name="connsiteX4" fmla="*/ 531640 w 607639"/>
              <a:gd name="connsiteY4" fmla="*/ 429765 h 606722"/>
              <a:gd name="connsiteX5" fmla="*/ 506357 w 607639"/>
              <a:gd name="connsiteY5" fmla="*/ 455006 h 606722"/>
              <a:gd name="connsiteX6" fmla="*/ 430418 w 607639"/>
              <a:gd name="connsiteY6" fmla="*/ 455006 h 606722"/>
              <a:gd name="connsiteX7" fmla="*/ 405046 w 607639"/>
              <a:gd name="connsiteY7" fmla="*/ 429765 h 606722"/>
              <a:gd name="connsiteX8" fmla="*/ 405046 w 607639"/>
              <a:gd name="connsiteY8" fmla="*/ 353864 h 606722"/>
              <a:gd name="connsiteX9" fmla="*/ 430418 w 607639"/>
              <a:gd name="connsiteY9" fmla="*/ 328623 h 606722"/>
              <a:gd name="connsiteX10" fmla="*/ 430423 w 607639"/>
              <a:gd name="connsiteY10" fmla="*/ 303331 h 606722"/>
              <a:gd name="connsiteX11" fmla="*/ 303764 w 607639"/>
              <a:gd name="connsiteY11" fmla="*/ 429789 h 606722"/>
              <a:gd name="connsiteX12" fmla="*/ 430423 w 607639"/>
              <a:gd name="connsiteY12" fmla="*/ 556157 h 606722"/>
              <a:gd name="connsiteX13" fmla="*/ 556993 w 607639"/>
              <a:gd name="connsiteY13" fmla="*/ 429789 h 606722"/>
              <a:gd name="connsiteX14" fmla="*/ 430423 w 607639"/>
              <a:gd name="connsiteY14" fmla="*/ 303331 h 606722"/>
              <a:gd name="connsiteX15" fmla="*/ 430423 w 607639"/>
              <a:gd name="connsiteY15" fmla="*/ 252766 h 606722"/>
              <a:gd name="connsiteX16" fmla="*/ 607639 w 607639"/>
              <a:gd name="connsiteY16" fmla="*/ 429789 h 606722"/>
              <a:gd name="connsiteX17" fmla="*/ 430423 w 607639"/>
              <a:gd name="connsiteY17" fmla="*/ 606722 h 606722"/>
              <a:gd name="connsiteX18" fmla="*/ 253118 w 607639"/>
              <a:gd name="connsiteY18" fmla="*/ 429789 h 606722"/>
              <a:gd name="connsiteX19" fmla="*/ 430423 w 607639"/>
              <a:gd name="connsiteY19" fmla="*/ 252766 h 606722"/>
              <a:gd name="connsiteX20" fmla="*/ 253131 w 607639"/>
              <a:gd name="connsiteY20" fmla="*/ 50567 h 606722"/>
              <a:gd name="connsiteX21" fmla="*/ 253131 w 607639"/>
              <a:gd name="connsiteY21" fmla="*/ 129751 h 606722"/>
              <a:gd name="connsiteX22" fmla="*/ 289801 w 607639"/>
              <a:gd name="connsiteY22" fmla="*/ 105401 h 606722"/>
              <a:gd name="connsiteX23" fmla="*/ 317838 w 607639"/>
              <a:gd name="connsiteY23" fmla="*/ 105401 h 606722"/>
              <a:gd name="connsiteX24" fmla="*/ 354419 w 607639"/>
              <a:gd name="connsiteY24" fmla="*/ 129751 h 606722"/>
              <a:gd name="connsiteX25" fmla="*/ 354419 w 607639"/>
              <a:gd name="connsiteY25" fmla="*/ 50567 h 606722"/>
              <a:gd name="connsiteX26" fmla="*/ 87492 w 607639"/>
              <a:gd name="connsiteY26" fmla="*/ 0 h 606722"/>
              <a:gd name="connsiteX27" fmla="*/ 227853 w 607639"/>
              <a:gd name="connsiteY27" fmla="*/ 0 h 606722"/>
              <a:gd name="connsiteX28" fmla="*/ 379786 w 607639"/>
              <a:gd name="connsiteY28" fmla="*/ 0 h 606722"/>
              <a:gd name="connsiteX29" fmla="*/ 520058 w 607639"/>
              <a:gd name="connsiteY29" fmla="*/ 0 h 606722"/>
              <a:gd name="connsiteX30" fmla="*/ 607639 w 607639"/>
              <a:gd name="connsiteY30" fmla="*/ 87360 h 606722"/>
              <a:gd name="connsiteX31" fmla="*/ 607639 w 607639"/>
              <a:gd name="connsiteY31" fmla="*/ 176942 h 606722"/>
              <a:gd name="connsiteX32" fmla="*/ 582273 w 607639"/>
              <a:gd name="connsiteY32" fmla="*/ 202270 h 606722"/>
              <a:gd name="connsiteX33" fmla="*/ 556995 w 607639"/>
              <a:gd name="connsiteY33" fmla="*/ 176942 h 606722"/>
              <a:gd name="connsiteX34" fmla="*/ 556995 w 607639"/>
              <a:gd name="connsiteY34" fmla="*/ 87360 h 606722"/>
              <a:gd name="connsiteX35" fmla="*/ 520058 w 607639"/>
              <a:gd name="connsiteY35" fmla="*/ 50567 h 606722"/>
              <a:gd name="connsiteX36" fmla="*/ 405063 w 607639"/>
              <a:gd name="connsiteY36" fmla="*/ 50567 h 606722"/>
              <a:gd name="connsiteX37" fmla="*/ 405063 w 607639"/>
              <a:gd name="connsiteY37" fmla="*/ 176942 h 606722"/>
              <a:gd name="connsiteX38" fmla="*/ 365723 w 607639"/>
              <a:gd name="connsiteY38" fmla="*/ 198004 h 606722"/>
              <a:gd name="connsiteX39" fmla="*/ 303775 w 607639"/>
              <a:gd name="connsiteY39" fmla="*/ 156768 h 606722"/>
              <a:gd name="connsiteX40" fmla="*/ 241916 w 607639"/>
              <a:gd name="connsiteY40" fmla="*/ 198004 h 606722"/>
              <a:gd name="connsiteX41" fmla="*/ 202576 w 607639"/>
              <a:gd name="connsiteY41" fmla="*/ 176942 h 606722"/>
              <a:gd name="connsiteX42" fmla="*/ 202576 w 607639"/>
              <a:gd name="connsiteY42" fmla="*/ 50567 h 606722"/>
              <a:gd name="connsiteX43" fmla="*/ 87492 w 607639"/>
              <a:gd name="connsiteY43" fmla="*/ 50567 h 606722"/>
              <a:gd name="connsiteX44" fmla="*/ 50644 w 607639"/>
              <a:gd name="connsiteY44" fmla="*/ 87360 h 606722"/>
              <a:gd name="connsiteX45" fmla="*/ 50644 w 607639"/>
              <a:gd name="connsiteY45" fmla="*/ 519273 h 606722"/>
              <a:gd name="connsiteX46" fmla="*/ 87492 w 607639"/>
              <a:gd name="connsiteY46" fmla="*/ 556155 h 606722"/>
              <a:gd name="connsiteX47" fmla="*/ 227853 w 607639"/>
              <a:gd name="connsiteY47" fmla="*/ 556155 h 606722"/>
              <a:gd name="connsiteX48" fmla="*/ 253131 w 607639"/>
              <a:gd name="connsiteY48" fmla="*/ 581394 h 606722"/>
              <a:gd name="connsiteX49" fmla="*/ 227853 w 607639"/>
              <a:gd name="connsiteY49" fmla="*/ 606722 h 606722"/>
              <a:gd name="connsiteX50" fmla="*/ 87492 w 607639"/>
              <a:gd name="connsiteY50" fmla="*/ 606722 h 606722"/>
              <a:gd name="connsiteX51" fmla="*/ 0 w 607639"/>
              <a:gd name="connsiteY51" fmla="*/ 519273 h 606722"/>
              <a:gd name="connsiteX52" fmla="*/ 0 w 607639"/>
              <a:gd name="connsiteY52" fmla="*/ 87360 h 606722"/>
              <a:gd name="connsiteX53" fmla="*/ 87492 w 607639"/>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07639" h="606722">
                <a:moveTo>
                  <a:pt x="430418" y="328623"/>
                </a:moveTo>
                <a:cubicBezTo>
                  <a:pt x="444395" y="328623"/>
                  <a:pt x="455702" y="339911"/>
                  <a:pt x="455702" y="353864"/>
                </a:cubicBezTo>
                <a:lnTo>
                  <a:pt x="455702" y="404435"/>
                </a:lnTo>
                <a:lnTo>
                  <a:pt x="506357" y="404435"/>
                </a:lnTo>
                <a:cubicBezTo>
                  <a:pt x="520334" y="404435"/>
                  <a:pt x="531640" y="415723"/>
                  <a:pt x="531640" y="429765"/>
                </a:cubicBezTo>
                <a:cubicBezTo>
                  <a:pt x="531640" y="443719"/>
                  <a:pt x="520334" y="455006"/>
                  <a:pt x="506357" y="455006"/>
                </a:cubicBezTo>
                <a:lnTo>
                  <a:pt x="430418" y="455006"/>
                </a:lnTo>
                <a:cubicBezTo>
                  <a:pt x="416352" y="455006"/>
                  <a:pt x="405046" y="443719"/>
                  <a:pt x="405046" y="429765"/>
                </a:cubicBezTo>
                <a:lnTo>
                  <a:pt x="405046" y="353864"/>
                </a:lnTo>
                <a:cubicBezTo>
                  <a:pt x="405046" y="339911"/>
                  <a:pt x="416352" y="328623"/>
                  <a:pt x="430418" y="328623"/>
                </a:cubicBezTo>
                <a:close/>
                <a:moveTo>
                  <a:pt x="430423" y="303331"/>
                </a:moveTo>
                <a:cubicBezTo>
                  <a:pt x="360462" y="303331"/>
                  <a:pt x="303764" y="359939"/>
                  <a:pt x="303764" y="429789"/>
                </a:cubicBezTo>
                <a:cubicBezTo>
                  <a:pt x="303764" y="499549"/>
                  <a:pt x="360462" y="556157"/>
                  <a:pt x="430423" y="556157"/>
                </a:cubicBezTo>
                <a:cubicBezTo>
                  <a:pt x="500295" y="556157"/>
                  <a:pt x="556993" y="499549"/>
                  <a:pt x="556993" y="429789"/>
                </a:cubicBezTo>
                <a:cubicBezTo>
                  <a:pt x="556993" y="359939"/>
                  <a:pt x="500295" y="303331"/>
                  <a:pt x="430423" y="303331"/>
                </a:cubicBezTo>
                <a:close/>
                <a:moveTo>
                  <a:pt x="430423" y="252766"/>
                </a:moveTo>
                <a:cubicBezTo>
                  <a:pt x="528244" y="252766"/>
                  <a:pt x="607639" y="332035"/>
                  <a:pt x="607639" y="429789"/>
                </a:cubicBezTo>
                <a:cubicBezTo>
                  <a:pt x="607639" y="527453"/>
                  <a:pt x="528244" y="606722"/>
                  <a:pt x="430423" y="606722"/>
                </a:cubicBezTo>
                <a:cubicBezTo>
                  <a:pt x="332514" y="606722"/>
                  <a:pt x="253118" y="527453"/>
                  <a:pt x="253118" y="429789"/>
                </a:cubicBezTo>
                <a:cubicBezTo>
                  <a:pt x="253118" y="332035"/>
                  <a:pt x="332514" y="252766"/>
                  <a:pt x="430423" y="252766"/>
                </a:cubicBezTo>
                <a:close/>
                <a:moveTo>
                  <a:pt x="253131" y="50567"/>
                </a:moveTo>
                <a:lnTo>
                  <a:pt x="253131" y="129751"/>
                </a:lnTo>
                <a:lnTo>
                  <a:pt x="289801" y="105401"/>
                </a:lnTo>
                <a:cubicBezTo>
                  <a:pt x="298257" y="99713"/>
                  <a:pt x="309382" y="99713"/>
                  <a:pt x="317838" y="105401"/>
                </a:cubicBezTo>
                <a:lnTo>
                  <a:pt x="354419" y="129751"/>
                </a:lnTo>
                <a:lnTo>
                  <a:pt x="354419" y="50567"/>
                </a:lnTo>
                <a:close/>
                <a:moveTo>
                  <a:pt x="87492" y="0"/>
                </a:moveTo>
                <a:lnTo>
                  <a:pt x="227853" y="0"/>
                </a:lnTo>
                <a:lnTo>
                  <a:pt x="379786" y="0"/>
                </a:lnTo>
                <a:lnTo>
                  <a:pt x="520058" y="0"/>
                </a:lnTo>
                <a:cubicBezTo>
                  <a:pt x="568388" y="0"/>
                  <a:pt x="607639" y="39103"/>
                  <a:pt x="607639" y="87360"/>
                </a:cubicBezTo>
                <a:lnTo>
                  <a:pt x="607639" y="176942"/>
                </a:lnTo>
                <a:cubicBezTo>
                  <a:pt x="607639" y="190895"/>
                  <a:pt x="596246" y="202270"/>
                  <a:pt x="582273" y="202270"/>
                </a:cubicBezTo>
                <a:cubicBezTo>
                  <a:pt x="568299" y="202270"/>
                  <a:pt x="556995" y="190895"/>
                  <a:pt x="556995" y="176942"/>
                </a:cubicBezTo>
                <a:lnTo>
                  <a:pt x="556995" y="87360"/>
                </a:lnTo>
                <a:cubicBezTo>
                  <a:pt x="556995" y="67008"/>
                  <a:pt x="540440" y="50567"/>
                  <a:pt x="520058" y="50567"/>
                </a:cubicBezTo>
                <a:lnTo>
                  <a:pt x="405063" y="50567"/>
                </a:lnTo>
                <a:lnTo>
                  <a:pt x="405063" y="176942"/>
                </a:lnTo>
                <a:cubicBezTo>
                  <a:pt x="405063" y="197116"/>
                  <a:pt x="382545" y="209202"/>
                  <a:pt x="365723" y="198004"/>
                </a:cubicBezTo>
                <a:lnTo>
                  <a:pt x="303775" y="156768"/>
                </a:lnTo>
                <a:lnTo>
                  <a:pt x="241916" y="198004"/>
                </a:lnTo>
                <a:cubicBezTo>
                  <a:pt x="225094" y="209202"/>
                  <a:pt x="202576" y="197116"/>
                  <a:pt x="202576" y="176942"/>
                </a:cubicBezTo>
                <a:lnTo>
                  <a:pt x="202576" y="50567"/>
                </a:lnTo>
                <a:lnTo>
                  <a:pt x="87492" y="50567"/>
                </a:lnTo>
                <a:cubicBezTo>
                  <a:pt x="67110" y="50567"/>
                  <a:pt x="50644" y="67008"/>
                  <a:pt x="50644" y="87360"/>
                </a:cubicBezTo>
                <a:lnTo>
                  <a:pt x="50644" y="519273"/>
                </a:lnTo>
                <a:cubicBezTo>
                  <a:pt x="50644" y="539625"/>
                  <a:pt x="67110" y="556155"/>
                  <a:pt x="87492" y="556155"/>
                </a:cubicBezTo>
                <a:lnTo>
                  <a:pt x="227853" y="556155"/>
                </a:lnTo>
                <a:cubicBezTo>
                  <a:pt x="241827" y="556155"/>
                  <a:pt x="253131" y="567441"/>
                  <a:pt x="253131" y="581394"/>
                </a:cubicBezTo>
                <a:cubicBezTo>
                  <a:pt x="253131" y="595347"/>
                  <a:pt x="241827" y="606722"/>
                  <a:pt x="227853" y="606722"/>
                </a:cubicBezTo>
                <a:lnTo>
                  <a:pt x="87492" y="606722"/>
                </a:lnTo>
                <a:cubicBezTo>
                  <a:pt x="39162" y="606722"/>
                  <a:pt x="0" y="567530"/>
                  <a:pt x="0" y="519273"/>
                </a:cubicBezTo>
                <a:lnTo>
                  <a:pt x="0" y="87360"/>
                </a:lnTo>
                <a:cubicBezTo>
                  <a:pt x="0" y="39103"/>
                  <a:pt x="39162" y="0"/>
                  <a:pt x="87492" y="0"/>
                </a:cubicBezTo>
                <a:close/>
              </a:path>
            </a:pathLst>
          </a:cu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2" name="椭圆 12"/>
          <p:cNvSpPr/>
          <p:nvPr/>
        </p:nvSpPr>
        <p:spPr>
          <a:xfrm>
            <a:off x="2749490" y="4701286"/>
            <a:ext cx="232534" cy="245890"/>
          </a:xfrm>
          <a:custGeom>
            <a:avLst/>
            <a:gdLst>
              <a:gd name="connsiteX0" fmla="*/ 199230 w 573767"/>
              <a:gd name="connsiteY0" fmla="*/ 487749 h 606722"/>
              <a:gd name="connsiteX1" fmla="*/ 374485 w 573767"/>
              <a:gd name="connsiteY1" fmla="*/ 487749 h 606722"/>
              <a:gd name="connsiteX2" fmla="*/ 396648 w 573767"/>
              <a:gd name="connsiteY2" fmla="*/ 509962 h 606722"/>
              <a:gd name="connsiteX3" fmla="*/ 396648 w 573767"/>
              <a:gd name="connsiteY3" fmla="*/ 584509 h 606722"/>
              <a:gd name="connsiteX4" fmla="*/ 374485 w 573767"/>
              <a:gd name="connsiteY4" fmla="*/ 606722 h 606722"/>
              <a:gd name="connsiteX5" fmla="*/ 199230 w 573767"/>
              <a:gd name="connsiteY5" fmla="*/ 606722 h 606722"/>
              <a:gd name="connsiteX6" fmla="*/ 176978 w 573767"/>
              <a:gd name="connsiteY6" fmla="*/ 584509 h 606722"/>
              <a:gd name="connsiteX7" fmla="*/ 176978 w 573767"/>
              <a:gd name="connsiteY7" fmla="*/ 509962 h 606722"/>
              <a:gd name="connsiteX8" fmla="*/ 199230 w 573767"/>
              <a:gd name="connsiteY8" fmla="*/ 487749 h 606722"/>
              <a:gd name="connsiteX9" fmla="*/ 327878 w 573767"/>
              <a:gd name="connsiteY9" fmla="*/ 141020 h 606722"/>
              <a:gd name="connsiteX10" fmla="*/ 307308 w 573767"/>
              <a:gd name="connsiteY10" fmla="*/ 152418 h 606722"/>
              <a:gd name="connsiteX11" fmla="*/ 269306 w 573767"/>
              <a:gd name="connsiteY11" fmla="*/ 221207 h 606722"/>
              <a:gd name="connsiteX12" fmla="*/ 234864 w 573767"/>
              <a:gd name="connsiteY12" fmla="*/ 186724 h 606722"/>
              <a:gd name="connsiteX13" fmla="*/ 200511 w 573767"/>
              <a:gd name="connsiteY13" fmla="*/ 190279 h 606722"/>
              <a:gd name="connsiteX14" fmla="*/ 145778 w 573767"/>
              <a:gd name="connsiteY14" fmla="*/ 273909 h 606722"/>
              <a:gd name="connsiteX15" fmla="*/ 152275 w 573767"/>
              <a:gd name="connsiteY15" fmla="*/ 304659 h 606722"/>
              <a:gd name="connsiteX16" fmla="*/ 183068 w 573767"/>
              <a:gd name="connsiteY16" fmla="*/ 298171 h 606722"/>
              <a:gd name="connsiteX17" fmla="*/ 222761 w 573767"/>
              <a:gd name="connsiteY17" fmla="*/ 237471 h 606722"/>
              <a:gd name="connsiteX18" fmla="*/ 258805 w 573767"/>
              <a:gd name="connsiteY18" fmla="*/ 273464 h 606722"/>
              <a:gd name="connsiteX19" fmla="*/ 294048 w 573767"/>
              <a:gd name="connsiteY19" fmla="*/ 268487 h 606722"/>
              <a:gd name="connsiteX20" fmla="*/ 324040 w 573767"/>
              <a:gd name="connsiteY20" fmla="*/ 214008 h 606722"/>
              <a:gd name="connsiteX21" fmla="*/ 358482 w 573767"/>
              <a:gd name="connsiteY21" fmla="*/ 295416 h 606722"/>
              <a:gd name="connsiteX22" fmla="*/ 398709 w 573767"/>
              <a:gd name="connsiteY22" fmla="*/ 296927 h 606722"/>
              <a:gd name="connsiteX23" fmla="*/ 429057 w 573767"/>
              <a:gd name="connsiteY23" fmla="*/ 237559 h 606722"/>
              <a:gd name="connsiteX24" fmla="*/ 419445 w 573767"/>
              <a:gd name="connsiteY24" fmla="*/ 207698 h 606722"/>
              <a:gd name="connsiteX25" fmla="*/ 389542 w 573767"/>
              <a:gd name="connsiteY25" fmla="*/ 217385 h 606722"/>
              <a:gd name="connsiteX26" fmla="*/ 380820 w 573767"/>
              <a:gd name="connsiteY26" fmla="*/ 234271 h 606722"/>
              <a:gd name="connsiteX27" fmla="*/ 347179 w 573767"/>
              <a:gd name="connsiteY27" fmla="*/ 154551 h 606722"/>
              <a:gd name="connsiteX28" fmla="*/ 327878 w 573767"/>
              <a:gd name="connsiteY28" fmla="*/ 141020 h 606722"/>
              <a:gd name="connsiteX29" fmla="*/ 22249 w 573767"/>
              <a:gd name="connsiteY29" fmla="*/ 0 h 606722"/>
              <a:gd name="connsiteX30" fmla="*/ 551518 w 573767"/>
              <a:gd name="connsiteY30" fmla="*/ 0 h 606722"/>
              <a:gd name="connsiteX31" fmla="*/ 573767 w 573767"/>
              <a:gd name="connsiteY31" fmla="*/ 22219 h 606722"/>
              <a:gd name="connsiteX32" fmla="*/ 573767 w 573767"/>
              <a:gd name="connsiteY32" fmla="*/ 87008 h 606722"/>
              <a:gd name="connsiteX33" fmla="*/ 551518 w 573767"/>
              <a:gd name="connsiteY33" fmla="*/ 109226 h 606722"/>
              <a:gd name="connsiteX34" fmla="*/ 536744 w 573767"/>
              <a:gd name="connsiteY34" fmla="*/ 109226 h 606722"/>
              <a:gd name="connsiteX35" fmla="*/ 536744 w 573767"/>
              <a:gd name="connsiteY35" fmla="*/ 340742 h 606722"/>
              <a:gd name="connsiteX36" fmla="*/ 551518 w 573767"/>
              <a:gd name="connsiteY36" fmla="*/ 340742 h 606722"/>
              <a:gd name="connsiteX37" fmla="*/ 573767 w 573767"/>
              <a:gd name="connsiteY37" fmla="*/ 362960 h 606722"/>
              <a:gd name="connsiteX38" fmla="*/ 573767 w 573767"/>
              <a:gd name="connsiteY38" fmla="*/ 427749 h 606722"/>
              <a:gd name="connsiteX39" fmla="*/ 551518 w 573767"/>
              <a:gd name="connsiteY39" fmla="*/ 449967 h 606722"/>
              <a:gd name="connsiteX40" fmla="*/ 309088 w 573767"/>
              <a:gd name="connsiteY40" fmla="*/ 449967 h 606722"/>
              <a:gd name="connsiteX41" fmla="*/ 309088 w 573767"/>
              <a:gd name="connsiteY41" fmla="*/ 465520 h 606722"/>
              <a:gd name="connsiteX42" fmla="*/ 264679 w 573767"/>
              <a:gd name="connsiteY42" fmla="*/ 465520 h 606722"/>
              <a:gd name="connsiteX43" fmla="*/ 264679 w 573767"/>
              <a:gd name="connsiteY43" fmla="*/ 449967 h 606722"/>
              <a:gd name="connsiteX44" fmla="*/ 22249 w 573767"/>
              <a:gd name="connsiteY44" fmla="*/ 449967 h 606722"/>
              <a:gd name="connsiteX45" fmla="*/ 0 w 573767"/>
              <a:gd name="connsiteY45" fmla="*/ 427749 h 606722"/>
              <a:gd name="connsiteX46" fmla="*/ 0 w 573767"/>
              <a:gd name="connsiteY46" fmla="*/ 362960 h 606722"/>
              <a:gd name="connsiteX47" fmla="*/ 22249 w 573767"/>
              <a:gd name="connsiteY47" fmla="*/ 340742 h 606722"/>
              <a:gd name="connsiteX48" fmla="*/ 37023 w 573767"/>
              <a:gd name="connsiteY48" fmla="*/ 340742 h 606722"/>
              <a:gd name="connsiteX49" fmla="*/ 37023 w 573767"/>
              <a:gd name="connsiteY49" fmla="*/ 109226 h 606722"/>
              <a:gd name="connsiteX50" fmla="*/ 22249 w 573767"/>
              <a:gd name="connsiteY50" fmla="*/ 109226 h 606722"/>
              <a:gd name="connsiteX51" fmla="*/ 0 w 573767"/>
              <a:gd name="connsiteY51" fmla="*/ 87008 h 606722"/>
              <a:gd name="connsiteX52" fmla="*/ 0 w 573767"/>
              <a:gd name="connsiteY52" fmla="*/ 22219 h 606722"/>
              <a:gd name="connsiteX53" fmla="*/ 22249 w 573767"/>
              <a:gd name="connsiteY53"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73767" h="606722">
                <a:moveTo>
                  <a:pt x="199230" y="487749"/>
                </a:moveTo>
                <a:lnTo>
                  <a:pt x="374485" y="487749"/>
                </a:lnTo>
                <a:cubicBezTo>
                  <a:pt x="386768" y="487749"/>
                  <a:pt x="396648" y="497701"/>
                  <a:pt x="396648" y="509962"/>
                </a:cubicBezTo>
                <a:lnTo>
                  <a:pt x="396648" y="584509"/>
                </a:lnTo>
                <a:cubicBezTo>
                  <a:pt x="396648" y="596771"/>
                  <a:pt x="386768" y="606722"/>
                  <a:pt x="374485" y="606722"/>
                </a:cubicBezTo>
                <a:lnTo>
                  <a:pt x="199230" y="606722"/>
                </a:lnTo>
                <a:cubicBezTo>
                  <a:pt x="186947" y="606722"/>
                  <a:pt x="176978" y="596771"/>
                  <a:pt x="176978" y="584509"/>
                </a:cubicBezTo>
                <a:lnTo>
                  <a:pt x="176978" y="509962"/>
                </a:lnTo>
                <a:cubicBezTo>
                  <a:pt x="176978" y="497701"/>
                  <a:pt x="186947" y="487749"/>
                  <a:pt x="199230" y="487749"/>
                </a:cubicBezTo>
                <a:close/>
                <a:moveTo>
                  <a:pt x="327878" y="141020"/>
                </a:moveTo>
                <a:cubicBezTo>
                  <a:pt x="319924" y="140598"/>
                  <a:pt x="311758" y="144331"/>
                  <a:pt x="307308" y="152418"/>
                </a:cubicBezTo>
                <a:lnTo>
                  <a:pt x="269306" y="221207"/>
                </a:lnTo>
                <a:lnTo>
                  <a:pt x="234864" y="186724"/>
                </a:lnTo>
                <a:cubicBezTo>
                  <a:pt x="224808" y="176770"/>
                  <a:pt x="208165" y="178547"/>
                  <a:pt x="200511" y="190279"/>
                </a:cubicBezTo>
                <a:lnTo>
                  <a:pt x="145778" y="273909"/>
                </a:lnTo>
                <a:cubicBezTo>
                  <a:pt x="139103" y="284218"/>
                  <a:pt x="142040" y="297993"/>
                  <a:pt x="152275" y="304659"/>
                </a:cubicBezTo>
                <a:cubicBezTo>
                  <a:pt x="162598" y="311325"/>
                  <a:pt x="176304" y="308481"/>
                  <a:pt x="183068" y="298171"/>
                </a:cubicBezTo>
                <a:lnTo>
                  <a:pt x="222761" y="237471"/>
                </a:lnTo>
                <a:lnTo>
                  <a:pt x="258805" y="273464"/>
                </a:lnTo>
                <a:cubicBezTo>
                  <a:pt x="269306" y="283951"/>
                  <a:pt x="286839" y="281374"/>
                  <a:pt x="294048" y="268487"/>
                </a:cubicBezTo>
                <a:lnTo>
                  <a:pt x="324040" y="214008"/>
                </a:lnTo>
                <a:lnTo>
                  <a:pt x="358482" y="295416"/>
                </a:lnTo>
                <a:cubicBezTo>
                  <a:pt x="365780" y="312835"/>
                  <a:pt x="390165" y="313724"/>
                  <a:pt x="398709" y="296927"/>
                </a:cubicBezTo>
                <a:lnTo>
                  <a:pt x="429057" y="237559"/>
                </a:lnTo>
                <a:cubicBezTo>
                  <a:pt x="434664" y="226628"/>
                  <a:pt x="430303" y="213297"/>
                  <a:pt x="419445" y="207698"/>
                </a:cubicBezTo>
                <a:cubicBezTo>
                  <a:pt x="408499" y="202099"/>
                  <a:pt x="395060" y="206454"/>
                  <a:pt x="389542" y="217385"/>
                </a:cubicBezTo>
                <a:lnTo>
                  <a:pt x="380820" y="234271"/>
                </a:lnTo>
                <a:lnTo>
                  <a:pt x="347179" y="154551"/>
                </a:lnTo>
                <a:cubicBezTo>
                  <a:pt x="343575" y="146020"/>
                  <a:pt x="335832" y="141443"/>
                  <a:pt x="327878" y="141020"/>
                </a:cubicBezTo>
                <a:close/>
                <a:moveTo>
                  <a:pt x="22249" y="0"/>
                </a:moveTo>
                <a:lnTo>
                  <a:pt x="551518" y="0"/>
                </a:lnTo>
                <a:cubicBezTo>
                  <a:pt x="563799" y="0"/>
                  <a:pt x="573767" y="9954"/>
                  <a:pt x="573767" y="22219"/>
                </a:cubicBezTo>
                <a:lnTo>
                  <a:pt x="573767" y="87008"/>
                </a:lnTo>
                <a:cubicBezTo>
                  <a:pt x="573767" y="99272"/>
                  <a:pt x="563799" y="109226"/>
                  <a:pt x="551518" y="109226"/>
                </a:cubicBezTo>
                <a:lnTo>
                  <a:pt x="536744" y="109226"/>
                </a:lnTo>
                <a:lnTo>
                  <a:pt x="536744" y="340742"/>
                </a:lnTo>
                <a:lnTo>
                  <a:pt x="551518" y="340742"/>
                </a:lnTo>
                <a:cubicBezTo>
                  <a:pt x="563799" y="340742"/>
                  <a:pt x="573767" y="350696"/>
                  <a:pt x="573767" y="362960"/>
                </a:cubicBezTo>
                <a:lnTo>
                  <a:pt x="573767" y="427749"/>
                </a:lnTo>
                <a:cubicBezTo>
                  <a:pt x="573767" y="440014"/>
                  <a:pt x="563799" y="449967"/>
                  <a:pt x="551518" y="449967"/>
                </a:cubicBezTo>
                <a:lnTo>
                  <a:pt x="309088" y="449967"/>
                </a:lnTo>
                <a:lnTo>
                  <a:pt x="309088" y="465520"/>
                </a:lnTo>
                <a:lnTo>
                  <a:pt x="264679" y="465520"/>
                </a:lnTo>
                <a:lnTo>
                  <a:pt x="264679" y="449967"/>
                </a:lnTo>
                <a:lnTo>
                  <a:pt x="22249" y="449967"/>
                </a:lnTo>
                <a:cubicBezTo>
                  <a:pt x="9968" y="449967"/>
                  <a:pt x="0" y="440014"/>
                  <a:pt x="0" y="427749"/>
                </a:cubicBezTo>
                <a:lnTo>
                  <a:pt x="0" y="362960"/>
                </a:lnTo>
                <a:cubicBezTo>
                  <a:pt x="0" y="350696"/>
                  <a:pt x="9968" y="340742"/>
                  <a:pt x="22249" y="340742"/>
                </a:cubicBezTo>
                <a:lnTo>
                  <a:pt x="37023" y="340742"/>
                </a:lnTo>
                <a:lnTo>
                  <a:pt x="37023" y="109226"/>
                </a:lnTo>
                <a:lnTo>
                  <a:pt x="22249" y="109226"/>
                </a:lnTo>
                <a:cubicBezTo>
                  <a:pt x="9968" y="109226"/>
                  <a:pt x="0" y="99272"/>
                  <a:pt x="0" y="87008"/>
                </a:cubicBezTo>
                <a:lnTo>
                  <a:pt x="0" y="22219"/>
                </a:lnTo>
                <a:cubicBezTo>
                  <a:pt x="0" y="9954"/>
                  <a:pt x="9968" y="0"/>
                  <a:pt x="22249" y="0"/>
                </a:cubicBezTo>
                <a:close/>
              </a:path>
            </a:pathLst>
          </a:cu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a:cs typeface="+mn-cs"/>
            </a:endParaRPr>
          </a:p>
        </p:txBody>
      </p:sp>
      <p:sp>
        <p:nvSpPr>
          <p:cNvPr id="14" name="TextBox 13"/>
          <p:cNvSpPr txBox="1"/>
          <p:nvPr/>
        </p:nvSpPr>
        <p:spPr>
          <a:xfrm>
            <a:off x="85061" y="2211573"/>
            <a:ext cx="7740502" cy="1685783"/>
          </a:xfrm>
          <a:prstGeom prst="rect">
            <a:avLst/>
          </a:prstGeom>
          <a:noFill/>
          <a:ln>
            <a:solidFill>
              <a:schemeClr val="accent2"/>
            </a:solidFill>
          </a:ln>
        </p:spPr>
        <p:txBody>
          <a:bodyPr wrap="square" rtlCol="0">
            <a:spAutoFit/>
          </a:bodyPr>
          <a:lstStyle/>
          <a:p>
            <a:pPr algn="just">
              <a:lnSpc>
                <a:spcPct val="150000"/>
              </a:lnSpc>
            </a:pPr>
            <a:r>
              <a:rPr lang="en-US" altLang="zh-CN" sz="2400" dirty="0" err="1">
                <a:solidFill>
                  <a:schemeClr val="bg1"/>
                </a:solidFill>
                <a:latin typeface="Cambria" pitchFamily="18" charset="0"/>
                <a:ea typeface="微软雅黑" panose="020B0503020204020204" pitchFamily="34" charset="-122"/>
                <a:cs typeface="Arial" pitchFamily="34" charset="0"/>
              </a:rPr>
              <a:t>Trong</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số</a:t>
            </a:r>
            <a:r>
              <a:rPr lang="en-US" altLang="zh-CN" sz="2400" dirty="0">
                <a:solidFill>
                  <a:schemeClr val="bg1"/>
                </a:solidFill>
                <a:latin typeface="Cambria" pitchFamily="18" charset="0"/>
                <a:ea typeface="微软雅黑" panose="020B0503020204020204" pitchFamily="34" charset="-122"/>
                <a:cs typeface="Arial" pitchFamily="34" charset="0"/>
              </a:rPr>
              <a:t> 4 </a:t>
            </a:r>
            <a:r>
              <a:rPr lang="en-US" altLang="zh-CN" sz="2400" dirty="0" err="1">
                <a:solidFill>
                  <a:schemeClr val="bg1"/>
                </a:solidFill>
                <a:latin typeface="Cambria" pitchFamily="18" charset="0"/>
                <a:ea typeface="微软雅黑" panose="020B0503020204020204" pitchFamily="34" charset="-122"/>
                <a:cs typeface="Arial" pitchFamily="34" charset="0"/>
              </a:rPr>
              <a:t>bài</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tập</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phát</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triển</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sức</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nhanh</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mà</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em</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đã</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học</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hãy</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chọn</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một</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bài</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tập</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mà</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em</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yêu</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thích</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và</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tập</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luyện</a:t>
            </a:r>
            <a:r>
              <a:rPr lang="en-US" altLang="zh-CN" sz="2400" dirty="0">
                <a:solidFill>
                  <a:schemeClr val="bg1"/>
                </a:solidFill>
                <a:latin typeface="Cambria" pitchFamily="18" charset="0"/>
                <a:ea typeface="微软雅黑" panose="020B0503020204020204" pitchFamily="34" charset="-122"/>
                <a:cs typeface="Arial" pitchFamily="34" charset="0"/>
              </a:rPr>
              <a:t>. Quay video </a:t>
            </a:r>
            <a:r>
              <a:rPr lang="en-US" altLang="zh-CN" sz="2400" dirty="0" err="1">
                <a:solidFill>
                  <a:schemeClr val="bg1"/>
                </a:solidFill>
                <a:latin typeface="Cambria" pitchFamily="18" charset="0"/>
                <a:ea typeface="微软雅黑" panose="020B0503020204020204" pitchFamily="34" charset="-122"/>
                <a:cs typeface="Arial" pitchFamily="34" charset="0"/>
              </a:rPr>
              <a:t>và</a:t>
            </a:r>
            <a:r>
              <a:rPr lang="en-US" altLang="zh-CN" sz="2400" dirty="0">
                <a:solidFill>
                  <a:schemeClr val="bg1"/>
                </a:solidFill>
                <a:latin typeface="Cambria" pitchFamily="18" charset="0"/>
                <a:ea typeface="微软雅黑" panose="020B0503020204020204" pitchFamily="34" charset="-122"/>
                <a:cs typeface="Arial" pitchFamily="34" charset="0"/>
              </a:rPr>
              <a:t> GVBM </a:t>
            </a:r>
            <a:r>
              <a:rPr lang="en-US" altLang="zh-CN" sz="2400" dirty="0" err="1">
                <a:solidFill>
                  <a:schemeClr val="bg1"/>
                </a:solidFill>
                <a:latin typeface="Cambria" pitchFamily="18" charset="0"/>
                <a:ea typeface="微软雅黑" panose="020B0503020204020204" pitchFamily="34" charset="-122"/>
                <a:cs typeface="Arial" pitchFamily="34" charset="0"/>
              </a:rPr>
              <a:t>sẽ</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kiểm</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tra</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vào</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buổi</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học</a:t>
            </a:r>
            <a:r>
              <a:rPr lang="en-US" altLang="zh-CN" sz="2400" dirty="0">
                <a:solidFill>
                  <a:schemeClr val="bg1"/>
                </a:solidFill>
                <a:latin typeface="Cambria" pitchFamily="18" charset="0"/>
                <a:ea typeface="微软雅黑" panose="020B0503020204020204" pitchFamily="34" charset="-122"/>
                <a:cs typeface="Arial" pitchFamily="34" charset="0"/>
              </a:rPr>
              <a:t> </a:t>
            </a:r>
            <a:r>
              <a:rPr lang="en-US" altLang="zh-CN" sz="2400" dirty="0" err="1">
                <a:solidFill>
                  <a:schemeClr val="bg1"/>
                </a:solidFill>
                <a:latin typeface="Cambria" pitchFamily="18" charset="0"/>
                <a:ea typeface="微软雅黑" panose="020B0503020204020204" pitchFamily="34" charset="-122"/>
                <a:cs typeface="Arial" pitchFamily="34" charset="0"/>
              </a:rPr>
              <a:t>sau</a:t>
            </a:r>
            <a:r>
              <a:rPr lang="en-US" altLang="zh-CN" sz="2400" dirty="0">
                <a:solidFill>
                  <a:schemeClr val="bg1"/>
                </a:solidFill>
                <a:latin typeface="Cambria" pitchFamily="18" charset="0"/>
                <a:ea typeface="微软雅黑" panose="020B0503020204020204" pitchFamily="34" charset="-122"/>
                <a:cs typeface="Arial" pitchFamily="34" charset="0"/>
              </a:rPr>
              <a:t>.</a:t>
            </a:r>
            <a:r>
              <a:rPr lang="en-US" altLang="zh-CN" sz="2400" dirty="0">
                <a:latin typeface="Cambria" pitchFamily="18" charset="0"/>
                <a:ea typeface="微软雅黑" panose="020B0503020204020204" pitchFamily="34" charset="-122"/>
                <a:cs typeface="Arial" pitchFamily="34" charset="0"/>
              </a:rPr>
              <a:t>.</a:t>
            </a:r>
          </a:p>
        </p:txBody>
      </p:sp>
    </p:spTree>
    <p:extLst>
      <p:ext uri="{BB962C8B-B14F-4D97-AF65-F5344CB8AC3E}">
        <p14:creationId xmlns:p14="http://schemas.microsoft.com/office/powerpoint/2010/main" val="72152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1" descr="A picture containing person, sport, person&#10;&#10;Description automatically generated">
            <a:extLst>
              <a:ext uri="{FF2B5EF4-FFF2-40B4-BE49-F238E27FC236}">
                <a16:creationId xmlns:a16="http://schemas.microsoft.com/office/drawing/2014/main" id="{A6B95611-90FD-490F-97CB-452B607BBD46}"/>
              </a:ext>
            </a:extLst>
          </p:cNvPr>
          <p:cNvPicPr>
            <a:picLocks noChangeAspect="1"/>
          </p:cNvPicPr>
          <p:nvPr/>
        </p:nvPicPr>
        <p:blipFill rotWithShape="1">
          <a:blip r:embed="rId2">
            <a:extLst>
              <a:ext uri="{28A0092B-C50C-407E-A947-70E740481C1C}">
                <a14:useLocalDpi xmlns:a14="http://schemas.microsoft.com/office/drawing/2010/main" val="0"/>
              </a:ext>
            </a:extLst>
          </a:blip>
          <a:srcRect l="24396" r="24396"/>
          <a:stretch>
            <a:fillRect/>
          </a:stretch>
        </p:blipFill>
        <p:spPr>
          <a:xfrm>
            <a:off x="1933303" y="2050869"/>
            <a:ext cx="7889966" cy="4807131"/>
          </a:xfrm>
          <a:prstGeom prst="rect">
            <a:avLst/>
          </a:prstGeom>
        </p:spPr>
      </p:pic>
      <p:sp>
        <p:nvSpPr>
          <p:cNvPr id="3" name="文本框 6"/>
          <p:cNvSpPr txBox="1"/>
          <p:nvPr/>
        </p:nvSpPr>
        <p:spPr>
          <a:xfrm>
            <a:off x="1071153" y="207234"/>
            <a:ext cx="10254343" cy="1938992"/>
          </a:xfrm>
          <a:prstGeom prst="rect">
            <a:avLst/>
          </a:prstGeom>
          <a:noFill/>
        </p:spPr>
        <p:txBody>
          <a:bodyPr wrap="square" rtlCol="0">
            <a:spAutoFit/>
            <a:scene3d>
              <a:camera prst="orthographicFront"/>
              <a:lightRig rig="threePt" dir="t"/>
            </a:scene3d>
            <a:sp3d contourW="127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smtClean="0">
                <a:ln>
                  <a:noFill/>
                </a:ln>
                <a:solidFill>
                  <a:srgbClr val="EB2B20"/>
                </a:solidFill>
                <a:effectLst/>
                <a:uLnTx/>
                <a:uFillTx/>
                <a:latin typeface="Cambria" panose="02040503050406030204" pitchFamily="18" charset="0"/>
                <a:ea typeface="Cambria" panose="02040503050406030204" pitchFamily="18" charset="0"/>
              </a:rPr>
              <a:t>CHÚC</a:t>
            </a:r>
            <a:r>
              <a:rPr kumimoji="0" lang="en-US" altLang="zh-CN" sz="6000" b="1" i="0" u="none" strike="noStrike" kern="1200" cap="none" spc="0" normalizeH="0" noProof="0" dirty="0" smtClean="0">
                <a:ln>
                  <a:noFill/>
                </a:ln>
                <a:solidFill>
                  <a:srgbClr val="EB2B20"/>
                </a:solidFill>
                <a:effectLst/>
                <a:uLnTx/>
                <a:uFillTx/>
                <a:latin typeface="Cambria" panose="02040503050406030204" pitchFamily="18" charset="0"/>
                <a:ea typeface="Cambria" panose="02040503050406030204" pitchFamily="18" charset="0"/>
              </a:rPr>
              <a:t> CÁC EM CHĂM NGOAN HỌC GIỎI</a:t>
            </a:r>
            <a:endParaRPr kumimoji="0" lang="zh-CN" altLang="en-US" sz="6000" b="1" i="0" u="none" strike="noStrike" kern="1200" cap="none" spc="0" normalizeH="0" baseline="0" noProof="0" dirty="0">
              <a:ln>
                <a:noFill/>
              </a:ln>
              <a:solidFill>
                <a:srgbClr val="EB2B20"/>
              </a:solidFill>
              <a:effectLst/>
              <a:uLnTx/>
              <a:uFillTx/>
              <a:latin typeface="Cambria" panose="02040503050406030204" pitchFamily="18" charset="0"/>
              <a:ea typeface="微软雅黑"/>
            </a:endParaRPr>
          </a:p>
        </p:txBody>
      </p:sp>
    </p:spTree>
    <p:extLst>
      <p:ext uri="{BB962C8B-B14F-4D97-AF65-F5344CB8AC3E}">
        <p14:creationId xmlns:p14="http://schemas.microsoft.com/office/powerpoint/2010/main" val="245127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49465676-F15D-490C-B803-43FB75506F17}"/>
              </a:ext>
            </a:extLst>
          </p:cNvPr>
          <p:cNvSpPr/>
          <p:nvPr/>
        </p:nvSpPr>
        <p:spPr>
          <a:xfrm>
            <a:off x="-775" y="0"/>
            <a:ext cx="6864086" cy="6857999"/>
          </a:xfrm>
          <a:prstGeom prst="rect">
            <a:avLst/>
          </a:prstGeom>
          <a:solidFill>
            <a:srgbClr val="FFFF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矩形 25"/>
          <p:cNvSpPr/>
          <p:nvPr/>
        </p:nvSpPr>
        <p:spPr>
          <a:xfrm>
            <a:off x="1514212" y="778191"/>
            <a:ext cx="4463762" cy="658706"/>
          </a:xfrm>
          <a:prstGeom prst="rect">
            <a:avLst/>
          </a:prstGeom>
        </p:spPr>
        <p:txBody>
          <a:bodyPr wrap="square">
            <a:spAutoFit/>
          </a:bodyPr>
          <a:lstStyle/>
          <a:p>
            <a:pPr>
              <a:lnSpc>
                <a:spcPct val="150000"/>
              </a:lnSpc>
            </a:pPr>
            <a:r>
              <a:rPr lang="en-US" sz="2800" dirty="0" err="1">
                <a:solidFill>
                  <a:srgbClr val="002060"/>
                </a:solidFill>
                <a:latin typeface="Cambria" panose="02040503050406030204" pitchFamily="18" charset="0"/>
                <a:ea typeface="Cambria" panose="02040503050406030204" pitchFamily="18" charset="0"/>
                <a:cs typeface="Arial" pitchFamily="34" charset="0"/>
              </a:rPr>
              <a:t>Vào</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học</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đúng</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giờ</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quy</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định</a:t>
            </a:r>
            <a:r>
              <a:rPr lang="en-US" sz="2800" dirty="0">
                <a:solidFill>
                  <a:srgbClr val="002060"/>
                </a:solidFill>
                <a:latin typeface="Cambria" panose="02040503050406030204" pitchFamily="18" charset="0"/>
                <a:ea typeface="Cambria" panose="02040503050406030204" pitchFamily="18" charset="0"/>
                <a:cs typeface="Arial" pitchFamily="34" charset="0"/>
              </a:rPr>
              <a:t>.</a:t>
            </a:r>
          </a:p>
        </p:txBody>
      </p:sp>
      <p:sp>
        <p:nvSpPr>
          <p:cNvPr id="32" name="矩形 31"/>
          <p:cNvSpPr/>
          <p:nvPr/>
        </p:nvSpPr>
        <p:spPr>
          <a:xfrm>
            <a:off x="1514212" y="1667165"/>
            <a:ext cx="5353516" cy="954107"/>
          </a:xfrm>
          <a:prstGeom prst="rect">
            <a:avLst/>
          </a:prstGeom>
        </p:spPr>
        <p:txBody>
          <a:bodyPr wrap="square">
            <a:spAutoFit/>
          </a:bodyPr>
          <a:lstStyle/>
          <a:p>
            <a:r>
              <a:rPr lang="en-US" sz="2800" dirty="0" err="1">
                <a:solidFill>
                  <a:srgbClr val="002060"/>
                </a:solidFill>
                <a:latin typeface="Cambria" panose="02040503050406030204" pitchFamily="18" charset="0"/>
                <a:ea typeface="Cambria" panose="02040503050406030204" pitchFamily="18" charset="0"/>
                <a:cs typeface="Arial" pitchFamily="34" charset="0"/>
              </a:rPr>
              <a:t>Nên</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mang</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trang</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phục</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thể</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thao</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để</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tiện</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cho</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việc</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thực</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hiện</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động</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tác</a:t>
            </a:r>
            <a:r>
              <a:rPr lang="en-US" sz="2800" dirty="0">
                <a:solidFill>
                  <a:srgbClr val="002060"/>
                </a:solidFill>
                <a:latin typeface="Cambria" panose="02040503050406030204" pitchFamily="18" charset="0"/>
                <a:ea typeface="Cambria" panose="02040503050406030204" pitchFamily="18" charset="0"/>
                <a:cs typeface="Arial" pitchFamily="34" charset="0"/>
              </a:rPr>
              <a:t>.</a:t>
            </a:r>
          </a:p>
        </p:txBody>
      </p:sp>
      <p:sp>
        <p:nvSpPr>
          <p:cNvPr id="35" name="矩形 34"/>
          <p:cNvSpPr/>
          <p:nvPr/>
        </p:nvSpPr>
        <p:spPr>
          <a:xfrm>
            <a:off x="1527572" y="2913218"/>
            <a:ext cx="5335739" cy="1384995"/>
          </a:xfrm>
          <a:prstGeom prst="rect">
            <a:avLst/>
          </a:prstGeom>
        </p:spPr>
        <p:txBody>
          <a:bodyPr wrap="square">
            <a:spAutoFit/>
          </a:bodyPr>
          <a:lstStyle/>
          <a:p>
            <a:r>
              <a:rPr lang="en-US" sz="2800" dirty="0" err="1">
                <a:solidFill>
                  <a:srgbClr val="002060"/>
                </a:solidFill>
                <a:latin typeface="Cambria" panose="02040503050406030204" pitchFamily="18" charset="0"/>
                <a:ea typeface="Cambria" panose="02040503050406030204" pitchFamily="18" charset="0"/>
                <a:cs typeface="Arial" pitchFamily="34" charset="0"/>
              </a:rPr>
              <a:t>Bật</a:t>
            </a:r>
            <a:r>
              <a:rPr lang="en-US" sz="2800" dirty="0">
                <a:solidFill>
                  <a:srgbClr val="002060"/>
                </a:solidFill>
                <a:latin typeface="Cambria" panose="02040503050406030204" pitchFamily="18" charset="0"/>
                <a:ea typeface="Cambria" panose="02040503050406030204" pitchFamily="18" charset="0"/>
                <a:cs typeface="Arial" pitchFamily="34" charset="0"/>
              </a:rPr>
              <a:t> cam, </a:t>
            </a:r>
            <a:r>
              <a:rPr lang="en-US" sz="2800" dirty="0" err="1">
                <a:solidFill>
                  <a:srgbClr val="002060"/>
                </a:solidFill>
                <a:latin typeface="Cambria" panose="02040503050406030204" pitchFamily="18" charset="0"/>
                <a:ea typeface="Cambria" panose="02040503050406030204" pitchFamily="18" charset="0"/>
                <a:cs typeface="Arial" pitchFamily="34" charset="0"/>
              </a:rPr>
              <a:t>không</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trao</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đổi</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nói</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chuyên</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và</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làm</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vệc</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riêng</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trong</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giờ</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học</a:t>
            </a:r>
            <a:r>
              <a:rPr lang="en-US" sz="2800" dirty="0">
                <a:solidFill>
                  <a:srgbClr val="002060"/>
                </a:solidFill>
                <a:latin typeface="Cambria" panose="02040503050406030204" pitchFamily="18" charset="0"/>
                <a:ea typeface="Cambria" panose="02040503050406030204" pitchFamily="18" charset="0"/>
                <a:cs typeface="Arial" pitchFamily="34" charset="0"/>
              </a:rPr>
              <a:t>.</a:t>
            </a:r>
          </a:p>
        </p:txBody>
      </p:sp>
      <p:grpSp>
        <p:nvGrpSpPr>
          <p:cNvPr id="55" name="组合 54"/>
          <p:cNvGrpSpPr/>
          <p:nvPr/>
        </p:nvGrpSpPr>
        <p:grpSpPr>
          <a:xfrm>
            <a:off x="6916538" y="242158"/>
            <a:ext cx="5603270" cy="1281527"/>
            <a:chOff x="3320581" y="199253"/>
            <a:chExt cx="5603270" cy="1281527"/>
          </a:xfrm>
        </p:grpSpPr>
        <p:sp>
          <p:nvSpPr>
            <p:cNvPr id="56" name="文本框 55"/>
            <p:cNvSpPr txBox="1"/>
            <p:nvPr/>
          </p:nvSpPr>
          <p:spPr>
            <a:xfrm>
              <a:off x="3406755" y="199253"/>
              <a:ext cx="4672947" cy="76944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4400" b="1" dirty="0">
                  <a:solidFill>
                    <a:srgbClr val="002060"/>
                  </a:solidFill>
                  <a:latin typeface="Cambria" panose="02040503050406030204" pitchFamily="18" charset="0"/>
                  <a:ea typeface="Cambria" panose="02040503050406030204" pitchFamily="18" charset="0"/>
                </a:rPr>
                <a:t>YÊU CẦU BỘ MÔN</a:t>
              </a:r>
              <a:endParaRPr kumimoji="0" lang="zh-CN" altLang="en-US" sz="4400" b="1" i="0" u="none" strike="noStrike" kern="1200" cap="none" spc="0" normalizeH="0" baseline="0" noProof="0" dirty="0">
                <a:ln>
                  <a:noFill/>
                </a:ln>
                <a:solidFill>
                  <a:srgbClr val="002060"/>
                </a:solidFill>
                <a:effectLst/>
                <a:uLnTx/>
                <a:uFillTx/>
                <a:latin typeface="Cambria" panose="02040503050406030204" pitchFamily="18" charset="0"/>
                <a:ea typeface="微软雅黑"/>
              </a:endParaRPr>
            </a:p>
          </p:txBody>
        </p:sp>
        <p:sp>
          <p:nvSpPr>
            <p:cNvPr id="57" name="文本框 56"/>
            <p:cNvSpPr txBox="1"/>
            <p:nvPr/>
          </p:nvSpPr>
          <p:spPr>
            <a:xfrm>
              <a:off x="3320581" y="1203973"/>
              <a:ext cx="5603270" cy="276807"/>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endParaRPr kumimoji="0" lang="zh-CN" altLang="en-US" sz="1100" b="0" i="0" u="none" strike="noStrike" kern="1200" cap="none" spc="0" normalizeH="0" baseline="0" noProof="0" dirty="0">
                <a:ln>
                  <a:noFill/>
                </a:ln>
                <a:solidFill>
                  <a:srgbClr val="002060"/>
                </a:solidFill>
                <a:effectLst/>
                <a:uLnTx/>
                <a:uFillTx/>
                <a:latin typeface="Cambria" panose="02040503050406030204" pitchFamily="18" charset="0"/>
                <a:ea typeface="微软雅黑"/>
              </a:endParaRPr>
            </a:p>
          </p:txBody>
        </p:sp>
      </p:grpSp>
      <p:grpSp>
        <p:nvGrpSpPr>
          <p:cNvPr id="72" name="Group 71">
            <a:extLst>
              <a:ext uri="{FF2B5EF4-FFF2-40B4-BE49-F238E27FC236}">
                <a16:creationId xmlns:a16="http://schemas.microsoft.com/office/drawing/2014/main" id="{D0FF9DF8-1AE1-4D85-BD31-82128FE3C136}"/>
              </a:ext>
            </a:extLst>
          </p:cNvPr>
          <p:cNvGrpSpPr/>
          <p:nvPr/>
        </p:nvGrpSpPr>
        <p:grpSpPr>
          <a:xfrm>
            <a:off x="7537504" y="1571420"/>
            <a:ext cx="4361335" cy="4603114"/>
            <a:chOff x="1022949" y="1640883"/>
            <a:chExt cx="4361335" cy="4603114"/>
          </a:xfrm>
        </p:grpSpPr>
        <p:grpSp>
          <p:nvGrpSpPr>
            <p:cNvPr id="7" name="Group 58"/>
            <p:cNvGrpSpPr>
              <a:grpSpLocks/>
            </p:cNvGrpSpPr>
            <p:nvPr/>
          </p:nvGrpSpPr>
          <p:grpSpPr bwMode="auto">
            <a:xfrm>
              <a:off x="1064797" y="5397768"/>
              <a:ext cx="4314839" cy="809032"/>
              <a:chOff x="0" y="0"/>
              <a:chExt cx="928" cy="174"/>
            </a:xfrm>
          </p:grpSpPr>
          <p:sp>
            <p:nvSpPr>
              <p:cNvPr id="21" name="Line 55"/>
              <p:cNvSpPr>
                <a:spLocks noChangeShapeType="1"/>
              </p:cNvSpPr>
              <p:nvPr/>
            </p:nvSpPr>
            <p:spPr bwMode="auto">
              <a:xfrm rot="10800000" flipH="1">
                <a:off x="912" y="0"/>
                <a:ext cx="16" cy="2"/>
              </a:xfrm>
              <a:prstGeom prst="line">
                <a:avLst/>
              </a:prstGeom>
              <a:noFill/>
              <a:ln w="6350">
                <a:solidFill>
                  <a:srgbClr val="506C74"/>
                </a:solidFill>
                <a:miter lim="800000"/>
                <a:headEnd/>
                <a:tailEnd/>
              </a:ln>
              <a:extLst>
                <a:ext uri="{909E8E84-426E-40DD-AFC4-6F175D3DCCD1}">
                  <a14:hiddenFill xmlns:a14="http://schemas.microsoft.com/office/drawing/2010/main">
                    <a:noFill/>
                  </a14:hiddenFill>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22" name="Line 56"/>
              <p:cNvSpPr>
                <a:spLocks noChangeShapeType="1"/>
              </p:cNvSpPr>
              <p:nvPr/>
            </p:nvSpPr>
            <p:spPr bwMode="auto">
              <a:xfrm rot="10800000" flipH="1">
                <a:off x="31" y="8"/>
                <a:ext cx="850" cy="160"/>
              </a:xfrm>
              <a:prstGeom prst="line">
                <a:avLst/>
              </a:prstGeom>
              <a:noFill/>
              <a:ln w="6350">
                <a:solidFill>
                  <a:srgbClr val="506C74"/>
                </a:solidFill>
                <a:prstDash val="dash"/>
                <a:miter lim="800000"/>
                <a:headEnd/>
                <a:tailEnd/>
              </a:ln>
              <a:extLst>
                <a:ext uri="{909E8E84-426E-40DD-AFC4-6F175D3DCCD1}">
                  <a14:hiddenFill xmlns:a14="http://schemas.microsoft.com/office/drawing/2010/main">
                    <a:noFill/>
                  </a14:hiddenFill>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23" name="Line 57"/>
              <p:cNvSpPr>
                <a:spLocks noChangeShapeType="1"/>
              </p:cNvSpPr>
              <p:nvPr/>
            </p:nvSpPr>
            <p:spPr bwMode="auto">
              <a:xfrm rot="10800000" flipH="1">
                <a:off x="0" y="171"/>
                <a:ext cx="15" cy="3"/>
              </a:xfrm>
              <a:prstGeom prst="line">
                <a:avLst/>
              </a:prstGeom>
              <a:noFill/>
              <a:ln w="6350">
                <a:solidFill>
                  <a:srgbClr val="506C74"/>
                </a:solidFill>
                <a:miter lim="800000"/>
                <a:headEnd/>
                <a:tailEnd/>
              </a:ln>
              <a:extLst>
                <a:ext uri="{909E8E84-426E-40DD-AFC4-6F175D3DCCD1}">
                  <a14:hiddenFill xmlns:a14="http://schemas.microsoft.com/office/drawing/2010/main">
                    <a:noFill/>
                  </a14:hiddenFill>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grpSp>
        <p:grpSp>
          <p:nvGrpSpPr>
            <p:cNvPr id="8" name="Group 62"/>
            <p:cNvGrpSpPr>
              <a:grpSpLocks/>
            </p:cNvGrpSpPr>
            <p:nvPr/>
          </p:nvGrpSpPr>
          <p:grpSpPr bwMode="auto">
            <a:xfrm>
              <a:off x="1069445" y="1640883"/>
              <a:ext cx="2152771" cy="4565917"/>
              <a:chOff x="0" y="0"/>
              <a:chExt cx="463" cy="982"/>
            </a:xfrm>
          </p:grpSpPr>
          <p:sp>
            <p:nvSpPr>
              <p:cNvPr id="18" name="Line 59"/>
              <p:cNvSpPr>
                <a:spLocks noChangeShapeType="1"/>
              </p:cNvSpPr>
              <p:nvPr/>
            </p:nvSpPr>
            <p:spPr bwMode="auto">
              <a:xfrm rot="10800000" flipH="1">
                <a:off x="456" y="0"/>
                <a:ext cx="7" cy="14"/>
              </a:xfrm>
              <a:prstGeom prst="line">
                <a:avLst/>
              </a:prstGeom>
              <a:noFill/>
              <a:ln w="6350">
                <a:solidFill>
                  <a:srgbClr val="506C74"/>
                </a:solidFill>
                <a:miter lim="800000"/>
                <a:headEnd/>
                <a:tailEnd/>
              </a:ln>
              <a:extLst>
                <a:ext uri="{909E8E84-426E-40DD-AFC4-6F175D3DCCD1}">
                  <a14:hiddenFill xmlns:a14="http://schemas.microsoft.com/office/drawing/2010/main">
                    <a:noFill/>
                  </a14:hiddenFill>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19" name="Line 60"/>
              <p:cNvSpPr>
                <a:spLocks noChangeShapeType="1"/>
              </p:cNvSpPr>
              <p:nvPr/>
            </p:nvSpPr>
            <p:spPr bwMode="auto">
              <a:xfrm rot="10800000" flipH="1">
                <a:off x="13" y="43"/>
                <a:ext cx="429" cy="910"/>
              </a:xfrm>
              <a:prstGeom prst="line">
                <a:avLst/>
              </a:prstGeom>
              <a:noFill/>
              <a:ln w="6350">
                <a:solidFill>
                  <a:srgbClr val="506C74"/>
                </a:solidFill>
                <a:prstDash val="dash"/>
                <a:miter lim="800000"/>
                <a:headEnd/>
                <a:tailEnd/>
              </a:ln>
              <a:extLst>
                <a:ext uri="{909E8E84-426E-40DD-AFC4-6F175D3DCCD1}">
                  <a14:hiddenFill xmlns:a14="http://schemas.microsoft.com/office/drawing/2010/main">
                    <a:noFill/>
                  </a14:hiddenFill>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20" name="Line 61"/>
              <p:cNvSpPr>
                <a:spLocks noChangeShapeType="1"/>
              </p:cNvSpPr>
              <p:nvPr/>
            </p:nvSpPr>
            <p:spPr bwMode="auto">
              <a:xfrm rot="10800000" flipH="1">
                <a:off x="0" y="967"/>
                <a:ext cx="6" cy="15"/>
              </a:xfrm>
              <a:prstGeom prst="line">
                <a:avLst/>
              </a:prstGeom>
              <a:noFill/>
              <a:ln w="6350">
                <a:solidFill>
                  <a:srgbClr val="506C74"/>
                </a:solidFill>
                <a:miter lim="800000"/>
                <a:headEnd/>
                <a:tailEnd/>
              </a:ln>
              <a:extLst>
                <a:ext uri="{909E8E84-426E-40DD-AFC4-6F175D3DCCD1}">
                  <a14:hiddenFill xmlns:a14="http://schemas.microsoft.com/office/drawing/2010/main">
                    <a:noFill/>
                  </a14:hiddenFill>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grpSp>
        <p:grpSp>
          <p:nvGrpSpPr>
            <p:cNvPr id="9" name="Group 66"/>
            <p:cNvGrpSpPr>
              <a:grpSpLocks/>
            </p:cNvGrpSpPr>
            <p:nvPr/>
          </p:nvGrpSpPr>
          <p:grpSpPr bwMode="auto">
            <a:xfrm>
              <a:off x="1069445" y="4542240"/>
              <a:ext cx="2138821" cy="1664560"/>
              <a:chOff x="0" y="0"/>
              <a:chExt cx="460" cy="358"/>
            </a:xfrm>
          </p:grpSpPr>
          <p:sp>
            <p:nvSpPr>
              <p:cNvPr id="15" name="Line 63"/>
              <p:cNvSpPr>
                <a:spLocks noChangeShapeType="1"/>
              </p:cNvSpPr>
              <p:nvPr/>
            </p:nvSpPr>
            <p:spPr bwMode="auto">
              <a:xfrm rot="10800000" flipH="1">
                <a:off x="448" y="0"/>
                <a:ext cx="12" cy="9"/>
              </a:xfrm>
              <a:prstGeom prst="line">
                <a:avLst/>
              </a:prstGeom>
              <a:noFill/>
              <a:ln w="6350">
                <a:solidFill>
                  <a:srgbClr val="506C74"/>
                </a:solidFill>
                <a:miter lim="800000"/>
                <a:headEnd/>
                <a:tailEnd/>
              </a:ln>
              <a:extLst>
                <a:ext uri="{909E8E84-426E-40DD-AFC4-6F175D3DCCD1}">
                  <a14:hiddenFill xmlns:a14="http://schemas.microsoft.com/office/drawing/2010/main">
                    <a:noFill/>
                  </a14:hiddenFill>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16" name="Line 64"/>
              <p:cNvSpPr>
                <a:spLocks noChangeShapeType="1"/>
              </p:cNvSpPr>
              <p:nvPr/>
            </p:nvSpPr>
            <p:spPr bwMode="auto">
              <a:xfrm rot="10800000" flipH="1">
                <a:off x="25" y="29"/>
                <a:ext cx="397" cy="309"/>
              </a:xfrm>
              <a:prstGeom prst="line">
                <a:avLst/>
              </a:prstGeom>
              <a:noFill/>
              <a:ln w="6350">
                <a:solidFill>
                  <a:srgbClr val="506C74"/>
                </a:solidFill>
                <a:prstDash val="dash"/>
                <a:miter lim="800000"/>
                <a:headEnd/>
                <a:tailEnd/>
              </a:ln>
              <a:extLst>
                <a:ext uri="{909E8E84-426E-40DD-AFC4-6F175D3DCCD1}">
                  <a14:hiddenFill xmlns:a14="http://schemas.microsoft.com/office/drawing/2010/main">
                    <a:noFill/>
                  </a14:hiddenFill>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17" name="Line 65"/>
              <p:cNvSpPr>
                <a:spLocks noChangeShapeType="1"/>
              </p:cNvSpPr>
              <p:nvPr/>
            </p:nvSpPr>
            <p:spPr bwMode="auto">
              <a:xfrm rot="10800000" flipH="1">
                <a:off x="0" y="348"/>
                <a:ext cx="12" cy="10"/>
              </a:xfrm>
              <a:prstGeom prst="line">
                <a:avLst/>
              </a:prstGeom>
              <a:noFill/>
              <a:ln w="6350">
                <a:solidFill>
                  <a:srgbClr val="506C74"/>
                </a:solidFill>
                <a:miter lim="800000"/>
                <a:headEnd/>
                <a:tailEnd/>
              </a:ln>
              <a:extLst>
                <a:ext uri="{909E8E84-426E-40DD-AFC4-6F175D3DCCD1}">
                  <a14:hiddenFill xmlns:a14="http://schemas.microsoft.com/office/drawing/2010/main">
                    <a:noFill/>
                  </a14:hiddenFill>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grpSp>
        <p:sp>
          <p:nvSpPr>
            <p:cNvPr id="10" name="AutoShape 67"/>
            <p:cNvSpPr>
              <a:spLocks/>
            </p:cNvSpPr>
            <p:nvPr/>
          </p:nvSpPr>
          <p:spPr bwMode="auto">
            <a:xfrm>
              <a:off x="3217565" y="1654830"/>
              <a:ext cx="2166719" cy="3752237"/>
            </a:xfrm>
            <a:custGeom>
              <a:avLst/>
              <a:gdLst>
                <a:gd name="T0" fmla="*/ 739775 w 21540"/>
                <a:gd name="T1" fmla="*/ 1281113 h 21600"/>
                <a:gd name="T2" fmla="*/ 0 w 21540"/>
                <a:gd name="T3" fmla="*/ 990253 h 21600"/>
                <a:gd name="T4" fmla="*/ 3744 w 21540"/>
                <a:gd name="T5" fmla="*/ 0 h 21600"/>
                <a:gd name="T6" fmla="*/ 739775 w 21540"/>
                <a:gd name="T7" fmla="*/ 128111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40" h="21600">
                  <a:moveTo>
                    <a:pt x="21540" y="21600"/>
                  </a:moveTo>
                  <a:lnTo>
                    <a:pt x="0" y="16696"/>
                  </a:lnTo>
                  <a:lnTo>
                    <a:pt x="109" y="0"/>
                  </a:lnTo>
                  <a:cubicBezTo>
                    <a:pt x="12006" y="2708"/>
                    <a:pt x="21600" y="12379"/>
                    <a:pt x="21540" y="21600"/>
                  </a:cubicBez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11" name="AutoShape 68"/>
            <p:cNvSpPr>
              <a:spLocks/>
            </p:cNvSpPr>
            <p:nvPr/>
          </p:nvSpPr>
          <p:spPr bwMode="auto">
            <a:xfrm>
              <a:off x="2845596" y="2398768"/>
              <a:ext cx="1804049" cy="3124538"/>
            </a:xfrm>
            <a:custGeom>
              <a:avLst/>
              <a:gdLst>
                <a:gd name="T0" fmla="*/ 615950 w 21540"/>
                <a:gd name="T1" fmla="*/ 1066800 h 21600"/>
                <a:gd name="T2" fmla="*/ 0 w 21540"/>
                <a:gd name="T3" fmla="*/ 824597 h 21600"/>
                <a:gd name="T4" fmla="*/ 3117 w 21540"/>
                <a:gd name="T5" fmla="*/ 0 h 21600"/>
                <a:gd name="T6" fmla="*/ 615950 w 21540"/>
                <a:gd name="T7" fmla="*/ 106680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40" h="21600">
                  <a:moveTo>
                    <a:pt x="21540" y="21600"/>
                  </a:moveTo>
                  <a:lnTo>
                    <a:pt x="0" y="16696"/>
                  </a:lnTo>
                  <a:lnTo>
                    <a:pt x="109" y="0"/>
                  </a:lnTo>
                  <a:cubicBezTo>
                    <a:pt x="12004" y="2708"/>
                    <a:pt x="21600" y="12379"/>
                    <a:pt x="21540" y="21600"/>
                  </a:cubicBezTo>
                </a:path>
              </a:pathLst>
            </a:custGeom>
            <a:solidFill>
              <a:schemeClr val="accent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12" name="AutoShape 69"/>
            <p:cNvSpPr>
              <a:spLocks/>
            </p:cNvSpPr>
            <p:nvPr/>
          </p:nvSpPr>
          <p:spPr bwMode="auto">
            <a:xfrm>
              <a:off x="2510824" y="3179902"/>
              <a:ext cx="1446030" cy="2501490"/>
            </a:xfrm>
            <a:custGeom>
              <a:avLst/>
              <a:gdLst>
                <a:gd name="T0" fmla="*/ 493713 w 21540"/>
                <a:gd name="T1" fmla="*/ 854075 h 21600"/>
                <a:gd name="T2" fmla="*/ 0 w 21540"/>
                <a:gd name="T3" fmla="*/ 660168 h 21600"/>
                <a:gd name="T4" fmla="*/ 2498 w 21540"/>
                <a:gd name="T5" fmla="*/ 0 h 21600"/>
                <a:gd name="T6" fmla="*/ 493713 w 21540"/>
                <a:gd name="T7" fmla="*/ 85407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40" h="21600">
                  <a:moveTo>
                    <a:pt x="21540" y="21600"/>
                  </a:moveTo>
                  <a:lnTo>
                    <a:pt x="0" y="16696"/>
                  </a:lnTo>
                  <a:lnTo>
                    <a:pt x="109" y="0"/>
                  </a:lnTo>
                  <a:cubicBezTo>
                    <a:pt x="12007" y="2709"/>
                    <a:pt x="21600" y="12378"/>
                    <a:pt x="21540" y="21600"/>
                  </a:cubicBez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13" name="AutoShape 70"/>
            <p:cNvSpPr>
              <a:spLocks/>
            </p:cNvSpPr>
            <p:nvPr/>
          </p:nvSpPr>
          <p:spPr bwMode="auto">
            <a:xfrm>
              <a:off x="2138856" y="3923840"/>
              <a:ext cx="1083361" cy="1873794"/>
            </a:xfrm>
            <a:custGeom>
              <a:avLst/>
              <a:gdLst>
                <a:gd name="T0" fmla="*/ 369888 w 21540"/>
                <a:gd name="T1" fmla="*/ 639763 h 21600"/>
                <a:gd name="T2" fmla="*/ 0 w 21540"/>
                <a:gd name="T3" fmla="*/ 494483 h 21600"/>
                <a:gd name="T4" fmla="*/ 1872 w 21540"/>
                <a:gd name="T5" fmla="*/ 0 h 21600"/>
                <a:gd name="T6" fmla="*/ 369888 w 21540"/>
                <a:gd name="T7" fmla="*/ 63976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40" h="21600">
                  <a:moveTo>
                    <a:pt x="21540" y="21600"/>
                  </a:moveTo>
                  <a:lnTo>
                    <a:pt x="0" y="16695"/>
                  </a:lnTo>
                  <a:lnTo>
                    <a:pt x="109" y="0"/>
                  </a:lnTo>
                  <a:cubicBezTo>
                    <a:pt x="12005" y="2709"/>
                    <a:pt x="21600" y="12380"/>
                    <a:pt x="21540" y="21600"/>
                  </a:cubicBezTo>
                </a:path>
              </a:pathLst>
            </a:custGeom>
            <a:solidFill>
              <a:schemeClr val="accent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14" name="AutoShape 71"/>
            <p:cNvSpPr>
              <a:spLocks/>
            </p:cNvSpPr>
            <p:nvPr/>
          </p:nvSpPr>
          <p:spPr bwMode="auto">
            <a:xfrm>
              <a:off x="1022949" y="6155653"/>
              <a:ext cx="88344" cy="88344"/>
            </a:xfrm>
            <a:custGeom>
              <a:avLst/>
              <a:gdLst>
                <a:gd name="T0" fmla="*/ 30163 w 21598"/>
                <a:gd name="T1" fmla="*/ 15081 h 21598"/>
                <a:gd name="T2" fmla="*/ 29015 w 21598"/>
                <a:gd name="T3" fmla="*/ 9309 h 21598"/>
                <a:gd name="T4" fmla="*/ 25746 w 21598"/>
                <a:gd name="T5" fmla="*/ 4417 h 21598"/>
                <a:gd name="T6" fmla="*/ 20854 w 21598"/>
                <a:gd name="T7" fmla="*/ 1148 h 21598"/>
                <a:gd name="T8" fmla="*/ 15081 w 21598"/>
                <a:gd name="T9" fmla="*/ 0 h 21598"/>
                <a:gd name="T10" fmla="*/ 9309 w 21598"/>
                <a:gd name="T11" fmla="*/ 1148 h 21598"/>
                <a:gd name="T12" fmla="*/ 4417 w 21598"/>
                <a:gd name="T13" fmla="*/ 4417 h 21598"/>
                <a:gd name="T14" fmla="*/ 1148 w 21598"/>
                <a:gd name="T15" fmla="*/ 9309 h 21598"/>
                <a:gd name="T16" fmla="*/ 0 w 21598"/>
                <a:gd name="T17" fmla="*/ 15081 h 21598"/>
                <a:gd name="T18" fmla="*/ 1148 w 21598"/>
                <a:gd name="T19" fmla="*/ 20854 h 21598"/>
                <a:gd name="T20" fmla="*/ 4417 w 21598"/>
                <a:gd name="T21" fmla="*/ 25746 h 21598"/>
                <a:gd name="T22" fmla="*/ 9309 w 21598"/>
                <a:gd name="T23" fmla="*/ 29015 h 21598"/>
                <a:gd name="T24" fmla="*/ 15081 w 21598"/>
                <a:gd name="T25" fmla="*/ 30163 h 21598"/>
                <a:gd name="T26" fmla="*/ 20854 w 21598"/>
                <a:gd name="T27" fmla="*/ 29015 h 21598"/>
                <a:gd name="T28" fmla="*/ 25746 w 21598"/>
                <a:gd name="T29" fmla="*/ 25746 h 21598"/>
                <a:gd name="T30" fmla="*/ 29015 w 21598"/>
                <a:gd name="T31" fmla="*/ 20854 h 21598"/>
                <a:gd name="T32" fmla="*/ 30163 w 21598"/>
                <a:gd name="T33" fmla="*/ 15081 h 21598"/>
                <a:gd name="T34" fmla="*/ 30163 w 21598"/>
                <a:gd name="T35" fmla="*/ 15081 h 215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1598" h="21598">
                  <a:moveTo>
                    <a:pt x="21598" y="10799"/>
                  </a:moveTo>
                  <a:cubicBezTo>
                    <a:pt x="21599" y="9385"/>
                    <a:pt x="21318" y="7972"/>
                    <a:pt x="20776" y="6666"/>
                  </a:cubicBezTo>
                  <a:cubicBezTo>
                    <a:pt x="20236" y="5360"/>
                    <a:pt x="19435" y="4162"/>
                    <a:pt x="18435" y="3163"/>
                  </a:cubicBezTo>
                  <a:cubicBezTo>
                    <a:pt x="17436" y="2163"/>
                    <a:pt x="16238" y="1362"/>
                    <a:pt x="14932" y="822"/>
                  </a:cubicBezTo>
                  <a:cubicBezTo>
                    <a:pt x="13626" y="280"/>
                    <a:pt x="12213" y="-1"/>
                    <a:pt x="10799" y="0"/>
                  </a:cubicBezTo>
                  <a:cubicBezTo>
                    <a:pt x="9385" y="-1"/>
                    <a:pt x="7972" y="280"/>
                    <a:pt x="6666" y="822"/>
                  </a:cubicBezTo>
                  <a:cubicBezTo>
                    <a:pt x="5360" y="1362"/>
                    <a:pt x="4162" y="2163"/>
                    <a:pt x="3163" y="3163"/>
                  </a:cubicBezTo>
                  <a:cubicBezTo>
                    <a:pt x="2163" y="4162"/>
                    <a:pt x="1362" y="5360"/>
                    <a:pt x="822" y="6666"/>
                  </a:cubicBezTo>
                  <a:cubicBezTo>
                    <a:pt x="280" y="7972"/>
                    <a:pt x="-1" y="9385"/>
                    <a:pt x="0" y="10799"/>
                  </a:cubicBezTo>
                  <a:cubicBezTo>
                    <a:pt x="-1" y="12213"/>
                    <a:pt x="280" y="13626"/>
                    <a:pt x="822" y="14932"/>
                  </a:cubicBezTo>
                  <a:cubicBezTo>
                    <a:pt x="1362" y="16238"/>
                    <a:pt x="2163" y="17436"/>
                    <a:pt x="3163" y="18435"/>
                  </a:cubicBezTo>
                  <a:cubicBezTo>
                    <a:pt x="4162" y="19435"/>
                    <a:pt x="5360" y="20236"/>
                    <a:pt x="6666" y="20776"/>
                  </a:cubicBezTo>
                  <a:cubicBezTo>
                    <a:pt x="7972" y="21318"/>
                    <a:pt x="9385" y="21599"/>
                    <a:pt x="10799" y="21598"/>
                  </a:cubicBezTo>
                  <a:cubicBezTo>
                    <a:pt x="12213" y="21599"/>
                    <a:pt x="13626" y="21318"/>
                    <a:pt x="14932" y="20776"/>
                  </a:cubicBezTo>
                  <a:cubicBezTo>
                    <a:pt x="16238" y="20236"/>
                    <a:pt x="17436" y="19435"/>
                    <a:pt x="18435" y="18435"/>
                  </a:cubicBezTo>
                  <a:cubicBezTo>
                    <a:pt x="19435" y="17436"/>
                    <a:pt x="20236" y="16238"/>
                    <a:pt x="20776" y="14932"/>
                  </a:cubicBezTo>
                  <a:cubicBezTo>
                    <a:pt x="21318" y="13626"/>
                    <a:pt x="21599" y="12213"/>
                    <a:pt x="21598" y="10799"/>
                  </a:cubicBezTo>
                  <a:close/>
                  <a:moveTo>
                    <a:pt x="21598" y="10799"/>
                  </a:moveTo>
                </a:path>
              </a:pathLst>
            </a:custGeom>
            <a:solidFill>
              <a:srgbClr val="506C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50000"/>
                    <a:lumOff val="50000"/>
                  </a:prstClr>
                </a:solidFill>
                <a:effectLst/>
                <a:uLnTx/>
                <a:uFillTx/>
                <a:latin typeface="Roboto condensed"/>
                <a:ea typeface="微软雅黑"/>
                <a:cs typeface="Roboto condensed"/>
              </a:endParaRPr>
            </a:p>
          </p:txBody>
        </p:sp>
        <p:sp>
          <p:nvSpPr>
            <p:cNvPr id="39" name="文本框 38"/>
            <p:cNvSpPr txBox="1"/>
            <p:nvPr/>
          </p:nvSpPr>
          <p:spPr>
            <a:xfrm>
              <a:off x="4221566" y="3072960"/>
              <a:ext cx="530916"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Agency FB" panose="020B0503020202020204" pitchFamily="34" charset="0"/>
                  <a:ea typeface="微软雅黑"/>
                </a:rPr>
                <a:t>05</a:t>
              </a:r>
              <a:endParaRPr kumimoji="0" lang="zh-CN" altLang="en-US" sz="3200" b="0" i="0" u="none" strike="noStrike" kern="1200" cap="none" spc="0" normalizeH="0" baseline="0" noProof="0" dirty="0">
                <a:ln>
                  <a:noFill/>
                </a:ln>
                <a:solidFill>
                  <a:prstClr val="white"/>
                </a:solidFill>
                <a:effectLst/>
                <a:uLnTx/>
                <a:uFillTx/>
                <a:latin typeface="Agency FB" panose="020B0503020202020204" pitchFamily="34" charset="0"/>
                <a:ea typeface="微软雅黑"/>
              </a:endParaRPr>
            </a:p>
          </p:txBody>
        </p:sp>
        <p:sp>
          <p:nvSpPr>
            <p:cNvPr id="40" name="文本框 39"/>
            <p:cNvSpPr txBox="1"/>
            <p:nvPr/>
          </p:nvSpPr>
          <p:spPr>
            <a:xfrm>
              <a:off x="3598310" y="3594759"/>
              <a:ext cx="51969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Agency FB" panose="020B0503020202020204" pitchFamily="34" charset="0"/>
                  <a:ea typeface="微软雅黑"/>
                </a:rPr>
                <a:t>04</a:t>
              </a:r>
              <a:endParaRPr kumimoji="0" lang="zh-CN" altLang="en-US" sz="3200" b="0" i="0" u="none" strike="noStrike" kern="1200" cap="none" spc="0" normalizeH="0" baseline="0" noProof="0" dirty="0">
                <a:ln>
                  <a:noFill/>
                </a:ln>
                <a:solidFill>
                  <a:prstClr val="white"/>
                </a:solidFill>
                <a:effectLst/>
                <a:uLnTx/>
                <a:uFillTx/>
                <a:latin typeface="Agency FB" panose="020B0503020202020204" pitchFamily="34" charset="0"/>
                <a:ea typeface="微软雅黑"/>
              </a:endParaRPr>
            </a:p>
          </p:txBody>
        </p:sp>
        <p:sp>
          <p:nvSpPr>
            <p:cNvPr id="41" name="文本框 40"/>
            <p:cNvSpPr txBox="1"/>
            <p:nvPr/>
          </p:nvSpPr>
          <p:spPr>
            <a:xfrm>
              <a:off x="2961431" y="4116558"/>
              <a:ext cx="53572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Agency FB" panose="020B0503020202020204" pitchFamily="34" charset="0"/>
                  <a:ea typeface="微软雅黑"/>
                </a:rPr>
                <a:t>03</a:t>
              </a:r>
              <a:endParaRPr kumimoji="0" lang="zh-CN" altLang="en-US" sz="3200" b="0" i="0" u="none" strike="noStrike" kern="1200" cap="none" spc="0" normalizeH="0" baseline="0" noProof="0" dirty="0">
                <a:ln>
                  <a:noFill/>
                </a:ln>
                <a:solidFill>
                  <a:prstClr val="white"/>
                </a:solidFill>
                <a:effectLst/>
                <a:uLnTx/>
                <a:uFillTx/>
                <a:latin typeface="Agency FB" panose="020B0503020202020204" pitchFamily="34" charset="0"/>
                <a:ea typeface="微软雅黑"/>
              </a:endParaRPr>
            </a:p>
          </p:txBody>
        </p:sp>
        <p:sp>
          <p:nvSpPr>
            <p:cNvPr id="42" name="文本框 41"/>
            <p:cNvSpPr txBox="1"/>
            <p:nvPr/>
          </p:nvSpPr>
          <p:spPr>
            <a:xfrm>
              <a:off x="2338976" y="4638357"/>
              <a:ext cx="522900"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Agency FB" panose="020B0503020202020204" pitchFamily="34" charset="0"/>
                  <a:ea typeface="微软雅黑"/>
                </a:rPr>
                <a:t>02</a:t>
              </a:r>
              <a:endParaRPr kumimoji="0" lang="zh-CN" altLang="en-US" sz="3200" b="0" i="0" u="none" strike="noStrike" kern="1200" cap="none" spc="0" normalizeH="0" baseline="0" noProof="0" dirty="0">
                <a:ln>
                  <a:noFill/>
                </a:ln>
                <a:solidFill>
                  <a:prstClr val="white"/>
                </a:solidFill>
                <a:effectLst/>
                <a:uLnTx/>
                <a:uFillTx/>
                <a:latin typeface="Agency FB" panose="020B0503020202020204" pitchFamily="34" charset="0"/>
                <a:ea typeface="微软雅黑"/>
              </a:endParaRPr>
            </a:p>
          </p:txBody>
        </p:sp>
        <p:sp>
          <p:nvSpPr>
            <p:cNvPr id="58" name="AutoShape 70">
              <a:extLst>
                <a:ext uri="{FF2B5EF4-FFF2-40B4-BE49-F238E27FC236}">
                  <a16:creationId xmlns:a16="http://schemas.microsoft.com/office/drawing/2014/main" id="{2C54C301-1496-4519-AD97-BF26C2893DDE}"/>
                </a:ext>
              </a:extLst>
            </p:cNvPr>
            <p:cNvSpPr>
              <a:spLocks/>
            </p:cNvSpPr>
            <p:nvPr/>
          </p:nvSpPr>
          <p:spPr bwMode="auto">
            <a:xfrm>
              <a:off x="1771254" y="4677079"/>
              <a:ext cx="823203" cy="1271674"/>
            </a:xfrm>
            <a:custGeom>
              <a:avLst/>
              <a:gdLst>
                <a:gd name="T0" fmla="*/ 369888 w 21540"/>
                <a:gd name="T1" fmla="*/ 639763 h 21600"/>
                <a:gd name="T2" fmla="*/ 0 w 21540"/>
                <a:gd name="T3" fmla="*/ 494483 h 21600"/>
                <a:gd name="T4" fmla="*/ 1872 w 21540"/>
                <a:gd name="T5" fmla="*/ 0 h 21600"/>
                <a:gd name="T6" fmla="*/ 369888 w 21540"/>
                <a:gd name="T7" fmla="*/ 639763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540" h="21600">
                  <a:moveTo>
                    <a:pt x="21540" y="21600"/>
                  </a:moveTo>
                  <a:lnTo>
                    <a:pt x="0" y="16695"/>
                  </a:lnTo>
                  <a:lnTo>
                    <a:pt x="109" y="0"/>
                  </a:lnTo>
                  <a:cubicBezTo>
                    <a:pt x="12005" y="2709"/>
                    <a:pt x="21600" y="12380"/>
                    <a:pt x="21540" y="21600"/>
                  </a:cubicBezTo>
                </a:path>
              </a:pathLst>
            </a:custGeom>
            <a:solidFill>
              <a:srgbClr val="FFB80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B80D"/>
                </a:solidFill>
                <a:effectLst/>
                <a:uLnTx/>
                <a:uFillTx/>
                <a:latin typeface="Roboto condensed"/>
                <a:ea typeface="微软雅黑"/>
                <a:cs typeface="Roboto condensed"/>
              </a:endParaRPr>
            </a:p>
          </p:txBody>
        </p:sp>
        <p:sp>
          <p:nvSpPr>
            <p:cNvPr id="59" name="文本框 41">
              <a:extLst>
                <a:ext uri="{FF2B5EF4-FFF2-40B4-BE49-F238E27FC236}">
                  <a16:creationId xmlns:a16="http://schemas.microsoft.com/office/drawing/2014/main" id="{F8D03F51-7BE9-4827-A957-2DF5D16D1F56}"/>
                </a:ext>
              </a:extLst>
            </p:cNvPr>
            <p:cNvSpPr txBox="1"/>
            <p:nvPr/>
          </p:nvSpPr>
          <p:spPr>
            <a:xfrm>
              <a:off x="1811912" y="5093292"/>
              <a:ext cx="445956"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Agency FB" panose="020B0503020202020204" pitchFamily="34" charset="0"/>
                  <a:ea typeface="微软雅黑"/>
                </a:rPr>
                <a:t>01</a:t>
              </a:r>
              <a:endParaRPr kumimoji="0" lang="zh-CN" altLang="en-US" sz="3200" b="0" i="0" u="none" strike="noStrike" kern="1200" cap="none" spc="0" normalizeH="0" baseline="0" noProof="0" dirty="0">
                <a:ln>
                  <a:noFill/>
                </a:ln>
                <a:solidFill>
                  <a:prstClr val="white"/>
                </a:solidFill>
                <a:effectLst/>
                <a:uLnTx/>
                <a:uFillTx/>
                <a:latin typeface="Agency FB" panose="020B0503020202020204" pitchFamily="34" charset="0"/>
                <a:ea typeface="微软雅黑"/>
              </a:endParaRPr>
            </a:p>
          </p:txBody>
        </p:sp>
      </p:grpSp>
      <p:sp>
        <p:nvSpPr>
          <p:cNvPr id="62" name="矩形 37">
            <a:extLst>
              <a:ext uri="{FF2B5EF4-FFF2-40B4-BE49-F238E27FC236}">
                <a16:creationId xmlns:a16="http://schemas.microsoft.com/office/drawing/2014/main" id="{BE5555AE-F162-428C-8BB7-AD40B3C3514D}"/>
              </a:ext>
            </a:extLst>
          </p:cNvPr>
          <p:cNvSpPr/>
          <p:nvPr/>
        </p:nvSpPr>
        <p:spPr>
          <a:xfrm>
            <a:off x="1509995" y="5215447"/>
            <a:ext cx="5357733" cy="658706"/>
          </a:xfrm>
          <a:prstGeom prst="rect">
            <a:avLst/>
          </a:prstGeom>
        </p:spPr>
        <p:txBody>
          <a:bodyPr wrap="square">
            <a:spAutoFit/>
          </a:bodyPr>
          <a:lstStyle/>
          <a:p>
            <a:pPr>
              <a:lnSpc>
                <a:spcPct val="150000"/>
              </a:lnSpc>
            </a:pPr>
            <a:r>
              <a:rPr lang="en-US" sz="2800" dirty="0" err="1">
                <a:solidFill>
                  <a:srgbClr val="002060"/>
                </a:solidFill>
                <a:latin typeface="Cambria" panose="02040503050406030204" pitchFamily="18" charset="0"/>
                <a:ea typeface="Cambria" panose="02040503050406030204" pitchFamily="18" charset="0"/>
                <a:cs typeface="Arial" pitchFamily="34" charset="0"/>
              </a:rPr>
              <a:t>Hoàn</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thiện</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bài</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tập</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gửi</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cho</a:t>
            </a:r>
            <a:r>
              <a:rPr lang="en-US" sz="2800" dirty="0">
                <a:solidFill>
                  <a:srgbClr val="002060"/>
                </a:solidFill>
                <a:latin typeface="Cambria" panose="02040503050406030204" pitchFamily="18" charset="0"/>
                <a:ea typeface="Cambria" panose="02040503050406030204" pitchFamily="18" charset="0"/>
                <a:cs typeface="Arial" pitchFamily="34" charset="0"/>
              </a:rPr>
              <a:t> GV.</a:t>
            </a:r>
          </a:p>
        </p:txBody>
      </p:sp>
      <p:sp>
        <p:nvSpPr>
          <p:cNvPr id="66" name="矩形 37">
            <a:extLst>
              <a:ext uri="{FF2B5EF4-FFF2-40B4-BE49-F238E27FC236}">
                <a16:creationId xmlns:a16="http://schemas.microsoft.com/office/drawing/2014/main" id="{38D7E356-0BA1-40FF-B431-A282C129185E}"/>
              </a:ext>
            </a:extLst>
          </p:cNvPr>
          <p:cNvSpPr/>
          <p:nvPr/>
        </p:nvSpPr>
        <p:spPr>
          <a:xfrm>
            <a:off x="1527572" y="4244133"/>
            <a:ext cx="5974978" cy="658706"/>
          </a:xfrm>
          <a:prstGeom prst="rect">
            <a:avLst/>
          </a:prstGeom>
        </p:spPr>
        <p:txBody>
          <a:bodyPr wrap="square">
            <a:spAutoFit/>
          </a:bodyPr>
          <a:lstStyle/>
          <a:p>
            <a:pPr>
              <a:lnSpc>
                <a:spcPct val="150000"/>
              </a:lnSpc>
            </a:pPr>
            <a:r>
              <a:rPr lang="en-US" sz="2800" dirty="0" err="1">
                <a:solidFill>
                  <a:srgbClr val="002060"/>
                </a:solidFill>
                <a:latin typeface="Cambria" panose="02040503050406030204" pitchFamily="18" charset="0"/>
                <a:ea typeface="Cambria" panose="02040503050406030204" pitchFamily="18" charset="0"/>
                <a:cs typeface="Arial" pitchFamily="34" charset="0"/>
              </a:rPr>
              <a:t>Có</a:t>
            </a:r>
            <a:r>
              <a:rPr lang="en-US" sz="2800" dirty="0">
                <a:solidFill>
                  <a:srgbClr val="002060"/>
                </a:solidFill>
                <a:latin typeface="Cambria" panose="02040503050406030204" pitchFamily="18" charset="0"/>
                <a:ea typeface="Cambria" panose="02040503050406030204" pitchFamily="18" charset="0"/>
                <a:cs typeface="Arial" pitchFamily="34" charset="0"/>
              </a:rPr>
              <a:t> ý </a:t>
            </a:r>
            <a:r>
              <a:rPr lang="en-US" sz="2800" dirty="0" err="1">
                <a:solidFill>
                  <a:srgbClr val="002060"/>
                </a:solidFill>
                <a:latin typeface="Cambria" panose="02040503050406030204" pitchFamily="18" charset="0"/>
                <a:ea typeface="Cambria" panose="02040503050406030204" pitchFamily="18" charset="0"/>
                <a:cs typeface="Arial" pitchFamily="34" charset="0"/>
              </a:rPr>
              <a:t>kiến</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xin</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phép</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phát</a:t>
            </a:r>
            <a:r>
              <a:rPr lang="en-US" sz="2800" dirty="0">
                <a:solidFill>
                  <a:srgbClr val="002060"/>
                </a:solidFill>
                <a:latin typeface="Cambria" panose="02040503050406030204" pitchFamily="18" charset="0"/>
                <a:ea typeface="Cambria" panose="02040503050406030204" pitchFamily="18" charset="0"/>
                <a:cs typeface="Arial" pitchFamily="34" charset="0"/>
              </a:rPr>
              <a:t> </a:t>
            </a:r>
            <a:r>
              <a:rPr lang="en-US" sz="2800" dirty="0" err="1">
                <a:solidFill>
                  <a:srgbClr val="002060"/>
                </a:solidFill>
                <a:latin typeface="Cambria" panose="02040503050406030204" pitchFamily="18" charset="0"/>
                <a:ea typeface="Cambria" panose="02040503050406030204" pitchFamily="18" charset="0"/>
                <a:cs typeface="Arial" pitchFamily="34" charset="0"/>
              </a:rPr>
              <a:t>biểu</a:t>
            </a:r>
            <a:r>
              <a:rPr lang="en-US" sz="2800" dirty="0">
                <a:solidFill>
                  <a:srgbClr val="002060"/>
                </a:solidFill>
                <a:latin typeface="Cambria" panose="02040503050406030204" pitchFamily="18" charset="0"/>
                <a:ea typeface="Cambria" panose="02040503050406030204" pitchFamily="18" charset="0"/>
                <a:cs typeface="Arial" pitchFamily="34" charset="0"/>
              </a:rPr>
              <a:t>.</a:t>
            </a:r>
          </a:p>
        </p:txBody>
      </p:sp>
      <p:pic>
        <p:nvPicPr>
          <p:cNvPr id="3" name="Graphic 2" descr="Tennis with solid fill">
            <a:extLst>
              <a:ext uri="{FF2B5EF4-FFF2-40B4-BE49-F238E27FC236}">
                <a16:creationId xmlns:a16="http://schemas.microsoft.com/office/drawing/2014/main" id="{E0E7D605-ADB0-4482-9E5B-83719CE3BAB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467429" y="1937639"/>
            <a:ext cx="786448" cy="786448"/>
          </a:xfrm>
          <a:prstGeom prst="rect">
            <a:avLst/>
          </a:prstGeom>
        </p:spPr>
      </p:pic>
      <p:pic>
        <p:nvPicPr>
          <p:cNvPr id="5" name="Graphic 4" descr="Soccer outline">
            <a:extLst>
              <a:ext uri="{FF2B5EF4-FFF2-40B4-BE49-F238E27FC236}">
                <a16:creationId xmlns:a16="http://schemas.microsoft.com/office/drawing/2014/main" id="{CA668EAC-AFA5-4C34-9234-6D9B1549995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403453" y="4070011"/>
            <a:ext cx="914400" cy="914400"/>
          </a:xfrm>
          <a:prstGeom prst="rect">
            <a:avLst/>
          </a:prstGeom>
        </p:spPr>
      </p:pic>
      <p:pic>
        <p:nvPicPr>
          <p:cNvPr id="49" name="Graphic 48" descr="Swimming outline">
            <a:extLst>
              <a:ext uri="{FF2B5EF4-FFF2-40B4-BE49-F238E27FC236}">
                <a16:creationId xmlns:a16="http://schemas.microsoft.com/office/drawing/2014/main" id="{7A728CFF-635D-457B-A60B-3425FE4DA27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352068" y="5087600"/>
            <a:ext cx="914400" cy="914400"/>
          </a:xfrm>
          <a:prstGeom prst="rect">
            <a:avLst/>
          </a:prstGeom>
        </p:spPr>
      </p:pic>
      <p:pic>
        <p:nvPicPr>
          <p:cNvPr id="69" name="Graphic 68" descr="Badminton with solid fill">
            <a:extLst>
              <a:ext uri="{FF2B5EF4-FFF2-40B4-BE49-F238E27FC236}">
                <a16:creationId xmlns:a16="http://schemas.microsoft.com/office/drawing/2014/main" id="{FFCF6A0C-C1E0-452F-8CEA-D002619CF4B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403453" y="2968698"/>
            <a:ext cx="914400" cy="914400"/>
          </a:xfrm>
          <a:prstGeom prst="rect">
            <a:avLst/>
          </a:prstGeom>
        </p:spPr>
      </p:pic>
      <p:pic>
        <p:nvPicPr>
          <p:cNvPr id="71" name="Graphic 70" descr="Whistle outline">
            <a:extLst>
              <a:ext uri="{FF2B5EF4-FFF2-40B4-BE49-F238E27FC236}">
                <a16:creationId xmlns:a16="http://schemas.microsoft.com/office/drawing/2014/main" id="{1409CFD4-E310-4A6F-9019-9F3A9900EAD2}"/>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p:blipFill>
        <p:spPr>
          <a:xfrm>
            <a:off x="514258" y="878630"/>
            <a:ext cx="692790" cy="692790"/>
          </a:xfrm>
          <a:prstGeom prst="rect">
            <a:avLst/>
          </a:prstGeom>
        </p:spPr>
      </p:pic>
      <p:sp>
        <p:nvSpPr>
          <p:cNvPr id="73" name="Rectangle 72">
            <a:extLst>
              <a:ext uri="{FF2B5EF4-FFF2-40B4-BE49-F238E27FC236}">
                <a16:creationId xmlns:a16="http://schemas.microsoft.com/office/drawing/2014/main" id="{1D180A31-0ED2-4D6B-9C29-7F4574E7BF92}"/>
              </a:ext>
            </a:extLst>
          </p:cNvPr>
          <p:cNvSpPr/>
          <p:nvPr/>
        </p:nvSpPr>
        <p:spPr>
          <a:xfrm>
            <a:off x="7296186" y="1001188"/>
            <a:ext cx="3975419" cy="1145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E78E463D-0249-4ABE-A788-62C7431D41E9}"/>
              </a:ext>
            </a:extLst>
          </p:cNvPr>
          <p:cNvSpPr/>
          <p:nvPr/>
        </p:nvSpPr>
        <p:spPr>
          <a:xfrm rot="16200000">
            <a:off x="-2286339" y="3407762"/>
            <a:ext cx="4906293" cy="9314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Tree>
    <p:extLst>
      <p:ext uri="{BB962C8B-B14F-4D97-AF65-F5344CB8AC3E}">
        <p14:creationId xmlns:p14="http://schemas.microsoft.com/office/powerpoint/2010/main" val="3270937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14A464-9B4B-4C8F-8809-16C6B8182D44}"/>
              </a:ext>
            </a:extLst>
          </p:cNvPr>
          <p:cNvSpPr>
            <a:spLocks noGrp="1"/>
          </p:cNvSpPr>
          <p:nvPr>
            <p:ph type="title"/>
          </p:nvPr>
        </p:nvSpPr>
        <p:spPr>
          <a:xfrm>
            <a:off x="872196" y="2036808"/>
            <a:ext cx="10803988" cy="3590208"/>
          </a:xfrm>
        </p:spPr>
        <p:txBody>
          <a:bodyPr>
            <a:noAutofit/>
          </a:bodyPr>
          <a:lstStyle/>
          <a:p>
            <a:pPr algn="just">
              <a:lnSpc>
                <a:spcPct val="200000"/>
              </a:lnSpc>
            </a:pPr>
            <a:r>
              <a:rPr lang="en-US" sz="2800" dirty="0">
                <a:latin typeface="Microsoft GothicNeo" panose="020B0503020000020004" pitchFamily="34" charset="-127"/>
                <a:ea typeface="Microsoft GothicNeo" panose="020B0503020000020004" pitchFamily="34" charset="-127"/>
                <a:cs typeface="Microsoft GothicNeo" panose="020B0503020000020004" pitchFamily="34" charset="-127"/>
              </a:rPr>
              <a:t>“</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là</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hoạt</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động</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thể</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chất</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nói</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chung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cả</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trong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nhà</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và</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ngoài</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trời</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với</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nhiều</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bộ</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môn,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bài</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tập</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Mục</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đích</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là</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tăng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cường</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hoạt</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động</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cơ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thể</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kích</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thích</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hoạt</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động</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các</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nhóm</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cơ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và</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cả</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những</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bộ</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phận</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 cơ quan bên trong cơ </a:t>
            </a:r>
            <a:r>
              <a:rPr lang="vi-VN" sz="2800" dirty="0" err="1">
                <a:latin typeface="Cambria" panose="02040503050406030204" pitchFamily="18" charset="0"/>
                <a:ea typeface="Microsoft GothicNeo" panose="020B0503020000020004" pitchFamily="34" charset="-127"/>
                <a:cs typeface="Microsoft GothicNeo" panose="020B0503020000020004" pitchFamily="34" charset="-127"/>
              </a:rPr>
              <a:t>thể</a:t>
            </a:r>
            <a:r>
              <a:rPr lang="vi-VN" sz="2800" dirty="0">
                <a:latin typeface="Cambria" panose="02040503050406030204" pitchFamily="18" charset="0"/>
                <a:ea typeface="Microsoft GothicNeo" panose="020B0503020000020004" pitchFamily="34" charset="-127"/>
                <a:cs typeface="Microsoft GothicNeo" panose="020B0503020000020004" pitchFamily="34" charset="-127"/>
              </a:rPr>
              <a:t>.</a:t>
            </a:r>
            <a:r>
              <a:rPr lang="en-US" sz="2800" dirty="0">
                <a:latin typeface="Microsoft GothicNeo" panose="020B0503020000020004" pitchFamily="34" charset="-127"/>
                <a:ea typeface="Microsoft GothicNeo" panose="020B0503020000020004" pitchFamily="34" charset="-127"/>
                <a:cs typeface="Microsoft GothicNeo" panose="020B0503020000020004" pitchFamily="34" charset="-127"/>
              </a:rPr>
              <a:t>”</a:t>
            </a:r>
          </a:p>
        </p:txBody>
      </p:sp>
      <p:sp>
        <p:nvSpPr>
          <p:cNvPr id="4" name="Rectangle 3">
            <a:extLst>
              <a:ext uri="{FF2B5EF4-FFF2-40B4-BE49-F238E27FC236}">
                <a16:creationId xmlns:a16="http://schemas.microsoft.com/office/drawing/2014/main" id="{5E988503-E3E8-4AC4-9213-F0529D35FA54}"/>
              </a:ext>
            </a:extLst>
          </p:cNvPr>
          <p:cNvSpPr/>
          <p:nvPr/>
        </p:nvSpPr>
        <p:spPr>
          <a:xfrm flipV="1">
            <a:off x="3205877" y="1230984"/>
            <a:ext cx="6135071" cy="908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7F114E98-6EEA-49F5-81A8-59E7487A8226}"/>
              </a:ext>
            </a:extLst>
          </p:cNvPr>
          <p:cNvSpPr/>
          <p:nvPr/>
        </p:nvSpPr>
        <p:spPr>
          <a:xfrm>
            <a:off x="0" y="0"/>
            <a:ext cx="2293034" cy="1145682"/>
          </a:xfrm>
          <a:prstGeom prst="rect">
            <a:avLst/>
          </a:prstGeom>
          <a:solidFill>
            <a:srgbClr val="FF7C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D499A35-BEC8-4430-BB19-060E3EBC8F15}"/>
              </a:ext>
            </a:extLst>
          </p:cNvPr>
          <p:cNvSpPr txBox="1"/>
          <p:nvPr/>
        </p:nvSpPr>
        <p:spPr>
          <a:xfrm>
            <a:off x="2990557" y="295165"/>
            <a:ext cx="7518009" cy="923330"/>
          </a:xfrm>
          <a:prstGeom prst="rect">
            <a:avLst/>
          </a:prstGeom>
          <a:noFill/>
        </p:spPr>
        <p:txBody>
          <a:bodyPr wrap="square">
            <a:spAutoFit/>
          </a:bodyPr>
          <a:lstStyle/>
          <a:p>
            <a:r>
              <a:rPr lang="vi-VN" sz="5400" b="1" dirty="0">
                <a:solidFill>
                  <a:schemeClr val="bg1"/>
                </a:solidFill>
                <a:latin typeface="Cambria" panose="02040503050406030204" pitchFamily="18" charset="0"/>
                <a:ea typeface="Cambria" panose="02040503050406030204" pitchFamily="18" charset="0"/>
                <a:cs typeface="Arial" pitchFamily="34" charset="0"/>
              </a:rPr>
              <a:t>THỂ DỤC THỂ THAO</a:t>
            </a:r>
            <a:r>
              <a:rPr lang="vi-VN" sz="5400" dirty="0">
                <a:solidFill>
                  <a:schemeClr val="bg1"/>
                </a:solidFill>
                <a:latin typeface="Cambria" panose="02040503050406030204" pitchFamily="18" charset="0"/>
                <a:ea typeface="Cambria" panose="02040503050406030204" pitchFamily="18" charset="0"/>
                <a:cs typeface="Arial" pitchFamily="34" charset="0"/>
              </a:rPr>
              <a:t> </a:t>
            </a:r>
            <a:endParaRPr lang="en-US" sz="5400" dirty="0">
              <a:solidFill>
                <a:schemeClr val="bg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11396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2C38245A-0386-499A-B09D-6E4C265510E4}"/>
              </a:ext>
            </a:extLst>
          </p:cNvPr>
          <p:cNvSpPr/>
          <p:nvPr/>
        </p:nvSpPr>
        <p:spPr>
          <a:xfrm>
            <a:off x="0" y="0"/>
            <a:ext cx="12192000" cy="1250355"/>
          </a:xfrm>
          <a:prstGeom prst="rect">
            <a:avLst/>
          </a:prstGeom>
          <a:solidFill>
            <a:srgbClr val="9DDAEE">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group of people posing for a photo&#10;&#10;Description automatically generated with medium confidence">
            <a:extLst>
              <a:ext uri="{FF2B5EF4-FFF2-40B4-BE49-F238E27FC236}">
                <a16:creationId xmlns:a16="http://schemas.microsoft.com/office/drawing/2014/main" id="{8073260F-4F45-4A89-925B-B092FF5417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043" b="11045"/>
          <a:stretch/>
        </p:blipFill>
        <p:spPr>
          <a:xfrm>
            <a:off x="6095999" y="1250355"/>
            <a:ext cx="2800395" cy="2067494"/>
          </a:xfrm>
          <a:prstGeom prst="rect">
            <a:avLst/>
          </a:prstGeom>
          <a:effectLst>
            <a:outerShdw blurRad="50800" dist="165100" dir="5400000" algn="t" rotWithShape="0">
              <a:prstClr val="black">
                <a:alpha val="40000"/>
              </a:prstClr>
            </a:outerShdw>
          </a:effectLst>
        </p:spPr>
      </p:pic>
      <p:grpSp>
        <p:nvGrpSpPr>
          <p:cNvPr id="5" name="组合 4"/>
          <p:cNvGrpSpPr/>
          <p:nvPr/>
        </p:nvGrpSpPr>
        <p:grpSpPr>
          <a:xfrm>
            <a:off x="253218" y="3353806"/>
            <a:ext cx="11821095" cy="798681"/>
            <a:chOff x="515939" y="1552681"/>
            <a:chExt cx="11160124" cy="798681"/>
          </a:xfrm>
        </p:grpSpPr>
        <p:grpSp>
          <p:nvGrpSpPr>
            <p:cNvPr id="9251" name="组合 44"/>
            <p:cNvGrpSpPr>
              <a:grpSpLocks/>
            </p:cNvGrpSpPr>
            <p:nvPr/>
          </p:nvGrpSpPr>
          <p:grpSpPr bwMode="auto">
            <a:xfrm>
              <a:off x="8493946" y="1552681"/>
              <a:ext cx="3182117" cy="798681"/>
              <a:chOff x="0" y="0"/>
              <a:chExt cx="2636520" cy="1447800"/>
            </a:xfrm>
          </p:grpSpPr>
          <p:sp>
            <p:nvSpPr>
              <p:cNvPr id="8231" name="任意多边形 45"/>
              <p:cNvSpPr>
                <a:spLocks noChangeArrowheads="1"/>
              </p:cNvSpPr>
              <p:nvPr/>
            </p:nvSpPr>
            <p:spPr bwMode="auto">
              <a:xfrm>
                <a:off x="0" y="0"/>
                <a:ext cx="2636520" cy="1447800"/>
              </a:xfrm>
              <a:prstGeom prst="homePlate">
                <a:avLst/>
              </a:prstGeom>
              <a:solidFill>
                <a:schemeClr val="accent4"/>
              </a:solidFill>
              <a:ln w="38100">
                <a:solidFill>
                  <a:schemeClr val="bg1"/>
                </a:solid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8232" name="文本框 46"/>
              <p:cNvSpPr>
                <a:spLocks noChangeArrowheads="1"/>
              </p:cNvSpPr>
              <p:nvPr/>
            </p:nvSpPr>
            <p:spPr bwMode="auto">
              <a:xfrm>
                <a:off x="311563" y="193881"/>
                <a:ext cx="2230360" cy="106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0" dirty="0">
                    <a:ln>
                      <a:noFill/>
                    </a:ln>
                    <a:solidFill>
                      <a:srgbClr val="F2F2F2"/>
                    </a:solidFill>
                    <a:effectLst/>
                    <a:uLnTx/>
                    <a:uFillTx/>
                    <a:latin typeface="Cambria" panose="02040503050406030204" pitchFamily="18" charset="0"/>
                    <a:ea typeface="Cambria" panose="02040503050406030204" pitchFamily="18" charset="0"/>
                    <a:sym typeface="Arial" panose="020B0604020202020204" pitchFamily="34" charset="0"/>
                  </a:rPr>
                  <a:t>04</a:t>
                </a:r>
                <a:endParaRPr kumimoji="0" lang="zh-CN" altLang="en-US" sz="3200" b="1" i="0" u="none" strike="noStrike" kern="1200" cap="none" spc="0" normalizeH="0" baseline="-3000" noProof="0" dirty="0">
                  <a:ln>
                    <a:noFill/>
                  </a:ln>
                  <a:solidFill>
                    <a:srgbClr val="F2F2F2"/>
                  </a:solidFill>
                  <a:effectLst/>
                  <a:uLnTx/>
                  <a:uFillTx/>
                  <a:latin typeface="Cambria" panose="02040503050406030204" pitchFamily="18" charset="0"/>
                  <a:ea typeface="微软雅黑" panose="020B0503020204020204" pitchFamily="34" charset="-122"/>
                  <a:sym typeface="Arial" panose="020B0604020202020204" pitchFamily="34" charset="0"/>
                </a:endParaRPr>
              </a:p>
            </p:txBody>
          </p:sp>
        </p:grpSp>
        <p:grpSp>
          <p:nvGrpSpPr>
            <p:cNvPr id="9254" name="组合 47"/>
            <p:cNvGrpSpPr>
              <a:grpSpLocks/>
            </p:cNvGrpSpPr>
            <p:nvPr/>
          </p:nvGrpSpPr>
          <p:grpSpPr bwMode="auto">
            <a:xfrm>
              <a:off x="5835268" y="1552681"/>
              <a:ext cx="3182117" cy="798681"/>
              <a:chOff x="0" y="0"/>
              <a:chExt cx="2636520" cy="1447800"/>
            </a:xfrm>
          </p:grpSpPr>
          <p:sp>
            <p:nvSpPr>
              <p:cNvPr id="8229" name="任意多边形 48"/>
              <p:cNvSpPr>
                <a:spLocks noChangeArrowheads="1"/>
              </p:cNvSpPr>
              <p:nvPr/>
            </p:nvSpPr>
            <p:spPr bwMode="auto">
              <a:xfrm>
                <a:off x="0" y="0"/>
                <a:ext cx="2636520" cy="1447800"/>
              </a:xfrm>
              <a:prstGeom prst="homePlate">
                <a:avLst/>
              </a:prstGeom>
              <a:solidFill>
                <a:schemeClr val="accent5"/>
              </a:solidFill>
              <a:ln w="38100">
                <a:solidFill>
                  <a:schemeClr val="bg1"/>
                </a:solid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8230" name="文本框 49"/>
              <p:cNvSpPr>
                <a:spLocks noChangeArrowheads="1"/>
              </p:cNvSpPr>
              <p:nvPr/>
            </p:nvSpPr>
            <p:spPr bwMode="auto">
              <a:xfrm>
                <a:off x="330619" y="153902"/>
                <a:ext cx="2205655" cy="11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0" dirty="0">
                    <a:ln>
                      <a:noFill/>
                    </a:ln>
                    <a:solidFill>
                      <a:srgbClr val="F2F2F2"/>
                    </a:solidFill>
                    <a:effectLst/>
                    <a:uLnTx/>
                    <a:uFillTx/>
                    <a:latin typeface="Cambria" panose="02040503050406030204" pitchFamily="18" charset="0"/>
                    <a:ea typeface="Cambria" panose="02040503050406030204" pitchFamily="18" charset="0"/>
                    <a:sym typeface="Arial" panose="020B0604020202020204" pitchFamily="34" charset="0"/>
                  </a:rPr>
                  <a:t>03</a:t>
                </a:r>
                <a:endParaRPr kumimoji="0" lang="zh-CN" altLang="en-US" sz="3200" b="1" i="0" u="none" strike="noStrike" kern="1200" cap="none" spc="0" normalizeH="0" baseline="-3000" noProof="0" dirty="0">
                  <a:ln>
                    <a:noFill/>
                  </a:ln>
                  <a:solidFill>
                    <a:srgbClr val="F2F2F2"/>
                  </a:solidFill>
                  <a:effectLst/>
                  <a:uLnTx/>
                  <a:uFillTx/>
                  <a:latin typeface="Cambria" panose="02040503050406030204" pitchFamily="18" charset="0"/>
                  <a:ea typeface="微软雅黑" panose="020B0503020204020204" pitchFamily="34" charset="-122"/>
                  <a:sym typeface="Arial" panose="020B0604020202020204" pitchFamily="34" charset="0"/>
                </a:endParaRPr>
              </a:p>
            </p:txBody>
          </p:sp>
        </p:grpSp>
        <p:grpSp>
          <p:nvGrpSpPr>
            <p:cNvPr id="9245" name="组合 33"/>
            <p:cNvGrpSpPr>
              <a:grpSpLocks/>
            </p:cNvGrpSpPr>
            <p:nvPr/>
          </p:nvGrpSpPr>
          <p:grpSpPr bwMode="auto">
            <a:xfrm>
              <a:off x="3174616" y="1552681"/>
              <a:ext cx="3182116" cy="798681"/>
              <a:chOff x="0" y="0"/>
              <a:chExt cx="2636520" cy="1447800"/>
            </a:xfrm>
          </p:grpSpPr>
          <p:sp>
            <p:nvSpPr>
              <p:cNvPr id="8235" name="任意多边形 34"/>
              <p:cNvSpPr>
                <a:spLocks noChangeArrowheads="1"/>
              </p:cNvSpPr>
              <p:nvPr/>
            </p:nvSpPr>
            <p:spPr bwMode="auto">
              <a:xfrm>
                <a:off x="0" y="0"/>
                <a:ext cx="2636520" cy="1447800"/>
              </a:xfrm>
              <a:prstGeom prst="homePlate">
                <a:avLst/>
              </a:prstGeom>
              <a:solidFill>
                <a:schemeClr val="accent4"/>
              </a:solidFill>
              <a:ln w="38100">
                <a:solidFill>
                  <a:schemeClr val="bg1"/>
                </a:solid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mbria" panose="02040503050406030204" pitchFamily="18" charset="0"/>
                  <a:ea typeface="微软雅黑"/>
                </a:endParaRPr>
              </a:p>
            </p:txBody>
          </p:sp>
          <p:sp>
            <p:nvSpPr>
              <p:cNvPr id="8236" name="文本框 35"/>
              <p:cNvSpPr>
                <a:spLocks noChangeArrowheads="1"/>
              </p:cNvSpPr>
              <p:nvPr/>
            </p:nvSpPr>
            <p:spPr bwMode="auto">
              <a:xfrm>
                <a:off x="304995" y="193881"/>
                <a:ext cx="2230360" cy="106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0" dirty="0">
                    <a:ln>
                      <a:noFill/>
                    </a:ln>
                    <a:solidFill>
                      <a:srgbClr val="F2F2F2"/>
                    </a:solidFill>
                    <a:effectLst/>
                    <a:uLnTx/>
                    <a:uFillTx/>
                    <a:latin typeface="Cambria" panose="02040503050406030204" pitchFamily="18" charset="0"/>
                    <a:ea typeface="Cambria" panose="02040503050406030204" pitchFamily="18" charset="0"/>
                    <a:sym typeface="Arial" panose="020B0604020202020204" pitchFamily="34" charset="0"/>
                  </a:rPr>
                  <a:t>02</a:t>
                </a:r>
                <a:endParaRPr kumimoji="0" lang="zh-CN" altLang="en-US" sz="3200" b="1" i="0" u="none" strike="noStrike" kern="1200" cap="none" spc="0" normalizeH="0" baseline="-3000" noProof="0" dirty="0">
                  <a:ln>
                    <a:noFill/>
                  </a:ln>
                  <a:solidFill>
                    <a:srgbClr val="F2F2F2"/>
                  </a:solidFill>
                  <a:effectLst/>
                  <a:uLnTx/>
                  <a:uFillTx/>
                  <a:latin typeface="Cambria" panose="02040503050406030204" pitchFamily="18" charset="0"/>
                  <a:ea typeface="微软雅黑" panose="020B0503020204020204" pitchFamily="34" charset="-122"/>
                  <a:sym typeface="Arial" panose="020B0604020202020204" pitchFamily="34" charset="0"/>
                </a:endParaRPr>
              </a:p>
            </p:txBody>
          </p:sp>
        </p:grpSp>
        <p:grpSp>
          <p:nvGrpSpPr>
            <p:cNvPr id="9248" name="组合 36"/>
            <p:cNvGrpSpPr>
              <a:grpSpLocks/>
            </p:cNvGrpSpPr>
            <p:nvPr/>
          </p:nvGrpSpPr>
          <p:grpSpPr bwMode="auto">
            <a:xfrm>
              <a:off x="515939" y="1552681"/>
              <a:ext cx="3182116" cy="798681"/>
              <a:chOff x="0" y="0"/>
              <a:chExt cx="2636520" cy="1447800"/>
            </a:xfrm>
          </p:grpSpPr>
          <p:sp>
            <p:nvSpPr>
              <p:cNvPr id="8233" name="任意多边形 37"/>
              <p:cNvSpPr>
                <a:spLocks noChangeArrowheads="1"/>
              </p:cNvSpPr>
              <p:nvPr/>
            </p:nvSpPr>
            <p:spPr bwMode="auto">
              <a:xfrm>
                <a:off x="0" y="0"/>
                <a:ext cx="2636520" cy="1447800"/>
              </a:xfrm>
              <a:prstGeom prst="homePlate">
                <a:avLst/>
              </a:prstGeom>
              <a:solidFill>
                <a:schemeClr val="accent5"/>
              </a:solidFill>
              <a:ln w="38100">
                <a:solidFill>
                  <a:schemeClr val="bg1"/>
                </a:solid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a:ea typeface="微软雅黑"/>
                  <a:cs typeface="+mn-cs"/>
                </a:endParaRPr>
              </a:p>
            </p:txBody>
          </p:sp>
          <p:sp>
            <p:nvSpPr>
              <p:cNvPr id="8234" name="文本框 43"/>
              <p:cNvSpPr>
                <a:spLocks noChangeArrowheads="1"/>
              </p:cNvSpPr>
              <p:nvPr/>
            </p:nvSpPr>
            <p:spPr bwMode="auto">
              <a:xfrm>
                <a:off x="272839" y="153896"/>
                <a:ext cx="2293960" cy="11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US" altLang="zh-CN" sz="3200" b="1" i="0" u="none" strike="noStrike" kern="1200" cap="none" spc="0" normalizeH="0" baseline="0" noProof="0" dirty="0">
                    <a:ln>
                      <a:noFill/>
                    </a:ln>
                    <a:solidFill>
                      <a:srgbClr val="F2F2F2"/>
                    </a:solidFill>
                    <a:effectLst/>
                    <a:uLnTx/>
                    <a:uFillTx/>
                    <a:latin typeface="Cambria" panose="02040503050406030204" pitchFamily="18" charset="0"/>
                    <a:ea typeface="Cambria" panose="02040503050406030204" pitchFamily="18" charset="0"/>
                    <a:sym typeface="Arial" panose="020B0604020202020204" pitchFamily="34" charset="0"/>
                  </a:rPr>
                  <a:t>01</a:t>
                </a:r>
                <a:endParaRPr kumimoji="0" lang="zh-CN" altLang="en-US" sz="3200" b="1" i="0" u="none" strike="noStrike" kern="1200" cap="none" spc="0" normalizeH="0" baseline="-3000" noProof="0" dirty="0">
                  <a:ln>
                    <a:noFill/>
                  </a:ln>
                  <a:solidFill>
                    <a:srgbClr val="F2F2F2"/>
                  </a:solidFill>
                  <a:effectLst/>
                  <a:uLnTx/>
                  <a:uFillTx/>
                  <a:latin typeface="Cambria" panose="02040503050406030204" pitchFamily="18" charset="0"/>
                  <a:ea typeface="微软雅黑" panose="020B0503020204020204" pitchFamily="34" charset="-122"/>
                  <a:sym typeface="Arial" panose="020B0604020202020204" pitchFamily="34" charset="0"/>
                </a:endParaRPr>
              </a:p>
            </p:txBody>
          </p:sp>
        </p:grpSp>
      </p:grpSp>
      <p:sp>
        <p:nvSpPr>
          <p:cNvPr id="34" name="矩形 63">
            <a:extLst>
              <a:ext uri="{FF2B5EF4-FFF2-40B4-BE49-F238E27FC236}">
                <a16:creationId xmlns:a16="http://schemas.microsoft.com/office/drawing/2014/main" id="{A60B8FCD-D11C-437D-8547-14B9FEA9317D}"/>
              </a:ext>
            </a:extLst>
          </p:cNvPr>
          <p:cNvSpPr/>
          <p:nvPr/>
        </p:nvSpPr>
        <p:spPr>
          <a:xfrm>
            <a:off x="0" y="4323517"/>
            <a:ext cx="2634916" cy="2267480"/>
          </a:xfrm>
          <a:prstGeom prst="rect">
            <a:avLst/>
          </a:prstGeom>
          <a:ln>
            <a:solidFill>
              <a:schemeClr val="accent2"/>
            </a:solidFill>
          </a:ln>
        </p:spPr>
        <p:txBody>
          <a:bodyPr wrap="square">
            <a:spAutoFit/>
          </a:bodyPr>
          <a:lstStyle/>
          <a:p>
            <a:pPr marL="285750" indent="-285750" algn="just" defTabSz="914377">
              <a:lnSpc>
                <a:spcPct val="120000"/>
              </a:lnSpc>
              <a:buFontTx/>
              <a:buChar char="-"/>
            </a:pPr>
            <a:r>
              <a:rPr lang="en-US" altLang="zh-CN" sz="2400" dirty="0" err="1">
                <a:solidFill>
                  <a:srgbClr val="002060"/>
                </a:solidFill>
                <a:latin typeface="Cambria" pitchFamily="18" charset="0"/>
                <a:cs typeface="Arial" pitchFamily="34" charset="0"/>
                <a:sym typeface="+mn-lt"/>
              </a:rPr>
              <a:t>Một</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số</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phương</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pháp</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tập</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luyện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phát</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triển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sức</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nhanh</a:t>
            </a:r>
            <a:r>
              <a:rPr lang="en-US" altLang="zh-CN" sz="2400" dirty="0">
                <a:solidFill>
                  <a:srgbClr val="002060"/>
                </a:solidFill>
                <a:latin typeface="Cambria" pitchFamily="18" charset="0"/>
                <a:cs typeface="Arial" pitchFamily="34" charset="0"/>
                <a:sym typeface="+mn-lt"/>
              </a:rPr>
              <a:t>.</a:t>
            </a:r>
          </a:p>
          <a:p>
            <a:pPr marL="285750" indent="-285750" algn="just" defTabSz="914377">
              <a:lnSpc>
                <a:spcPct val="120000"/>
              </a:lnSpc>
              <a:buFontTx/>
              <a:buChar char="-"/>
            </a:pPr>
            <a:r>
              <a:rPr lang="en-US" altLang="zh-CN" sz="2400" dirty="0" err="1">
                <a:solidFill>
                  <a:srgbClr val="002060"/>
                </a:solidFill>
                <a:latin typeface="Cambria" pitchFamily="18" charset="0"/>
                <a:cs typeface="Arial" pitchFamily="34" charset="0"/>
                <a:sym typeface="+mn-lt"/>
              </a:rPr>
              <a:t>Đội</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hình</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đội</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ngũ</a:t>
            </a:r>
            <a:endParaRPr lang="en-US" altLang="zh-CN" sz="2400" dirty="0">
              <a:solidFill>
                <a:srgbClr val="002060"/>
              </a:solidFill>
              <a:latin typeface="Cambria" pitchFamily="18" charset="0"/>
              <a:cs typeface="Arial" pitchFamily="34" charset="0"/>
              <a:sym typeface="+mn-lt"/>
            </a:endParaRPr>
          </a:p>
        </p:txBody>
      </p:sp>
      <p:sp>
        <p:nvSpPr>
          <p:cNvPr id="35" name="矩形 64">
            <a:extLst>
              <a:ext uri="{FF2B5EF4-FFF2-40B4-BE49-F238E27FC236}">
                <a16:creationId xmlns:a16="http://schemas.microsoft.com/office/drawing/2014/main" id="{B464DF2F-486F-4106-BEBE-D32D66CFD6F6}"/>
              </a:ext>
            </a:extLst>
          </p:cNvPr>
          <p:cNvSpPr/>
          <p:nvPr/>
        </p:nvSpPr>
        <p:spPr>
          <a:xfrm>
            <a:off x="2634916" y="4151730"/>
            <a:ext cx="4146059" cy="3153877"/>
          </a:xfrm>
          <a:prstGeom prst="rect">
            <a:avLst/>
          </a:prstGeom>
          <a:ln>
            <a:solidFill>
              <a:schemeClr val="accent2"/>
            </a:solidFill>
          </a:ln>
        </p:spPr>
        <p:txBody>
          <a:bodyPr wrap="square">
            <a:spAutoFit/>
          </a:bodyPr>
          <a:lstStyle/>
          <a:p>
            <a:pPr algn="just" defTabSz="914377">
              <a:lnSpc>
                <a:spcPct val="120000"/>
              </a:lnSpc>
            </a:pP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Chạy</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ngắn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chạy</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bền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Các</a:t>
            </a:r>
            <a:r>
              <a:rPr lang="en-US" altLang="zh-CN" sz="2400" dirty="0">
                <a:solidFill>
                  <a:srgbClr val="002060"/>
                </a:solidFill>
                <a:latin typeface="Cambria" pitchFamily="18" charset="0"/>
                <a:cs typeface="Arial" pitchFamily="34" charset="0"/>
                <a:sym typeface="+mn-lt"/>
              </a:rPr>
              <a:t> ĐT </a:t>
            </a:r>
            <a:r>
              <a:rPr lang="en-US" altLang="zh-CN" sz="2400" dirty="0" err="1">
                <a:solidFill>
                  <a:srgbClr val="002060"/>
                </a:solidFill>
                <a:latin typeface="Cambria" pitchFamily="18" charset="0"/>
                <a:cs typeface="Arial" pitchFamily="34" charset="0"/>
                <a:sym typeface="+mn-lt"/>
              </a:rPr>
              <a:t>bổ</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trợ</a:t>
            </a:r>
            <a:r>
              <a:rPr lang="en-US" altLang="zh-CN" sz="2400" dirty="0">
                <a:solidFill>
                  <a:srgbClr val="002060"/>
                </a:solidFill>
                <a:latin typeface="Cambria" pitchFamily="18" charset="0"/>
                <a:cs typeface="Arial" pitchFamily="34" charset="0"/>
                <a:sym typeface="+mn-lt"/>
              </a:rPr>
              <a:t>, KT XP, </a:t>
            </a:r>
            <a:r>
              <a:rPr lang="en-US" altLang="zh-CN" sz="2400" dirty="0" err="1">
                <a:solidFill>
                  <a:srgbClr val="002060"/>
                </a:solidFill>
                <a:latin typeface="Cambria" pitchFamily="18" charset="0"/>
                <a:cs typeface="Arial" pitchFamily="34" charset="0"/>
                <a:sym typeface="+mn-lt"/>
              </a:rPr>
              <a:t>các</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gđ</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trong</a:t>
            </a:r>
            <a:r>
              <a:rPr lang="en-US" altLang="zh-CN" sz="2400" dirty="0">
                <a:solidFill>
                  <a:srgbClr val="002060"/>
                </a:solidFill>
                <a:latin typeface="Cambria" pitchFamily="18" charset="0"/>
                <a:cs typeface="Arial" pitchFamily="34" charset="0"/>
                <a:sym typeface="+mn-lt"/>
              </a:rPr>
              <a:t> CN-CB, </a:t>
            </a:r>
            <a:r>
              <a:rPr lang="en-US" altLang="zh-CN" sz="2400" dirty="0" err="1">
                <a:solidFill>
                  <a:srgbClr val="002060"/>
                </a:solidFill>
                <a:latin typeface="Cambria" pitchFamily="18" charset="0"/>
                <a:cs typeface="Arial" pitchFamily="34" charset="0"/>
                <a:sym typeface="+mn-lt"/>
              </a:rPr>
              <a:t>hoàn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thiện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kỹ</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thuật</a:t>
            </a:r>
            <a:r>
              <a:rPr lang="en-US" altLang="zh-CN" sz="2400" dirty="0">
                <a:solidFill>
                  <a:srgbClr val="002060"/>
                </a:solidFill>
                <a:latin typeface="Cambria" pitchFamily="18" charset="0"/>
                <a:cs typeface="Arial" pitchFamily="34" charset="0"/>
                <a:sym typeface="+mn-lt"/>
              </a:rPr>
              <a:t>.</a:t>
            </a:r>
          </a:p>
          <a:p>
            <a:pPr algn="just" defTabSz="914377">
              <a:lnSpc>
                <a:spcPct val="120000"/>
              </a:lnSpc>
            </a:pP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Nhảy</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cao</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nhảy</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xa</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Các</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động</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tác</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bổ</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trợ</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các</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giai</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đoạn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thực</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hiện</a:t>
            </a:r>
            <a:r>
              <a:rPr lang="en-US" altLang="zh-CN" sz="2400" dirty="0">
                <a:solidFill>
                  <a:srgbClr val="002060"/>
                </a:solidFill>
                <a:latin typeface="Cambria" pitchFamily="18" charset="0"/>
                <a:cs typeface="Arial" pitchFamily="34" charset="0"/>
                <a:sym typeface="+mn-lt"/>
              </a:rPr>
              <a:t> KT, </a:t>
            </a:r>
            <a:r>
              <a:rPr lang="en-US" altLang="zh-CN" sz="2400" dirty="0" err="1">
                <a:solidFill>
                  <a:srgbClr val="002060"/>
                </a:solidFill>
                <a:latin typeface="Cambria" pitchFamily="18" charset="0"/>
                <a:cs typeface="Arial" pitchFamily="34" charset="0"/>
                <a:sym typeface="+mn-lt"/>
              </a:rPr>
              <a:t>hoàn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thiện</a:t>
            </a:r>
            <a:r>
              <a:rPr lang="en-US" altLang="zh-CN" sz="2400" dirty="0">
                <a:solidFill>
                  <a:srgbClr val="002060"/>
                </a:solidFill>
                <a:latin typeface="Cambria" pitchFamily="18" charset="0"/>
                <a:cs typeface="Arial" pitchFamily="34" charset="0"/>
                <a:sym typeface="+mn-lt"/>
              </a:rPr>
              <a:t> KT.</a:t>
            </a:r>
          </a:p>
          <a:p>
            <a:pPr algn="just" defTabSz="914377">
              <a:lnSpc>
                <a:spcPct val="120000"/>
              </a:lnSpc>
            </a:pPr>
            <a:endParaRPr lang="zh-CN" altLang="en-US" sz="2400" dirty="0">
              <a:solidFill>
                <a:schemeClr val="dk1">
                  <a:lumMod val="100000"/>
                </a:schemeClr>
              </a:solidFill>
              <a:latin typeface="Cambria" pitchFamily="18" charset="0"/>
              <a:cs typeface="Arial" pitchFamily="34" charset="0"/>
              <a:sym typeface="+mn-lt"/>
            </a:endParaRPr>
          </a:p>
        </p:txBody>
      </p:sp>
      <p:sp>
        <p:nvSpPr>
          <p:cNvPr id="37" name="矩形 65">
            <a:extLst>
              <a:ext uri="{FF2B5EF4-FFF2-40B4-BE49-F238E27FC236}">
                <a16:creationId xmlns:a16="http://schemas.microsoft.com/office/drawing/2014/main" id="{B20392F1-2BED-40B6-A99A-F3F25E4D4E9F}"/>
              </a:ext>
            </a:extLst>
          </p:cNvPr>
          <p:cNvSpPr/>
          <p:nvPr/>
        </p:nvSpPr>
        <p:spPr>
          <a:xfrm>
            <a:off x="6837471" y="4214328"/>
            <a:ext cx="2420700" cy="2643672"/>
          </a:xfrm>
          <a:prstGeom prst="rect">
            <a:avLst/>
          </a:prstGeom>
          <a:ln>
            <a:solidFill>
              <a:schemeClr val="accent2"/>
            </a:solidFill>
          </a:ln>
        </p:spPr>
        <p:txBody>
          <a:bodyPr wrap="square">
            <a:spAutoFit/>
          </a:bodyPr>
          <a:lstStyle/>
          <a:p>
            <a:pPr algn="just" defTabSz="914377">
              <a:lnSpc>
                <a:spcPct val="120000"/>
              </a:lnSpc>
            </a:pP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Bài</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thể</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dục</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liên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hoàn</a:t>
            </a:r>
            <a:r>
              <a:rPr lang="en-US" altLang="zh-CN" sz="2400" dirty="0">
                <a:solidFill>
                  <a:srgbClr val="002060"/>
                </a:solidFill>
                <a:latin typeface="Cambria" pitchFamily="18" charset="0"/>
                <a:cs typeface="Arial" pitchFamily="34" charset="0"/>
                <a:sym typeface="+mn-lt"/>
              </a:rPr>
              <a:t> 35 </a:t>
            </a:r>
            <a:r>
              <a:rPr lang="en-US" altLang="zh-CN" sz="2400" dirty="0" err="1">
                <a:solidFill>
                  <a:srgbClr val="002060"/>
                </a:solidFill>
                <a:latin typeface="Cambria" pitchFamily="18" charset="0"/>
                <a:cs typeface="Arial" pitchFamily="34" charset="0"/>
                <a:sym typeface="+mn-lt"/>
              </a:rPr>
              <a:t>nhịp</a:t>
            </a:r>
            <a:endParaRPr lang="en-US" altLang="zh-CN" sz="2400" dirty="0">
              <a:solidFill>
                <a:srgbClr val="002060"/>
              </a:solidFill>
              <a:latin typeface="Cambria" pitchFamily="18" charset="0"/>
              <a:cs typeface="Arial" pitchFamily="34" charset="0"/>
              <a:sym typeface="+mn-lt"/>
            </a:endParaRPr>
          </a:p>
          <a:p>
            <a:pPr algn="just" defTabSz="914377">
              <a:lnSpc>
                <a:spcPct val="120000"/>
              </a:lnSpc>
            </a:pP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Đá</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cầu</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Các</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kỹ</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thuật</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cơ</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bản</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thi</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đấu</a:t>
            </a:r>
            <a:r>
              <a:rPr lang="en-US" altLang="zh-CN" sz="2400" dirty="0">
                <a:solidFill>
                  <a:srgbClr val="002060"/>
                </a:solidFill>
                <a:latin typeface="Cambria" pitchFamily="18" charset="0"/>
                <a:cs typeface="Arial" pitchFamily="34" charset="0"/>
                <a:sym typeface="+mn-lt"/>
              </a:rPr>
              <a:t>, </a:t>
            </a:r>
            <a:r>
              <a:rPr lang="en-US" altLang="zh-CN" sz="2400" dirty="0" err="1">
                <a:solidFill>
                  <a:srgbClr val="002060"/>
                </a:solidFill>
                <a:latin typeface="Cambria" pitchFamily="18" charset="0"/>
                <a:cs typeface="Arial" pitchFamily="34" charset="0"/>
                <a:sym typeface="+mn-lt"/>
              </a:rPr>
              <a:t>luật</a:t>
            </a:r>
            <a:endParaRPr lang="zh-CN" altLang="en-US" sz="2400" dirty="0">
              <a:solidFill>
                <a:srgbClr val="002060"/>
              </a:solidFill>
              <a:latin typeface="Cambria" pitchFamily="18" charset="0"/>
              <a:cs typeface="Arial" pitchFamily="34" charset="0"/>
              <a:sym typeface="+mn-lt"/>
            </a:endParaRPr>
          </a:p>
          <a:p>
            <a:pPr algn="just" defTabSz="914377">
              <a:lnSpc>
                <a:spcPct val="120000"/>
              </a:lnSpc>
            </a:pPr>
            <a:endParaRPr lang="zh-CN" altLang="en-US" sz="2000" dirty="0">
              <a:solidFill>
                <a:srgbClr val="002060"/>
              </a:solidFill>
              <a:latin typeface="Cambria" pitchFamily="18" charset="0"/>
              <a:cs typeface="Arial" pitchFamily="34" charset="0"/>
              <a:sym typeface="+mn-lt"/>
            </a:endParaRPr>
          </a:p>
        </p:txBody>
      </p:sp>
      <p:sp>
        <p:nvSpPr>
          <p:cNvPr id="38" name="矩形 66">
            <a:extLst>
              <a:ext uri="{FF2B5EF4-FFF2-40B4-BE49-F238E27FC236}">
                <a16:creationId xmlns:a16="http://schemas.microsoft.com/office/drawing/2014/main" id="{8809A514-74C8-444B-A0C7-4B4006EB0E4C}"/>
              </a:ext>
            </a:extLst>
          </p:cNvPr>
          <p:cNvSpPr/>
          <p:nvPr/>
        </p:nvSpPr>
        <p:spPr>
          <a:xfrm>
            <a:off x="9415891" y="4259442"/>
            <a:ext cx="2601450" cy="1685783"/>
          </a:xfrm>
          <a:prstGeom prst="rect">
            <a:avLst/>
          </a:prstGeom>
          <a:ln>
            <a:solidFill>
              <a:schemeClr val="accent2"/>
            </a:solidFill>
          </a:ln>
        </p:spPr>
        <p:txBody>
          <a:bodyPr wrap="square">
            <a:spAutoFit/>
          </a:bodyPr>
          <a:lstStyle/>
          <a:p>
            <a:pPr algn="just">
              <a:lnSpc>
                <a:spcPct val="150000"/>
              </a:lnSpc>
            </a:pPr>
            <a:r>
              <a:rPr lang="en-US" altLang="zh-CN" sz="2400" dirty="0" err="1">
                <a:solidFill>
                  <a:srgbClr val="002060"/>
                </a:solidFill>
                <a:latin typeface="Cambria" panose="02040503050406030204" pitchFamily="18" charset="0"/>
                <a:ea typeface="微软雅黑" panose="020B0503020204020204" pitchFamily="34" charset="-122"/>
                <a:cs typeface="Arial" pitchFamily="34" charset="0"/>
              </a:rPr>
              <a:t>Thể</a:t>
            </a:r>
            <a:r>
              <a:rPr lang="en-US" altLang="zh-CN" sz="2400" dirty="0">
                <a:solidFill>
                  <a:srgbClr val="002060"/>
                </a:solidFill>
                <a:latin typeface="Cambria" panose="02040503050406030204" pitchFamily="18" charset="0"/>
                <a:ea typeface="微软雅黑" panose="020B0503020204020204" pitchFamily="34" charset="-122"/>
                <a:cs typeface="Arial" pitchFamily="34" charset="0"/>
              </a:rPr>
              <a:t> </a:t>
            </a:r>
            <a:r>
              <a:rPr lang="en-US" altLang="zh-CN" sz="2400" dirty="0" err="1">
                <a:solidFill>
                  <a:srgbClr val="002060"/>
                </a:solidFill>
                <a:latin typeface="Cambria" panose="02040503050406030204" pitchFamily="18" charset="0"/>
                <a:ea typeface="微软雅黑" panose="020B0503020204020204" pitchFamily="34" charset="-122"/>
                <a:cs typeface="Arial" pitchFamily="34" charset="0"/>
              </a:rPr>
              <a:t>thao</a:t>
            </a:r>
            <a:r>
              <a:rPr lang="en-US" altLang="zh-CN" sz="2400" dirty="0">
                <a:solidFill>
                  <a:srgbClr val="002060"/>
                </a:solidFill>
                <a:latin typeface="Cambria" panose="02040503050406030204" pitchFamily="18" charset="0"/>
                <a:ea typeface="微软雅黑" panose="020B0503020204020204" pitchFamily="34" charset="-122"/>
                <a:cs typeface="Arial" pitchFamily="34" charset="0"/>
              </a:rPr>
              <a:t> </a:t>
            </a:r>
            <a:r>
              <a:rPr lang="en-US" altLang="zh-CN" sz="2400" dirty="0" err="1">
                <a:solidFill>
                  <a:srgbClr val="002060"/>
                </a:solidFill>
                <a:latin typeface="Cambria" panose="02040503050406030204" pitchFamily="18" charset="0"/>
                <a:ea typeface="微软雅黑" panose="020B0503020204020204" pitchFamily="34" charset="-122"/>
                <a:cs typeface="Arial" pitchFamily="34" charset="0"/>
              </a:rPr>
              <a:t>tự</a:t>
            </a:r>
            <a:r>
              <a:rPr lang="en-US" altLang="zh-CN" sz="2400" dirty="0">
                <a:solidFill>
                  <a:srgbClr val="002060"/>
                </a:solidFill>
                <a:latin typeface="Cambria" panose="02040503050406030204" pitchFamily="18" charset="0"/>
                <a:ea typeface="微软雅黑" panose="020B0503020204020204" pitchFamily="34" charset="-122"/>
                <a:cs typeface="Arial" pitchFamily="34" charset="0"/>
              </a:rPr>
              <a:t> </a:t>
            </a:r>
            <a:r>
              <a:rPr lang="en-US" altLang="zh-CN" sz="2400" dirty="0" err="1">
                <a:solidFill>
                  <a:srgbClr val="002060"/>
                </a:solidFill>
                <a:latin typeface="Cambria" panose="02040503050406030204" pitchFamily="18" charset="0"/>
                <a:ea typeface="微软雅黑" panose="020B0503020204020204" pitchFamily="34" charset="-122"/>
                <a:cs typeface="Arial" pitchFamily="34" charset="0"/>
              </a:rPr>
              <a:t>chọn</a:t>
            </a:r>
            <a:r>
              <a:rPr lang="en-US" altLang="zh-CN" sz="2400" dirty="0">
                <a:solidFill>
                  <a:srgbClr val="002060"/>
                </a:solidFill>
                <a:latin typeface="Cambria" panose="02040503050406030204" pitchFamily="18" charset="0"/>
                <a:ea typeface="微软雅黑" panose="020B0503020204020204" pitchFamily="34" charset="-122"/>
                <a:cs typeface="Arial" pitchFamily="34" charset="0"/>
              </a:rPr>
              <a:t>: </a:t>
            </a:r>
            <a:r>
              <a:rPr lang="en-US" altLang="zh-CN" sz="2400" dirty="0" err="1">
                <a:solidFill>
                  <a:srgbClr val="002060"/>
                </a:solidFill>
                <a:latin typeface="Cambria" panose="02040503050406030204" pitchFamily="18" charset="0"/>
                <a:ea typeface="微软雅黑" panose="020B0503020204020204" pitchFamily="34" charset="-122"/>
                <a:cs typeface="Arial" pitchFamily="34" charset="0"/>
              </a:rPr>
              <a:t>Bóng</a:t>
            </a:r>
            <a:r>
              <a:rPr lang="en-US" altLang="zh-CN" sz="2400" dirty="0">
                <a:solidFill>
                  <a:srgbClr val="002060"/>
                </a:solidFill>
                <a:latin typeface="Cambria" panose="02040503050406030204" pitchFamily="18" charset="0"/>
                <a:ea typeface="微软雅黑" panose="020B0503020204020204" pitchFamily="34" charset="-122"/>
                <a:cs typeface="Arial" pitchFamily="34" charset="0"/>
              </a:rPr>
              <a:t> </a:t>
            </a:r>
            <a:r>
              <a:rPr lang="en-US" altLang="zh-CN" sz="2400" dirty="0" err="1">
                <a:solidFill>
                  <a:srgbClr val="002060"/>
                </a:solidFill>
                <a:latin typeface="Cambria" panose="02040503050406030204" pitchFamily="18" charset="0"/>
                <a:ea typeface="微软雅黑" panose="020B0503020204020204" pitchFamily="34" charset="-122"/>
                <a:cs typeface="Arial" pitchFamily="34" charset="0"/>
              </a:rPr>
              <a:t>đá</a:t>
            </a:r>
            <a:r>
              <a:rPr lang="en-US" altLang="zh-CN" sz="2400" dirty="0">
                <a:solidFill>
                  <a:srgbClr val="002060"/>
                </a:solidFill>
                <a:latin typeface="Cambria" panose="02040503050406030204" pitchFamily="18" charset="0"/>
                <a:ea typeface="微软雅黑" panose="020B0503020204020204" pitchFamily="34" charset="-122"/>
                <a:cs typeface="Arial" pitchFamily="34" charset="0"/>
              </a:rPr>
              <a:t>, </a:t>
            </a:r>
            <a:r>
              <a:rPr lang="en-US" altLang="zh-CN" sz="2400" dirty="0" err="1">
                <a:solidFill>
                  <a:srgbClr val="002060"/>
                </a:solidFill>
                <a:latin typeface="Cambria" panose="02040503050406030204" pitchFamily="18" charset="0"/>
                <a:ea typeface="微软雅黑" panose="020B0503020204020204" pitchFamily="34" charset="-122"/>
                <a:cs typeface="Arial" pitchFamily="34" charset="0"/>
              </a:rPr>
              <a:t>cầu</a:t>
            </a:r>
            <a:r>
              <a:rPr lang="en-US" altLang="zh-CN" sz="2400" dirty="0">
                <a:solidFill>
                  <a:srgbClr val="002060"/>
                </a:solidFill>
                <a:latin typeface="Cambria" panose="02040503050406030204" pitchFamily="18" charset="0"/>
                <a:ea typeface="微软雅黑" panose="020B0503020204020204" pitchFamily="34" charset="-122"/>
                <a:cs typeface="Arial" pitchFamily="34" charset="0"/>
              </a:rPr>
              <a:t> long, </a:t>
            </a:r>
            <a:r>
              <a:rPr lang="en-US" altLang="zh-CN" sz="2400" dirty="0" err="1">
                <a:solidFill>
                  <a:srgbClr val="002060"/>
                </a:solidFill>
                <a:latin typeface="Cambria" panose="02040503050406030204" pitchFamily="18" charset="0"/>
                <a:ea typeface="微软雅黑" panose="020B0503020204020204" pitchFamily="34" charset="-122"/>
                <a:cs typeface="Arial" pitchFamily="34" charset="0"/>
              </a:rPr>
              <a:t>bơi</a:t>
            </a:r>
            <a:r>
              <a:rPr lang="en-US" altLang="zh-CN" sz="2400" dirty="0">
                <a:solidFill>
                  <a:srgbClr val="002060"/>
                </a:solidFill>
                <a:latin typeface="Cambria" panose="02040503050406030204" pitchFamily="18" charset="0"/>
                <a:ea typeface="微软雅黑" panose="020B0503020204020204" pitchFamily="34" charset="-122"/>
                <a:cs typeface="Arial" pitchFamily="34" charset="0"/>
              </a:rPr>
              <a:t> </a:t>
            </a:r>
            <a:r>
              <a:rPr lang="en-US" altLang="zh-CN" sz="2400" dirty="0" err="1">
                <a:solidFill>
                  <a:srgbClr val="002060"/>
                </a:solidFill>
                <a:latin typeface="Cambria" panose="02040503050406030204" pitchFamily="18" charset="0"/>
                <a:ea typeface="微软雅黑" panose="020B0503020204020204" pitchFamily="34" charset="-122"/>
                <a:cs typeface="Arial" pitchFamily="34" charset="0"/>
              </a:rPr>
              <a:t>lội</a:t>
            </a:r>
            <a:r>
              <a:rPr lang="en-US" altLang="zh-CN" sz="2400" dirty="0">
                <a:solidFill>
                  <a:srgbClr val="002060"/>
                </a:solidFill>
                <a:latin typeface="Cambria" panose="02040503050406030204" pitchFamily="18" charset="0"/>
                <a:ea typeface="微软雅黑" panose="020B0503020204020204" pitchFamily="34" charset="-122"/>
                <a:cs typeface="Arial" pitchFamily="34" charset="0"/>
              </a:rPr>
              <a:t>…</a:t>
            </a:r>
            <a:endParaRPr lang="zh-CN" altLang="en-US" sz="2400" dirty="0">
              <a:solidFill>
                <a:srgbClr val="002060"/>
              </a:solidFill>
              <a:latin typeface="Cambria" panose="02040503050406030204" pitchFamily="18" charset="0"/>
              <a:ea typeface="微软雅黑" panose="020B0503020204020204" pitchFamily="34" charset="-122"/>
              <a:cs typeface="Arial" pitchFamily="34" charset="0"/>
            </a:endParaRPr>
          </a:p>
        </p:txBody>
      </p:sp>
      <p:sp>
        <p:nvSpPr>
          <p:cNvPr id="39" name="TextBox 38">
            <a:extLst>
              <a:ext uri="{FF2B5EF4-FFF2-40B4-BE49-F238E27FC236}">
                <a16:creationId xmlns:a16="http://schemas.microsoft.com/office/drawing/2014/main" id="{998BB6EA-6B73-4BC3-8EB8-59D00991D13A}"/>
              </a:ext>
            </a:extLst>
          </p:cNvPr>
          <p:cNvSpPr txBox="1"/>
          <p:nvPr/>
        </p:nvSpPr>
        <p:spPr>
          <a:xfrm>
            <a:off x="1602857" y="270364"/>
            <a:ext cx="878064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itchFamily="34" charset="0"/>
              </a:rPr>
              <a:t>CHƯƠNG TRÌNH THỂ DỤC 8</a:t>
            </a: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218" y="1238846"/>
            <a:ext cx="2860208" cy="2114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4893" y="1250357"/>
            <a:ext cx="2798284" cy="2089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22814" y="1272391"/>
            <a:ext cx="3019857" cy="20674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82371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barn(inVertical)">
                                      <p:cBhvr>
                                        <p:cTn id="14" dur="500"/>
                                        <p:tgtEl>
                                          <p:spTgt spid="3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ipe(down)">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circle(in)">
                                      <p:cBhvr>
                                        <p:cTn id="24"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7" grpId="0" animBg="1"/>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482623" cy="74853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t>Là một tổ hợp thuộc tính chức năng của con người, nó quy định chủ yếu và trực tiếp đặc tính tốc độ động tác cũng như thời gian phản ứng vận động. </a:t>
            </a:r>
            <a:endParaRPr lang="en-US"/>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694" y="2342080"/>
            <a:ext cx="3094074" cy="3141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Pentagon 12"/>
          <p:cNvSpPr/>
          <p:nvPr/>
        </p:nvSpPr>
        <p:spPr>
          <a:xfrm>
            <a:off x="784152" y="760343"/>
            <a:ext cx="2022844" cy="595998"/>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564568" y="787779"/>
            <a:ext cx="8439592" cy="523220"/>
          </a:xfrm>
          <a:prstGeom prst="rect">
            <a:avLst/>
          </a:prstGeom>
          <a:solidFill>
            <a:schemeClr val="accent5"/>
          </a:solidFill>
        </p:spPr>
        <p:txBody>
          <a:bodyPr wrap="square" rtlCol="0">
            <a:spAutoFit/>
          </a:bodyPr>
          <a:lstStyle/>
          <a:p>
            <a:r>
              <a:rPr lang="en-US" altLang="zh-CN" sz="2800" b="1" dirty="0">
                <a:solidFill>
                  <a:srgbClr val="FF0000"/>
                </a:solidFill>
                <a:latin typeface="Cambria" pitchFamily="18" charset="0"/>
                <a:cs typeface="Arial" pitchFamily="34" charset="0"/>
                <a:sym typeface="+mn-lt"/>
              </a:rPr>
              <a:t>MỘT SỐ PHƯƠNG PHÁT </a:t>
            </a:r>
            <a:r>
              <a:rPr lang="en-US" altLang="zh-CN" sz="2800" b="1" dirty="0" err="1">
                <a:solidFill>
                  <a:srgbClr val="FF0000"/>
                </a:solidFill>
                <a:latin typeface="Cambria" pitchFamily="18" charset="0"/>
                <a:cs typeface="Arial" pitchFamily="34" charset="0"/>
                <a:sym typeface="+mn-lt"/>
              </a:rPr>
              <a:t>PHÁT</a:t>
            </a:r>
            <a:r>
              <a:rPr lang="en-US" altLang="zh-CN" sz="2800" b="1" dirty="0">
                <a:solidFill>
                  <a:srgbClr val="FF0000"/>
                </a:solidFill>
                <a:latin typeface="Cambria" pitchFamily="18" charset="0"/>
                <a:cs typeface="Arial" pitchFamily="34" charset="0"/>
                <a:sym typeface="+mn-lt"/>
              </a:rPr>
              <a:t> TRIỂN SỨC NHANH</a:t>
            </a:r>
          </a:p>
        </p:txBody>
      </p:sp>
      <p:sp>
        <p:nvSpPr>
          <p:cNvPr id="14" name="Rounded Rectangle 13"/>
          <p:cNvSpPr/>
          <p:nvPr/>
        </p:nvSpPr>
        <p:spPr>
          <a:xfrm>
            <a:off x="3391788" y="2108155"/>
            <a:ext cx="47846" cy="3609236"/>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33">
            <a:extLst>
              <a:ext uri="{FF2B5EF4-FFF2-40B4-BE49-F238E27FC236}">
                <a16:creationId xmlns:a16="http://schemas.microsoft.com/office/drawing/2014/main" id="{24AA9595-2283-485D-A413-4285796E8DB1}"/>
              </a:ext>
            </a:extLst>
          </p:cNvPr>
          <p:cNvSpPr/>
          <p:nvPr/>
        </p:nvSpPr>
        <p:spPr>
          <a:xfrm>
            <a:off x="3662872" y="2640782"/>
            <a:ext cx="665260" cy="597405"/>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400" dirty="0">
                <a:solidFill>
                  <a:schemeClr val="tx1"/>
                </a:solidFill>
                <a:latin typeface="Cambria" panose="02040503050406030204" pitchFamily="18" charset="0"/>
                <a:ea typeface="Cambria" panose="02040503050406030204" pitchFamily="18" charset="0"/>
              </a:rPr>
              <a:t>01</a:t>
            </a:r>
          </a:p>
        </p:txBody>
      </p:sp>
      <p:sp>
        <p:nvSpPr>
          <p:cNvPr id="19" name="Diamond 33">
            <a:extLst>
              <a:ext uri="{FF2B5EF4-FFF2-40B4-BE49-F238E27FC236}">
                <a16:creationId xmlns:a16="http://schemas.microsoft.com/office/drawing/2014/main" id="{24AA9595-2283-485D-A413-4285796E8DB1}"/>
              </a:ext>
            </a:extLst>
          </p:cNvPr>
          <p:cNvSpPr/>
          <p:nvPr/>
        </p:nvSpPr>
        <p:spPr>
          <a:xfrm>
            <a:off x="3662872" y="4474326"/>
            <a:ext cx="665260" cy="597405"/>
          </a:xfrm>
          <a:prstGeom prst="diamond">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algn="ctr"/>
            <a:r>
              <a:rPr lang="en-US" altLang="zh-CN" sz="2400" dirty="0">
                <a:solidFill>
                  <a:schemeClr val="tx1"/>
                </a:solidFill>
                <a:latin typeface="Cambria" panose="02040503050406030204" pitchFamily="18" charset="0"/>
                <a:ea typeface="Cambria" panose="02040503050406030204" pitchFamily="18" charset="0"/>
              </a:rPr>
              <a:t>02</a:t>
            </a:r>
          </a:p>
        </p:txBody>
      </p:sp>
      <p:sp>
        <p:nvSpPr>
          <p:cNvPr id="15" name="TextBox 14"/>
          <p:cNvSpPr txBox="1"/>
          <p:nvPr/>
        </p:nvSpPr>
        <p:spPr>
          <a:xfrm>
            <a:off x="4508205" y="2342080"/>
            <a:ext cx="7683796" cy="1107996"/>
          </a:xfrm>
          <a:prstGeom prst="rect">
            <a:avLst/>
          </a:prstGeom>
          <a:solidFill>
            <a:schemeClr val="accent4">
              <a:lumMod val="40000"/>
              <a:lumOff val="60000"/>
            </a:schemeClr>
          </a:solidFill>
        </p:spPr>
        <p:txBody>
          <a:bodyPr wrap="square" rtlCol="0">
            <a:spAutoFit/>
          </a:bodyPr>
          <a:lstStyle/>
          <a:p>
            <a:r>
              <a:rPr lang="en-US" sz="2400" dirty="0" err="1">
                <a:solidFill>
                  <a:srgbClr val="FF0000"/>
                </a:solidFill>
                <a:latin typeface="Cambria" pitchFamily="18" charset="0"/>
              </a:rPr>
              <a:t>Khái</a:t>
            </a:r>
            <a:r>
              <a:rPr lang="en-US" sz="2400" dirty="0">
                <a:solidFill>
                  <a:srgbClr val="FF0000"/>
                </a:solidFill>
                <a:latin typeface="Cambria" pitchFamily="18" charset="0"/>
              </a:rPr>
              <a:t> </a:t>
            </a:r>
            <a:r>
              <a:rPr lang="en-US" sz="2400" dirty="0" err="1">
                <a:solidFill>
                  <a:srgbClr val="FF0000"/>
                </a:solidFill>
                <a:latin typeface="Cambria" pitchFamily="18" charset="0"/>
              </a:rPr>
              <a:t>niệm</a:t>
            </a:r>
            <a:r>
              <a:rPr lang="en-US" sz="2400" dirty="0">
                <a:solidFill>
                  <a:srgbClr val="FF0000"/>
                </a:solidFill>
                <a:latin typeface="Cambria" pitchFamily="18" charset="0"/>
              </a:rPr>
              <a:t>: </a:t>
            </a:r>
            <a:r>
              <a:rPr lang="en-US" sz="2400" dirty="0" err="1">
                <a:solidFill>
                  <a:srgbClr val="0070C0"/>
                </a:solidFill>
                <a:latin typeface="Cambria" pitchFamily="18" charset="0"/>
                <a:cs typeface="Arial" pitchFamily="34" charset="0"/>
              </a:rPr>
              <a:t>Sức</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nhanh</a:t>
            </a:r>
            <a:r>
              <a:rPr lang="en-US" sz="2400" dirty="0">
                <a:solidFill>
                  <a:srgbClr val="0070C0"/>
                </a:solidFill>
                <a:latin typeface="Cambria" pitchFamily="18" charset="0"/>
                <a:cs typeface="Arial" pitchFamily="34" charset="0"/>
              </a:rPr>
              <a:t> là </a:t>
            </a:r>
            <a:r>
              <a:rPr lang="en-US" sz="2400" dirty="0" err="1">
                <a:solidFill>
                  <a:srgbClr val="0070C0"/>
                </a:solidFill>
                <a:latin typeface="Cambria" pitchFamily="18" charset="0"/>
                <a:cs typeface="Arial" pitchFamily="34" charset="0"/>
              </a:rPr>
              <a:t>năng</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lực</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thực</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hiện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nhiệm</a:t>
            </a:r>
            <a:r>
              <a:rPr lang="en-US" sz="2400" dirty="0">
                <a:solidFill>
                  <a:srgbClr val="0070C0"/>
                </a:solidFill>
                <a:latin typeface="Cambria" pitchFamily="18" charset="0"/>
                <a:cs typeface="Arial" pitchFamily="34" charset="0"/>
              </a:rPr>
              <a:t> vụ </a:t>
            </a:r>
            <a:r>
              <a:rPr lang="en-US" sz="2400" dirty="0" err="1">
                <a:solidFill>
                  <a:srgbClr val="0070C0"/>
                </a:solidFill>
                <a:latin typeface="Cambria" pitchFamily="18" charset="0"/>
                <a:cs typeface="Arial" pitchFamily="34" charset="0"/>
              </a:rPr>
              <a:t>vận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động</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với</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thời</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gian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ngắn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nhất</a:t>
            </a:r>
            <a:r>
              <a:rPr lang="en-US" sz="2400" dirty="0">
                <a:solidFill>
                  <a:srgbClr val="0070C0"/>
                </a:solidFill>
                <a:latin typeface="Cambria" pitchFamily="18" charset="0"/>
                <a:cs typeface="Arial" pitchFamily="34" charset="0"/>
              </a:rPr>
              <a:t>.</a:t>
            </a:r>
          </a:p>
          <a:p>
            <a:endParaRPr lang="en-US" dirty="0"/>
          </a:p>
        </p:txBody>
      </p:sp>
      <p:sp>
        <p:nvSpPr>
          <p:cNvPr id="17" name="TextBox 16"/>
          <p:cNvSpPr txBox="1"/>
          <p:nvPr/>
        </p:nvSpPr>
        <p:spPr>
          <a:xfrm>
            <a:off x="4508206" y="4240734"/>
            <a:ext cx="7683795" cy="830997"/>
          </a:xfrm>
          <a:prstGeom prst="rect">
            <a:avLst/>
          </a:prstGeom>
          <a:solidFill>
            <a:schemeClr val="accent4">
              <a:lumMod val="40000"/>
              <a:lumOff val="60000"/>
            </a:schemeClr>
          </a:solidFill>
        </p:spPr>
        <p:txBody>
          <a:bodyPr wrap="square" rtlCol="0">
            <a:spAutoFit/>
          </a:bodyPr>
          <a:lstStyle/>
          <a:p>
            <a:r>
              <a:rPr lang="en-US" sz="2400" dirty="0" err="1">
                <a:solidFill>
                  <a:srgbClr val="FF0000"/>
                </a:solidFill>
                <a:latin typeface="Cambria" pitchFamily="18" charset="0"/>
                <a:cs typeface="Arial" pitchFamily="34" charset="0"/>
              </a:rPr>
              <a:t>Biểu</a:t>
            </a:r>
            <a:r>
              <a:rPr lang="en-US" sz="2400" dirty="0">
                <a:solidFill>
                  <a:srgbClr val="FF0000"/>
                </a:solidFill>
                <a:latin typeface="Cambria" pitchFamily="18" charset="0"/>
                <a:cs typeface="Arial" pitchFamily="34" charset="0"/>
              </a:rPr>
              <a:t> </a:t>
            </a:r>
            <a:r>
              <a:rPr lang="en-US" sz="2400" dirty="0" err="1">
                <a:solidFill>
                  <a:srgbClr val="FF0000"/>
                </a:solidFill>
                <a:latin typeface="Cambria" pitchFamily="18" charset="0"/>
                <a:cs typeface="Arial" pitchFamily="34" charset="0"/>
              </a:rPr>
              <a:t>hiện</a:t>
            </a:r>
            <a:r>
              <a:rPr lang="en-US" sz="2400" dirty="0">
                <a:solidFill>
                  <a:srgbClr val="FF0000"/>
                </a:solidFill>
                <a:latin typeface="Cambria" pitchFamily="18" charset="0"/>
                <a:cs typeface="Arial" pitchFamily="34" charset="0"/>
              </a:rPr>
              <a:t> ở </a:t>
            </a:r>
            <a:r>
              <a:rPr lang="en-US" sz="2400" dirty="0" err="1">
                <a:solidFill>
                  <a:srgbClr val="FF0000"/>
                </a:solidFill>
                <a:latin typeface="Cambria" pitchFamily="18" charset="0"/>
                <a:cs typeface="Arial" pitchFamily="34" charset="0"/>
              </a:rPr>
              <a:t>ba</a:t>
            </a:r>
            <a:r>
              <a:rPr lang="en-US" sz="2400" dirty="0">
                <a:solidFill>
                  <a:srgbClr val="FF0000"/>
                </a:solidFill>
                <a:latin typeface="Cambria" pitchFamily="18" charset="0"/>
                <a:cs typeface="Arial" pitchFamily="34" charset="0"/>
              </a:rPr>
              <a:t> </a:t>
            </a:r>
            <a:r>
              <a:rPr lang="en-US" sz="2400" dirty="0" err="1">
                <a:solidFill>
                  <a:srgbClr val="FF0000"/>
                </a:solidFill>
                <a:latin typeface="Cambria" pitchFamily="18" charset="0"/>
                <a:cs typeface="Arial" pitchFamily="34" charset="0"/>
              </a:rPr>
              <a:t>hình</a:t>
            </a:r>
            <a:r>
              <a:rPr lang="en-US" sz="2400" dirty="0">
                <a:solidFill>
                  <a:srgbClr val="FF0000"/>
                </a:solidFill>
                <a:latin typeface="Cambria" pitchFamily="18" charset="0"/>
                <a:cs typeface="Arial" pitchFamily="34" charset="0"/>
              </a:rPr>
              <a:t> </a:t>
            </a:r>
            <a:r>
              <a:rPr lang="en-US" sz="2400" dirty="0" err="1">
                <a:solidFill>
                  <a:srgbClr val="FF0000"/>
                </a:solidFill>
                <a:latin typeface="Cambria" pitchFamily="18" charset="0"/>
                <a:cs typeface="Arial" pitchFamily="34" charset="0"/>
              </a:rPr>
              <a:t>thức</a:t>
            </a:r>
            <a:r>
              <a:rPr lang="en-US" sz="2400" dirty="0">
                <a:solidFill>
                  <a:srgbClr val="FF0000"/>
                </a:solidFill>
                <a:latin typeface="Cambria" pitchFamily="18" charset="0"/>
                <a:cs typeface="Arial" pitchFamily="34" charset="0"/>
              </a:rPr>
              <a:t> </a:t>
            </a:r>
            <a:r>
              <a:rPr lang="en-US" sz="2400" dirty="0" err="1">
                <a:solidFill>
                  <a:srgbClr val="FF0000"/>
                </a:solidFill>
                <a:latin typeface="Cambria" pitchFamily="18" charset="0"/>
                <a:cs typeface="Arial" pitchFamily="34" charset="0"/>
              </a:rPr>
              <a:t>cơ</a:t>
            </a:r>
            <a:r>
              <a:rPr lang="en-US" sz="2400" dirty="0">
                <a:solidFill>
                  <a:srgbClr val="FF0000"/>
                </a:solidFill>
                <a:latin typeface="Cambria" pitchFamily="18" charset="0"/>
                <a:cs typeface="Arial" pitchFamily="34" charset="0"/>
              </a:rPr>
              <a:t> </a:t>
            </a:r>
            <a:r>
              <a:rPr lang="en-US" sz="2400" dirty="0" err="1">
                <a:solidFill>
                  <a:srgbClr val="FF0000"/>
                </a:solidFill>
                <a:latin typeface="Cambria" pitchFamily="18" charset="0"/>
                <a:cs typeface="Arial" pitchFamily="34" charset="0"/>
              </a:rPr>
              <a:t>bản</a:t>
            </a:r>
            <a:r>
              <a:rPr lang="en-US" sz="2400" dirty="0">
                <a:solidFill>
                  <a:srgbClr val="FF0000"/>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Phản</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ứng</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nhanh</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tần</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số</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động</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tác</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động</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tác</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đơn</a:t>
            </a:r>
            <a:r>
              <a:rPr lang="en-US" sz="2400" dirty="0">
                <a:solidFill>
                  <a:schemeClr val="accent1"/>
                </a:solidFill>
                <a:latin typeface="Cambria" pitchFamily="18" charset="0"/>
                <a:cs typeface="Arial" pitchFamily="34" charset="0"/>
              </a:rPr>
              <a:t> </a:t>
            </a:r>
            <a:r>
              <a:rPr lang="en-US" sz="2400" dirty="0" err="1">
                <a:solidFill>
                  <a:schemeClr val="accent1"/>
                </a:solidFill>
                <a:latin typeface="Cambria" pitchFamily="18" charset="0"/>
                <a:cs typeface="Arial" pitchFamily="34" charset="0"/>
              </a:rPr>
              <a:t>nhanh</a:t>
            </a:r>
            <a:r>
              <a:rPr lang="en-US" sz="2400" dirty="0">
                <a:solidFill>
                  <a:schemeClr val="accent1"/>
                </a:solidFill>
                <a:latin typeface="Cambria" pitchFamily="18" charset="0"/>
                <a:cs typeface="Arial" pitchFamily="34" charset="0"/>
              </a:rPr>
              <a:t>. </a:t>
            </a:r>
            <a:endParaRPr lang="en-US" sz="2400" dirty="0">
              <a:solidFill>
                <a:schemeClr val="accent1"/>
              </a:solidFill>
              <a:latin typeface="Cambria" pitchFamily="18" charset="0"/>
            </a:endParaRPr>
          </a:p>
        </p:txBody>
      </p:sp>
      <p:sp>
        <p:nvSpPr>
          <p:cNvPr id="20" name="Pentagon 19"/>
          <p:cNvSpPr/>
          <p:nvPr/>
        </p:nvSpPr>
        <p:spPr>
          <a:xfrm>
            <a:off x="925033" y="837056"/>
            <a:ext cx="1648047" cy="424667"/>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111102" y="796732"/>
            <a:ext cx="1275907" cy="523220"/>
          </a:xfrm>
          <a:prstGeom prst="rect">
            <a:avLst/>
          </a:prstGeom>
          <a:noFill/>
        </p:spPr>
        <p:txBody>
          <a:bodyPr wrap="square" rtlCol="0">
            <a:spAutoFit/>
          </a:bodyPr>
          <a:lstStyle/>
          <a:p>
            <a:r>
              <a:rPr lang="en-US" sz="2800" b="1" dirty="0" err="1">
                <a:latin typeface="Cambria" pitchFamily="18" charset="0"/>
              </a:rPr>
              <a:t>Bài</a:t>
            </a:r>
            <a:r>
              <a:rPr lang="en-US" sz="2800" b="1" dirty="0">
                <a:latin typeface="Cambria" pitchFamily="18" charset="0"/>
              </a:rPr>
              <a:t> 1</a:t>
            </a:r>
          </a:p>
        </p:txBody>
      </p:sp>
    </p:spTree>
    <p:extLst>
      <p:ext uri="{BB962C8B-B14F-4D97-AF65-F5344CB8AC3E}">
        <p14:creationId xmlns:p14="http://schemas.microsoft.com/office/powerpoint/2010/main" val="230518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20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circle(in)">
                                      <p:cBhvr>
                                        <p:cTn id="24"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5"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8752" y="6836"/>
            <a:ext cx="5231219" cy="6858001"/>
          </a:xfrm>
          <a:prstGeom prst="rect">
            <a:avLst/>
          </a:prstGeom>
          <a:solidFill>
            <a:schemeClr val="accent2">
              <a:lumMod val="60000"/>
              <a:lumOff val="40000"/>
            </a:schemeClr>
          </a:solidFill>
          <a:ln>
            <a:noFill/>
          </a:ln>
          <a:effectLst/>
        </p:spPr>
      </p:pic>
      <p:sp>
        <p:nvSpPr>
          <p:cNvPr id="4" name="Rectangle 3"/>
          <p:cNvSpPr/>
          <p:nvPr/>
        </p:nvSpPr>
        <p:spPr>
          <a:xfrm>
            <a:off x="1" y="6836"/>
            <a:ext cx="8484778" cy="10772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89070" y="6836"/>
            <a:ext cx="7995709" cy="1077218"/>
          </a:xfrm>
          <a:prstGeom prst="rect">
            <a:avLst/>
          </a:prstGeom>
          <a:noFill/>
        </p:spPr>
        <p:txBody>
          <a:bodyPr wrap="square" rtlCol="0">
            <a:spAutoFit/>
          </a:bodyPr>
          <a:lstStyle/>
          <a:p>
            <a:r>
              <a:rPr lang="en-US" sz="3200" b="1" dirty="0">
                <a:solidFill>
                  <a:schemeClr val="accent5">
                    <a:lumMod val="75000"/>
                  </a:schemeClr>
                </a:solidFill>
                <a:latin typeface="Cambria" pitchFamily="18" charset="0"/>
              </a:rPr>
              <a:t>PHƯƠNG PHÁP PHÁT TRIỂN SỨC NHANH</a:t>
            </a:r>
          </a:p>
          <a:p>
            <a:endParaRPr lang="en-US" sz="3200" dirty="0">
              <a:latin typeface="Cambria" pitchFamily="18" charset="0"/>
            </a:endParaRPr>
          </a:p>
        </p:txBody>
      </p:sp>
      <p:sp>
        <p:nvSpPr>
          <p:cNvPr id="6" name="Rectangle 5"/>
          <p:cNvSpPr/>
          <p:nvPr/>
        </p:nvSpPr>
        <p:spPr>
          <a:xfrm>
            <a:off x="736497" y="527022"/>
            <a:ext cx="7230140" cy="45719"/>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27591" y="2362529"/>
            <a:ext cx="6687879" cy="1477328"/>
          </a:xfrm>
          <a:prstGeom prst="rect">
            <a:avLst/>
          </a:prstGeom>
          <a:noFill/>
        </p:spPr>
        <p:txBody>
          <a:bodyPr wrap="square" rtlCol="0">
            <a:spAutoFit/>
          </a:bodyPr>
          <a:lstStyle/>
          <a:p>
            <a:pPr algn="just"/>
            <a:r>
              <a:rPr lang="en-US" sz="2400" dirty="0" err="1">
                <a:solidFill>
                  <a:srgbClr val="0070C0"/>
                </a:solidFill>
                <a:latin typeface="Cambria" pitchFamily="18" charset="0"/>
                <a:cs typeface="Arial" pitchFamily="34" charset="0"/>
              </a:rPr>
              <a:t>Nhóm</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bài</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tập</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rèn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luyện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phản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ứng</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nhanh</a:t>
            </a:r>
            <a:r>
              <a:rPr lang="en-US" sz="2400" dirty="0">
                <a:solidFill>
                  <a:srgbClr val="0070C0"/>
                </a:solidFill>
                <a:latin typeface="Cambria" pitchFamily="18" charset="0"/>
                <a:cs typeface="Arial" pitchFamily="34" charset="0"/>
              </a:rPr>
              <a:t>: </a:t>
            </a:r>
            <a:r>
              <a:rPr lang="en-US" sz="2400" dirty="0" err="1">
                <a:latin typeface="Cambria" pitchFamily="18" charset="0"/>
                <a:cs typeface="Arial" pitchFamily="34" charset="0"/>
              </a:rPr>
              <a:t>chạy</a:t>
            </a:r>
            <a:r>
              <a:rPr lang="en-US" sz="2400" dirty="0">
                <a:latin typeface="Cambria" pitchFamily="18" charset="0"/>
                <a:cs typeface="Arial" pitchFamily="34" charset="0"/>
              </a:rPr>
              <a:t> </a:t>
            </a:r>
            <a:r>
              <a:rPr lang="en-US" sz="2400" dirty="0" err="1">
                <a:latin typeface="Cambria" pitchFamily="18" charset="0"/>
                <a:cs typeface="Arial" pitchFamily="34" charset="0"/>
              </a:rPr>
              <a:t>biến</a:t>
            </a:r>
            <a:r>
              <a:rPr lang="en-US" sz="2400" dirty="0">
                <a:latin typeface="Cambria" pitchFamily="18" charset="0"/>
                <a:cs typeface="Arial" pitchFamily="34" charset="0"/>
              </a:rPr>
              <a:t> </a:t>
            </a:r>
            <a:r>
              <a:rPr lang="en-US" sz="2400" dirty="0" err="1">
                <a:latin typeface="Cambria" pitchFamily="18" charset="0"/>
                <a:cs typeface="Arial" pitchFamily="34" charset="0"/>
              </a:rPr>
              <a:t>tốc</a:t>
            </a:r>
            <a:r>
              <a:rPr lang="en-US" sz="2400" dirty="0">
                <a:latin typeface="Cambria" pitchFamily="18" charset="0"/>
                <a:cs typeface="Arial" pitchFamily="34" charset="0"/>
              </a:rPr>
              <a:t>, </a:t>
            </a:r>
            <a:r>
              <a:rPr lang="en-US" sz="2400" dirty="0" err="1">
                <a:latin typeface="Cambria" pitchFamily="18" charset="0"/>
                <a:cs typeface="Arial" pitchFamily="34" charset="0"/>
              </a:rPr>
              <a:t>đổi</a:t>
            </a:r>
            <a:r>
              <a:rPr lang="en-US" sz="2400" dirty="0">
                <a:latin typeface="Cambria" pitchFamily="18" charset="0"/>
                <a:cs typeface="Arial" pitchFamily="34" charset="0"/>
              </a:rPr>
              <a:t> </a:t>
            </a:r>
            <a:r>
              <a:rPr lang="en-US" sz="2400" dirty="0" err="1">
                <a:latin typeface="Cambria" pitchFamily="18" charset="0"/>
                <a:cs typeface="Arial" pitchFamily="34" charset="0"/>
              </a:rPr>
              <a:t>hướng</a:t>
            </a:r>
            <a:r>
              <a:rPr lang="en-US" sz="2400" dirty="0">
                <a:latin typeface="Cambria" pitchFamily="18" charset="0"/>
                <a:cs typeface="Arial" pitchFamily="34" charset="0"/>
              </a:rPr>
              <a:t> </a:t>
            </a:r>
            <a:r>
              <a:rPr lang="en-US" sz="2400" dirty="0" err="1">
                <a:latin typeface="Cambria" pitchFamily="18" charset="0"/>
                <a:cs typeface="Arial" pitchFamily="34" charset="0"/>
              </a:rPr>
              <a:t>theo</a:t>
            </a:r>
            <a:r>
              <a:rPr lang="en-US" sz="2400" dirty="0">
                <a:latin typeface="Cambria" pitchFamily="18" charset="0"/>
                <a:cs typeface="Arial" pitchFamily="34" charset="0"/>
              </a:rPr>
              <a:t> </a:t>
            </a:r>
            <a:r>
              <a:rPr lang="en-US" sz="2400" dirty="0" err="1">
                <a:latin typeface="Cambria" pitchFamily="18" charset="0"/>
                <a:cs typeface="Arial" pitchFamily="34" charset="0"/>
              </a:rPr>
              <a:t>tín</a:t>
            </a:r>
            <a:r>
              <a:rPr lang="en-US" sz="2400" dirty="0">
                <a:latin typeface="Cambria" pitchFamily="18" charset="0"/>
                <a:cs typeface="Arial" pitchFamily="34" charset="0"/>
              </a:rPr>
              <a:t> </a:t>
            </a:r>
            <a:r>
              <a:rPr lang="en-US" sz="2400" dirty="0" err="1">
                <a:latin typeface="Cambria" pitchFamily="18" charset="0"/>
                <a:cs typeface="Arial" pitchFamily="34" charset="0"/>
              </a:rPr>
              <a:t>hiệu</a:t>
            </a:r>
            <a:r>
              <a:rPr lang="en-US" sz="2400" dirty="0">
                <a:latin typeface="Cambria" pitchFamily="18" charset="0"/>
                <a:cs typeface="Arial" pitchFamily="34" charset="0"/>
              </a:rPr>
              <a:t>; </a:t>
            </a:r>
            <a:r>
              <a:rPr lang="en-US" sz="2400" dirty="0" err="1">
                <a:latin typeface="Cambria" pitchFamily="18" charset="0"/>
                <a:cs typeface="Arial" pitchFamily="34" charset="0"/>
              </a:rPr>
              <a:t>xuất</a:t>
            </a:r>
            <a:r>
              <a:rPr lang="en-US" sz="2400" dirty="0">
                <a:latin typeface="Cambria" pitchFamily="18" charset="0"/>
                <a:cs typeface="Arial" pitchFamily="34" charset="0"/>
              </a:rPr>
              <a:t>  </a:t>
            </a:r>
            <a:r>
              <a:rPr lang="en-US" sz="2400" dirty="0" err="1">
                <a:latin typeface="Cambria" pitchFamily="18" charset="0"/>
                <a:cs typeface="Arial" pitchFamily="34" charset="0"/>
              </a:rPr>
              <a:t>phát</a:t>
            </a:r>
            <a:r>
              <a:rPr lang="en-US" sz="2400" dirty="0">
                <a:latin typeface="Cambria" pitchFamily="18" charset="0"/>
                <a:cs typeface="Arial" pitchFamily="34" charset="0"/>
              </a:rPr>
              <a:t> </a:t>
            </a:r>
            <a:r>
              <a:rPr lang="en-US" sz="2400" dirty="0" err="1">
                <a:latin typeface="Cambria" pitchFamily="18" charset="0"/>
                <a:cs typeface="Arial" pitchFamily="34" charset="0"/>
              </a:rPr>
              <a:t>với</a:t>
            </a:r>
            <a:r>
              <a:rPr lang="en-US" sz="2400" dirty="0">
                <a:latin typeface="Cambria" pitchFamily="18" charset="0"/>
                <a:cs typeface="Arial" pitchFamily="34" charset="0"/>
              </a:rPr>
              <a:t> </a:t>
            </a:r>
            <a:r>
              <a:rPr lang="en-US" sz="2400" dirty="0" err="1">
                <a:latin typeface="Cambria" pitchFamily="18" charset="0"/>
                <a:cs typeface="Arial" pitchFamily="34" charset="0"/>
              </a:rPr>
              <a:t>các</a:t>
            </a:r>
            <a:r>
              <a:rPr lang="en-US" sz="2400" dirty="0">
                <a:latin typeface="Cambria" pitchFamily="18" charset="0"/>
                <a:cs typeface="Arial" pitchFamily="34" charset="0"/>
              </a:rPr>
              <a:t> </a:t>
            </a:r>
            <a:r>
              <a:rPr lang="en-US" sz="2400" dirty="0" err="1">
                <a:latin typeface="Cambria" pitchFamily="18" charset="0"/>
                <a:cs typeface="Arial" pitchFamily="34" charset="0"/>
              </a:rPr>
              <a:t>tư</a:t>
            </a:r>
            <a:r>
              <a:rPr lang="en-US" sz="2400" dirty="0">
                <a:latin typeface="Cambria" pitchFamily="18" charset="0"/>
                <a:cs typeface="Arial" pitchFamily="34" charset="0"/>
              </a:rPr>
              <a:t> </a:t>
            </a:r>
            <a:r>
              <a:rPr lang="en-US" sz="2400" dirty="0" err="1">
                <a:latin typeface="Cambria" pitchFamily="18" charset="0"/>
                <a:cs typeface="Arial" pitchFamily="34" charset="0"/>
              </a:rPr>
              <a:t>thê</a:t>
            </a:r>
            <a:r>
              <a:rPr lang="en-US" sz="2400" dirty="0">
                <a:latin typeface="Cambria" pitchFamily="18" charset="0"/>
                <a:cs typeface="Arial" pitchFamily="34" charset="0"/>
              </a:rPr>
              <a:t>́ </a:t>
            </a:r>
            <a:r>
              <a:rPr lang="en-US" sz="2400" dirty="0" err="1">
                <a:latin typeface="Cambria" pitchFamily="18" charset="0"/>
                <a:cs typeface="Arial" pitchFamily="34" charset="0"/>
              </a:rPr>
              <a:t>khác</a:t>
            </a:r>
            <a:r>
              <a:rPr lang="en-US" sz="2400" dirty="0">
                <a:latin typeface="Cambria" pitchFamily="18" charset="0"/>
                <a:cs typeface="Arial" pitchFamily="34" charset="0"/>
              </a:rPr>
              <a:t> </a:t>
            </a:r>
            <a:r>
              <a:rPr lang="en-US" sz="2400" dirty="0" err="1">
                <a:latin typeface="Cambria" pitchFamily="18" charset="0"/>
                <a:cs typeface="Arial" pitchFamily="34" charset="0"/>
              </a:rPr>
              <a:t>nhau</a:t>
            </a:r>
            <a:r>
              <a:rPr lang="en-US" sz="2400" dirty="0">
                <a:latin typeface="Cambria" pitchFamily="18" charset="0"/>
                <a:cs typeface="Arial" pitchFamily="34" charset="0"/>
              </a:rPr>
              <a:t>.</a:t>
            </a:r>
          </a:p>
          <a:p>
            <a:endParaRPr lang="en-US" dirty="0"/>
          </a:p>
        </p:txBody>
      </p:sp>
      <p:sp>
        <p:nvSpPr>
          <p:cNvPr id="13" name="Rectangle 12"/>
          <p:cNvSpPr/>
          <p:nvPr/>
        </p:nvSpPr>
        <p:spPr>
          <a:xfrm>
            <a:off x="3264180" y="1648046"/>
            <a:ext cx="1222744" cy="574158"/>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088752" y="1637429"/>
            <a:ext cx="1222743" cy="584775"/>
          </a:xfrm>
          <a:prstGeom prst="rect">
            <a:avLst/>
          </a:prstGeom>
          <a:noFill/>
        </p:spPr>
        <p:txBody>
          <a:bodyPr wrap="square" rtlCol="0">
            <a:spAutoFit/>
          </a:bodyPr>
          <a:lstStyle/>
          <a:p>
            <a:pPr algn="ctr"/>
            <a:r>
              <a:rPr lang="en-US" sz="3200" b="1" dirty="0">
                <a:latin typeface="Cambria" pitchFamily="18" charset="0"/>
              </a:rPr>
              <a:t>01</a:t>
            </a:r>
          </a:p>
        </p:txBody>
      </p:sp>
      <p:pic>
        <p:nvPicPr>
          <p:cNvPr id="2052" name="Picture 4" descr="C:\Users\Thanh An\Desktop\Captu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591" y="4071938"/>
            <a:ext cx="6528389" cy="237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979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barn(inVertical)">
                                      <p:cBhvr>
                                        <p:cTn id="14"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232143" y="-160716"/>
            <a:ext cx="12424144" cy="6974958"/>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446028" y="0"/>
            <a:ext cx="8835655" cy="1077218"/>
          </a:xfrm>
          <a:prstGeom prst="rect">
            <a:avLst/>
          </a:prstGeom>
          <a:solidFill>
            <a:srgbClr val="00B0F0"/>
          </a:solidFill>
        </p:spPr>
        <p:txBody>
          <a:bodyPr wrap="square" rtlCol="0">
            <a:spAutoFit/>
          </a:bodyPr>
          <a:lstStyle/>
          <a:p>
            <a:pPr algn="ctr"/>
            <a:r>
              <a:rPr lang="en-US" sz="3200" b="1" dirty="0">
                <a:solidFill>
                  <a:srgbClr val="FF0000"/>
                </a:solidFill>
                <a:latin typeface="Cambria" pitchFamily="18" charset="0"/>
              </a:rPr>
              <a:t>PHƯƠNG PHÁP PHÁT TRIỂN SỨC NHANH</a:t>
            </a:r>
            <a:endParaRPr lang="en-US" sz="3200" dirty="0">
              <a:latin typeface="Cambria" pitchFamily="18" charset="0"/>
            </a:endParaRPr>
          </a:p>
          <a:p>
            <a:pPr algn="ctr"/>
            <a:endParaRPr lang="en-US" sz="3200" b="1" dirty="0">
              <a:solidFill>
                <a:srgbClr val="FF0000"/>
              </a:solidFill>
              <a:latin typeface="Cambria" pitchFamily="18" charset="0"/>
            </a:endParaRPr>
          </a:p>
        </p:txBody>
      </p:sp>
      <p:sp>
        <p:nvSpPr>
          <p:cNvPr id="19" name="Rectangle 18"/>
          <p:cNvSpPr/>
          <p:nvPr/>
        </p:nvSpPr>
        <p:spPr>
          <a:xfrm>
            <a:off x="2211572" y="538609"/>
            <a:ext cx="7325833"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414670" y="2532753"/>
            <a:ext cx="5890437" cy="1200329"/>
          </a:xfrm>
          <a:prstGeom prst="rect">
            <a:avLst/>
          </a:prstGeom>
          <a:noFill/>
        </p:spPr>
        <p:txBody>
          <a:bodyPr wrap="square" rtlCol="0">
            <a:spAutoFit/>
          </a:bodyPr>
          <a:lstStyle/>
          <a:p>
            <a:pPr algn="just"/>
            <a:r>
              <a:rPr lang="en-US" sz="2400" dirty="0" err="1">
                <a:solidFill>
                  <a:srgbClr val="0070C0"/>
                </a:solidFill>
                <a:latin typeface="Cambria" pitchFamily="18" charset="0"/>
                <a:cs typeface="Arial" pitchFamily="34" charset="0"/>
              </a:rPr>
              <a:t>Nhóm</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bài</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tập</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rèn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luyện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tần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sô</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động</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tác</a:t>
            </a:r>
            <a:r>
              <a:rPr lang="en-US" sz="2400" dirty="0">
                <a:solidFill>
                  <a:srgbClr val="0070C0"/>
                </a:solidFill>
                <a:latin typeface="Cambria" pitchFamily="18" charset="0"/>
                <a:cs typeface="Arial" pitchFamily="34" charset="0"/>
              </a:rPr>
              <a:t>:</a:t>
            </a:r>
            <a:r>
              <a:rPr lang="en-US" sz="2400" dirty="0">
                <a:latin typeface="Cambria" pitchFamily="18" charset="0"/>
                <a:cs typeface="Arial" pitchFamily="34" charset="0"/>
              </a:rPr>
              <a:t> </a:t>
            </a:r>
            <a:r>
              <a:rPr lang="en-US" sz="2400" dirty="0" err="1">
                <a:latin typeface="Cambria" pitchFamily="18" charset="0"/>
                <a:cs typeface="Arial" pitchFamily="34" charset="0"/>
              </a:rPr>
              <a:t>chạy</a:t>
            </a:r>
            <a:r>
              <a:rPr lang="en-US" sz="2400" dirty="0">
                <a:latin typeface="Cambria" pitchFamily="18" charset="0"/>
                <a:cs typeface="Arial" pitchFamily="34" charset="0"/>
              </a:rPr>
              <a:t> </a:t>
            </a:r>
            <a:r>
              <a:rPr lang="en-US" sz="2400" dirty="0" err="1">
                <a:latin typeface="Cambria" pitchFamily="18" charset="0"/>
                <a:cs typeface="Arial" pitchFamily="34" charset="0"/>
              </a:rPr>
              <a:t>nhanh</a:t>
            </a:r>
            <a:r>
              <a:rPr lang="en-US" sz="2400" dirty="0">
                <a:latin typeface="Cambria" pitchFamily="18" charset="0"/>
                <a:cs typeface="Arial" pitchFamily="34" charset="0"/>
              </a:rPr>
              <a:t> </a:t>
            </a:r>
            <a:r>
              <a:rPr lang="en-US" sz="2400" dirty="0" err="1">
                <a:latin typeface="Cambria" pitchFamily="18" charset="0"/>
                <a:cs typeface="Arial" pitchFamily="34" charset="0"/>
              </a:rPr>
              <a:t>tại</a:t>
            </a:r>
            <a:r>
              <a:rPr lang="en-US" sz="2400" dirty="0">
                <a:latin typeface="Cambria" pitchFamily="18" charset="0"/>
                <a:cs typeface="Arial" pitchFamily="34" charset="0"/>
              </a:rPr>
              <a:t> </a:t>
            </a:r>
            <a:r>
              <a:rPr lang="en-US" sz="2400" dirty="0" err="1">
                <a:latin typeface="Cambria" pitchFamily="18" charset="0"/>
                <a:cs typeface="Arial" pitchFamily="34" charset="0"/>
              </a:rPr>
              <a:t>chô</a:t>
            </a:r>
            <a:r>
              <a:rPr lang="en-US" sz="2400" dirty="0">
                <a:latin typeface="Cambria" pitchFamily="18" charset="0"/>
                <a:cs typeface="Arial" pitchFamily="34" charset="0"/>
              </a:rPr>
              <a:t>̃ (5’, 10’, 15’), </a:t>
            </a:r>
            <a:r>
              <a:rPr lang="en-US" sz="2400" dirty="0" err="1">
                <a:latin typeface="Cambria" pitchFamily="18" charset="0"/>
                <a:cs typeface="Arial" pitchFamily="34" charset="0"/>
              </a:rPr>
              <a:t>nhảy</a:t>
            </a:r>
            <a:r>
              <a:rPr lang="en-US" sz="2400" dirty="0">
                <a:latin typeface="Cambria" pitchFamily="18" charset="0"/>
                <a:cs typeface="Arial" pitchFamily="34" charset="0"/>
              </a:rPr>
              <a:t> </a:t>
            </a:r>
            <a:r>
              <a:rPr lang="en-US" sz="2400" dirty="0" err="1">
                <a:latin typeface="Cambria" pitchFamily="18" charset="0"/>
                <a:cs typeface="Arial" pitchFamily="34" charset="0"/>
              </a:rPr>
              <a:t>dây</a:t>
            </a:r>
            <a:r>
              <a:rPr lang="en-US" sz="2400" dirty="0">
                <a:latin typeface="Cambria" pitchFamily="18" charset="0"/>
                <a:cs typeface="Arial" pitchFamily="34" charset="0"/>
              </a:rPr>
              <a:t> </a:t>
            </a:r>
            <a:r>
              <a:rPr lang="en-US" sz="2400" dirty="0" err="1">
                <a:latin typeface="Cambria" pitchFamily="18" charset="0"/>
                <a:cs typeface="Arial" pitchFamily="34" charset="0"/>
              </a:rPr>
              <a:t>nhanh</a:t>
            </a:r>
            <a:r>
              <a:rPr lang="en-US" sz="2400" dirty="0">
                <a:latin typeface="Cambria" pitchFamily="18" charset="0"/>
                <a:cs typeface="Arial" pitchFamily="34" charset="0"/>
              </a:rPr>
              <a:t>...</a:t>
            </a:r>
          </a:p>
        </p:txBody>
      </p:sp>
      <p:sp>
        <p:nvSpPr>
          <p:cNvPr id="27" name="平行四边形 1"/>
          <p:cNvSpPr/>
          <p:nvPr/>
        </p:nvSpPr>
        <p:spPr>
          <a:xfrm rot="20340000">
            <a:off x="5754808" y="2163082"/>
            <a:ext cx="6800549" cy="651825"/>
          </a:xfrm>
          <a:prstGeom prst="parallelogram">
            <a:avLst>
              <a:gd name="adj" fmla="val 109126"/>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1" name="平行四边形 1"/>
          <p:cNvSpPr/>
          <p:nvPr/>
        </p:nvSpPr>
        <p:spPr>
          <a:xfrm rot="20340000" flipV="1">
            <a:off x="7021848" y="3046614"/>
            <a:ext cx="5246448" cy="65991"/>
          </a:xfrm>
          <a:prstGeom prst="parallelogram">
            <a:avLst>
              <a:gd name="adj" fmla="val 109126"/>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2" name="平行四边形 1"/>
          <p:cNvSpPr/>
          <p:nvPr/>
        </p:nvSpPr>
        <p:spPr>
          <a:xfrm rot="20340000">
            <a:off x="6672123" y="3363150"/>
            <a:ext cx="5674188" cy="190463"/>
          </a:xfrm>
          <a:prstGeom prst="parallelogram">
            <a:avLst>
              <a:gd name="adj" fmla="val 109126"/>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33" name="平行四边形 1"/>
          <p:cNvSpPr/>
          <p:nvPr/>
        </p:nvSpPr>
        <p:spPr>
          <a:xfrm rot="20340000">
            <a:off x="7316557" y="3757119"/>
            <a:ext cx="4848486" cy="254401"/>
          </a:xfrm>
          <a:prstGeom prst="parallelogram">
            <a:avLst>
              <a:gd name="adj" fmla="val 109126"/>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pic>
        <p:nvPicPr>
          <p:cNvPr id="3079"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4393" y="2565194"/>
            <a:ext cx="1413206" cy="1624355"/>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64465" y="2003789"/>
            <a:ext cx="893135" cy="584775"/>
          </a:xfrm>
          <a:prstGeom prst="rect">
            <a:avLst/>
          </a:prstGeom>
          <a:solidFill>
            <a:schemeClr val="accent2">
              <a:lumMod val="60000"/>
              <a:lumOff val="40000"/>
            </a:schemeClr>
          </a:solidFill>
          <a:ln>
            <a:solidFill>
              <a:schemeClr val="accent2"/>
            </a:solidFill>
          </a:ln>
        </p:spPr>
        <p:txBody>
          <a:bodyPr wrap="square" rtlCol="0">
            <a:spAutoFit/>
          </a:bodyPr>
          <a:lstStyle/>
          <a:p>
            <a:pPr algn="ctr"/>
            <a:r>
              <a:rPr lang="en-US" sz="3200" dirty="0">
                <a:latin typeface="Cambria" pitchFamily="18" charset="0"/>
                <a:cs typeface="Arial" pitchFamily="34" charset="0"/>
              </a:rPr>
              <a:t>02</a:t>
            </a:r>
          </a:p>
        </p:txBody>
      </p:sp>
      <p:pic>
        <p:nvPicPr>
          <p:cNvPr id="3082"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2442" y="1244546"/>
            <a:ext cx="1794471" cy="198334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3"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77736" y="1550507"/>
            <a:ext cx="1794472" cy="233307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5"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3990" y="2717780"/>
            <a:ext cx="1971901" cy="233307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649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78790" y="2510704"/>
            <a:ext cx="8910086" cy="830997"/>
          </a:xfrm>
          <a:prstGeom prst="rect">
            <a:avLst/>
          </a:prstGeom>
          <a:solidFill>
            <a:schemeClr val="accent5">
              <a:lumMod val="20000"/>
              <a:lumOff val="80000"/>
            </a:schemeClr>
          </a:solidFill>
        </p:spPr>
        <p:txBody>
          <a:bodyPr wrap="square">
            <a:spAutoFit/>
          </a:bodyPr>
          <a:lstStyle/>
          <a:p>
            <a:pPr lvl="0" algn="just"/>
            <a:r>
              <a:rPr lang="en-US" sz="2400" dirty="0" err="1">
                <a:solidFill>
                  <a:srgbClr val="0070C0"/>
                </a:solidFill>
                <a:latin typeface="Cambria" pitchFamily="18" charset="0"/>
                <a:cs typeface="Arial" pitchFamily="34" charset="0"/>
              </a:rPr>
              <a:t>Nhóm</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bài</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tập</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rèn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luyện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động</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tác</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đơn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nhanh</a:t>
            </a:r>
            <a:r>
              <a:rPr lang="en-US" sz="2400" dirty="0">
                <a:solidFill>
                  <a:srgbClr val="0070C0"/>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bật</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nhảy</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nhanh</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gập</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thân</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ném</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bóng</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nhanh</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chống</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đẩy</a:t>
            </a:r>
            <a:r>
              <a:rPr lang="en-US" sz="2400" dirty="0">
                <a:solidFill>
                  <a:prstClr val="black"/>
                </a:solidFill>
                <a:latin typeface="Cambria" pitchFamily="18" charset="0"/>
                <a:cs typeface="Arial" pitchFamily="34" charset="0"/>
              </a:rPr>
              <a:t> </a:t>
            </a:r>
            <a:r>
              <a:rPr lang="en-US" sz="2400" dirty="0" err="1">
                <a:solidFill>
                  <a:prstClr val="black"/>
                </a:solidFill>
                <a:latin typeface="Cambria" pitchFamily="18" charset="0"/>
                <a:cs typeface="Arial" pitchFamily="34" charset="0"/>
              </a:rPr>
              <a:t>nhanh</a:t>
            </a:r>
            <a:r>
              <a:rPr lang="en-US" sz="2400" dirty="0">
                <a:solidFill>
                  <a:prstClr val="black"/>
                </a:solidFill>
                <a:latin typeface="Cambria" pitchFamily="18" charset="0"/>
                <a:cs typeface="Arial" pitchFamily="34" charset="0"/>
              </a:rPr>
              <a:t>...</a:t>
            </a:r>
          </a:p>
        </p:txBody>
      </p:sp>
      <p:sp>
        <p:nvSpPr>
          <p:cNvPr id="6" name="TextBox 5"/>
          <p:cNvSpPr txBox="1"/>
          <p:nvPr/>
        </p:nvSpPr>
        <p:spPr>
          <a:xfrm>
            <a:off x="5795538" y="1723006"/>
            <a:ext cx="1127052" cy="584775"/>
          </a:xfrm>
          <a:prstGeom prst="rect">
            <a:avLst/>
          </a:prstGeom>
          <a:solidFill>
            <a:schemeClr val="accent2"/>
          </a:solidFill>
        </p:spPr>
        <p:txBody>
          <a:bodyPr wrap="square" rtlCol="0">
            <a:spAutoFit/>
          </a:bodyPr>
          <a:lstStyle/>
          <a:p>
            <a:pPr algn="ctr"/>
            <a:r>
              <a:rPr lang="en-US" sz="3200" b="1" dirty="0">
                <a:latin typeface="Cambria" pitchFamily="18" charset="0"/>
              </a:rPr>
              <a:t>03</a:t>
            </a:r>
          </a:p>
        </p:txBody>
      </p:sp>
      <p:sp>
        <p:nvSpPr>
          <p:cNvPr id="8" name="Right Triangle 7"/>
          <p:cNvSpPr/>
          <p:nvPr/>
        </p:nvSpPr>
        <p:spPr>
          <a:xfrm rot="5400000">
            <a:off x="-2377116" y="2355848"/>
            <a:ext cx="6668085" cy="1956391"/>
          </a:xfrm>
          <a:prstGeom prst="r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980427" flipH="1">
            <a:off x="947727" y="-113372"/>
            <a:ext cx="98272" cy="712918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 y="16788"/>
            <a:ext cx="12192000" cy="1350334"/>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222204" y="399567"/>
            <a:ext cx="8910086" cy="1077218"/>
          </a:xfrm>
          <a:prstGeom prst="rect">
            <a:avLst/>
          </a:prstGeom>
          <a:noFill/>
        </p:spPr>
        <p:txBody>
          <a:bodyPr wrap="square" rtlCol="0">
            <a:spAutoFit/>
          </a:bodyPr>
          <a:lstStyle/>
          <a:p>
            <a:pPr algn="ctr"/>
            <a:r>
              <a:rPr lang="en-US" sz="3200" b="1" dirty="0">
                <a:solidFill>
                  <a:schemeClr val="bg1"/>
                </a:solidFill>
                <a:latin typeface="Cambria" pitchFamily="18" charset="0"/>
              </a:rPr>
              <a:t>PHƯƠNG PHÁP PHÁT TRIỂN SỨC NHANH</a:t>
            </a:r>
          </a:p>
          <a:p>
            <a:pPr algn="ctr"/>
            <a:endParaRPr lang="en-US" sz="3200" dirty="0">
              <a:solidFill>
                <a:schemeClr val="bg1"/>
              </a:solidFill>
              <a:latin typeface="Cambria" pitchFamily="18" charset="0"/>
            </a:endParaRPr>
          </a:p>
        </p:txBody>
      </p:sp>
      <p:sp>
        <p:nvSpPr>
          <p:cNvPr id="16" name="Rectangle 15"/>
          <p:cNvSpPr/>
          <p:nvPr/>
        </p:nvSpPr>
        <p:spPr>
          <a:xfrm>
            <a:off x="2908005" y="938176"/>
            <a:ext cx="7538484" cy="457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BFE7C5EB-94CB-49AC-B7D4-408BF77D213C}"/>
              </a:ext>
            </a:extLst>
          </p:cNvPr>
          <p:cNvPicPr>
            <a:picLocks noChangeAspect="1"/>
          </p:cNvPicPr>
          <p:nvPr/>
        </p:nvPicPr>
        <p:blipFill>
          <a:blip r:embed="rId2"/>
          <a:stretch>
            <a:fillRect/>
          </a:stretch>
        </p:blipFill>
        <p:spPr>
          <a:xfrm rot="20725478">
            <a:off x="7855678" y="4750805"/>
            <a:ext cx="3712177" cy="1730935"/>
          </a:xfrm>
          <a:prstGeom prst="ellipse">
            <a:avLst/>
          </a:prstGeom>
        </p:spPr>
      </p:pic>
      <p:pic>
        <p:nvPicPr>
          <p:cNvPr id="2" name="Picture 1">
            <a:extLst>
              <a:ext uri="{FF2B5EF4-FFF2-40B4-BE49-F238E27FC236}">
                <a16:creationId xmlns:a16="http://schemas.microsoft.com/office/drawing/2014/main" id="{5E893AC4-E4D9-4AAC-8BA9-9EFF0F843885}"/>
              </a:ext>
            </a:extLst>
          </p:cNvPr>
          <p:cNvPicPr>
            <a:picLocks noChangeAspect="1"/>
          </p:cNvPicPr>
          <p:nvPr/>
        </p:nvPicPr>
        <p:blipFill>
          <a:blip r:embed="rId3"/>
          <a:stretch>
            <a:fillRect/>
          </a:stretch>
        </p:blipFill>
        <p:spPr>
          <a:xfrm>
            <a:off x="4191000" y="4798917"/>
            <a:ext cx="3809999" cy="2086732"/>
          </a:xfrm>
          <a:prstGeom prst="ellipse">
            <a:avLst/>
          </a:prstGeom>
        </p:spPr>
      </p:pic>
      <p:pic>
        <p:nvPicPr>
          <p:cNvPr id="3" name="Picture 2">
            <a:extLst>
              <a:ext uri="{FF2B5EF4-FFF2-40B4-BE49-F238E27FC236}">
                <a16:creationId xmlns:a16="http://schemas.microsoft.com/office/drawing/2014/main" id="{7131236F-A75C-41CB-BBF5-3EACF766BD25}"/>
              </a:ext>
            </a:extLst>
          </p:cNvPr>
          <p:cNvPicPr>
            <a:picLocks noChangeAspect="1"/>
          </p:cNvPicPr>
          <p:nvPr/>
        </p:nvPicPr>
        <p:blipFill>
          <a:blip r:embed="rId4"/>
          <a:stretch>
            <a:fillRect/>
          </a:stretch>
        </p:blipFill>
        <p:spPr>
          <a:xfrm>
            <a:off x="829933" y="4257547"/>
            <a:ext cx="3810000" cy="2533650"/>
          </a:xfrm>
          <a:prstGeom prst="ellipse">
            <a:avLst/>
          </a:prstGeom>
        </p:spPr>
      </p:pic>
    </p:spTree>
    <p:extLst>
      <p:ext uri="{BB962C8B-B14F-4D97-AF65-F5344CB8AC3E}">
        <p14:creationId xmlns:p14="http://schemas.microsoft.com/office/powerpoint/2010/main" val="277084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3916" y="202018"/>
            <a:ext cx="11748977" cy="650712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115879" y="202018"/>
            <a:ext cx="8591107" cy="861774"/>
          </a:xfrm>
          <a:prstGeom prst="rect">
            <a:avLst/>
          </a:prstGeom>
          <a:noFill/>
        </p:spPr>
        <p:txBody>
          <a:bodyPr wrap="square" rtlCol="0">
            <a:spAutoFit/>
          </a:bodyPr>
          <a:lstStyle/>
          <a:p>
            <a:pPr algn="ctr"/>
            <a:r>
              <a:rPr lang="en-US" sz="3200" b="1" dirty="0">
                <a:solidFill>
                  <a:schemeClr val="accent5">
                    <a:lumMod val="75000"/>
                  </a:schemeClr>
                </a:solidFill>
                <a:latin typeface="Cambria" pitchFamily="18" charset="0"/>
              </a:rPr>
              <a:t>PHƯƠNG PHÁP PHÁT TRIỂN SỨC NHANH</a:t>
            </a:r>
          </a:p>
          <a:p>
            <a:endParaRPr lang="en-US" dirty="0"/>
          </a:p>
        </p:txBody>
      </p:sp>
      <p:sp>
        <p:nvSpPr>
          <p:cNvPr id="7" name="Rectangle 6"/>
          <p:cNvSpPr/>
          <p:nvPr/>
        </p:nvSpPr>
        <p:spPr>
          <a:xfrm>
            <a:off x="2583712" y="754912"/>
            <a:ext cx="7634176" cy="63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772440" y="2147777"/>
            <a:ext cx="6103088" cy="246675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370520" y="3004273"/>
            <a:ext cx="4970721" cy="1200329"/>
          </a:xfrm>
          <a:prstGeom prst="rect">
            <a:avLst/>
          </a:prstGeom>
          <a:noFill/>
        </p:spPr>
        <p:txBody>
          <a:bodyPr wrap="square" rtlCol="0">
            <a:spAutoFit/>
          </a:bodyPr>
          <a:lstStyle/>
          <a:p>
            <a:pPr algn="just"/>
            <a:r>
              <a:rPr lang="en-US" sz="2400" dirty="0" err="1">
                <a:solidFill>
                  <a:srgbClr val="0070C0"/>
                </a:solidFill>
                <a:latin typeface="Cambria" pitchFamily="18" charset="0"/>
                <a:cs typeface="Arial" pitchFamily="34" charset="0"/>
              </a:rPr>
              <a:t>Nhóm</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bài</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tập</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rèn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luyện</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sức</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mạnh</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tốc</a:t>
            </a:r>
            <a:r>
              <a:rPr lang="en-US" sz="2400" dirty="0">
                <a:solidFill>
                  <a:srgbClr val="0070C0"/>
                </a:solidFill>
                <a:latin typeface="Cambria" pitchFamily="18" charset="0"/>
                <a:cs typeface="Arial" pitchFamily="34" charset="0"/>
              </a:rPr>
              <a:t> </a:t>
            </a:r>
            <a:r>
              <a:rPr lang="en-US" sz="2400" dirty="0" err="1">
                <a:solidFill>
                  <a:srgbClr val="0070C0"/>
                </a:solidFill>
                <a:latin typeface="Cambria" pitchFamily="18" charset="0"/>
                <a:cs typeface="Arial" pitchFamily="34" charset="0"/>
              </a:rPr>
              <a:t>đô</a:t>
            </a:r>
            <a:r>
              <a:rPr lang="en-US" sz="2400" dirty="0">
                <a:solidFill>
                  <a:srgbClr val="0070C0"/>
                </a:solidFill>
                <a:latin typeface="Cambria" pitchFamily="18" charset="0"/>
                <a:cs typeface="Arial" pitchFamily="34" charset="0"/>
              </a:rPr>
              <a:t>̣: </a:t>
            </a:r>
            <a:r>
              <a:rPr lang="en-US" sz="2400" dirty="0" err="1">
                <a:latin typeface="Cambria" pitchFamily="18" charset="0"/>
                <a:cs typeface="Arial" pitchFamily="34" charset="0"/>
              </a:rPr>
              <a:t>chạy</a:t>
            </a:r>
            <a:r>
              <a:rPr lang="en-US" sz="2400" dirty="0">
                <a:latin typeface="Cambria" pitchFamily="18" charset="0"/>
                <a:cs typeface="Arial" pitchFamily="34" charset="0"/>
              </a:rPr>
              <a:t> </a:t>
            </a:r>
            <a:r>
              <a:rPr lang="en-US" sz="2400" dirty="0" err="1">
                <a:latin typeface="Cambria" pitchFamily="18" charset="0"/>
                <a:cs typeface="Arial" pitchFamily="34" charset="0"/>
              </a:rPr>
              <a:t>tăng</a:t>
            </a:r>
            <a:r>
              <a:rPr lang="en-US" sz="2400" dirty="0">
                <a:latin typeface="Cambria" pitchFamily="18" charset="0"/>
                <a:cs typeface="Arial" pitchFamily="34" charset="0"/>
              </a:rPr>
              <a:t> </a:t>
            </a:r>
            <a:r>
              <a:rPr lang="en-US" sz="2400" dirty="0" err="1">
                <a:latin typeface="Cambria" pitchFamily="18" charset="0"/>
                <a:cs typeface="Arial" pitchFamily="34" charset="0"/>
              </a:rPr>
              <a:t>tốc</a:t>
            </a:r>
            <a:r>
              <a:rPr lang="en-US" sz="2400" dirty="0">
                <a:latin typeface="Cambria" pitchFamily="18" charset="0"/>
                <a:cs typeface="Arial" pitchFamily="34" charset="0"/>
              </a:rPr>
              <a:t> </a:t>
            </a:r>
            <a:r>
              <a:rPr lang="en-US" sz="2400" dirty="0" err="1">
                <a:latin typeface="Cambria" pitchFamily="18" charset="0"/>
                <a:cs typeface="Arial" pitchFamily="34" charset="0"/>
              </a:rPr>
              <a:t>nhanh</a:t>
            </a:r>
            <a:r>
              <a:rPr lang="en-US" sz="2400" dirty="0">
                <a:latin typeface="Cambria" pitchFamily="18" charset="0"/>
                <a:cs typeface="Arial" pitchFamily="34" charset="0"/>
              </a:rPr>
              <a:t> 5m, 10m, 15m, 20m; </a:t>
            </a:r>
            <a:r>
              <a:rPr lang="en-US" sz="2400" dirty="0" err="1">
                <a:latin typeface="Cambria" pitchFamily="18" charset="0"/>
                <a:cs typeface="Arial" pitchFamily="34" charset="0"/>
              </a:rPr>
              <a:t>chạy</a:t>
            </a:r>
            <a:r>
              <a:rPr lang="en-US" sz="2400" dirty="0">
                <a:latin typeface="Cambria" pitchFamily="18" charset="0"/>
                <a:cs typeface="Arial" pitchFamily="34" charset="0"/>
              </a:rPr>
              <a:t> </a:t>
            </a:r>
            <a:r>
              <a:rPr lang="en-US" sz="2400" dirty="0" err="1">
                <a:latin typeface="Cambria" pitchFamily="18" charset="0"/>
                <a:cs typeface="Arial" pitchFamily="34" charset="0"/>
              </a:rPr>
              <a:t>đạp</a:t>
            </a:r>
            <a:r>
              <a:rPr lang="en-US" sz="2400" dirty="0">
                <a:latin typeface="Cambria" pitchFamily="18" charset="0"/>
                <a:cs typeface="Arial" pitchFamily="34" charset="0"/>
              </a:rPr>
              <a:t> </a:t>
            </a:r>
            <a:r>
              <a:rPr lang="en-US" sz="2400" dirty="0" err="1">
                <a:latin typeface="Cambria" pitchFamily="18" charset="0"/>
                <a:cs typeface="Arial" pitchFamily="34" charset="0"/>
              </a:rPr>
              <a:t>sau</a:t>
            </a:r>
            <a:r>
              <a:rPr lang="en-US" sz="2400" dirty="0">
                <a:latin typeface="Cambria" pitchFamily="18" charset="0"/>
                <a:cs typeface="Arial" pitchFamily="34" charset="0"/>
              </a:rPr>
              <a:t>...</a:t>
            </a:r>
          </a:p>
        </p:txBody>
      </p:sp>
      <p:sp>
        <p:nvSpPr>
          <p:cNvPr id="11" name="TextBox 10"/>
          <p:cNvSpPr txBox="1"/>
          <p:nvPr/>
        </p:nvSpPr>
        <p:spPr>
          <a:xfrm>
            <a:off x="5146158" y="2316209"/>
            <a:ext cx="962246" cy="584775"/>
          </a:xfrm>
          <a:prstGeom prst="rect">
            <a:avLst/>
          </a:prstGeom>
          <a:solidFill>
            <a:schemeClr val="accent2"/>
          </a:solidFill>
        </p:spPr>
        <p:txBody>
          <a:bodyPr wrap="square" rtlCol="0">
            <a:spAutoFit/>
          </a:bodyPr>
          <a:lstStyle/>
          <a:p>
            <a:pPr algn="ctr"/>
            <a:r>
              <a:rPr lang="en-US" sz="3200" dirty="0">
                <a:latin typeface="Cambria" pitchFamily="18" charset="0"/>
              </a:rPr>
              <a:t>04</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9902" y="4264763"/>
            <a:ext cx="2724150" cy="1676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74" y="4264763"/>
            <a:ext cx="2775099" cy="1838325"/>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7173" y="5061098"/>
            <a:ext cx="2775099" cy="171677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4876803"/>
            <a:ext cx="2724150" cy="186667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8878677"/>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1297</TotalTime>
  <Words>515</Words>
  <Application>Microsoft Office PowerPoint</Application>
  <PresentationFormat>Widescreen</PresentationFormat>
  <Paragraphs>52</Paragraphs>
  <Slides>12</Slides>
  <Notes>3</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vt:i4>
      </vt:variant>
    </vt:vector>
  </HeadingPairs>
  <TitlesOfParts>
    <vt:vector size="23" baseType="lpstr">
      <vt:lpstr>微软雅黑</vt:lpstr>
      <vt:lpstr>宋体</vt:lpstr>
      <vt:lpstr>Agency FB</vt:lpstr>
      <vt:lpstr>Arial</vt:lpstr>
      <vt:lpstr>Calibri</vt:lpstr>
      <vt:lpstr>Cambria</vt:lpstr>
      <vt:lpstr>等线</vt:lpstr>
      <vt:lpstr>Microsoft GothicNeo</vt:lpstr>
      <vt:lpstr>Montserrat</vt:lpstr>
      <vt:lpstr>Roboto condensed</vt:lpstr>
      <vt:lpstr>Office 主题​​</vt:lpstr>
      <vt:lpstr>PowerPoint Presentation</vt:lpstr>
      <vt:lpstr>PowerPoint Presentation</vt:lpstr>
      <vt:lpstr>“là hoạt động thể chất nói chung cả trong nhà và ngoài trời với nhiều bộ môn, bài tập. Mục đích là tăng cường hoạt động cơ thể, kích thích hoạt động các nhóm cơ và cả những bộ phận cơ quan bên trong cơ thể.”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Dell</cp:lastModifiedBy>
  <cp:revision>126</cp:revision>
  <dcterms:created xsi:type="dcterms:W3CDTF">2017-05-02T03:41:08Z</dcterms:created>
  <dcterms:modified xsi:type="dcterms:W3CDTF">2023-04-16T07:37:39Z</dcterms:modified>
</cp:coreProperties>
</file>