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DEDD9C-62FC-46B9-83A0-F51E611282FA}"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8A186A-D5E4-4DC1-8151-53F65A66837C}" type="slidenum">
              <a:rPr lang="en-US" smtClean="0"/>
              <a:t>‹#›</a:t>
            </a:fld>
            <a:endParaRPr lang="en-US"/>
          </a:p>
        </p:txBody>
      </p:sp>
    </p:spTree>
    <p:extLst>
      <p:ext uri="{BB962C8B-B14F-4D97-AF65-F5344CB8AC3E}">
        <p14:creationId xmlns:p14="http://schemas.microsoft.com/office/powerpoint/2010/main" val="4041627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6B8ADC7-E9D6-4086-952C-09F1078D940D}" type="slidenum">
              <a:rPr lang="en-US" altLang="en-US"/>
              <a:pPr/>
              <a:t>2</a:t>
            </a:fld>
            <a:endParaRPr lang="en-US" altLang="en-US"/>
          </a:p>
        </p:txBody>
      </p:sp>
    </p:spTree>
    <p:extLst>
      <p:ext uri="{BB962C8B-B14F-4D97-AF65-F5344CB8AC3E}">
        <p14:creationId xmlns:p14="http://schemas.microsoft.com/office/powerpoint/2010/main" val="2915821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58E2E4-54AD-4A86-B523-804AA42E3BE1}"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4013486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58E2E4-54AD-4A86-B523-804AA42E3BE1}"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2924498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58E2E4-54AD-4A86-B523-804AA42E3BE1}"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262616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58E2E4-54AD-4A86-B523-804AA42E3BE1}"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4182124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58E2E4-54AD-4A86-B523-804AA42E3BE1}"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2672381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58E2E4-54AD-4A86-B523-804AA42E3BE1}"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3922611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58E2E4-54AD-4A86-B523-804AA42E3BE1}" type="datetimeFigureOut">
              <a:rPr lang="en-US" smtClean="0"/>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1724225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58E2E4-54AD-4A86-B523-804AA42E3BE1}" type="datetimeFigureOut">
              <a:rPr lang="en-US" smtClean="0"/>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2764272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58E2E4-54AD-4A86-B523-804AA42E3BE1}" type="datetimeFigureOut">
              <a:rPr lang="en-US" smtClean="0"/>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323726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58E2E4-54AD-4A86-B523-804AA42E3BE1}"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4077835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58E2E4-54AD-4A86-B523-804AA42E3BE1}"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074C74-94CE-4B22-A6BB-EBF148385466}" type="slidenum">
              <a:rPr lang="en-US" smtClean="0"/>
              <a:t>‹#›</a:t>
            </a:fld>
            <a:endParaRPr lang="en-US"/>
          </a:p>
        </p:txBody>
      </p:sp>
    </p:spTree>
    <p:extLst>
      <p:ext uri="{BB962C8B-B14F-4D97-AF65-F5344CB8AC3E}">
        <p14:creationId xmlns:p14="http://schemas.microsoft.com/office/powerpoint/2010/main" val="4062651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8E2E4-54AD-4A86-B523-804AA42E3BE1}" type="datetimeFigureOut">
              <a:rPr lang="en-US" smtClean="0"/>
              <a:t>4/12/2023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74C74-94CE-4B22-A6BB-EBF148385466}" type="slidenum">
              <a:rPr lang="en-US" smtClean="0"/>
              <a:t>‹#›</a:t>
            </a:fld>
            <a:endParaRPr lang="en-US"/>
          </a:p>
        </p:txBody>
      </p:sp>
    </p:spTree>
    <p:extLst>
      <p:ext uri="{BB962C8B-B14F-4D97-AF65-F5344CB8AC3E}">
        <p14:creationId xmlns:p14="http://schemas.microsoft.com/office/powerpoint/2010/main" val="1381711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WordArt 7"/>
          <p:cNvSpPr>
            <a:spLocks noChangeArrowheads="1" noChangeShapeType="1" noTextEdit="1"/>
          </p:cNvSpPr>
          <p:nvPr/>
        </p:nvSpPr>
        <p:spPr bwMode="auto">
          <a:xfrm>
            <a:off x="2590800" y="1828800"/>
            <a:ext cx="7315200" cy="2743200"/>
          </a:xfrm>
          <a:prstGeom prst="rect">
            <a:avLst/>
          </a:prstGeom>
        </p:spPr>
        <p:txBody>
          <a:bodyPr wrap="none" fromWordArt="1">
            <a:prstTxWarp prst="textPlain">
              <a:avLst>
                <a:gd name="adj" fmla="val 50000"/>
              </a:avLst>
            </a:prstTxWarp>
          </a:bodyPr>
          <a:lstStyle/>
          <a:p>
            <a:pPr algn="ctr"/>
            <a:endParaRPr lang="en-US" sz="3600" kern="10">
              <a:ln w="9525">
                <a:solidFill>
                  <a:srgbClr val="0000CC"/>
                </a:solidFill>
                <a:round/>
                <a:headEnd/>
                <a:tailEnd/>
              </a:ln>
              <a:solidFill>
                <a:srgbClr val="0000CC"/>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
        <p:nvSpPr>
          <p:cNvPr id="7171" name="Rounded Rectangle 4"/>
          <p:cNvSpPr>
            <a:spLocks noChangeArrowheads="1"/>
          </p:cNvSpPr>
          <p:nvPr/>
        </p:nvSpPr>
        <p:spPr bwMode="auto">
          <a:xfrm>
            <a:off x="2438400" y="533400"/>
            <a:ext cx="7239000" cy="1905000"/>
          </a:xfrm>
          <a:prstGeom prst="roundRect">
            <a:avLst>
              <a:gd name="adj" fmla="val 16667"/>
            </a:avLst>
          </a:prstGeom>
          <a:solidFill>
            <a:schemeClr val="accent1"/>
          </a:solidFill>
          <a:ln w="9525" algn="ctr">
            <a:solidFill>
              <a:schemeClr val="tx1"/>
            </a:solidFill>
            <a:round/>
            <a:headEnd/>
            <a:tailEnd/>
          </a:ln>
        </p:spPr>
        <p:txBody>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r>
              <a:rPr lang="en-US" altLang="en-US" sz="2800" b="1" dirty="0">
                <a:solidFill>
                  <a:srgbClr val="002060"/>
                </a:solidFill>
                <a:latin typeface="Times New Roman" panose="02020603050405020304" pitchFamily="18" charset="0"/>
                <a:cs typeface="Times New Roman" panose="02020603050405020304" pitchFamily="18" charset="0"/>
              </a:rPr>
              <a:t>Lý thuyết: </a:t>
            </a:r>
          </a:p>
          <a:p>
            <a:pPr algn="ctr">
              <a:spcBef>
                <a:spcPct val="0"/>
              </a:spcBef>
              <a:buFontTx/>
              <a:buNone/>
            </a:pPr>
            <a:r>
              <a:rPr lang="en-US" altLang="en-US" b="1" dirty="0">
                <a:solidFill>
                  <a:srgbClr val="002060"/>
                </a:solidFill>
                <a:latin typeface="Times New Roman" panose="02020603050405020304" pitchFamily="18" charset="0"/>
                <a:cs typeface="Times New Roman" panose="02020603050405020304" pitchFamily="18" charset="0"/>
              </a:rPr>
              <a:t>MỘT SỐ HƯỚNG DẪN TẬP LUYỆN PHÁT TRIỂN SỨC </a:t>
            </a:r>
            <a:r>
              <a:rPr lang="en-US" altLang="en-US" b="1" dirty="0" smtClean="0">
                <a:solidFill>
                  <a:srgbClr val="002060"/>
                </a:solidFill>
                <a:latin typeface="Times New Roman" panose="02020603050405020304" pitchFamily="18" charset="0"/>
                <a:cs typeface="Times New Roman" panose="02020603050405020304" pitchFamily="18" charset="0"/>
              </a:rPr>
              <a:t>NHANH (</a:t>
            </a:r>
            <a:r>
              <a:rPr lang="en-US" altLang="en-US" b="1" smtClean="0">
                <a:solidFill>
                  <a:srgbClr val="002060"/>
                </a:solidFill>
                <a:latin typeface="Times New Roman" panose="02020603050405020304" pitchFamily="18" charset="0"/>
                <a:cs typeface="Times New Roman" panose="02020603050405020304" pitchFamily="18" charset="0"/>
              </a:rPr>
              <a:t>MỤC 1) </a:t>
            </a: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smtClean="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en-US" altLang="en-US" b="1" dirty="0">
              <a:solidFill>
                <a:srgbClr val="002060"/>
              </a:solidFill>
              <a:latin typeface="Times New Roman" panose="02020603050405020304" pitchFamily="18" charset="0"/>
              <a:cs typeface="Times New Roman" panose="02020603050405020304" pitchFamily="18" charset="0"/>
            </a:endParaRPr>
          </a:p>
        </p:txBody>
      </p:sp>
      <p:sp>
        <p:nvSpPr>
          <p:cNvPr id="6" name="Oval 5"/>
          <p:cNvSpPr/>
          <p:nvPr/>
        </p:nvSpPr>
        <p:spPr bwMode="auto">
          <a:xfrm>
            <a:off x="1828800" y="2667000"/>
            <a:ext cx="8534400" cy="838200"/>
          </a:xfrm>
          <a:prstGeom prst="ellipse">
            <a:avLst/>
          </a:prstGeom>
          <a:ln>
            <a:headEnd type="none" w="med" len="med"/>
            <a:tailEnd type="none" w="med" len="med"/>
          </a:ln>
          <a:extLst/>
        </p:spPr>
        <p:style>
          <a:lnRef idx="0">
            <a:schemeClr val="accent6"/>
          </a:lnRef>
          <a:fillRef idx="3">
            <a:schemeClr val="accent6"/>
          </a:fillRef>
          <a:effectRef idx="3">
            <a:schemeClr val="accent6"/>
          </a:effectRef>
          <a:fontRef idx="minor">
            <a:schemeClr val="lt1"/>
          </a:fontRef>
        </p:style>
        <p:txBody>
          <a:bodyPr/>
          <a:lstStyle/>
          <a:p>
            <a:pPr>
              <a:defRPr/>
            </a:pPr>
            <a:r>
              <a:rPr lang="en-US" sz="2800" dirty="0">
                <a:solidFill>
                  <a:srgbClr val="CC3300"/>
                </a:solidFill>
                <a:latin typeface="Times New Roman" pitchFamily="18" charset="0"/>
                <a:cs typeface="Times New Roman" pitchFamily="18" charset="0"/>
              </a:rPr>
              <a:t>1. </a:t>
            </a:r>
            <a:r>
              <a:rPr lang="en-US" sz="2800" dirty="0" err="1">
                <a:solidFill>
                  <a:srgbClr val="CC3300"/>
                </a:solidFill>
                <a:latin typeface="Times New Roman" pitchFamily="18" charset="0"/>
                <a:cs typeface="Times New Roman" pitchFamily="18" charset="0"/>
              </a:rPr>
              <a:t>Một</a:t>
            </a:r>
            <a:r>
              <a:rPr lang="en-US" sz="2800" dirty="0">
                <a:solidFill>
                  <a:srgbClr val="CC3300"/>
                </a:solidFill>
                <a:latin typeface="Times New Roman" pitchFamily="18" charset="0"/>
                <a:cs typeface="Times New Roman" pitchFamily="18" charset="0"/>
              </a:rPr>
              <a:t> </a:t>
            </a:r>
            <a:r>
              <a:rPr lang="en-US" sz="2800" dirty="0" err="1">
                <a:solidFill>
                  <a:srgbClr val="CC3300"/>
                </a:solidFill>
                <a:latin typeface="Times New Roman" pitchFamily="18" charset="0"/>
                <a:cs typeface="Times New Roman" pitchFamily="18" charset="0"/>
              </a:rPr>
              <a:t>số</a:t>
            </a:r>
            <a:r>
              <a:rPr lang="en-US" sz="2800" dirty="0">
                <a:solidFill>
                  <a:srgbClr val="CC3300"/>
                </a:solidFill>
                <a:latin typeface="Times New Roman" pitchFamily="18" charset="0"/>
                <a:cs typeface="Times New Roman" pitchFamily="18" charset="0"/>
              </a:rPr>
              <a:t> </a:t>
            </a:r>
            <a:r>
              <a:rPr lang="en-US" sz="2800" dirty="0" err="1">
                <a:solidFill>
                  <a:srgbClr val="CC3300"/>
                </a:solidFill>
                <a:latin typeface="Times New Roman" pitchFamily="18" charset="0"/>
                <a:cs typeface="Times New Roman" pitchFamily="18" charset="0"/>
              </a:rPr>
              <a:t>hiểu</a:t>
            </a:r>
            <a:r>
              <a:rPr lang="en-US" sz="2800" dirty="0">
                <a:solidFill>
                  <a:srgbClr val="CC3300"/>
                </a:solidFill>
                <a:latin typeface="Times New Roman" pitchFamily="18" charset="0"/>
                <a:cs typeface="Times New Roman" pitchFamily="18" charset="0"/>
              </a:rPr>
              <a:t> </a:t>
            </a:r>
            <a:r>
              <a:rPr lang="en-US" sz="2800" dirty="0" err="1">
                <a:solidFill>
                  <a:srgbClr val="CC3300"/>
                </a:solidFill>
                <a:latin typeface="Times New Roman" pitchFamily="18" charset="0"/>
                <a:cs typeface="Times New Roman" pitchFamily="18" charset="0"/>
              </a:rPr>
              <a:t>biết</a:t>
            </a:r>
            <a:r>
              <a:rPr lang="en-US" sz="2800" dirty="0">
                <a:solidFill>
                  <a:srgbClr val="CC3300"/>
                </a:solidFill>
                <a:latin typeface="Times New Roman" pitchFamily="18" charset="0"/>
                <a:cs typeface="Times New Roman" pitchFamily="18" charset="0"/>
              </a:rPr>
              <a:t> </a:t>
            </a:r>
            <a:r>
              <a:rPr lang="en-US" sz="2800" dirty="0" err="1">
                <a:solidFill>
                  <a:srgbClr val="CC3300"/>
                </a:solidFill>
                <a:latin typeface="Times New Roman" pitchFamily="18" charset="0"/>
                <a:cs typeface="Times New Roman" pitchFamily="18" charset="0"/>
              </a:rPr>
              <a:t>cơ</a:t>
            </a:r>
            <a:r>
              <a:rPr lang="en-US" sz="2800" dirty="0">
                <a:solidFill>
                  <a:srgbClr val="CC3300"/>
                </a:solidFill>
                <a:latin typeface="Times New Roman" pitchFamily="18" charset="0"/>
                <a:cs typeface="Times New Roman" pitchFamily="18" charset="0"/>
              </a:rPr>
              <a:t> </a:t>
            </a:r>
            <a:r>
              <a:rPr lang="en-US" sz="2800" dirty="0" err="1">
                <a:solidFill>
                  <a:srgbClr val="CC3300"/>
                </a:solidFill>
                <a:latin typeface="Times New Roman" pitchFamily="18" charset="0"/>
                <a:cs typeface="Times New Roman" pitchFamily="18" charset="0"/>
              </a:rPr>
              <a:t>bản</a:t>
            </a:r>
            <a:r>
              <a:rPr lang="en-US" sz="2800" dirty="0">
                <a:solidFill>
                  <a:srgbClr val="CC3300"/>
                </a:solidFill>
                <a:latin typeface="Times New Roman" pitchFamily="18" charset="0"/>
                <a:cs typeface="Times New Roman" pitchFamily="18" charset="0"/>
              </a:rPr>
              <a:t> </a:t>
            </a:r>
            <a:r>
              <a:rPr lang="en-US" sz="2800" dirty="0" err="1">
                <a:solidFill>
                  <a:srgbClr val="CC3300"/>
                </a:solidFill>
                <a:latin typeface="Times New Roman" pitchFamily="18" charset="0"/>
                <a:cs typeface="Times New Roman" pitchFamily="18" charset="0"/>
              </a:rPr>
              <a:t>về</a:t>
            </a:r>
            <a:r>
              <a:rPr lang="en-US" sz="2800" dirty="0">
                <a:solidFill>
                  <a:srgbClr val="CC3300"/>
                </a:solidFill>
                <a:latin typeface="Times New Roman" pitchFamily="18" charset="0"/>
                <a:cs typeface="Times New Roman" pitchFamily="18" charset="0"/>
              </a:rPr>
              <a:t> </a:t>
            </a:r>
            <a:r>
              <a:rPr lang="en-US" sz="2800" dirty="0" err="1">
                <a:solidFill>
                  <a:srgbClr val="CC3300"/>
                </a:solidFill>
                <a:latin typeface="Times New Roman" pitchFamily="18" charset="0"/>
                <a:cs typeface="Times New Roman" pitchFamily="18" charset="0"/>
              </a:rPr>
              <a:t>sức</a:t>
            </a:r>
            <a:r>
              <a:rPr lang="en-US" sz="2800" dirty="0">
                <a:solidFill>
                  <a:srgbClr val="CC3300"/>
                </a:solidFill>
                <a:latin typeface="Times New Roman" pitchFamily="18" charset="0"/>
                <a:cs typeface="Times New Roman" pitchFamily="18" charset="0"/>
              </a:rPr>
              <a:t> </a:t>
            </a:r>
            <a:r>
              <a:rPr lang="en-US" sz="2800" dirty="0" err="1">
                <a:solidFill>
                  <a:srgbClr val="CC3300"/>
                </a:solidFill>
                <a:latin typeface="Times New Roman" pitchFamily="18" charset="0"/>
                <a:cs typeface="Times New Roman" pitchFamily="18" charset="0"/>
              </a:rPr>
              <a:t>nhanh</a:t>
            </a:r>
            <a:endParaRPr lang="en-US" sz="2800" dirty="0">
              <a:solidFill>
                <a:srgbClr val="CC3300"/>
              </a:solidFill>
              <a:latin typeface="Times New Roman" pitchFamily="18" charset="0"/>
              <a:cs typeface="Times New Roman" pitchFamily="18" charset="0"/>
            </a:endParaRPr>
          </a:p>
        </p:txBody>
      </p:sp>
      <p:sp>
        <p:nvSpPr>
          <p:cNvPr id="7173" name="TextBox 6"/>
          <p:cNvSpPr txBox="1">
            <a:spLocks noChangeArrowheads="1"/>
          </p:cNvSpPr>
          <p:nvPr/>
        </p:nvSpPr>
        <p:spPr bwMode="auto">
          <a:xfrm>
            <a:off x="2514600" y="3505201"/>
            <a:ext cx="3124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r>
              <a:rPr lang="en-US" altLang="en-US" sz="2800">
                <a:latin typeface="Times New Roman" panose="02020603050405020304" pitchFamily="18" charset="0"/>
                <a:cs typeface="Times New Roman" panose="02020603050405020304" pitchFamily="18" charset="0"/>
              </a:rPr>
              <a:t>- Sức nhanh là gì? </a:t>
            </a:r>
          </a:p>
        </p:txBody>
      </p:sp>
      <p:sp>
        <p:nvSpPr>
          <p:cNvPr id="9" name="TextBox 8"/>
          <p:cNvSpPr txBox="1"/>
          <p:nvPr/>
        </p:nvSpPr>
        <p:spPr>
          <a:xfrm>
            <a:off x="2438400" y="5105400"/>
            <a:ext cx="7848600" cy="95408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a:defRPr/>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Sức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nhanh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biểu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hiện</a:t>
            </a:r>
            <a:r>
              <a:rPr lang="en-US" sz="2800" dirty="0">
                <a:solidFill>
                  <a:schemeClr val="tx1"/>
                </a:solidFill>
                <a:latin typeface="Times New Roman" pitchFamily="18" charset="0"/>
                <a:cs typeface="Times New Roman" pitchFamily="18" charset="0"/>
              </a:rPr>
              <a:t> ở 3 </a:t>
            </a:r>
            <a:r>
              <a:rPr lang="en-US" sz="2800" dirty="0" err="1">
                <a:solidFill>
                  <a:schemeClr val="tx1"/>
                </a:solidFill>
                <a:latin typeface="Times New Roman" pitchFamily="18" charset="0"/>
                <a:cs typeface="Times New Roman" pitchFamily="18" charset="0"/>
              </a:rPr>
              <a:t>hình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thức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cơ</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bản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Cambria" pitchFamily="18" charset="0"/>
                <a:cs typeface="Arial" pitchFamily="34" charset="0"/>
              </a:rPr>
              <a:t>Phản</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ứng</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nhanh</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tần</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số</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động</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tác</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động</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tác</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đơn</a:t>
            </a:r>
            <a:r>
              <a:rPr lang="en-US" sz="2800" dirty="0">
                <a:solidFill>
                  <a:schemeClr val="tx1"/>
                </a:solidFill>
                <a:latin typeface="Cambria" pitchFamily="18" charset="0"/>
                <a:cs typeface="Arial" pitchFamily="34" charset="0"/>
              </a:rPr>
              <a:t> </a:t>
            </a:r>
            <a:r>
              <a:rPr lang="en-US" sz="2800" dirty="0" err="1">
                <a:solidFill>
                  <a:schemeClr val="tx1"/>
                </a:solidFill>
                <a:latin typeface="Cambria" pitchFamily="18" charset="0"/>
                <a:cs typeface="Arial" pitchFamily="34" charset="0"/>
              </a:rPr>
              <a:t>nhanh</a:t>
            </a:r>
            <a:r>
              <a:rPr lang="en-US" sz="2800" dirty="0">
                <a:solidFill>
                  <a:schemeClr val="tx1"/>
                </a:solidFill>
                <a:latin typeface="Cambria" pitchFamily="18" charset="0"/>
                <a:cs typeface="Arial" pitchFamily="34" charset="0"/>
              </a:rPr>
              <a:t>. </a:t>
            </a:r>
            <a:endParaRPr lang="en-US" sz="2800" dirty="0">
              <a:solidFill>
                <a:schemeClr val="tx1"/>
              </a:solidFill>
              <a:latin typeface="Times New Roman" pitchFamily="18" charset="0"/>
              <a:cs typeface="Times New Roman" pitchFamily="18" charset="0"/>
            </a:endParaRPr>
          </a:p>
        </p:txBody>
      </p:sp>
      <p:sp>
        <p:nvSpPr>
          <p:cNvPr id="7175" name="TextBox 6"/>
          <p:cNvSpPr txBox="1">
            <a:spLocks noChangeArrowheads="1"/>
          </p:cNvSpPr>
          <p:nvPr/>
        </p:nvSpPr>
        <p:spPr bwMode="auto">
          <a:xfrm>
            <a:off x="2819400" y="4038600"/>
            <a:ext cx="7315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r>
              <a:rPr lang="en-US" altLang="en-US" sz="2800">
                <a:latin typeface="Times New Roman" panose="02020603050405020304" pitchFamily="18" charset="0"/>
                <a:cs typeface="Times New Roman" panose="02020603050405020304" pitchFamily="18" charset="0"/>
              </a:rPr>
              <a:t>Là năng lực thực hiện nhiệm vụ vận động với thời gian ngắn nhất.</a:t>
            </a:r>
            <a:endParaRPr lang="en-US" altLang="en-US" sz="2800"/>
          </a:p>
        </p:txBody>
      </p:sp>
    </p:spTree>
    <p:extLst>
      <p:ext uri="{BB962C8B-B14F-4D97-AF65-F5344CB8AC3E}">
        <p14:creationId xmlns:p14="http://schemas.microsoft.com/office/powerpoint/2010/main" val="3682047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p:cTn id="7" dur="1000" fill="hold"/>
                                        <p:tgtEl>
                                          <p:spTgt spid="7171"/>
                                        </p:tgtEl>
                                        <p:attrNameLst>
                                          <p:attrName>ppt_w</p:attrName>
                                        </p:attrNameLst>
                                      </p:cBhvr>
                                      <p:tavLst>
                                        <p:tav tm="0">
                                          <p:val>
                                            <p:strVal val="#ppt_w*0.70"/>
                                          </p:val>
                                        </p:tav>
                                        <p:tav tm="100000">
                                          <p:val>
                                            <p:strVal val="#ppt_w"/>
                                          </p:val>
                                        </p:tav>
                                      </p:tavLst>
                                    </p:anim>
                                    <p:anim calcmode="lin" valueType="num">
                                      <p:cBhvr>
                                        <p:cTn id="8" dur="1000" fill="hold"/>
                                        <p:tgtEl>
                                          <p:spTgt spid="7171"/>
                                        </p:tgtEl>
                                        <p:attrNameLst>
                                          <p:attrName>ppt_h</p:attrName>
                                        </p:attrNameLst>
                                      </p:cBhvr>
                                      <p:tavLst>
                                        <p:tav tm="0">
                                          <p:val>
                                            <p:strVal val="#ppt_h"/>
                                          </p:val>
                                        </p:tav>
                                        <p:tav tm="100000">
                                          <p:val>
                                            <p:strVal val="#ppt_h"/>
                                          </p:val>
                                        </p:tav>
                                      </p:tavLst>
                                    </p:anim>
                                    <p:animEffect transition="in" filter="fade">
                                      <p:cBhvr>
                                        <p:cTn id="9" dur="1000"/>
                                        <p:tgtEl>
                                          <p:spTgt spid="717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to="" calcmode="lin" valueType="num">
                                      <p:cBhvr>
                                        <p:cTn id="14" dur="1" fill="hold"/>
                                        <p:tgtEl>
                                          <p:spTgt spid="6"/>
                                        </p:tgtEl>
                                        <p:attrNameLst>
                                          <p:attrName/>
                                        </p:attrNameLst>
                                      </p:cBhvr>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3"/>
                                        </p:tgtEl>
                                        <p:attrNameLst>
                                          <p:attrName>style.visibility</p:attrName>
                                        </p:attrNameLst>
                                      </p:cBhvr>
                                      <p:to>
                                        <p:strVal val="visible"/>
                                      </p:to>
                                    </p:set>
                                    <p:anim calcmode="lin" valueType="num">
                                      <p:cBhvr additive="base">
                                        <p:cTn id="19" dur="500" fill="hold"/>
                                        <p:tgtEl>
                                          <p:spTgt spid="7173"/>
                                        </p:tgtEl>
                                        <p:attrNameLst>
                                          <p:attrName>ppt_x</p:attrName>
                                        </p:attrNameLst>
                                      </p:cBhvr>
                                      <p:tavLst>
                                        <p:tav tm="0">
                                          <p:val>
                                            <p:strVal val="#ppt_x"/>
                                          </p:val>
                                        </p:tav>
                                        <p:tav tm="100000">
                                          <p:val>
                                            <p:strVal val="#ppt_x"/>
                                          </p:val>
                                        </p:tav>
                                      </p:tavLst>
                                    </p:anim>
                                    <p:anim calcmode="lin" valueType="num">
                                      <p:cBhvr additive="base">
                                        <p:cTn id="20" dur="500" fill="hold"/>
                                        <p:tgtEl>
                                          <p:spTgt spid="717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7175"/>
                                        </p:tgtEl>
                                        <p:attrNameLst>
                                          <p:attrName>style.visibility</p:attrName>
                                        </p:attrNameLst>
                                      </p:cBhvr>
                                      <p:to>
                                        <p:strVal val="visible"/>
                                      </p:to>
                                    </p:set>
                                    <p:animEffect transition="in" filter="checkerboard(across)">
                                      <p:cBhvr>
                                        <p:cTn id="25" dur="500"/>
                                        <p:tgtEl>
                                          <p:spTgt spid="717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3"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nimBg="1"/>
      <p:bldP spid="6" grpId="0" animBg="1"/>
      <p:bldP spid="7173" grpId="0"/>
      <p:bldP spid="9" grpId="0" animBg="1"/>
      <p:bldP spid="717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Rectangle 4"/>
          <p:cNvSpPr>
            <a:spLocks noChangeArrowheads="1"/>
          </p:cNvSpPr>
          <p:nvPr/>
        </p:nvSpPr>
        <p:spPr bwMode="auto">
          <a:xfrm>
            <a:off x="1981200" y="2895600"/>
            <a:ext cx="4114800" cy="609600"/>
          </a:xfrm>
          <a:prstGeom prst="rect">
            <a:avLst/>
          </a:prstGeom>
          <a:noFill/>
          <a:ln>
            <a:noFill/>
          </a:ln>
          <a:effectLst/>
          <a:extLst/>
        </p:spPr>
        <p:txBody>
          <a:bodyPr anchor="ctr"/>
          <a:lstStyle>
            <a:lvl1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1pPr>
            <a:lvl2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2pPr>
            <a:lvl3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3pPr>
            <a:lvl4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4pPr>
            <a:lvl5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5pPr>
            <a:lvl6pPr marL="4572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6pPr>
            <a:lvl7pPr marL="9144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7pPr>
            <a:lvl8pPr marL="13716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8pPr>
            <a:lvl9pPr marL="18288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9pPr>
          </a:lstStyle>
          <a:p>
            <a:pPr eaLnBrk="1" hangingPunct="1">
              <a:defRPr/>
            </a:pPr>
            <a:endParaRPr lang="en-US" altLang="en-US" sz="3200">
              <a:solidFill>
                <a:srgbClr val="000000"/>
              </a:solidFill>
              <a:latin typeface="Times New Roman" panose="02020603050405020304" pitchFamily="18" charset="0"/>
            </a:endParaRPr>
          </a:p>
        </p:txBody>
      </p:sp>
      <p:sp>
        <p:nvSpPr>
          <p:cNvPr id="126981" name="Rectangle 5"/>
          <p:cNvSpPr>
            <a:spLocks noChangeArrowheads="1"/>
          </p:cNvSpPr>
          <p:nvPr/>
        </p:nvSpPr>
        <p:spPr bwMode="auto">
          <a:xfrm>
            <a:off x="1524000" y="3962400"/>
            <a:ext cx="9144000" cy="1371600"/>
          </a:xfrm>
          <a:prstGeom prst="rect">
            <a:avLst/>
          </a:prstGeom>
          <a:noFill/>
          <a:ln>
            <a:noFill/>
          </a:ln>
          <a:effectLst/>
          <a:extLst/>
        </p:spPr>
        <p:txBody>
          <a:bodyPr anchor="ctr"/>
          <a:lstStyle>
            <a:lvl1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1pPr>
            <a:lvl2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2pPr>
            <a:lvl3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3pPr>
            <a:lvl4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4pPr>
            <a:lvl5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5pPr>
            <a:lvl6pPr marL="4572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6pPr>
            <a:lvl7pPr marL="9144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7pPr>
            <a:lvl8pPr marL="13716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8pPr>
            <a:lvl9pPr marL="18288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9pPr>
          </a:lstStyle>
          <a:p>
            <a:pPr eaLnBrk="1" hangingPunct="1">
              <a:defRPr/>
            </a:pPr>
            <a:r>
              <a:rPr lang="en-US" altLang="en-US"/>
              <a:t/>
            </a:r>
            <a:br>
              <a:rPr lang="en-US" altLang="en-US"/>
            </a:br>
            <a:endParaRPr lang="en-US" altLang="en-US"/>
          </a:p>
        </p:txBody>
      </p:sp>
      <p:sp>
        <p:nvSpPr>
          <p:cNvPr id="126983" name="Rectangle 7"/>
          <p:cNvSpPr>
            <a:spLocks noChangeArrowheads="1"/>
          </p:cNvSpPr>
          <p:nvPr/>
        </p:nvSpPr>
        <p:spPr bwMode="auto">
          <a:xfrm>
            <a:off x="1524000" y="3733800"/>
            <a:ext cx="9144000" cy="1524000"/>
          </a:xfrm>
          <a:prstGeom prst="rect">
            <a:avLst/>
          </a:prstGeom>
          <a:noFill/>
          <a:ln>
            <a:noFill/>
          </a:ln>
          <a:effectLst/>
          <a:extLst/>
        </p:spPr>
        <p:txBody>
          <a:bodyPr anchor="ctr"/>
          <a:lstStyle>
            <a:lvl1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1pPr>
            <a:lvl2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2pPr>
            <a:lvl3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3pPr>
            <a:lvl4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4pPr>
            <a:lvl5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5pPr>
            <a:lvl6pPr marL="4572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6pPr>
            <a:lvl7pPr marL="9144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7pPr>
            <a:lvl8pPr marL="13716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8pPr>
            <a:lvl9pPr marL="18288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9pPr>
          </a:lstStyle>
          <a:p>
            <a:pPr eaLnBrk="1" hangingPunct="1">
              <a:defRPr/>
            </a:pPr>
            <a:r>
              <a:rPr lang="en-US" altLang="en-US" sz="3200">
                <a:solidFill>
                  <a:srgbClr val="000000"/>
                </a:solidFill>
                <a:latin typeface="Times New Roman" panose="02020603050405020304" pitchFamily="18" charset="0"/>
              </a:rPr>
              <a:t>	</a:t>
            </a:r>
            <a:endParaRPr lang="en-US" altLang="en-US" sz="3600">
              <a:solidFill>
                <a:srgbClr val="0000CC"/>
              </a:solidFill>
              <a:latin typeface="Times New Roman" panose="02020603050405020304" pitchFamily="18" charset="0"/>
            </a:endParaRPr>
          </a:p>
        </p:txBody>
      </p:sp>
      <p:sp>
        <p:nvSpPr>
          <p:cNvPr id="9" name="Pentagon 8"/>
          <p:cNvSpPr/>
          <p:nvPr/>
        </p:nvSpPr>
        <p:spPr bwMode="auto">
          <a:xfrm>
            <a:off x="2057400" y="533400"/>
            <a:ext cx="3276600" cy="609600"/>
          </a:xfrm>
          <a:prstGeom prst="homePlate">
            <a:avLst/>
          </a:prstGeom>
          <a:ln>
            <a:headEnd type="none" w="med" len="med"/>
            <a:tailEnd type="none" w="med" len="med"/>
          </a:ln>
          <a:extLst/>
        </p:spPr>
        <p:style>
          <a:lnRef idx="1">
            <a:schemeClr val="accent4"/>
          </a:lnRef>
          <a:fillRef idx="3">
            <a:schemeClr val="accent4"/>
          </a:fillRef>
          <a:effectRef idx="2">
            <a:schemeClr val="accent4"/>
          </a:effectRef>
          <a:fontRef idx="minor">
            <a:schemeClr val="lt1"/>
          </a:fontRef>
        </p:style>
        <p:txBody>
          <a:bodyPr/>
          <a:lstStyle/>
          <a:p>
            <a:pPr>
              <a:defRPr/>
            </a:pP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Phản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ứng</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nhanh</a:t>
            </a:r>
            <a:endParaRPr lang="en-US" sz="2800" dirty="0">
              <a:solidFill>
                <a:srgbClr val="0070C0"/>
              </a:solidFill>
              <a:latin typeface="Times New Roman" pitchFamily="18" charset="0"/>
              <a:cs typeface="Times New Roman" pitchFamily="18" charset="0"/>
            </a:endParaRPr>
          </a:p>
        </p:txBody>
      </p:sp>
      <p:sp>
        <p:nvSpPr>
          <p:cNvPr id="8199" name="TextBox 10"/>
          <p:cNvSpPr txBox="1">
            <a:spLocks noChangeArrowheads="1"/>
          </p:cNvSpPr>
          <p:nvPr/>
        </p:nvSpPr>
        <p:spPr bwMode="auto">
          <a:xfrm>
            <a:off x="1905000" y="1371600"/>
            <a:ext cx="7924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r>
              <a:rPr lang="en-US" altLang="en-US" sz="2800">
                <a:latin typeface="Times New Roman" panose="02020603050405020304" pitchFamily="18" charset="0"/>
                <a:cs typeface="Times New Roman" panose="02020603050405020304" pitchFamily="18" charset="0"/>
              </a:rPr>
              <a:t>Khi nghe tín hiệu thì dừng lại, dừng lại ngay; Khi nghe tiềng súng phát lệnh hoặc hiệu lệnh “ chạy” thì người chạy phản ứng bằng động tác xuất phát.</a:t>
            </a:r>
          </a:p>
        </p:txBody>
      </p:sp>
      <p:sp>
        <p:nvSpPr>
          <p:cNvPr id="12" name="Pentagon 11"/>
          <p:cNvSpPr/>
          <p:nvPr/>
        </p:nvSpPr>
        <p:spPr bwMode="auto">
          <a:xfrm>
            <a:off x="2133600" y="2971800"/>
            <a:ext cx="3276600" cy="609600"/>
          </a:xfrm>
          <a:prstGeom prst="homePlate">
            <a:avLst/>
          </a:prstGeom>
          <a:ln>
            <a:headEnd type="none" w="med" len="med"/>
            <a:tailEnd type="none" w="med" len="med"/>
          </a:ln>
          <a:extLst/>
        </p:spPr>
        <p:style>
          <a:lnRef idx="1">
            <a:schemeClr val="accent4"/>
          </a:lnRef>
          <a:fillRef idx="3">
            <a:schemeClr val="accent4"/>
          </a:fillRef>
          <a:effectRef idx="2">
            <a:schemeClr val="accent4"/>
          </a:effectRef>
          <a:fontRef idx="minor">
            <a:schemeClr val="lt1"/>
          </a:fontRef>
        </p:style>
        <p:txBody>
          <a:bodyPr/>
          <a:lstStyle/>
          <a:p>
            <a:pPr>
              <a:defRPr/>
            </a:pP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Tần</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số</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động</a:t>
            </a:r>
            <a:r>
              <a:rPr lang="en-US" sz="2800" dirty="0">
                <a:solidFill>
                  <a:srgbClr val="0070C0"/>
                </a:solidFill>
                <a:latin typeface="Times New Roman" pitchFamily="18" charset="0"/>
                <a:cs typeface="Times New Roman" pitchFamily="18" charset="0"/>
              </a:rPr>
              <a:t> </a:t>
            </a:r>
            <a:r>
              <a:rPr lang="en-US" sz="2800" dirty="0" err="1">
                <a:solidFill>
                  <a:srgbClr val="0070C0"/>
                </a:solidFill>
                <a:latin typeface="Times New Roman" pitchFamily="18" charset="0"/>
                <a:cs typeface="Times New Roman" pitchFamily="18" charset="0"/>
              </a:rPr>
              <a:t>tác</a:t>
            </a:r>
            <a:endParaRPr lang="en-US" sz="2800" dirty="0">
              <a:solidFill>
                <a:srgbClr val="0070C0"/>
              </a:solidFill>
              <a:latin typeface="Times New Roman" pitchFamily="18" charset="0"/>
              <a:cs typeface="Times New Roman" pitchFamily="18" charset="0"/>
            </a:endParaRPr>
          </a:p>
        </p:txBody>
      </p:sp>
      <p:sp>
        <p:nvSpPr>
          <p:cNvPr id="8201" name="TextBox 12"/>
          <p:cNvSpPr txBox="1">
            <a:spLocks noChangeArrowheads="1"/>
          </p:cNvSpPr>
          <p:nvPr/>
        </p:nvSpPr>
        <p:spPr bwMode="auto">
          <a:xfrm>
            <a:off x="2133600" y="3733800"/>
            <a:ext cx="7696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r>
              <a:rPr lang="en-US" altLang="en-US" sz="2800">
                <a:latin typeface="Times New Roman" panose="02020603050405020304" pitchFamily="18" charset="0"/>
                <a:cs typeface="Times New Roman" panose="02020603050405020304" pitchFamily="18" charset="0"/>
              </a:rPr>
              <a:t>Chạy nhanh tại chỗ (5’, 10’, 15’), nhảy dây nhanh, tâng cầu…</a:t>
            </a:r>
          </a:p>
        </p:txBody>
      </p:sp>
      <p:pic>
        <p:nvPicPr>
          <p:cNvPr id="14" name="Picture 7"/>
          <p:cNvPicPr>
            <a:picLocks noChangeAspect="1" noChangeArrowheads="1"/>
          </p:cNvPicPr>
          <p:nvPr/>
        </p:nvPicPr>
        <p:blipFill>
          <a:blip r:embed="rId3" cstate="print">
            <a:extLst/>
          </a:blip>
          <a:srcRect/>
          <a:stretch>
            <a:fillRect/>
          </a:stretch>
        </p:blipFill>
        <p:spPr bwMode="auto">
          <a:xfrm>
            <a:off x="2057400" y="4724401"/>
            <a:ext cx="1413206" cy="1624355"/>
          </a:xfrm>
          <a:prstGeom prst="ellipse">
            <a:avLst/>
          </a:prstGeom>
          <a:noFill/>
          <a:ln>
            <a:noFill/>
          </a:ln>
          <a:effectLst/>
          <a:extLst/>
        </p:spPr>
      </p:pic>
      <p:pic>
        <p:nvPicPr>
          <p:cNvPr id="15" name="Picture 10"/>
          <p:cNvPicPr>
            <a:picLocks noChangeAspect="1" noChangeArrowheads="1"/>
          </p:cNvPicPr>
          <p:nvPr/>
        </p:nvPicPr>
        <p:blipFill>
          <a:blip r:embed="rId4">
            <a:extLst/>
          </a:blip>
          <a:srcRect/>
          <a:stretch>
            <a:fillRect/>
          </a:stretch>
        </p:blipFill>
        <p:spPr bwMode="auto">
          <a:xfrm>
            <a:off x="7543801" y="4648201"/>
            <a:ext cx="1794471" cy="1983343"/>
          </a:xfrm>
          <a:prstGeom prst="ellipse">
            <a:avLst/>
          </a:prstGeom>
          <a:noFill/>
          <a:ln>
            <a:noFill/>
          </a:ln>
          <a:effectLst/>
          <a:extLst/>
        </p:spPr>
      </p:pic>
      <p:pic>
        <p:nvPicPr>
          <p:cNvPr id="16" name="Picture 11"/>
          <p:cNvPicPr>
            <a:picLocks noChangeAspect="1" noChangeArrowheads="1"/>
          </p:cNvPicPr>
          <p:nvPr/>
        </p:nvPicPr>
        <p:blipFill>
          <a:blip r:embed="rId5">
            <a:extLst/>
          </a:blip>
          <a:srcRect/>
          <a:stretch>
            <a:fillRect/>
          </a:stretch>
        </p:blipFill>
        <p:spPr bwMode="auto">
          <a:xfrm>
            <a:off x="3733800" y="4524922"/>
            <a:ext cx="1794472" cy="2333078"/>
          </a:xfrm>
          <a:prstGeom prst="ellipse">
            <a:avLst/>
          </a:prstGeom>
          <a:noFill/>
          <a:ln>
            <a:noFill/>
          </a:ln>
          <a:effectLst/>
          <a:extLst/>
        </p:spPr>
      </p:pic>
      <p:pic>
        <p:nvPicPr>
          <p:cNvPr id="17" name="Picture 13"/>
          <p:cNvPicPr>
            <a:picLocks noChangeAspect="1" noChangeArrowheads="1"/>
          </p:cNvPicPr>
          <p:nvPr/>
        </p:nvPicPr>
        <p:blipFill>
          <a:blip r:embed="rId6">
            <a:extLst/>
          </a:blip>
          <a:srcRect/>
          <a:stretch>
            <a:fillRect/>
          </a:stretch>
        </p:blipFill>
        <p:spPr bwMode="auto">
          <a:xfrm>
            <a:off x="5410201" y="4829722"/>
            <a:ext cx="1971901" cy="2028278"/>
          </a:xfrm>
          <a:prstGeom prst="ellipse">
            <a:avLst/>
          </a:prstGeom>
          <a:noFill/>
          <a:ln>
            <a:noFill/>
          </a:ln>
          <a:effectLst/>
          <a:extLst/>
        </p:spPr>
      </p:pic>
    </p:spTree>
    <p:extLst>
      <p:ext uri="{BB962C8B-B14F-4D97-AF65-F5344CB8AC3E}">
        <p14:creationId xmlns:p14="http://schemas.microsoft.com/office/powerpoint/2010/main" val="612133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8199"/>
                                        </p:tgtEl>
                                        <p:attrNameLst>
                                          <p:attrName>style.visibility</p:attrName>
                                        </p:attrNameLst>
                                      </p:cBhvr>
                                      <p:to>
                                        <p:strVal val="visible"/>
                                      </p:to>
                                    </p:set>
                                    <p:animEffect transition="in" filter="checkerboard(across)">
                                      <p:cBhvr>
                                        <p:cTn id="13" dur="500"/>
                                        <p:tgtEl>
                                          <p:spTgt spid="819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8201"/>
                                        </p:tgtEl>
                                        <p:attrNameLst>
                                          <p:attrName>style.visibility</p:attrName>
                                        </p:attrNameLst>
                                      </p:cBhvr>
                                      <p:to>
                                        <p:strVal val="visible"/>
                                      </p:to>
                                    </p:set>
                                    <p:animEffect transition="in" filter="checkerboard(across)">
                                      <p:cBhvr>
                                        <p:cTn id="24" dur="500"/>
                                        <p:tgtEl>
                                          <p:spTgt spid="820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5"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0.70"/>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par>
                                <p:cTn id="32" presetID="55"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1000" fill="hold"/>
                                        <p:tgtEl>
                                          <p:spTgt spid="16"/>
                                        </p:tgtEl>
                                        <p:attrNameLst>
                                          <p:attrName>ppt_w</p:attrName>
                                        </p:attrNameLst>
                                      </p:cBhvr>
                                      <p:tavLst>
                                        <p:tav tm="0">
                                          <p:val>
                                            <p:strVal val="#ppt_w*0.70"/>
                                          </p:val>
                                        </p:tav>
                                        <p:tav tm="100000">
                                          <p:val>
                                            <p:strVal val="#ppt_w"/>
                                          </p:val>
                                        </p:tav>
                                      </p:tavLst>
                                    </p:anim>
                                    <p:anim calcmode="lin" valueType="num">
                                      <p:cBhvr>
                                        <p:cTn id="35" dur="1000" fill="hold"/>
                                        <p:tgtEl>
                                          <p:spTgt spid="16"/>
                                        </p:tgtEl>
                                        <p:attrNameLst>
                                          <p:attrName>ppt_h</p:attrName>
                                        </p:attrNameLst>
                                      </p:cBhvr>
                                      <p:tavLst>
                                        <p:tav tm="0">
                                          <p:val>
                                            <p:strVal val="#ppt_h"/>
                                          </p:val>
                                        </p:tav>
                                        <p:tav tm="100000">
                                          <p:val>
                                            <p:strVal val="#ppt_h"/>
                                          </p:val>
                                        </p:tav>
                                      </p:tavLst>
                                    </p:anim>
                                    <p:animEffect transition="in" filter="fade">
                                      <p:cBhvr>
                                        <p:cTn id="36" dur="1000"/>
                                        <p:tgtEl>
                                          <p:spTgt spid="16"/>
                                        </p:tgtEl>
                                      </p:cBhvr>
                                    </p:animEffect>
                                  </p:childTnLst>
                                </p:cTn>
                              </p:par>
                              <p:par>
                                <p:cTn id="37" presetID="55"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1000" fill="hold"/>
                                        <p:tgtEl>
                                          <p:spTgt spid="17"/>
                                        </p:tgtEl>
                                        <p:attrNameLst>
                                          <p:attrName>ppt_w</p:attrName>
                                        </p:attrNameLst>
                                      </p:cBhvr>
                                      <p:tavLst>
                                        <p:tav tm="0">
                                          <p:val>
                                            <p:strVal val="#ppt_w*0.70"/>
                                          </p:val>
                                        </p:tav>
                                        <p:tav tm="100000">
                                          <p:val>
                                            <p:strVal val="#ppt_w"/>
                                          </p:val>
                                        </p:tav>
                                      </p:tavLst>
                                    </p:anim>
                                    <p:anim calcmode="lin" valueType="num">
                                      <p:cBhvr>
                                        <p:cTn id="40" dur="1000" fill="hold"/>
                                        <p:tgtEl>
                                          <p:spTgt spid="17"/>
                                        </p:tgtEl>
                                        <p:attrNameLst>
                                          <p:attrName>ppt_h</p:attrName>
                                        </p:attrNameLst>
                                      </p:cBhvr>
                                      <p:tavLst>
                                        <p:tav tm="0">
                                          <p:val>
                                            <p:strVal val="#ppt_h"/>
                                          </p:val>
                                        </p:tav>
                                        <p:tav tm="100000">
                                          <p:val>
                                            <p:strVal val="#ppt_h"/>
                                          </p:val>
                                        </p:tav>
                                      </p:tavLst>
                                    </p:anim>
                                    <p:animEffect transition="in" filter="fade">
                                      <p:cBhvr>
                                        <p:cTn id="41" dur="1000"/>
                                        <p:tgtEl>
                                          <p:spTgt spid="17"/>
                                        </p:tgtEl>
                                      </p:cBhvr>
                                    </p:animEffect>
                                  </p:childTnLst>
                                </p:cTn>
                              </p:par>
                              <p:par>
                                <p:cTn id="42" presetID="55"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1000" fill="hold"/>
                                        <p:tgtEl>
                                          <p:spTgt spid="15"/>
                                        </p:tgtEl>
                                        <p:attrNameLst>
                                          <p:attrName>ppt_w</p:attrName>
                                        </p:attrNameLst>
                                      </p:cBhvr>
                                      <p:tavLst>
                                        <p:tav tm="0">
                                          <p:val>
                                            <p:strVal val="#ppt_w*0.70"/>
                                          </p:val>
                                        </p:tav>
                                        <p:tav tm="100000">
                                          <p:val>
                                            <p:strVal val="#ppt_w"/>
                                          </p:val>
                                        </p:tav>
                                      </p:tavLst>
                                    </p:anim>
                                    <p:anim calcmode="lin" valueType="num">
                                      <p:cBhvr>
                                        <p:cTn id="45" dur="1000" fill="hold"/>
                                        <p:tgtEl>
                                          <p:spTgt spid="15"/>
                                        </p:tgtEl>
                                        <p:attrNameLst>
                                          <p:attrName>ppt_h</p:attrName>
                                        </p:attrNameLst>
                                      </p:cBhvr>
                                      <p:tavLst>
                                        <p:tav tm="0">
                                          <p:val>
                                            <p:strVal val="#ppt_h"/>
                                          </p:val>
                                        </p:tav>
                                        <p:tav tm="100000">
                                          <p:val>
                                            <p:strVal val="#ppt_h"/>
                                          </p:val>
                                        </p:tav>
                                      </p:tavLst>
                                    </p:anim>
                                    <p:animEffect transition="in" filter="fade">
                                      <p:cBhvr>
                                        <p:cTn id="4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199" grpId="0"/>
      <p:bldP spid="12" grpId="0" animBg="1"/>
      <p:bldP spid="820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Rectangle 4"/>
          <p:cNvSpPr>
            <a:spLocks noChangeArrowheads="1"/>
          </p:cNvSpPr>
          <p:nvPr/>
        </p:nvSpPr>
        <p:spPr bwMode="auto">
          <a:xfrm>
            <a:off x="1981200" y="2895600"/>
            <a:ext cx="4114800" cy="609600"/>
          </a:xfrm>
          <a:prstGeom prst="rect">
            <a:avLst/>
          </a:prstGeom>
          <a:noFill/>
          <a:ln>
            <a:noFill/>
          </a:ln>
          <a:effectLst/>
          <a:extLst/>
        </p:spPr>
        <p:txBody>
          <a:bodyPr anchor="ctr"/>
          <a:lstStyle>
            <a:lvl1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1pPr>
            <a:lvl2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2pPr>
            <a:lvl3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3pPr>
            <a:lvl4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4pPr>
            <a:lvl5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5pPr>
            <a:lvl6pPr marL="4572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6pPr>
            <a:lvl7pPr marL="9144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7pPr>
            <a:lvl8pPr marL="13716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8pPr>
            <a:lvl9pPr marL="18288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9pPr>
          </a:lstStyle>
          <a:p>
            <a:pPr eaLnBrk="1" hangingPunct="1">
              <a:defRPr/>
            </a:pPr>
            <a:endParaRPr lang="en-US" altLang="en-US" sz="3200">
              <a:solidFill>
                <a:srgbClr val="000000"/>
              </a:solidFill>
              <a:latin typeface="Times New Roman" panose="02020603050405020304" pitchFamily="18" charset="0"/>
            </a:endParaRPr>
          </a:p>
        </p:txBody>
      </p:sp>
      <p:sp>
        <p:nvSpPr>
          <p:cNvPr id="126981" name="Rectangle 5"/>
          <p:cNvSpPr>
            <a:spLocks noChangeArrowheads="1"/>
          </p:cNvSpPr>
          <p:nvPr/>
        </p:nvSpPr>
        <p:spPr bwMode="auto">
          <a:xfrm>
            <a:off x="1524000" y="3962400"/>
            <a:ext cx="9144000" cy="1371600"/>
          </a:xfrm>
          <a:prstGeom prst="rect">
            <a:avLst/>
          </a:prstGeom>
          <a:noFill/>
          <a:ln>
            <a:noFill/>
          </a:ln>
          <a:effectLst/>
          <a:extLst/>
        </p:spPr>
        <p:txBody>
          <a:bodyPr anchor="ctr"/>
          <a:lstStyle>
            <a:lvl1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1pPr>
            <a:lvl2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2pPr>
            <a:lvl3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3pPr>
            <a:lvl4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4pPr>
            <a:lvl5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5pPr>
            <a:lvl6pPr marL="4572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6pPr>
            <a:lvl7pPr marL="9144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7pPr>
            <a:lvl8pPr marL="13716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8pPr>
            <a:lvl9pPr marL="18288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9pPr>
          </a:lstStyle>
          <a:p>
            <a:pPr eaLnBrk="1" hangingPunct="1">
              <a:defRPr/>
            </a:pPr>
            <a:r>
              <a:rPr lang="en-US" altLang="en-US"/>
              <a:t/>
            </a:r>
            <a:br>
              <a:rPr lang="en-US" altLang="en-US"/>
            </a:br>
            <a:endParaRPr lang="en-US" altLang="en-US"/>
          </a:p>
        </p:txBody>
      </p:sp>
      <p:sp>
        <p:nvSpPr>
          <p:cNvPr id="126983" name="Rectangle 7"/>
          <p:cNvSpPr>
            <a:spLocks noChangeArrowheads="1"/>
          </p:cNvSpPr>
          <p:nvPr/>
        </p:nvSpPr>
        <p:spPr bwMode="auto">
          <a:xfrm>
            <a:off x="1524000" y="3733800"/>
            <a:ext cx="9144000" cy="1524000"/>
          </a:xfrm>
          <a:prstGeom prst="rect">
            <a:avLst/>
          </a:prstGeom>
          <a:noFill/>
          <a:ln>
            <a:noFill/>
          </a:ln>
          <a:effectLst/>
          <a:extLst/>
        </p:spPr>
        <p:txBody>
          <a:bodyPr anchor="ctr"/>
          <a:lstStyle>
            <a:lvl1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1pPr>
            <a:lvl2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2pPr>
            <a:lvl3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3pPr>
            <a:lvl4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4pPr>
            <a:lvl5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5pPr>
            <a:lvl6pPr marL="4572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6pPr>
            <a:lvl7pPr marL="9144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7pPr>
            <a:lvl8pPr marL="13716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8pPr>
            <a:lvl9pPr marL="18288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9pPr>
          </a:lstStyle>
          <a:p>
            <a:pPr eaLnBrk="1" hangingPunct="1">
              <a:defRPr/>
            </a:pPr>
            <a:r>
              <a:rPr lang="en-US" altLang="en-US" sz="3200">
                <a:solidFill>
                  <a:srgbClr val="000000"/>
                </a:solidFill>
                <a:latin typeface="Times New Roman" panose="02020603050405020304" pitchFamily="18" charset="0"/>
              </a:rPr>
              <a:t>	</a:t>
            </a:r>
            <a:endParaRPr lang="en-US" altLang="en-US" sz="3600">
              <a:solidFill>
                <a:srgbClr val="0000CC"/>
              </a:solidFill>
              <a:latin typeface="Times New Roman" panose="02020603050405020304" pitchFamily="18" charset="0"/>
            </a:endParaRPr>
          </a:p>
        </p:txBody>
      </p:sp>
      <p:sp>
        <p:nvSpPr>
          <p:cNvPr id="18" name="Pentagon 17"/>
          <p:cNvSpPr/>
          <p:nvPr/>
        </p:nvSpPr>
        <p:spPr bwMode="auto">
          <a:xfrm>
            <a:off x="1905000" y="457200"/>
            <a:ext cx="3886200" cy="609600"/>
          </a:xfrm>
          <a:prstGeom prst="homePlate">
            <a:avLst/>
          </a:prstGeom>
          <a:ln>
            <a:headEnd type="none" w="med" len="med"/>
            <a:tailEnd type="none" w="med" len="med"/>
          </a:ln>
          <a:extLst/>
        </p:spPr>
        <p:style>
          <a:lnRef idx="1">
            <a:schemeClr val="accent4"/>
          </a:lnRef>
          <a:fillRef idx="3">
            <a:schemeClr val="accent4"/>
          </a:fillRef>
          <a:effectRef idx="2">
            <a:schemeClr val="accent4"/>
          </a:effectRef>
          <a:fontRef idx="minor">
            <a:schemeClr val="lt1"/>
          </a:fontRef>
        </p:style>
        <p:txBody>
          <a:bodyPr/>
          <a:lstStyle/>
          <a:p>
            <a:pPr>
              <a:defRPr/>
            </a:pPr>
            <a:r>
              <a:rPr lang="en-US" sz="2800" dirty="0">
                <a:solidFill>
                  <a:srgbClr val="FF9900"/>
                </a:solidFill>
                <a:latin typeface="Times New Roman" pitchFamily="18" charset="0"/>
                <a:cs typeface="Times New Roman" pitchFamily="18" charset="0"/>
              </a:rPr>
              <a:t>+ </a:t>
            </a:r>
            <a:r>
              <a:rPr lang="en-US" sz="2800" dirty="0" err="1">
                <a:solidFill>
                  <a:srgbClr val="FF9900"/>
                </a:solidFill>
                <a:latin typeface="Times New Roman" pitchFamily="18" charset="0"/>
                <a:cs typeface="Times New Roman" pitchFamily="18" charset="0"/>
              </a:rPr>
              <a:t>Động</a:t>
            </a:r>
            <a:r>
              <a:rPr lang="en-US" sz="2800" dirty="0">
                <a:solidFill>
                  <a:srgbClr val="FF9900"/>
                </a:solidFill>
                <a:latin typeface="Times New Roman" pitchFamily="18" charset="0"/>
                <a:cs typeface="Times New Roman" pitchFamily="18" charset="0"/>
              </a:rPr>
              <a:t> </a:t>
            </a:r>
            <a:r>
              <a:rPr lang="en-US" sz="2800" dirty="0" err="1">
                <a:solidFill>
                  <a:srgbClr val="FF9900"/>
                </a:solidFill>
                <a:latin typeface="Times New Roman" pitchFamily="18" charset="0"/>
                <a:cs typeface="Times New Roman" pitchFamily="18" charset="0"/>
              </a:rPr>
              <a:t>tác</a:t>
            </a:r>
            <a:r>
              <a:rPr lang="en-US" sz="2800" dirty="0">
                <a:solidFill>
                  <a:srgbClr val="FF9900"/>
                </a:solidFill>
                <a:latin typeface="Times New Roman" pitchFamily="18" charset="0"/>
                <a:cs typeface="Times New Roman" pitchFamily="18" charset="0"/>
              </a:rPr>
              <a:t> </a:t>
            </a:r>
            <a:r>
              <a:rPr lang="en-US" sz="2800" dirty="0" err="1">
                <a:solidFill>
                  <a:srgbClr val="FF9900"/>
                </a:solidFill>
                <a:latin typeface="Times New Roman" pitchFamily="18" charset="0"/>
                <a:cs typeface="Times New Roman" pitchFamily="18" charset="0"/>
              </a:rPr>
              <a:t>đơn</a:t>
            </a:r>
            <a:r>
              <a:rPr lang="en-US" sz="2800" dirty="0">
                <a:solidFill>
                  <a:srgbClr val="FF9900"/>
                </a:solidFill>
                <a:latin typeface="Times New Roman" pitchFamily="18" charset="0"/>
                <a:cs typeface="Times New Roman" pitchFamily="18" charset="0"/>
              </a:rPr>
              <a:t> </a:t>
            </a:r>
            <a:r>
              <a:rPr lang="en-US" sz="2800" dirty="0" err="1">
                <a:solidFill>
                  <a:srgbClr val="FF9900"/>
                </a:solidFill>
                <a:latin typeface="Times New Roman" pitchFamily="18" charset="0"/>
                <a:cs typeface="Times New Roman" pitchFamily="18" charset="0"/>
              </a:rPr>
              <a:t>nhanh</a:t>
            </a:r>
            <a:endParaRPr lang="en-US" sz="2800" dirty="0">
              <a:solidFill>
                <a:srgbClr val="FF9900"/>
              </a:solidFill>
              <a:latin typeface="Times New Roman" pitchFamily="18" charset="0"/>
              <a:cs typeface="Times New Roman" pitchFamily="18" charset="0"/>
            </a:endParaRPr>
          </a:p>
        </p:txBody>
      </p:sp>
      <p:sp>
        <p:nvSpPr>
          <p:cNvPr id="9222" name="TextBox 18"/>
          <p:cNvSpPr txBox="1">
            <a:spLocks noChangeArrowheads="1"/>
          </p:cNvSpPr>
          <p:nvPr/>
        </p:nvSpPr>
        <p:spPr bwMode="auto">
          <a:xfrm>
            <a:off x="1905000" y="1295400"/>
            <a:ext cx="7010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r>
              <a:rPr lang="en-US" altLang="en-US" sz="2800">
                <a:solidFill>
                  <a:srgbClr val="000000"/>
                </a:solidFill>
                <a:latin typeface="Times New Roman" panose="02020603050405020304" pitchFamily="18" charset="0"/>
                <a:cs typeface="Times New Roman" panose="02020603050405020304" pitchFamily="18" charset="0"/>
              </a:rPr>
              <a:t>Bật nhảy nhanh, gập thân ném bóng nhanh, chống đẩy nhanh...</a:t>
            </a:r>
            <a:endParaRPr lang="en-US" altLang="en-US" sz="2800">
              <a:latin typeface="Times New Roman" panose="02020603050405020304" pitchFamily="18" charset="0"/>
              <a:cs typeface="Times New Roman" panose="02020603050405020304" pitchFamily="18" charset="0"/>
            </a:endParaRPr>
          </a:p>
        </p:txBody>
      </p:sp>
      <p:pic>
        <p:nvPicPr>
          <p:cNvPr id="20" name="Picture 19">
            <a:extLst>
              <a:ext uri="{FF2B5EF4-FFF2-40B4-BE49-F238E27FC236}"/>
            </a:extLst>
          </p:cNvPr>
          <p:cNvPicPr>
            <a:picLocks noChangeAspect="1"/>
          </p:cNvPicPr>
          <p:nvPr/>
        </p:nvPicPr>
        <p:blipFill>
          <a:blip r:embed="rId2"/>
          <a:stretch>
            <a:fillRect/>
          </a:stretch>
        </p:blipFill>
        <p:spPr>
          <a:xfrm>
            <a:off x="7602609" y="3449318"/>
            <a:ext cx="2602823" cy="1646732"/>
          </a:xfrm>
          <a:prstGeom prst="ellipse">
            <a:avLst/>
          </a:prstGeom>
        </p:spPr>
      </p:pic>
      <p:pic>
        <p:nvPicPr>
          <p:cNvPr id="21" name="Picture 20">
            <a:extLst>
              <a:ext uri="{FF2B5EF4-FFF2-40B4-BE49-F238E27FC236}"/>
            </a:extLst>
          </p:cNvPr>
          <p:cNvPicPr>
            <a:picLocks noChangeAspect="1"/>
          </p:cNvPicPr>
          <p:nvPr/>
        </p:nvPicPr>
        <p:blipFill>
          <a:blip r:embed="rId3"/>
          <a:stretch>
            <a:fillRect/>
          </a:stretch>
        </p:blipFill>
        <p:spPr>
          <a:xfrm>
            <a:off x="4572000" y="2971800"/>
            <a:ext cx="2895600" cy="2086732"/>
          </a:xfrm>
          <a:prstGeom prst="ellipse">
            <a:avLst/>
          </a:prstGeom>
        </p:spPr>
      </p:pic>
      <p:pic>
        <p:nvPicPr>
          <p:cNvPr id="22" name="Picture 21">
            <a:extLst>
              <a:ext uri="{FF2B5EF4-FFF2-40B4-BE49-F238E27FC236}"/>
            </a:extLst>
          </p:cNvPr>
          <p:cNvPicPr>
            <a:picLocks noChangeAspect="1"/>
          </p:cNvPicPr>
          <p:nvPr/>
        </p:nvPicPr>
        <p:blipFill>
          <a:blip r:embed="rId4"/>
          <a:stretch>
            <a:fillRect/>
          </a:stretch>
        </p:blipFill>
        <p:spPr>
          <a:xfrm>
            <a:off x="1524000" y="3040030"/>
            <a:ext cx="3429000" cy="2533650"/>
          </a:xfrm>
          <a:prstGeom prst="ellipse">
            <a:avLst/>
          </a:prstGeom>
        </p:spPr>
      </p:pic>
    </p:spTree>
    <p:extLst>
      <p:ext uri="{BB962C8B-B14F-4D97-AF65-F5344CB8AC3E}">
        <p14:creationId xmlns:p14="http://schemas.microsoft.com/office/powerpoint/2010/main" val="2866787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Horizontal)">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9222"/>
                                        </p:tgtEl>
                                        <p:attrNameLst>
                                          <p:attrName>style.visibility</p:attrName>
                                        </p:attrNameLst>
                                      </p:cBhvr>
                                      <p:to>
                                        <p:strVal val="visible"/>
                                      </p:to>
                                    </p:set>
                                    <p:anim calcmode="lin" valueType="num">
                                      <p:cBhvr>
                                        <p:cTn id="12" dur="500" fill="hold"/>
                                        <p:tgtEl>
                                          <p:spTgt spid="9222"/>
                                        </p:tgtEl>
                                        <p:attrNameLst>
                                          <p:attrName>ppt_w</p:attrName>
                                        </p:attrNameLst>
                                      </p:cBhvr>
                                      <p:tavLst>
                                        <p:tav tm="0">
                                          <p:val>
                                            <p:fltVal val="0"/>
                                          </p:val>
                                        </p:tav>
                                        <p:tav tm="100000">
                                          <p:val>
                                            <p:strVal val="#ppt_w"/>
                                          </p:val>
                                        </p:tav>
                                      </p:tavLst>
                                    </p:anim>
                                    <p:anim calcmode="lin" valueType="num">
                                      <p:cBhvr>
                                        <p:cTn id="13" dur="500" fill="hold"/>
                                        <p:tgtEl>
                                          <p:spTgt spid="9222"/>
                                        </p:tgtEl>
                                        <p:attrNameLst>
                                          <p:attrName>ppt_h</p:attrName>
                                        </p:attrNameLst>
                                      </p:cBhvr>
                                      <p:tavLst>
                                        <p:tav tm="0">
                                          <p:val>
                                            <p:fltVal val="0"/>
                                          </p:val>
                                        </p:tav>
                                        <p:tav tm="100000">
                                          <p:val>
                                            <p:strVal val="#ppt_h"/>
                                          </p:val>
                                        </p:tav>
                                      </p:tavLst>
                                    </p:anim>
                                    <p:animEffect transition="in" filter="fade">
                                      <p:cBhvr>
                                        <p:cTn id="14" dur="500"/>
                                        <p:tgtEl>
                                          <p:spTgt spid="922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6983"/>
                                        </p:tgtEl>
                                        <p:attrNameLst>
                                          <p:attrName>style.visibility</p:attrName>
                                        </p:attrNameLst>
                                      </p:cBhvr>
                                      <p:to>
                                        <p:strVal val="visible"/>
                                      </p:to>
                                    </p:set>
                                    <p:anim calcmode="lin" valueType="num">
                                      <p:cBhvr additive="base">
                                        <p:cTn id="23" dur="500" fill="hold"/>
                                        <p:tgtEl>
                                          <p:spTgt spid="126983"/>
                                        </p:tgtEl>
                                        <p:attrNameLst>
                                          <p:attrName>ppt_x</p:attrName>
                                        </p:attrNameLst>
                                      </p:cBhvr>
                                      <p:tavLst>
                                        <p:tav tm="0">
                                          <p:val>
                                            <p:strVal val="#ppt_x"/>
                                          </p:val>
                                        </p:tav>
                                        <p:tav tm="100000">
                                          <p:val>
                                            <p:strVal val="#ppt_x"/>
                                          </p:val>
                                        </p:tav>
                                      </p:tavLst>
                                    </p:anim>
                                    <p:anim calcmode="lin" valueType="num">
                                      <p:cBhvr additive="base">
                                        <p:cTn id="24" dur="500" fill="hold"/>
                                        <p:tgtEl>
                                          <p:spTgt spid="12698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3" grpId="0"/>
      <p:bldP spid="18" grpId="0" animBg="1"/>
      <p:bldP spid="92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Rectangle 4"/>
          <p:cNvSpPr>
            <a:spLocks noChangeArrowheads="1"/>
          </p:cNvSpPr>
          <p:nvPr/>
        </p:nvSpPr>
        <p:spPr bwMode="auto">
          <a:xfrm>
            <a:off x="1981200" y="2895600"/>
            <a:ext cx="4114800" cy="609600"/>
          </a:xfrm>
          <a:prstGeom prst="rect">
            <a:avLst/>
          </a:prstGeom>
          <a:noFill/>
          <a:ln>
            <a:noFill/>
          </a:ln>
          <a:effectLst/>
          <a:extLst/>
        </p:spPr>
        <p:txBody>
          <a:bodyPr anchor="ctr"/>
          <a:lstStyle>
            <a:lvl1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1pPr>
            <a:lvl2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2pPr>
            <a:lvl3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3pPr>
            <a:lvl4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4pPr>
            <a:lvl5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5pPr>
            <a:lvl6pPr marL="4572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6pPr>
            <a:lvl7pPr marL="9144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7pPr>
            <a:lvl8pPr marL="13716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8pPr>
            <a:lvl9pPr marL="18288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9pPr>
          </a:lstStyle>
          <a:p>
            <a:pPr eaLnBrk="1" hangingPunct="1">
              <a:defRPr/>
            </a:pPr>
            <a:endParaRPr lang="en-US" altLang="en-US" sz="3200">
              <a:solidFill>
                <a:srgbClr val="000000"/>
              </a:solidFill>
              <a:latin typeface="Times New Roman" panose="02020603050405020304" pitchFamily="18" charset="0"/>
            </a:endParaRPr>
          </a:p>
        </p:txBody>
      </p:sp>
      <p:sp>
        <p:nvSpPr>
          <p:cNvPr id="126981" name="Rectangle 5"/>
          <p:cNvSpPr>
            <a:spLocks noChangeArrowheads="1"/>
          </p:cNvSpPr>
          <p:nvPr/>
        </p:nvSpPr>
        <p:spPr bwMode="auto">
          <a:xfrm>
            <a:off x="1524000" y="3962400"/>
            <a:ext cx="9144000" cy="1371600"/>
          </a:xfrm>
          <a:prstGeom prst="rect">
            <a:avLst/>
          </a:prstGeom>
          <a:noFill/>
          <a:ln>
            <a:noFill/>
          </a:ln>
          <a:effectLst/>
          <a:extLst/>
        </p:spPr>
        <p:txBody>
          <a:bodyPr anchor="ctr"/>
          <a:lstStyle>
            <a:lvl1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1pPr>
            <a:lvl2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2pPr>
            <a:lvl3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3pPr>
            <a:lvl4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4pPr>
            <a:lvl5pPr algn="ctr">
              <a:lnSpc>
                <a:spcPct val="90000"/>
              </a:lnSpc>
              <a:defRPr sz="4400">
                <a:solidFill>
                  <a:schemeClr val="tx2"/>
                </a:solidFill>
                <a:effectLst>
                  <a:outerShdw blurRad="38100" dist="38100" dir="2700000" algn="tl">
                    <a:srgbClr val="C0C0C0"/>
                  </a:outerShdw>
                </a:effectLst>
                <a:latin typeface="Verdana" panose="020B0604030504040204" pitchFamily="34" charset="0"/>
              </a:defRPr>
            </a:lvl5pPr>
            <a:lvl6pPr marL="4572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6pPr>
            <a:lvl7pPr marL="9144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7pPr>
            <a:lvl8pPr marL="13716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8pPr>
            <a:lvl9pPr marL="1828800" algn="ctr"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anose="020B0604030504040204" pitchFamily="34" charset="0"/>
              </a:defRPr>
            </a:lvl9pPr>
          </a:lstStyle>
          <a:p>
            <a:pPr eaLnBrk="1" hangingPunct="1">
              <a:defRPr/>
            </a:pPr>
            <a:r>
              <a:rPr lang="en-US" altLang="en-US"/>
              <a:t/>
            </a:r>
            <a:br>
              <a:rPr lang="en-US" altLang="en-US"/>
            </a:br>
            <a:endParaRPr lang="en-US" altLang="en-US"/>
          </a:p>
        </p:txBody>
      </p:sp>
      <p:sp>
        <p:nvSpPr>
          <p:cNvPr id="10" name="Oval 9"/>
          <p:cNvSpPr/>
          <p:nvPr/>
        </p:nvSpPr>
        <p:spPr>
          <a:xfrm>
            <a:off x="2819400" y="228600"/>
            <a:ext cx="6102350" cy="2971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45" name="TextBox 10"/>
          <p:cNvSpPr txBox="1">
            <a:spLocks noChangeArrowheads="1"/>
          </p:cNvSpPr>
          <p:nvPr/>
        </p:nvSpPr>
        <p:spPr bwMode="auto">
          <a:xfrm>
            <a:off x="3429001" y="762000"/>
            <a:ext cx="49704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a:spcBef>
                <a:spcPct val="0"/>
              </a:spcBef>
              <a:buFontTx/>
              <a:buNone/>
            </a:pPr>
            <a:r>
              <a:rPr lang="en-US" altLang="en-US" sz="2400">
                <a:solidFill>
                  <a:srgbClr val="FF0000"/>
                </a:solidFill>
                <a:latin typeface="Cambria" panose="02040503050406030204" pitchFamily="18" charset="0"/>
                <a:cs typeface="Arial" panose="020B0604020202020204" pitchFamily="34" charset="0"/>
              </a:rPr>
              <a:t>Ngoài sức nhanh trong chạy 100m hs phổ thông còn liên quan đến sức mạnh tốc độ: (chạy tăng tốc sau xuất phát) và sức bền tốc độ( chạy gắng sức 10-20m trước khi về đích)</a:t>
            </a:r>
          </a:p>
        </p:txBody>
      </p:sp>
      <p:pic>
        <p:nvPicPr>
          <p:cNvPr id="13" name="Picture 2"/>
          <p:cNvPicPr>
            <a:picLocks noChangeAspect="1" noChangeArrowheads="1"/>
          </p:cNvPicPr>
          <p:nvPr/>
        </p:nvPicPr>
        <p:blipFill>
          <a:blip r:embed="rId2">
            <a:extLst/>
          </a:blip>
          <a:srcRect/>
          <a:stretch>
            <a:fillRect/>
          </a:stretch>
        </p:blipFill>
        <p:spPr bwMode="auto">
          <a:xfrm>
            <a:off x="4648200" y="3886200"/>
            <a:ext cx="2724150" cy="1676400"/>
          </a:xfrm>
          <a:prstGeom prst="ellipse">
            <a:avLst/>
          </a:prstGeom>
          <a:noFill/>
          <a:ln>
            <a:noFill/>
          </a:ln>
          <a:effectLst/>
          <a:extLst/>
        </p:spPr>
      </p:pic>
      <p:pic>
        <p:nvPicPr>
          <p:cNvPr id="14" name="Picture 4"/>
          <p:cNvPicPr>
            <a:picLocks noChangeAspect="1" noChangeArrowheads="1"/>
          </p:cNvPicPr>
          <p:nvPr/>
        </p:nvPicPr>
        <p:blipFill>
          <a:blip r:embed="rId3">
            <a:extLst/>
          </a:blip>
          <a:srcRect/>
          <a:stretch>
            <a:fillRect/>
          </a:stretch>
        </p:blipFill>
        <p:spPr bwMode="auto">
          <a:xfrm>
            <a:off x="1719374" y="3841895"/>
            <a:ext cx="2775099" cy="1716774"/>
          </a:xfrm>
          <a:prstGeom prst="ellipse">
            <a:avLst/>
          </a:prstGeom>
          <a:noFill/>
          <a:ln>
            <a:noFill/>
          </a:ln>
          <a:effectLst/>
          <a:extLst/>
        </p:spPr>
      </p:pic>
      <p:pic>
        <p:nvPicPr>
          <p:cNvPr id="15" name="Picture 5"/>
          <p:cNvPicPr>
            <a:picLocks noChangeAspect="1" noChangeArrowheads="1"/>
          </p:cNvPicPr>
          <p:nvPr/>
        </p:nvPicPr>
        <p:blipFill>
          <a:blip r:embed="rId4">
            <a:extLst/>
          </a:blip>
          <a:srcRect/>
          <a:stretch>
            <a:fillRect/>
          </a:stretch>
        </p:blipFill>
        <p:spPr bwMode="auto">
          <a:xfrm>
            <a:off x="7467600" y="3810000"/>
            <a:ext cx="2724150" cy="1866678"/>
          </a:xfrm>
          <a:prstGeom prst="ellipse">
            <a:avLst/>
          </a:prstGeom>
          <a:noFill/>
          <a:ln>
            <a:noFill/>
          </a:ln>
          <a:effectLst/>
          <a:extLst/>
        </p:spPr>
      </p:pic>
    </p:spTree>
    <p:extLst>
      <p:ext uri="{BB962C8B-B14F-4D97-AF65-F5344CB8AC3E}">
        <p14:creationId xmlns:p14="http://schemas.microsoft.com/office/powerpoint/2010/main" val="255462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additive="base">
                                        <p:cTn id="7" dur="500" fill="hold"/>
                                        <p:tgtEl>
                                          <p:spTgt spid="10245"/>
                                        </p:tgtEl>
                                        <p:attrNameLst>
                                          <p:attrName>ppt_x</p:attrName>
                                        </p:attrNameLst>
                                      </p:cBhvr>
                                      <p:tavLst>
                                        <p:tav tm="0">
                                          <p:val>
                                            <p:strVal val="#ppt_x"/>
                                          </p:val>
                                        </p:tav>
                                        <p:tav tm="100000">
                                          <p:val>
                                            <p:strVal val="#ppt_x"/>
                                          </p:val>
                                        </p:tav>
                                      </p:tavLst>
                                    </p:anim>
                                    <p:anim calcmode="lin" valueType="num">
                                      <p:cBhvr additive="base">
                                        <p:cTn id="8" dur="500" fill="hold"/>
                                        <p:tgtEl>
                                          <p:spTgt spid="1024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3"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par>
                                <p:cTn id="20" presetID="53"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par>
                                <p:cTn id="25" presetID="53"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24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Placeholder 11" descr="A picture containing person, sport, person&#10;&#10;Description automatically generated"/>
          <p:cNvPicPr>
            <a:picLocks noChangeAspect="1"/>
          </p:cNvPicPr>
          <p:nvPr/>
        </p:nvPicPr>
        <p:blipFill>
          <a:blip r:embed="rId2">
            <a:extLst>
              <a:ext uri="{28A0092B-C50C-407E-A947-70E740481C1C}">
                <a14:useLocalDpi xmlns:a14="http://schemas.microsoft.com/office/drawing/2010/main" val="0"/>
              </a:ext>
            </a:extLst>
          </a:blip>
          <a:srcRect l="24396" r="24396"/>
          <a:stretch>
            <a:fillRect/>
          </a:stretch>
        </p:blipFill>
        <p:spPr bwMode="auto">
          <a:xfrm>
            <a:off x="8077200" y="19050"/>
            <a:ext cx="2590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p:nvPicPr>
        <p:blipFill rotWithShape="1">
          <a:blip r:embed="rId3"/>
          <a:srcRect t="216" b="533"/>
          <a:stretch/>
        </p:blipFill>
        <p:spPr>
          <a:xfrm>
            <a:off x="838200" y="0"/>
            <a:ext cx="7467600" cy="6858000"/>
          </a:xfrm>
          <a:prstGeom prst="rect">
            <a:avLst/>
          </a:prstGeom>
        </p:spPr>
        <p:style>
          <a:lnRef idx="1">
            <a:schemeClr val="accent6"/>
          </a:lnRef>
          <a:fillRef idx="2">
            <a:schemeClr val="accent6"/>
          </a:fillRef>
          <a:effectRef idx="1">
            <a:schemeClr val="accent6"/>
          </a:effectRef>
          <a:fontRef idx="minor">
            <a:schemeClr val="dk1"/>
          </a:fontRef>
        </p:style>
      </p:pic>
      <p:pic>
        <p:nvPicPr>
          <p:cNvPr id="25604" name="图片 4"/>
          <p:cNvPicPr>
            <a:picLocks noChangeAspect="1"/>
          </p:cNvPicPr>
          <p:nvPr/>
        </p:nvPicPr>
        <p:blipFill>
          <a:blip r:embed="rId4" cstate="print">
            <a:extLst>
              <a:ext uri="{28A0092B-C50C-407E-A947-70E740481C1C}">
                <a14:useLocalDpi xmlns:a14="http://schemas.microsoft.com/office/drawing/2010/main" val="0"/>
              </a:ext>
            </a:extLst>
          </a:blip>
          <a:srcRect r="5290"/>
          <a:stretch>
            <a:fillRect/>
          </a:stretch>
        </p:blipFill>
        <p:spPr bwMode="auto">
          <a:xfrm>
            <a:off x="10107614" y="3429000"/>
            <a:ext cx="560387"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6"/>
          <p:cNvSpPr txBox="1"/>
          <p:nvPr/>
        </p:nvSpPr>
        <p:spPr>
          <a:xfrm>
            <a:off x="2057400" y="533400"/>
            <a:ext cx="4724400" cy="707886"/>
          </a:xfrm>
          <a:prstGeom prst="rect">
            <a:avLst/>
          </a:prstGeom>
          <a:noFill/>
        </p:spPr>
        <p:txBody>
          <a:bodyPr>
            <a:spAutoFit/>
            <a:scene3d>
              <a:camera prst="orthographicFront"/>
              <a:lightRig rig="threePt" dir="t"/>
            </a:scene3d>
            <a:sp3d contourW="12700"/>
          </a:bodyPr>
          <a:lstStyle/>
          <a:p>
            <a:pPr algn="ctr">
              <a:defRPr/>
            </a:pPr>
            <a:r>
              <a:rPr lang="en-US" altLang="zh-CN" sz="4000" b="1" dirty="0">
                <a:solidFill>
                  <a:srgbClr val="EB2B20"/>
                </a:solidFill>
                <a:latin typeface="Cambria" panose="02040503050406030204" pitchFamily="18" charset="0"/>
                <a:ea typeface="Cambria" panose="02040503050406030204" pitchFamily="18" charset="0"/>
              </a:rPr>
              <a:t>BÀI TẬP VỀ NHÀ</a:t>
            </a:r>
            <a:endParaRPr lang="zh-CN" altLang="en-US" sz="4000" b="1" dirty="0">
              <a:solidFill>
                <a:srgbClr val="EB2B20"/>
              </a:solidFill>
              <a:latin typeface="Cambria" panose="02040503050406030204" pitchFamily="18" charset="0"/>
              <a:ea typeface="微软雅黑"/>
            </a:endParaRPr>
          </a:p>
        </p:txBody>
      </p:sp>
      <p:sp>
        <p:nvSpPr>
          <p:cNvPr id="7" name="椭圆 1"/>
          <p:cNvSpPr/>
          <p:nvPr/>
        </p:nvSpPr>
        <p:spPr>
          <a:xfrm>
            <a:off x="2344739" y="4565650"/>
            <a:ext cx="390525" cy="5207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white"/>
              </a:solidFill>
              <a:latin typeface="Calibri"/>
              <a:ea typeface="微软雅黑"/>
            </a:endParaRPr>
          </a:p>
        </p:txBody>
      </p:sp>
      <p:sp>
        <p:nvSpPr>
          <p:cNvPr id="8" name="椭圆 8"/>
          <p:cNvSpPr/>
          <p:nvPr/>
        </p:nvSpPr>
        <p:spPr>
          <a:xfrm>
            <a:off x="2911476" y="4565650"/>
            <a:ext cx="390525" cy="5207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white"/>
              </a:solidFill>
              <a:latin typeface="Calibri"/>
              <a:ea typeface="微软雅黑"/>
            </a:endParaRPr>
          </a:p>
        </p:txBody>
      </p:sp>
      <p:sp>
        <p:nvSpPr>
          <p:cNvPr id="9" name="椭圆 9"/>
          <p:cNvSpPr/>
          <p:nvPr/>
        </p:nvSpPr>
        <p:spPr>
          <a:xfrm>
            <a:off x="3478214" y="4565650"/>
            <a:ext cx="390525" cy="5207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white"/>
              </a:solidFill>
              <a:latin typeface="Calibri"/>
              <a:ea typeface="微软雅黑"/>
            </a:endParaRPr>
          </a:p>
        </p:txBody>
      </p:sp>
      <p:sp>
        <p:nvSpPr>
          <p:cNvPr id="10" name="椭圆 10"/>
          <p:cNvSpPr/>
          <p:nvPr/>
        </p:nvSpPr>
        <p:spPr>
          <a:xfrm>
            <a:off x="2447925" y="4702176"/>
            <a:ext cx="184150" cy="244475"/>
          </a:xfrm>
          <a:custGeom>
            <a:avLst/>
            <a:gdLst>
              <a:gd name="connsiteX0" fmla="*/ 405056 w 607639"/>
              <a:gd name="connsiteY0" fmla="*/ 353896 h 606722"/>
              <a:gd name="connsiteX1" fmla="*/ 387165 w 607639"/>
              <a:gd name="connsiteY1" fmla="*/ 361361 h 606722"/>
              <a:gd name="connsiteX2" fmla="*/ 336519 w 607639"/>
              <a:gd name="connsiteY2" fmla="*/ 411837 h 606722"/>
              <a:gd name="connsiteX3" fmla="*/ 331090 w 607639"/>
              <a:gd name="connsiteY3" fmla="*/ 420102 h 606722"/>
              <a:gd name="connsiteX4" fmla="*/ 331090 w 607639"/>
              <a:gd name="connsiteY4" fmla="*/ 439386 h 606722"/>
              <a:gd name="connsiteX5" fmla="*/ 336519 w 607639"/>
              <a:gd name="connsiteY5" fmla="*/ 447651 h 606722"/>
              <a:gd name="connsiteX6" fmla="*/ 387165 w 607639"/>
              <a:gd name="connsiteY6" fmla="*/ 498216 h 606722"/>
              <a:gd name="connsiteX7" fmla="*/ 405056 w 607639"/>
              <a:gd name="connsiteY7" fmla="*/ 505592 h 606722"/>
              <a:gd name="connsiteX8" fmla="*/ 422946 w 607639"/>
              <a:gd name="connsiteY8" fmla="*/ 498216 h 606722"/>
              <a:gd name="connsiteX9" fmla="*/ 422946 w 607639"/>
              <a:gd name="connsiteY9" fmla="*/ 462403 h 606722"/>
              <a:gd name="connsiteX10" fmla="*/ 415559 w 607639"/>
              <a:gd name="connsiteY10" fmla="*/ 455027 h 606722"/>
              <a:gd name="connsiteX11" fmla="*/ 506347 w 607639"/>
              <a:gd name="connsiteY11" fmla="*/ 455027 h 606722"/>
              <a:gd name="connsiteX12" fmla="*/ 531626 w 607639"/>
              <a:gd name="connsiteY12" fmla="*/ 429788 h 606722"/>
              <a:gd name="connsiteX13" fmla="*/ 506347 w 607639"/>
              <a:gd name="connsiteY13" fmla="*/ 404461 h 606722"/>
              <a:gd name="connsiteX14" fmla="*/ 415559 w 607639"/>
              <a:gd name="connsiteY14" fmla="*/ 404461 h 606722"/>
              <a:gd name="connsiteX15" fmla="*/ 422946 w 607639"/>
              <a:gd name="connsiteY15" fmla="*/ 397085 h 606722"/>
              <a:gd name="connsiteX16" fmla="*/ 422946 w 607639"/>
              <a:gd name="connsiteY16" fmla="*/ 361361 h 606722"/>
              <a:gd name="connsiteX17" fmla="*/ 405056 w 607639"/>
              <a:gd name="connsiteY17" fmla="*/ 353896 h 606722"/>
              <a:gd name="connsiteX18" fmla="*/ 430423 w 607639"/>
              <a:gd name="connsiteY18" fmla="*/ 252766 h 606722"/>
              <a:gd name="connsiteX19" fmla="*/ 607639 w 607639"/>
              <a:gd name="connsiteY19" fmla="*/ 429788 h 606722"/>
              <a:gd name="connsiteX20" fmla="*/ 430423 w 607639"/>
              <a:gd name="connsiteY20" fmla="*/ 606722 h 606722"/>
              <a:gd name="connsiteX21" fmla="*/ 253118 w 607639"/>
              <a:gd name="connsiteY21" fmla="*/ 429788 h 606722"/>
              <a:gd name="connsiteX22" fmla="*/ 430423 w 607639"/>
              <a:gd name="connsiteY22" fmla="*/ 252766 h 606722"/>
              <a:gd name="connsiteX23" fmla="*/ 87492 w 607639"/>
              <a:gd name="connsiteY23" fmla="*/ 0 h 606722"/>
              <a:gd name="connsiteX24" fmla="*/ 227853 w 607639"/>
              <a:gd name="connsiteY24" fmla="*/ 0 h 606722"/>
              <a:gd name="connsiteX25" fmla="*/ 379786 w 607639"/>
              <a:gd name="connsiteY25" fmla="*/ 0 h 606722"/>
              <a:gd name="connsiteX26" fmla="*/ 520058 w 607639"/>
              <a:gd name="connsiteY26" fmla="*/ 0 h 606722"/>
              <a:gd name="connsiteX27" fmla="*/ 607639 w 607639"/>
              <a:gd name="connsiteY27" fmla="*/ 87360 h 606722"/>
              <a:gd name="connsiteX28" fmla="*/ 607639 w 607639"/>
              <a:gd name="connsiteY28" fmla="*/ 176942 h 606722"/>
              <a:gd name="connsiteX29" fmla="*/ 582273 w 607639"/>
              <a:gd name="connsiteY29" fmla="*/ 202270 h 606722"/>
              <a:gd name="connsiteX30" fmla="*/ 556995 w 607639"/>
              <a:gd name="connsiteY30" fmla="*/ 176942 h 606722"/>
              <a:gd name="connsiteX31" fmla="*/ 556995 w 607639"/>
              <a:gd name="connsiteY31" fmla="*/ 87360 h 606722"/>
              <a:gd name="connsiteX32" fmla="*/ 520058 w 607639"/>
              <a:gd name="connsiteY32" fmla="*/ 50568 h 606722"/>
              <a:gd name="connsiteX33" fmla="*/ 405063 w 607639"/>
              <a:gd name="connsiteY33" fmla="*/ 50568 h 606722"/>
              <a:gd name="connsiteX34" fmla="*/ 405063 w 607639"/>
              <a:gd name="connsiteY34" fmla="*/ 176942 h 606722"/>
              <a:gd name="connsiteX35" fmla="*/ 391712 w 607639"/>
              <a:gd name="connsiteY35" fmla="*/ 199249 h 606722"/>
              <a:gd name="connsiteX36" fmla="*/ 379786 w 607639"/>
              <a:gd name="connsiteY36" fmla="*/ 202270 h 606722"/>
              <a:gd name="connsiteX37" fmla="*/ 365723 w 607639"/>
              <a:gd name="connsiteY37" fmla="*/ 198004 h 606722"/>
              <a:gd name="connsiteX38" fmla="*/ 303775 w 607639"/>
              <a:gd name="connsiteY38" fmla="*/ 156768 h 606722"/>
              <a:gd name="connsiteX39" fmla="*/ 241916 w 607639"/>
              <a:gd name="connsiteY39" fmla="*/ 198004 h 606722"/>
              <a:gd name="connsiteX40" fmla="*/ 215927 w 607639"/>
              <a:gd name="connsiteY40" fmla="*/ 199249 h 606722"/>
              <a:gd name="connsiteX41" fmla="*/ 202576 w 607639"/>
              <a:gd name="connsiteY41" fmla="*/ 176942 h 606722"/>
              <a:gd name="connsiteX42" fmla="*/ 202576 w 607639"/>
              <a:gd name="connsiteY42" fmla="*/ 50568 h 606722"/>
              <a:gd name="connsiteX43" fmla="*/ 87492 w 607639"/>
              <a:gd name="connsiteY43" fmla="*/ 50568 h 606722"/>
              <a:gd name="connsiteX44" fmla="*/ 50644 w 607639"/>
              <a:gd name="connsiteY44" fmla="*/ 87360 h 606722"/>
              <a:gd name="connsiteX45" fmla="*/ 50644 w 607639"/>
              <a:gd name="connsiteY45" fmla="*/ 519273 h 606722"/>
              <a:gd name="connsiteX46" fmla="*/ 87492 w 607639"/>
              <a:gd name="connsiteY46" fmla="*/ 556154 h 606722"/>
              <a:gd name="connsiteX47" fmla="*/ 202576 w 607639"/>
              <a:gd name="connsiteY47" fmla="*/ 556154 h 606722"/>
              <a:gd name="connsiteX48" fmla="*/ 227853 w 607639"/>
              <a:gd name="connsiteY48" fmla="*/ 581394 h 606722"/>
              <a:gd name="connsiteX49" fmla="*/ 202576 w 607639"/>
              <a:gd name="connsiteY49" fmla="*/ 606722 h 606722"/>
              <a:gd name="connsiteX50" fmla="*/ 87492 w 607639"/>
              <a:gd name="connsiteY50" fmla="*/ 606722 h 606722"/>
              <a:gd name="connsiteX51" fmla="*/ 0 w 607639"/>
              <a:gd name="connsiteY51" fmla="*/ 519273 h 606722"/>
              <a:gd name="connsiteX52" fmla="*/ 0 w 607639"/>
              <a:gd name="connsiteY52" fmla="*/ 87360 h 606722"/>
              <a:gd name="connsiteX53" fmla="*/ 87492 w 607639"/>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7639" h="606722">
                <a:moveTo>
                  <a:pt x="405056" y="353896"/>
                </a:moveTo>
                <a:cubicBezTo>
                  <a:pt x="398580" y="353896"/>
                  <a:pt x="392105" y="356385"/>
                  <a:pt x="387165" y="361361"/>
                </a:cubicBezTo>
                <a:lnTo>
                  <a:pt x="336519" y="411837"/>
                </a:lnTo>
                <a:cubicBezTo>
                  <a:pt x="334205" y="414237"/>
                  <a:pt x="332336" y="416992"/>
                  <a:pt x="331090" y="420102"/>
                </a:cubicBezTo>
                <a:cubicBezTo>
                  <a:pt x="328508" y="426234"/>
                  <a:pt x="328508" y="433254"/>
                  <a:pt x="331090" y="439386"/>
                </a:cubicBezTo>
                <a:cubicBezTo>
                  <a:pt x="332336" y="442496"/>
                  <a:pt x="334205" y="445251"/>
                  <a:pt x="336519" y="447651"/>
                </a:cubicBezTo>
                <a:lnTo>
                  <a:pt x="387165" y="498216"/>
                </a:lnTo>
                <a:cubicBezTo>
                  <a:pt x="392060" y="503103"/>
                  <a:pt x="398558" y="505592"/>
                  <a:pt x="405056" y="505592"/>
                </a:cubicBezTo>
                <a:cubicBezTo>
                  <a:pt x="411553" y="505592"/>
                  <a:pt x="418051" y="503103"/>
                  <a:pt x="422946" y="498216"/>
                </a:cubicBezTo>
                <a:cubicBezTo>
                  <a:pt x="432826" y="488263"/>
                  <a:pt x="432826" y="472356"/>
                  <a:pt x="422946" y="462403"/>
                </a:cubicBezTo>
                <a:lnTo>
                  <a:pt x="415559" y="455027"/>
                </a:lnTo>
                <a:lnTo>
                  <a:pt x="506347" y="455027"/>
                </a:lnTo>
                <a:cubicBezTo>
                  <a:pt x="520322" y="455027"/>
                  <a:pt x="531626" y="443741"/>
                  <a:pt x="531626" y="429788"/>
                </a:cubicBezTo>
                <a:cubicBezTo>
                  <a:pt x="531626" y="415836"/>
                  <a:pt x="520322" y="404461"/>
                  <a:pt x="506347" y="404461"/>
                </a:cubicBezTo>
                <a:lnTo>
                  <a:pt x="415559" y="404461"/>
                </a:lnTo>
                <a:lnTo>
                  <a:pt x="422946" y="397085"/>
                </a:lnTo>
                <a:cubicBezTo>
                  <a:pt x="432826" y="387221"/>
                  <a:pt x="432826" y="371225"/>
                  <a:pt x="422946" y="361361"/>
                </a:cubicBezTo>
                <a:cubicBezTo>
                  <a:pt x="418006" y="356385"/>
                  <a:pt x="411531" y="353896"/>
                  <a:pt x="405056" y="353896"/>
                </a:cubicBezTo>
                <a:close/>
                <a:moveTo>
                  <a:pt x="430423" y="252766"/>
                </a:moveTo>
                <a:cubicBezTo>
                  <a:pt x="528065" y="252766"/>
                  <a:pt x="607639" y="332213"/>
                  <a:pt x="607639" y="429788"/>
                </a:cubicBezTo>
                <a:cubicBezTo>
                  <a:pt x="607639" y="527364"/>
                  <a:pt x="528065" y="606722"/>
                  <a:pt x="430423" y="606722"/>
                </a:cubicBezTo>
                <a:cubicBezTo>
                  <a:pt x="332692" y="606722"/>
                  <a:pt x="253118" y="527275"/>
                  <a:pt x="253118" y="429788"/>
                </a:cubicBezTo>
                <a:cubicBezTo>
                  <a:pt x="253118" y="332213"/>
                  <a:pt x="332692" y="252766"/>
                  <a:pt x="430423" y="252766"/>
                </a:cubicBezTo>
                <a:close/>
                <a:moveTo>
                  <a:pt x="87492" y="0"/>
                </a:moveTo>
                <a:lnTo>
                  <a:pt x="227853" y="0"/>
                </a:lnTo>
                <a:lnTo>
                  <a:pt x="379786" y="0"/>
                </a:lnTo>
                <a:lnTo>
                  <a:pt x="520058" y="0"/>
                </a:lnTo>
                <a:cubicBezTo>
                  <a:pt x="568299" y="0"/>
                  <a:pt x="607639" y="39192"/>
                  <a:pt x="607639" y="87360"/>
                </a:cubicBezTo>
                <a:lnTo>
                  <a:pt x="607639" y="176942"/>
                </a:lnTo>
                <a:cubicBezTo>
                  <a:pt x="607639" y="190895"/>
                  <a:pt x="596335" y="202270"/>
                  <a:pt x="582273" y="202270"/>
                </a:cubicBezTo>
                <a:cubicBezTo>
                  <a:pt x="568299" y="202270"/>
                  <a:pt x="556995" y="190895"/>
                  <a:pt x="556995" y="176942"/>
                </a:cubicBezTo>
                <a:lnTo>
                  <a:pt x="556995" y="87360"/>
                </a:lnTo>
                <a:cubicBezTo>
                  <a:pt x="556995" y="67098"/>
                  <a:pt x="540440" y="50568"/>
                  <a:pt x="520058" y="50568"/>
                </a:cubicBezTo>
                <a:lnTo>
                  <a:pt x="405063" y="50568"/>
                </a:lnTo>
                <a:lnTo>
                  <a:pt x="405063" y="176942"/>
                </a:lnTo>
                <a:cubicBezTo>
                  <a:pt x="405063" y="186274"/>
                  <a:pt x="399901" y="194805"/>
                  <a:pt x="391712" y="199249"/>
                </a:cubicBezTo>
                <a:cubicBezTo>
                  <a:pt x="387974" y="201204"/>
                  <a:pt x="383880" y="202270"/>
                  <a:pt x="379786" y="202270"/>
                </a:cubicBezTo>
                <a:cubicBezTo>
                  <a:pt x="374801" y="202270"/>
                  <a:pt x="369906" y="200848"/>
                  <a:pt x="365723" y="198004"/>
                </a:cubicBezTo>
                <a:lnTo>
                  <a:pt x="303775" y="156768"/>
                </a:lnTo>
                <a:lnTo>
                  <a:pt x="241916" y="198004"/>
                </a:lnTo>
                <a:cubicBezTo>
                  <a:pt x="234173" y="203159"/>
                  <a:pt x="224115" y="203603"/>
                  <a:pt x="215927" y="199249"/>
                </a:cubicBezTo>
                <a:cubicBezTo>
                  <a:pt x="207649" y="194805"/>
                  <a:pt x="202576" y="186274"/>
                  <a:pt x="202576" y="176942"/>
                </a:cubicBezTo>
                <a:lnTo>
                  <a:pt x="202576" y="50568"/>
                </a:lnTo>
                <a:lnTo>
                  <a:pt x="87492" y="50568"/>
                </a:lnTo>
                <a:cubicBezTo>
                  <a:pt x="67199" y="50568"/>
                  <a:pt x="50644" y="67098"/>
                  <a:pt x="50644" y="87360"/>
                </a:cubicBezTo>
                <a:lnTo>
                  <a:pt x="50644" y="519273"/>
                </a:lnTo>
                <a:cubicBezTo>
                  <a:pt x="50644" y="539624"/>
                  <a:pt x="67199" y="556154"/>
                  <a:pt x="87492" y="556154"/>
                </a:cubicBezTo>
                <a:lnTo>
                  <a:pt x="202576" y="556154"/>
                </a:lnTo>
                <a:cubicBezTo>
                  <a:pt x="216550" y="556154"/>
                  <a:pt x="227853" y="567441"/>
                  <a:pt x="227853" y="581394"/>
                </a:cubicBezTo>
                <a:cubicBezTo>
                  <a:pt x="227853" y="595347"/>
                  <a:pt x="216550" y="606722"/>
                  <a:pt x="202576" y="606722"/>
                </a:cubicBezTo>
                <a:lnTo>
                  <a:pt x="87492" y="606722"/>
                </a:lnTo>
                <a:cubicBezTo>
                  <a:pt x="39251" y="606722"/>
                  <a:pt x="0" y="567441"/>
                  <a:pt x="0" y="519273"/>
                </a:cubicBezTo>
                <a:lnTo>
                  <a:pt x="0" y="87360"/>
                </a:lnTo>
                <a:cubicBezTo>
                  <a:pt x="0" y="39192"/>
                  <a:pt x="39251" y="0"/>
                  <a:pt x="87492" y="0"/>
                </a:cubicBezTo>
                <a:close/>
              </a:path>
            </a:pathLst>
          </a:cu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dirty="0">
              <a:solidFill>
                <a:prstClr val="white"/>
              </a:solidFill>
              <a:latin typeface="Calibri"/>
              <a:ea typeface="微软雅黑"/>
            </a:endParaRPr>
          </a:p>
        </p:txBody>
      </p:sp>
      <p:sp>
        <p:nvSpPr>
          <p:cNvPr id="11274" name="TextBox 13"/>
          <p:cNvSpPr txBox="1">
            <a:spLocks noChangeArrowheads="1"/>
          </p:cNvSpPr>
          <p:nvPr/>
        </p:nvSpPr>
        <p:spPr bwMode="auto">
          <a:xfrm>
            <a:off x="1181100" y="1693862"/>
            <a:ext cx="6781800" cy="23082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a:lnSpc>
                <a:spcPct val="150000"/>
              </a:lnSpc>
              <a:spcBef>
                <a:spcPct val="0"/>
              </a:spcBef>
              <a:buFontTx/>
              <a:buNone/>
            </a:pPr>
            <a:r>
              <a:rPr lang="en-US" altLang="zh-CN" sz="2400" dirty="0">
                <a:solidFill>
                  <a:srgbClr val="0070C0"/>
                </a:solidFill>
                <a:latin typeface="Cambria" panose="02040503050406030204" pitchFamily="18" charset="0"/>
                <a:ea typeface="Microsoft YaHei" panose="020B0503020204020204" pitchFamily="34" charset="-122"/>
                <a:cs typeface="Arial" panose="020B0604020202020204" pitchFamily="34" charset="0"/>
              </a:rPr>
              <a:t>Trong số 4 bài tập phát triển sức nhanh mà em đã học hãy chọn một bài tập mà em yêu thích và tập luyện. Quay video và GVBM sẽ kiểm tra vào buổi học sau..</a:t>
            </a:r>
          </a:p>
        </p:txBody>
      </p:sp>
    </p:spTree>
    <p:extLst>
      <p:ext uri="{BB962C8B-B14F-4D97-AF65-F5344CB8AC3E}">
        <p14:creationId xmlns:p14="http://schemas.microsoft.com/office/powerpoint/2010/main" val="23878114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0" fill="hold" grpId="0" nodeType="clickEffect">
                                  <p:stCondLst>
                                    <p:cond delay="0"/>
                                  </p:stCondLst>
                                  <p:childTnLst>
                                    <p:set>
                                      <p:cBhvr>
                                        <p:cTn id="33" dur="1" fill="hold">
                                          <p:stCondLst>
                                            <p:cond delay="0"/>
                                          </p:stCondLst>
                                        </p:cTn>
                                        <p:tgtEl>
                                          <p:spTgt spid="11274"/>
                                        </p:tgtEl>
                                        <p:attrNameLst>
                                          <p:attrName>style.visibility</p:attrName>
                                        </p:attrNameLst>
                                      </p:cBhvr>
                                      <p:to>
                                        <p:strVal val="visible"/>
                                      </p:to>
                                    </p:set>
                                    <p:anim calcmode="lin" valueType="num">
                                      <p:cBhvr>
                                        <p:cTn id="34" dur="500" fill="hold"/>
                                        <p:tgtEl>
                                          <p:spTgt spid="11274"/>
                                        </p:tgtEl>
                                        <p:attrNameLst>
                                          <p:attrName>ppt_w</p:attrName>
                                        </p:attrNameLst>
                                      </p:cBhvr>
                                      <p:tavLst>
                                        <p:tav tm="0">
                                          <p:val>
                                            <p:fltVal val="0"/>
                                          </p:val>
                                        </p:tav>
                                        <p:tav tm="100000">
                                          <p:val>
                                            <p:strVal val="#ppt_w"/>
                                          </p:val>
                                        </p:tav>
                                      </p:tavLst>
                                    </p:anim>
                                    <p:anim calcmode="lin" valueType="num">
                                      <p:cBhvr>
                                        <p:cTn id="35" dur="500" fill="hold"/>
                                        <p:tgtEl>
                                          <p:spTgt spid="11274"/>
                                        </p:tgtEl>
                                        <p:attrNameLst>
                                          <p:attrName>ppt_h</p:attrName>
                                        </p:attrNameLst>
                                      </p:cBhvr>
                                      <p:tavLst>
                                        <p:tav tm="0">
                                          <p:val>
                                            <p:fltVal val="0"/>
                                          </p:val>
                                        </p:tav>
                                        <p:tav tm="100000">
                                          <p:val>
                                            <p:strVal val="#ppt_h"/>
                                          </p:val>
                                        </p:tav>
                                      </p:tavLst>
                                    </p:anim>
                                    <p:animEffect transition="in" filter="fade">
                                      <p:cBhvr>
                                        <p:cTn id="36" dur="500"/>
                                        <p:tgtEl>
                                          <p:spTgt spid="11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27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240</Words>
  <Application>Microsoft Office PowerPoint</Application>
  <PresentationFormat>Widescreen</PresentationFormat>
  <Paragraphs>42</Paragraphs>
  <Slides>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vt:i4>
      </vt:variant>
    </vt:vector>
  </HeadingPairs>
  <TitlesOfParts>
    <vt:vector size="14" baseType="lpstr">
      <vt:lpstr>Microsoft YaHei</vt:lpstr>
      <vt:lpstr>Microsoft YaHei</vt:lpstr>
      <vt:lpstr>Arial</vt:lpstr>
      <vt:lpstr>Calibri</vt:lpstr>
      <vt:lpstr>Calibri Light</vt:lpstr>
      <vt:lpstr>Cambria</vt:lpstr>
      <vt:lpstr>Times New Roman</vt:lpstr>
      <vt:lpstr>Verdana</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5</cp:revision>
  <dcterms:created xsi:type="dcterms:W3CDTF">2023-04-12T13:18:46Z</dcterms:created>
  <dcterms:modified xsi:type="dcterms:W3CDTF">2023-04-12T13:51:19Z</dcterms:modified>
</cp:coreProperties>
</file>