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9" r:id="rId1"/>
  </p:sldMasterIdLst>
  <p:notesMasterIdLst>
    <p:notesMasterId r:id="rId32"/>
  </p:notesMasterIdLst>
  <p:sldIdLst>
    <p:sldId id="272" r:id="rId2"/>
    <p:sldId id="273" r:id="rId3"/>
    <p:sldId id="270" r:id="rId4"/>
    <p:sldId id="268" r:id="rId5"/>
    <p:sldId id="256" r:id="rId6"/>
    <p:sldId id="274" r:id="rId7"/>
    <p:sldId id="265" r:id="rId8"/>
    <p:sldId id="260" r:id="rId9"/>
    <p:sldId id="263" r:id="rId10"/>
    <p:sldId id="266" r:id="rId11"/>
    <p:sldId id="293" r:id="rId12"/>
    <p:sldId id="282" r:id="rId13"/>
    <p:sldId id="292" r:id="rId14"/>
    <p:sldId id="291" r:id="rId15"/>
    <p:sldId id="290" r:id="rId16"/>
    <p:sldId id="294" r:id="rId17"/>
    <p:sldId id="295" r:id="rId18"/>
    <p:sldId id="289" r:id="rId19"/>
    <p:sldId id="296" r:id="rId20"/>
    <p:sldId id="297" r:id="rId21"/>
    <p:sldId id="267" r:id="rId22"/>
    <p:sldId id="259" r:id="rId23"/>
    <p:sldId id="279" r:id="rId24"/>
    <p:sldId id="280" r:id="rId25"/>
    <p:sldId id="277" r:id="rId26"/>
    <p:sldId id="271" r:id="rId27"/>
    <p:sldId id="262" r:id="rId28"/>
    <p:sldId id="275" r:id="rId29"/>
    <p:sldId id="276" r:id="rId30"/>
    <p:sldId id="278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31BE"/>
    <a:srgbClr val="670F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63" d="100"/>
          <a:sy n="63" d="100"/>
        </p:scale>
        <p:origin x="-102" y="-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CFF7C0-19F0-41A3-B0EF-3BAABF8DBA4A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A24C44-28C7-466C-BFF1-4BBC3AE6B3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922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vi-VN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F6CB958-C398-4A46-A11C-5B76704B4EAA}" type="slidenum">
              <a:rPr lang="en-US" altLang="en-US" smtClean="0"/>
              <a:pPr/>
              <a:t>1</a:t>
            </a:fld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211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60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43"/>
            <a:ext cx="36576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43"/>
            <a:ext cx="10769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404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536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385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5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5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237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030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7225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668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001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078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067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AutoShape 6"/>
          <p:cNvSpPr>
            <a:spLocks noChangeArrowheads="1"/>
          </p:cNvSpPr>
          <p:nvPr/>
        </p:nvSpPr>
        <p:spPr bwMode="auto">
          <a:xfrm>
            <a:off x="13647" y="1220736"/>
            <a:ext cx="12192000" cy="1955410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altLang="en-US" sz="4400" b="1">
              <a:solidFill>
                <a:srgbClr val="FF0000"/>
              </a:solidFill>
              <a:latin typeface="Showcard Gothic" pitchFamily="82" charset="0"/>
            </a:endParaRPr>
          </a:p>
          <a:p>
            <a:pPr algn="ctr" eaLnBrk="1" hangingPunct="1"/>
            <a:r>
              <a:rPr lang="en-US" altLang="en-US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CHỦ ĐỀ: CHỮ CÁCH ĐIỆU TRONG ĐỜI SỐNG</a:t>
            </a:r>
            <a:endParaRPr lang="en-US" altLang="en-US" sz="4000" b="1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en-US" altLang="en-US" sz="4400" b="1" u="sng" smtClean="0">
                <a:solidFill>
                  <a:schemeClr val="tx2">
                    <a:lumMod val="75000"/>
                  </a:schemeClr>
                </a:solidFill>
                <a:latin typeface="Segoe Script" pitchFamily="66" charset="0"/>
              </a:rPr>
              <a:t>Bài 1: </a:t>
            </a:r>
            <a:r>
              <a:rPr lang="en-US" altLang="en-US" sz="4400" b="1" smtClean="0">
                <a:solidFill>
                  <a:schemeClr val="tx2">
                    <a:lumMod val="75000"/>
                  </a:schemeClr>
                </a:solidFill>
                <a:latin typeface="Segoe Script" pitchFamily="66" charset="0"/>
              </a:rPr>
              <a:t>n</a:t>
            </a:r>
            <a:r>
              <a:rPr lang="en-US" altLang="en-US" sz="4400" b="1" smtClean="0">
                <a:solidFill>
                  <a:srgbClr val="FF0000"/>
                </a:solidFill>
                <a:latin typeface="Segoe Script" pitchFamily="66" charset="0"/>
              </a:rPr>
              <a:t>h</a:t>
            </a:r>
            <a:r>
              <a:rPr lang="en-US" altLang="en-US" sz="4400" b="1" smtClean="0">
                <a:solidFill>
                  <a:srgbClr val="00B0F0"/>
                </a:solidFill>
                <a:latin typeface="Segoe Script" pitchFamily="66" charset="0"/>
              </a:rPr>
              <a:t>ị</a:t>
            </a:r>
            <a:r>
              <a:rPr lang="en-US" altLang="en-US" sz="4400" b="1" smtClean="0">
                <a:solidFill>
                  <a:srgbClr val="670F5D"/>
                </a:solidFill>
                <a:latin typeface="Segoe Script" pitchFamily="66" charset="0"/>
              </a:rPr>
              <a:t>p</a:t>
            </a:r>
            <a:r>
              <a:rPr lang="en-US" altLang="en-US" sz="4400" b="1" smtClean="0">
                <a:solidFill>
                  <a:schemeClr val="tx2">
                    <a:lumMod val="75000"/>
                  </a:schemeClr>
                </a:solidFill>
                <a:latin typeface="Segoe Script" pitchFamily="66" charset="0"/>
              </a:rPr>
              <a:t> </a:t>
            </a:r>
            <a:r>
              <a:rPr lang="en-US" altLang="en-US" sz="4400" b="1" smtClean="0">
                <a:solidFill>
                  <a:srgbClr val="FF0000"/>
                </a:solidFill>
                <a:latin typeface="Segoe Script" pitchFamily="66" charset="0"/>
              </a:rPr>
              <a:t>đ</a:t>
            </a:r>
            <a:r>
              <a:rPr lang="en-US" altLang="en-US" sz="4400" b="1" smtClean="0">
                <a:solidFill>
                  <a:srgbClr val="FFC000"/>
                </a:solidFill>
                <a:latin typeface="Segoe Script" pitchFamily="66" charset="0"/>
              </a:rPr>
              <a:t>i</a:t>
            </a:r>
            <a:r>
              <a:rPr lang="en-US" altLang="en-US" sz="4400" b="1" smtClean="0">
                <a:solidFill>
                  <a:schemeClr val="tx2">
                    <a:lumMod val="75000"/>
                  </a:schemeClr>
                </a:solidFill>
                <a:latin typeface="Segoe Script" pitchFamily="66" charset="0"/>
              </a:rPr>
              <a:t>ệ</a:t>
            </a:r>
            <a:r>
              <a:rPr lang="en-US" altLang="en-US" sz="4400" b="1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66" charset="0"/>
              </a:rPr>
              <a:t>p</a:t>
            </a:r>
            <a:r>
              <a:rPr lang="en-US" altLang="en-US" sz="4400" b="1" smtClean="0">
                <a:solidFill>
                  <a:schemeClr val="tx2">
                    <a:lumMod val="75000"/>
                  </a:schemeClr>
                </a:solidFill>
                <a:latin typeface="Segoe Script" pitchFamily="66" charset="0"/>
              </a:rPr>
              <a:t> v</a:t>
            </a:r>
            <a:r>
              <a:rPr lang="en-US" altLang="en-US" sz="4400" b="1" smtClean="0">
                <a:solidFill>
                  <a:srgbClr val="FF0000"/>
                </a:solidFill>
                <a:latin typeface="Segoe Script" pitchFamily="66" charset="0"/>
              </a:rPr>
              <a:t>à</a:t>
            </a:r>
            <a:r>
              <a:rPr lang="en-US" altLang="en-US" sz="4400" b="1" smtClean="0">
                <a:solidFill>
                  <a:schemeClr val="tx2">
                    <a:lumMod val="75000"/>
                  </a:schemeClr>
                </a:solidFill>
                <a:latin typeface="Segoe Script" pitchFamily="66" charset="0"/>
              </a:rPr>
              <a:t> </a:t>
            </a:r>
            <a:r>
              <a:rPr lang="en-US" altLang="en-US" sz="4400" b="1" smtClean="0">
                <a:solidFill>
                  <a:srgbClr val="C00000"/>
                </a:solidFill>
                <a:latin typeface="Segoe Script" pitchFamily="66" charset="0"/>
              </a:rPr>
              <a:t>m</a:t>
            </a:r>
            <a:r>
              <a:rPr lang="en-US" altLang="en-US" sz="4400" b="1" smtClean="0">
                <a:solidFill>
                  <a:srgbClr val="FFC000"/>
                </a:solidFill>
                <a:latin typeface="Segoe Script" pitchFamily="66" charset="0"/>
              </a:rPr>
              <a:t>à</a:t>
            </a:r>
            <a:r>
              <a:rPr lang="en-US" altLang="en-US" sz="4400" b="1" smtClean="0">
                <a:solidFill>
                  <a:schemeClr val="tx2">
                    <a:lumMod val="75000"/>
                  </a:schemeClr>
                </a:solidFill>
                <a:latin typeface="Segoe Script" pitchFamily="66" charset="0"/>
              </a:rPr>
              <a:t>u s</a:t>
            </a:r>
            <a:r>
              <a:rPr lang="en-US" altLang="en-US" sz="4400" b="1" smtClean="0">
                <a:solidFill>
                  <a:srgbClr val="FF0000"/>
                </a:solidFill>
                <a:latin typeface="Segoe Script" pitchFamily="66" charset="0"/>
              </a:rPr>
              <a:t>ắ</a:t>
            </a:r>
            <a:r>
              <a:rPr lang="en-US" altLang="en-US" sz="4400" b="1" smtClean="0">
                <a:solidFill>
                  <a:schemeClr val="tx2">
                    <a:lumMod val="75000"/>
                  </a:schemeClr>
                </a:solidFill>
                <a:latin typeface="Segoe Script" pitchFamily="66" charset="0"/>
              </a:rPr>
              <a:t>c </a:t>
            </a:r>
            <a:r>
              <a:rPr lang="en-US" altLang="en-US" sz="4400" b="1" smtClean="0">
                <a:solidFill>
                  <a:srgbClr val="C00000"/>
                </a:solidFill>
                <a:latin typeface="Segoe Script" pitchFamily="66" charset="0"/>
              </a:rPr>
              <a:t>c</a:t>
            </a:r>
            <a:r>
              <a:rPr lang="en-US" altLang="en-US" sz="4400" b="1" smtClean="0">
                <a:solidFill>
                  <a:srgbClr val="FFC000"/>
                </a:solidFill>
                <a:latin typeface="Segoe Script" pitchFamily="66" charset="0"/>
              </a:rPr>
              <a:t>ủ</a:t>
            </a:r>
            <a:r>
              <a:rPr lang="en-US" altLang="en-US" sz="4400" b="1" smtClean="0">
                <a:solidFill>
                  <a:schemeClr val="tx2">
                    <a:lumMod val="60000"/>
                    <a:lumOff val="40000"/>
                  </a:schemeClr>
                </a:solidFill>
                <a:latin typeface="Segoe Script" pitchFamily="66" charset="0"/>
              </a:rPr>
              <a:t>a</a:t>
            </a:r>
            <a:r>
              <a:rPr lang="en-US" altLang="en-US" sz="4400" b="1" smtClean="0">
                <a:solidFill>
                  <a:schemeClr val="tx2">
                    <a:lumMod val="75000"/>
                  </a:schemeClr>
                </a:solidFill>
                <a:latin typeface="Segoe Script" pitchFamily="66" charset="0"/>
              </a:rPr>
              <a:t> c</a:t>
            </a:r>
            <a:r>
              <a:rPr lang="en-US" altLang="en-US" sz="4400" b="1" smtClean="0">
                <a:solidFill>
                  <a:srgbClr val="F731BE"/>
                </a:solidFill>
                <a:latin typeface="Segoe Script" pitchFamily="66" charset="0"/>
              </a:rPr>
              <a:t>h</a:t>
            </a:r>
            <a:r>
              <a:rPr lang="en-US" altLang="en-US" sz="4400" b="1" smtClean="0">
                <a:solidFill>
                  <a:srgbClr val="FF0000"/>
                </a:solidFill>
                <a:latin typeface="Segoe Script" pitchFamily="66" charset="0"/>
              </a:rPr>
              <a:t>ữ</a:t>
            </a:r>
            <a:endParaRPr lang="en-US" altLang="en-US" sz="4400" b="1">
              <a:solidFill>
                <a:srgbClr val="FF0000"/>
              </a:solidFill>
              <a:latin typeface="Segoe Script" pitchFamily="66" charset="0"/>
            </a:endParaRPr>
          </a:p>
          <a:p>
            <a:pPr algn="ctr" eaLnBrk="1" hangingPunct="1"/>
            <a:endParaRPr lang="en-US" altLang="en-US" sz="3600" b="1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30724" name="Rectangle 30"/>
          <p:cNvSpPr>
            <a:spLocks noChangeArrowheads="1"/>
          </p:cNvSpPr>
          <p:nvPr/>
        </p:nvSpPr>
        <p:spPr bwMode="auto">
          <a:xfrm>
            <a:off x="1" y="14068"/>
            <a:ext cx="12192000" cy="106914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eaLnBrk="1" hangingPunct="1"/>
            <a:endParaRPr lang="en-US" altLang="en-US"/>
          </a:p>
        </p:txBody>
      </p:sp>
      <p:sp>
        <p:nvSpPr>
          <p:cNvPr id="30725" name="WordArt 32"/>
          <p:cNvSpPr>
            <a:spLocks noChangeArrowheads="1" noChangeShapeType="1" noTextEdit="1"/>
          </p:cNvSpPr>
          <p:nvPr/>
        </p:nvSpPr>
        <p:spPr bwMode="auto">
          <a:xfrm>
            <a:off x="1937987" y="152400"/>
            <a:ext cx="8708151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MĨ THUẬT LỚP 7</a:t>
            </a:r>
          </a:p>
        </p:txBody>
      </p:sp>
      <p:pic>
        <p:nvPicPr>
          <p:cNvPr id="30726" name="Picture 8" descr="PALETTE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5120" y="3725839"/>
            <a:ext cx="3682592" cy="2748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8" name="WordArt 13"/>
          <p:cNvSpPr>
            <a:spLocks noChangeArrowheads="1" noChangeShapeType="1" noTextEdit="1"/>
          </p:cNvSpPr>
          <p:nvPr/>
        </p:nvSpPr>
        <p:spPr bwMode="auto">
          <a:xfrm>
            <a:off x="5854893" y="3821381"/>
            <a:ext cx="3439235" cy="2483893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76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Arial"/>
                <a:cs typeface="Arial"/>
              </a:rPr>
              <a:t>B</a:t>
            </a:r>
          </a:p>
        </p:txBody>
      </p:sp>
      <p:sp>
        <p:nvSpPr>
          <p:cNvPr id="30729" name="WordArt 14"/>
          <p:cNvSpPr>
            <a:spLocks noChangeArrowheads="1" noChangeShapeType="1" noTextEdit="1"/>
          </p:cNvSpPr>
          <p:nvPr/>
        </p:nvSpPr>
        <p:spPr bwMode="auto">
          <a:xfrm>
            <a:off x="8116408" y="3657608"/>
            <a:ext cx="3170293" cy="3002507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C</a:t>
            </a:r>
          </a:p>
        </p:txBody>
      </p:sp>
      <p:sp>
        <p:nvSpPr>
          <p:cNvPr id="10" name="WordArt 12"/>
          <p:cNvSpPr>
            <a:spLocks noChangeArrowheads="1" noChangeShapeType="1" noTextEdit="1"/>
          </p:cNvSpPr>
          <p:nvPr/>
        </p:nvSpPr>
        <p:spPr bwMode="auto">
          <a:xfrm rot="20804700">
            <a:off x="4038571" y="3226922"/>
            <a:ext cx="2879679" cy="2605568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Arial"/>
                <a:cs typeface="Arial"/>
              </a:rPr>
              <a:t>A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3EBE047-D006-4116-A602-9D5EC3344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0107" y="1231102"/>
            <a:ext cx="8017564" cy="523760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095E496A-DB6B-4394-9C1E-DA9275F66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161" y="0"/>
            <a:ext cx="4139179" cy="1280890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04208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DSC01967"/>
          <p:cNvPicPr>
            <a:picLocks noChangeAspect="1" noChangeArrowheads="1"/>
          </p:cNvPicPr>
          <p:nvPr/>
        </p:nvPicPr>
        <p:blipFill>
          <a:blip r:embed="rId2">
            <a:lum bright="-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6" y="762000"/>
            <a:ext cx="11510433" cy="1917700"/>
          </a:xfrm>
          <a:prstGeom prst="rect">
            <a:avLst/>
          </a:prstGeom>
          <a:noFill/>
          <a:ln w="25400" cap="rnd">
            <a:solidFill>
              <a:srgbClr val="3366FF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2" descr="DSC01954"/>
          <p:cNvPicPr>
            <a:picLocks noChangeAspect="1" noChangeArrowheads="1"/>
          </p:cNvPicPr>
          <p:nvPr/>
        </p:nvPicPr>
        <p:blipFill>
          <a:blip r:embed="rId3">
            <a:lum bright="30000"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00" y="3124209"/>
            <a:ext cx="9652000" cy="3235325"/>
          </a:xfrm>
          <a:prstGeom prst="rect">
            <a:avLst/>
          </a:prstGeom>
          <a:noFill/>
          <a:ln w="38100" cap="rnd" cmpd="dbl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602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 descr="DSC01957"/>
          <p:cNvPicPr>
            <a:picLocks noChangeAspect="1" noChangeArrowheads="1"/>
          </p:cNvPicPr>
          <p:nvPr/>
        </p:nvPicPr>
        <p:blipFill>
          <a:blip r:embed="rId2">
            <a:lum bright="18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3505209"/>
            <a:ext cx="11379200" cy="3076575"/>
          </a:xfrm>
          <a:prstGeom prst="rect">
            <a:avLst/>
          </a:prstGeom>
          <a:noFill/>
          <a:ln w="25400" cap="rnd">
            <a:solidFill>
              <a:srgbClr val="0000FF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8" descr="DSC01953"/>
          <p:cNvPicPr>
            <a:picLocks noChangeAspect="1" noChangeArrowheads="1"/>
          </p:cNvPicPr>
          <p:nvPr/>
        </p:nvPicPr>
        <p:blipFill>
          <a:blip r:embed="rId3">
            <a:lum bright="24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334965"/>
            <a:ext cx="11379200" cy="2865437"/>
          </a:xfrm>
          <a:prstGeom prst="rect">
            <a:avLst/>
          </a:prstGeom>
          <a:noFill/>
          <a:ln w="25400" cap="rnd">
            <a:solidFill>
              <a:srgbClr val="3366FF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542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SC01960"/>
          <p:cNvPicPr>
            <a:picLocks noChangeAspect="1" noChangeArrowheads="1"/>
          </p:cNvPicPr>
          <p:nvPr/>
        </p:nvPicPr>
        <p:blipFill>
          <a:blip r:embed="rId2">
            <a:lum bright="6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736977"/>
            <a:ext cx="11582400" cy="5345563"/>
          </a:xfrm>
          <a:prstGeom prst="rect">
            <a:avLst/>
          </a:prstGeom>
          <a:noFill/>
          <a:ln w="25400">
            <a:solidFill>
              <a:srgbClr val="00808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602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SC01958"/>
          <p:cNvPicPr>
            <a:picLocks noChangeAspect="1" noChangeArrowheads="1"/>
          </p:cNvPicPr>
          <p:nvPr/>
        </p:nvPicPr>
        <p:blipFill>
          <a:blip r:embed="rId2">
            <a:lum bright="24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152400"/>
            <a:ext cx="10160000" cy="3132138"/>
          </a:xfrm>
          <a:prstGeom prst="rect">
            <a:avLst/>
          </a:prstGeom>
          <a:noFill/>
          <a:ln w="25400" cap="rnd">
            <a:solidFill>
              <a:srgbClr val="80008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 descr="DSC01959"/>
          <p:cNvPicPr>
            <a:picLocks noChangeAspect="1" noChangeArrowheads="1"/>
          </p:cNvPicPr>
          <p:nvPr/>
        </p:nvPicPr>
        <p:blipFill>
          <a:blip r:embed="rId3">
            <a:lum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3429009"/>
            <a:ext cx="10058400" cy="3249613"/>
          </a:xfrm>
          <a:prstGeom prst="rect">
            <a:avLst/>
          </a:prstGeom>
          <a:noFill/>
          <a:ln w="25400" cap="rnd">
            <a:solidFill>
              <a:srgbClr val="CC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602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DSC01993"/>
          <p:cNvPicPr>
            <a:picLocks noChangeAspect="1" noChangeArrowheads="1"/>
          </p:cNvPicPr>
          <p:nvPr/>
        </p:nvPicPr>
        <p:blipFill>
          <a:blip r:embed="rId2">
            <a:lum bright="-6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5283200" cy="6400800"/>
          </a:xfrm>
          <a:prstGeom prst="rect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DSC01994"/>
          <p:cNvPicPr>
            <a:picLocks noChangeAspect="1" noChangeArrowheads="1"/>
          </p:cNvPicPr>
          <p:nvPr/>
        </p:nvPicPr>
        <p:blipFill>
          <a:blip r:embed="rId3">
            <a:lum bright="-24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340" y="228600"/>
            <a:ext cx="5806017" cy="6400800"/>
          </a:xfrm>
          <a:prstGeom prst="rect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346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DSC01992"/>
          <p:cNvPicPr>
            <a:picLocks noChangeAspect="1" noChangeArrowheads="1"/>
          </p:cNvPicPr>
          <p:nvPr/>
        </p:nvPicPr>
        <p:blipFill>
          <a:blip r:embed="rId2">
            <a:lum bright="-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304800"/>
            <a:ext cx="5861051" cy="6248400"/>
          </a:xfrm>
          <a:prstGeom prst="rect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DSC01985"/>
          <p:cNvPicPr>
            <a:picLocks noChangeAspect="1" noChangeArrowheads="1"/>
          </p:cNvPicPr>
          <p:nvPr/>
        </p:nvPicPr>
        <p:blipFill>
          <a:blip r:embed="rId3">
            <a:lum bright="-18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668" y="304800"/>
            <a:ext cx="5681133" cy="6248400"/>
          </a:xfrm>
          <a:prstGeom prst="rect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118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DSC01986"/>
          <p:cNvPicPr>
            <a:picLocks noChangeAspect="1" noChangeArrowheads="1"/>
          </p:cNvPicPr>
          <p:nvPr/>
        </p:nvPicPr>
        <p:blipFill>
          <a:blip r:embed="rId2">
            <a:lum bright="-24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256" y="228600"/>
            <a:ext cx="5412317" cy="6400800"/>
          </a:xfrm>
          <a:prstGeom prst="rect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67 Chữ dễ thương ý tưởng trong 2022 | chủ đề, chữ cái, nghệ thuật chữ viế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96" b="5126"/>
          <a:stretch/>
        </p:blipFill>
        <p:spPr bwMode="auto">
          <a:xfrm>
            <a:off x="646893" y="228600"/>
            <a:ext cx="5149385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239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DSC01988"/>
          <p:cNvPicPr>
            <a:picLocks noChangeAspect="1" noChangeArrowheads="1"/>
          </p:cNvPicPr>
          <p:nvPr/>
        </p:nvPicPr>
        <p:blipFill>
          <a:blip r:embed="rId2">
            <a:lum bright="-12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58" y="228600"/>
            <a:ext cx="5704417" cy="6400800"/>
          </a:xfrm>
          <a:prstGeom prst="rect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DSC01990"/>
          <p:cNvPicPr>
            <a:picLocks noChangeAspect="1" noChangeArrowheads="1"/>
          </p:cNvPicPr>
          <p:nvPr/>
        </p:nvPicPr>
        <p:blipFill>
          <a:blip r:embed="rId3">
            <a:lum bright="-12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027" y="228600"/>
            <a:ext cx="5704764" cy="6443663"/>
          </a:xfrm>
          <a:prstGeom prst="rect">
            <a:avLst/>
          </a:prstGeom>
          <a:noFill/>
          <a:ln w="25400" cap="rnd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99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89" y="254244"/>
            <a:ext cx="11582063" cy="6388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168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3" descr="1481253860668_510434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34776" y="4026098"/>
            <a:ext cx="3012601" cy="277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3" descr="thiet_ke_typography_ao_phong_04(2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593" y="2797799"/>
            <a:ext cx="3166280" cy="4060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6" descr="Logo Chữ Cái Đẹp - 76+ Mẫu Thiết Kế Logo Chữ Cái | Mekoong - Amade Graphi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86913" y="788430"/>
            <a:ext cx="6100547" cy="3457583"/>
          </a:xfrm>
          <a:prstGeom prst="rect">
            <a:avLst/>
          </a:prstGeom>
          <a:noFill/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85941" y="1282902"/>
            <a:ext cx="2755552" cy="2425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3116" y="1296550"/>
            <a:ext cx="2990461" cy="14089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Picture 12" descr="Trang trí nội thất bằng chữ, số đang là mốt - Tạp chí Đẹp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60113" y="4026090"/>
            <a:ext cx="5145207" cy="265449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50381" y="259314"/>
            <a:ext cx="11382233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400" b="1" smtClean="0">
                <a:solidFill>
                  <a:srgbClr val="002060"/>
                </a:solidFill>
              </a:rPr>
              <a:t>CHỮ CÓ VAI TRÒ NHƯ THẾ NÀO TRONG CUỘC SỐNG CHỦA CHÚNG TA: </a:t>
            </a:r>
            <a:endParaRPr lang="en-US" sz="2400" b="1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8450" y="150129"/>
            <a:ext cx="11641543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Chữ trang trí vừa có tác dụng làm đẹp vừa thể hiện rõ ý nghĩa của nội dung cần được trang trí. </a:t>
            </a:r>
            <a:endParaRPr lang="en-US" sz="28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27" y="379724"/>
            <a:ext cx="5119639" cy="6068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 descr="Tranh tô màu chữ cá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647" y="379724"/>
            <a:ext cx="5495333" cy="6280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821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6" y="156415"/>
            <a:ext cx="11686735" cy="174858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vi-VN" sz="3600" b="1" dirty="0">
                <a:solidFill>
                  <a:srgbClr val="002060"/>
                </a:solidFill>
                <a:latin typeface="+mj-lt"/>
              </a:rPr>
              <a:t>VẼ BỐ CỤC TRANG TRÍ BẰNG NHỮNG </a:t>
            </a:r>
            <a:r>
              <a:rPr lang="vi-VN" sz="3600" b="1">
                <a:solidFill>
                  <a:srgbClr val="002060"/>
                </a:solidFill>
                <a:latin typeface="+mj-lt"/>
              </a:rPr>
              <a:t>CHỮ </a:t>
            </a:r>
            <a:r>
              <a:rPr lang="vi-VN" sz="3600" b="1" smtClean="0">
                <a:solidFill>
                  <a:srgbClr val="002060"/>
                </a:solidFill>
                <a:latin typeface="+mj-lt"/>
              </a:rPr>
              <a:t>CÁI</a:t>
            </a:r>
            <a:r>
              <a:rPr lang="en-US" sz="3600" b="1" smtClean="0">
                <a:solidFill>
                  <a:srgbClr val="002060"/>
                </a:solidFill>
                <a:latin typeface="+mj-lt"/>
              </a:rPr>
              <a:t> </a:t>
            </a:r>
            <a:br>
              <a:rPr lang="en-US" sz="3600" b="1" smtClean="0">
                <a:solidFill>
                  <a:srgbClr val="002060"/>
                </a:solidFill>
                <a:latin typeface="+mj-lt"/>
              </a:rPr>
            </a:br>
            <a:r>
              <a:rPr lang="en-US" sz="36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 NHỮNG LƯU Ý CẦN THIẾT KHI LÀM BÀI.</a:t>
            </a:r>
            <a:endParaRPr lang="en-US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3220" y="2072949"/>
            <a:ext cx="11662117" cy="452759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vi-VN" sz="3600" dirty="0">
                <a:solidFill>
                  <a:srgbClr val="FF0000"/>
                </a:solidFill>
                <a:latin typeface="+mj-lt"/>
              </a:rPr>
              <a:t>LỰA CHỌN KIỂU CHỮ VÀ NHỮNG CHỮ CÁI PHÙ HỢP VỚI Ý TƯỞNG BÀI VẼ, CHỈ NÊN SỬ DỤNG MỘT ĐẾN HAI KIỂU CHỮ TRONG MỘT BÀI VẼ</a:t>
            </a:r>
          </a:p>
          <a:p>
            <a:r>
              <a:rPr lang="vi-VN" sz="3600" dirty="0">
                <a:solidFill>
                  <a:srgbClr val="FF0000"/>
                </a:solidFill>
                <a:latin typeface="+mj-lt"/>
              </a:rPr>
              <a:t>XÁC ĐỊNH KHUÔN KHỔ BÀI VẼ</a:t>
            </a:r>
          </a:p>
          <a:p>
            <a:r>
              <a:rPr lang="vi-VN" sz="3600" dirty="0">
                <a:solidFill>
                  <a:srgbClr val="FF0000"/>
                </a:solidFill>
                <a:latin typeface="+mj-lt"/>
              </a:rPr>
              <a:t>THỰC HIỆN BÀI VẼ, LƯU Ý KHÔNG BIẾN ĐỔI QUÁ NHIỀU LÀM MẤT ĐẶC TRƯNG CỦA KIỂU CHỮ BAN ĐẦU</a:t>
            </a:r>
            <a:endParaRPr lang="en-US" sz="36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9114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CEA39A7F-ECD7-443C-ABD7-1329D2031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D33F4C9-C591-46D0-A144-893218D5A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097" y="286610"/>
            <a:ext cx="11013745" cy="6359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952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33" y="222343"/>
            <a:ext cx="10932051" cy="6437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824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751" y="316532"/>
            <a:ext cx="6763651" cy="6246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837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Cách vẽ chữ trang trí lớp 7 đẹp đơn giản và thu hút - Máy đuổi chuột thông  minh CALIBRA - calibravietnam.v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007" y="154656"/>
            <a:ext cx="9717207" cy="6510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996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Mĩ Thuật 4| Em Sáng Tạo Cùng Những Con Chữ| Những Chữ Cái Đáng Yêu| Chữ  Lộc| Học Vẽ Thật Là Vui - YouTube">
            <a:extLst>
              <a:ext uri="{FF2B5EF4-FFF2-40B4-BE49-F238E27FC236}">
                <a16:creationId xmlns:a16="http://schemas.microsoft.com/office/drawing/2014/main" xmlns="" id="{99973CFD-6830-4608-BE0B-FD3088D1DB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822" y="341195"/>
            <a:ext cx="10549719" cy="6227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794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69240" y="286603"/>
            <a:ext cx="9758149" cy="6265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33315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41949" y="327554"/>
            <a:ext cx="9921923" cy="623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33315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985" y="380196"/>
            <a:ext cx="10751083" cy="6020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0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7316" y="3"/>
            <a:ext cx="9423149" cy="1748589"/>
          </a:xfrm>
        </p:spPr>
        <p:txBody>
          <a:bodyPr>
            <a:normAutofit/>
          </a:bodyPr>
          <a:lstStyle/>
          <a:p>
            <a:r>
              <a:rPr lang="en-US" sz="4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CHỮ CÁCH ĐIỆU </a:t>
            </a:r>
            <a:r>
              <a:rPr lang="vi-VN" sz="4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TRONG </a:t>
            </a:r>
            <a:r>
              <a:rPr lang="en-US" sz="4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vi-VN" sz="4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endParaRPr lang="en-US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48" y="1968209"/>
            <a:ext cx="5781605" cy="38244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139" y="1968202"/>
            <a:ext cx="5123600" cy="384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64702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48" r="6162"/>
          <a:stretch/>
        </p:blipFill>
        <p:spPr bwMode="auto">
          <a:xfrm>
            <a:off x="1405721" y="278216"/>
            <a:ext cx="8584443" cy="6134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690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影片營銷- Kasual 為客戶提供一站式網上廣告宣傳方案">
            <a:extLst>
              <a:ext uri="{FF2B5EF4-FFF2-40B4-BE49-F238E27FC236}">
                <a16:creationId xmlns:a16="http://schemas.microsoft.com/office/drawing/2014/main" xmlns="" id="{FE8F9218-E374-4F05-877F-B908C886E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27" y="1064525"/>
            <a:ext cx="3343708" cy="223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Trang trí phòng bé yêu cực lạ chỉ với... những chữ cái">
            <a:extLst>
              <a:ext uri="{FF2B5EF4-FFF2-40B4-BE49-F238E27FC236}">
                <a16:creationId xmlns:a16="http://schemas.microsoft.com/office/drawing/2014/main" xmlns="" id="{795B1719-DB0B-4F42-9F01-C6BACE507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508" y="3343696"/>
            <a:ext cx="4285397" cy="2635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0" name="AutoShape 2" descr="54 các kiểu chữ trang trí dễ thương, sáng tạo thu hút cả trẻ và người lớ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92" name="AutoShape 4" descr="54 các kiểu chữ trang trí dễ thương, sáng tạo thu hút cả trẻ và người lớ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94" name="AutoShape 6" descr="54 các kiểu chữ trang trí dễ thương, sáng tạo thu hút cả trẻ và người lớ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296" name="Picture 8" descr="54 các kiểu chữ trang trí dễ thương, sáng tạo thu hút cả trẻ và người lớ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89863" y="1132772"/>
            <a:ext cx="4312692" cy="2193633"/>
          </a:xfrm>
          <a:prstGeom prst="rect">
            <a:avLst/>
          </a:prstGeom>
          <a:noFill/>
        </p:spPr>
      </p:pic>
      <p:pic>
        <p:nvPicPr>
          <p:cNvPr id="12298" name="Picture 10" descr="54 các kiểu chữ trang trí dễ thương, sáng tạo thu hút cả trẻ và người lớ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871048" y="1160066"/>
            <a:ext cx="2893325" cy="4749421"/>
          </a:xfrm>
          <a:prstGeom prst="rect">
            <a:avLst/>
          </a:prstGeom>
          <a:noFill/>
        </p:spPr>
      </p:pic>
      <p:sp>
        <p:nvSpPr>
          <p:cNvPr id="12302" name="AutoShape 14" descr="Ứng Dụng Logo Youtube Facebook Poster Vải Lụa Treo Tường Hình Tranh Thiên  Nhiên Trang Trí Hình Ảnh Hiện Đại Trang Trí Nhà 1119|Miếng dán tường| -  AliExpres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304" name="AutoShape 16" descr="Ứng Dụng Logo Youtube Facebook Poster Vải Lụa Treo Tường Hình Tranh Thiên  Nhiên Trang Trí Hình Ảnh Hiện Đại Trang Trí Nhà 1119|Miếng dán tường| -  AliExpres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306" name="Picture 18" descr="TRỌN BỘ BONG BÓNG BAY KÈM CHỮ TRANG TRÍ SINH NHẬT HAPPY BIRTHDAY CỰC ĐẸP  LOẠI LỚN - COMBO BÓNG BAY + CHỮ TRANG TRÍ SINH NHẬT TẠI NHÀ NHIỀU MẪU SIÊU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1320" y="3343697"/>
            <a:ext cx="3343701" cy="2646792"/>
          </a:xfrm>
          <a:prstGeom prst="rect">
            <a:avLst/>
          </a:prstGeom>
          <a:noFill/>
        </p:spPr>
      </p:pic>
      <p:sp>
        <p:nvSpPr>
          <p:cNvPr id="12310" name="AutoShape 22" descr="Logo Chữ Cái Đẹp - 76+ Mẫu Thiết Kế Logo Chữ Cái | Mekoong - Amade Graph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312" name="AutoShape 24" descr="Logo Chữ Cái Đẹp - 76+ Mẫu Thiết Kế Logo Chữ Cái | Mekoong - Amade Graph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1467316" y="8"/>
            <a:ext cx="9423149" cy="1105469"/>
          </a:xfrm>
        </p:spPr>
        <p:txBody>
          <a:bodyPr>
            <a:normAutofit/>
          </a:bodyPr>
          <a:lstStyle/>
          <a:p>
            <a:r>
              <a:rPr lang="en-US" sz="4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CHỮ CÁCH ĐIỆU </a:t>
            </a:r>
            <a:r>
              <a:rPr lang="vi-VN" sz="4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TRONG </a:t>
            </a:r>
            <a:r>
              <a:rPr lang="en-US" sz="4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vi-VN" sz="4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endParaRPr lang="en-US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5617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27304"/>
            <a:ext cx="12192000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3600" b="1" u="sng" cap="none" spc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</a:rPr>
              <a:t>Chủ </a:t>
            </a:r>
            <a:r>
              <a:rPr lang="vi-VN" sz="3600" b="1" u="sng" cap="none" spc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</a:rPr>
              <a:t>đề</a:t>
            </a:r>
            <a:r>
              <a:rPr lang="en-US" sz="3600" b="1" u="sng" cap="none" spc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</a:rPr>
              <a:t>: </a:t>
            </a:r>
            <a:r>
              <a:rPr lang="en-US" sz="3600" b="1" cap="none" spc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</a:rPr>
              <a:t>CHỮ CÁCH ĐIỆU TRONG ĐỜI SỐNG</a:t>
            </a:r>
            <a:endParaRPr lang="en-US" sz="36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83366"/>
            <a:ext cx="121920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2800" b="1" u="sng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</a:rPr>
              <a:t>Bài </a:t>
            </a:r>
            <a:r>
              <a:rPr lang="vi-VN" sz="2800" b="1" u="sng" cap="none" spc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</a:rPr>
              <a:t>1:</a:t>
            </a:r>
            <a:r>
              <a:rPr lang="en-US" sz="2800" b="1" u="sng" cap="none" spc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</a:rPr>
              <a:t> </a:t>
            </a:r>
            <a:r>
              <a:rPr lang="vi-VN" sz="28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</a:rPr>
              <a:t>NHỊP </a:t>
            </a:r>
            <a:r>
              <a:rPr lang="vi-VN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</a:rPr>
              <a:t>ĐIỆU VÀ SẮC </a:t>
            </a:r>
            <a:r>
              <a:rPr lang="vi-VN" sz="28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</a:rPr>
              <a:t>MÀU </a:t>
            </a:r>
            <a:r>
              <a:rPr lang="vi-VN" sz="28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</a:rPr>
              <a:t>CỦA </a:t>
            </a:r>
            <a:r>
              <a:rPr lang="vi-VN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</a:rPr>
              <a:t>CHỮ</a:t>
            </a:r>
            <a:endParaRPr lang="en-US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1069" y="1460318"/>
            <a:ext cx="11737075" cy="521344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dirty="0">
              <a:solidFill>
                <a:srgbClr val="FFC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8364" y="1495402"/>
            <a:ext cx="458564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vi-VN" sz="2400" b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KHÁM PHÁ MỘT SỐ HÌNH THỨC TẠO HÌNH TỪ  NHỮNG CHỮ CÁI</a:t>
            </a:r>
            <a:r>
              <a:rPr lang="en-US" sz="2400" b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:</a:t>
            </a:r>
          </a:p>
          <a:p>
            <a:pPr marL="342900" indent="-342900">
              <a:buFont typeface="Arial" charset="0"/>
              <a:buChar char="•"/>
            </a:pPr>
            <a:r>
              <a:rPr lang="vi-VN" sz="28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Q</a:t>
            </a:r>
            <a:r>
              <a:rPr lang="en-US" sz="280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uan sát và thảo luận</a:t>
            </a:r>
            <a:r>
              <a:rPr lang="vi-VN" sz="280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800" b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Những chữ cái và kiểu chữ nào thường được sử dụng trong tạo hình trang trí.</a:t>
            </a:r>
          </a:p>
          <a:p>
            <a:pPr marL="342900" indent="-342900"/>
            <a:r>
              <a:rPr lang="en-US" sz="2800" b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Hình thức sắp xếp chữ trong mỗi bố cục đó như thế nào.</a:t>
            </a:r>
          </a:p>
          <a:p>
            <a:pPr marL="342900" indent="-342900"/>
            <a:r>
              <a:rPr lang="en-US" sz="2800" b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Màu sắc đậm nhạt của những chữ cái và nền như thế nào.</a:t>
            </a:r>
            <a:endParaRPr lang="vi-VN" sz="28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endParaRPr lang="en-US" b="1" smtClean="0">
              <a:solidFill>
                <a:srgbClr val="C00000"/>
              </a:solidFill>
            </a:endParaRPr>
          </a:p>
          <a:p>
            <a:pPr marL="342900" indent="-342900">
              <a:buAutoNum type="arabicPeriod"/>
            </a:pPr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16200000" flipH="1">
            <a:off x="2142706" y="4067038"/>
            <a:ext cx="5145207" cy="13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 descr="Giải bài 1 Nhịp điệu và sắc màu của chữ | Giải mĩ thuật 7 chân trời sáng  tạo - Tech12h">
            <a:extLst>
              <a:ext uri="{FF2B5EF4-FFF2-40B4-BE49-F238E27FC236}">
                <a16:creationId xmlns:a16="http://schemas.microsoft.com/office/drawing/2014/main" xmlns="" id="{2E9D3C8A-F103-4851-979F-39099A818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779" y="1446662"/>
            <a:ext cx="5395060" cy="5227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DD33F4C9-C591-46D0-A144-893218D5AA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8916" y="1514909"/>
            <a:ext cx="3470913" cy="19769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3EBE047-D006-4116-A602-9D5EC33440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6381" y="3534776"/>
            <a:ext cx="3878329" cy="292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474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27304"/>
            <a:ext cx="12192000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3600" b="1" u="sng" cap="none" spc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</a:rPr>
              <a:t>Chủ </a:t>
            </a:r>
            <a:r>
              <a:rPr lang="vi-VN" sz="3600" b="1" u="sng" cap="none" spc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</a:rPr>
              <a:t>đề</a:t>
            </a:r>
            <a:r>
              <a:rPr lang="en-US" sz="3600" b="1" u="sng" cap="none" spc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</a:rPr>
              <a:t>: </a:t>
            </a:r>
            <a:r>
              <a:rPr lang="en-US" sz="3600" b="1" cap="none" spc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</a:rPr>
              <a:t>CHỮ CÁCH ĐIỆU TRONG ĐỜI SỐNG</a:t>
            </a:r>
            <a:endParaRPr lang="en-US" sz="36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83366"/>
            <a:ext cx="121920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2800" b="1" u="sng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</a:rPr>
              <a:t>Bài </a:t>
            </a:r>
            <a:r>
              <a:rPr lang="vi-VN" sz="2800" b="1" u="sng" cap="none" spc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</a:rPr>
              <a:t>1:</a:t>
            </a:r>
            <a:r>
              <a:rPr lang="en-US" sz="2800" b="1" u="sng" cap="none" spc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</a:rPr>
              <a:t> </a:t>
            </a:r>
            <a:r>
              <a:rPr lang="vi-VN" sz="28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</a:rPr>
              <a:t>NHỊP </a:t>
            </a:r>
            <a:r>
              <a:rPr lang="vi-VN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</a:rPr>
              <a:t>ĐIỆU VÀ SẮC </a:t>
            </a:r>
            <a:r>
              <a:rPr lang="vi-VN" sz="28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</a:rPr>
              <a:t>MÀU </a:t>
            </a:r>
            <a:r>
              <a:rPr lang="vi-VN" sz="28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</a:rPr>
              <a:t>CỦA </a:t>
            </a:r>
            <a:r>
              <a:rPr lang="vi-VN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</a:rPr>
              <a:t>CHỮ</a:t>
            </a:r>
            <a:endParaRPr lang="en-US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1069" y="1460318"/>
            <a:ext cx="11737075" cy="521344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 dirty="0">
              <a:solidFill>
                <a:srgbClr val="FFC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8364" y="1495398"/>
            <a:ext cx="4585648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vi-VN" sz="2400" b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KHÁM PHÁ MỘT SỐ HÌNH THỨC TẠO HÌNH TỪ  NHỮNG CHỮ CÁI</a:t>
            </a:r>
            <a:r>
              <a:rPr lang="en-US" sz="2400" b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:</a:t>
            </a:r>
          </a:p>
          <a:p>
            <a:pPr marL="342900" indent="-342900">
              <a:buFont typeface="Arial" charset="0"/>
              <a:buChar char="•"/>
            </a:pPr>
            <a:r>
              <a:rPr lang="vi-VN" sz="240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Q</a:t>
            </a:r>
            <a:r>
              <a:rPr lang="en-US" sz="240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ua quan sát ta thấy</a:t>
            </a:r>
            <a:r>
              <a:rPr lang="vi-VN" sz="240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Tất cả chữ cái và tất cả các kiểu chữ đều có thể sử dụng để tạo hình trang trí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 thức sắp xếp bố cục hoàn toàn tự do không theo quy luật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Màu sắc và độ đậm nhạt khác xa nhau về sắc độ, có thể sử dụng các cặp màu tương phản, màu bổ túc,…</a:t>
            </a:r>
            <a:endParaRPr lang="en-US" sz="2400" b="1" smtClean="0">
              <a:solidFill>
                <a:srgbClr val="C00000"/>
              </a:solidFill>
            </a:endParaRPr>
          </a:p>
          <a:p>
            <a:pPr marL="342900" indent="-342900">
              <a:buAutoNum type="arabicPeriod"/>
            </a:pPr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16200000" flipH="1">
            <a:off x="2142706" y="4067038"/>
            <a:ext cx="5145207" cy="13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 descr="Giải bài 1 Nhịp điệu và sắc màu của chữ | Giải mĩ thuật 7 chân trời sáng  tạo - Tech12h">
            <a:extLst>
              <a:ext uri="{FF2B5EF4-FFF2-40B4-BE49-F238E27FC236}">
                <a16:creationId xmlns:a16="http://schemas.microsoft.com/office/drawing/2014/main" xmlns="" id="{2E9D3C8A-F103-4851-979F-39099A818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779" y="1446662"/>
            <a:ext cx="5395060" cy="5227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DD33F4C9-C591-46D0-A144-893218D5AA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8916" y="1514909"/>
            <a:ext cx="3470913" cy="19769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3EBE047-D006-4116-A602-9D5EC33440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6381" y="3534776"/>
            <a:ext cx="3878329" cy="292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474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538" y="191069"/>
            <a:ext cx="5609231" cy="6509982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endParaRPr lang="en-US" sz="2400" b="1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2400" b="1" smtClean="0">
                <a:solidFill>
                  <a:srgbClr val="002060"/>
                </a:solidFill>
              </a:rPr>
              <a:t>2. </a:t>
            </a:r>
            <a:r>
              <a:rPr lang="vi-VN" sz="2400" b="1" smtClean="0">
                <a:solidFill>
                  <a:srgbClr val="002060"/>
                </a:solidFill>
                <a:latin typeface="+mj-lt"/>
              </a:rPr>
              <a:t>CÁCH TẠO BỐ CỤC BẰNG NHỮNG CHỮ CÁI</a:t>
            </a:r>
            <a:r>
              <a:rPr lang="en-US" sz="2400" b="1" smtClean="0">
                <a:solidFill>
                  <a:srgbClr val="002060"/>
                </a:solidFill>
                <a:latin typeface="+mj-lt"/>
              </a:rPr>
              <a:t>:</a:t>
            </a:r>
          </a:p>
          <a:p>
            <a:r>
              <a:rPr lang="vi-VN" sz="1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CHỮ </a:t>
            </a:r>
            <a:r>
              <a:rPr lang="vi-VN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 VAI TRÒ GÌ TRONG BỐ CỤC ? </a:t>
            </a:r>
          </a:p>
          <a:p>
            <a:r>
              <a:rPr lang="vi-VN" sz="24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hữ có thể được sử dụng như một yếu tố tạo hình độc lập để vận dụng vào thiết kế  các sản phẩm mĩ thuật. </a:t>
            </a:r>
            <a:endParaRPr lang="vi-VN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KÍCH CỠ CHỮ KHÁC NHAU CÓ TÁC DỤNG GÌ? </a:t>
            </a:r>
          </a:p>
          <a:p>
            <a:r>
              <a:rPr lang="vi-VN" sz="24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ó tác dụng tạo nhịp điệu trong bài trang trí.</a:t>
            </a:r>
            <a:endParaRPr lang="vi-VN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MÀU SẮC ĐẬM NHẠT ĐƯỢC SỬ DỤNG TRONG BỐ CỤC TRANG TRÍ NHƯ THẾ NÀO?</a:t>
            </a:r>
          </a:p>
          <a:p>
            <a:r>
              <a:rPr lang="vi-VN" sz="180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ó sự kết hợp đan xen giữa màu tương phản bổ túc, nóng lạnh với nhiều sắc độ sẽ tạo được sự sinh động cho bài vẽ.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0" name="AutoShape 2" descr="CHỮ VÀ NGHỆ THUẬT CHỮ TRONG THIẾT KẾ TRUYỀN THÔNG HIỆN ĐẠ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2" name="AutoShape 4" descr="CHỮ VÀ NGHỆ THUẬT CHỮ TRONG THIẾT KẾ TRUYỀN THÔNG HIỆN ĐẠ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174" name="Picture 6" descr="Pin p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57648" y="3548419"/>
            <a:ext cx="2979760" cy="3168272"/>
          </a:xfrm>
          <a:prstGeom prst="rect">
            <a:avLst/>
          </a:prstGeom>
          <a:noFill/>
        </p:spPr>
      </p:pic>
      <p:pic>
        <p:nvPicPr>
          <p:cNvPr id="7176" name="Picture 8" descr="24 Beautiful and Creative Typography Graphic Designs for your inspirat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98591" y="204717"/>
            <a:ext cx="2843620" cy="3166280"/>
          </a:xfrm>
          <a:prstGeom prst="rect">
            <a:avLst/>
          </a:prstGeom>
          <a:noFill/>
        </p:spPr>
      </p:pic>
      <p:pic>
        <p:nvPicPr>
          <p:cNvPr id="7178" name="Picture 10" descr="Typography Posters: 30 Creative Poster Designs | Typography | Graphic  Design Junctio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8548" y="218361"/>
            <a:ext cx="3152633" cy="3193580"/>
          </a:xfrm>
          <a:prstGeom prst="rect">
            <a:avLst/>
          </a:prstGeom>
          <a:noFill/>
        </p:spPr>
      </p:pic>
      <p:pic>
        <p:nvPicPr>
          <p:cNvPr id="7180" name="Picture 12" descr="AAPT Campaign typ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46702" y="3575713"/>
            <a:ext cx="3147183" cy="31935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43333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76777" y="182880"/>
            <a:ext cx="11043139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Arial" charset="0"/>
              <a:buChar char="•"/>
            </a:pPr>
            <a:r>
              <a:rPr lang="en-US" sz="3200" b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Các nhóm quan sát hình ảnh em hãy cho biết các bước tạo bố cục trang trí bằng chữ cái được thực hiện như thế nào?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6440" y="1519320"/>
            <a:ext cx="4501661" cy="489364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Arial" charset="0"/>
              <a:buChar char="•"/>
            </a:pPr>
            <a:endParaRPr lang="en-US" sz="24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Lưạ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chọn kiểu chữ và chữ cái sẽ sử dụng</a:t>
            </a:r>
          </a:p>
          <a:p>
            <a:pPr>
              <a:buFont typeface="Arial" charset="0"/>
              <a:buChar char="•"/>
            </a:pPr>
            <a:endParaRPr lang="en-US" sz="24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2. Phác khung hình cho các chữ</a:t>
            </a:r>
          </a:p>
          <a:p>
            <a:pPr>
              <a:buFont typeface="Arial" charset="0"/>
              <a:buChar char="•"/>
            </a:pPr>
            <a:endParaRPr lang="en-US" sz="24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3. Vẽ chữ để tạo mảng hình giữa các chữ </a:t>
            </a:r>
          </a:p>
          <a:p>
            <a:pPr>
              <a:buFont typeface="Arial" charset="0"/>
              <a:buChar char="•"/>
            </a:pPr>
            <a:endParaRPr lang="en-US" sz="24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4. Vẽ màu và hoàn thiện bố cục.</a:t>
            </a:r>
          </a:p>
          <a:p>
            <a:pPr>
              <a:buFont typeface="Arial" charset="0"/>
              <a:buChar char="•"/>
            </a:pPr>
            <a:endParaRPr lang="en-US" sz="24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endParaRPr lang="en-US" sz="24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Giải bài 1 Nhịp điệu và sắc màu của chữ | Giải mĩ thuật 7 chân trời sáng  tạo - Tech12h">
            <a:extLst>
              <a:ext uri="{FF2B5EF4-FFF2-40B4-BE49-F238E27FC236}">
                <a16:creationId xmlns:a16="http://schemas.microsoft.com/office/drawing/2014/main" xmlns="" id="{3CFECCDE-B259-4032-84A0-C88AC6E3B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4709" y="1519310"/>
            <a:ext cx="6780627" cy="5296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256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8408" y="244742"/>
            <a:ext cx="6494901" cy="1280890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vi-V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5BF5DBF-6708-4D59-8F29-DD1A0988C7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8301" y="1446668"/>
            <a:ext cx="9036547" cy="475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30456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751</TotalTime>
  <Words>524</Words>
  <Application>Microsoft Office PowerPoint</Application>
  <PresentationFormat>Custom</PresentationFormat>
  <Paragraphs>50</Paragraphs>
  <Slides>30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PowerPoint Presentation</vt:lpstr>
      <vt:lpstr>PowerPoint Presentation</vt:lpstr>
      <vt:lpstr>CHỮ CÁCH ĐIỆU TRONG ĐỜI SỐNG</vt:lpstr>
      <vt:lpstr>CHỮ CÁCH ĐIỆU TRONG ĐỜI SỐNG</vt:lpstr>
      <vt:lpstr>PowerPoint Presentation</vt:lpstr>
      <vt:lpstr>PowerPoint Presentation</vt:lpstr>
      <vt:lpstr>PowerPoint Presentation</vt:lpstr>
      <vt:lpstr>PowerPoint Presentation</vt:lpstr>
      <vt:lpstr>Các bước thực hiện</vt:lpstr>
      <vt:lpstr>Bài làm hoàn thiện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VẼ BỐ CỤC TRANG TRÍ BẰNG NHỮNG CHỮ CÁI  VÀ NHỮNG LƯU Ý CẦN THIẾT KHI LÀM BÀI.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ADMIN</cp:lastModifiedBy>
  <cp:revision>78</cp:revision>
  <dcterms:created xsi:type="dcterms:W3CDTF">2022-07-31T06:30:46Z</dcterms:created>
  <dcterms:modified xsi:type="dcterms:W3CDTF">2022-09-10T03:05:33Z</dcterms:modified>
</cp:coreProperties>
</file>