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embeddedFontLst>
    <p:embeddedFont>
      <p:font typeface="Lato Light" panose="020B0604020202020204" charset="0"/>
      <p:regular r:id="rId20"/>
      <p:bold r:id="rId21"/>
      <p:italic r:id="rId22"/>
      <p:boldItalic r:id="rId23"/>
    </p:embeddedFont>
    <p:embeddedFont>
      <p:font typeface="Lato Hairline" panose="020B0604020202020204" charset="0"/>
      <p:regular r:id="rId24"/>
      <p:bold r:id="rId25"/>
      <p:italic r:id="rId26"/>
      <p:boldItalic r:id="rId27"/>
    </p:embeddedFont>
    <p:embeddedFont>
      <p:font typeface="Helvetica Neue" panose="020B0604020202020204" charset="0"/>
      <p:regular r:id="rId28"/>
      <p:bold r:id="rId29"/>
      <p:italic r:id="rId30"/>
      <p:boldItalic r:id="rId31"/>
    </p:embeddedFont>
    <p:embeddedFont>
      <p:font typeface="Roboto" panose="02000000000000000000" pitchFamily="2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Tahoma" panose="020B0604030504040204" pitchFamily="34" charset="0"/>
      <p:regular r:id="rId4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2" roundtripDataSignature="AMtx7miMiJ1LneF0eqyEJKuBm67Ow/eo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tableStyles" Target="tableStyles.xml"/><Relationship Id="rId20" Type="http://schemas.openxmlformats.org/officeDocument/2006/relationships/font" Target="fonts/font1.fntdata"/><Relationship Id="rId41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0" name="Google Shape;41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5" name="Google Shape;44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7" name="Google Shape;45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ircle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8" descr="paint_transparent4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8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19" descr="paint_transparent1.png"/>
          <p:cNvPicPr preferRelativeResize="0"/>
          <p:nvPr/>
        </p:nvPicPr>
        <p:blipFill rotWithShape="1">
          <a:blip r:embed="rId2">
            <a:alphaModFix/>
          </a:blip>
          <a:srcRect l="55210"/>
          <a:stretch/>
        </p:blipFill>
        <p:spPr>
          <a:xfrm>
            <a:off x="1" y="0"/>
            <a:ext cx="40956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9"/>
          <p:cNvSpPr txBox="1">
            <a:spLocks noGrp="1"/>
          </p:cNvSpPr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0" descr="paint_transparent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0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body" idx="1"/>
          </p:nvPr>
        </p:nvSpPr>
        <p:spPr>
          <a:xfrm>
            <a:off x="457200" y="2211825"/>
            <a:ext cx="2675100" cy="26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×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body" idx="2"/>
          </p:nvPr>
        </p:nvSpPr>
        <p:spPr>
          <a:xfrm>
            <a:off x="3293406" y="2211825"/>
            <a:ext cx="2675100" cy="26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×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1" descr="paint_transparent4.png"/>
          <p:cNvPicPr preferRelativeResize="0"/>
          <p:nvPr/>
        </p:nvPicPr>
        <p:blipFill rotWithShape="1">
          <a:blip r:embed="rId2">
            <a:alphaModFix/>
          </a:blip>
          <a:srcRect r="49954"/>
          <a:stretch/>
        </p:blipFill>
        <p:spPr>
          <a:xfrm>
            <a:off x="4567925" y="0"/>
            <a:ext cx="4576075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1"/>
          <p:cNvSpPr/>
          <p:nvPr/>
        </p:nvSpPr>
        <p:spPr>
          <a:xfrm>
            <a:off x="0" y="-150"/>
            <a:ext cx="5300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21"/>
          <p:cNvSpPr txBox="1">
            <a:spLocks noGrp="1"/>
          </p:cNvSpPr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subTitle" idx="1"/>
          </p:nvPr>
        </p:nvSpPr>
        <p:spPr>
          <a:xfrm>
            <a:off x="685800" y="3983054"/>
            <a:ext cx="39147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2"/>
          <p:cNvSpPr/>
          <p:nvPr/>
        </p:nvSpPr>
        <p:spPr>
          <a:xfrm>
            <a:off x="6081700" y="764000"/>
            <a:ext cx="3615600" cy="36156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" name="Google Shape;28;p22"/>
          <p:cNvGrpSpPr/>
          <p:nvPr/>
        </p:nvGrpSpPr>
        <p:grpSpPr>
          <a:xfrm>
            <a:off x="-442731" y="337284"/>
            <a:ext cx="2324700" cy="2324700"/>
            <a:chOff x="-474900" y="321200"/>
            <a:chExt cx="2324700" cy="2324700"/>
          </a:xfrm>
        </p:grpSpPr>
        <p:sp>
          <p:nvSpPr>
            <p:cNvPr id="29" name="Google Shape;29;p22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2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2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2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" name="Google Shape;33;p22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1"/>
          </p:nvPr>
        </p:nvSpPr>
        <p:spPr>
          <a:xfrm>
            <a:off x="1069625" y="1958050"/>
            <a:ext cx="4608000" cy="26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￮"/>
              <a:defRPr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" name="Google Shape;37;p22"/>
          <p:cNvSpPr/>
          <p:nvPr/>
        </p:nvSpPr>
        <p:spPr>
          <a:xfrm>
            <a:off x="6272900" y="955200"/>
            <a:ext cx="3233100" cy="3233100"/>
          </a:xfrm>
          <a:prstGeom prst="ellipse">
            <a:avLst/>
          </a:prstGeom>
          <a:solidFill>
            <a:srgbClr val="000000">
              <a:alpha val="6274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23" descr="paint_transparent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3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chemeClr val="dk1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○"/>
              <a:defRPr sz="18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■"/>
              <a:defRPr sz="18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●"/>
              <a:defRPr sz="18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○"/>
              <a:defRPr sz="18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 Light"/>
              <a:buChar char="■"/>
              <a:defRPr sz="1800" b="0" i="0" u="none" strike="noStrike" cap="none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youtube.com/redirect?event=video_description&amp;redir_token=QUFFLUhqbmMzbXA1enItc05jRDFJVUJvdHFPdzA3eVUwUXxBQ3Jtc0ttdDUtWm9xX1h3YWhwTmNqSDRxYlZQRklNUHlpdXA1a2RodVZ5anM3QUw1OWF3YVhYYk5SZ1NHR2pBREhJM0ljWnRNNHJ4Nzd5YnVlZnBac0VSX3ZqWFJRLXY3anFNTGZIU1NaV2ZYbFR2S0RRWU03bw&amp;q=https://bit.ly/3xaOm8X" TargetMode="Externa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Relationship Id="rId9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hyperlink" Target="https://www.youtube.com/redirect?event=video_description&amp;redir_token=QUFFLUhqa2xLMWVBbk5lX01RSElwMHpvQjJlNTVGU3pQQXxBQ3Jtc0tsMDNlX25uT1JEYlNtWTRRVGJlQ3BuZmJSRjI4TGpsbWJ3ZUg2U2hQZXM5eXNRazMxOVVuSzZKWC1DZUtmVGhPQ3B2RVlKYV92ZWpKMHZ3TEViV1AxZ0lacGwxcTE0aktrTGduRklYUUpZbkV1dUxNcw&amp;q=https://bit.ly/3xaOm8X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bit.ly/3tRblro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12" Type="http://schemas.openxmlformats.org/officeDocument/2006/relationships/hyperlink" Target="https://www.youtube.com/redirect?event=video_description&amp;redir_token=QUFFLUhqa2xLMWVBbk5lX01RSElwMHpvQjJlNTVGU3pQQXxBQ3Jtc0tsMDNlX25uT1JEYlNtWTRRVGJlQ3BuZmJSRjI4TGpsbWJ3ZUg2U2hQZXM5eXNRazMxOVVuSzZKWC1DZUtmVGhPQ3B2RVlKYV92ZWpKMHZ3TEViV1AxZ0lacGwxcTE0aktrTGduRklYUUpZbkV1dUxNcw&amp;q=https://bit.ly/3xaOm8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11" Type="http://schemas.openxmlformats.org/officeDocument/2006/relationships/hyperlink" Target="https://bit.ly/3tRblro" TargetMode="External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redirect?event=video_description&amp;redir_token=QUFFLUhqa2xLMWVBbk5lX01RSElwMHpvQjJlNTVGU3pQQXxBQ3Jtc0tsMDNlX25uT1JEYlNtWTRRVGJlQ3BuZmJSRjI4TGpsbWJ3ZUg2U2hQZXM5eXNRazMxOVVuSzZKWC1DZUtmVGhPQ3B2RVlKYV92ZWpKMHZ3TEViV1AxZ0lacGwxcTE0aktrTGduRklYUUpZbkV1dUxNcw&amp;q=https://bit.ly/3xaOm8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281" t="8594" r="11138" b="1359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85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35000">
              <a:srgbClr val="FFFFFF"/>
            </a:gs>
            <a:gs pos="100000">
              <a:srgbClr val="6ED77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"/>
          <p:cNvSpPr/>
          <p:nvPr/>
        </p:nvSpPr>
        <p:spPr>
          <a:xfrm>
            <a:off x="-8541" y="3837700"/>
            <a:ext cx="7544607" cy="1185780"/>
          </a:xfrm>
          <a:custGeom>
            <a:avLst/>
            <a:gdLst/>
            <a:ahLst/>
            <a:cxnLst/>
            <a:rect l="l" t="t" r="r" b="b"/>
            <a:pathLst>
              <a:path w="7544607" h="1185780" extrusionOk="0">
                <a:moveTo>
                  <a:pt x="0" y="0"/>
                </a:moveTo>
                <a:lnTo>
                  <a:pt x="6561627" y="0"/>
                </a:lnTo>
                <a:lnTo>
                  <a:pt x="7544607" y="1185780"/>
                </a:lnTo>
                <a:lnTo>
                  <a:pt x="0" y="1174350"/>
                </a:lnTo>
                <a:lnTo>
                  <a:pt x="0" y="0"/>
                </a:lnTo>
                <a:close/>
              </a:path>
            </a:pathLst>
          </a:custGeom>
          <a:solidFill>
            <a:srgbClr val="0B6359">
              <a:alpha val="7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9" descr="Sáng tạo vật dụng gia đình từ rác - Báo Phụ Nữ"/>
          <p:cNvPicPr preferRelativeResize="0"/>
          <p:nvPr/>
        </p:nvPicPr>
        <p:blipFill rotWithShape="1">
          <a:blip r:embed="rId3">
            <a:alphaModFix/>
          </a:blip>
          <a:srcRect l="925" r="32407"/>
          <a:stretch/>
        </p:blipFill>
        <p:spPr>
          <a:xfrm>
            <a:off x="6438110" y="1108596"/>
            <a:ext cx="2914371" cy="2914371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33" name="Google Shape;233;p9"/>
          <p:cNvGrpSpPr/>
          <p:nvPr/>
        </p:nvGrpSpPr>
        <p:grpSpPr>
          <a:xfrm>
            <a:off x="5853100" y="3068600"/>
            <a:ext cx="1539600" cy="1539600"/>
            <a:chOff x="6680825" y="2549350"/>
            <a:chExt cx="1539600" cy="1539600"/>
          </a:xfrm>
        </p:grpSpPr>
        <p:sp>
          <p:nvSpPr>
            <p:cNvPr id="234" name="Google Shape;234;p9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339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627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p9"/>
          <p:cNvGrpSpPr/>
          <p:nvPr/>
        </p:nvGrpSpPr>
        <p:grpSpPr>
          <a:xfrm>
            <a:off x="6438110" y="3653462"/>
            <a:ext cx="369505" cy="369505"/>
            <a:chOff x="2594050" y="1631825"/>
            <a:chExt cx="439625" cy="439625"/>
          </a:xfrm>
        </p:grpSpPr>
        <p:sp>
          <p:nvSpPr>
            <p:cNvPr id="238" name="Google Shape;238;p9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2" name="Google Shape;242;p9"/>
          <p:cNvSpPr txBox="1"/>
          <p:nvPr/>
        </p:nvSpPr>
        <p:spPr>
          <a:xfrm>
            <a:off x="837410" y="521538"/>
            <a:ext cx="5749966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 Hairline"/>
              <a:buNone/>
            </a:pPr>
            <a:r>
              <a:rPr lang="en" sz="2500" b="1" i="0" u="sng" strike="noStrike" cap="none">
                <a:solidFill>
                  <a:srgbClr val="0B6359"/>
                </a:solidFill>
                <a:latin typeface="Arial"/>
                <a:ea typeface="Arial"/>
                <a:cs typeface="Arial"/>
                <a:sym typeface="Arial"/>
              </a:rPr>
              <a:t>Cách tạo hình và trang trí sản phẩm từ vật liệu đã qua sử dụng </a:t>
            </a:r>
            <a:endParaRPr sz="2500" b="1" i="0" u="sng" strike="noStrike" cap="none">
              <a:solidFill>
                <a:srgbClr val="0B63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3" name="Google Shape;243;p9"/>
          <p:cNvGrpSpPr/>
          <p:nvPr/>
        </p:nvGrpSpPr>
        <p:grpSpPr>
          <a:xfrm>
            <a:off x="372917" y="521538"/>
            <a:ext cx="373053" cy="445790"/>
            <a:chOff x="8095060" y="5664590"/>
            <a:chExt cx="497404" cy="594388"/>
          </a:xfrm>
        </p:grpSpPr>
        <p:grpSp>
          <p:nvGrpSpPr>
            <p:cNvPr id="244" name="Google Shape;244;p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245" name="Google Shape;245;p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8" name="Google Shape;248;p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249" name="Google Shape;249;p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2" name="Google Shape;252;p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253" name="Google Shape;253;p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6" name="Google Shape;256;p9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257" name="Google Shape;257;p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60" name="Google Shape;260;p9"/>
          <p:cNvSpPr txBox="1">
            <a:spLocks noGrp="1"/>
          </p:cNvSpPr>
          <p:nvPr>
            <p:ph type="body" idx="1"/>
          </p:nvPr>
        </p:nvSpPr>
        <p:spPr>
          <a:xfrm>
            <a:off x="-77121" y="3972671"/>
            <a:ext cx="6222726" cy="11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B1: Chọn vật liệu đã qua sử dụng phù hợp với ý tưởng sản phẩm mới.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B2: Cắt, ghép sao cho phù hợp sản phẩm mới.</a:t>
            </a:r>
            <a:endParaRPr sz="1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B3: Trang trí thêm để sản phẩm mới đẹp mắt.</a:t>
            </a:r>
            <a:endParaRPr/>
          </a:p>
        </p:txBody>
      </p:sp>
      <p:pic>
        <p:nvPicPr>
          <p:cNvPr id="261" name="Google Shape;261;p9" descr="Estrategia de vídeo marketing en 2021 ¡Guía completa! - islaBi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2428" y="1346247"/>
            <a:ext cx="4900024" cy="2041677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9"/>
          <p:cNvSpPr txBox="1"/>
          <p:nvPr/>
        </p:nvSpPr>
        <p:spPr>
          <a:xfrm>
            <a:off x="2517209" y="2991485"/>
            <a:ext cx="22974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Xem video hướng dẫn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9"/>
          <p:cNvSpPr txBox="1"/>
          <p:nvPr/>
        </p:nvSpPr>
        <p:spPr>
          <a:xfrm>
            <a:off x="656425" y="2059475"/>
            <a:ext cx="5661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00"/>
                </a:solidFill>
                <a:latin typeface="Lato Light"/>
                <a:ea typeface="Lato Light"/>
                <a:cs typeface="Lato Light"/>
                <a:sym typeface="Lato Light"/>
              </a:rPr>
              <a:t>Video: </a:t>
            </a:r>
            <a:r>
              <a:rPr lang="en" sz="2400" u="sng" dirty="0">
                <a:solidFill>
                  <a:srgbClr val="FFFF00"/>
                </a:solidFill>
                <a:highlight>
                  <a:srgbClr val="181818"/>
                </a:highlight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https://bit.ly/3xaOm8X</a:t>
            </a:r>
            <a:endParaRPr sz="2400" dirty="0">
              <a:solidFill>
                <a:srgbClr val="FFFF0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00"/>
                </a:solidFill>
                <a:latin typeface="Lato Light"/>
                <a:ea typeface="Lato Light"/>
                <a:cs typeface="Lato Light"/>
                <a:sym typeface="Lato Light"/>
              </a:rPr>
              <a:t>Hoặc: https://youtu.be/JGo51senN2c</a:t>
            </a:r>
            <a:endParaRPr sz="2400" dirty="0">
              <a:solidFill>
                <a:srgbClr val="FFFF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35000">
              <a:srgbClr val="FFFFFF"/>
            </a:gs>
            <a:gs pos="100000">
              <a:srgbClr val="D0995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0"/>
          <p:cNvSpPr/>
          <p:nvPr/>
        </p:nvSpPr>
        <p:spPr>
          <a:xfrm>
            <a:off x="-8541" y="3837700"/>
            <a:ext cx="7544607" cy="1185780"/>
          </a:xfrm>
          <a:custGeom>
            <a:avLst/>
            <a:gdLst/>
            <a:ahLst/>
            <a:cxnLst/>
            <a:rect l="l" t="t" r="r" b="b"/>
            <a:pathLst>
              <a:path w="7544607" h="1185780" extrusionOk="0">
                <a:moveTo>
                  <a:pt x="0" y="0"/>
                </a:moveTo>
                <a:lnTo>
                  <a:pt x="6561627" y="0"/>
                </a:lnTo>
                <a:lnTo>
                  <a:pt x="7544607" y="1185780"/>
                </a:lnTo>
                <a:lnTo>
                  <a:pt x="0" y="1174350"/>
                </a:lnTo>
                <a:lnTo>
                  <a:pt x="0" y="0"/>
                </a:lnTo>
                <a:close/>
              </a:path>
            </a:pathLst>
          </a:custGeom>
          <a:solidFill>
            <a:srgbClr val="993300">
              <a:alpha val="3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9" name="Google Shape;269;p10"/>
          <p:cNvPicPr preferRelativeResize="0"/>
          <p:nvPr/>
        </p:nvPicPr>
        <p:blipFill rotWithShape="1">
          <a:blip r:embed="rId3">
            <a:alphaModFix/>
          </a:blip>
          <a:srcRect l="15313" r="15312"/>
          <a:stretch/>
        </p:blipFill>
        <p:spPr>
          <a:xfrm>
            <a:off x="6453876" y="1124502"/>
            <a:ext cx="2898465" cy="2898465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70" name="Google Shape;270;p10"/>
          <p:cNvGrpSpPr/>
          <p:nvPr/>
        </p:nvGrpSpPr>
        <p:grpSpPr>
          <a:xfrm>
            <a:off x="5853100" y="3068600"/>
            <a:ext cx="1539600" cy="1539600"/>
            <a:chOff x="6680825" y="2549350"/>
            <a:chExt cx="1539600" cy="1539600"/>
          </a:xfrm>
        </p:grpSpPr>
        <p:sp>
          <p:nvSpPr>
            <p:cNvPr id="271" name="Google Shape;271;p10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0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A77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0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627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10"/>
          <p:cNvGrpSpPr/>
          <p:nvPr/>
        </p:nvGrpSpPr>
        <p:grpSpPr>
          <a:xfrm>
            <a:off x="6438110" y="3653462"/>
            <a:ext cx="369505" cy="369505"/>
            <a:chOff x="2594050" y="1631825"/>
            <a:chExt cx="439625" cy="439625"/>
          </a:xfrm>
        </p:grpSpPr>
        <p:sp>
          <p:nvSpPr>
            <p:cNvPr id="275" name="Google Shape;275;p10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0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0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0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9" name="Google Shape;279;p10"/>
          <p:cNvSpPr txBox="1"/>
          <p:nvPr/>
        </p:nvSpPr>
        <p:spPr>
          <a:xfrm>
            <a:off x="860270" y="521538"/>
            <a:ext cx="4248940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 Hairline"/>
              <a:buNone/>
            </a:pPr>
            <a:r>
              <a:rPr lang="en" sz="2500" b="1" i="0" u="sng" strike="noStrike" cap="none">
                <a:solidFill>
                  <a:srgbClr val="7F5A00"/>
                </a:solidFill>
                <a:latin typeface="Arial"/>
                <a:ea typeface="Arial"/>
                <a:cs typeface="Arial"/>
                <a:sym typeface="Arial"/>
              </a:rPr>
              <a:t>Tạo sản phẩm từ vật liệu đã qua sử dụng </a:t>
            </a:r>
            <a:endParaRPr sz="2500" b="1" i="0" u="sng" strike="noStrike" cap="none">
              <a:solidFill>
                <a:srgbClr val="7F5A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" name="Google Shape;280;p10"/>
          <p:cNvGrpSpPr/>
          <p:nvPr/>
        </p:nvGrpSpPr>
        <p:grpSpPr>
          <a:xfrm>
            <a:off x="372917" y="521538"/>
            <a:ext cx="373053" cy="445790"/>
            <a:chOff x="8095060" y="5664590"/>
            <a:chExt cx="497404" cy="594388"/>
          </a:xfrm>
        </p:grpSpPr>
        <p:grpSp>
          <p:nvGrpSpPr>
            <p:cNvPr id="281" name="Google Shape;281;p1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282" name="Google Shape;282;p1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1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1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5" name="Google Shape;285;p1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286" name="Google Shape;286;p1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1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1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9" name="Google Shape;289;p1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290" name="Google Shape;290;p1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1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3" name="Google Shape;293;p10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294" name="Google Shape;294;p1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1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1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97" name="Google Shape;297;p10"/>
          <p:cNvSpPr txBox="1"/>
          <p:nvPr/>
        </p:nvSpPr>
        <p:spPr>
          <a:xfrm>
            <a:off x="709064" y="4017464"/>
            <a:ext cx="4910412" cy="11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Em hãy tạo một sản phẩm yêu thích từ vật liệu đã qua sử dụng trong gia đình!</a:t>
            </a:r>
            <a:endParaRPr sz="2000" b="0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98" name="Google Shape;298;p10" descr="Thầy và trò trường TH Đức Thắng số 1 với thông điệp &amp;amp;quot;Nói không với rác thải  nhựa - sống xanh cho tương lai” - Xuất bản thông tin"/>
          <p:cNvPicPr preferRelativeResize="0"/>
          <p:nvPr/>
        </p:nvPicPr>
        <p:blipFill rotWithShape="1">
          <a:blip r:embed="rId4">
            <a:alphaModFix/>
          </a:blip>
          <a:srcRect t="10155"/>
          <a:stretch/>
        </p:blipFill>
        <p:spPr>
          <a:xfrm>
            <a:off x="944215" y="1161617"/>
            <a:ext cx="4481378" cy="2548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35000">
              <a:srgbClr val="FFFFFF"/>
            </a:gs>
            <a:gs pos="100000">
              <a:srgbClr val="D0995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1"/>
          <p:cNvSpPr/>
          <p:nvPr/>
        </p:nvSpPr>
        <p:spPr>
          <a:xfrm>
            <a:off x="-8541" y="3837700"/>
            <a:ext cx="7544607" cy="1185780"/>
          </a:xfrm>
          <a:custGeom>
            <a:avLst/>
            <a:gdLst/>
            <a:ahLst/>
            <a:cxnLst/>
            <a:rect l="l" t="t" r="r" b="b"/>
            <a:pathLst>
              <a:path w="7544607" h="1185780" extrusionOk="0">
                <a:moveTo>
                  <a:pt x="0" y="0"/>
                </a:moveTo>
                <a:lnTo>
                  <a:pt x="6561627" y="0"/>
                </a:lnTo>
                <a:lnTo>
                  <a:pt x="7544607" y="1185780"/>
                </a:lnTo>
                <a:lnTo>
                  <a:pt x="0" y="1174350"/>
                </a:lnTo>
                <a:lnTo>
                  <a:pt x="0" y="0"/>
                </a:lnTo>
                <a:close/>
              </a:path>
            </a:pathLst>
          </a:custGeom>
          <a:solidFill>
            <a:srgbClr val="993300">
              <a:alpha val="3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11"/>
          <p:cNvPicPr preferRelativeResize="0"/>
          <p:nvPr/>
        </p:nvPicPr>
        <p:blipFill rotWithShape="1">
          <a:blip r:embed="rId3">
            <a:alphaModFix/>
          </a:blip>
          <a:srcRect l="15313" r="15312"/>
          <a:stretch/>
        </p:blipFill>
        <p:spPr>
          <a:xfrm>
            <a:off x="6453876" y="1124502"/>
            <a:ext cx="2898465" cy="2898465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305" name="Google Shape;305;p11"/>
          <p:cNvGrpSpPr/>
          <p:nvPr/>
        </p:nvGrpSpPr>
        <p:grpSpPr>
          <a:xfrm>
            <a:off x="5853100" y="3068600"/>
            <a:ext cx="1539600" cy="1539600"/>
            <a:chOff x="6680825" y="2549350"/>
            <a:chExt cx="1539600" cy="1539600"/>
          </a:xfrm>
        </p:grpSpPr>
        <p:sp>
          <p:nvSpPr>
            <p:cNvPr id="306" name="Google Shape;306;p11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A77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627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" name="Google Shape;309;p11"/>
          <p:cNvGrpSpPr/>
          <p:nvPr/>
        </p:nvGrpSpPr>
        <p:grpSpPr>
          <a:xfrm>
            <a:off x="6438110" y="3653462"/>
            <a:ext cx="369505" cy="369505"/>
            <a:chOff x="2594050" y="1631825"/>
            <a:chExt cx="439625" cy="439625"/>
          </a:xfrm>
        </p:grpSpPr>
        <p:sp>
          <p:nvSpPr>
            <p:cNvPr id="310" name="Google Shape;310;p11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1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4" name="Google Shape;314;p11"/>
          <p:cNvSpPr txBox="1"/>
          <p:nvPr/>
        </p:nvSpPr>
        <p:spPr>
          <a:xfrm>
            <a:off x="860270" y="521538"/>
            <a:ext cx="4248940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 Hairline"/>
              <a:buNone/>
            </a:pPr>
            <a:r>
              <a:rPr lang="en" sz="2500" b="1" i="0" u="sng" strike="noStrike" cap="none">
                <a:solidFill>
                  <a:srgbClr val="7F5A00"/>
                </a:solidFill>
                <a:latin typeface="Arial"/>
                <a:ea typeface="Arial"/>
                <a:cs typeface="Arial"/>
                <a:sym typeface="Arial"/>
              </a:rPr>
              <a:t>Tạo sản phẩm từ vật liệu đã qua sử dụng </a:t>
            </a:r>
            <a:endParaRPr sz="2500" b="1" i="0" u="sng" strike="noStrike" cap="none">
              <a:solidFill>
                <a:srgbClr val="7F5A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5" name="Google Shape;315;p11"/>
          <p:cNvGrpSpPr/>
          <p:nvPr/>
        </p:nvGrpSpPr>
        <p:grpSpPr>
          <a:xfrm>
            <a:off x="372917" y="521538"/>
            <a:ext cx="373053" cy="445790"/>
            <a:chOff x="8095060" y="5664590"/>
            <a:chExt cx="497404" cy="594388"/>
          </a:xfrm>
        </p:grpSpPr>
        <p:grpSp>
          <p:nvGrpSpPr>
            <p:cNvPr id="316" name="Google Shape;316;p11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317" name="Google Shape;317;p11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11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11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0" name="Google Shape;320;p11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321" name="Google Shape;321;p11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1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1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4" name="Google Shape;324;p11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325" name="Google Shape;325;p11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1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11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8" name="Google Shape;328;p11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329" name="Google Shape;329;p11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11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11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32" name="Google Shape;332;p11"/>
          <p:cNvSpPr txBox="1"/>
          <p:nvPr/>
        </p:nvSpPr>
        <p:spPr>
          <a:xfrm>
            <a:off x="709064" y="4017464"/>
            <a:ext cx="4910412" cy="11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Em hãy tạo một sản phẩm yêu thích từ vật liệu đã qua sử dụng trong gia đình!</a:t>
            </a:r>
            <a:endParaRPr sz="2000" b="0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33" name="Google Shape;333;p11" descr="Hình ảnh mắt đẹp khi nhấn mí"/>
          <p:cNvPicPr preferRelativeResize="0"/>
          <p:nvPr/>
        </p:nvPicPr>
        <p:blipFill rotWithShape="1">
          <a:blip r:embed="rId4">
            <a:alphaModFix/>
          </a:blip>
          <a:srcRect l="4465" r="8786"/>
          <a:stretch/>
        </p:blipFill>
        <p:spPr>
          <a:xfrm>
            <a:off x="800099" y="1303114"/>
            <a:ext cx="4674871" cy="2167585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11"/>
          <p:cNvSpPr txBox="1"/>
          <p:nvPr/>
        </p:nvSpPr>
        <p:spPr>
          <a:xfrm>
            <a:off x="1841691" y="2929930"/>
            <a:ext cx="272916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Tham khảo những sản phẩm đẹp của học sinh</a:t>
            </a:r>
            <a:endParaRPr sz="1400" b="1" i="0" u="none" strike="noStrike" cap="none">
              <a:solidFill>
                <a:srgbClr val="8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2700" y="3504603"/>
            <a:ext cx="57166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Xem video sản phẩm HS tại: https</a:t>
            </a:r>
            <a:r>
              <a:rPr lang="en-US" sz="1600" dirty="0"/>
              <a:t>://youtu.be/9MN1hXXgn1E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35000">
              <a:srgbClr val="FFFFFF"/>
            </a:gs>
            <a:gs pos="100000">
              <a:srgbClr val="33ADE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12" descr="35 ý tưởng tái chế chai nhựa đơn giản &amp;amp;amp; độc đáo ai cũng có thể làm được"/>
          <p:cNvPicPr preferRelativeResize="0"/>
          <p:nvPr/>
        </p:nvPicPr>
        <p:blipFill rotWithShape="1">
          <a:blip r:embed="rId3">
            <a:alphaModFix/>
          </a:blip>
          <a:srcRect l="8137" t="225" r="25238" b="-224"/>
          <a:stretch/>
        </p:blipFill>
        <p:spPr>
          <a:xfrm>
            <a:off x="6450216" y="1141037"/>
            <a:ext cx="2913462" cy="2913462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340" name="Google Shape;340;p12"/>
          <p:cNvGrpSpPr/>
          <p:nvPr/>
        </p:nvGrpSpPr>
        <p:grpSpPr>
          <a:xfrm>
            <a:off x="5853100" y="3068600"/>
            <a:ext cx="1539600" cy="1539600"/>
            <a:chOff x="6680825" y="2549350"/>
            <a:chExt cx="1539600" cy="1539600"/>
          </a:xfrm>
        </p:grpSpPr>
        <p:sp>
          <p:nvSpPr>
            <p:cNvPr id="341" name="Google Shape;341;p12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2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2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627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" name="Google Shape;344;p12"/>
          <p:cNvGrpSpPr/>
          <p:nvPr/>
        </p:nvGrpSpPr>
        <p:grpSpPr>
          <a:xfrm>
            <a:off x="6438110" y="3653462"/>
            <a:ext cx="369505" cy="369505"/>
            <a:chOff x="2594050" y="1631825"/>
            <a:chExt cx="439625" cy="439625"/>
          </a:xfrm>
        </p:grpSpPr>
        <p:sp>
          <p:nvSpPr>
            <p:cNvPr id="345" name="Google Shape;345;p12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2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2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2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9" name="Google Shape;349;p12"/>
          <p:cNvSpPr txBox="1"/>
          <p:nvPr/>
        </p:nvSpPr>
        <p:spPr>
          <a:xfrm>
            <a:off x="871700" y="350088"/>
            <a:ext cx="5749966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 Hairline"/>
              <a:buNone/>
            </a:pPr>
            <a:r>
              <a:rPr lang="en" sz="2500" b="1" i="0" u="sng" strike="noStrike" cap="none">
                <a:solidFill>
                  <a:srgbClr val="0C5A82"/>
                </a:solidFill>
                <a:latin typeface="Arial"/>
                <a:ea typeface="Arial"/>
                <a:cs typeface="Arial"/>
                <a:sym typeface="Arial"/>
              </a:rPr>
              <a:t>Trưng bày sản phẩm và chia sẻ</a:t>
            </a:r>
            <a:endParaRPr sz="2500" b="1" i="0" u="sng" strike="noStrike" cap="none">
              <a:solidFill>
                <a:srgbClr val="0C5A8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0" name="Google Shape;350;p12"/>
          <p:cNvGrpSpPr/>
          <p:nvPr/>
        </p:nvGrpSpPr>
        <p:grpSpPr>
          <a:xfrm>
            <a:off x="372917" y="521538"/>
            <a:ext cx="373053" cy="445790"/>
            <a:chOff x="8095060" y="5664590"/>
            <a:chExt cx="497404" cy="594388"/>
          </a:xfrm>
        </p:grpSpPr>
        <p:grpSp>
          <p:nvGrpSpPr>
            <p:cNvPr id="351" name="Google Shape;351;p12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352" name="Google Shape;352;p12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12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354;p12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5" name="Google Shape;355;p12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356" name="Google Shape;356;p12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12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12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9" name="Google Shape;359;p12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360" name="Google Shape;360;p12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" name="Google Shape;361;p12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p12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3" name="Google Shape;363;p12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364" name="Google Shape;364;p12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12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12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367" name="Google Shape;367;p12" descr="Học sinh thi thiết kế sản phẩm tái chế | giaoduc.edu.vn"/>
          <p:cNvPicPr preferRelativeResize="0"/>
          <p:nvPr/>
        </p:nvPicPr>
        <p:blipFill rotWithShape="1">
          <a:blip r:embed="rId4">
            <a:alphaModFix/>
          </a:blip>
          <a:srcRect t="6747"/>
          <a:stretch/>
        </p:blipFill>
        <p:spPr>
          <a:xfrm>
            <a:off x="961644" y="1047800"/>
            <a:ext cx="4842932" cy="275359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12"/>
          <p:cNvSpPr txBox="1">
            <a:spLocks noGrp="1"/>
          </p:cNvSpPr>
          <p:nvPr>
            <p:ph type="body" idx="1"/>
          </p:nvPr>
        </p:nvSpPr>
        <p:spPr>
          <a:xfrm>
            <a:off x="70428" y="3787060"/>
            <a:ext cx="6054798" cy="135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 sát, theo dõi và chia sẻ: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￮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thích nhất sản phẩm nào, được làm từ vật liệu gì?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￮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chia sẻ cách làm sản phẩm này cho các bạn khác cùng nghe?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￮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Sản phẩm có thể ứng dụng làm gì, ở đâu?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endParaRPr sz="16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35000">
              <a:srgbClr val="FFFFFF"/>
            </a:gs>
            <a:gs pos="100000">
              <a:srgbClr val="8000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13" descr="Đồ chơi tái chế từ chai nhựa làm đồ học tập, bảo vệ môi trường - Kids Home  TV"/>
          <p:cNvPicPr preferRelativeResize="0"/>
          <p:nvPr/>
        </p:nvPicPr>
        <p:blipFill rotWithShape="1">
          <a:blip r:embed="rId3">
            <a:alphaModFix/>
          </a:blip>
          <a:srcRect l="27177" t="785" r="16573" b="-784"/>
          <a:stretch/>
        </p:blipFill>
        <p:spPr>
          <a:xfrm>
            <a:off x="6432872" y="1124199"/>
            <a:ext cx="2910284" cy="2910284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374" name="Google Shape;374;p13"/>
          <p:cNvGrpSpPr/>
          <p:nvPr/>
        </p:nvGrpSpPr>
        <p:grpSpPr>
          <a:xfrm>
            <a:off x="5853100" y="3068600"/>
            <a:ext cx="1539600" cy="1539600"/>
            <a:chOff x="6680825" y="2549350"/>
            <a:chExt cx="1539600" cy="1539600"/>
          </a:xfrm>
        </p:grpSpPr>
        <p:sp>
          <p:nvSpPr>
            <p:cNvPr id="375" name="Google Shape;375;p13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7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3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627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8" name="Google Shape;378;p13"/>
          <p:cNvGrpSpPr/>
          <p:nvPr/>
        </p:nvGrpSpPr>
        <p:grpSpPr>
          <a:xfrm>
            <a:off x="6438110" y="3653462"/>
            <a:ext cx="369505" cy="369505"/>
            <a:chOff x="2594050" y="1631825"/>
            <a:chExt cx="439625" cy="439625"/>
          </a:xfrm>
        </p:grpSpPr>
        <p:sp>
          <p:nvSpPr>
            <p:cNvPr id="379" name="Google Shape;379;p13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3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3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3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3" name="Google Shape;383;p13"/>
          <p:cNvSpPr txBox="1"/>
          <p:nvPr/>
        </p:nvSpPr>
        <p:spPr>
          <a:xfrm>
            <a:off x="860270" y="521538"/>
            <a:ext cx="4817230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 Hairline"/>
              <a:buNone/>
            </a:pPr>
            <a:r>
              <a:rPr lang="en" sz="2500" b="1" i="0" u="sng" strike="noStrike" cap="none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Tìm hiểu sản phẩm điêu khắc từ vật liệu đã qua sử dụng </a:t>
            </a:r>
            <a:endParaRPr sz="2500" b="1" i="0" u="sng" strike="noStrike" cap="none">
              <a:solidFill>
                <a:srgbClr val="A500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4" name="Google Shape;384;p13"/>
          <p:cNvGrpSpPr/>
          <p:nvPr/>
        </p:nvGrpSpPr>
        <p:grpSpPr>
          <a:xfrm>
            <a:off x="372917" y="521538"/>
            <a:ext cx="373053" cy="445790"/>
            <a:chOff x="8095060" y="5664590"/>
            <a:chExt cx="497404" cy="594388"/>
          </a:xfrm>
        </p:grpSpPr>
        <p:grpSp>
          <p:nvGrpSpPr>
            <p:cNvPr id="385" name="Google Shape;385;p13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386" name="Google Shape;386;p13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13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13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9" name="Google Shape;389;p13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390" name="Google Shape;390;p13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13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13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3" name="Google Shape;393;p13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394" name="Google Shape;394;p13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13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13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7" name="Google Shape;397;p13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398" name="Google Shape;398;p13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01" name="Google Shape;401;p13"/>
          <p:cNvSpPr txBox="1"/>
          <p:nvPr/>
        </p:nvSpPr>
        <p:spPr>
          <a:xfrm>
            <a:off x="70427" y="3901360"/>
            <a:ext cx="6397235" cy="135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 sát, theo dõi và trả lời:</a:t>
            </a:r>
            <a:endParaRPr/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Char char="￮"/>
            </a:pPr>
            <a:r>
              <a:rPr lang="en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Ghi nhanh tên các sản phẩm điêu khắc quan sát được?</a:t>
            </a:r>
            <a:endParaRPr/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Char char="￮"/>
            </a:pPr>
            <a:r>
              <a:rPr lang="en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Sản phẩm đó được làm từ vật liệu nào?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Char char="￮"/>
            </a:pPr>
            <a:r>
              <a:rPr lang="en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ấn tượng với sản phẩm nào nhất về hình dáng và màu sắc?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2" name="Google Shape;402;p13" descr="3 quán cà phê tái chế độc đáo ở Hà Nội"/>
          <p:cNvPicPr preferRelativeResize="0"/>
          <p:nvPr/>
        </p:nvPicPr>
        <p:blipFill rotWithShape="1">
          <a:blip r:embed="rId4">
            <a:alphaModFix/>
          </a:blip>
          <a:srcRect l="16691" r="16691"/>
          <a:stretch/>
        </p:blipFill>
        <p:spPr>
          <a:xfrm rot="-2007722">
            <a:off x="1810720" y="1710245"/>
            <a:ext cx="1596284" cy="1596284"/>
          </a:xfrm>
          <a:prstGeom prst="pentagon">
            <a:avLst>
              <a:gd name="hf" fmla="val 105146"/>
              <a:gd name="vf" fmla="val 110557"/>
            </a:avLst>
          </a:prstGeom>
          <a:noFill/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3" name="Google Shape;403;p13" descr="Giảng viên đại học tạo mô hình từ phế thải kim loại - Đời sống"/>
          <p:cNvPicPr preferRelativeResize="0"/>
          <p:nvPr/>
        </p:nvPicPr>
        <p:blipFill rotWithShape="1">
          <a:blip r:embed="rId5">
            <a:alphaModFix/>
          </a:blip>
          <a:srcRect l="16741" r="16742"/>
          <a:stretch/>
        </p:blipFill>
        <p:spPr>
          <a:xfrm rot="173761">
            <a:off x="893648" y="1441400"/>
            <a:ext cx="1104565" cy="1104565"/>
          </a:xfrm>
          <a:prstGeom prst="pentagon">
            <a:avLst>
              <a:gd name="hf" fmla="val 105146"/>
              <a:gd name="vf" fmla="val 110557"/>
            </a:avLst>
          </a:prstGeom>
          <a:noFill/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4" name="Google Shape;404;p13" descr="Tìm hồn trong sắt vụn&amp;amp;quot;, công ty Thái Lan hái ra tiền nhờ những mô hình đầy  nghệ thuật"/>
          <p:cNvPicPr preferRelativeResize="0"/>
          <p:nvPr/>
        </p:nvPicPr>
        <p:blipFill rotWithShape="1">
          <a:blip r:embed="rId6">
            <a:alphaModFix/>
          </a:blip>
          <a:srcRect l="12500" r="12500"/>
          <a:stretch/>
        </p:blipFill>
        <p:spPr>
          <a:xfrm>
            <a:off x="3368609" y="1680300"/>
            <a:ext cx="1009444" cy="1009444"/>
          </a:xfrm>
          <a:prstGeom prst="pentagon">
            <a:avLst>
              <a:gd name="hf" fmla="val 105146"/>
              <a:gd name="vf" fmla="val 110557"/>
            </a:avLst>
          </a:prstGeom>
          <a:noFill/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5" name="Google Shape;405;p13"/>
          <p:cNvPicPr preferRelativeResize="0"/>
          <p:nvPr/>
        </p:nvPicPr>
        <p:blipFill rotWithShape="1">
          <a:blip r:embed="rId7">
            <a:alphaModFix/>
          </a:blip>
          <a:srcRect l="16636" r="16636"/>
          <a:stretch/>
        </p:blipFill>
        <p:spPr>
          <a:xfrm rot="165894">
            <a:off x="2899443" y="3081557"/>
            <a:ext cx="1106381" cy="1106381"/>
          </a:xfrm>
          <a:prstGeom prst="pentagon">
            <a:avLst>
              <a:gd name="hf" fmla="val 105146"/>
              <a:gd name="vf" fmla="val 110557"/>
            </a:avLst>
          </a:prstGeom>
          <a:noFill/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6" name="Google Shape;406;p13" descr="Free ship] Xe máy mô hình bằng sắt Quà tặng Quà lưu niệm Chế tác thủ công  size đại màu đồng | Shopee Việt Nam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96308">
            <a:off x="1420172" y="2982079"/>
            <a:ext cx="804981" cy="804981"/>
          </a:xfrm>
          <a:prstGeom prst="pentagon">
            <a:avLst>
              <a:gd name="hf" fmla="val 105146"/>
              <a:gd name="vf" fmla="val 110557"/>
            </a:avLst>
          </a:prstGeom>
          <a:noFill/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7" name="Google Shape;407;p13" descr="mô hình động vật đầy tính nghệ thuật từ sắt vụn ô tô"/>
          <p:cNvPicPr preferRelativeResize="0"/>
          <p:nvPr/>
        </p:nvPicPr>
        <p:blipFill rotWithShape="1">
          <a:blip r:embed="rId9">
            <a:alphaModFix/>
          </a:blip>
          <a:srcRect l="8400" r="8399"/>
          <a:stretch/>
        </p:blipFill>
        <p:spPr>
          <a:xfrm rot="164743" flipH="1">
            <a:off x="2322198" y="1191770"/>
            <a:ext cx="552558" cy="552558"/>
          </a:xfrm>
          <a:prstGeom prst="pentagon">
            <a:avLst>
              <a:gd name="hf" fmla="val 105146"/>
              <a:gd name="vf" fmla="val 110557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35000">
              <a:srgbClr val="FFFFFF"/>
            </a:gs>
            <a:gs pos="100000">
              <a:srgbClr val="8000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4"/>
          <p:cNvSpPr/>
          <p:nvPr/>
        </p:nvSpPr>
        <p:spPr>
          <a:xfrm>
            <a:off x="-8541" y="3837700"/>
            <a:ext cx="7544607" cy="1185780"/>
          </a:xfrm>
          <a:custGeom>
            <a:avLst/>
            <a:gdLst/>
            <a:ahLst/>
            <a:cxnLst/>
            <a:rect l="l" t="t" r="r" b="b"/>
            <a:pathLst>
              <a:path w="7544607" h="1185780" extrusionOk="0">
                <a:moveTo>
                  <a:pt x="0" y="0"/>
                </a:moveTo>
                <a:lnTo>
                  <a:pt x="6561627" y="0"/>
                </a:lnTo>
                <a:lnTo>
                  <a:pt x="7544607" y="1185780"/>
                </a:lnTo>
                <a:lnTo>
                  <a:pt x="0" y="1174350"/>
                </a:lnTo>
                <a:lnTo>
                  <a:pt x="0" y="0"/>
                </a:lnTo>
                <a:close/>
              </a:path>
            </a:pathLst>
          </a:custGeom>
          <a:solidFill>
            <a:srgbClr val="660033">
              <a:alpha val="5372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3" name="Google Shape;413;p14" descr="Đồ chơi tái chế từ chai nhựa làm đồ học tập, bảo vệ môi trường - Kids Home  TV"/>
          <p:cNvPicPr preferRelativeResize="0"/>
          <p:nvPr/>
        </p:nvPicPr>
        <p:blipFill rotWithShape="1">
          <a:blip r:embed="rId3">
            <a:alphaModFix/>
          </a:blip>
          <a:srcRect l="27177" t="785" r="16573" b="-784"/>
          <a:stretch/>
        </p:blipFill>
        <p:spPr>
          <a:xfrm>
            <a:off x="6432872" y="1124199"/>
            <a:ext cx="2910284" cy="2910284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414" name="Google Shape;414;p14"/>
          <p:cNvGrpSpPr/>
          <p:nvPr/>
        </p:nvGrpSpPr>
        <p:grpSpPr>
          <a:xfrm>
            <a:off x="5853100" y="3068600"/>
            <a:ext cx="1539600" cy="1539600"/>
            <a:chOff x="6680825" y="2549350"/>
            <a:chExt cx="1539600" cy="1539600"/>
          </a:xfrm>
        </p:grpSpPr>
        <p:sp>
          <p:nvSpPr>
            <p:cNvPr id="415" name="Google Shape;415;p14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4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E73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4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627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" name="Google Shape;418;p14"/>
          <p:cNvGrpSpPr/>
          <p:nvPr/>
        </p:nvGrpSpPr>
        <p:grpSpPr>
          <a:xfrm>
            <a:off x="6438110" y="3653462"/>
            <a:ext cx="369505" cy="369505"/>
            <a:chOff x="2594050" y="1631825"/>
            <a:chExt cx="439625" cy="439625"/>
          </a:xfrm>
        </p:grpSpPr>
        <p:sp>
          <p:nvSpPr>
            <p:cNvPr id="419" name="Google Shape;419;p14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4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4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4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3" name="Google Shape;423;p14"/>
          <p:cNvSpPr txBox="1"/>
          <p:nvPr/>
        </p:nvSpPr>
        <p:spPr>
          <a:xfrm>
            <a:off x="860270" y="521538"/>
            <a:ext cx="4817230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 Hairline"/>
              <a:buNone/>
            </a:pPr>
            <a:r>
              <a:rPr lang="en" sz="2500" b="1" i="0" u="sng" strike="noStrike" cap="none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Tìm hiểu sản phẩm điêu khắc từ vật liệu đã qua sử dụng </a:t>
            </a:r>
            <a:endParaRPr sz="2500" b="1" i="0" u="sng" strike="noStrike" cap="none">
              <a:solidFill>
                <a:srgbClr val="A500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4" name="Google Shape;424;p14"/>
          <p:cNvGrpSpPr/>
          <p:nvPr/>
        </p:nvGrpSpPr>
        <p:grpSpPr>
          <a:xfrm>
            <a:off x="372917" y="521538"/>
            <a:ext cx="373053" cy="445790"/>
            <a:chOff x="8095060" y="5664590"/>
            <a:chExt cx="497404" cy="594388"/>
          </a:xfrm>
        </p:grpSpPr>
        <p:grpSp>
          <p:nvGrpSpPr>
            <p:cNvPr id="425" name="Google Shape;425;p14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426" name="Google Shape;426;p14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14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14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9" name="Google Shape;429;p14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430" name="Google Shape;430;p14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14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14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3" name="Google Shape;433;p14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434" name="Google Shape;434;p14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14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14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7" name="Google Shape;437;p14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438" name="Google Shape;438;p14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14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14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41" name="Google Shape;441;p14"/>
          <p:cNvSpPr txBox="1">
            <a:spLocks noGrp="1"/>
          </p:cNvSpPr>
          <p:nvPr>
            <p:ph type="body" idx="1"/>
          </p:nvPr>
        </p:nvSpPr>
        <p:spPr>
          <a:xfrm>
            <a:off x="-77121" y="3972671"/>
            <a:ext cx="6222726" cy="11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" sz="17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Các sản phẩm điêu khắc đa dạng từ vật liệu đã qua sử dụng có thể tạo ra những ý tưởng sáng tạo độc đáo, ngộ nghĩnh và tạo ấn tượng cho người xem.</a:t>
            </a:r>
            <a:endParaRPr/>
          </a:p>
        </p:txBody>
      </p:sp>
      <p:pic>
        <p:nvPicPr>
          <p:cNvPr id="442" name="Google Shape;442;p14" descr="icon idea – Nội thất sáng tạo – Nội thất thông minh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8911" y="1140807"/>
            <a:ext cx="2416202" cy="241620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339951" y="3424042"/>
            <a:ext cx="56925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Xem video SP Điêu khắc tại: https</a:t>
            </a:r>
            <a:r>
              <a:rPr lang="en-US" sz="1600" dirty="0"/>
              <a:t>://youtu.be/6o_XNYqbGKs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5"/>
          <p:cNvSpPr/>
          <p:nvPr/>
        </p:nvSpPr>
        <p:spPr>
          <a:xfrm>
            <a:off x="-3982" y="1137970"/>
            <a:ext cx="2088052" cy="3662630"/>
          </a:xfrm>
          <a:prstGeom prst="rect">
            <a:avLst/>
          </a:prstGeom>
          <a:solidFill>
            <a:srgbClr val="A5B0B8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5"/>
          <p:cNvSpPr/>
          <p:nvPr/>
        </p:nvSpPr>
        <p:spPr>
          <a:xfrm>
            <a:off x="0" y="1485900"/>
            <a:ext cx="2846070" cy="2948940"/>
          </a:xfrm>
          <a:prstGeom prst="rect">
            <a:avLst/>
          </a:prstGeom>
          <a:solidFill>
            <a:srgbClr val="A5B0B8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5"/>
          <p:cNvSpPr txBox="1">
            <a:spLocks noGrp="1"/>
          </p:cNvSpPr>
          <p:nvPr>
            <p:ph type="body" idx="1"/>
          </p:nvPr>
        </p:nvSpPr>
        <p:spPr>
          <a:xfrm>
            <a:off x="3438926" y="1924830"/>
            <a:ext cx="2675100" cy="674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rgbClr val="333B41"/>
                </a:solidFill>
                <a:latin typeface="Tahoma"/>
                <a:ea typeface="Tahoma"/>
                <a:cs typeface="Tahoma"/>
                <a:sym typeface="Tahoma"/>
              </a:rPr>
              <a:t>Đọc trước bài “MÔ HÌNH NHÀ 3D”</a:t>
            </a:r>
            <a:endParaRPr>
              <a:solidFill>
                <a:srgbClr val="333B4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50" name="Google Shape;450;p15"/>
          <p:cNvSpPr txBox="1">
            <a:spLocks noGrp="1"/>
          </p:cNvSpPr>
          <p:nvPr>
            <p:ph type="title"/>
          </p:nvPr>
        </p:nvSpPr>
        <p:spPr>
          <a:xfrm>
            <a:off x="2302386" y="628500"/>
            <a:ext cx="4616205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3500">
                <a:latin typeface="Arial"/>
                <a:ea typeface="Arial"/>
                <a:cs typeface="Arial"/>
                <a:sym typeface="Arial"/>
              </a:rPr>
              <a:t>CHUẨN BỊ BÀI SAU</a:t>
            </a:r>
            <a:endParaRPr sz="3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5"/>
          <p:cNvSpPr/>
          <p:nvPr/>
        </p:nvSpPr>
        <p:spPr>
          <a:xfrm>
            <a:off x="2815762" y="2922015"/>
            <a:ext cx="578709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🎨</a:t>
            </a:r>
            <a:endParaRPr sz="3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5"/>
          <p:cNvSpPr/>
          <p:nvPr/>
        </p:nvSpPr>
        <p:spPr>
          <a:xfrm>
            <a:off x="2850052" y="2034584"/>
            <a:ext cx="633507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📖</a:t>
            </a:r>
            <a:endParaRPr sz="3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5"/>
          <p:cNvSpPr txBox="1"/>
          <p:nvPr/>
        </p:nvSpPr>
        <p:spPr>
          <a:xfrm>
            <a:off x="3438926" y="2785352"/>
            <a:ext cx="2675100" cy="674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None/>
            </a:pPr>
            <a:r>
              <a:rPr lang="en" sz="1600" b="0" i="0" u="none" strike="noStrike" cap="none">
                <a:solidFill>
                  <a:srgbClr val="333B41"/>
                </a:solidFill>
                <a:latin typeface="Tahoma"/>
                <a:ea typeface="Tahoma"/>
                <a:cs typeface="Tahoma"/>
                <a:sym typeface="Tahoma"/>
              </a:rPr>
              <a:t>Chuẩn bị: Giấy vẽ, chì, tẩy, màu vẽ, kéo, hộp bìa các loại...</a:t>
            </a:r>
            <a:endParaRPr sz="1600" b="0" i="0" u="none" strike="noStrike" cap="none">
              <a:solidFill>
                <a:srgbClr val="333B4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454" name="Google Shape;454;p15" descr="Thử Làm Biệt Thự Đẹp Bằng Giấy Bìa - Ý Tưởng Sáng Tạo - Ý Tưởng Ngoại Thất mô  hình nhà bằng giấy cứng | Tổng hợp những mẫu handmade dễ làm"/>
          <p:cNvPicPr preferRelativeResize="0"/>
          <p:nvPr/>
        </p:nvPicPr>
        <p:blipFill rotWithShape="1">
          <a:blip r:embed="rId3">
            <a:alphaModFix/>
          </a:blip>
          <a:srcRect l="8067" t="2277" r="18042"/>
          <a:stretch/>
        </p:blipFill>
        <p:spPr>
          <a:xfrm>
            <a:off x="1187" y="1920239"/>
            <a:ext cx="2757425" cy="2051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16"/>
          <p:cNvPicPr preferRelativeResize="0"/>
          <p:nvPr/>
        </p:nvPicPr>
        <p:blipFill rotWithShape="1">
          <a:blip r:embed="rId3">
            <a:alphaModFix/>
          </a:blip>
          <a:srcRect l="572" t="6485" r="-572" b="14612"/>
          <a:stretch/>
        </p:blipFill>
        <p:spPr>
          <a:xfrm>
            <a:off x="2567816" y="549643"/>
            <a:ext cx="1530460" cy="153046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60" name="Google Shape;460;p16" descr="GIÁ TỐT] Đài radio Sony SW 888UAR, Giá siêu tốt 295,000đ! Mua nhanh tay! -  Bigomart"/>
          <p:cNvPicPr preferRelativeResize="0"/>
          <p:nvPr/>
        </p:nvPicPr>
        <p:blipFill rotWithShape="1">
          <a:blip r:embed="rId4">
            <a:alphaModFix/>
          </a:blip>
          <a:srcRect l="26650" t="22545" r="-338" b="3767"/>
          <a:stretch/>
        </p:blipFill>
        <p:spPr>
          <a:xfrm>
            <a:off x="784731" y="629435"/>
            <a:ext cx="1347955" cy="1347955"/>
          </a:xfrm>
          <a:prstGeom prst="ellipse">
            <a:avLst/>
          </a:prstGeom>
          <a:noFill/>
          <a:ln w="114300" cap="flat" cmpd="sng">
            <a:solidFill>
              <a:srgbClr val="A5B0B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61" name="Google Shape;461;p16"/>
          <p:cNvPicPr preferRelativeResize="0"/>
          <p:nvPr/>
        </p:nvPicPr>
        <p:blipFill rotWithShape="1">
          <a:blip r:embed="rId5">
            <a:alphaModFix/>
          </a:blip>
          <a:srcRect l="-3377" t="-16384" r="-10588" b="-36143"/>
          <a:stretch/>
        </p:blipFill>
        <p:spPr>
          <a:xfrm>
            <a:off x="4538499" y="675787"/>
            <a:ext cx="1301603" cy="1301603"/>
          </a:xfrm>
          <a:prstGeom prst="ellipse">
            <a:avLst/>
          </a:prstGeom>
          <a:noFill/>
          <a:ln w="114300" cap="flat" cmpd="sng">
            <a:solidFill>
              <a:srgbClr val="67778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62" name="Google Shape;462;p16"/>
          <p:cNvSpPr txBox="1"/>
          <p:nvPr/>
        </p:nvSpPr>
        <p:spPr>
          <a:xfrm>
            <a:off x="425038" y="2080103"/>
            <a:ext cx="5816016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0" i="0" u="none" strike="noStrike" cap="none">
                <a:solidFill>
                  <a:srgbClr val="936329"/>
                </a:solidFill>
                <a:latin typeface="Arial"/>
                <a:ea typeface="Arial"/>
                <a:cs typeface="Arial"/>
                <a:sym typeface="Arial"/>
              </a:rPr>
              <a:t>Cảm ơn các em đã theo dõi!</a:t>
            </a:r>
            <a:endParaRPr sz="3500" b="0" i="0" u="none" strike="noStrike" cap="none">
              <a:solidFill>
                <a:srgbClr val="9363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6"/>
          <p:cNvSpPr txBox="1"/>
          <p:nvPr/>
        </p:nvSpPr>
        <p:spPr>
          <a:xfrm>
            <a:off x="639038" y="2711045"/>
            <a:ext cx="53880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Hãy like, đăng ký, chia sẻ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>
                <a:solidFill>
                  <a:srgbClr val="A50021"/>
                </a:solidFill>
                <a:latin typeface="Arial"/>
                <a:ea typeface="Arial"/>
                <a:cs typeface="Arial"/>
                <a:sym typeface="Arial"/>
              </a:rPr>
              <a:t>và bình luận nội dung bài học phía dưới video nhé!</a:t>
            </a:r>
            <a:endParaRPr sz="1800" b="0" i="0" u="none" strike="noStrike" cap="none">
              <a:solidFill>
                <a:srgbClr val="A500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7839" y="3636473"/>
            <a:ext cx="3873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/>
              <a:t>Ủng hộ (free) tác giả tại</a:t>
            </a:r>
            <a:r>
              <a:rPr lang="en-US" sz="1800" b="1" dirty="0"/>
              <a:t>:</a:t>
            </a:r>
          </a:p>
          <a:p>
            <a:pPr marL="285750" indent="-285750">
              <a:buFontTx/>
              <a:buChar char="-"/>
            </a:pPr>
            <a:r>
              <a:rPr lang="en-US" dirty="0"/>
              <a:t>Link: </a:t>
            </a: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bit.ly/3tRblro</a:t>
            </a:r>
            <a:endParaRPr lang="en-US" dirty="0" smtClean="0"/>
          </a:p>
          <a:p>
            <a:r>
              <a:rPr lang="en-US" dirty="0" smtClean="0"/>
              <a:t>Hoặc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Link: </a:t>
            </a:r>
            <a:r>
              <a:rPr lang="en-US" dirty="0">
                <a:hlinkClick r:id="rId7"/>
              </a:rPr>
              <a:t>https://bit.ly/3xaOm8X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 descr="https://thuthuatnhanh.com/wp-content/uploads/2020/01/background-powerpoint-nhung-hop-qu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"/>
          <p:cNvSpPr txBox="1">
            <a:spLocks noGrp="1"/>
          </p:cNvSpPr>
          <p:nvPr>
            <p:ph type="ctrTitle" idx="4294967295"/>
          </p:nvPr>
        </p:nvSpPr>
        <p:spPr>
          <a:xfrm>
            <a:off x="1156616" y="1593059"/>
            <a:ext cx="4740060" cy="500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 Hairline"/>
              <a:buNone/>
            </a:pPr>
            <a:r>
              <a:rPr lang="en" sz="2200" b="1" i="0" u="none" strike="noStrike" cap="none">
                <a:solidFill>
                  <a:srgbClr val="FFFF66"/>
                </a:solidFill>
                <a:latin typeface="Tahoma"/>
                <a:ea typeface="Tahoma"/>
                <a:cs typeface="Tahoma"/>
                <a:sym typeface="Tahoma"/>
              </a:rPr>
              <a:t>CHỦ ĐỀ: VẬT LIỆU HỮU ÍCH</a:t>
            </a:r>
            <a:endParaRPr sz="2200" b="1" i="0" u="none" strike="noStrike" cap="none">
              <a:solidFill>
                <a:srgbClr val="FFFF66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8" name="Google Shape;48;p1"/>
          <p:cNvSpPr txBox="1">
            <a:spLocks noGrp="1"/>
          </p:cNvSpPr>
          <p:nvPr>
            <p:ph type="subTitle" idx="4294967295"/>
          </p:nvPr>
        </p:nvSpPr>
        <p:spPr>
          <a:xfrm>
            <a:off x="-4741" y="2170144"/>
            <a:ext cx="7062775" cy="1282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 Light"/>
              <a:buNone/>
            </a:pPr>
            <a:r>
              <a:rPr lang="en" sz="3600" b="1" i="0" u="none" strike="noStrike" cap="none">
                <a:solidFill>
                  <a:srgbClr val="D09957"/>
                </a:solidFill>
                <a:latin typeface="Arial"/>
                <a:ea typeface="Arial"/>
                <a:cs typeface="Arial"/>
                <a:sym typeface="Arial"/>
              </a:rPr>
              <a:t>BÀI 1 SẢN PHẨM TỪ VẬT LIỆU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 Light"/>
              <a:buNone/>
            </a:pPr>
            <a:r>
              <a:rPr lang="en" sz="3600" b="1" i="0" u="none" strike="noStrike" cap="none">
                <a:solidFill>
                  <a:srgbClr val="D09957"/>
                </a:solidFill>
                <a:latin typeface="Arial"/>
                <a:ea typeface="Arial"/>
                <a:cs typeface="Arial"/>
                <a:sym typeface="Arial"/>
              </a:rPr>
              <a:t>ĐÃ QUA SỬ DỤNG</a:t>
            </a:r>
            <a:endParaRPr sz="3600" b="1" i="0" u="none" strike="noStrike" cap="none">
              <a:solidFill>
                <a:srgbClr val="D0995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" name="Google Shape;49;p1"/>
          <p:cNvCxnSpPr/>
          <p:nvPr/>
        </p:nvCxnSpPr>
        <p:spPr>
          <a:xfrm>
            <a:off x="977125" y="2170144"/>
            <a:ext cx="5023555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" name="TextBox 6"/>
          <p:cNvSpPr txBox="1"/>
          <p:nvPr/>
        </p:nvSpPr>
        <p:spPr>
          <a:xfrm>
            <a:off x="276770" y="3869696"/>
            <a:ext cx="7403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FF00"/>
                </a:solidFill>
              </a:rPr>
              <a:t>Xem Bài giảng MT mẫu hay </a:t>
            </a:r>
            <a:r>
              <a:rPr lang="en-US" sz="1800" b="1" dirty="0">
                <a:solidFill>
                  <a:srgbClr val="FFFF00"/>
                </a:solidFill>
              </a:rPr>
              <a:t>tại: </a:t>
            </a:r>
            <a:r>
              <a:rPr lang="en-US" sz="1800" b="1" dirty="0">
                <a:solidFill>
                  <a:srgbClr val="FFFF00"/>
                </a:solidFill>
              </a:rPr>
              <a:t>https://youtu.be/gLPatR8-XPk</a:t>
            </a:r>
            <a:endParaRPr lang="en-US" sz="1800" b="1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7108" y="4318804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FFFF0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"/>
          <p:cNvSpPr/>
          <p:nvPr/>
        </p:nvSpPr>
        <p:spPr>
          <a:xfrm>
            <a:off x="3117773" y="2302524"/>
            <a:ext cx="5894025" cy="2533879"/>
          </a:xfrm>
          <a:prstGeom prst="rect">
            <a:avLst/>
          </a:prstGeom>
          <a:solidFill>
            <a:srgbClr val="0B6359">
              <a:alpha val="6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>
            <a:off x="3538633" y="808431"/>
            <a:ext cx="52503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 sz="3500" b="1">
                <a:solidFill>
                  <a:srgbClr val="FFFF66"/>
                </a:solidFill>
                <a:latin typeface="Tahoma"/>
                <a:ea typeface="Tahoma"/>
                <a:cs typeface="Tahoma"/>
                <a:sym typeface="Tahoma"/>
              </a:rPr>
              <a:t>YÊU CẦU CẦN ĐẠT</a:t>
            </a:r>
            <a:endParaRPr sz="3500" b="1">
              <a:solidFill>
                <a:srgbClr val="FFFF66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6" name="Google Shape;56;p2"/>
          <p:cNvSpPr txBox="1"/>
          <p:nvPr/>
        </p:nvSpPr>
        <p:spPr>
          <a:xfrm>
            <a:off x="3305060" y="2434728"/>
            <a:ext cx="5706738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Nêu được một số cách thức tạo hình và trang trí sản phẩm từ vật liệu đã qua sử dụng.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Tạo hình và trang trí được sản phẩm ứng dụng từ vật liệu đã qua sử dụng.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Nhận ra được ý nghĩa của việc tận dụng vật liệu đã qua sử dụng trong học tập và trong cuộc sống.</a:t>
            </a: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5740" y="4721588"/>
            <a:ext cx="7403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FF00"/>
                </a:solidFill>
              </a:rPr>
              <a:t>Xem Bài giảng MT mẫu hay </a:t>
            </a:r>
            <a:r>
              <a:rPr lang="en-US" sz="1800" b="1" dirty="0">
                <a:solidFill>
                  <a:srgbClr val="FFFF00"/>
                </a:solidFill>
              </a:rPr>
              <a:t>tại: </a:t>
            </a:r>
            <a:r>
              <a:rPr lang="en-US" sz="1800" b="1" dirty="0">
                <a:solidFill>
                  <a:srgbClr val="FFFF00"/>
                </a:solidFill>
              </a:rPr>
              <a:t>https://youtu.be/gLPatR8-XPk</a:t>
            </a:r>
            <a:endParaRPr lang="en-US" sz="18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99590" y="1897868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FFFF0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 advTm="2729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CHUẨN BỊ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3" descr="Tổng hợp Giấy Màu giá rẻ, bán chạy tháng 3/2022 - BeeCos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240" y="1556380"/>
            <a:ext cx="1263938" cy="1263938"/>
          </a:xfrm>
          <a:prstGeom prst="rect">
            <a:avLst/>
          </a:prstGeom>
          <a:noFill/>
          <a:ln w="38100" cap="flat" cmpd="sng">
            <a:solidFill>
              <a:srgbClr val="D0995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3" name="Google Shape;63;p3" descr="HKUK – Hộp màu nước Giorgione 12 màu + tặng kèm set 4 cọ vẽ dành cho các bé  , học sinh mới tập vẽ – HKUK.V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2298" y="1556380"/>
            <a:ext cx="1263938" cy="1263938"/>
          </a:xfrm>
          <a:prstGeom prst="rect">
            <a:avLst/>
          </a:prstGeom>
          <a:noFill/>
          <a:ln w="38100" cap="flat" cmpd="sng">
            <a:solidFill>
              <a:srgbClr val="D0995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4" name="Google Shape;64;p3" descr="Kéo học sinh – Flexoffice.com - Tập đoàn Thiên Lo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06954" y="3084723"/>
            <a:ext cx="1243473" cy="1243474"/>
          </a:xfrm>
          <a:prstGeom prst="rect">
            <a:avLst/>
          </a:prstGeom>
          <a:noFill/>
          <a:ln w="38100" cap="flat" cmpd="sng">
            <a:solidFill>
              <a:srgbClr val="D0995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5" name="Google Shape;65;p3" descr="Keo dán giấy Thiên Long - Điểm 10 G-08 – Flexoffice.com - Tập đoàn Thiên  Lo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6240" y="3084723"/>
            <a:ext cx="1263938" cy="1243475"/>
          </a:xfrm>
          <a:prstGeom prst="rect">
            <a:avLst/>
          </a:prstGeom>
          <a:noFill/>
          <a:ln w="38100" cap="flat" cmpd="sng">
            <a:solidFill>
              <a:srgbClr val="D0995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6" name="Google Shape;66;p3"/>
          <p:cNvSpPr/>
          <p:nvPr/>
        </p:nvSpPr>
        <p:spPr>
          <a:xfrm>
            <a:off x="3624550" y="1556380"/>
            <a:ext cx="2985570" cy="2771817"/>
          </a:xfrm>
          <a:prstGeom prst="rect">
            <a:avLst/>
          </a:prstGeom>
          <a:solidFill>
            <a:srgbClr val="8E8E8E">
              <a:alpha val="7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67;p3" descr="GIÁ TỐT] Bộ 6 hộp Kem đánh răng COLGATE CHẮC RĂNG THƠM MIỆNG 100g, Giá siêu  tốt 65,800đ! Mua nhanh tay! - Bigomart"/>
          <p:cNvPicPr preferRelativeResize="0"/>
          <p:nvPr/>
        </p:nvPicPr>
        <p:blipFill rotWithShape="1">
          <a:blip r:embed="rId7">
            <a:alphaModFix/>
          </a:blip>
          <a:srcRect r="27577"/>
          <a:stretch/>
        </p:blipFill>
        <p:spPr>
          <a:xfrm>
            <a:off x="3736057" y="1636005"/>
            <a:ext cx="1320685" cy="1217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" descr="Thu Mua Đĩa Cd, Vcd, Dvd Cũ Các Loại 093320550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61794" y="1634733"/>
            <a:ext cx="1316123" cy="1214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3" descr="Đừng vứt đi lõi giấy vệ sinh - Tạp chí Đẹp"/>
          <p:cNvPicPr preferRelativeResize="0"/>
          <p:nvPr/>
        </p:nvPicPr>
        <p:blipFill rotWithShape="1">
          <a:blip r:embed="rId9">
            <a:alphaModFix/>
          </a:blip>
          <a:srcRect l="4925" r="29010"/>
          <a:stretch/>
        </p:blipFill>
        <p:spPr>
          <a:xfrm>
            <a:off x="3744626" y="2932994"/>
            <a:ext cx="1312116" cy="1322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3" descr="Có ai ngờ vỏ lon cũng có thể biến thành đèn lồng cực &amp;amp;quot;chất&amp;amp;quot; như thế này -  Làm cha mẹ"/>
          <p:cNvPicPr preferRelativeResize="0"/>
          <p:nvPr/>
        </p:nvPicPr>
        <p:blipFill rotWithShape="1">
          <a:blip r:embed="rId10">
            <a:alphaModFix/>
          </a:blip>
          <a:srcRect l="8285" r="15019"/>
          <a:stretch/>
        </p:blipFill>
        <p:spPr>
          <a:xfrm>
            <a:off x="5176818" y="2972998"/>
            <a:ext cx="1301099" cy="127233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3890743" y="276312"/>
            <a:ext cx="3873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/>
              <a:t>Ủng hộ (free) tác giả tại</a:t>
            </a:r>
            <a:r>
              <a:rPr lang="en-US" sz="1800" b="1" dirty="0"/>
              <a:t>:</a:t>
            </a:r>
          </a:p>
          <a:p>
            <a:pPr marL="285750" indent="-285750">
              <a:buFontTx/>
              <a:buChar char="-"/>
            </a:pPr>
            <a:r>
              <a:rPr lang="en-US" dirty="0"/>
              <a:t>Link: </a:t>
            </a:r>
            <a:r>
              <a:rPr lang="en-US" dirty="0">
                <a:hlinkClick r:id="rId11"/>
              </a:rPr>
              <a:t>https://</a:t>
            </a:r>
            <a:r>
              <a:rPr lang="en-US" dirty="0" smtClean="0">
                <a:hlinkClick r:id="rId11"/>
              </a:rPr>
              <a:t>bit.ly/3tRblro</a:t>
            </a:r>
            <a:endParaRPr lang="en-US" dirty="0" smtClean="0"/>
          </a:p>
          <a:p>
            <a:r>
              <a:rPr lang="en-US" dirty="0" smtClean="0"/>
              <a:t>Hoặc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Link: </a:t>
            </a:r>
            <a:r>
              <a:rPr lang="en-US" dirty="0">
                <a:hlinkClick r:id="rId12"/>
              </a:rPr>
              <a:t>https://bit.ly/3xaOm8X</a:t>
            </a:r>
            <a:endParaRPr lang="en-US" dirty="0"/>
          </a:p>
        </p:txBody>
      </p:sp>
    </p:spTree>
  </p:cSld>
  <p:clrMapOvr>
    <a:masterClrMapping/>
  </p:clrMapOvr>
  <p:transition spd="slow" advTm="27883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"/>
          <p:cNvSpPr/>
          <p:nvPr/>
        </p:nvSpPr>
        <p:spPr>
          <a:xfrm>
            <a:off x="0" y="1326190"/>
            <a:ext cx="9144000" cy="3521232"/>
          </a:xfrm>
          <a:prstGeom prst="rect">
            <a:avLst/>
          </a:prstGeom>
          <a:solidFill>
            <a:srgbClr val="A5B0B8">
              <a:alpha val="2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4"/>
          <p:cNvSpPr txBox="1">
            <a:spLocks noGrp="1"/>
          </p:cNvSpPr>
          <p:nvPr>
            <p:ph type="ctrTitle"/>
          </p:nvPr>
        </p:nvSpPr>
        <p:spPr>
          <a:xfrm>
            <a:off x="1600200" y="493547"/>
            <a:ext cx="3236205" cy="832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b="1">
                <a:solidFill>
                  <a:srgbClr val="0C5A82"/>
                </a:solidFill>
                <a:latin typeface="Arial"/>
                <a:ea typeface="Arial"/>
                <a:cs typeface="Arial"/>
                <a:sym typeface="Arial"/>
              </a:rPr>
              <a:t>NỘI DUNG</a:t>
            </a:r>
            <a:endParaRPr b="1">
              <a:solidFill>
                <a:srgbClr val="0C5A8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4"/>
          <p:cNvSpPr txBox="1">
            <a:spLocks noGrp="1"/>
          </p:cNvSpPr>
          <p:nvPr>
            <p:ph type="subTitle" idx="1"/>
          </p:nvPr>
        </p:nvSpPr>
        <p:spPr>
          <a:xfrm>
            <a:off x="304441" y="1614425"/>
            <a:ext cx="5942123" cy="423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❑"/>
            </a:pPr>
            <a:r>
              <a:rPr lang="en" sz="1800">
                <a:solidFill>
                  <a:srgbClr val="4C5D67"/>
                </a:solidFill>
                <a:latin typeface="Arial"/>
                <a:ea typeface="Arial"/>
                <a:cs typeface="Arial"/>
                <a:sym typeface="Arial"/>
              </a:rPr>
              <a:t>Khám phá sản phẩm từ các vật liệu đã qua sử dụng.</a:t>
            </a:r>
            <a:endParaRPr sz="1800">
              <a:solidFill>
                <a:srgbClr val="4C5D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4"/>
          <p:cNvSpPr txBox="1"/>
          <p:nvPr/>
        </p:nvSpPr>
        <p:spPr>
          <a:xfrm>
            <a:off x="319242" y="2258458"/>
            <a:ext cx="6059524" cy="423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❑"/>
            </a:pPr>
            <a:r>
              <a:rPr lang="en" sz="1800" b="0" i="0" u="none" strike="noStrike" cap="none">
                <a:solidFill>
                  <a:srgbClr val="4C5D67"/>
                </a:solidFill>
                <a:latin typeface="Arial"/>
                <a:ea typeface="Arial"/>
                <a:cs typeface="Arial"/>
                <a:sym typeface="Arial"/>
              </a:rPr>
              <a:t>Cách tạo hình và trang trí sản phẩm từ vật liệu đã qua sử dụng.</a:t>
            </a:r>
            <a:endParaRPr sz="1800" b="0" i="0" u="none" strike="noStrike" cap="none">
              <a:solidFill>
                <a:srgbClr val="4C5D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4"/>
          <p:cNvSpPr txBox="1"/>
          <p:nvPr/>
        </p:nvSpPr>
        <p:spPr>
          <a:xfrm>
            <a:off x="304441" y="2893997"/>
            <a:ext cx="6481949" cy="423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❑"/>
            </a:pPr>
            <a:r>
              <a:rPr lang="en" sz="1800" b="0" i="0" u="none" strike="noStrike" cap="none">
                <a:solidFill>
                  <a:srgbClr val="4C5D67"/>
                </a:solidFill>
                <a:latin typeface="Arial"/>
                <a:ea typeface="Arial"/>
                <a:cs typeface="Arial"/>
                <a:sym typeface="Arial"/>
              </a:rPr>
              <a:t>Tạo sản phẩm từ vật liệu đã qua sử dụng.</a:t>
            </a:r>
            <a:endParaRPr sz="1800" b="0" i="0" u="none" strike="noStrike" cap="none">
              <a:solidFill>
                <a:srgbClr val="4C5D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4"/>
          <p:cNvSpPr txBox="1"/>
          <p:nvPr/>
        </p:nvSpPr>
        <p:spPr>
          <a:xfrm>
            <a:off x="308778" y="3317689"/>
            <a:ext cx="5100503" cy="423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❑"/>
            </a:pPr>
            <a:r>
              <a:rPr lang="en" sz="1800" b="0" i="0" u="none" strike="noStrike" cap="none">
                <a:solidFill>
                  <a:srgbClr val="4C5D67"/>
                </a:solidFill>
                <a:latin typeface="Arial"/>
                <a:ea typeface="Arial"/>
                <a:cs typeface="Arial"/>
                <a:sym typeface="Arial"/>
              </a:rPr>
              <a:t>Trưng bày sản phẩm và chia sẻ.</a:t>
            </a:r>
            <a:endParaRPr sz="1800" b="0" i="0" u="none" strike="noStrike" cap="none">
              <a:solidFill>
                <a:srgbClr val="4C5D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4"/>
          <p:cNvSpPr txBox="1"/>
          <p:nvPr/>
        </p:nvSpPr>
        <p:spPr>
          <a:xfrm>
            <a:off x="319490" y="3741382"/>
            <a:ext cx="6466900" cy="423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❑"/>
            </a:pPr>
            <a:r>
              <a:rPr lang="en" sz="1800" b="0" i="0" u="none" strike="noStrike" cap="none">
                <a:solidFill>
                  <a:srgbClr val="4C5D67"/>
                </a:solidFill>
                <a:latin typeface="Arial"/>
                <a:ea typeface="Arial"/>
                <a:cs typeface="Arial"/>
                <a:sym typeface="Arial"/>
              </a:rPr>
              <a:t>Tìm hiểu sản phẩm điêu khắc từ vật liệu đã qua sử dụng.</a:t>
            </a:r>
            <a:endParaRPr sz="1800" b="0" i="0" u="none" strike="noStrike" cap="none">
              <a:solidFill>
                <a:srgbClr val="4C5D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78766" y="2809857"/>
            <a:ext cx="3873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/>
              <a:t>Ủng hộ (free) tác giả tại</a:t>
            </a:r>
            <a:r>
              <a:rPr lang="en-US" sz="1800" b="1" dirty="0"/>
              <a:t>:</a:t>
            </a:r>
          </a:p>
          <a:p>
            <a:pPr marL="285750" indent="-285750">
              <a:buFontTx/>
              <a:buChar char="-"/>
            </a:pPr>
            <a:r>
              <a:rPr lang="en-US" dirty="0"/>
              <a:t>Link: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bit.ly/3tRblro</a:t>
            </a:r>
            <a:endParaRPr lang="en-US" dirty="0" smtClean="0"/>
          </a:p>
          <a:p>
            <a:r>
              <a:rPr lang="en-US" dirty="0" smtClean="0"/>
              <a:t>Hoặc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Link: </a:t>
            </a:r>
            <a:r>
              <a:rPr lang="en-US" dirty="0">
                <a:hlinkClick r:id="rId4"/>
              </a:rPr>
              <a:t>https://bit.ly/3xaOm8X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2461" y="1275871"/>
            <a:ext cx="74033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Xem Bài giảng MT mẫu hay </a:t>
            </a:r>
            <a:r>
              <a:rPr lang="en-US" sz="1600" b="1" dirty="0"/>
              <a:t>tại: </a:t>
            </a:r>
            <a:r>
              <a:rPr lang="en-US" sz="1600" b="1" dirty="0"/>
              <a:t>https://youtu.be/gLPatR8-XPk</a:t>
            </a:r>
            <a:endParaRPr lang="en-US" sz="1600" b="1" dirty="0"/>
          </a:p>
        </p:txBody>
      </p:sp>
    </p:spTree>
  </p:cSld>
  <p:clrMapOvr>
    <a:masterClrMapping/>
  </p:clrMapOvr>
  <p:transition spd="slow" advTm="33654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8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35000">
              <a:srgbClr val="FFFFFF"/>
            </a:gs>
            <a:gs pos="100000">
              <a:srgbClr val="A142B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5" descr="8+ Ý Tưởng Cách Tái Chế Chai Nhựa Thành Đồ Chơi Cho Bé Độc Đáo | Cleanipedia"/>
          <p:cNvPicPr preferRelativeResize="0"/>
          <p:nvPr/>
        </p:nvPicPr>
        <p:blipFill rotWithShape="1">
          <a:blip r:embed="rId3">
            <a:alphaModFix/>
          </a:blip>
          <a:srcRect l="19999" r="19999"/>
          <a:stretch/>
        </p:blipFill>
        <p:spPr>
          <a:xfrm>
            <a:off x="6438110" y="1085729"/>
            <a:ext cx="2958280" cy="295828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87" name="Google Shape;87;p5"/>
          <p:cNvGrpSpPr/>
          <p:nvPr/>
        </p:nvGrpSpPr>
        <p:grpSpPr>
          <a:xfrm>
            <a:off x="5853100" y="3068600"/>
            <a:ext cx="1539600" cy="1539600"/>
            <a:chOff x="6680825" y="2549350"/>
            <a:chExt cx="1539600" cy="1539600"/>
          </a:xfrm>
        </p:grpSpPr>
        <p:sp>
          <p:nvSpPr>
            <p:cNvPr id="88" name="Google Shape;88;p5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783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627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" name="Google Shape;91;p5"/>
          <p:cNvSpPr txBox="1">
            <a:spLocks noGrp="1"/>
          </p:cNvSpPr>
          <p:nvPr>
            <p:ph type="title"/>
          </p:nvPr>
        </p:nvSpPr>
        <p:spPr>
          <a:xfrm>
            <a:off x="825980" y="521538"/>
            <a:ext cx="5749966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500" b="1" u="sng">
                <a:solidFill>
                  <a:srgbClr val="502159"/>
                </a:solidFill>
                <a:latin typeface="Arial"/>
                <a:ea typeface="Arial"/>
                <a:cs typeface="Arial"/>
                <a:sym typeface="Arial"/>
              </a:rPr>
              <a:t>Khám phá sản phẩm từ các vật liệu đã qua sử dụng </a:t>
            </a:r>
            <a:endParaRPr sz="2500" b="1" u="sng">
              <a:solidFill>
                <a:srgbClr val="5021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5"/>
          <p:cNvSpPr txBox="1">
            <a:spLocks noGrp="1"/>
          </p:cNvSpPr>
          <p:nvPr>
            <p:ph type="body" idx="1"/>
          </p:nvPr>
        </p:nvSpPr>
        <p:spPr>
          <a:xfrm>
            <a:off x="70428" y="3787060"/>
            <a:ext cx="6298263" cy="135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 sát, theo dõi và trả lời: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￮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 sản phẩm được làm từ những vật liệu gì?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￮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Vật liệu này có thể dễ dàng tìm được ở đâu?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￮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Để sản phẩm được đẹp, chúng ta có thể thêm bớt những gì?Cho ví dụ?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endParaRPr sz="1600">
              <a:solidFill>
                <a:srgbClr val="000000"/>
              </a:solidFill>
            </a:endParaRPr>
          </a:p>
        </p:txBody>
      </p:sp>
      <p:grpSp>
        <p:nvGrpSpPr>
          <p:cNvPr id="93" name="Google Shape;93;p5"/>
          <p:cNvGrpSpPr/>
          <p:nvPr/>
        </p:nvGrpSpPr>
        <p:grpSpPr>
          <a:xfrm>
            <a:off x="6438110" y="3653462"/>
            <a:ext cx="369505" cy="369505"/>
            <a:chOff x="2594050" y="1631825"/>
            <a:chExt cx="439625" cy="439625"/>
          </a:xfrm>
        </p:grpSpPr>
        <p:sp>
          <p:nvSpPr>
            <p:cNvPr id="94" name="Google Shape;94;p5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" name="Google Shape;98;p5"/>
          <p:cNvGrpSpPr/>
          <p:nvPr/>
        </p:nvGrpSpPr>
        <p:grpSpPr>
          <a:xfrm>
            <a:off x="372917" y="521538"/>
            <a:ext cx="373053" cy="445790"/>
            <a:chOff x="8095060" y="5664590"/>
            <a:chExt cx="497404" cy="594388"/>
          </a:xfrm>
        </p:grpSpPr>
        <p:grpSp>
          <p:nvGrpSpPr>
            <p:cNvPr id="99" name="Google Shape;99;p5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00" name="Google Shape;100;p5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" name="Google Shape;103;p5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04" name="Google Shape;104;p5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" name="Google Shape;107;p5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08" name="Google Shape;108;p5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5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" name="Google Shape;111;p5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112" name="Google Shape;112;p5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5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15" name="Google Shape;115;p5" descr="Độc đáo những mô hình từ vật liệu tái chế - Báo Cần Thơ On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6977" y="1182791"/>
            <a:ext cx="4128074" cy="232410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848321" y="3545118"/>
            <a:ext cx="49888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</a:rPr>
              <a:t>Xem video Khám phá: https</a:t>
            </a:r>
            <a:r>
              <a:rPr lang="en-US" sz="1600" dirty="0">
                <a:solidFill>
                  <a:srgbClr val="002060"/>
                </a:solidFill>
              </a:rPr>
              <a:t>://youtu.be/JuZVWIYtssY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2763">
        <p14:doors dir="vert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35000">
              <a:srgbClr val="FFFFFF"/>
            </a:gs>
            <a:gs pos="100000">
              <a:srgbClr val="A142B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/>
          <p:nvPr/>
        </p:nvSpPr>
        <p:spPr>
          <a:xfrm>
            <a:off x="-8541" y="3837700"/>
            <a:ext cx="7544607" cy="1185780"/>
          </a:xfrm>
          <a:custGeom>
            <a:avLst/>
            <a:gdLst/>
            <a:ahLst/>
            <a:cxnLst/>
            <a:rect l="l" t="t" r="r" b="b"/>
            <a:pathLst>
              <a:path w="7544607" h="1185780" extrusionOk="0">
                <a:moveTo>
                  <a:pt x="0" y="0"/>
                </a:moveTo>
                <a:lnTo>
                  <a:pt x="6561627" y="0"/>
                </a:lnTo>
                <a:lnTo>
                  <a:pt x="7544607" y="1185780"/>
                </a:lnTo>
                <a:lnTo>
                  <a:pt x="0" y="11743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4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p6" descr="8+ Ý Tưởng Cách Tái Chế Chai Nhựa Thành Đồ Chơi Cho Bé Độc Đáo | Cleanipedia"/>
          <p:cNvPicPr preferRelativeResize="0"/>
          <p:nvPr/>
        </p:nvPicPr>
        <p:blipFill rotWithShape="1">
          <a:blip r:embed="rId3">
            <a:alphaModFix/>
          </a:blip>
          <a:srcRect l="19999" r="19999"/>
          <a:stretch/>
        </p:blipFill>
        <p:spPr>
          <a:xfrm>
            <a:off x="6438110" y="1085729"/>
            <a:ext cx="2958280" cy="295828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22" name="Google Shape;122;p6"/>
          <p:cNvGrpSpPr/>
          <p:nvPr/>
        </p:nvGrpSpPr>
        <p:grpSpPr>
          <a:xfrm>
            <a:off x="5853100" y="3068600"/>
            <a:ext cx="1539600" cy="1539600"/>
            <a:chOff x="6680825" y="2549350"/>
            <a:chExt cx="1539600" cy="1539600"/>
          </a:xfrm>
        </p:grpSpPr>
        <p:sp>
          <p:nvSpPr>
            <p:cNvPr id="123" name="Google Shape;123;p6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783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627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825980" y="521538"/>
            <a:ext cx="5749966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500" b="1" u="sng">
                <a:solidFill>
                  <a:srgbClr val="502159"/>
                </a:solidFill>
                <a:latin typeface="Arial"/>
                <a:ea typeface="Arial"/>
                <a:cs typeface="Arial"/>
                <a:sym typeface="Arial"/>
              </a:rPr>
              <a:t>Khám phá sản phẩm từ các vật liệu đã qua sử dụng </a:t>
            </a:r>
            <a:endParaRPr sz="2500" b="1" u="sng">
              <a:solidFill>
                <a:srgbClr val="5021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6"/>
          <p:cNvSpPr txBox="1">
            <a:spLocks noGrp="1"/>
          </p:cNvSpPr>
          <p:nvPr>
            <p:ph type="body" idx="1"/>
          </p:nvPr>
        </p:nvSpPr>
        <p:spPr>
          <a:xfrm>
            <a:off x="-77121" y="3972671"/>
            <a:ext cx="6222726" cy="11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Các sản phẩm được làm từ các vỏ hộp, chai, lọ...kết hợp trang trí thêm.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Vật liệu đã qua sử dụng dễ dàng thấy trong nhà hàng ngày (hộp, chai nước...)</a:t>
            </a:r>
            <a:endParaRPr sz="1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Tùy từng vật liệu mà kết hợp giấy màu, màu vẽ, hồ dán...để tạo nên những sản phẩm trang trí ứng dụng đẹp mắt.</a:t>
            </a:r>
            <a:endParaRPr/>
          </a:p>
        </p:txBody>
      </p:sp>
      <p:grpSp>
        <p:nvGrpSpPr>
          <p:cNvPr id="128" name="Google Shape;128;p6"/>
          <p:cNvGrpSpPr/>
          <p:nvPr/>
        </p:nvGrpSpPr>
        <p:grpSpPr>
          <a:xfrm>
            <a:off x="6438110" y="3653462"/>
            <a:ext cx="369505" cy="369505"/>
            <a:chOff x="2594050" y="1631825"/>
            <a:chExt cx="439625" cy="439625"/>
          </a:xfrm>
        </p:grpSpPr>
        <p:sp>
          <p:nvSpPr>
            <p:cNvPr id="129" name="Google Shape;129;p6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" name="Google Shape;133;p6"/>
          <p:cNvGrpSpPr/>
          <p:nvPr/>
        </p:nvGrpSpPr>
        <p:grpSpPr>
          <a:xfrm>
            <a:off x="372917" y="521538"/>
            <a:ext cx="373053" cy="445790"/>
            <a:chOff x="8095060" y="5664590"/>
            <a:chExt cx="497404" cy="594388"/>
          </a:xfrm>
        </p:grpSpPr>
        <p:grpSp>
          <p:nvGrpSpPr>
            <p:cNvPr id="134" name="Google Shape;134;p6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35" name="Google Shape;135;p6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" name="Google Shape;138;p6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39" name="Google Shape;139;p6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6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6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" name="Google Shape;142;p6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43" name="Google Shape;143;p6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6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6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" name="Google Shape;146;p6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147" name="Google Shape;147;p6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6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6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50" name="Google Shape;150;p6" descr="Độc đáo những mô hình từ vật liệu tái chế - Báo Cần Thơ Online"/>
          <p:cNvPicPr preferRelativeResize="0"/>
          <p:nvPr/>
        </p:nvPicPr>
        <p:blipFill rotWithShape="1">
          <a:blip r:embed="rId4">
            <a:alphaModFix/>
          </a:blip>
          <a:srcRect r="920"/>
          <a:stretch/>
        </p:blipFill>
        <p:spPr>
          <a:xfrm>
            <a:off x="956977" y="1182791"/>
            <a:ext cx="4483704" cy="25478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35000">
              <a:srgbClr val="FFFFFF"/>
            </a:gs>
            <a:gs pos="100000">
              <a:srgbClr val="6ED77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7" descr="Sáng tạo vật dụng gia đình từ rác - Báo Phụ Nữ"/>
          <p:cNvPicPr preferRelativeResize="0"/>
          <p:nvPr/>
        </p:nvPicPr>
        <p:blipFill rotWithShape="1">
          <a:blip r:embed="rId3">
            <a:alphaModFix/>
          </a:blip>
          <a:srcRect l="925" r="32407"/>
          <a:stretch/>
        </p:blipFill>
        <p:spPr>
          <a:xfrm>
            <a:off x="6438110" y="1108596"/>
            <a:ext cx="2914371" cy="2914371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56" name="Google Shape;156;p7"/>
          <p:cNvGrpSpPr/>
          <p:nvPr/>
        </p:nvGrpSpPr>
        <p:grpSpPr>
          <a:xfrm>
            <a:off x="5853100" y="3068600"/>
            <a:ext cx="1539600" cy="1539600"/>
            <a:chOff x="6680825" y="2549350"/>
            <a:chExt cx="1539600" cy="1539600"/>
          </a:xfrm>
        </p:grpSpPr>
        <p:sp>
          <p:nvSpPr>
            <p:cNvPr id="157" name="Google Shape;157;p7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7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339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7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627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p7"/>
          <p:cNvGrpSpPr/>
          <p:nvPr/>
        </p:nvGrpSpPr>
        <p:grpSpPr>
          <a:xfrm>
            <a:off x="6438110" y="3653462"/>
            <a:ext cx="369505" cy="369505"/>
            <a:chOff x="2594050" y="1631825"/>
            <a:chExt cx="439625" cy="439625"/>
          </a:xfrm>
        </p:grpSpPr>
        <p:sp>
          <p:nvSpPr>
            <p:cNvPr id="161" name="Google Shape;161;p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7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" name="Google Shape;165;p7"/>
          <p:cNvSpPr txBox="1"/>
          <p:nvPr/>
        </p:nvSpPr>
        <p:spPr>
          <a:xfrm>
            <a:off x="837410" y="521538"/>
            <a:ext cx="5749966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 Hairline"/>
              <a:buNone/>
            </a:pPr>
            <a:r>
              <a:rPr lang="en" sz="2500" b="1" i="0" u="sng" strike="noStrike" cap="none">
                <a:solidFill>
                  <a:srgbClr val="0B6359"/>
                </a:solidFill>
                <a:latin typeface="Arial"/>
                <a:ea typeface="Arial"/>
                <a:cs typeface="Arial"/>
                <a:sym typeface="Arial"/>
              </a:rPr>
              <a:t>Cách tạo hình và trang trí sản phẩm từ vật liệu đã qua sử dụng </a:t>
            </a:r>
            <a:endParaRPr sz="2500" b="1" i="0" u="sng" strike="noStrike" cap="none">
              <a:solidFill>
                <a:srgbClr val="0B63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" name="Google Shape;166;p7"/>
          <p:cNvGrpSpPr/>
          <p:nvPr/>
        </p:nvGrpSpPr>
        <p:grpSpPr>
          <a:xfrm>
            <a:off x="372917" y="521538"/>
            <a:ext cx="373053" cy="445790"/>
            <a:chOff x="8095060" y="5664590"/>
            <a:chExt cx="497404" cy="594388"/>
          </a:xfrm>
        </p:grpSpPr>
        <p:grpSp>
          <p:nvGrpSpPr>
            <p:cNvPr id="167" name="Google Shape;167;p7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68" name="Google Shape;168;p7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7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7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" name="Google Shape;171;p7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72" name="Google Shape;172;p7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7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7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" name="Google Shape;175;p7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76" name="Google Shape;176;p7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7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7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7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180" name="Google Shape;180;p7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7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7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83" name="Google Shape;183;p7"/>
          <p:cNvSpPr txBox="1"/>
          <p:nvPr/>
        </p:nvSpPr>
        <p:spPr>
          <a:xfrm>
            <a:off x="70427" y="3787060"/>
            <a:ext cx="6397235" cy="135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 sát, theo dõi và trả lời:</a:t>
            </a:r>
            <a:endParaRPr/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Char char="￮"/>
            </a:pPr>
            <a:r>
              <a:rPr lang="en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Để tạo sản phẩm ta làm theo các bước nào?</a:t>
            </a:r>
            <a:endParaRPr/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Lato Light"/>
              <a:buChar char="￮"/>
            </a:pPr>
            <a:r>
              <a:rPr lang="en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Theo em cần những dụng cụ gì để có thể tạo được một sản phẩm mới?</a:t>
            </a:r>
            <a:endParaRPr/>
          </a:p>
        </p:txBody>
      </p:sp>
      <p:pic>
        <p:nvPicPr>
          <p:cNvPr id="184" name="Google Shape;184;p7"/>
          <p:cNvPicPr preferRelativeResize="0"/>
          <p:nvPr/>
        </p:nvPicPr>
        <p:blipFill rotWithShape="1">
          <a:blip r:embed="rId4">
            <a:alphaModFix/>
          </a:blip>
          <a:srcRect l="1432" r="62843"/>
          <a:stretch/>
        </p:blipFill>
        <p:spPr>
          <a:xfrm>
            <a:off x="175441" y="1389739"/>
            <a:ext cx="1982465" cy="20890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5" name="Google Shape;185;p7"/>
          <p:cNvPicPr preferRelativeResize="0"/>
          <p:nvPr/>
        </p:nvPicPr>
        <p:blipFill rotWithShape="1">
          <a:blip r:embed="rId4">
            <a:alphaModFix/>
          </a:blip>
          <a:srcRect l="37157" r="33696"/>
          <a:stretch/>
        </p:blipFill>
        <p:spPr>
          <a:xfrm>
            <a:off x="2288233" y="1389739"/>
            <a:ext cx="1617431" cy="20890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6" name="Google Shape;186;p7"/>
          <p:cNvPicPr preferRelativeResize="0"/>
          <p:nvPr/>
        </p:nvPicPr>
        <p:blipFill rotWithShape="1">
          <a:blip r:embed="rId4">
            <a:alphaModFix/>
          </a:blip>
          <a:srcRect l="66303" r="2143"/>
          <a:stretch/>
        </p:blipFill>
        <p:spPr>
          <a:xfrm>
            <a:off x="4052456" y="1389739"/>
            <a:ext cx="1759996" cy="209980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35000">
              <a:srgbClr val="FFFFFF"/>
            </a:gs>
            <a:gs pos="100000">
              <a:srgbClr val="6ED77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"/>
          <p:cNvSpPr/>
          <p:nvPr/>
        </p:nvSpPr>
        <p:spPr>
          <a:xfrm>
            <a:off x="-8541" y="3837700"/>
            <a:ext cx="7544607" cy="1185780"/>
          </a:xfrm>
          <a:custGeom>
            <a:avLst/>
            <a:gdLst/>
            <a:ahLst/>
            <a:cxnLst/>
            <a:rect l="l" t="t" r="r" b="b"/>
            <a:pathLst>
              <a:path w="7544607" h="1185780" extrusionOk="0">
                <a:moveTo>
                  <a:pt x="0" y="0"/>
                </a:moveTo>
                <a:lnTo>
                  <a:pt x="6561627" y="0"/>
                </a:lnTo>
                <a:lnTo>
                  <a:pt x="7544607" y="1185780"/>
                </a:lnTo>
                <a:lnTo>
                  <a:pt x="0" y="1174350"/>
                </a:lnTo>
                <a:lnTo>
                  <a:pt x="0" y="0"/>
                </a:lnTo>
                <a:close/>
              </a:path>
            </a:pathLst>
          </a:custGeom>
          <a:solidFill>
            <a:srgbClr val="0B6359">
              <a:alpha val="7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Google Shape;192;p8" descr="Sáng tạo vật dụng gia đình từ rác - Báo Phụ Nữ"/>
          <p:cNvPicPr preferRelativeResize="0"/>
          <p:nvPr/>
        </p:nvPicPr>
        <p:blipFill rotWithShape="1">
          <a:blip r:embed="rId3">
            <a:alphaModFix/>
          </a:blip>
          <a:srcRect l="925" r="32407"/>
          <a:stretch/>
        </p:blipFill>
        <p:spPr>
          <a:xfrm>
            <a:off x="6438110" y="1108596"/>
            <a:ext cx="2914371" cy="2914371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93" name="Google Shape;193;p8"/>
          <p:cNvGrpSpPr/>
          <p:nvPr/>
        </p:nvGrpSpPr>
        <p:grpSpPr>
          <a:xfrm>
            <a:off x="5853100" y="3068600"/>
            <a:ext cx="1539600" cy="1539600"/>
            <a:chOff x="6680825" y="2549350"/>
            <a:chExt cx="1539600" cy="1539600"/>
          </a:xfrm>
        </p:grpSpPr>
        <p:sp>
          <p:nvSpPr>
            <p:cNvPr id="194" name="Google Shape;194;p8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43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339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6274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" name="Google Shape;197;p8"/>
          <p:cNvGrpSpPr/>
          <p:nvPr/>
        </p:nvGrpSpPr>
        <p:grpSpPr>
          <a:xfrm>
            <a:off x="6438110" y="3653462"/>
            <a:ext cx="369505" cy="369505"/>
            <a:chOff x="2594050" y="1631825"/>
            <a:chExt cx="439625" cy="439625"/>
          </a:xfrm>
        </p:grpSpPr>
        <p:sp>
          <p:nvSpPr>
            <p:cNvPr id="198" name="Google Shape;198;p8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" name="Google Shape;202;p8"/>
          <p:cNvSpPr txBox="1"/>
          <p:nvPr/>
        </p:nvSpPr>
        <p:spPr>
          <a:xfrm>
            <a:off x="837410" y="521538"/>
            <a:ext cx="5749966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 Hairline"/>
              <a:buNone/>
            </a:pPr>
            <a:r>
              <a:rPr lang="en" sz="2500" b="1" i="0" u="sng" strike="noStrike" cap="none">
                <a:solidFill>
                  <a:srgbClr val="0B6359"/>
                </a:solidFill>
                <a:latin typeface="Arial"/>
                <a:ea typeface="Arial"/>
                <a:cs typeface="Arial"/>
                <a:sym typeface="Arial"/>
              </a:rPr>
              <a:t>Cách tạo hình và trang trí sản phẩm từ vật liệu đã qua sử dụng </a:t>
            </a:r>
            <a:endParaRPr sz="2500" b="1" i="0" u="sng" strike="noStrike" cap="none">
              <a:solidFill>
                <a:srgbClr val="0B63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3" name="Google Shape;203;p8"/>
          <p:cNvGrpSpPr/>
          <p:nvPr/>
        </p:nvGrpSpPr>
        <p:grpSpPr>
          <a:xfrm>
            <a:off x="372917" y="521538"/>
            <a:ext cx="373053" cy="445790"/>
            <a:chOff x="8095060" y="5664590"/>
            <a:chExt cx="497404" cy="594388"/>
          </a:xfrm>
        </p:grpSpPr>
        <p:grpSp>
          <p:nvGrpSpPr>
            <p:cNvPr id="204" name="Google Shape;204;p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205" name="Google Shape;205;p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" name="Google Shape;208;p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209" name="Google Shape;209;p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" name="Google Shape;212;p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213" name="Google Shape;213;p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6" name="Google Shape;216;p8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217" name="Google Shape;217;p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220" name="Google Shape;220;p8"/>
          <p:cNvPicPr preferRelativeResize="0"/>
          <p:nvPr/>
        </p:nvPicPr>
        <p:blipFill rotWithShape="1">
          <a:blip r:embed="rId4">
            <a:alphaModFix/>
          </a:blip>
          <a:srcRect l="1432" t="6243" r="62843"/>
          <a:stretch/>
        </p:blipFill>
        <p:spPr>
          <a:xfrm>
            <a:off x="33193" y="1302422"/>
            <a:ext cx="2176883" cy="21507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21" name="Google Shape;221;p8"/>
          <p:cNvPicPr preferRelativeResize="0"/>
          <p:nvPr/>
        </p:nvPicPr>
        <p:blipFill rotWithShape="1">
          <a:blip r:embed="rId4">
            <a:alphaModFix/>
          </a:blip>
          <a:srcRect l="37157" t="6791" r="33696"/>
          <a:stretch/>
        </p:blipFill>
        <p:spPr>
          <a:xfrm>
            <a:off x="2288703" y="1307731"/>
            <a:ext cx="1776050" cy="21454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22" name="Google Shape;222;p8"/>
          <p:cNvPicPr preferRelativeResize="0"/>
          <p:nvPr/>
        </p:nvPicPr>
        <p:blipFill rotWithShape="1">
          <a:blip r:embed="rId4">
            <a:alphaModFix/>
          </a:blip>
          <a:srcRect l="66303" t="6757" r="2143"/>
          <a:stretch/>
        </p:blipFill>
        <p:spPr>
          <a:xfrm>
            <a:off x="4161670" y="1303219"/>
            <a:ext cx="1932597" cy="21499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23" name="Google Shape;223;p8"/>
          <p:cNvSpPr txBox="1">
            <a:spLocks noGrp="1"/>
          </p:cNvSpPr>
          <p:nvPr>
            <p:ph type="body" idx="1"/>
          </p:nvPr>
        </p:nvSpPr>
        <p:spPr>
          <a:xfrm>
            <a:off x="-77121" y="3972671"/>
            <a:ext cx="6222726" cy="1190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B1: Chọn vật liệu đã qua sử dụng phù hợp với ý tưởng sản phẩm mới.</a:t>
            </a:r>
            <a:endParaRPr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B2: Cắt, ghép sao cho phù hợp sản phẩm mới.</a:t>
            </a:r>
            <a:endParaRPr sz="1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⮚"/>
            </a:pPr>
            <a:r>
              <a:rPr lang="en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B3: Trang trí thêm để sản phẩm mới đẹp mắt.</a:t>
            </a:r>
            <a:endParaRPr/>
          </a:p>
        </p:txBody>
      </p:sp>
      <p:sp>
        <p:nvSpPr>
          <p:cNvPr id="224" name="Google Shape;224;p8"/>
          <p:cNvSpPr/>
          <p:nvPr/>
        </p:nvSpPr>
        <p:spPr>
          <a:xfrm>
            <a:off x="1471298" y="3239348"/>
            <a:ext cx="384237" cy="330452"/>
          </a:xfrm>
          <a:prstGeom prst="ellipse">
            <a:avLst/>
          </a:prstGeom>
          <a:solidFill>
            <a:srgbClr val="00B050"/>
          </a:solidFill>
          <a:ln w="25400" cap="flat" cmpd="sng">
            <a:solidFill>
              <a:srgbClr val="509D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9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8"/>
          <p:cNvSpPr/>
          <p:nvPr/>
        </p:nvSpPr>
        <p:spPr>
          <a:xfrm>
            <a:off x="3273832" y="3241019"/>
            <a:ext cx="384237" cy="330452"/>
          </a:xfrm>
          <a:prstGeom prst="ellipse">
            <a:avLst/>
          </a:prstGeom>
          <a:solidFill>
            <a:srgbClr val="00B050"/>
          </a:solidFill>
          <a:ln w="25400" cap="flat" cmpd="sng">
            <a:solidFill>
              <a:srgbClr val="509D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226" name="Google Shape;226;p8"/>
          <p:cNvSpPr/>
          <p:nvPr/>
        </p:nvSpPr>
        <p:spPr>
          <a:xfrm>
            <a:off x="5222561" y="3239348"/>
            <a:ext cx="384237" cy="330452"/>
          </a:xfrm>
          <a:prstGeom prst="ellipse">
            <a:avLst/>
          </a:prstGeom>
          <a:solidFill>
            <a:srgbClr val="00B050"/>
          </a:solidFill>
          <a:ln w="25400" cap="flat" cmpd="sng">
            <a:solidFill>
              <a:srgbClr val="509D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glamour template">
  <a:themeElements>
    <a:clrScheme name="Custom 347">
      <a:dk1>
        <a:srgbClr val="434343"/>
      </a:dk1>
      <a:lt1>
        <a:srgbClr val="FFFFFF"/>
      </a:lt1>
      <a:dk2>
        <a:srgbClr val="666666"/>
      </a:dk2>
      <a:lt2>
        <a:srgbClr val="E7EAEC"/>
      </a:lt2>
      <a:accent1>
        <a:srgbClr val="6ED87E"/>
      </a:accent1>
      <a:accent2>
        <a:srgbClr val="18C7B2"/>
      </a:accent2>
      <a:accent3>
        <a:srgbClr val="33ADEB"/>
      </a:accent3>
      <a:accent4>
        <a:srgbClr val="DF77D2"/>
      </a:accent4>
      <a:accent5>
        <a:srgbClr val="A143B3"/>
      </a:accent5>
      <a:accent6>
        <a:srgbClr val="FFB300"/>
      </a:accent6>
      <a:hlink>
        <a:srgbClr val="4A86E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917</Words>
  <Application>Microsoft Office PowerPoint</Application>
  <PresentationFormat>On-screen Show (16:9)</PresentationFormat>
  <Paragraphs>86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Lato Light</vt:lpstr>
      <vt:lpstr>Lato Hairline</vt:lpstr>
      <vt:lpstr>Helvetica Neue</vt:lpstr>
      <vt:lpstr>Arial</vt:lpstr>
      <vt:lpstr>Roboto</vt:lpstr>
      <vt:lpstr>Calibri</vt:lpstr>
      <vt:lpstr>Tahoma</vt:lpstr>
      <vt:lpstr>Noto Sans Symbols</vt:lpstr>
      <vt:lpstr>Eglamour template</vt:lpstr>
      <vt:lpstr>PowerPoint Presentation</vt:lpstr>
      <vt:lpstr>CHỦ ĐỀ: VẬT LIỆU HỮU ÍCH</vt:lpstr>
      <vt:lpstr>YÊU CẦU CẦN ĐẠT</vt:lpstr>
      <vt:lpstr>CHUẨN BỊ</vt:lpstr>
      <vt:lpstr>NỘI DUNG</vt:lpstr>
      <vt:lpstr>Khám phá sản phẩm từ các vật liệu đã qua sử dụng </vt:lpstr>
      <vt:lpstr>Khám phá sản phẩm từ các vật liệu đã qua sử dụng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CHUẨN BỊ BÀI SAU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ĐỀ: VẬT LIỆU HỮU ÍCH</dc:title>
  <dc:creator>---buddha---</dc:creator>
  <cp:lastModifiedBy>Admin</cp:lastModifiedBy>
  <cp:revision>5</cp:revision>
  <dcterms:modified xsi:type="dcterms:W3CDTF">2023-02-22T17:21:33Z</dcterms:modified>
</cp:coreProperties>
</file>