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46"/>
  </p:notesMasterIdLst>
  <p:sldIdLst>
    <p:sldId id="401" r:id="rId2"/>
    <p:sldId id="403" r:id="rId3"/>
    <p:sldId id="288" r:id="rId4"/>
    <p:sldId id="372" r:id="rId5"/>
    <p:sldId id="345" r:id="rId6"/>
    <p:sldId id="404" r:id="rId7"/>
    <p:sldId id="405" r:id="rId8"/>
    <p:sldId id="406" r:id="rId9"/>
    <p:sldId id="407" r:id="rId10"/>
    <p:sldId id="408" r:id="rId11"/>
    <p:sldId id="409" r:id="rId12"/>
    <p:sldId id="410" r:id="rId13"/>
    <p:sldId id="374" r:id="rId14"/>
    <p:sldId id="398" r:id="rId15"/>
    <p:sldId id="346" r:id="rId16"/>
    <p:sldId id="348" r:id="rId17"/>
    <p:sldId id="349" r:id="rId18"/>
    <p:sldId id="351" r:id="rId19"/>
    <p:sldId id="375" r:id="rId20"/>
    <p:sldId id="376" r:id="rId21"/>
    <p:sldId id="377" r:id="rId22"/>
    <p:sldId id="399" r:id="rId23"/>
    <p:sldId id="379" r:id="rId24"/>
    <p:sldId id="391" r:id="rId25"/>
    <p:sldId id="392" r:id="rId26"/>
    <p:sldId id="393" r:id="rId27"/>
    <p:sldId id="380" r:id="rId28"/>
    <p:sldId id="381" r:id="rId29"/>
    <p:sldId id="383" r:id="rId30"/>
    <p:sldId id="385" r:id="rId31"/>
    <p:sldId id="387" r:id="rId32"/>
    <p:sldId id="388" r:id="rId33"/>
    <p:sldId id="389" r:id="rId34"/>
    <p:sldId id="394" r:id="rId35"/>
    <p:sldId id="395" r:id="rId36"/>
    <p:sldId id="390" r:id="rId37"/>
    <p:sldId id="396" r:id="rId38"/>
    <p:sldId id="397" r:id="rId39"/>
    <p:sldId id="411" r:id="rId40"/>
    <p:sldId id="412" r:id="rId41"/>
    <p:sldId id="413" r:id="rId42"/>
    <p:sldId id="361" r:id="rId43"/>
    <p:sldId id="324" r:id="rId44"/>
    <p:sldId id="314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c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39E"/>
    <a:srgbClr val="003DB8"/>
    <a:srgbClr val="171CD5"/>
    <a:srgbClr val="FF00FF"/>
    <a:srgbClr val="FB33C2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3258" autoAdjust="0"/>
  </p:normalViewPr>
  <p:slideViewPr>
    <p:cSldViewPr>
      <p:cViewPr varScale="1">
        <p:scale>
          <a:sx n="69" d="100"/>
          <a:sy n="69" d="100"/>
        </p:scale>
        <p:origin x="14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3B0F3-D746-4940-B443-D52DB9EA9C2D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D4645-8FB2-4FDE-9E7A-CF37B0341A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57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D4645-8FB2-4FDE-9E7A-CF37B0341AC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10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D4645-8FB2-4FDE-9E7A-CF37B0341ACF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93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62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64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9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48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99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566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25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4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39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3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5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6C576-7389-4368-8523-2574D6044159}" type="datetimeFigureOut">
              <a:rPr lang="en-US" smtClean="0"/>
              <a:pPr/>
              <a:t>18/04/2023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E0784-DD8D-429D-9394-0090F45650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21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685800" y="1600200"/>
            <a:ext cx="8305800" cy="279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lnSpc>
                <a:spcPct val="150000"/>
              </a:lnSpc>
              <a:defRPr/>
            </a:pPr>
            <a:endParaRPr lang="en-US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–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(1802-1945)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–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–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838200"/>
            <a:ext cx="7620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accent2"/>
                </a:solidFill>
                <a:latin typeface="Segoe UI Semibold" panose="020B07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36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VIỆT NAM (3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813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374F5A-49AB-4686-BAA1-8AB6EE38A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D81776CA-3DD6-413F-95F9-31E11DB347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284163"/>
            <a:ext cx="8153400" cy="6375832"/>
          </a:xfrm>
        </p:spPr>
      </p:pic>
    </p:spTree>
    <p:extLst>
      <p:ext uri="{BB962C8B-B14F-4D97-AF65-F5344CB8AC3E}">
        <p14:creationId xmlns:p14="http://schemas.microsoft.com/office/powerpoint/2010/main" val="1344170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7A9D83-AF94-4F5A-AD47-A2C38FFBF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DBB769-5F8E-4139-A77C-0DDD19905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91D3AC5-67EE-4AC6-83D7-A8EE3931E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3213"/>
            <a:ext cx="7620000" cy="657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68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7961E46-5DC4-47BB-84D7-B6AAC4A77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422" y="552450"/>
            <a:ext cx="8761156" cy="550545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91428268-7904-4B57-8ECC-4B323A310F74}"/>
              </a:ext>
            </a:extLst>
          </p:cNvPr>
          <p:cNvSpPr txBox="1">
            <a:spLocks/>
          </p:cNvSpPr>
          <p:nvPr/>
        </p:nvSpPr>
        <p:spPr>
          <a:xfrm>
            <a:off x="66675" y="56388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20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786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266" y="142107"/>
            <a:ext cx="87395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MỘT SỐ THÀNH TỰU VỀ MĨ THUẬT</a:t>
            </a:r>
          </a:p>
          <a:p>
            <a:r>
              <a:rPr lang="en-US" sz="2400" b="1" dirty="0">
                <a:solidFill>
                  <a:srgbClr val="003DB8"/>
                </a:solidFill>
                <a:latin typeface="Segoe UI Semibold" panose="020B0702040204020203" pitchFamily="34" charset="0"/>
                <a:cs typeface="Times New Roman" panose="02020603050405020304" pitchFamily="18" charset="0"/>
              </a:rPr>
              <a:t> </a:t>
            </a:r>
            <a:endParaRPr lang="en-US" sz="2400" b="1" u="sng" dirty="0">
              <a:solidFill>
                <a:srgbClr val="003DB8"/>
              </a:solidFill>
              <a:latin typeface="Segoe UI Semibold" panose="020B07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8746" y="1119662"/>
            <a:ext cx="82999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endParaRPr lang="en-US" sz="2200" dirty="0">
              <a:solidFill>
                <a:srgbClr val="003DB8"/>
              </a:solidFill>
              <a:latin typeface="Segoe UI Semibold" panose="020B07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746" y="608166"/>
            <a:ext cx="4410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B573BF-71C4-4431-A69D-D0E1FE4C140A}"/>
              </a:ext>
            </a:extLst>
          </p:cNvPr>
          <p:cNvSpPr txBox="1"/>
          <p:nvPr/>
        </p:nvSpPr>
        <p:spPr>
          <a:xfrm>
            <a:off x="518746" y="1162164"/>
            <a:ext cx="829993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3DB8"/>
                </a:solidFill>
                <a:latin typeface="+mj-lt"/>
              </a:rPr>
              <a:t>- </a:t>
            </a:r>
            <a:r>
              <a:rPr lang="vi-VN" sz="2800" dirty="0">
                <a:solidFill>
                  <a:srgbClr val="003DB8"/>
                </a:solidFill>
                <a:latin typeface="+mj-lt"/>
              </a:rPr>
              <a:t>Được quy hoạch bên bờ Bắc sông Hương, xoay mặt về hướng Nam,</a:t>
            </a:r>
            <a:r>
              <a:rPr lang="en-US" sz="2800" dirty="0">
                <a:solidFill>
                  <a:srgbClr val="003DB8"/>
                </a:solidFill>
                <a:latin typeface="+mj-lt"/>
              </a:rPr>
              <a:t> </a:t>
            </a:r>
            <a:r>
              <a:rPr lang="vi-VN" sz="2800" dirty="0">
                <a:solidFill>
                  <a:srgbClr val="003DB8"/>
                </a:solidFill>
                <a:latin typeface="+mj-lt"/>
              </a:rPr>
              <a:t>diện tích mặt bằng 520 ha. </a:t>
            </a:r>
            <a:endParaRPr lang="en-US" sz="2800" dirty="0">
              <a:solidFill>
                <a:srgbClr val="003DB8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tẩm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,…ý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Gia Long(XD 1814-1820), Minh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(XD 1840-1843),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(XD 1864-1867),…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 algn="just"/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UNESCO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(1993).</a:t>
            </a:r>
          </a:p>
        </p:txBody>
      </p:sp>
    </p:spTree>
    <p:extLst>
      <p:ext uri="{BB962C8B-B14F-4D97-AF65-F5344CB8AC3E}">
        <p14:creationId xmlns:p14="http://schemas.microsoft.com/office/powerpoint/2010/main" val="368545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70762AA9-A841-4D8C-A1EB-33F59A8BE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09800"/>
            <a:ext cx="8686800" cy="838200"/>
          </a:xfrm>
        </p:spPr>
        <p:txBody>
          <a:bodyPr>
            <a:noAutofit/>
          </a:bodyPr>
          <a:lstStyle/>
          <a:p>
            <a:r>
              <a:rPr lang="en-US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 SỐ CÔNG TRÌNH KIẾN TRÚC </a:t>
            </a:r>
            <a:br>
              <a:rPr lang="en-US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THỜI NGUYỄN</a:t>
            </a:r>
          </a:p>
        </p:txBody>
      </p:sp>
    </p:spTree>
    <p:extLst>
      <p:ext uri="{BB962C8B-B14F-4D97-AF65-F5344CB8AC3E}">
        <p14:creationId xmlns:p14="http://schemas.microsoft.com/office/powerpoint/2010/main" val="32260809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300" y="5791200"/>
            <a:ext cx="8229600" cy="838200"/>
          </a:xfrm>
        </p:spPr>
        <p:txBody>
          <a:bodyPr>
            <a:normAutofit/>
          </a:bodyPr>
          <a:lstStyle/>
          <a:p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8D72653-1D38-421A-9F6F-C1BCA0F6E4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242" y="333374"/>
            <a:ext cx="8321300" cy="5457826"/>
          </a:xfrm>
        </p:spPr>
      </p:pic>
    </p:spTree>
    <p:extLst>
      <p:ext uri="{BB962C8B-B14F-4D97-AF65-F5344CB8AC3E}">
        <p14:creationId xmlns:p14="http://schemas.microsoft.com/office/powerpoint/2010/main" val="2184487865"/>
      </p:ext>
    </p:extLst>
  </p:cSld>
  <p:clrMapOvr>
    <a:masterClrMapping/>
  </p:clrMapOvr>
  <p:transition spd="slow" advTm="2000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27" y="5763049"/>
            <a:ext cx="8534400" cy="838200"/>
          </a:xfrm>
        </p:spPr>
        <p:txBody>
          <a:bodyPr>
            <a:normAutofit/>
          </a:bodyPr>
          <a:lstStyle/>
          <a:p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Khiêm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ngơi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ngâm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8BE5012B-F7D7-4D3A-8125-44DF410EBD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7365" y="152400"/>
            <a:ext cx="4210638" cy="271500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07EBB63-C7E6-4CC6-85A8-7DE568288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97" y="152399"/>
            <a:ext cx="4259830" cy="26858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421F9F9-0315-469D-AF63-19EDD57283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30" y="2992082"/>
            <a:ext cx="4259830" cy="27705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69C3A07-9099-491D-9860-292CBFF76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6868" y="3048617"/>
            <a:ext cx="4179002" cy="271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6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5638800"/>
            <a:ext cx="8229600" cy="838200"/>
          </a:xfrm>
        </p:spPr>
        <p:txBody>
          <a:bodyPr>
            <a:normAutofit/>
          </a:bodyPr>
          <a:lstStyle/>
          <a:p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4FD93DA-5F2C-4DA4-AC60-D866E2A3E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2" y="533400"/>
            <a:ext cx="8992855" cy="501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96160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5943600"/>
            <a:ext cx="8229600" cy="838200"/>
          </a:xfrm>
        </p:spPr>
        <p:txBody>
          <a:bodyPr>
            <a:normAutofit/>
          </a:bodyPr>
          <a:lstStyle/>
          <a:p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Diên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Thọ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2E48BF1B-1835-47DD-B7AC-19F881D11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BBADF11-A646-412A-A74D-FF51736F0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885" y="234307"/>
            <a:ext cx="7850229" cy="589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23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4E6F99-5C1A-4B1A-B201-3CCFA8B46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2925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giãn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lang="en-US" sz="24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52CD5E6-7445-469F-9F25-9A9BC252D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1143000"/>
            <a:ext cx="9051494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354728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287521-AA6E-4A68-B0FC-DB1F620A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9D9813-1167-4052-8C02-0C66E677B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224507E-3DD1-450E-956F-24F8BEC2F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26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1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396E0C-AD3D-493D-A320-F5D65175D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0CBC97A5-B83C-4EEF-83B4-28C2C82A7D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2400"/>
            <a:ext cx="8221174" cy="606742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56002BD-2A1F-4398-BB35-190195248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6273466"/>
            <a:ext cx="7277108" cy="54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29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4AD6E3-9A9F-4566-8272-C03261F1B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9D4B435-7799-4ED7-A8A3-3027895729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297" y="303213"/>
            <a:ext cx="8603405" cy="54102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44ED05A-76CC-44E3-9D5A-A64FDEB8E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5943600"/>
            <a:ext cx="3810000" cy="40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3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EE0296-036F-458B-BD96-A9CA55978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594A9F2-7F2F-4935-B000-55D707BE00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350" y="246063"/>
            <a:ext cx="8645300" cy="56388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5BFC9307-6286-41F6-8C28-45024B1AEA36}"/>
              </a:ext>
            </a:extLst>
          </p:cNvPr>
          <p:cNvSpPr txBox="1">
            <a:spLocks/>
          </p:cNvSpPr>
          <p:nvPr/>
        </p:nvSpPr>
        <p:spPr>
          <a:xfrm>
            <a:off x="533400" y="56769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24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9795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266" y="142107"/>
            <a:ext cx="87395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MỘT SỐ THÀNH TỰU VỀ MĨ THUẬT</a:t>
            </a:r>
          </a:p>
          <a:p>
            <a:r>
              <a:rPr lang="en-US" sz="2400" b="1" dirty="0">
                <a:solidFill>
                  <a:srgbClr val="003DB8"/>
                </a:solidFill>
                <a:latin typeface="Segoe UI Semibold" panose="020B0702040204020203" pitchFamily="34" charset="0"/>
                <a:cs typeface="Times New Roman" panose="02020603050405020304" pitchFamily="18" charset="0"/>
              </a:rPr>
              <a:t> </a:t>
            </a:r>
            <a:endParaRPr lang="en-US" sz="2400" b="1" u="sng" dirty="0">
              <a:solidFill>
                <a:srgbClr val="003DB8"/>
              </a:solidFill>
              <a:latin typeface="Segoe UI Semibold" panose="020B07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8746" y="1119662"/>
            <a:ext cx="82999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endParaRPr lang="en-US" sz="2200" dirty="0">
              <a:solidFill>
                <a:srgbClr val="003DB8"/>
              </a:solidFill>
              <a:latin typeface="Segoe UI Semibold" panose="020B07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746" y="608166"/>
            <a:ext cx="4410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B573BF-71C4-4431-A69D-D0E1FE4C140A}"/>
              </a:ext>
            </a:extLst>
          </p:cNvPr>
          <p:cNvSpPr txBox="1"/>
          <p:nvPr/>
        </p:nvSpPr>
        <p:spPr>
          <a:xfrm>
            <a:off x="537796" y="2044005"/>
            <a:ext cx="82999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3DB8"/>
                </a:solidFill>
                <a:latin typeface="+mj-lt"/>
              </a:rPr>
              <a:t>-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tẩm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nghê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nghê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vẩy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ra, ở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nay: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Kim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13091FC-41FE-4EB1-A252-46A2F98069D0}"/>
              </a:ext>
            </a:extLst>
          </p:cNvPr>
          <p:cNvSpPr txBox="1"/>
          <p:nvPr/>
        </p:nvSpPr>
        <p:spPr>
          <a:xfrm>
            <a:off x="518746" y="1104405"/>
            <a:ext cx="6186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A8DA24A-47E2-4635-B7F3-9CFD52D28AE5}"/>
              </a:ext>
            </a:extLst>
          </p:cNvPr>
          <p:cNvSpPr txBox="1"/>
          <p:nvPr/>
        </p:nvSpPr>
        <p:spPr>
          <a:xfrm>
            <a:off x="685800" y="1597112"/>
            <a:ext cx="6186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545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EC619C-50E7-4D0B-932B-16925364D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BAB9D59-9FA0-4139-BAB4-C13244119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71650F3-C71A-4952-80AF-7FF1E3360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8562205" cy="57912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1AF6AC26-D60B-4988-AF53-39B93EB4AAF4}"/>
              </a:ext>
            </a:extLst>
          </p:cNvPr>
          <p:cNvSpPr txBox="1">
            <a:spLocks/>
          </p:cNvSpPr>
          <p:nvPr/>
        </p:nvSpPr>
        <p:spPr>
          <a:xfrm>
            <a:off x="547303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Khải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Khải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490611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5C1520-4936-4DEC-85AA-92CB34A94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D23160B-429C-4605-A945-1228CC1FD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2400"/>
            <a:ext cx="8382000" cy="523291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2ADEE07A-7C26-4319-9B20-28D46B3E4EA7}"/>
              </a:ext>
            </a:extLst>
          </p:cNvPr>
          <p:cNvSpPr txBox="1">
            <a:spLocks/>
          </p:cNvSpPr>
          <p:nvPr/>
        </p:nvSpPr>
        <p:spPr>
          <a:xfrm>
            <a:off x="533400" y="538531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Gia Long (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9222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A36A97-BA06-4A5F-AD0C-A73260F4A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18D0BC7-6D68-40A3-AA79-85C8E05CA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76200"/>
            <a:ext cx="8382000" cy="5665784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C0D36A83-2784-4AAA-AA22-4AE858527DC6}"/>
              </a:ext>
            </a:extLst>
          </p:cNvPr>
          <p:cNvSpPr txBox="1">
            <a:spLocks/>
          </p:cNvSpPr>
          <p:nvPr/>
        </p:nvSpPr>
        <p:spPr>
          <a:xfrm>
            <a:off x="533400" y="544036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Gia Long (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2994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1D17FC-4F22-4669-94DA-7EA068BCB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DC3BE0FC-6587-46A6-8D1D-536ABBF1B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063E0155-179C-4677-B055-592848EAE8FA}"/>
              </a:ext>
            </a:extLst>
          </p:cNvPr>
          <p:cNvSpPr txBox="1">
            <a:spLocks/>
          </p:cNvSpPr>
          <p:nvPr/>
        </p:nvSpPr>
        <p:spPr>
          <a:xfrm>
            <a:off x="45720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Khải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AF71CF3-DF38-4946-B6DA-56A6D3404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30" y="274638"/>
            <a:ext cx="8516539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7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04D6095D-53D0-430C-9ED2-3754191BFA47}"/>
              </a:ext>
            </a:extLst>
          </p:cNvPr>
          <p:cNvSpPr txBox="1">
            <a:spLocks/>
          </p:cNvSpPr>
          <p:nvPr/>
        </p:nvSpPr>
        <p:spPr>
          <a:xfrm>
            <a:off x="49530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xmlns="" id="{2C20E680-4835-417A-A6A6-531C7E325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99" y="210376"/>
            <a:ext cx="3991038" cy="2690792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25E9DF53-D311-45F0-A681-125C2C5CA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070" y="210376"/>
            <a:ext cx="3972931" cy="27550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4DD2E51-4157-4FEE-B30A-88C45B302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4" y="3110797"/>
            <a:ext cx="3972931" cy="282086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466719AE-AC8B-4783-9A53-935AE39FA7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9595" y="3082222"/>
            <a:ext cx="3972931" cy="2849437"/>
          </a:xfrm>
          <a:prstGeom prst="rect">
            <a:avLst/>
          </a:prstGeom>
        </p:spPr>
      </p:pic>
      <p:pic>
        <p:nvPicPr>
          <p:cNvPr id="8" name="Content Placeholder 14">
            <a:extLst>
              <a:ext uri="{FF2B5EF4-FFF2-40B4-BE49-F238E27FC236}">
                <a16:creationId xmlns:a16="http://schemas.microsoft.com/office/drawing/2014/main" xmlns="" id="{42990C0C-DB8A-4008-BE20-2F5B91D4D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98" y="238951"/>
            <a:ext cx="3991038" cy="26907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80633CC-9D32-41A6-82A2-13EDACDC0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769" y="238951"/>
            <a:ext cx="3972931" cy="27550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56950D8-0295-49D8-9198-9B71DD0D0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" y="3139372"/>
            <a:ext cx="3972931" cy="28208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BAD217D-7C12-4CA8-AD97-E7FBAC0E9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5294" y="3110797"/>
            <a:ext cx="3972931" cy="2849437"/>
          </a:xfrm>
          <a:prstGeom prst="rect">
            <a:avLst/>
          </a:prstGeom>
        </p:spPr>
      </p:pic>
      <p:pic>
        <p:nvPicPr>
          <p:cNvPr id="12" name="Content Placeholder 14">
            <a:extLst>
              <a:ext uri="{FF2B5EF4-FFF2-40B4-BE49-F238E27FC236}">
                <a16:creationId xmlns:a16="http://schemas.microsoft.com/office/drawing/2014/main" xmlns="" id="{5C0DB13F-9D6C-47AA-8524-AE78AF877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3" y="219901"/>
            <a:ext cx="3991038" cy="26907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58E3148-DC75-4E4A-BE57-362B7E008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344" y="219901"/>
            <a:ext cx="3972931" cy="27550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27FB3707-BC92-43B5-AB87-854758954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" y="3120322"/>
            <a:ext cx="3972931" cy="282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2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68904460-22C5-4493-B549-F21BF25D46E6}"/>
              </a:ext>
            </a:extLst>
          </p:cNvPr>
          <p:cNvSpPr txBox="1">
            <a:spLocks/>
          </p:cNvSpPr>
          <p:nvPr/>
        </p:nvSpPr>
        <p:spPr>
          <a:xfrm>
            <a:off x="1118626" y="5545451"/>
            <a:ext cx="2714625" cy="674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E6C9A3A-D00C-4A53-B6B7-05F12E3F2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997" y="255588"/>
            <a:ext cx="3904129" cy="261439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FC16DF87-4D85-49E0-82C6-11073907B084}"/>
              </a:ext>
            </a:extLst>
          </p:cNvPr>
          <p:cNvSpPr txBox="1">
            <a:spLocks/>
          </p:cNvSpPr>
          <p:nvPr/>
        </p:nvSpPr>
        <p:spPr>
          <a:xfrm>
            <a:off x="4858449" y="2432058"/>
            <a:ext cx="3657600" cy="913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1A33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1600" i="1" dirty="0">
                <a:solidFill>
                  <a:srgbClr val="1A33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1A33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1600" i="1" dirty="0">
                <a:solidFill>
                  <a:srgbClr val="1A33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1A33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600" i="1" dirty="0">
                <a:solidFill>
                  <a:srgbClr val="1A33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1A33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1600" i="1" dirty="0">
                <a:solidFill>
                  <a:srgbClr val="1A33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i="1" dirty="0" err="1">
                <a:solidFill>
                  <a:srgbClr val="1A33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1600" i="1" dirty="0">
                <a:solidFill>
                  <a:srgbClr val="1A33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44DFF5A-6BEE-4F1D-B810-9ED27E093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65113"/>
            <a:ext cx="3904129" cy="25527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EA36E0E0-E1DA-4BC0-ADC4-AF4CA7596022}"/>
              </a:ext>
            </a:extLst>
          </p:cNvPr>
          <p:cNvSpPr txBox="1">
            <a:spLocks/>
          </p:cNvSpPr>
          <p:nvPr/>
        </p:nvSpPr>
        <p:spPr>
          <a:xfrm>
            <a:off x="954321" y="2480581"/>
            <a:ext cx="2581836" cy="674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Gia Long (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2C0DADC4-6441-4D39-AC68-4FCFC7C4C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7896" y="3135995"/>
            <a:ext cx="3904129" cy="272763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5AEF34D1-1805-4977-BD47-A4E9D0B37823}"/>
              </a:ext>
            </a:extLst>
          </p:cNvPr>
          <p:cNvSpPr txBox="1">
            <a:spLocks/>
          </p:cNvSpPr>
          <p:nvPr/>
        </p:nvSpPr>
        <p:spPr>
          <a:xfrm>
            <a:off x="5026956" y="5602691"/>
            <a:ext cx="2714625" cy="674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i="1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1600" i="1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CD4C1334-CAAD-4825-A1CC-FC7AE79E299D}"/>
              </a:ext>
            </a:extLst>
          </p:cNvPr>
          <p:cNvSpPr txBox="1">
            <a:spLocks/>
          </p:cNvSpPr>
          <p:nvPr/>
        </p:nvSpPr>
        <p:spPr>
          <a:xfrm>
            <a:off x="1681161" y="6019800"/>
            <a:ext cx="5993469" cy="674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xmlns="" id="{DB1FC891-2EEE-43E6-9556-6FCA9FAD2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61976" y="3155045"/>
            <a:ext cx="3866028" cy="2707657"/>
          </a:xfrm>
        </p:spPr>
      </p:pic>
    </p:spTree>
    <p:extLst>
      <p:ext uri="{BB962C8B-B14F-4D97-AF65-F5344CB8AC3E}">
        <p14:creationId xmlns:p14="http://schemas.microsoft.com/office/powerpoint/2010/main" val="816889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446" y="386860"/>
            <a:ext cx="87395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VÀI NÉT VỀ BỐI CẢNH LỊCH SỬ</a:t>
            </a:r>
          </a:p>
          <a:p>
            <a:r>
              <a:rPr lang="en-US" sz="2400" b="1" dirty="0">
                <a:solidFill>
                  <a:srgbClr val="003DB8"/>
                </a:solidFill>
                <a:latin typeface="Segoe UI Semibold" panose="020B0702040204020203" pitchFamily="34" charset="0"/>
                <a:cs typeface="Times New Roman" panose="02020603050405020304" pitchFamily="18" charset="0"/>
              </a:rPr>
              <a:t> </a:t>
            </a:r>
            <a:endParaRPr lang="en-US" sz="2400" b="1" u="sng" dirty="0">
              <a:solidFill>
                <a:srgbClr val="003DB8"/>
              </a:solidFill>
              <a:latin typeface="Segoe UI Semibold" panose="020B07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8746" y="1119662"/>
            <a:ext cx="82999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endParaRPr lang="en-US" sz="2200" dirty="0">
              <a:solidFill>
                <a:srgbClr val="003DB8"/>
              </a:solidFill>
              <a:latin typeface="Segoe UI Semibold" panose="020B0702040204020203" pitchFamily="34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1904999" y="881625"/>
            <a:ext cx="6641123" cy="2280030"/>
          </a:xfrm>
          <a:prstGeom prst="cloudCallout">
            <a:avLst>
              <a:gd name="adj1" fmla="val -42342"/>
              <a:gd name="adj2" fmla="val 59559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171CD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171CD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171CD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171CD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iết</a:t>
            </a:r>
            <a:r>
              <a:rPr kumimoji="0" lang="en-US" altLang="en-US" sz="3200" b="0" i="0" u="none" strike="noStrike" kern="0" cap="none" spc="0" normalizeH="0" noProof="0" dirty="0">
                <a:ln>
                  <a:noFill/>
                </a:ln>
                <a:solidFill>
                  <a:srgbClr val="171CD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0" cap="none" spc="0" normalizeH="0" noProof="0" dirty="0" err="1">
                <a:ln>
                  <a:noFill/>
                </a:ln>
                <a:solidFill>
                  <a:srgbClr val="171CD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3200" b="0" i="0" u="none" strike="noStrike" kern="0" cap="none" spc="0" normalizeH="0" noProof="0" dirty="0">
                <a:ln>
                  <a:noFill/>
                </a:ln>
                <a:solidFill>
                  <a:srgbClr val="171CD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kern="0" cap="none" spc="0" normalizeH="0" noProof="0" dirty="0" err="1">
                <a:ln>
                  <a:noFill/>
                </a:ln>
                <a:solidFill>
                  <a:srgbClr val="171CD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altLang="en-US" sz="3200" b="0" i="0" u="none" strike="noStrike" kern="0" cap="none" spc="0" normalizeH="0" noProof="0" dirty="0">
                <a:ln>
                  <a:noFill/>
                </a:ln>
                <a:solidFill>
                  <a:srgbClr val="171CD5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kern="0" noProof="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en-US" sz="3200" kern="0" noProof="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kern="0" noProof="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3200" kern="0" noProof="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kern="0" noProof="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kern="0" noProof="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kern="0" noProof="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altLang="en-US" sz="3200" kern="0" noProof="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kern="0" noProof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(1802-1945</a:t>
            </a:r>
            <a:r>
              <a:rPr lang="en-US" altLang="en-US" sz="3200" kern="0" noProof="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171CD5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90" y="2817408"/>
            <a:ext cx="2167610" cy="404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83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B573BF-71C4-4431-A69D-D0E1FE4C140A}"/>
              </a:ext>
            </a:extLst>
          </p:cNvPr>
          <p:cNvSpPr txBox="1"/>
          <p:nvPr/>
        </p:nvSpPr>
        <p:spPr>
          <a:xfrm>
            <a:off x="556846" y="1404591"/>
            <a:ext cx="829993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3DB8"/>
                </a:solidFill>
                <a:latin typeface="+mj-lt"/>
              </a:rPr>
              <a:t>-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Kim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ở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Sình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Mậu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TK XX,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sộ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Nam” do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700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4000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13091FC-41FE-4EB1-A252-46A2F98069D0}"/>
              </a:ext>
            </a:extLst>
          </p:cNvPr>
          <p:cNvSpPr txBox="1"/>
          <p:nvPr/>
        </p:nvSpPr>
        <p:spPr>
          <a:xfrm>
            <a:off x="304800" y="86970"/>
            <a:ext cx="6186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A8DA24A-47E2-4635-B7F3-9CFD52D28AE5}"/>
              </a:ext>
            </a:extLst>
          </p:cNvPr>
          <p:cNvSpPr txBox="1"/>
          <p:nvPr/>
        </p:nvSpPr>
        <p:spPr>
          <a:xfrm>
            <a:off x="518746" y="535063"/>
            <a:ext cx="6186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777EC8-95F3-4024-A197-9A3FE7D7915A}"/>
              </a:ext>
            </a:extLst>
          </p:cNvPr>
          <p:cNvSpPr txBox="1"/>
          <p:nvPr/>
        </p:nvSpPr>
        <p:spPr>
          <a:xfrm>
            <a:off x="518746" y="953871"/>
            <a:ext cx="6186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304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B573BF-71C4-4431-A69D-D0E1FE4C140A}"/>
              </a:ext>
            </a:extLst>
          </p:cNvPr>
          <p:cNvSpPr txBox="1"/>
          <p:nvPr/>
        </p:nvSpPr>
        <p:spPr>
          <a:xfrm>
            <a:off x="518746" y="1508579"/>
            <a:ext cx="82999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1925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13091FC-41FE-4EB1-A252-46A2F98069D0}"/>
              </a:ext>
            </a:extLst>
          </p:cNvPr>
          <p:cNvSpPr txBox="1"/>
          <p:nvPr/>
        </p:nvSpPr>
        <p:spPr>
          <a:xfrm>
            <a:off x="304800" y="86970"/>
            <a:ext cx="6186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A8DA24A-47E2-4635-B7F3-9CFD52D28AE5}"/>
              </a:ext>
            </a:extLst>
          </p:cNvPr>
          <p:cNvSpPr txBox="1"/>
          <p:nvPr/>
        </p:nvSpPr>
        <p:spPr>
          <a:xfrm>
            <a:off x="518746" y="535063"/>
            <a:ext cx="6186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8777EC8-95F3-4024-A197-9A3FE7D7915A}"/>
              </a:ext>
            </a:extLst>
          </p:cNvPr>
          <p:cNvSpPr txBox="1"/>
          <p:nvPr/>
        </p:nvSpPr>
        <p:spPr>
          <a:xfrm>
            <a:off x="518746" y="953871"/>
            <a:ext cx="6186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41BD181-7EFD-4CF2-BC25-3776D551A15B}"/>
              </a:ext>
            </a:extLst>
          </p:cNvPr>
          <p:cNvSpPr txBox="1"/>
          <p:nvPr/>
        </p:nvSpPr>
        <p:spPr>
          <a:xfrm>
            <a:off x="304800" y="3429000"/>
            <a:ext cx="8604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CÁC EM XEM MỘT SỐ HÌNH ẢNH VỀ </a:t>
            </a:r>
          </a:p>
          <a:p>
            <a:pPr algn="ctr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 THUẬT ĐỒ HỌA, HỘI HỌA THỜI NGUYỄN</a:t>
            </a:r>
          </a:p>
        </p:txBody>
      </p:sp>
    </p:spTree>
    <p:extLst>
      <p:ext uri="{BB962C8B-B14F-4D97-AF65-F5344CB8AC3E}">
        <p14:creationId xmlns:p14="http://schemas.microsoft.com/office/powerpoint/2010/main" val="178562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447D28-34CD-42B5-ACC6-D88075DF1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8FDB4E2-ECDF-4793-A9B8-B49BCEE63D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850" y="265113"/>
            <a:ext cx="8465255" cy="5602287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D79DD7EE-11D7-46FC-9D7E-37CBAEB5DE34}"/>
              </a:ext>
            </a:extLst>
          </p:cNvPr>
          <p:cNvSpPr txBox="1">
            <a:spLocks/>
          </p:cNvSpPr>
          <p:nvPr/>
        </p:nvSpPr>
        <p:spPr>
          <a:xfrm>
            <a:off x="373945" y="5638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khảm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sành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Khải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Khải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292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071BB9-B4C8-43DE-BA9C-F305E52C7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2822EDC-929D-4554-9EA5-2F2F96EF62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74" y="143952"/>
            <a:ext cx="8753476" cy="6634015"/>
          </a:xfrm>
        </p:spPr>
      </p:pic>
    </p:spTree>
    <p:extLst>
      <p:ext uri="{BB962C8B-B14F-4D97-AF65-F5344CB8AC3E}">
        <p14:creationId xmlns:p14="http://schemas.microsoft.com/office/powerpoint/2010/main" val="317874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31F2A0-5C22-40AA-8799-7FCB03EC3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1E39335-2C37-4024-BE4C-01B3E5CA7C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19271"/>
            <a:ext cx="8686800" cy="5448105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63AA0580-1726-462D-B9A0-2E496063A64D}"/>
              </a:ext>
            </a:extLst>
          </p:cNvPr>
          <p:cNvSpPr txBox="1">
            <a:spLocks/>
          </p:cNvSpPr>
          <p:nvPr/>
        </p:nvSpPr>
        <p:spPr>
          <a:xfrm>
            <a:off x="457200" y="5638801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Khải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0490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D17E68-DE5B-4213-8AE5-5D557070D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32627"/>
            <a:ext cx="2880759" cy="4239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89E67A85-7506-4E22-9C4C-AB8AC2492053}"/>
              </a:ext>
            </a:extLst>
          </p:cNvPr>
          <p:cNvSpPr txBox="1">
            <a:spLocks/>
          </p:cNvSpPr>
          <p:nvPr/>
        </p:nvSpPr>
        <p:spPr>
          <a:xfrm>
            <a:off x="0" y="4904913"/>
            <a:ext cx="3109359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Cửu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Khải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0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78680DB-5F23-4F35-8E9F-E0C782B21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519" y="541921"/>
            <a:ext cx="2863324" cy="42584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671C8BC-AB90-4763-82F7-E8002E799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541921"/>
            <a:ext cx="2781582" cy="425844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19946FC1-2021-46F5-B407-D6C4D2B79D87}"/>
              </a:ext>
            </a:extLst>
          </p:cNvPr>
          <p:cNvSpPr txBox="1">
            <a:spLocks/>
          </p:cNvSpPr>
          <p:nvPr/>
        </p:nvSpPr>
        <p:spPr>
          <a:xfrm>
            <a:off x="3139041" y="4809663"/>
            <a:ext cx="3109359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khảm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sành</a:t>
            </a:r>
            <a:endParaRPr lang="en-US" sz="20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F02E7541-81D3-4FCC-8AAC-6D3E29C8F7D6}"/>
              </a:ext>
            </a:extLst>
          </p:cNvPr>
          <p:cNvSpPr txBox="1">
            <a:spLocks/>
          </p:cNvSpPr>
          <p:nvPr/>
        </p:nvSpPr>
        <p:spPr>
          <a:xfrm>
            <a:off x="6063216" y="4790382"/>
            <a:ext cx="3109359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khảm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sành</a:t>
            </a:r>
            <a:endParaRPr lang="en-US" sz="20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0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B1103FB-73DE-44CE-85C9-E96EC67EE8DC}"/>
              </a:ext>
            </a:extLst>
          </p:cNvPr>
          <p:cNvSpPr txBox="1">
            <a:spLocks/>
          </p:cNvSpPr>
          <p:nvPr/>
        </p:nvSpPr>
        <p:spPr>
          <a:xfrm>
            <a:off x="-1" y="5743113"/>
            <a:ext cx="9172071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khảm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sành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Khải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1265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A058C7-3796-4815-B5DE-D673A9F91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F77F0F9-1B42-4763-A41A-070A67C24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3" y="533401"/>
            <a:ext cx="9088334" cy="51054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8F612763-3D19-45BB-A765-1CF6D6A8DC9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5638801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Khương</a:t>
            </a:r>
            <a:endParaRPr lang="en-US" sz="20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miếu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782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E025A7B-4BD3-4A21-8D08-8108FF8B8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577" y="190893"/>
            <a:ext cx="3442424" cy="571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5651270-40BE-4581-9DB6-34948B89A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228600"/>
            <a:ext cx="3315163" cy="563958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DF9E9FFD-27F3-4C13-BB25-80F15BBFC33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5868187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Diêm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TK XIX</a:t>
            </a:r>
          </a:p>
          <a:p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36313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666DCCCF-F025-45E9-B93F-34C60CF674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7272" y="265121"/>
            <a:ext cx="3352801" cy="570831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0D7580A-38FF-49BF-8A68-EC151D5B0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96" y="170663"/>
            <a:ext cx="3352800" cy="585039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1D492F34-E918-45E5-9A79-3984E1888264}"/>
              </a:ext>
            </a:extLst>
          </p:cNvPr>
          <p:cNvSpPr txBox="1">
            <a:spLocks/>
          </p:cNvSpPr>
          <p:nvPr/>
        </p:nvSpPr>
        <p:spPr>
          <a:xfrm>
            <a:off x="457200" y="5917068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Diêm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TK XIX</a:t>
            </a:r>
          </a:p>
          <a:p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7682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5CE24A-02F8-4954-91EC-2B471B34B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0205A5-C6FC-40B0-A9E0-AFCEC577A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385573A-04EB-4B84-8AD7-5C497B814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59" y="274638"/>
            <a:ext cx="8193741" cy="605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99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1904495-3EBF-4924-9930-AD4B75CEF776}"/>
              </a:ext>
            </a:extLst>
          </p:cNvPr>
          <p:cNvSpPr txBox="1"/>
          <p:nvPr/>
        </p:nvSpPr>
        <p:spPr>
          <a:xfrm>
            <a:off x="404446" y="386860"/>
            <a:ext cx="87395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VÀI NÉT VỀ BỐI CẢNH LỊCH SỬ</a:t>
            </a:r>
          </a:p>
          <a:p>
            <a:r>
              <a:rPr lang="en-US" sz="2400" b="1" dirty="0">
                <a:solidFill>
                  <a:srgbClr val="003DB8"/>
                </a:solidFill>
                <a:latin typeface="Segoe UI Semibold" panose="020B0702040204020203" pitchFamily="34" charset="0"/>
                <a:cs typeface="Times New Roman" panose="02020603050405020304" pitchFamily="18" charset="0"/>
              </a:rPr>
              <a:t> </a:t>
            </a:r>
            <a:endParaRPr lang="en-US" sz="2400" b="1" u="sng" dirty="0">
              <a:solidFill>
                <a:srgbClr val="003DB8"/>
              </a:solidFill>
              <a:latin typeface="Segoe UI Semibold" panose="020B07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B2CE1A1-7176-45E4-9478-D75C94966ED6}"/>
              </a:ext>
            </a:extLst>
          </p:cNvPr>
          <p:cNvSpPr txBox="1"/>
          <p:nvPr/>
        </p:nvSpPr>
        <p:spPr>
          <a:xfrm>
            <a:off x="468191" y="914400"/>
            <a:ext cx="829993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143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(1802-1945),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Sau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dứt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thúc khi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vi-VN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Bảo Đại thoái vị vào năm 1945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370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C2A9F4-178E-4AA6-8812-A62788B5E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77E5C83-EED8-4DAC-A0C8-012A44BE3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" y="274638"/>
            <a:ext cx="8763000" cy="6388176"/>
          </a:xfrm>
        </p:spPr>
      </p:pic>
    </p:spTree>
    <p:extLst>
      <p:ext uri="{BB962C8B-B14F-4D97-AF65-F5344CB8AC3E}">
        <p14:creationId xmlns:p14="http://schemas.microsoft.com/office/powerpoint/2010/main" val="920526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2034D0-420B-4268-B6E3-E53458CD2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E0A034E-3983-45B3-83CC-6DFAE9340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00200"/>
            <a:ext cx="2598640" cy="30670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483F435-B40A-47AA-B7BD-F9CA0F372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1437" y="1604183"/>
            <a:ext cx="2532062" cy="30590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1F2DDBB-63A4-48D3-A72C-FC8DF337C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083" y="1512902"/>
            <a:ext cx="2532062" cy="310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233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043" y="381000"/>
            <a:ext cx="89359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MỘT SỐ ĐẶC ĐIỂM VỀ MĨ THUẬT THỜI NGUYỄN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990600"/>
            <a:ext cx="82999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0" indent="-457200" algn="just">
              <a:buFontTx/>
              <a:buChar char="-"/>
            </a:pP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573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3001" y="381000"/>
            <a:ext cx="6781800" cy="7694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335" y="3330119"/>
            <a:ext cx="7775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u="sng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u="sng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700" y="1676400"/>
            <a:ext cx="784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u="sng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u="sng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4335" y="4552950"/>
            <a:ext cx="7775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u="sng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u="sng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171C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2372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609600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solidFill>
                  <a:srgbClr val="FF0000"/>
                </a:solidFill>
                <a:latin typeface="Segoe UI Semibold" panose="020B0702040204020203" pitchFamily="34" charset="0"/>
              </a:rPr>
              <a:t>HƯỚNG DẪN HỌC Ở NHÀ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1935" y="1447800"/>
            <a:ext cx="84582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3D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32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074" y="226380"/>
            <a:ext cx="87395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MỘT SỐ THÀNH TỰU VỀ MĨ THUẬT</a:t>
            </a:r>
          </a:p>
          <a:p>
            <a:r>
              <a:rPr lang="en-US" sz="2400" b="1" dirty="0">
                <a:solidFill>
                  <a:srgbClr val="003DB8"/>
                </a:solidFill>
                <a:latin typeface="Segoe UI Semibold" panose="020B0702040204020203" pitchFamily="34" charset="0"/>
                <a:cs typeface="Times New Roman" panose="02020603050405020304" pitchFamily="18" charset="0"/>
              </a:rPr>
              <a:t> </a:t>
            </a:r>
            <a:endParaRPr lang="en-US" sz="2400" b="1" u="sng" dirty="0">
              <a:solidFill>
                <a:srgbClr val="003DB8"/>
              </a:solidFill>
              <a:latin typeface="Segoe UI Semibold" panose="020B07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8746" y="1119662"/>
            <a:ext cx="82999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endParaRPr lang="en-US" sz="2200" dirty="0">
              <a:solidFill>
                <a:srgbClr val="003DB8"/>
              </a:solidFill>
              <a:latin typeface="Segoe UI Semibold" panose="020B07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672656"/>
            <a:ext cx="4410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51B7957-6AC5-450F-BC2E-917B3115D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828" y="1273552"/>
            <a:ext cx="6140790" cy="48905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37C07A9-FAAB-40FA-9D23-E647F3D80347}"/>
              </a:ext>
            </a:extLst>
          </p:cNvPr>
          <p:cNvSpPr txBox="1"/>
          <p:nvPr/>
        </p:nvSpPr>
        <p:spPr>
          <a:xfrm>
            <a:off x="152400" y="6271813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0" i="0" dirty="0">
                <a:solidFill>
                  <a:srgbClr val="003DB8"/>
                </a:solidFill>
                <a:effectLst/>
                <a:latin typeface="+mj-lt"/>
              </a:rPr>
              <a:t>Họa đồ việt hóa Kinh thành Huế (với hướng Bắc nằm bên trên) trong </a:t>
            </a:r>
            <a:r>
              <a:rPr lang="vi-VN" b="0" i="1" dirty="0">
                <a:solidFill>
                  <a:srgbClr val="003DB8"/>
                </a:solidFill>
                <a:effectLst/>
                <a:latin typeface="+mj-lt"/>
              </a:rPr>
              <a:t>Đại Nam nhất thống chí</a:t>
            </a:r>
            <a:endParaRPr lang="en-US" dirty="0">
              <a:solidFill>
                <a:srgbClr val="003DB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167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F73725EA-1C4C-4465-9FE9-6D046E9D9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053" y="1371600"/>
            <a:ext cx="8035894" cy="4525963"/>
          </a:xfr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CF3DFBD9-003B-40D2-AE05-DD6F4459F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381000"/>
            <a:ext cx="8763000" cy="838200"/>
          </a:xfrm>
        </p:spPr>
        <p:txBody>
          <a:bodyPr>
            <a:noAutofit/>
          </a:bodyPr>
          <a:lstStyle/>
          <a:p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Vauban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265AE18-18BF-4AB6-8920-358059AF4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89" y="6042026"/>
            <a:ext cx="8221222" cy="3524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C57EC32-D942-4635-B8DF-C0208E6BB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053" y="6310289"/>
            <a:ext cx="2924583" cy="3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64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BFEF40-11F6-44D4-AFAA-8BC1D7E9C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81000"/>
            <a:ext cx="7010400" cy="583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31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098FAE-3483-415B-AD64-54E90331C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0B8596-54F6-4F9E-A624-6D90AB3CD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F971F10-200C-4D6B-A2C6-A780946F0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1000"/>
            <a:ext cx="89916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46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B14094-ADEF-40B1-AD5C-C4B3BACE9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0959FB-BAA0-4E6A-8602-F306A8A94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8E67EE5-F8F5-4A52-951B-FAE2CC3D2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05" y="274638"/>
            <a:ext cx="8744990" cy="604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6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4111</TotalTime>
  <Words>1335</Words>
  <Application>Microsoft Office PowerPoint</Application>
  <PresentationFormat>On-screen Show (4:3)</PresentationFormat>
  <Paragraphs>97</Paragraphs>
  <Slides>44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Segoe UI Semibold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Kinh Thành Huế được xây dựng  theo kiến trúc Vauban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MỘT SỐ CÔNG TRÌNH KIẾN TRÚC  THỜI NGUYỄN</vt:lpstr>
      <vt:lpstr>Điện Thái Hòa (Huế)</vt:lpstr>
      <vt:lpstr>Xung Khiêm Tạ, Huế (nơi Vua Tự Đức thường ghé để nghỉ ngơi và ngâm thơ)</vt:lpstr>
      <vt:lpstr>Đại Nội (Huế)</vt:lpstr>
      <vt:lpstr>Một góc cung Diên Thọ (Huế)</vt:lpstr>
      <vt:lpstr>Nơi thư giãn của Hoàng Thái Hậu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SYSTEM</dc:creator>
  <cp:lastModifiedBy>anh tuan</cp:lastModifiedBy>
  <cp:revision>350</cp:revision>
  <dcterms:created xsi:type="dcterms:W3CDTF">2011-12-30T09:57:27Z</dcterms:created>
  <dcterms:modified xsi:type="dcterms:W3CDTF">2023-04-18T04:13:43Z</dcterms:modified>
</cp:coreProperties>
</file>