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7" r:id="rId2"/>
    <p:sldId id="319" r:id="rId3"/>
    <p:sldId id="290" r:id="rId4"/>
    <p:sldId id="293" r:id="rId5"/>
    <p:sldId id="295" r:id="rId6"/>
    <p:sldId id="297" r:id="rId7"/>
    <p:sldId id="263" r:id="rId8"/>
    <p:sldId id="300" r:id="rId9"/>
    <p:sldId id="299" r:id="rId10"/>
    <p:sldId id="301" r:id="rId11"/>
    <p:sldId id="303" r:id="rId12"/>
    <p:sldId id="305" r:id="rId13"/>
    <p:sldId id="264" r:id="rId14"/>
    <p:sldId id="311" r:id="rId15"/>
    <p:sldId id="265" r:id="rId16"/>
    <p:sldId id="313" r:id="rId17"/>
    <p:sldId id="312" r:id="rId18"/>
    <p:sldId id="315" r:id="rId19"/>
    <p:sldId id="309" r:id="rId20"/>
    <p:sldId id="269" r:id="rId21"/>
    <p:sldId id="270" r:id="rId22"/>
    <p:sldId id="2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-50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33218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68449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2384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2990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525225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234302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86736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47364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1749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902262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65774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F265B-DF8D-488C-8E16-AD3DCAD18D5A}" type="datetimeFigureOut">
              <a:rPr lang="en-US" smtClean="0"/>
              <a:pPr/>
              <a:t>30/9/2021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9D587-1E6C-4D53-B4CE-86C7FA06C7D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1081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8" descr="Picture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4167" t="4468" r="4167" b="393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7171" name="Picture 162" descr="atom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5233" y="1255713"/>
            <a:ext cx="1822451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5" descr="Nen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45600" y="376238"/>
            <a:ext cx="1227667" cy="99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6" descr="Nen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79934" y="4927600"/>
            <a:ext cx="225213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WordArt 4" descr="ANH DONG"/>
          <p:cNvSpPr>
            <a:spLocks noChangeArrowheads="1" noChangeShapeType="1" noTextEdit="1"/>
          </p:cNvSpPr>
          <p:nvPr/>
        </p:nvSpPr>
        <p:spPr bwMode="auto">
          <a:xfrm>
            <a:off x="304800" y="1255713"/>
            <a:ext cx="11277600" cy="1636712"/>
          </a:xfrm>
          <a:prstGeom prst="rect">
            <a:avLst/>
          </a:prstGeom>
        </p:spPr>
        <p:txBody>
          <a:bodyPr wrap="none" fromWordArt="1">
            <a:prstTxWarp prst="textWave2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vi-VN" sz="2700" kern="10" dirty="0">
                <a:ln w="9525">
                  <a:solidFill>
                    <a:srgbClr val="9933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Chào mừng các em  đến với tiết học Công nghệ</a:t>
            </a:r>
            <a:endParaRPr lang="en-US" sz="2700" kern="10" dirty="0">
              <a:ln w="9525">
                <a:solidFill>
                  <a:srgbClr val="9933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5283201" y="2819401"/>
            <a:ext cx="1208617" cy="1096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6</a:t>
            </a:r>
            <a:endParaRPr lang="en-US" sz="27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pic>
        <p:nvPicPr>
          <p:cNvPr id="7176" name="Picture 11" descr="buch005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59200" y="3886200"/>
            <a:ext cx="50800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D:\Users\Admin\Desktop\huyendayy\tải xuống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" y="770708"/>
            <a:ext cx="5212081" cy="355309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28332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62" name="Picture 2" descr="D:\Users\Admin\Desktop\huyendayy\images (3)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421086" y="746464"/>
            <a:ext cx="6770914" cy="36426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4417079"/>
            <a:ext cx="120308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lối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...)</a:t>
            </a:r>
          </a:p>
        </p:txBody>
      </p:sp>
      <p:sp>
        <p:nvSpPr>
          <p:cNvPr id="8" name="Rectangle 7"/>
          <p:cNvSpPr/>
          <p:nvPr/>
        </p:nvSpPr>
        <p:spPr>
          <a:xfrm>
            <a:off x="2408300" y="5872902"/>
            <a:ext cx="752641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8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84" y="1457847"/>
            <a:ext cx="5454692" cy="430962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49462" y="2466840"/>
            <a:ext cx="6385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 được xây riêng biệt trong khuôn viên lớn, đầy đủ tiện nghi.</a:t>
            </a:r>
          </a:p>
          <a:p>
            <a:pPr marL="285750" indent="-285750"/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nhà này chủ yếu ở thành phố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3900" y="609600"/>
            <a:ext cx="3619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thự: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122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383878"/>
            <a:ext cx="5170248" cy="46684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27449" y="2648607"/>
            <a:ext cx="63902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 nhà ở riêng biệt, được xây sát nhau thành một dãy</a:t>
            </a:r>
          </a:p>
          <a:p>
            <a:pPr marL="285750" indent="-285750">
              <a:buFontTx/>
              <a:buChar char="-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Kiểu nhà này chủ yếu ở thành phố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0574" y="657225"/>
            <a:ext cx="34181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kề: 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5908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75587" y="2417534"/>
            <a:ext cx="613804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có sàn cao hơn mặt đất</a:t>
            </a:r>
          </a:p>
          <a:p>
            <a:pPr marL="285750" indent="-285750">
              <a:buFontTx/>
              <a:buChar char="-"/>
            </a:pP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 trên những cây cột lớn.</a:t>
            </a:r>
          </a:p>
          <a:p>
            <a:pPr>
              <a:buFontTx/>
              <a:buChar char="-"/>
            </a:pP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đựng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573405"/>
            <a:ext cx="2361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a, Nhà sàn: 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55707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thù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D:\Users\Admin\Desktop\huyendayy\tải xuố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38558"/>
            <a:ext cx="5734595" cy="377516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62880" y="6273225"/>
            <a:ext cx="10360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9600" y="4235488"/>
            <a:ext cx="27093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380565" y="2518746"/>
            <a:ext cx="17908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9863" y="6273225"/>
            <a:ext cx="103608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16548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8" grpId="1"/>
      <p:bldP spid="9" grpId="0"/>
      <p:bldP spid="10" grpId="0"/>
      <p:bldP spid="11" grpId="0"/>
      <p:bldP spid="1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Users\Admin\Desktop\huyendayy\images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66115" y="3821526"/>
            <a:ext cx="3095896" cy="1797095"/>
          </a:xfrm>
          <a:prstGeom prst="rect">
            <a:avLst/>
          </a:prstGeom>
          <a:noFill/>
        </p:spPr>
      </p:pic>
      <p:pic>
        <p:nvPicPr>
          <p:cNvPr id="1028" name="Picture 4" descr="D:\Users\Admin\Desktop\huyendayy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9177" y="850678"/>
            <a:ext cx="3187337" cy="2207623"/>
          </a:xfrm>
          <a:prstGeom prst="rect">
            <a:avLst/>
          </a:prstGeom>
          <a:noFill/>
        </p:spPr>
      </p:pic>
      <p:pic>
        <p:nvPicPr>
          <p:cNvPr id="1030" name="Picture 6" descr="D:\Users\Admin\Desktop\huyendayy\tải xuống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927117"/>
            <a:ext cx="3304903" cy="1724025"/>
          </a:xfrm>
          <a:prstGeom prst="rect">
            <a:avLst/>
          </a:prstGeom>
          <a:noFill/>
        </p:spPr>
      </p:pic>
      <p:pic>
        <p:nvPicPr>
          <p:cNvPr id="1031" name="Picture 7" descr="D:\Users\Admin\Desktop\huyendayy\tải xuống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0293" y="847822"/>
            <a:ext cx="3045822" cy="2197416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589221" y="3074517"/>
            <a:ext cx="2611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Mường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632869" y="3179019"/>
            <a:ext cx="2268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Ê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endParaRPr lang="en-US" dirty="0"/>
          </a:p>
        </p:txBody>
      </p:sp>
      <p:pic>
        <p:nvPicPr>
          <p:cNvPr id="1032" name="Picture 8" descr="D:\Users\Admin\Desktop\huyendayy\tải xuống (4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57154" y="3799891"/>
            <a:ext cx="3108959" cy="1847850"/>
          </a:xfrm>
          <a:prstGeom prst="rect">
            <a:avLst/>
          </a:prstGeom>
          <a:noFill/>
        </p:spPr>
      </p:pic>
      <p:pic>
        <p:nvPicPr>
          <p:cNvPr id="1033" name="Picture 9" descr="D:\Users\Admin\Desktop\huyendayy\tải xuống (3)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808633"/>
            <a:ext cx="3409405" cy="2249668"/>
          </a:xfrm>
          <a:prstGeom prst="rect">
            <a:avLst/>
          </a:prstGeom>
          <a:noFill/>
        </p:spPr>
      </p:pic>
      <p:sp>
        <p:nvSpPr>
          <p:cNvPr id="17" name="Rectangle 16"/>
          <p:cNvSpPr/>
          <p:nvPr/>
        </p:nvSpPr>
        <p:spPr>
          <a:xfrm>
            <a:off x="332219" y="3109352"/>
            <a:ext cx="26148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Khơ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me</a:t>
            </a:r>
            <a:endParaRPr lang="en-US" dirty="0"/>
          </a:p>
        </p:txBody>
      </p:sp>
      <p:pic>
        <p:nvPicPr>
          <p:cNvPr id="1034" name="Picture 10" descr="D:\Users\Admin\Desktop\huyendayy\tải xuống (5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9525000" y="3801251"/>
            <a:ext cx="2667000" cy="1843496"/>
          </a:xfrm>
          <a:prstGeom prst="rect">
            <a:avLst/>
          </a:prstGeom>
          <a:noFill/>
        </p:spPr>
      </p:pic>
      <p:pic>
        <p:nvPicPr>
          <p:cNvPr id="1035" name="Picture 11" descr="D:\Users\Admin\Desktop\huyendayy\tải xuống (6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679577" y="691067"/>
            <a:ext cx="2512423" cy="2328046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9698287" y="3148539"/>
            <a:ext cx="2396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9496697" y="5665317"/>
            <a:ext cx="2695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kiều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3685016" y="5665318"/>
            <a:ext cx="24288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541222" y="5682733"/>
            <a:ext cx="2283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785269" y="5682734"/>
            <a:ext cx="22066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đân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Tày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0" y="0"/>
            <a:ext cx="73289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Nam: 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55338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9570720" y="516021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6522720" y="3745077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9849394" y="84236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3378926" y="3814745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161109" y="3771202"/>
            <a:ext cx="28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9431383" y="679268"/>
            <a:ext cx="2220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3483429" y="744974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981200" y="6273225"/>
            <a:ext cx="94722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Nam?  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7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71085" y="2168452"/>
            <a:ext cx="674674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dựng trên bè hoặc trên thuyền</a:t>
            </a:r>
          </a:p>
          <a:p>
            <a:pPr marL="285750" indent="-285750">
              <a:buFontTx/>
              <a:buChar char="-"/>
            </a:pP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nổi theo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endParaRPr lang="en-US" sz="3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 nhà này chủ yếu ở vùng Sông nước miền Tây Nam Bộ 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58959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b.Nhà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bè ( nhà nổi, nhà thuyền):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D:\Users\Admin\Desktop\huyendayy\tải xuống (4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70710"/>
            <a:ext cx="4833257" cy="2534194"/>
          </a:xfrm>
          <a:prstGeom prst="rect">
            <a:avLst/>
          </a:prstGeom>
          <a:noFill/>
        </p:spPr>
      </p:pic>
      <p:pic>
        <p:nvPicPr>
          <p:cNvPr id="26625" name="Picture 1" descr="D:\Users\Admin\Desktop\huyendayy\tải xuống (9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303541"/>
            <a:ext cx="4846320" cy="3358515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3610234" y="840769"/>
            <a:ext cx="11689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8354" y="5621780"/>
            <a:ext cx="22206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endParaRPr lang="en-US" dirty="0"/>
          </a:p>
        </p:txBody>
      </p:sp>
      <p:sp>
        <p:nvSpPr>
          <p:cNvPr id="9" name="Cloud Callout 8"/>
          <p:cNvSpPr/>
          <p:nvPr/>
        </p:nvSpPr>
        <p:spPr>
          <a:xfrm>
            <a:off x="5893676" y="0"/>
            <a:ext cx="6298324" cy="2886890"/>
          </a:xfrm>
          <a:prstGeom prst="cloud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thuyền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554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26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  <p:bldP spid="7" grpId="0"/>
      <p:bldP spid="8" grpId="0"/>
      <p:bldP spid="9" grpId="0" animBg="1"/>
      <p:bldP spid="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50104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 descr="nha-noi--1440x955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12192001" cy="5062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5196468"/>
            <a:ext cx="12191999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thống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phao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dưới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sàn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định</a:t>
            </a:r>
            <a:endParaRPr lang="en-US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34210" y="1883885"/>
            <a:ext cx="74788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NỖI MIỀN TÂY  NAM BỘ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Users\Admin\Desktop\huyendayy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154" y="467269"/>
            <a:ext cx="6548845" cy="2602501"/>
          </a:xfrm>
          <a:prstGeom prst="rect">
            <a:avLst/>
          </a:prstGeom>
          <a:noFill/>
        </p:spPr>
      </p:pic>
      <p:pic>
        <p:nvPicPr>
          <p:cNvPr id="2051" name="Picture 3" descr="D:\Users\Admin\Desktop\huyendayy\tải xuống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2516" y="3590693"/>
            <a:ext cx="6549483" cy="2765502"/>
          </a:xfrm>
          <a:prstGeom prst="rect">
            <a:avLst/>
          </a:prstGeom>
          <a:noFill/>
        </p:spPr>
      </p:pic>
      <p:pic>
        <p:nvPicPr>
          <p:cNvPr id="2052" name="Picture 4" descr="D:\Users\Admin\Desktop\huyendayy\tải xuống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" y="3514725"/>
            <a:ext cx="5620215" cy="2886074"/>
          </a:xfrm>
          <a:prstGeom prst="rect">
            <a:avLst/>
          </a:prstGeom>
          <a:noFill/>
        </p:spPr>
      </p:pic>
      <p:pic>
        <p:nvPicPr>
          <p:cNvPr id="2053" name="Picture 5" descr="D:\Users\Admin\Desktop\huyendayy\tải xuố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767853"/>
            <a:ext cx="5575609" cy="2332186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663463" y="3088535"/>
            <a:ext cx="25210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endParaRPr lang="en-US" sz="2400" dirty="0"/>
          </a:p>
        </p:txBody>
      </p:sp>
      <p:sp>
        <p:nvSpPr>
          <p:cNvPr id="10" name="Rectangle 9"/>
          <p:cNvSpPr/>
          <p:nvPr/>
        </p:nvSpPr>
        <p:spPr>
          <a:xfrm>
            <a:off x="7659314" y="3074517"/>
            <a:ext cx="26280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1480583" y="6421762"/>
            <a:ext cx="24240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Mau</a:t>
            </a:r>
            <a:endParaRPr lang="en-US" sz="2400" dirty="0"/>
          </a:p>
        </p:txBody>
      </p:sp>
      <p:sp>
        <p:nvSpPr>
          <p:cNvPr id="12" name="Rectangle 11"/>
          <p:cNvSpPr/>
          <p:nvPr/>
        </p:nvSpPr>
        <p:spPr>
          <a:xfrm>
            <a:off x="7998948" y="6373364"/>
            <a:ext cx="27414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nổi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Giang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0" y="0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 ở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tỉnh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miền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Tây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Box 3"/>
          <p:cNvSpPr txBox="1">
            <a:spLocks noChangeArrowheads="1"/>
          </p:cNvSpPr>
          <p:nvPr/>
        </p:nvSpPr>
        <p:spPr bwMode="auto">
          <a:xfrm>
            <a:off x="1625600" y="1752600"/>
            <a:ext cx="9245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/>
              <a:t>TRÒ CHƠI AI NHANH HƠN AI</a:t>
            </a:r>
          </a:p>
          <a:p>
            <a:pPr algn="ctr"/>
            <a:endParaRPr lang="en-US" sz="2400" dirty="0"/>
          </a:p>
          <a:p>
            <a:pPr algn="ctr"/>
            <a:r>
              <a:rPr lang="en-US" sz="2400" dirty="0"/>
              <a:t> </a:t>
            </a:r>
            <a:r>
              <a:rPr lang="en-US" sz="3200" dirty="0" err="1">
                <a:solidFill>
                  <a:srgbClr val="FF0000"/>
                </a:solidFill>
              </a:rPr>
              <a:t>Hãy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quan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sát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hình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ảnh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cho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biết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tên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những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kiểu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kiến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trúc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nhà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ở </a:t>
            </a:r>
            <a:r>
              <a:rPr lang="en-US" sz="3200" dirty="0" err="1" smtClean="0">
                <a:solidFill>
                  <a:srgbClr val="FF0000"/>
                </a:solidFill>
              </a:rPr>
              <a:t>của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Việt</a:t>
            </a:r>
            <a:r>
              <a:rPr lang="en-US" sz="3200" dirty="0" smtClean="0">
                <a:solidFill>
                  <a:srgbClr val="FF0000"/>
                </a:solidFill>
              </a:rPr>
              <a:t> Nam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hình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sau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05213" y="174563"/>
            <a:ext cx="23631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VẬN DỤNG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3" grpId="0"/>
      <p:bldP spid="3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images (13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57770"/>
            <a:ext cx="3860800" cy="1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mages (27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62400" y="2157770"/>
            <a:ext cx="4064000" cy="1544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tải xuống (11)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28000" y="0"/>
            <a:ext cx="4064000" cy="1650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tải xuống (18)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194725"/>
            <a:ext cx="3708400" cy="1715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tải xuống (17)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"/>
            <a:ext cx="3860800" cy="169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images (24)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62400" y="0"/>
            <a:ext cx="4064000" cy="1650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3" descr="tải xuống (12).jpg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128000" y="2157770"/>
            <a:ext cx="4064000" cy="1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tải xuống (21).jpg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118084" y="4150118"/>
            <a:ext cx="3962400" cy="1760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70" name="Oval 37"/>
          <p:cNvSpPr>
            <a:spLocks noChangeArrowheads="1"/>
          </p:cNvSpPr>
          <p:nvPr/>
        </p:nvSpPr>
        <p:spPr bwMode="auto">
          <a:xfrm>
            <a:off x="2540001" y="1"/>
            <a:ext cx="622300" cy="4111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A</a:t>
            </a:r>
          </a:p>
        </p:txBody>
      </p:sp>
      <p:sp>
        <p:nvSpPr>
          <p:cNvPr id="15371" name="Oval 37"/>
          <p:cNvSpPr>
            <a:spLocks noChangeArrowheads="1"/>
          </p:cNvSpPr>
          <p:nvPr/>
        </p:nvSpPr>
        <p:spPr bwMode="auto">
          <a:xfrm>
            <a:off x="3048001" y="2233969"/>
            <a:ext cx="622300" cy="4111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D</a:t>
            </a:r>
          </a:p>
        </p:txBody>
      </p:sp>
      <p:sp>
        <p:nvSpPr>
          <p:cNvPr id="15372" name="Oval 37"/>
          <p:cNvSpPr>
            <a:spLocks noChangeArrowheads="1"/>
          </p:cNvSpPr>
          <p:nvPr/>
        </p:nvSpPr>
        <p:spPr bwMode="auto">
          <a:xfrm>
            <a:off x="5791201" y="2157769"/>
            <a:ext cx="622300" cy="4111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E</a:t>
            </a:r>
          </a:p>
        </p:txBody>
      </p:sp>
      <p:sp>
        <p:nvSpPr>
          <p:cNvPr id="15373" name="Oval 37"/>
          <p:cNvSpPr>
            <a:spLocks noChangeArrowheads="1"/>
          </p:cNvSpPr>
          <p:nvPr/>
        </p:nvSpPr>
        <p:spPr bwMode="auto">
          <a:xfrm>
            <a:off x="7213601" y="1137425"/>
            <a:ext cx="622300" cy="334536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/>
              <a:t>B</a:t>
            </a:r>
          </a:p>
        </p:txBody>
      </p:sp>
      <p:sp>
        <p:nvSpPr>
          <p:cNvPr id="15374" name="Oval 37"/>
          <p:cNvSpPr>
            <a:spLocks noChangeArrowheads="1"/>
          </p:cNvSpPr>
          <p:nvPr/>
        </p:nvSpPr>
        <p:spPr bwMode="auto">
          <a:xfrm>
            <a:off x="10261601" y="1"/>
            <a:ext cx="622300" cy="4111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C</a:t>
            </a:r>
          </a:p>
        </p:txBody>
      </p:sp>
      <p:sp>
        <p:nvSpPr>
          <p:cNvPr id="15375" name="Oval 37"/>
          <p:cNvSpPr>
            <a:spLocks noChangeArrowheads="1"/>
          </p:cNvSpPr>
          <p:nvPr/>
        </p:nvSpPr>
        <p:spPr bwMode="auto">
          <a:xfrm>
            <a:off x="11277601" y="2233969"/>
            <a:ext cx="622300" cy="4111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F</a:t>
            </a:r>
          </a:p>
        </p:txBody>
      </p:sp>
      <p:sp>
        <p:nvSpPr>
          <p:cNvPr id="15376" name="Oval 37"/>
          <p:cNvSpPr>
            <a:spLocks noChangeArrowheads="1"/>
          </p:cNvSpPr>
          <p:nvPr/>
        </p:nvSpPr>
        <p:spPr bwMode="auto">
          <a:xfrm>
            <a:off x="10668001" y="4672369"/>
            <a:ext cx="622300" cy="4111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i</a:t>
            </a:r>
          </a:p>
        </p:txBody>
      </p:sp>
      <p:sp>
        <p:nvSpPr>
          <p:cNvPr id="15377" name="Oval 37"/>
          <p:cNvSpPr>
            <a:spLocks noChangeArrowheads="1"/>
          </p:cNvSpPr>
          <p:nvPr/>
        </p:nvSpPr>
        <p:spPr bwMode="auto">
          <a:xfrm>
            <a:off x="3077737" y="5263375"/>
            <a:ext cx="565306" cy="437191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dirty="0"/>
              <a:t>G</a:t>
            </a:r>
          </a:p>
        </p:txBody>
      </p:sp>
      <p:sp>
        <p:nvSpPr>
          <p:cNvPr id="24" name="Rectangle 20"/>
          <p:cNvSpPr>
            <a:spLocks noChangeArrowheads="1"/>
          </p:cNvSpPr>
          <p:nvPr/>
        </p:nvSpPr>
        <p:spPr bwMode="auto">
          <a:xfrm>
            <a:off x="101600" y="1624369"/>
            <a:ext cx="3657600" cy="3587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Nhà mái tranh ở nông thôn</a:t>
            </a:r>
          </a:p>
        </p:txBody>
      </p:sp>
      <p:sp>
        <p:nvSpPr>
          <p:cNvPr id="25" name="Rectangle 20"/>
          <p:cNvSpPr>
            <a:spLocks noChangeArrowheads="1"/>
          </p:cNvSpPr>
          <p:nvPr/>
        </p:nvSpPr>
        <p:spPr bwMode="auto">
          <a:xfrm>
            <a:off x="4108605" y="1691270"/>
            <a:ext cx="3657600" cy="3587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Nhà mái ngói ở nông thôn</a:t>
            </a:r>
          </a:p>
        </p:txBody>
      </p:sp>
      <p:sp>
        <p:nvSpPr>
          <p:cNvPr id="26" name="Rectangle 20"/>
          <p:cNvSpPr>
            <a:spLocks noChangeArrowheads="1"/>
          </p:cNvSpPr>
          <p:nvPr/>
        </p:nvSpPr>
        <p:spPr bwMode="auto">
          <a:xfrm>
            <a:off x="8861502" y="1668967"/>
            <a:ext cx="2829984" cy="3587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Nhà sàn ở vùng cao</a:t>
            </a:r>
          </a:p>
        </p:txBody>
      </p:sp>
      <p:sp>
        <p:nvSpPr>
          <p:cNvPr id="27" name="Rectangle 20"/>
          <p:cNvSpPr>
            <a:spLocks noChangeArrowheads="1"/>
          </p:cNvSpPr>
          <p:nvPr/>
        </p:nvSpPr>
        <p:spPr bwMode="auto">
          <a:xfrm>
            <a:off x="812800" y="3759750"/>
            <a:ext cx="2235200" cy="3587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Nhà ở thành thị</a:t>
            </a:r>
          </a:p>
        </p:txBody>
      </p:sp>
      <p:sp>
        <p:nvSpPr>
          <p:cNvPr id="28" name="Rectangle 20"/>
          <p:cNvSpPr>
            <a:spLocks noChangeArrowheads="1"/>
          </p:cNvSpPr>
          <p:nvPr/>
        </p:nvSpPr>
        <p:spPr bwMode="auto">
          <a:xfrm>
            <a:off x="4832195" y="3692842"/>
            <a:ext cx="2438400" cy="3587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Nhà ở ven sông</a:t>
            </a:r>
          </a:p>
        </p:txBody>
      </p:sp>
      <p:sp>
        <p:nvSpPr>
          <p:cNvPr id="29" name="Rectangle 20"/>
          <p:cNvSpPr>
            <a:spLocks noChangeArrowheads="1"/>
          </p:cNvSpPr>
          <p:nvPr/>
        </p:nvSpPr>
        <p:spPr bwMode="auto">
          <a:xfrm>
            <a:off x="8343590" y="3715145"/>
            <a:ext cx="3454400" cy="3587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Nhà biệt thự ở thành thị</a:t>
            </a:r>
          </a:p>
        </p:txBody>
      </p:sp>
      <p:sp>
        <p:nvSpPr>
          <p:cNvPr id="30" name="Rectangle 20"/>
          <p:cNvSpPr>
            <a:spLocks noChangeArrowheads="1"/>
          </p:cNvSpPr>
          <p:nvPr/>
        </p:nvSpPr>
        <p:spPr bwMode="auto">
          <a:xfrm>
            <a:off x="8854068" y="5941672"/>
            <a:ext cx="2017184" cy="3587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Nhà chung cư</a:t>
            </a:r>
          </a:p>
        </p:txBody>
      </p:sp>
      <p:sp>
        <p:nvSpPr>
          <p:cNvPr id="31" name="Rectangle 20"/>
          <p:cNvSpPr>
            <a:spLocks noChangeArrowheads="1"/>
          </p:cNvSpPr>
          <p:nvPr/>
        </p:nvSpPr>
        <p:spPr bwMode="auto">
          <a:xfrm>
            <a:off x="423746" y="5941672"/>
            <a:ext cx="2438400" cy="3587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Nhà trên ao, đầm</a:t>
            </a:r>
          </a:p>
        </p:txBody>
      </p:sp>
      <p:pic>
        <p:nvPicPr>
          <p:cNvPr id="34" name="Picture 33" descr="bản lác.jpg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932664" y="4146396"/>
            <a:ext cx="4096214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" name="Oval 37"/>
          <p:cNvSpPr>
            <a:spLocks noChangeArrowheads="1"/>
          </p:cNvSpPr>
          <p:nvPr/>
        </p:nvSpPr>
        <p:spPr bwMode="auto">
          <a:xfrm>
            <a:off x="4068958" y="4218886"/>
            <a:ext cx="622300" cy="41116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/>
              <a:t>H</a:t>
            </a:r>
          </a:p>
        </p:txBody>
      </p:sp>
      <p:sp>
        <p:nvSpPr>
          <p:cNvPr id="36" name="Rectangle 20"/>
          <p:cNvSpPr>
            <a:spLocks noChangeArrowheads="1"/>
          </p:cNvSpPr>
          <p:nvPr/>
        </p:nvSpPr>
        <p:spPr bwMode="auto">
          <a:xfrm>
            <a:off x="4470400" y="5897067"/>
            <a:ext cx="2743200" cy="35877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5000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sàn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cao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0" y="6272780"/>
            <a:ext cx="121919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FF0000"/>
                </a:solidFill>
              </a:rPr>
              <a:t>Hãy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quan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sát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hình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ảnh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cho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biết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tên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những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kiểu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kiến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trúc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nhà</a:t>
            </a:r>
            <a:r>
              <a:rPr lang="en-US" sz="2400" dirty="0" smtClean="0">
                <a:solidFill>
                  <a:srgbClr val="FF0000"/>
                </a:solidFill>
              </a:rPr>
              <a:t> ở </a:t>
            </a:r>
            <a:r>
              <a:rPr lang="en-US" sz="2400" dirty="0" err="1" smtClean="0">
                <a:solidFill>
                  <a:srgbClr val="FF0000"/>
                </a:solidFill>
              </a:rPr>
              <a:t>của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Việt</a:t>
            </a:r>
            <a:r>
              <a:rPr lang="en-US" sz="2400" dirty="0" smtClean="0">
                <a:solidFill>
                  <a:srgbClr val="FF0000"/>
                </a:solidFill>
              </a:rPr>
              <a:t> Nam </a:t>
            </a:r>
            <a:r>
              <a:rPr lang="en-US" sz="2400" dirty="0" err="1" smtClean="0">
                <a:solidFill>
                  <a:srgbClr val="FF0000"/>
                </a:solidFill>
              </a:rPr>
              <a:t>trong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các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hình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sau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70" grpId="0" animBg="1"/>
      <p:bldP spid="15371" grpId="0" animBg="1"/>
      <p:bldP spid="15372" grpId="0" animBg="1"/>
      <p:bldP spid="15373" grpId="0" animBg="1"/>
      <p:bldP spid="15374" grpId="0" animBg="1"/>
      <p:bldP spid="15375" grpId="0" animBg="1"/>
      <p:bldP spid="15376" grpId="0" animBg="1"/>
      <p:bldP spid="15377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5" grpId="0" animBg="1"/>
      <p:bldP spid="36" grpId="0" animBg="1"/>
      <p:bldP spid="32" grpId="0"/>
      <p:bldP spid="3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5650" y="347310"/>
            <a:ext cx="37950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CỦ</a:t>
            </a:r>
            <a:endParaRPr lang="en-US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116808" y="1238930"/>
            <a:ext cx="5324030" cy="22560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en-US" sz="2800" b="1" u="sng" dirty="0" smtClean="0">
              <a:solidFill>
                <a:srgbClr val="002060"/>
              </a:solidFill>
            </a:endParaRPr>
          </a:p>
          <a:p>
            <a:pPr lvl="0"/>
            <a:r>
              <a:rPr lang="en-US" sz="2800" b="1" u="sng" dirty="0" smtClean="0">
                <a:solidFill>
                  <a:srgbClr val="002060"/>
                </a:solidFill>
              </a:rPr>
              <a:t>Câu1</a:t>
            </a:r>
            <a:r>
              <a:rPr lang="en-US" sz="2800" dirty="0" smtClean="0">
                <a:solidFill>
                  <a:prstClr val="black"/>
                </a:solidFill>
              </a:rPr>
              <a:t>: NÊU  VAI TRÒ CỦA NHÀ Ở</a:t>
            </a:r>
            <a:r>
              <a:rPr lang="vi-VN" sz="2800" dirty="0" smtClean="0">
                <a:solidFill>
                  <a:prstClr val="black"/>
                </a:solidFill>
              </a:rPr>
              <a:t>?</a:t>
            </a:r>
            <a:endParaRPr lang="vi-VN" sz="2800" dirty="0">
              <a:solidFill>
                <a:prstClr val="black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3891516"/>
            <a:ext cx="12192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0" hangingPunct="0">
              <a:buFontTx/>
              <a:buChar char="-"/>
            </a:pPr>
            <a:r>
              <a:rPr lang="pt-BR" sz="3200" b="1" dirty="0" smtClean="0">
                <a:cs typeface="Times New Roman" pitchFamily="18" charset="0"/>
              </a:rPr>
              <a:t>  </a:t>
            </a:r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Bảo vệ con người trước những tác động xấu của thiên nhiên và xã hội.</a:t>
            </a:r>
          </a:p>
          <a:p>
            <a:pPr algn="ctr" eaLnBrk="0" hangingPunct="0"/>
            <a:endParaRPr lang="pt-BR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/>
            <a:r>
              <a:rPr lang="pt-BR" sz="32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pt-BR" sz="3200" b="1" dirty="0">
                <a:latin typeface="Times New Roman" pitchFamily="18" charset="0"/>
                <a:cs typeface="Times New Roman" pitchFamily="18" charset="0"/>
              </a:rPr>
              <a:t>Phục vụ các nhu cầu sinh hoạt của cá nhân hoặc hộ gia đình.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75063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  <p:bldP spid="9" grpId="1" animBg="1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225840" y="852265"/>
            <a:ext cx="974221" cy="57256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46033" y="948583"/>
            <a:ext cx="10998438" cy="4703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265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Tùy theo điều kiện tự nhiên và tập quán của từng địa phương mà chúng ta có các kiểu kiến trúc nhà ở đặc trưng khác nhau.</a:t>
            </a:r>
          </a:p>
          <a:p>
            <a:pPr indent="342265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endParaRPr lang="en-US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n-US" sz="28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Nông thôn:</a:t>
            </a: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thường có kiểu nhà ba gian truyền thống; hiện nay phổ biến kiểu nhà riêng lẻ, một hay nhiều tầng, mái ngói hay bê tông.</a:t>
            </a:r>
          </a:p>
          <a:p>
            <a:pPr marL="457200" indent="-4572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Tx/>
              <a:buChar char="-"/>
            </a:pPr>
            <a:endParaRPr lang="en-US" sz="2800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Tx/>
              <a:buChar char="-"/>
            </a:pPr>
            <a:r>
              <a:rPr lang="en-US" sz="28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 thị: </a:t>
            </a:r>
            <a:r>
              <a:rPr lang="en-US" sz="2800" b="1" i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 kiểu nhà liền kề, nhà chung cư, nhà biệt thự …</a:t>
            </a:r>
          </a:p>
          <a:p>
            <a:pPr marL="457200" indent="-457200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  <a:buFontTx/>
              <a:buChar char="-"/>
            </a:pPr>
            <a:endParaRPr lang="en-US" sz="2800" dirty="0" smtClean="0">
              <a:solidFill>
                <a:schemeClr val="accent3">
                  <a:lumMod val="50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42265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i="1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 khu vực khác: </a:t>
            </a:r>
            <a:r>
              <a:rPr lang="en-US" sz="2800" i="1" dirty="0" smtClean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 sàn hay nhà nổi trên sông …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1371" y="126120"/>
            <a:ext cx="9485995" cy="5933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42265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III.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ột số kiến trúc nhà ở đặc trưng của Việt Nam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1091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.vdoc.vn/data/image/2021/08/16/cong-nghe-6-bai-1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0682868" cy="35237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.vdoc.vn/data/image/2021/08/16/cong-nghe-6-bai-1-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" y="3851363"/>
            <a:ext cx="12192006" cy="300663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539148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430966" y="80879"/>
            <a:ext cx="6772854" cy="134168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TẬP VỀ NHÀ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7469" y="2751635"/>
            <a:ext cx="11613735" cy="1157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265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1: </a:t>
            </a:r>
            <a:r>
              <a:rPr lang="en-US" sz="3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 mô tả các khu vực chính trong ngôi nhà của gia đình em?</a:t>
            </a:r>
          </a:p>
          <a:p>
            <a:pPr indent="342265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 2: </a:t>
            </a:r>
            <a:r>
              <a:rPr lang="en-US" sz="30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 xét về các kiểu kiến trúc nhà phổ biến tại nơi em đang ở.</a:t>
            </a:r>
            <a:endParaRPr lang="en-US" sz="3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backgroundRemoval t="38426" b="62778" l="51458" r="65521">
                        <a14:foregroundMark x1="52344" y1="62778" x2="52344" y2="62778"/>
                        <a14:foregroundMark x1="59948" y1="62778" x2="59948" y2="62778"/>
                        <a14:foregroundMark x1="59010" y1="38704" x2="59010" y2="38704"/>
                        <a14:foregroundMark x1="59115" y1="38426" x2="59115" y2="38426"/>
                        <a14:backgroundMark x1="53750" y1="56481" x2="53750" y2="56481"/>
                      </a14:backgroundRemoval>
                    </a14:imgEffect>
                  </a14:imgLayer>
                </a14:imgProps>
              </a:ext>
            </a:extLst>
          </a:blip>
          <a:srcRect l="49784" t="35652" r="32722" b="34419"/>
          <a:stretch>
            <a:fillRect/>
          </a:stretch>
        </p:blipFill>
        <p:spPr>
          <a:xfrm>
            <a:off x="9917180" y="1158157"/>
            <a:ext cx="1198496" cy="1153278"/>
          </a:xfrm>
          <a:prstGeom prst="rect">
            <a:avLst/>
          </a:prstGeom>
        </p:spPr>
      </p:pic>
      <p:sp>
        <p:nvSpPr>
          <p:cNvPr id="8" name="AutoShape 13"/>
          <p:cNvSpPr>
            <a:spLocks noChangeArrowheads="1"/>
          </p:cNvSpPr>
          <p:nvPr/>
        </p:nvSpPr>
        <p:spPr bwMode="auto">
          <a:xfrm>
            <a:off x="3513909" y="3837486"/>
            <a:ext cx="6439988" cy="2762250"/>
          </a:xfrm>
          <a:prstGeom prst="star32">
            <a:avLst>
              <a:gd name="adj" fmla="val 37500"/>
            </a:avLst>
          </a:prstGeom>
          <a:gradFill rotWithShape="1">
            <a:gsLst>
              <a:gs pos="0">
                <a:schemeClr val="bg1"/>
              </a:gs>
              <a:gs pos="100000">
                <a:srgbClr val="3399FF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THÂN ÁI CHÀO CÁC EM</a:t>
            </a:r>
            <a:endParaRPr lang="vi-VN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3524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505650" y="347310"/>
            <a:ext cx="37950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KIỂM TRA BÀI CỦ</a:t>
            </a:r>
            <a:endParaRPr lang="en-US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625554" y="1664233"/>
            <a:ext cx="5324030" cy="225609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en-US" sz="2800" b="1" u="sng" dirty="0" smtClean="0">
              <a:solidFill>
                <a:srgbClr val="002060"/>
              </a:solidFill>
            </a:endParaRPr>
          </a:p>
          <a:p>
            <a:pPr lvl="0"/>
            <a:r>
              <a:rPr lang="en-US" sz="2800" u="sng" dirty="0" smtClean="0">
                <a:solidFill>
                  <a:srgbClr val="002060"/>
                </a:solidFill>
              </a:rPr>
              <a:t>CÂU2:</a:t>
            </a:r>
            <a:r>
              <a:rPr lang="en-US" sz="2800" dirty="0" smtClean="0">
                <a:solidFill>
                  <a:prstClr val="black"/>
                </a:solidFill>
              </a:rPr>
              <a:t> NÊU CÁC KHU VỰC CHÍNH CỦA NGÔI NHÀ MÀ EM ĐANG Ở</a:t>
            </a:r>
            <a:r>
              <a:rPr lang="vi-VN" sz="2800" dirty="0" smtClean="0">
                <a:solidFill>
                  <a:prstClr val="black"/>
                </a:solidFill>
              </a:rPr>
              <a:t>?</a:t>
            </a:r>
            <a:endParaRPr lang="vi-VN" sz="2800" dirty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2550" y="5604454"/>
            <a:ext cx="11863027" cy="10143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265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Ngôi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thường có các khu vực chính: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thờ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cúng,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tiếp khách,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ngủ nghỉ,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bếp,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tắm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giặt,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khu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vực</a:t>
            </a:r>
            <a:r>
              <a:rPr lang="en-US" sz="28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vệ sinh,…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54682"/>
            <a:ext cx="6554648" cy="356416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5063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761573" cy="28211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-19275" y="2879420"/>
            <a:ext cx="34594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 gian truyền thống 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Users\Admin\Desktop\huyendayy\tải xuống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52850" y="0"/>
            <a:ext cx="2857500" cy="2834640"/>
          </a:xfrm>
          <a:prstGeom prst="rect">
            <a:avLst/>
          </a:prstGeom>
          <a:noFill/>
        </p:spPr>
      </p:pic>
      <p:pic>
        <p:nvPicPr>
          <p:cNvPr id="1028" name="Picture 4" descr="D:\Users\Admin\Desktop\huyendayy\tải xuống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58313" y="0"/>
            <a:ext cx="2833687" cy="2795451"/>
          </a:xfrm>
          <a:prstGeom prst="rect">
            <a:avLst/>
          </a:prstGeom>
          <a:noFill/>
        </p:spPr>
      </p:pic>
      <p:pic>
        <p:nvPicPr>
          <p:cNvPr id="1029" name="Picture 5" descr="D:\Users\Admin\Desktop\huyendayy\tải xuống (4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749041"/>
            <a:ext cx="3762103" cy="1821452"/>
          </a:xfrm>
          <a:prstGeom prst="rect">
            <a:avLst/>
          </a:prstGeom>
          <a:noFill/>
        </p:spPr>
      </p:pic>
      <p:pic>
        <p:nvPicPr>
          <p:cNvPr id="1030" name="Picture 6" descr="D:\Users\Admin\Desktop\huyendayy\tải xuốn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07604" y="3709847"/>
            <a:ext cx="2906214" cy="1776549"/>
          </a:xfrm>
          <a:prstGeom prst="rect">
            <a:avLst/>
          </a:prstGeom>
          <a:noFill/>
        </p:spPr>
      </p:pic>
      <p:pic>
        <p:nvPicPr>
          <p:cNvPr id="1031" name="Picture 7" descr="D:\Users\Admin\Desktop\huyendayy\image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78431" y="3670663"/>
            <a:ext cx="2705100" cy="1867988"/>
          </a:xfrm>
          <a:prstGeom prst="rect">
            <a:avLst/>
          </a:prstGeom>
          <a:noFill/>
        </p:spPr>
      </p:pic>
      <p:pic>
        <p:nvPicPr>
          <p:cNvPr id="1032" name="Picture 8" descr="D:\Users\Admin\Desktop\huyendayy\images (1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35931" y="0"/>
            <a:ext cx="2724287" cy="2821577"/>
          </a:xfrm>
          <a:prstGeom prst="rect">
            <a:avLst/>
          </a:prstGeom>
          <a:noFill/>
        </p:spPr>
      </p:pic>
      <p:pic>
        <p:nvPicPr>
          <p:cNvPr id="1033" name="Picture 9" descr="D:\Users\Admin\Desktop\huyendayy\tải xuống (5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366069" y="3680732"/>
            <a:ext cx="2825931" cy="184785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0" y="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566263" y="3718560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766458" y="385789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3853543"/>
            <a:ext cx="28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348652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648994" y="0"/>
            <a:ext cx="278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75165" y="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374777" y="369243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003365" y="6016593"/>
            <a:ext cx="90995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747773" y="5532972"/>
            <a:ext cx="2444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632537" y="5497113"/>
            <a:ext cx="24461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53435" y="5479184"/>
            <a:ext cx="26391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46153" y="2825375"/>
            <a:ext cx="2405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425941" y="2783752"/>
            <a:ext cx="27660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15421" y="2895044"/>
            <a:ext cx="28332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2400" y="5591243"/>
            <a:ext cx="2684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619799" y="4167049"/>
            <a:ext cx="92876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Ở CÁC KHU VỰC ĐẶC THÙ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1066245"/>
            <a:ext cx="3579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Ở NÔNG THÔN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60422" y="931261"/>
            <a:ext cx="5408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Ở THÀNH THỊ 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6" grpId="1"/>
      <p:bldP spid="27" grpId="0"/>
      <p:bldP spid="28" grpId="0"/>
      <p:bldP spid="30" grpId="0"/>
      <p:bldP spid="31" grpId="0"/>
      <p:bldP spid="32" grpId="0"/>
      <p:bldP spid="33" grpId="0"/>
      <p:bldP spid="35" grpId="0"/>
      <p:bldP spid="36" grpId="0"/>
      <p:bldP spid="38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bluline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80963"/>
            <a:ext cx="12384617" cy="16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5" descr="smalborg[1]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745288"/>
            <a:ext cx="12192000" cy="12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117600" y="685800"/>
            <a:ext cx="9956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u="sng" dirty="0">
                <a:latin typeface="Times New Roman" pitchFamily="18" charset="0"/>
                <a:cs typeface="Times New Roman" pitchFamily="18" charset="0"/>
              </a:rPr>
              <a:t>TIẾT </a:t>
            </a:r>
            <a:r>
              <a:rPr lang="en-US" sz="3600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BÀI 1</a:t>
            </a:r>
          </a:p>
          <a:p>
            <a:pPr algn="ctr"/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KHÁI QUÁT VỀ NHÀ Ở (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2)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1" name="Picture 5" descr="avt_kpzt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905000"/>
            <a:ext cx="121920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7828"/>
            <a:ext cx="3761573" cy="22856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922" y="2879420"/>
            <a:ext cx="34594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 gian truyền thống 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Users\Admin\Desktop\huyendayy\tải xuống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8978" y="496388"/>
            <a:ext cx="2857500" cy="2338251"/>
          </a:xfrm>
          <a:prstGeom prst="rect">
            <a:avLst/>
          </a:prstGeom>
          <a:noFill/>
        </p:spPr>
      </p:pic>
      <p:pic>
        <p:nvPicPr>
          <p:cNvPr id="1028" name="Picture 4" descr="D:\Users\Admin\Desktop\huyendayy\tải xuống (3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332190" y="496389"/>
            <a:ext cx="2833687" cy="2364377"/>
          </a:xfrm>
          <a:prstGeom prst="rect">
            <a:avLst/>
          </a:prstGeom>
          <a:noFill/>
        </p:spPr>
      </p:pic>
      <p:pic>
        <p:nvPicPr>
          <p:cNvPr id="1029" name="Picture 5" descr="D:\Users\Admin\Desktop\huyendayy\tải xuống (4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26123" y="3827417"/>
            <a:ext cx="3762103" cy="1743075"/>
          </a:xfrm>
          <a:prstGeom prst="rect">
            <a:avLst/>
          </a:prstGeom>
          <a:noFill/>
        </p:spPr>
      </p:pic>
      <p:pic>
        <p:nvPicPr>
          <p:cNvPr id="1030" name="Picture 6" descr="D:\Users\Admin\Desktop\huyendayy\tải xuốn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94989" y="3709851"/>
            <a:ext cx="2906214" cy="1776549"/>
          </a:xfrm>
          <a:prstGeom prst="rect">
            <a:avLst/>
          </a:prstGeom>
          <a:noFill/>
        </p:spPr>
      </p:pic>
      <p:pic>
        <p:nvPicPr>
          <p:cNvPr id="1031" name="Picture 7" descr="D:\Users\Admin\Desktop\huyendayy\images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752308" y="3814355"/>
            <a:ext cx="2705100" cy="1724296"/>
          </a:xfrm>
          <a:prstGeom prst="rect">
            <a:avLst/>
          </a:prstGeom>
          <a:noFill/>
        </p:spPr>
      </p:pic>
      <p:pic>
        <p:nvPicPr>
          <p:cNvPr id="1032" name="Picture 8" descr="D:\Users\Admin\Desktop\huyendayy\images (1)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09808" y="483326"/>
            <a:ext cx="2724287" cy="2338251"/>
          </a:xfrm>
          <a:prstGeom prst="rect">
            <a:avLst/>
          </a:prstGeom>
          <a:noFill/>
        </p:spPr>
      </p:pic>
      <p:pic>
        <p:nvPicPr>
          <p:cNvPr id="1033" name="Picture 9" descr="D:\Users\Admin\Desktop\huyendayy\tải xuống (5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614266" y="3680732"/>
            <a:ext cx="2825931" cy="1847850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-26123" y="53557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814460" y="3718560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014655" y="3857897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-26123" y="3853543"/>
            <a:ext cx="28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322529" y="52252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622871" y="522520"/>
            <a:ext cx="2780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3749042" y="522520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9622974" y="3692435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801569" y="6055782"/>
            <a:ext cx="110908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 Ở CỦA VIỆT NAM BAO GỒM NHỮNG NHÓM NÀO?</a:t>
            </a:r>
            <a:endParaRPr lang="en-US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995970" y="5532972"/>
            <a:ext cx="2444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880734" y="5497113"/>
            <a:ext cx="34594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sàn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01632" y="5479184"/>
            <a:ext cx="263917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094350" y="2825375"/>
            <a:ext cx="2405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674138" y="2783752"/>
            <a:ext cx="27660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963618" y="2895044"/>
            <a:ext cx="28332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00597" y="5591243"/>
            <a:ext cx="26849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nỗi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345479" y="4167049"/>
            <a:ext cx="92876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Ở CÁC KHU VỰC ĐẶC THÙ</a:t>
            </a:r>
            <a:endParaRPr lang="en-US" sz="4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0" y="974804"/>
            <a:ext cx="35792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Ở NÔNG THÔN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560422" y="931261"/>
            <a:ext cx="54080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 Ở THÀNH THỊ 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-1" y="0"/>
            <a:ext cx="10776857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265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III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ột số kiến trúc nhà ở đặc trưng của Việt Nam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6" grpId="1"/>
      <p:bldP spid="27" grpId="0"/>
      <p:bldP spid="28" grpId="0"/>
      <p:bldP spid="30" grpId="0"/>
      <p:bldP spid="31" grpId="0"/>
      <p:bldP spid="32" grpId="0"/>
      <p:bldP spid="33" grpId="0"/>
      <p:bldP spid="35" grpId="0"/>
      <p:bldP spid="36" grpId="0"/>
      <p:bldP spid="38" grpId="0"/>
      <p:bldP spid="39" grpId="0"/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773095" y="3208770"/>
            <a:ext cx="23936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9168" y="3635307"/>
            <a:ext cx="1007581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en-US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chức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tách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cột</a:t>
            </a:r>
            <a:r>
              <a:rPr lang="en-US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0" indent="-285750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/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4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endParaRPr lang="en-US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en-US" sz="32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49138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endParaRPr lang="en-US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D:\Users\Admin\Desktop\huyendayy\tải xuống (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00354" y="692331"/>
            <a:ext cx="6091645" cy="251922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72671" y="3245195"/>
            <a:ext cx="34594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 gian truyền thống 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40332" y="5957234"/>
            <a:ext cx="77201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207671" y="1079312"/>
            <a:ext cx="19843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02137" y="1110344"/>
            <a:ext cx="23295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1" name="Picture 3" descr="D:\Users\Admin\Desktop\huyendayy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705394"/>
            <a:ext cx="6074229" cy="252846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622663" y="1301933"/>
            <a:ext cx="23295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20082" y="1636661"/>
            <a:ext cx="19843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bếp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ngang</a:t>
            </a:r>
            <a:r>
              <a:rPr 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94304" y="5842337"/>
            <a:ext cx="93617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ngăn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170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0" grpId="1"/>
      <p:bldP spid="11" grpId="0"/>
      <p:bldP spid="12" grpId="0"/>
      <p:bldP spid="13" grpId="0"/>
      <p:bldP spid="16" grpId="0"/>
      <p:bldP spid="17" grpId="0"/>
      <p:bldP spid="1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Users\Admin\Desktop\huyendayy\tải xuống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770708"/>
            <a:ext cx="4258492" cy="4362995"/>
          </a:xfrm>
          <a:prstGeom prst="rect">
            <a:avLst/>
          </a:prstGeom>
          <a:noFill/>
        </p:spPr>
      </p:pic>
      <p:pic>
        <p:nvPicPr>
          <p:cNvPr id="1028" name="Picture 4" descr="D:\Users\Admin\Desktop\huyendayy\tải xuống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91216" y="822960"/>
            <a:ext cx="4100784" cy="4323806"/>
          </a:xfrm>
          <a:prstGeom prst="rect">
            <a:avLst/>
          </a:prstGeom>
          <a:noFill/>
        </p:spPr>
      </p:pic>
      <p:sp>
        <p:nvSpPr>
          <p:cNvPr id="21" name="Rectangle 20"/>
          <p:cNvSpPr/>
          <p:nvPr/>
        </p:nvSpPr>
        <p:spPr>
          <a:xfrm>
            <a:off x="8081555" y="836028"/>
            <a:ext cx="287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872446" y="0"/>
            <a:ext cx="365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82296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218197" y="6055782"/>
            <a:ext cx="54248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kiểu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61045" y="5307341"/>
            <a:ext cx="2405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903428" y="5252655"/>
            <a:ext cx="27660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kề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58712" y="5298633"/>
            <a:ext cx="28332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chung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3971109" cy="61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265" algn="just">
              <a:lnSpc>
                <a:spcPct val="107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Nhà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thị</a:t>
            </a:r>
            <a:r>
              <a:rPr lang="en-US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D:\Users\Admin\Desktop\huyendayy\tải xuống (7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6248" y="801052"/>
            <a:ext cx="3780472" cy="4345713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/>
        </p:nvSpPr>
        <p:spPr>
          <a:xfrm>
            <a:off x="4345577" y="792486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6" grpId="0"/>
      <p:bldP spid="26" grpId="1"/>
      <p:bldP spid="31" grpId="0"/>
      <p:bldP spid="32" grpId="0"/>
      <p:bldP spid="34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24054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endParaRPr lang="en-US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D:\Users\Admin\Desktop\huyendayy\tải xuống (7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470263"/>
            <a:ext cx="5786847" cy="3866606"/>
          </a:xfrm>
          <a:prstGeom prst="rect">
            <a:avLst/>
          </a:prstGeom>
          <a:noFill/>
        </p:spPr>
      </p:pic>
      <p:sp>
        <p:nvSpPr>
          <p:cNvPr id="4098" name="AutoShape 2" descr="Nghịch lý: Nhà trong hẻm tăng mạnh hơn mặt tiền - VietNam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9" name="Picture 3" descr="D:\Users\Admin\Desktop\huyendayy\tải xuống (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42907" y="525779"/>
            <a:ext cx="6148796" cy="3784963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3414140" y="6016594"/>
            <a:ext cx="73693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55495" y="4990011"/>
            <a:ext cx="119365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phố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kiệm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thiết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2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tầng</a:t>
            </a:r>
            <a:endParaRPr lang="en-US" sz="3200" b="1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endParaRPr lang="en-US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8" grpId="1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</TotalTime>
  <Words>1118</Words>
  <Application>Microsoft Office PowerPoint</Application>
  <PresentationFormat>Custom</PresentationFormat>
  <Paragraphs>170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111</cp:revision>
  <dcterms:created xsi:type="dcterms:W3CDTF">2021-09-01T07:13:53Z</dcterms:created>
  <dcterms:modified xsi:type="dcterms:W3CDTF">2021-09-30T09:09:55Z</dcterms:modified>
</cp:coreProperties>
</file>