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21" r:id="rId5"/>
    <p:sldMasterId id="2147483749" r:id="rId6"/>
    <p:sldMasterId id="2147483761" r:id="rId7"/>
    <p:sldMasterId id="2147483838" r:id="rId8"/>
    <p:sldMasterId id="2147483853" r:id="rId9"/>
    <p:sldMasterId id="2147483865" r:id="rId10"/>
    <p:sldMasterId id="2147483891" r:id="rId11"/>
    <p:sldMasterId id="2147483915" r:id="rId12"/>
  </p:sldMasterIdLst>
  <p:notesMasterIdLst>
    <p:notesMasterId r:id="rId56"/>
  </p:notesMasterIdLst>
  <p:sldIdLst>
    <p:sldId id="261" r:id="rId13"/>
    <p:sldId id="262" r:id="rId14"/>
    <p:sldId id="264" r:id="rId15"/>
    <p:sldId id="325" r:id="rId16"/>
    <p:sldId id="326" r:id="rId17"/>
    <p:sldId id="329" r:id="rId18"/>
    <p:sldId id="334" r:id="rId19"/>
    <p:sldId id="335" r:id="rId20"/>
    <p:sldId id="331" r:id="rId21"/>
    <p:sldId id="301" r:id="rId22"/>
    <p:sldId id="328" r:id="rId23"/>
    <p:sldId id="303" r:id="rId24"/>
    <p:sldId id="304" r:id="rId25"/>
    <p:sldId id="305" r:id="rId26"/>
    <p:sldId id="320" r:id="rId27"/>
    <p:sldId id="279" r:id="rId28"/>
    <p:sldId id="291" r:id="rId29"/>
    <p:sldId id="270" r:id="rId30"/>
    <p:sldId id="285" r:id="rId31"/>
    <p:sldId id="337" r:id="rId32"/>
    <p:sldId id="272" r:id="rId33"/>
    <p:sldId id="286" r:id="rId34"/>
    <p:sldId id="287" r:id="rId35"/>
    <p:sldId id="321" r:id="rId36"/>
    <p:sldId id="322" r:id="rId37"/>
    <p:sldId id="294" r:id="rId38"/>
    <p:sldId id="333" r:id="rId39"/>
    <p:sldId id="332" r:id="rId40"/>
    <p:sldId id="278" r:id="rId41"/>
    <p:sldId id="288" r:id="rId42"/>
    <p:sldId id="306" r:id="rId43"/>
    <p:sldId id="307" r:id="rId44"/>
    <p:sldId id="308" r:id="rId45"/>
    <p:sldId id="309" r:id="rId46"/>
    <p:sldId id="310" r:id="rId47"/>
    <p:sldId id="311" r:id="rId48"/>
    <p:sldId id="317" r:id="rId49"/>
    <p:sldId id="312" r:id="rId50"/>
    <p:sldId id="313" r:id="rId51"/>
    <p:sldId id="314" r:id="rId52"/>
    <p:sldId id="315" r:id="rId53"/>
    <p:sldId id="300" r:id="rId54"/>
    <p:sldId id="316" r:id="rId55"/>
  </p:sldIdLst>
  <p:sldSz cx="9144000" cy="6858000" type="screen4x3"/>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00"/>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slide" Target="slides/slide4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7930EA-6A47-4855-8E7C-3D9D19ADFA6C}" type="datetimeFigureOut">
              <a:rPr lang="en-US" smtClean="0"/>
              <a:pPr/>
              <a:t>9/19/2021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6022BD-FBED-4E0B-8F17-6D0D8DE99516}" type="slidenum">
              <a:rPr lang="en-US" smtClean="0"/>
              <a:pPr/>
              <a:t>‹#›</a:t>
            </a:fld>
            <a:endParaRPr lang="en-US"/>
          </a:p>
        </p:txBody>
      </p:sp>
    </p:spTree>
    <p:extLst>
      <p:ext uri="{BB962C8B-B14F-4D97-AF65-F5344CB8AC3E}">
        <p14:creationId xmlns:p14="http://schemas.microsoft.com/office/powerpoint/2010/main" xmlns="" val="391185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6DFDA3-7050-49FA-B7A5-044A1C12BB5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xmlns="" val="1195621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pPr/>
              <a:t>10</a:t>
            </a:fld>
            <a:endParaRPr lang="zh-CN" altLang="en-US"/>
          </a:p>
        </p:txBody>
      </p:sp>
    </p:spTree>
    <p:extLst>
      <p:ext uri="{BB962C8B-B14F-4D97-AF65-F5344CB8AC3E}">
        <p14:creationId xmlns:p14="http://schemas.microsoft.com/office/powerpoint/2010/main" xmlns="" val="1957457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pPr/>
              <a:t>12</a:t>
            </a:fld>
            <a:endParaRPr lang="zh-CN" altLang="en-US"/>
          </a:p>
        </p:txBody>
      </p:sp>
    </p:spTree>
    <p:extLst>
      <p:ext uri="{BB962C8B-B14F-4D97-AF65-F5344CB8AC3E}">
        <p14:creationId xmlns:p14="http://schemas.microsoft.com/office/powerpoint/2010/main" xmlns="" val="3461690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93AD677-048F-409F-AACD-0A0B5EF61C8C}" type="slidenum">
              <a:rPr lang="zh-CN" altLang="en-US" smtClean="0"/>
              <a:pPr/>
              <a:t>13</a:t>
            </a:fld>
            <a:endParaRPr lang="zh-CN" altLang="en-US"/>
          </a:p>
        </p:txBody>
      </p:sp>
    </p:spTree>
    <p:extLst>
      <p:ext uri="{BB962C8B-B14F-4D97-AF65-F5344CB8AC3E}">
        <p14:creationId xmlns:p14="http://schemas.microsoft.com/office/powerpoint/2010/main" xmlns="" val="4151521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xmlns="" val="3745873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fld id="{195C20A9-D4A5-43B7-80D0-F6FB06C96675}" type="datetimeFigureOut">
              <a:rPr lang="en-US">
                <a:solidFill>
                  <a:srgbClr val="F0A22E">
                    <a:shade val="75000"/>
                  </a:srgbClr>
                </a:solidFill>
              </a:rPr>
              <a:pPr>
                <a:defRPr/>
              </a:pPr>
              <a:t>9/19/2021</a:t>
            </a:fld>
            <a:endParaRPr lang="en-US">
              <a:solidFill>
                <a:srgbClr val="F0A22E">
                  <a:shade val="75000"/>
                </a:srgbClr>
              </a:solidFill>
            </a:endParaRPr>
          </a:p>
        </p:txBody>
      </p:sp>
      <p:sp>
        <p:nvSpPr>
          <p:cNvPr id="6" name="Footer Placeholder 27"/>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7" name="Slide Number Placeholder 4"/>
          <p:cNvSpPr>
            <a:spLocks noGrp="1"/>
          </p:cNvSpPr>
          <p:nvPr>
            <p:ph type="sldNum" sz="quarter" idx="12"/>
          </p:nvPr>
        </p:nvSpPr>
        <p:spPr/>
        <p:txBody>
          <a:bodyPr/>
          <a:lstStyle>
            <a:lvl1pPr>
              <a:defRPr/>
            </a:lvl1pPr>
          </a:lstStyle>
          <a:p>
            <a:pPr>
              <a:defRPr/>
            </a:pPr>
            <a:fld id="{386871B3-287E-4ECD-AC21-6AC21AF917E5}"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36248462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fld id="{BD224BA0-C332-4E4E-9804-7D4665029F72}" type="datetimeFigureOut">
              <a:rPr lang="en-US">
                <a:solidFill>
                  <a:srgbClr val="F0A22E">
                    <a:shade val="75000"/>
                  </a:srgbClr>
                </a:solidFill>
              </a:rPr>
              <a:pPr>
                <a:defRPr/>
              </a:pPr>
              <a:t>9/19/2021</a:t>
            </a:fld>
            <a:endParaRPr lang="en-US">
              <a:solidFill>
                <a:srgbClr val="F0A22E">
                  <a:shade val="75000"/>
                </a:srgbClr>
              </a:solidFill>
            </a:endParaRPr>
          </a:p>
        </p:txBody>
      </p:sp>
      <p:sp>
        <p:nvSpPr>
          <p:cNvPr id="9" name="Footer Placeholder 5"/>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C5AFE1C1-D7E2-4604-BEC5-598745B32E4C}"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26608992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fld id="{307458D5-1CAA-40F1-812F-B2FBA336493C}" type="datetimeFigureOut">
              <a:rPr lang="en-US">
                <a:solidFill>
                  <a:srgbClr val="F0A22E">
                    <a:shade val="75000"/>
                  </a:srgbClr>
                </a:solidFill>
              </a:rPr>
              <a:pPr>
                <a:defRPr/>
              </a:pPr>
              <a:t>9/19/2021</a:t>
            </a:fld>
            <a:endParaRPr lang="en-US">
              <a:solidFill>
                <a:srgbClr val="F0A22E">
                  <a:shade val="75000"/>
                </a:srgbClr>
              </a:solidFill>
            </a:endParaRPr>
          </a:p>
        </p:txBody>
      </p:sp>
      <p:sp>
        <p:nvSpPr>
          <p:cNvPr id="4" name="Footer Placeholder 27"/>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5" name="Slide Number Placeholder 4"/>
          <p:cNvSpPr>
            <a:spLocks noGrp="1"/>
          </p:cNvSpPr>
          <p:nvPr>
            <p:ph type="sldNum" sz="quarter" idx="12"/>
          </p:nvPr>
        </p:nvSpPr>
        <p:spPr/>
        <p:txBody>
          <a:bodyPr/>
          <a:lstStyle>
            <a:lvl1pPr>
              <a:defRPr/>
            </a:lvl1pPr>
          </a:lstStyle>
          <a:p>
            <a:pPr>
              <a:defRPr/>
            </a:pPr>
            <a:fld id="{3D94AC47-FBC2-4227-B17B-DCD3C6EFB4DD}"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7039948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CE36ACC6-46A3-4B2B-975E-CA0076F3B299}" type="datetimeFigureOut">
              <a:rPr lang="en-US">
                <a:solidFill>
                  <a:srgbClr val="F0A22E">
                    <a:shade val="75000"/>
                  </a:srgbClr>
                </a:solidFill>
              </a:rPr>
              <a:pPr>
                <a:defRPr/>
              </a:pPr>
              <a:t>9/19/2021</a:t>
            </a:fld>
            <a:endParaRPr lang="en-US">
              <a:solidFill>
                <a:srgbClr val="F0A22E">
                  <a:shade val="75000"/>
                </a:srgbClr>
              </a:solidFill>
            </a:endParaRPr>
          </a:p>
        </p:txBody>
      </p:sp>
      <p:sp>
        <p:nvSpPr>
          <p:cNvPr id="3" name="Footer Placeholder 23"/>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4" name="Slide Number Placeholder 6"/>
          <p:cNvSpPr>
            <a:spLocks noGrp="1"/>
          </p:cNvSpPr>
          <p:nvPr>
            <p:ph type="sldNum" sz="quarter" idx="12"/>
          </p:nvPr>
        </p:nvSpPr>
        <p:spPr/>
        <p:txBody>
          <a:bodyPr/>
          <a:lstStyle>
            <a:lvl1pPr>
              <a:defRPr/>
            </a:lvl1pPr>
          </a:lstStyle>
          <a:p>
            <a:pPr>
              <a:defRPr/>
            </a:pPr>
            <a:fld id="{CB23A3C4-5046-477B-BAC4-EE1C0B05CB07}"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33622402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fld id="{F9403310-D5C2-4300-9E44-1C619A85B756}" type="datetimeFigureOut">
              <a:rPr lang="en-US">
                <a:solidFill>
                  <a:srgbClr val="F0A22E">
                    <a:shade val="75000"/>
                  </a:srgbClr>
                </a:solidFill>
              </a:rPr>
              <a:pPr>
                <a:defRPr/>
              </a:pPr>
              <a:t>9/19/2021</a:t>
            </a:fld>
            <a:endParaRPr lang="en-US">
              <a:solidFill>
                <a:srgbClr val="F0A22E">
                  <a:shade val="75000"/>
                </a:srgbClr>
              </a:solidFill>
            </a:endParaRPr>
          </a:p>
        </p:txBody>
      </p:sp>
      <p:sp>
        <p:nvSpPr>
          <p:cNvPr id="7" name="Footer Placeholder 28"/>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8" name="Slide Number Placeholder 6"/>
          <p:cNvSpPr>
            <a:spLocks noGrp="1"/>
          </p:cNvSpPr>
          <p:nvPr>
            <p:ph type="sldNum" sz="quarter" idx="12"/>
          </p:nvPr>
        </p:nvSpPr>
        <p:spPr/>
        <p:txBody>
          <a:bodyPr/>
          <a:lstStyle>
            <a:lvl1pPr>
              <a:defRPr/>
            </a:lvl1pPr>
          </a:lstStyle>
          <a:p>
            <a:pPr>
              <a:defRPr/>
            </a:pPr>
            <a:fld id="{F1E59433-A9F8-4986-B6CF-36EB93232D27}"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38952749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fld id="{FC588951-E79C-4C4F-8EB7-F4C041BE9366}" type="datetimeFigureOut">
              <a:rPr lang="en-US">
                <a:solidFill>
                  <a:srgbClr val="F0A22E">
                    <a:shade val="75000"/>
                  </a:srgbClr>
                </a:solidFill>
              </a:rPr>
              <a:pPr>
                <a:defRPr/>
              </a:pPr>
              <a:t>9/19/2021</a:t>
            </a:fld>
            <a:endParaRPr lang="en-US">
              <a:solidFill>
                <a:srgbClr val="F0A22E">
                  <a:shade val="75000"/>
                </a:srgb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7" name="Slide Number Placeholder 30"/>
          <p:cNvSpPr>
            <a:spLocks noGrp="1"/>
          </p:cNvSpPr>
          <p:nvPr>
            <p:ph type="sldNum" sz="quarter" idx="12"/>
          </p:nvPr>
        </p:nvSpPr>
        <p:spPr/>
        <p:txBody>
          <a:bodyPr/>
          <a:lstStyle>
            <a:lvl1pPr>
              <a:defRPr/>
            </a:lvl1pPr>
          </a:lstStyle>
          <a:p>
            <a:pPr>
              <a:defRPr/>
            </a:pPr>
            <a:fld id="{94F8182D-BE54-4417-BA31-4DE4620E598A}"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15034436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fld id="{03875243-F603-455F-AF68-6F9F952472D1}" type="datetimeFigureOut">
              <a:rPr lang="en-US">
                <a:solidFill>
                  <a:srgbClr val="F0A22E">
                    <a:shade val="75000"/>
                  </a:srgbClr>
                </a:solidFill>
              </a:rPr>
              <a:pPr>
                <a:defRPr/>
              </a:pPr>
              <a:t>9/19/2021</a:t>
            </a:fld>
            <a:endParaRPr lang="en-US">
              <a:solidFill>
                <a:srgbClr val="F0A22E">
                  <a:shade val="75000"/>
                </a:srgbClr>
              </a:solidFill>
            </a:endParaRPr>
          </a:p>
        </p:txBody>
      </p:sp>
      <p:sp>
        <p:nvSpPr>
          <p:cNvPr id="5" name="Footer Placeholder 27"/>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6" name="Slide Number Placeholder 4"/>
          <p:cNvSpPr>
            <a:spLocks noGrp="1"/>
          </p:cNvSpPr>
          <p:nvPr>
            <p:ph type="sldNum" sz="quarter" idx="12"/>
          </p:nvPr>
        </p:nvSpPr>
        <p:spPr/>
        <p:txBody>
          <a:bodyPr/>
          <a:lstStyle>
            <a:lvl1pPr>
              <a:defRPr/>
            </a:lvl1pPr>
          </a:lstStyle>
          <a:p>
            <a:pPr>
              <a:defRPr/>
            </a:pPr>
            <a:fld id="{7995D620-5E36-417A-AAF7-3DDF7621F67B}"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4112518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6E92700-235E-436C-BCC1-5315295D8204}" type="datetimeFigureOut">
              <a:rPr lang="en-US">
                <a:solidFill>
                  <a:srgbClr val="F0A22E">
                    <a:shade val="75000"/>
                  </a:srgbClr>
                </a:solidFill>
              </a:rPr>
              <a:pPr>
                <a:defRPr/>
              </a:pPr>
              <a:t>9/19/2021</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6BFCD3EF-21F5-425D-AAB4-FA6651E9FE1D}"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83598338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F0735BB-EC26-40E6-9D19-3FCA21FEF5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7187315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0A8D4FE-3AFD-406C-8CC0-B38A4BE5D3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08320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D38775-5714-4415-A1DD-D17FF372E0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2325252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B02B19-0F7E-457A-A796-72D42414E0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1354044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EF2776A-44F8-46E3-8E0A-61DFFF4D31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1548959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9CBC480-BF43-4239-953F-8B193147F2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8155305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E891AA8-A7F0-4A7E-A2A1-8429F64A473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79353346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8A7574F-7256-4E0A-B714-DBE1F70BE64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7217532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45519C-89FE-412A-A7D7-C7305641B0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64653453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1BDF2A2-248C-4414-8ACB-D4F28955D88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8722578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64266A6-E634-447C-A755-5509B9B05D6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82359511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C787EE4-ED82-4955-A358-D035AC4168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964280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9A576A5-5516-43C2-A713-3A97A9D0186B}"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2E185BC-1DD5-4449-A32A-32A438188F6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200120461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79179058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6067843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40365016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49099737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562887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77413971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89647189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5851355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10778663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378367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38840C-75E3-4028-9380-96A6E9DA211D}"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F4470D-9D82-40EA-BA58-A0922D9106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251343178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4192572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6455" t="25449" r="-48" b="17034"/>
          <a:stretch/>
        </p:blipFill>
        <p:spPr>
          <a:xfrm>
            <a:off x="-1" y="-78659"/>
            <a:ext cx="9173498" cy="6921912"/>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2550517"/>
            <a:ext cx="9143244" cy="4307484"/>
          </a:xfrm>
          <a:prstGeom prst="rect">
            <a:avLst/>
          </a:prstGeom>
        </p:spPr>
      </p:pic>
      <p:sp>
        <p:nvSpPr>
          <p:cNvPr id="7" name="矩形 6"/>
          <p:cNvSpPr/>
          <p:nvPr userDrawn="1"/>
        </p:nvSpPr>
        <p:spPr>
          <a:xfrm>
            <a:off x="0" y="626534"/>
            <a:ext cx="9143244" cy="597746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350"/>
          </a:p>
        </p:txBody>
      </p:sp>
      <p:sp>
        <p:nvSpPr>
          <p:cNvPr id="8" name="五边形 7"/>
          <p:cNvSpPr/>
          <p:nvPr userDrawn="1"/>
        </p:nvSpPr>
        <p:spPr>
          <a:xfrm>
            <a:off x="0" y="355601"/>
            <a:ext cx="3365500" cy="592667"/>
          </a:xfrm>
          <a:prstGeom prst="homePlate">
            <a:avLst/>
          </a:prstGeom>
          <a:solidFill>
            <a:srgbClr val="E1E88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sz="2025" dirty="0" smtClean="0">
                <a:solidFill>
                  <a:srgbClr val="00B050"/>
                </a:solidFill>
              </a:rPr>
              <a:t>单击此处添加文字标题</a:t>
            </a:r>
            <a:endParaRPr lang="zh-CN" altLang="en-US" sz="2025" dirty="0">
              <a:solidFill>
                <a:srgbClr val="00B050"/>
              </a:solidFill>
            </a:endParaRPr>
          </a:p>
        </p:txBody>
      </p:sp>
    </p:spTree>
    <p:extLst>
      <p:ext uri="{BB962C8B-B14F-4D97-AF65-F5344CB8AC3E}">
        <p14:creationId xmlns:p14="http://schemas.microsoft.com/office/powerpoint/2010/main" xmlns="" val="3508215900"/>
      </p:ext>
    </p:extLst>
  </p:cSld>
  <p:clrMapOvr>
    <a:masterClrMapping/>
  </p:clrMapOvr>
  <mc:AlternateContent xmlns:mc="http://schemas.openxmlformats.org/markup-compatibility/2006">
    <mc:Choice xmlns:p14="http://schemas.microsoft.com/office/powerpoint/2010/main" xmlns="" Requires="p14">
      <p:transition spd="slow" p14:dur="2000" advTm="0">
        <p:split orient="vert"/>
      </p:transition>
    </mc:Choice>
    <mc:Fallback>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1405882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52450525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425849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4995254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382810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3629864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228494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4015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B6DBA5B-51C4-4703-A57E-161EA218B7D6}"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2426B75-4B0C-4331-AE31-57BCBE6F9F5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29318965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9924872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4443745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18589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00A6CDE-8CC3-4EBA-AD6A-77BCBADFD807}" type="datetimeFigureOut">
              <a:rPr lang="en-US">
                <a:solidFill>
                  <a:prstClr val="black">
                    <a:tint val="75000"/>
                  </a:prstClr>
                </a:solidFill>
              </a:rPr>
              <a:pPr>
                <a:defRPr/>
              </a:pPr>
              <a:t>9/19/2021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D120B69-B587-4080-B125-4168115B34E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2503162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38ACE3C-A4FB-4CD5-9D5B-E1605766F118}" type="datetimeFigureOut">
              <a:rPr lang="en-US">
                <a:solidFill>
                  <a:prstClr val="black">
                    <a:tint val="75000"/>
                  </a:prstClr>
                </a:solidFill>
              </a:rPr>
              <a:pPr>
                <a:defRPr/>
              </a:pPr>
              <a:t>9/19/2021</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7A3C8808-3C06-455F-8CA6-6BB53646097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1573174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CDFABFE-6A67-47F2-A689-EA32B4416457}" type="datetimeFigureOut">
              <a:rPr lang="en-US">
                <a:solidFill>
                  <a:prstClr val="black">
                    <a:tint val="75000"/>
                  </a:prstClr>
                </a:solidFill>
              </a:rPr>
              <a:pPr>
                <a:defRPr/>
              </a:pPr>
              <a:t>9/19/2021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8CE0113-FE37-400E-B556-6C8ADC7FCA3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1602599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E594904-B567-4589-A6F9-89E453A4F63C}" type="datetimeFigureOut">
              <a:rPr lang="en-US">
                <a:solidFill>
                  <a:prstClr val="black">
                    <a:tint val="75000"/>
                  </a:prstClr>
                </a:solidFill>
              </a:rPr>
              <a:pPr>
                <a:defRPr/>
              </a:pPr>
              <a:t>9/19/2021</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86D950B8-A2BE-4949-90B1-EB00F939056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1346956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BD4509-592D-4D62-B4FC-DCEB0CED4865}" type="datetimeFigureOut">
              <a:rPr lang="en-US">
                <a:solidFill>
                  <a:prstClr val="black">
                    <a:tint val="75000"/>
                  </a:prstClr>
                </a:solidFill>
              </a:rPr>
              <a:pPr>
                <a:defRPr/>
              </a:pPr>
              <a:t>9/19/2021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7930434-50AC-4FF2-917D-70C161D7D4F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337946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4CE709A-F70B-4D29-841C-A857BA19814A}" type="datetimeFigureOut">
              <a:rPr lang="en-US">
                <a:solidFill>
                  <a:prstClr val="black">
                    <a:tint val="75000"/>
                  </a:prstClr>
                </a:solidFill>
              </a:rPr>
              <a:pPr>
                <a:defRPr/>
              </a:pPr>
              <a:t>9/19/2021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5B93123-3C6D-472A-AA50-CF668C7D638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14014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311694-6685-4A66-AB88-84C0D35F70F3}"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FA74974-3A81-4888-96EA-2E912A5D99C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15729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331B09-62BE-4162-902E-AC3DA8AB55F2}"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072360-DC3B-43FB-AF58-FA905835721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27090864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111634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1834053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9201791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910431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044014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562684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68361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904743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625267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216395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722266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595354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6597769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8288044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443707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858453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74595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6502183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3134825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134749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009675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0483866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6455" t="25449" r="-48" b="17034"/>
          <a:stretch/>
        </p:blipFill>
        <p:spPr>
          <a:xfrm>
            <a:off x="-1" y="-78659"/>
            <a:ext cx="9173498" cy="6921912"/>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2550517"/>
            <a:ext cx="9143244" cy="4307484"/>
          </a:xfrm>
          <a:prstGeom prst="rect">
            <a:avLst/>
          </a:prstGeom>
        </p:spPr>
      </p:pic>
      <p:sp>
        <p:nvSpPr>
          <p:cNvPr id="7" name="矩形 6"/>
          <p:cNvSpPr/>
          <p:nvPr userDrawn="1"/>
        </p:nvSpPr>
        <p:spPr>
          <a:xfrm>
            <a:off x="0" y="626534"/>
            <a:ext cx="9143244" cy="597746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sz="1350"/>
          </a:p>
        </p:txBody>
      </p:sp>
      <p:sp>
        <p:nvSpPr>
          <p:cNvPr id="8" name="五边形 7"/>
          <p:cNvSpPr/>
          <p:nvPr userDrawn="1"/>
        </p:nvSpPr>
        <p:spPr>
          <a:xfrm>
            <a:off x="0" y="355601"/>
            <a:ext cx="3365500" cy="592667"/>
          </a:xfrm>
          <a:prstGeom prst="homePlate">
            <a:avLst/>
          </a:prstGeom>
          <a:solidFill>
            <a:srgbClr val="E1E88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sz="2025" dirty="0" smtClean="0">
                <a:solidFill>
                  <a:srgbClr val="00B050"/>
                </a:solidFill>
              </a:rPr>
              <a:t>单击此处添加文字标题</a:t>
            </a:r>
            <a:endParaRPr lang="zh-CN" altLang="en-US" sz="2025" dirty="0">
              <a:solidFill>
                <a:srgbClr val="00B050"/>
              </a:solidFill>
            </a:endParaRPr>
          </a:p>
        </p:txBody>
      </p:sp>
    </p:spTree>
    <p:extLst>
      <p:ext uri="{BB962C8B-B14F-4D97-AF65-F5344CB8AC3E}">
        <p14:creationId xmlns:p14="http://schemas.microsoft.com/office/powerpoint/2010/main" xmlns="" val="4009389834"/>
      </p:ext>
    </p:extLst>
  </p:cSld>
  <p:clrMapOvr>
    <a:masterClrMapping/>
  </p:clrMapOvr>
  <mc:AlternateContent xmlns:mc="http://schemas.openxmlformats.org/markup-compatibility/2006">
    <mc:Choice xmlns:p14="http://schemas.microsoft.com/office/powerpoint/2010/main" xmlns="" Requires="p14">
      <p:transition spd="slow" p14:dur="2000" advTm="0">
        <p:split orient="vert"/>
      </p:transition>
    </mc:Choice>
    <mc:Fallback>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2"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en-US" noProof="0" smtClean="0"/>
              <a:t>Click to edit Master title style</a:t>
            </a:r>
          </a:p>
        </p:txBody>
      </p:sp>
      <p:sp>
        <p:nvSpPr>
          <p:cNvPr id="4098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en-US" noProof="0" smtClean="0"/>
              <a:t>Click to edit Master subtitle style</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AA06EF0-D00F-47DB-BF9F-36A8AF4746FE}" type="slidenum">
              <a:rPr lang="en-US"/>
              <a:pPr>
                <a:defRPr/>
              </a:pPr>
              <a:t>‹#›</a:t>
            </a:fld>
            <a:endParaRPr lang="en-US"/>
          </a:p>
        </p:txBody>
      </p:sp>
    </p:spTree>
    <p:extLst>
      <p:ext uri="{BB962C8B-B14F-4D97-AF65-F5344CB8AC3E}">
        <p14:creationId xmlns:p14="http://schemas.microsoft.com/office/powerpoint/2010/main" xmlns="" val="26799649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B9C2D316-7316-4CB0-BB1E-999D64AF5BFB}" type="slidenum">
              <a:rPr lang="en-US"/>
              <a:pPr>
                <a:defRPr/>
              </a:pPr>
              <a:t>‹#›</a:t>
            </a:fld>
            <a:endParaRPr lang="en-US"/>
          </a:p>
        </p:txBody>
      </p:sp>
    </p:spTree>
    <p:extLst>
      <p:ext uri="{BB962C8B-B14F-4D97-AF65-F5344CB8AC3E}">
        <p14:creationId xmlns:p14="http://schemas.microsoft.com/office/powerpoint/2010/main" xmlns="" val="12924398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07CFF207-B15E-40BD-AE66-36EFCD7FCBBE}" type="slidenum">
              <a:rPr lang="en-US"/>
              <a:pPr>
                <a:defRPr/>
              </a:pPr>
              <a:t>‹#›</a:t>
            </a:fld>
            <a:endParaRPr lang="en-US"/>
          </a:p>
        </p:txBody>
      </p:sp>
    </p:spTree>
    <p:extLst>
      <p:ext uri="{BB962C8B-B14F-4D97-AF65-F5344CB8AC3E}">
        <p14:creationId xmlns:p14="http://schemas.microsoft.com/office/powerpoint/2010/main" xmlns="" val="36079672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3E612BFD-F314-493F-8AC2-DC04C7FEB509}" type="slidenum">
              <a:rPr lang="en-US"/>
              <a:pPr>
                <a:defRPr/>
              </a:pPr>
              <a:t>‹#›</a:t>
            </a:fld>
            <a:endParaRPr lang="en-US"/>
          </a:p>
        </p:txBody>
      </p:sp>
    </p:spTree>
    <p:extLst>
      <p:ext uri="{BB962C8B-B14F-4D97-AF65-F5344CB8AC3E}">
        <p14:creationId xmlns:p14="http://schemas.microsoft.com/office/powerpoint/2010/main" xmlns="" val="2695518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967C1BF1-4983-430D-B9C3-F37460994E1F}" type="slidenum">
              <a:rPr lang="en-US"/>
              <a:pPr>
                <a:defRPr/>
              </a:pPr>
              <a:t>‹#›</a:t>
            </a:fld>
            <a:endParaRPr lang="en-US"/>
          </a:p>
        </p:txBody>
      </p:sp>
    </p:spTree>
    <p:extLst>
      <p:ext uri="{BB962C8B-B14F-4D97-AF65-F5344CB8AC3E}">
        <p14:creationId xmlns:p14="http://schemas.microsoft.com/office/powerpoint/2010/main" xmlns="" val="11599099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99675F2F-17A1-4691-ADD8-83B2ED273302}" type="slidenum">
              <a:rPr lang="en-US"/>
              <a:pPr>
                <a:defRPr/>
              </a:pPr>
              <a:t>‹#›</a:t>
            </a:fld>
            <a:endParaRPr lang="en-US"/>
          </a:p>
        </p:txBody>
      </p:sp>
    </p:spTree>
    <p:extLst>
      <p:ext uri="{BB962C8B-B14F-4D97-AF65-F5344CB8AC3E}">
        <p14:creationId xmlns:p14="http://schemas.microsoft.com/office/powerpoint/2010/main" xmlns="" val="23822277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8BBBFFB8-4B4F-4FCA-8D20-7376349388BA}" type="slidenum">
              <a:rPr lang="en-US"/>
              <a:pPr>
                <a:defRPr/>
              </a:pPr>
              <a:t>‹#›</a:t>
            </a:fld>
            <a:endParaRPr lang="en-US"/>
          </a:p>
        </p:txBody>
      </p:sp>
    </p:spTree>
    <p:extLst>
      <p:ext uri="{BB962C8B-B14F-4D97-AF65-F5344CB8AC3E}">
        <p14:creationId xmlns:p14="http://schemas.microsoft.com/office/powerpoint/2010/main" xmlns="" val="38321124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4CDB4A18-ED12-4436-A3EC-1DE6525F5626}" type="slidenum">
              <a:rPr lang="en-US"/>
              <a:pPr>
                <a:defRPr/>
              </a:pPr>
              <a:t>‹#›</a:t>
            </a:fld>
            <a:endParaRPr lang="en-US"/>
          </a:p>
        </p:txBody>
      </p:sp>
    </p:spTree>
    <p:extLst>
      <p:ext uri="{BB962C8B-B14F-4D97-AF65-F5344CB8AC3E}">
        <p14:creationId xmlns:p14="http://schemas.microsoft.com/office/powerpoint/2010/main" xmlns="" val="41220657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8913438C-C03B-4067-BECE-EDBA4E220B92}" type="slidenum">
              <a:rPr lang="en-US"/>
              <a:pPr>
                <a:defRPr/>
              </a:pPr>
              <a:t>‹#›</a:t>
            </a:fld>
            <a:endParaRPr lang="en-US"/>
          </a:p>
        </p:txBody>
      </p:sp>
    </p:spTree>
    <p:extLst>
      <p:ext uri="{BB962C8B-B14F-4D97-AF65-F5344CB8AC3E}">
        <p14:creationId xmlns:p14="http://schemas.microsoft.com/office/powerpoint/2010/main" xmlns="" val="28868737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989CDE92-D883-4D26-A6EC-9CE361494DDD}" type="slidenum">
              <a:rPr lang="en-US"/>
              <a:pPr>
                <a:defRPr/>
              </a:pPr>
              <a:t>‹#›</a:t>
            </a:fld>
            <a:endParaRPr lang="en-US"/>
          </a:p>
        </p:txBody>
      </p:sp>
    </p:spTree>
    <p:extLst>
      <p:ext uri="{BB962C8B-B14F-4D97-AF65-F5344CB8AC3E}">
        <p14:creationId xmlns:p14="http://schemas.microsoft.com/office/powerpoint/2010/main" xmlns="" val="18082643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006B5C54-EF43-42CE-8C70-72A08A9C8D06}" type="slidenum">
              <a:rPr lang="en-US"/>
              <a:pPr>
                <a:defRPr/>
              </a:pPr>
              <a:t>‹#›</a:t>
            </a:fld>
            <a:endParaRPr lang="en-US"/>
          </a:p>
        </p:txBody>
      </p:sp>
    </p:spTree>
    <p:extLst>
      <p:ext uri="{BB962C8B-B14F-4D97-AF65-F5344CB8AC3E}">
        <p14:creationId xmlns:p14="http://schemas.microsoft.com/office/powerpoint/2010/main" xmlns="" val="30537963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24300"/>
            <a:ext cx="8229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E5DB8BC9-073E-4E3E-8030-9FB735784698}" type="slidenum">
              <a:rPr lang="en-US"/>
              <a:pPr>
                <a:defRPr/>
              </a:pPr>
              <a:t>‹#›</a:t>
            </a:fld>
            <a:endParaRPr lang="en-US"/>
          </a:p>
        </p:txBody>
      </p:sp>
    </p:spTree>
    <p:extLst>
      <p:ext uri="{BB962C8B-B14F-4D97-AF65-F5344CB8AC3E}">
        <p14:creationId xmlns:p14="http://schemas.microsoft.com/office/powerpoint/2010/main" xmlns="" val="31609094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24300"/>
            <a:ext cx="8229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409EEAA5-6A8F-4C8F-86C8-9931DAF3D7A7}" type="slidenum">
              <a:rPr lang="en-US"/>
              <a:pPr>
                <a:defRPr/>
              </a:pPr>
              <a:t>‹#›</a:t>
            </a:fld>
            <a:endParaRPr lang="en-US"/>
          </a:p>
        </p:txBody>
      </p:sp>
    </p:spTree>
    <p:extLst>
      <p:ext uri="{BB962C8B-B14F-4D97-AF65-F5344CB8AC3E}">
        <p14:creationId xmlns:p14="http://schemas.microsoft.com/office/powerpoint/2010/main" xmlns="" val="7059637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495800"/>
          </a:xfrm>
        </p:spPr>
        <p:txBody>
          <a:bodyPr/>
          <a:lstStyle/>
          <a:p>
            <a:pPr lvl="0"/>
            <a:endParaRPr lang="en-US" noProof="0" smtClean="0"/>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6A39651-EFD8-4A26-897D-94F2F75722C7}" type="slidenum">
              <a:rPr lang="en-US"/>
              <a:pPr>
                <a:defRPr/>
              </a:pPr>
              <a:t>‹#›</a:t>
            </a:fld>
            <a:endParaRPr lang="en-US"/>
          </a:p>
        </p:txBody>
      </p:sp>
    </p:spTree>
    <p:extLst>
      <p:ext uri="{BB962C8B-B14F-4D97-AF65-F5344CB8AC3E}">
        <p14:creationId xmlns:p14="http://schemas.microsoft.com/office/powerpoint/2010/main" xmlns="" val="3688465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A9919AE0-683B-4B44-8FB4-40C81A558303}" type="slidenum">
              <a:rPr lang="en-US"/>
              <a:pPr>
                <a:defRPr/>
              </a:pPr>
              <a:t>‹#›</a:t>
            </a:fld>
            <a:endParaRPr lang="en-US"/>
          </a:p>
        </p:txBody>
      </p:sp>
    </p:spTree>
    <p:extLst>
      <p:ext uri="{BB962C8B-B14F-4D97-AF65-F5344CB8AC3E}">
        <p14:creationId xmlns:p14="http://schemas.microsoft.com/office/powerpoint/2010/main" xmlns="" val="38319641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7685169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6502431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1622922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8574094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954234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8055294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3940319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0252333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692575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1011074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696713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6862152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4721935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328133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8174400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21634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5685411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2305877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9555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2846323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9671925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995625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03C2A4-96DD-4959-82F0-EB9C51D5AE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5594614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927E82-A77B-43DF-9CD6-5E327E25AB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2487946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9782DE-0D6D-4E8C-86CD-810D5E782F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083006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AA147DC-514F-4BA4-B42B-F99824F6182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8098452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B4B30C3-7D18-4010-9C67-5FE119AD86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9136950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F4C816-F6C6-43E0-B0C9-F48ED08B4DB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1297548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982670B-67FC-4B59-A295-61EF2D3A12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1756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9038DB-0A5E-4115-8691-EDF836D87B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0253155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03D483B-EAA0-4C30-9BFE-586D06431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7681207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DA1E59-69A7-4E36-A976-DAB774228B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8597459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9B0DAB-4353-4F63-B6D7-C4FB253548F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3764904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6E7AF5-07B7-4411-8CBF-3BCFBC70E4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109677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C8F95C2-B082-44CF-AAD1-EB08719628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5838969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81810E5-F3E6-4A74-ADFA-15E58122CC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0457623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fld id="{CEBECFC4-B908-4712-AF00-BC8E9380F36A}" type="datetimeFigureOut">
              <a:rPr lang="en-US">
                <a:solidFill>
                  <a:srgbClr val="F0A22E">
                    <a:shade val="75000"/>
                  </a:srgbClr>
                </a:solidFill>
              </a:rPr>
              <a:pPr>
                <a:defRPr/>
              </a:pPr>
              <a:t>9/19/2021</a:t>
            </a:fld>
            <a:endParaRPr lang="en-US">
              <a:solidFill>
                <a:srgbClr val="F0A22E">
                  <a:shade val="75000"/>
                </a:srgbClr>
              </a:solidFill>
            </a:endParaRPr>
          </a:p>
        </p:txBody>
      </p:sp>
      <p:sp>
        <p:nvSpPr>
          <p:cNvPr id="6" name="Footer Placeholder 1"/>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06EFEBC1-281F-48FB-AB9C-EE7EB0F9D1BA}"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105696939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fld id="{792EB055-C0DF-4A5A-8B0D-EE0298CA6C5F}" type="datetimeFigureOut">
              <a:rPr lang="en-US">
                <a:solidFill>
                  <a:srgbClr val="F0A22E">
                    <a:shade val="75000"/>
                  </a:srgbClr>
                </a:solidFill>
              </a:rPr>
              <a:pPr>
                <a:defRPr/>
              </a:pPr>
              <a:t>9/19/2021</a:t>
            </a:fld>
            <a:endParaRPr lang="en-US">
              <a:solidFill>
                <a:srgbClr val="F0A22E">
                  <a:shade val="75000"/>
                </a:srgbClr>
              </a:solidFill>
            </a:endParaRPr>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endParaRPr lang="en-US">
              <a:solidFill>
                <a:srgbClr val="F0A22E">
                  <a:shade val="75000"/>
                </a:srgbClr>
              </a:solidFill>
            </a:endParaRPr>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0CF15DAF-28C2-4EFE-B446-F2E9067DB79C}"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22211639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white"/>
              </a:solidFill>
              <a:cs typeface="Arial" charset="0"/>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fld id="{4D69A8EB-4C9A-4975-B06C-D4F12BEAE58E}" type="datetimeFigureOut">
              <a:rPr lang="en-US">
                <a:solidFill>
                  <a:srgbClr val="F0A22E">
                    <a:shade val="75000"/>
                  </a:srgbClr>
                </a:solidFill>
              </a:rPr>
              <a:pPr>
                <a:defRPr/>
              </a:pPr>
              <a:t>9/19/2021</a:t>
            </a:fld>
            <a:endParaRPr lang="en-US">
              <a:solidFill>
                <a:srgbClr val="F0A22E">
                  <a:shade val="75000"/>
                </a:srgbClr>
              </a:solidFill>
            </a:endParaRPr>
          </a:p>
        </p:txBody>
      </p:sp>
      <p:sp>
        <p:nvSpPr>
          <p:cNvPr id="7" name="Footer Placeholder 10"/>
          <p:cNvSpPr>
            <a:spLocks noGrp="1"/>
          </p:cNvSpPr>
          <p:nvPr>
            <p:ph type="ftr" sz="quarter" idx="11"/>
          </p:nvPr>
        </p:nvSpPr>
        <p:spPr/>
        <p:txBody>
          <a:bodyPr/>
          <a:lstStyle>
            <a:lvl1pPr>
              <a:defRPr/>
            </a:lvl1pPr>
          </a:lstStyle>
          <a:p>
            <a:pPr>
              <a:defRPr/>
            </a:pPr>
            <a:endParaRPr lang="en-US">
              <a:solidFill>
                <a:srgbClr val="F0A22E">
                  <a:shade val="75000"/>
                </a:srgbClr>
              </a:solidFill>
            </a:endParaRPr>
          </a:p>
        </p:txBody>
      </p:sp>
      <p:sp>
        <p:nvSpPr>
          <p:cNvPr id="9" name="Slide Number Placeholder 15"/>
          <p:cNvSpPr>
            <a:spLocks noGrp="1"/>
          </p:cNvSpPr>
          <p:nvPr>
            <p:ph type="sldNum" sz="quarter" idx="12"/>
          </p:nvPr>
        </p:nvSpPr>
        <p:spPr/>
        <p:txBody>
          <a:bodyPr/>
          <a:lstStyle>
            <a:lvl1pPr>
              <a:defRPr/>
            </a:lvl1pPr>
          </a:lstStyle>
          <a:p>
            <a:pPr>
              <a:defRPr/>
            </a:pPr>
            <a:fld id="{F70A2C74-D4E2-4F55-BAD9-BB7D4C6E6CDF}" type="slidenum">
              <a:rPr lang="en-US">
                <a:solidFill>
                  <a:srgbClr val="F0A22E">
                    <a:shade val="75000"/>
                  </a:srgbClr>
                </a:solidFill>
              </a:rPr>
              <a:pPr>
                <a:defRPr/>
              </a:pPr>
              <a:t>‹#›</a:t>
            </a:fld>
            <a:endParaRPr lang="en-US">
              <a:solidFill>
                <a:srgbClr val="F0A22E">
                  <a:shade val="75000"/>
                </a:srgbClr>
              </a:solidFill>
            </a:endParaRPr>
          </a:p>
        </p:txBody>
      </p:sp>
    </p:spTree>
    <p:extLst>
      <p:ext uri="{BB962C8B-B14F-4D97-AF65-F5344CB8AC3E}">
        <p14:creationId xmlns:p14="http://schemas.microsoft.com/office/powerpoint/2010/main" xmlns="" val="41400389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1.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theme" Target="../theme/theme12.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3.jpeg"/><Relationship Id="rId2" Type="http://schemas.openxmlformats.org/officeDocument/2006/relationships/slideLayout" Target="../slideLayouts/slideLayout47.xml"/><Relationship Id="rId16" Type="http://schemas.openxmlformats.org/officeDocument/2006/relationships/theme" Target="../theme/theme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theme" Target="../theme/theme8.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06BF1E3-7630-470B-AEA0-16F1379A928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782478092"/>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873051798"/>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40"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9/19/2021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79783446"/>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59E5024-0F8D-40B5-9BAE-45F6B867BC47}" type="datetimeFigureOut">
              <a:rPr lang="en-US">
                <a:solidFill>
                  <a:prstClr val="black">
                    <a:tint val="75000"/>
                  </a:prstClr>
                </a:solidFill>
              </a:rPr>
              <a:pPr>
                <a:defRPr/>
              </a:pPr>
              <a:t>9/19/2021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FB4F613-B0B9-4BC9-A1B6-5B2ECFF0E3A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xmlns="" val="3034920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1388773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882426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939"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l="-10000" r="-10000"/>
          </a:stretch>
        </a:blipFill>
        <a:effectLst/>
      </p:bgPr>
    </p:bg>
    <p:spTree>
      <p:nvGrpSpPr>
        <p:cNvPr id="1" name=""/>
        <p:cNvGrpSpPr/>
        <p:nvPr/>
      </p:nvGrpSpPr>
      <p:grpSpPr>
        <a:xfrm>
          <a:off x="0" y="0"/>
          <a:ext cx="0" cy="0"/>
          <a:chOff x="0" y="0"/>
          <a:chExt cx="0" cy="0"/>
        </a:xfrm>
      </p:grpSpPr>
      <p:sp>
        <p:nvSpPr>
          <p:cNvPr id="39958"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60"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solidFill>
                  <a:srgbClr val="463416"/>
                </a:solidFill>
                <a:effectLst>
                  <a:outerShdw blurRad="38100" dist="38100" dir="2700000" algn="tl">
                    <a:srgbClr val="000000"/>
                  </a:outerShdw>
                </a:effectLst>
                <a:latin typeface="Arial" charset="0"/>
              </a:defRPr>
            </a:lvl1pPr>
          </a:lstStyle>
          <a:p>
            <a:pPr fontAlgn="base">
              <a:spcBef>
                <a:spcPct val="0"/>
              </a:spcBef>
              <a:spcAft>
                <a:spcPct val="0"/>
              </a:spcAft>
              <a:defRPr/>
            </a:pPr>
            <a:endParaRPr lang="en-US"/>
          </a:p>
        </p:txBody>
      </p:sp>
      <p:sp>
        <p:nvSpPr>
          <p:cNvPr id="39961"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solidFill>
                  <a:srgbClr val="463416"/>
                </a:solidFill>
                <a:effectLst>
                  <a:outerShdw blurRad="38100" dist="38100" dir="2700000" algn="tl">
                    <a:srgbClr val="000000"/>
                  </a:outerShdw>
                </a:effectLst>
                <a:latin typeface="Arial" charset="0"/>
              </a:defRPr>
            </a:lvl1pPr>
          </a:lstStyle>
          <a:p>
            <a:pPr fontAlgn="base">
              <a:spcBef>
                <a:spcPct val="0"/>
              </a:spcBef>
              <a:spcAft>
                <a:spcPct val="0"/>
              </a:spcAft>
              <a:defRPr/>
            </a:pPr>
            <a:endParaRPr lang="en-US"/>
          </a:p>
        </p:txBody>
      </p:sp>
      <p:sp>
        <p:nvSpPr>
          <p:cNvPr id="39962"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rgbClr val="463416"/>
                </a:solidFill>
                <a:effectLst>
                  <a:outerShdw blurRad="38100" dist="38100" dir="2700000" algn="tl">
                    <a:srgbClr val="000000"/>
                  </a:outerShdw>
                </a:effectLst>
                <a:latin typeface="Arial" charset="0"/>
              </a:defRPr>
            </a:lvl1pPr>
          </a:lstStyle>
          <a:p>
            <a:pPr fontAlgn="base">
              <a:spcBef>
                <a:spcPct val="0"/>
              </a:spcBef>
              <a:spcAft>
                <a:spcPct val="0"/>
              </a:spcAft>
              <a:defRPr/>
            </a:pPr>
            <a:fld id="{80D11F17-B0CE-4359-9A6F-935E6F66F6F5}"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xmlns="" val="159307024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50181663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6D89E-49D8-4A79-A8EA-6E7A040B1ACE}" type="datetimeFigureOut">
              <a:rPr lang="vi-VN" smtClean="0">
                <a:solidFill>
                  <a:prstClr val="black">
                    <a:tint val="75000"/>
                  </a:prstClr>
                </a:solidFill>
              </a:rPr>
              <a:pPr/>
              <a:t>19/09/2021</a:t>
            </a:fld>
            <a:endParaRPr lang="vi-V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D667B-F40C-4BAB-8B0E-5A7D0DACD6EE}"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113182181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A9A13F71-DC6F-4CA1-9101-6EEB87305EEA}"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3655494382"/>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
        <p:nvSpPr>
          <p:cNvPr id="1029" name="Text Placeholder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E21BC3AA-E4B4-47B0-B325-32454C2B05CA}" type="datetimeFigureOut">
              <a:rPr lang="en-US">
                <a:solidFill>
                  <a:srgbClr val="F0A22E">
                    <a:shade val="75000"/>
                  </a:srgbClr>
                </a:solidFill>
              </a:rPr>
              <a:pPr>
                <a:defRPr/>
              </a:pPr>
              <a:t>9/19/2021</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A2FB1D31-3BF6-44C3-9604-3F960CEE4FA1}" type="slidenum">
              <a:rPr lang="en-US">
                <a:solidFill>
                  <a:srgbClr val="F0A22E">
                    <a:shade val="75000"/>
                  </a:srgbClr>
                </a:solidFill>
              </a:rPr>
              <a:pPr>
                <a:def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solidFill>
                <a:prstClr val="black"/>
              </a:solidFill>
              <a:cs typeface="Arial" charset="0"/>
            </a:endParaRPr>
          </a:p>
        </p:txBody>
      </p:sp>
    </p:spTree>
    <p:extLst>
      <p:ext uri="{BB962C8B-B14F-4D97-AF65-F5344CB8AC3E}">
        <p14:creationId xmlns:p14="http://schemas.microsoft.com/office/powerpoint/2010/main" xmlns="" val="1065137371"/>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45.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1.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1.xml"/></Relationships>
</file>

<file path=ppt/slides/_rels/slide42.xml.rels><?xml version="1.0" encoding="UTF-8" standalone="yes"?>
<Relationships xmlns="http://schemas.openxmlformats.org/package/2006/relationships"><Relationship Id="rId8" Type="http://schemas.openxmlformats.org/officeDocument/2006/relationships/image" Target="../media/image47.gif"/><Relationship Id="rId13" Type="http://schemas.openxmlformats.org/officeDocument/2006/relationships/image" Target="../media/image52.png"/><Relationship Id="rId3" Type="http://schemas.openxmlformats.org/officeDocument/2006/relationships/image" Target="../media/image39.png"/><Relationship Id="rId7" Type="http://schemas.openxmlformats.org/officeDocument/2006/relationships/image" Target="../media/image46.gif"/><Relationship Id="rId12" Type="http://schemas.openxmlformats.org/officeDocument/2006/relationships/image" Target="../media/image51.jpeg"/><Relationship Id="rId2" Type="http://schemas.openxmlformats.org/officeDocument/2006/relationships/image" Target="../media/image42.png"/><Relationship Id="rId1" Type="http://schemas.openxmlformats.org/officeDocument/2006/relationships/slideLayout" Target="../slideLayouts/slideLayout114.xml"/><Relationship Id="rId6" Type="http://schemas.openxmlformats.org/officeDocument/2006/relationships/image" Target="../media/image45.gif"/><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gif"/><Relationship Id="rId4" Type="http://schemas.openxmlformats.org/officeDocument/2006/relationships/image" Target="../media/image43.png"/><Relationship Id="rId9" Type="http://schemas.openxmlformats.org/officeDocument/2006/relationships/image" Target="../media/image48.gif"/></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5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40.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3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5.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3" name="WordArt 6"/>
          <p:cNvSpPr>
            <a:spLocks noChangeArrowheads="1" noChangeShapeType="1" noTextEdit="1"/>
          </p:cNvSpPr>
          <p:nvPr/>
        </p:nvSpPr>
        <p:spPr bwMode="auto">
          <a:xfrm>
            <a:off x="1119188" y="2133600"/>
            <a:ext cx="7134225" cy="1503363"/>
          </a:xfrm>
          <a:prstGeom prst="rect">
            <a:avLst/>
          </a:prstGeom>
        </p:spPr>
        <p:txBody>
          <a:bodyPr wrap="none" fromWordArt="1">
            <a:prstTxWarp prst="textInflateTop">
              <a:avLst>
                <a:gd name="adj" fmla="val 31917"/>
              </a:avLst>
            </a:prstTxWarp>
          </a:bodyPr>
          <a:lstStyle/>
          <a:p>
            <a:pPr fontAlgn="base">
              <a:spcBef>
                <a:spcPct val="0"/>
              </a:spcBef>
              <a:spcAft>
                <a:spcPct val="0"/>
              </a:spcAft>
            </a:pPr>
            <a:r>
              <a:rPr lang="en-US" sz="3600" kern="10" dirty="0" smtClean="0">
                <a:ln w="19050">
                  <a:solidFill>
                    <a:srgbClr val="FFFF00"/>
                  </a:solidFill>
                  <a:round/>
                  <a:headEnd/>
                  <a:tailEnd/>
                </a:ln>
                <a:solidFill>
                  <a:srgbClr val="FF0000"/>
                </a:solidFill>
                <a:latin typeface=".VnBodoni"/>
              </a:rPr>
              <a:t>Ng÷ </a:t>
            </a:r>
            <a:r>
              <a:rPr lang="en-US" sz="3600" kern="10" dirty="0" err="1" smtClean="0">
                <a:ln w="19050">
                  <a:solidFill>
                    <a:srgbClr val="FFFF00"/>
                  </a:solidFill>
                  <a:round/>
                  <a:headEnd/>
                  <a:tailEnd/>
                </a:ln>
                <a:solidFill>
                  <a:srgbClr val="FF0000"/>
                </a:solidFill>
                <a:latin typeface=".VnBodoni"/>
              </a:rPr>
              <a:t>v¨n</a:t>
            </a:r>
            <a:r>
              <a:rPr lang="en-US" sz="3600" kern="10" dirty="0" smtClean="0">
                <a:ln w="19050">
                  <a:solidFill>
                    <a:srgbClr val="FFFF00"/>
                  </a:solidFill>
                  <a:round/>
                  <a:headEnd/>
                  <a:tailEnd/>
                </a:ln>
                <a:solidFill>
                  <a:srgbClr val="FF0000"/>
                </a:solidFill>
                <a:latin typeface=".VnBodoni"/>
              </a:rPr>
              <a:t> 6</a:t>
            </a:r>
          </a:p>
        </p:txBody>
      </p:sp>
    </p:spTree>
    <p:extLst>
      <p:ext uri="{BB962C8B-B14F-4D97-AF65-F5344CB8AC3E}">
        <p14:creationId xmlns:p14="http://schemas.microsoft.com/office/powerpoint/2010/main" xmlns="" val="3135583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未标题-1.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6573" t="6174" r="32921" b="7680"/>
          <a:stretch/>
        </p:blipFill>
        <p:spPr bwMode="auto">
          <a:xfrm>
            <a:off x="-111224" y="3484435"/>
            <a:ext cx="1940024" cy="261236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F:\5336aa14a37d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3800" y="4446917"/>
            <a:ext cx="1600200" cy="1573677"/>
          </a:xfrm>
          <a:prstGeom prst="rect">
            <a:avLst/>
          </a:prstGeom>
          <a:noFill/>
          <a:extLst>
            <a:ext uri="{909E8E84-426E-40DD-AFC4-6F175D3DCCD1}">
              <a14:hiddenFill xmlns:a14="http://schemas.microsoft.com/office/drawing/2010/main" xmlns="">
                <a:solidFill>
                  <a:srgbClr val="FFFFFF"/>
                </a:solidFill>
              </a14:hiddenFill>
            </a:ext>
          </a:extLst>
        </p:spPr>
      </p:pic>
      <p:sp>
        <p:nvSpPr>
          <p:cNvPr id="9" name="Cloud Callout 8"/>
          <p:cNvSpPr/>
          <p:nvPr/>
        </p:nvSpPr>
        <p:spPr>
          <a:xfrm>
            <a:off x="2571736" y="1571612"/>
            <a:ext cx="3345712" cy="1676400"/>
          </a:xfrm>
          <a:prstGeom prst="cloudCallout">
            <a:avLst/>
          </a:prstGeom>
          <a:solidFill>
            <a:srgbClr val="FFFF00"/>
          </a:solidFill>
        </p:spPr>
        <p:style>
          <a:lnRef idx="2">
            <a:schemeClr val="accent4"/>
          </a:lnRef>
          <a:fillRef idx="1">
            <a:schemeClr val="lt1"/>
          </a:fillRef>
          <a:effectRef idx="0">
            <a:schemeClr val="accent4"/>
          </a:effectRef>
          <a:fontRef idx="minor">
            <a:schemeClr val="dk1"/>
          </a:fontRef>
        </p:style>
        <p:txBody>
          <a:bodyPr lIns="91438" tIns="45719" rIns="91438" bIns="45719" rtlCol="0" anchor="ctr"/>
          <a:lstStyle/>
          <a:p>
            <a:pPr algn="ctr"/>
            <a:endParaRPr lang="en-US" sz="1350">
              <a:latin typeface="Times New Roman" pitchFamily="18" charset="0"/>
              <a:cs typeface="Times New Roman" pitchFamily="18" charset="0"/>
            </a:endParaRPr>
          </a:p>
        </p:txBody>
      </p:sp>
      <p:sp>
        <p:nvSpPr>
          <p:cNvPr id="10" name="Rectangle 9"/>
          <p:cNvSpPr/>
          <p:nvPr/>
        </p:nvSpPr>
        <p:spPr>
          <a:xfrm>
            <a:off x="2928926" y="1714488"/>
            <a:ext cx="2604977" cy="1200327"/>
          </a:xfrm>
          <a:prstGeom prst="rect">
            <a:avLst/>
          </a:prstGeom>
        </p:spPr>
        <p:txBody>
          <a:bodyPr wrap="square" lIns="91438" tIns="45719" rIns="91438" bIns="45719">
            <a:spAutoFit/>
          </a:bodyPr>
          <a:lstStyle/>
          <a:p>
            <a:pPr lvl="0" algn="ctr" fontAlgn="base">
              <a:spcBef>
                <a:spcPct val="0"/>
              </a:spcBef>
              <a:spcAft>
                <a:spcPct val="0"/>
              </a:spcAft>
            </a:pP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Ai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a:t>
            </a:r>
          </a:p>
        </p:txBody>
      </p:sp>
      <p:sp>
        <p:nvSpPr>
          <p:cNvPr id="11" name="Cloud Callout 10"/>
          <p:cNvSpPr/>
          <p:nvPr/>
        </p:nvSpPr>
        <p:spPr>
          <a:xfrm flipH="1">
            <a:off x="5467199" y="1776735"/>
            <a:ext cx="3758609" cy="2998824"/>
          </a:xfrm>
          <a:prstGeom prst="cloudCallout">
            <a:avLst/>
          </a:prstGeom>
        </p:spPr>
        <p:style>
          <a:lnRef idx="2">
            <a:schemeClr val="accent4"/>
          </a:lnRef>
          <a:fillRef idx="1">
            <a:schemeClr val="lt1"/>
          </a:fillRef>
          <a:effectRef idx="0">
            <a:schemeClr val="accent4"/>
          </a:effectRef>
          <a:fontRef idx="minor">
            <a:schemeClr val="dk1"/>
          </a:fontRef>
        </p:style>
        <p:txBody>
          <a:bodyPr lIns="91438" tIns="45719" rIns="91438" bIns="45719" rtlCol="0" anchor="ctr"/>
          <a:lstStyle/>
          <a:p>
            <a:pPr algn="ctr"/>
            <a:endParaRPr lang="en-US" sz="1350">
              <a:latin typeface="Times New Roman" pitchFamily="18" charset="0"/>
              <a:cs typeface="Times New Roman" pitchFamily="18" charset="0"/>
            </a:endParaRPr>
          </a:p>
        </p:txBody>
      </p:sp>
      <p:sp>
        <p:nvSpPr>
          <p:cNvPr id="12" name="Rectangle 11"/>
          <p:cNvSpPr/>
          <p:nvPr/>
        </p:nvSpPr>
        <p:spPr>
          <a:xfrm flipH="1">
            <a:off x="6019800" y="2120218"/>
            <a:ext cx="2879654" cy="1994581"/>
          </a:xfrm>
          <a:prstGeom prst="rect">
            <a:avLst/>
          </a:prstGeom>
        </p:spPr>
        <p:txBody>
          <a:bodyPr wrap="square" lIns="91438" tIns="45719" rIns="91438" bIns="45719">
            <a:spAutoFit/>
          </a:bodyPr>
          <a:lstStyle/>
          <a:p>
            <a:r>
              <a:rPr lang="vi-VN" sz="2400" dirty="0">
                <a:latin typeface="Times New Roman" pitchFamily="18" charset="0"/>
                <a:cs typeface="Times New Roman" pitchFamily="18" charset="0"/>
              </a:rPr>
              <a:t>- Nhân vật chính: Thạch Sanh</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Nhân vật phụ: Mẹ con Lí Thông, vua, công chúa…</a:t>
            </a:r>
            <a:endParaRPr lang="en-US" sz="2400" dirty="0">
              <a:latin typeface="Times New Roman" pitchFamily="18" charset="0"/>
              <a:cs typeface="Times New Roman" pitchFamily="18" charset="0"/>
            </a:endParaRPr>
          </a:p>
        </p:txBody>
      </p:sp>
      <p:sp>
        <p:nvSpPr>
          <p:cNvPr id="13" name="Cloud Callout 12"/>
          <p:cNvSpPr/>
          <p:nvPr/>
        </p:nvSpPr>
        <p:spPr>
          <a:xfrm>
            <a:off x="1357290" y="3071810"/>
            <a:ext cx="4203404" cy="2077595"/>
          </a:xfrm>
          <a:prstGeom prst="cloudCallout">
            <a:avLst/>
          </a:prstGeom>
          <a:solidFill>
            <a:srgbClr val="FFFF00"/>
          </a:solidFill>
        </p:spPr>
        <p:style>
          <a:lnRef idx="2">
            <a:schemeClr val="accent4"/>
          </a:lnRef>
          <a:fillRef idx="1">
            <a:schemeClr val="lt1"/>
          </a:fillRef>
          <a:effectRef idx="0">
            <a:schemeClr val="accent4"/>
          </a:effectRef>
          <a:fontRef idx="minor">
            <a:schemeClr val="dk1"/>
          </a:fontRef>
        </p:style>
        <p:txBody>
          <a:bodyPr lIns="91438" tIns="45719" rIns="91438" bIns="45719" rtlCol="0" anchor="ctr"/>
          <a:lstStyle/>
          <a:p>
            <a:pPr algn="ctr"/>
            <a:endParaRPr lang="en-US" sz="1350">
              <a:latin typeface="Times New Roman" pitchFamily="18" charset="0"/>
              <a:cs typeface="Times New Roman" pitchFamily="18" charset="0"/>
            </a:endParaRPr>
          </a:p>
        </p:txBody>
      </p:sp>
      <p:sp>
        <p:nvSpPr>
          <p:cNvPr id="14" name="Rectangle 13"/>
          <p:cNvSpPr/>
          <p:nvPr/>
        </p:nvSpPr>
        <p:spPr>
          <a:xfrm>
            <a:off x="1757917" y="3214685"/>
            <a:ext cx="3420140" cy="1569658"/>
          </a:xfrm>
          <a:prstGeom prst="rect">
            <a:avLst/>
          </a:prstGeom>
        </p:spPr>
        <p:txBody>
          <a:bodyPr wrap="square" lIns="91438" tIns="45719" rIns="91438" bIns="45719">
            <a:spAutoFit/>
          </a:bodyPr>
          <a:lstStyle/>
          <a:p>
            <a:pPr lvl="0" algn="ctr" fontAlgn="base">
              <a:spcBef>
                <a:spcPct val="0"/>
              </a:spcBef>
              <a:spcAft>
                <a:spcPct val="0"/>
              </a:spcAft>
            </a:pPr>
            <a:r>
              <a:rPr lang="vi-VN" sz="2400" dirty="0">
                <a:latin typeface="Times New Roman" pitchFamily="18" charset="0"/>
                <a:cs typeface="Times New Roman" pitchFamily="18" charset="0"/>
              </a:rPr>
              <a:t>Đọc thầm phần 1</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vi-VN" sz="2400" dirty="0">
                <a:latin typeface="Times New Roman" pitchFamily="18" charset="0"/>
                <a:cs typeface="Times New Roman" pitchFamily="18" charset="0"/>
              </a:rPr>
              <a:t> Sự ra đời và lớn lên của </a:t>
            </a:r>
            <a:r>
              <a:rPr lang="en-US" sz="2400" dirty="0">
                <a:latin typeface="Times New Roman" pitchFamily="18" charset="0"/>
                <a:cs typeface="Times New Roman" pitchFamily="18" charset="0"/>
              </a:rPr>
              <a:t>TS </a:t>
            </a:r>
            <a:r>
              <a:rPr lang="vi-VN" sz="2400" dirty="0">
                <a:latin typeface="Times New Roman" pitchFamily="18" charset="0"/>
                <a:cs typeface="Times New Roman" pitchFamily="18" charset="0"/>
              </a:rPr>
              <a:t>có điều gì </a:t>
            </a:r>
            <a:r>
              <a:rPr lang="en-US" sz="2400" dirty="0" err="1">
                <a:latin typeface="Times New Roman" pitchFamily="18" charset="0"/>
                <a:cs typeface="Times New Roman" pitchFamily="18" charset="0"/>
              </a:rPr>
              <a:t>bình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khác thường?</a:t>
            </a:r>
            <a:endParaRPr lang="en-US" sz="2400" dirty="0">
              <a:latin typeface="Times New Roman" pitchFamily="18" charset="0"/>
              <a:cs typeface="Times New Roman" pitchFamily="18" charset="0"/>
            </a:endParaRPr>
          </a:p>
        </p:txBody>
      </p:sp>
      <p:sp>
        <p:nvSpPr>
          <p:cNvPr id="2" name="Rectangle 1"/>
          <p:cNvSpPr/>
          <p:nvPr/>
        </p:nvSpPr>
        <p:spPr>
          <a:xfrm>
            <a:off x="331356" y="891050"/>
            <a:ext cx="7745844" cy="1578894"/>
          </a:xfrm>
          <a:prstGeom prst="rect">
            <a:avLst/>
          </a:prstGeom>
        </p:spPr>
        <p:txBody>
          <a:bodyPr wrap="square">
            <a:spAutoFit/>
          </a:bodyPr>
          <a:lstStyle/>
          <a:p>
            <a:pPr lvl="0" algn="just">
              <a:lnSpc>
                <a:spcPct val="115000"/>
              </a:lnSpc>
            </a:pPr>
            <a:r>
              <a:rPr lang="nl-NL" sz="2800" b="1" u="sng" dirty="0" smtClean="0">
                <a:solidFill>
                  <a:srgbClr val="0000FF"/>
                </a:solidFill>
                <a:latin typeface="Times New Roman" panose="02020603050405020304" pitchFamily="18" charset="0"/>
                <a:ea typeface="Calibri"/>
                <a:cs typeface="Times New Roman" panose="02020603050405020304" pitchFamily="18" charset="0"/>
              </a:rPr>
              <a:t>II. Đọc – Hiểu văn bản</a:t>
            </a:r>
          </a:p>
          <a:p>
            <a:pPr lvl="0" algn="just">
              <a:lnSpc>
                <a:spcPct val="115000"/>
              </a:lnSpc>
            </a:pPr>
            <a:r>
              <a:rPr lang="nl-NL" sz="2800" b="1" u="sng" dirty="0" smtClean="0">
                <a:solidFill>
                  <a:srgbClr val="0000FF"/>
                </a:solidFill>
                <a:latin typeface="Times New Roman" panose="02020603050405020304" pitchFamily="18" charset="0"/>
                <a:ea typeface="Calibri"/>
                <a:cs typeface="Times New Roman" panose="02020603050405020304" pitchFamily="18" charset="0"/>
              </a:rPr>
              <a:t>1</a:t>
            </a:r>
            <a:r>
              <a:rPr lang="nl-NL" sz="2800" b="1" u="sng" dirty="0">
                <a:solidFill>
                  <a:srgbClr val="0000FF"/>
                </a:solidFill>
                <a:latin typeface="Times New Roman" panose="02020603050405020304" pitchFamily="18" charset="0"/>
                <a:ea typeface="Calibri"/>
                <a:cs typeface="Times New Roman" panose="02020603050405020304" pitchFamily="18" charset="0"/>
              </a:rPr>
              <a:t>. Nhân vật Thạch Sanh</a:t>
            </a:r>
            <a:endParaRPr lang="en-US" sz="2800" dirty="0">
              <a:solidFill>
                <a:srgbClr val="0000FF"/>
              </a:solidFill>
              <a:latin typeface="Times New Roman" panose="02020603050405020304" pitchFamily="18" charset="0"/>
              <a:ea typeface="Calibri"/>
              <a:cs typeface="Times New Roman" panose="02020603050405020304" pitchFamily="18" charset="0"/>
            </a:endParaRPr>
          </a:p>
          <a:p>
            <a:pPr marL="20955" lvl="0" algn="just">
              <a:lnSpc>
                <a:spcPct val="115000"/>
              </a:lnSpc>
            </a:pPr>
            <a:r>
              <a:rPr lang="nl-NL" sz="2800" b="1" i="1" dirty="0">
                <a:solidFill>
                  <a:prstClr val="black"/>
                </a:solidFill>
                <a:latin typeface="Times New Roman" panose="02020603050405020304" pitchFamily="18" charset="0"/>
                <a:ea typeface="Calibri"/>
                <a:cs typeface="Times New Roman" panose="02020603050405020304" pitchFamily="18" charset="0"/>
              </a:rPr>
              <a:t>a. Sự ra đời và lớn lên </a:t>
            </a:r>
          </a:p>
        </p:txBody>
      </p:sp>
    </p:spTree>
    <p:extLst>
      <p:ext uri="{BB962C8B-B14F-4D97-AF65-F5344CB8AC3E}">
        <p14:creationId xmlns:p14="http://schemas.microsoft.com/office/powerpoint/2010/main" xmlns="" val="89377416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900" decel="100000" fill="hold"/>
                                        <p:tgtEl>
                                          <p:spTgt spid="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10"/>
                                        </p:tgtEl>
                                        <p:attrNameLst>
                                          <p:attrName>ppt_x</p:attrName>
                                        </p:attrNameLst>
                                      </p:cBhvr>
                                      <p:tavLst>
                                        <p:tav tm="0">
                                          <p:val>
                                            <p:strVal val="ppt_x"/>
                                          </p:val>
                                        </p:tav>
                                        <p:tav tm="100000">
                                          <p:val>
                                            <p:strVal val="ppt_x"/>
                                          </p:val>
                                        </p:tav>
                                      </p:tavLst>
                                    </p:anim>
                                    <p:anim calcmode="lin" valueType="num">
                                      <p:cBhvr additive="base">
                                        <p:cTn id="32" dur="500"/>
                                        <p:tgtEl>
                                          <p:spTgt spid="10"/>
                                        </p:tgtEl>
                                        <p:attrNameLst>
                                          <p:attrName>ppt_y</p:attrName>
                                        </p:attrNameLst>
                                      </p:cBhvr>
                                      <p:tavLst>
                                        <p:tav tm="0">
                                          <p:val>
                                            <p:strVal val="ppt_y"/>
                                          </p:val>
                                        </p:tav>
                                        <p:tav tm="100000">
                                          <p:val>
                                            <p:strVal val="1+ppt_h/2"/>
                                          </p:val>
                                        </p:tav>
                                      </p:tavLst>
                                    </p:anim>
                                    <p:set>
                                      <p:cBhvr>
                                        <p:cTn id="33" dur="1" fill="hold">
                                          <p:stCondLst>
                                            <p:cond delay="499"/>
                                          </p:stCondLst>
                                        </p:cTn>
                                        <p:tgtEl>
                                          <p:spTgt spid="10"/>
                                        </p:tgtEl>
                                        <p:attrNameLst>
                                          <p:attrName>style.visibility</p:attrName>
                                        </p:attrNameLst>
                                      </p:cBhvr>
                                      <p:to>
                                        <p:strVal val="hidden"/>
                                      </p:to>
                                    </p:set>
                                  </p:childTnLst>
                                </p:cTn>
                              </p:par>
                              <p:par>
                                <p:cTn id="34" presetID="2" presetClass="exit" presetSubtype="4" fill="hold" grpId="1" nodeType="withEffect">
                                  <p:stCondLst>
                                    <p:cond delay="0"/>
                                  </p:stCondLst>
                                  <p:childTnLst>
                                    <p:anim calcmode="lin" valueType="num">
                                      <p:cBhvr additive="base">
                                        <p:cTn id="35" dur="500"/>
                                        <p:tgtEl>
                                          <p:spTgt spid="9"/>
                                        </p:tgtEl>
                                        <p:attrNameLst>
                                          <p:attrName>ppt_x</p:attrName>
                                        </p:attrNameLst>
                                      </p:cBhvr>
                                      <p:tavLst>
                                        <p:tav tm="0">
                                          <p:val>
                                            <p:strVal val="ppt_x"/>
                                          </p:val>
                                        </p:tav>
                                        <p:tav tm="100000">
                                          <p:val>
                                            <p:strVal val="ppt_x"/>
                                          </p:val>
                                        </p:tav>
                                      </p:tavLst>
                                    </p:anim>
                                    <p:anim calcmode="lin" valueType="num">
                                      <p:cBhvr additive="base">
                                        <p:cTn id="36" dur="500"/>
                                        <p:tgtEl>
                                          <p:spTgt spid="9"/>
                                        </p:tgtEl>
                                        <p:attrNameLst>
                                          <p:attrName>ppt_y</p:attrName>
                                        </p:attrNameLst>
                                      </p:cBhvr>
                                      <p:tavLst>
                                        <p:tav tm="0">
                                          <p:val>
                                            <p:strVal val="ppt_y"/>
                                          </p:val>
                                        </p:tav>
                                        <p:tav tm="100000">
                                          <p:val>
                                            <p:strVal val="1+ppt_h/2"/>
                                          </p:val>
                                        </p:tav>
                                      </p:tavLst>
                                    </p:anim>
                                    <p:set>
                                      <p:cBhvr>
                                        <p:cTn id="37" dur="1" fill="hold">
                                          <p:stCondLst>
                                            <p:cond delay="499"/>
                                          </p:stCondLst>
                                        </p:cTn>
                                        <p:tgtEl>
                                          <p:spTgt spid="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ppt_x"/>
                                          </p:val>
                                        </p:tav>
                                        <p:tav tm="100000">
                                          <p:val>
                                            <p:strVal val="#ppt_x"/>
                                          </p:val>
                                        </p:tav>
                                      </p:tavLst>
                                    </p:anim>
                                    <p:anim calcmode="lin" valueType="num">
                                      <p:cBhvr additive="base">
                                        <p:cTn id="43" dur="500" fill="hold"/>
                                        <p:tgtEl>
                                          <p:spTgt spid="12"/>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grpId="1" nodeType="clickEffect">
                                  <p:stCondLst>
                                    <p:cond delay="0"/>
                                  </p:stCondLst>
                                  <p:childTnLst>
                                    <p:anim calcmode="lin" valueType="num">
                                      <p:cBhvr additive="base">
                                        <p:cTn id="51" dur="500"/>
                                        <p:tgtEl>
                                          <p:spTgt spid="12"/>
                                        </p:tgtEl>
                                        <p:attrNameLst>
                                          <p:attrName>ppt_x</p:attrName>
                                        </p:attrNameLst>
                                      </p:cBhvr>
                                      <p:tavLst>
                                        <p:tav tm="0">
                                          <p:val>
                                            <p:strVal val="ppt_x"/>
                                          </p:val>
                                        </p:tav>
                                        <p:tav tm="100000">
                                          <p:val>
                                            <p:strVal val="ppt_x"/>
                                          </p:val>
                                        </p:tav>
                                      </p:tavLst>
                                    </p:anim>
                                    <p:anim calcmode="lin" valueType="num">
                                      <p:cBhvr additive="base">
                                        <p:cTn id="52" dur="500"/>
                                        <p:tgtEl>
                                          <p:spTgt spid="12"/>
                                        </p:tgtEl>
                                        <p:attrNameLst>
                                          <p:attrName>ppt_y</p:attrName>
                                        </p:attrNameLst>
                                      </p:cBhvr>
                                      <p:tavLst>
                                        <p:tav tm="0">
                                          <p:val>
                                            <p:strVal val="ppt_y"/>
                                          </p:val>
                                        </p:tav>
                                        <p:tav tm="100000">
                                          <p:val>
                                            <p:strVal val="1+ppt_h/2"/>
                                          </p:val>
                                        </p:tav>
                                      </p:tavLst>
                                    </p:anim>
                                    <p:set>
                                      <p:cBhvr>
                                        <p:cTn id="53" dur="1" fill="hold">
                                          <p:stCondLst>
                                            <p:cond delay="499"/>
                                          </p:stCondLst>
                                        </p:cTn>
                                        <p:tgtEl>
                                          <p:spTgt spid="12"/>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1"/>
                                        </p:tgtEl>
                                        <p:attrNameLst>
                                          <p:attrName>ppt_x</p:attrName>
                                        </p:attrNameLst>
                                      </p:cBhvr>
                                      <p:tavLst>
                                        <p:tav tm="0">
                                          <p:val>
                                            <p:strVal val="ppt_x"/>
                                          </p:val>
                                        </p:tav>
                                        <p:tav tm="100000">
                                          <p:val>
                                            <p:strVal val="ppt_x"/>
                                          </p:val>
                                        </p:tav>
                                      </p:tavLst>
                                    </p:anim>
                                    <p:anim calcmode="lin" valueType="num">
                                      <p:cBhvr additive="base">
                                        <p:cTn id="56" dur="500"/>
                                        <p:tgtEl>
                                          <p:spTgt spid="11"/>
                                        </p:tgtEl>
                                        <p:attrNameLst>
                                          <p:attrName>ppt_y</p:attrName>
                                        </p:attrNameLst>
                                      </p:cBhvr>
                                      <p:tavLst>
                                        <p:tav tm="0">
                                          <p:val>
                                            <p:strVal val="ppt_y"/>
                                          </p:val>
                                        </p:tav>
                                        <p:tav tm="100000">
                                          <p:val>
                                            <p:strVal val="1+ppt_h/2"/>
                                          </p:val>
                                        </p:tav>
                                      </p:tavLst>
                                    </p:anim>
                                    <p:set>
                                      <p:cBhvr>
                                        <p:cTn id="57" dur="1" fill="hold">
                                          <p:stCondLst>
                                            <p:cond delay="499"/>
                                          </p:stCondLst>
                                        </p:cTn>
                                        <p:tgtEl>
                                          <p:spTgt spid="1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additive="base">
                                        <p:cTn id="62" dur="500" fill="hold"/>
                                        <p:tgtEl>
                                          <p:spTgt spid="14"/>
                                        </p:tgtEl>
                                        <p:attrNameLst>
                                          <p:attrName>ppt_x</p:attrName>
                                        </p:attrNameLst>
                                      </p:cBhvr>
                                      <p:tavLst>
                                        <p:tav tm="0">
                                          <p:val>
                                            <p:strVal val="#ppt_x"/>
                                          </p:val>
                                        </p:tav>
                                        <p:tav tm="100000">
                                          <p:val>
                                            <p:strVal val="#ppt_x"/>
                                          </p:val>
                                        </p:tav>
                                      </p:tavLst>
                                    </p:anim>
                                    <p:anim calcmode="lin" valueType="num">
                                      <p:cBhvr additive="base">
                                        <p:cTn id="63" dur="500" fill="hold"/>
                                        <p:tgtEl>
                                          <p:spTgt spid="14"/>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ppt_x"/>
                                          </p:val>
                                        </p:tav>
                                        <p:tav tm="100000">
                                          <p:val>
                                            <p:strVal val="#ppt_x"/>
                                          </p:val>
                                        </p:tav>
                                      </p:tavLst>
                                    </p:anim>
                                    <p:anim calcmode="lin" valueType="num">
                                      <p:cBhvr additive="base">
                                        <p:cTn id="6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14"/>
                                        </p:tgtEl>
                                        <p:attrNameLst>
                                          <p:attrName>ppt_x</p:attrName>
                                        </p:attrNameLst>
                                      </p:cBhvr>
                                      <p:tavLst>
                                        <p:tav tm="0">
                                          <p:val>
                                            <p:strVal val="ppt_x"/>
                                          </p:val>
                                        </p:tav>
                                        <p:tav tm="100000">
                                          <p:val>
                                            <p:strVal val="ppt_x"/>
                                          </p:val>
                                        </p:tav>
                                      </p:tavLst>
                                    </p:anim>
                                    <p:anim calcmode="lin" valueType="num">
                                      <p:cBhvr additive="base">
                                        <p:cTn id="72" dur="500"/>
                                        <p:tgtEl>
                                          <p:spTgt spid="14"/>
                                        </p:tgtEl>
                                        <p:attrNameLst>
                                          <p:attrName>ppt_y</p:attrName>
                                        </p:attrNameLst>
                                      </p:cBhvr>
                                      <p:tavLst>
                                        <p:tav tm="0">
                                          <p:val>
                                            <p:strVal val="ppt_y"/>
                                          </p:val>
                                        </p:tav>
                                        <p:tav tm="100000">
                                          <p:val>
                                            <p:strVal val="1+ppt_h/2"/>
                                          </p:val>
                                        </p:tav>
                                      </p:tavLst>
                                    </p:anim>
                                    <p:set>
                                      <p:cBhvr>
                                        <p:cTn id="73" dur="1" fill="hold">
                                          <p:stCondLst>
                                            <p:cond delay="499"/>
                                          </p:stCondLst>
                                        </p:cTn>
                                        <p:tgtEl>
                                          <p:spTgt spid="14"/>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3"/>
                                        </p:tgtEl>
                                        <p:attrNameLst>
                                          <p:attrName>ppt_x</p:attrName>
                                        </p:attrNameLst>
                                      </p:cBhvr>
                                      <p:tavLst>
                                        <p:tav tm="0">
                                          <p:val>
                                            <p:strVal val="ppt_x"/>
                                          </p:val>
                                        </p:tav>
                                        <p:tav tm="100000">
                                          <p:val>
                                            <p:strVal val="ppt_x"/>
                                          </p:val>
                                        </p:tav>
                                      </p:tavLst>
                                    </p:anim>
                                    <p:anim calcmode="lin" valueType="num">
                                      <p:cBhvr additive="base">
                                        <p:cTn id="76" dur="500"/>
                                        <p:tgtEl>
                                          <p:spTgt spid="13"/>
                                        </p:tgtEl>
                                        <p:attrNameLst>
                                          <p:attrName>ppt_y</p:attrName>
                                        </p:attrNameLst>
                                      </p:cBhvr>
                                      <p:tavLst>
                                        <p:tav tm="0">
                                          <p:val>
                                            <p:strVal val="ppt_y"/>
                                          </p:val>
                                        </p:tav>
                                        <p:tav tm="100000">
                                          <p:val>
                                            <p:strVal val="1+ppt_h/2"/>
                                          </p:val>
                                        </p:tav>
                                      </p:tavLst>
                                    </p:anim>
                                    <p:set>
                                      <p:cBhvr>
                                        <p:cTn id="77" dur="1" fill="hold">
                                          <p:stCondLst>
                                            <p:cond delay="499"/>
                                          </p:stCondLst>
                                        </p:cTn>
                                        <p:tgtEl>
                                          <p:spTgt spid="1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nodeType="clickEffect">
                                  <p:stCondLst>
                                    <p:cond delay="0"/>
                                  </p:stCondLst>
                                  <p:childTnLst>
                                    <p:anim calcmode="lin" valueType="num">
                                      <p:cBhvr additive="base">
                                        <p:cTn id="81" dur="500"/>
                                        <p:tgtEl>
                                          <p:spTgt spid="8"/>
                                        </p:tgtEl>
                                        <p:attrNameLst>
                                          <p:attrName>ppt_x</p:attrName>
                                        </p:attrNameLst>
                                      </p:cBhvr>
                                      <p:tavLst>
                                        <p:tav tm="0">
                                          <p:val>
                                            <p:strVal val="ppt_x"/>
                                          </p:val>
                                        </p:tav>
                                        <p:tav tm="100000">
                                          <p:val>
                                            <p:strVal val="ppt_x"/>
                                          </p:val>
                                        </p:tav>
                                      </p:tavLst>
                                    </p:anim>
                                    <p:anim calcmode="lin" valueType="num">
                                      <p:cBhvr additive="base">
                                        <p:cTn id="82" dur="500"/>
                                        <p:tgtEl>
                                          <p:spTgt spid="8"/>
                                        </p:tgtEl>
                                        <p:attrNameLst>
                                          <p:attrName>ppt_y</p:attrName>
                                        </p:attrNameLst>
                                      </p:cBhvr>
                                      <p:tavLst>
                                        <p:tav tm="0">
                                          <p:val>
                                            <p:strVal val="ppt_y"/>
                                          </p:val>
                                        </p:tav>
                                        <p:tav tm="100000">
                                          <p:val>
                                            <p:strVal val="1+ppt_h/2"/>
                                          </p:val>
                                        </p:tav>
                                      </p:tavLst>
                                    </p:anim>
                                    <p:set>
                                      <p:cBhvr>
                                        <p:cTn id="83" dur="1" fill="hold">
                                          <p:stCondLst>
                                            <p:cond delay="499"/>
                                          </p:stCondLst>
                                        </p:cTn>
                                        <p:tgtEl>
                                          <p:spTgt spid="8"/>
                                        </p:tgtEl>
                                        <p:attrNameLst>
                                          <p:attrName>style.visibility</p:attrName>
                                        </p:attrNameLst>
                                      </p:cBhvr>
                                      <p:to>
                                        <p:strVal val="hidden"/>
                                      </p:to>
                                    </p:set>
                                  </p:childTnLst>
                                </p:cTn>
                              </p:par>
                              <p:par>
                                <p:cTn id="84" presetID="2" presetClass="exit" presetSubtype="4" fill="hold" nodeType="withEffect">
                                  <p:stCondLst>
                                    <p:cond delay="0"/>
                                  </p:stCondLst>
                                  <p:childTnLst>
                                    <p:anim calcmode="lin" valueType="num">
                                      <p:cBhvr additive="base">
                                        <p:cTn id="85" dur="500"/>
                                        <p:tgtEl>
                                          <p:spTgt spid="7"/>
                                        </p:tgtEl>
                                        <p:attrNameLst>
                                          <p:attrName>ppt_x</p:attrName>
                                        </p:attrNameLst>
                                      </p:cBhvr>
                                      <p:tavLst>
                                        <p:tav tm="0">
                                          <p:val>
                                            <p:strVal val="ppt_x"/>
                                          </p:val>
                                        </p:tav>
                                        <p:tav tm="100000">
                                          <p:val>
                                            <p:strVal val="ppt_x"/>
                                          </p:val>
                                        </p:tav>
                                      </p:tavLst>
                                    </p:anim>
                                    <p:anim calcmode="lin" valueType="num">
                                      <p:cBhvr additive="base">
                                        <p:cTn id="86" dur="500"/>
                                        <p:tgtEl>
                                          <p:spTgt spid="7"/>
                                        </p:tgtEl>
                                        <p:attrNameLst>
                                          <p:attrName>ppt_y</p:attrName>
                                        </p:attrNameLst>
                                      </p:cBhvr>
                                      <p:tavLst>
                                        <p:tav tm="0">
                                          <p:val>
                                            <p:strVal val="ppt_y"/>
                                          </p:val>
                                        </p:tav>
                                        <p:tav tm="100000">
                                          <p:val>
                                            <p:strVal val="1+ppt_h/2"/>
                                          </p:val>
                                        </p:tav>
                                      </p:tavLst>
                                    </p:anim>
                                    <p:set>
                                      <p:cBhvr>
                                        <p:cTn id="87" dur="1" fill="hold">
                                          <p:stCondLst>
                                            <p:cond delay="499"/>
                                          </p:stCondLst>
                                        </p:cTn>
                                        <p:tgtEl>
                                          <p:spTgt spid="7"/>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2">
                                            <p:txEl>
                                              <p:pRg st="0" end="0"/>
                                            </p:txEl>
                                          </p:spTgt>
                                        </p:tgtEl>
                                        <p:attrNameLst>
                                          <p:attrName>style.visibility</p:attrName>
                                        </p:attrNameLst>
                                      </p:cBhvr>
                                      <p:to>
                                        <p:strVal val="visible"/>
                                      </p:to>
                                    </p:set>
                                    <p:animEffect transition="in" filter="barn(inVertical)">
                                      <p:cBhvr>
                                        <p:cTn id="92" dur="500"/>
                                        <p:tgtEl>
                                          <p:spTgt spid="2">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2">
                                            <p:txEl>
                                              <p:pRg st="1" end="1"/>
                                            </p:txEl>
                                          </p:spTgt>
                                        </p:tgtEl>
                                        <p:attrNameLst>
                                          <p:attrName>style.visibility</p:attrName>
                                        </p:attrNameLst>
                                      </p:cBhvr>
                                      <p:to>
                                        <p:strVal val="visible"/>
                                      </p:to>
                                    </p:set>
                                    <p:animEffect transition="in" filter="barn(inVertical)">
                                      <p:cBhvr>
                                        <p:cTn id="97" dur="500"/>
                                        <p:tgtEl>
                                          <p:spTgt spid="2">
                                            <p:txEl>
                                              <p:pRg st="1" end="1"/>
                                            </p:txEl>
                                          </p:spTgt>
                                        </p:tgtEl>
                                      </p:cBhvr>
                                    </p:animEffect>
                                  </p:childTnLst>
                                </p:cTn>
                              </p:par>
                              <p:par>
                                <p:cTn id="98" presetID="16" presetClass="entr" presetSubtype="21" fill="hold" nodeType="withEffect">
                                  <p:stCondLst>
                                    <p:cond delay="0"/>
                                  </p:stCondLst>
                                  <p:childTnLst>
                                    <p:set>
                                      <p:cBhvr>
                                        <p:cTn id="99" dur="1" fill="hold">
                                          <p:stCondLst>
                                            <p:cond delay="0"/>
                                          </p:stCondLst>
                                        </p:cTn>
                                        <p:tgtEl>
                                          <p:spTgt spid="2">
                                            <p:txEl>
                                              <p:pRg st="2" end="2"/>
                                            </p:txEl>
                                          </p:spTgt>
                                        </p:tgtEl>
                                        <p:attrNameLst>
                                          <p:attrName>style.visibility</p:attrName>
                                        </p:attrNameLst>
                                      </p:cBhvr>
                                      <p:to>
                                        <p:strVal val="visible"/>
                                      </p:to>
                                    </p:set>
                                    <p:animEffect transition="in" filter="barn(inVertical)">
                                      <p:cBhvr>
                                        <p:cTn id="10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p:bldP spid="10" grpId="1"/>
      <p:bldP spid="11" grpId="0" animBg="1"/>
      <p:bldP spid="11" grpId="1" animBg="1"/>
      <p:bldP spid="12" grpId="0"/>
      <p:bldP spid="12" grpId="1"/>
      <p:bldP spid="13" grpId="0" animBg="1"/>
      <p:bldP spid="13" grpId="1" animBg="1"/>
      <p:bldP spid="14" grpId="0"/>
      <p:bldP spid="1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7872" y="-28575"/>
            <a:ext cx="8952309"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a:spcBef>
                <a:spcPct val="50000"/>
              </a:spcBef>
              <a:defRPr/>
            </a:pPr>
            <a:r>
              <a:rPr lang="en-US" altLang="en-US" sz="2800" b="1" kern="0" dirty="0">
                <a:solidFill>
                  <a:prstClr val="black"/>
                </a:solidFill>
                <a:latin typeface="Times New Roman" panose="02020603050405020304" pitchFamily="18" charset="0"/>
                <a:cs typeface="Times New Roman" panose="02020603050405020304" pitchFamily="18" charset="0"/>
              </a:rPr>
              <a:t>PHIẾU BÀI TẬP: </a:t>
            </a:r>
            <a:r>
              <a:rPr lang="en-US" altLang="en-US" sz="2800" b="1" kern="0" dirty="0" smtClean="0">
                <a:solidFill>
                  <a:prstClr val="black"/>
                </a:solidFill>
                <a:latin typeface="Times New Roman" panose="02020603050405020304" pitchFamily="18" charset="0"/>
                <a:cs typeface="Times New Roman" panose="02020603050405020304" pitchFamily="18" charset="0"/>
              </a:rPr>
              <a:t>SỰ RA ĐỜI VÀ LỚN LÊN CỦA THẠCH SANH</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cxnSp>
        <p:nvCxnSpPr>
          <p:cNvPr id="5" name="Straight Arrow Connector 4"/>
          <p:cNvCxnSpPr>
            <a:cxnSpLocks noChangeShapeType="1"/>
          </p:cNvCxnSpPr>
          <p:nvPr/>
        </p:nvCxnSpPr>
        <p:spPr bwMode="auto">
          <a:xfrm>
            <a:off x="4400551" y="518153"/>
            <a:ext cx="2344175" cy="468865"/>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cxnSp>
        <p:nvCxnSpPr>
          <p:cNvPr id="7" name="Straight Arrow Connector 6"/>
          <p:cNvCxnSpPr>
            <a:cxnSpLocks noChangeShapeType="1"/>
          </p:cNvCxnSpPr>
          <p:nvPr/>
        </p:nvCxnSpPr>
        <p:spPr bwMode="auto">
          <a:xfrm flipH="1">
            <a:off x="1091954" y="533400"/>
            <a:ext cx="3308597" cy="362576"/>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8" name="Text Box 13"/>
          <p:cNvSpPr txBox="1">
            <a:spLocks noChangeArrowheads="1"/>
          </p:cNvSpPr>
          <p:nvPr/>
        </p:nvSpPr>
        <p:spPr bwMode="auto">
          <a:xfrm>
            <a:off x="490735" y="925513"/>
            <a:ext cx="1802606" cy="707886"/>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          </a:t>
            </a:r>
            <a:r>
              <a:rPr lang="en-US" altLang="en-US" sz="2000" b="1" i="1" dirty="0" err="1" smtClean="0">
                <a:solidFill>
                  <a:srgbClr val="000000"/>
                </a:solidFill>
                <a:latin typeface="Times New Roman" panose="02020603050405020304" pitchFamily="18" charset="0"/>
                <a:cs typeface="Times New Roman" panose="02020603050405020304" pitchFamily="18" charset="0"/>
              </a:rPr>
              <a:t>Bình</a:t>
            </a:r>
            <a:r>
              <a:rPr lang="en-US" altLang="en-US" sz="2000" b="1" i="1" dirty="0" smtClean="0">
                <a:solidFill>
                  <a:srgbClr val="000000"/>
                </a:solidFill>
                <a:latin typeface="Times New Roman" panose="02020603050405020304" pitchFamily="18" charset="0"/>
                <a:cs typeface="Times New Roman" panose="02020603050405020304" pitchFamily="18" charset="0"/>
              </a:rPr>
              <a:t> </a:t>
            </a:r>
            <a:r>
              <a:rPr lang="en-US" altLang="en-US" sz="2000" b="1" i="1" dirty="0" err="1" smtClean="0">
                <a:solidFill>
                  <a:srgbClr val="000000"/>
                </a:solidFill>
                <a:latin typeface="Times New Roman" panose="02020603050405020304" pitchFamily="18" charset="0"/>
                <a:cs typeface="Times New Roman" panose="02020603050405020304" pitchFamily="18" charset="0"/>
              </a:rPr>
              <a:t>thường</a:t>
            </a:r>
            <a:endParaRPr lang="en-US" altLang="en-US" sz="2000" b="1" i="1" dirty="0" smtClean="0">
              <a:solidFill>
                <a:srgbClr val="000000"/>
              </a:solidFill>
              <a:latin typeface="Times New Roman" panose="02020603050405020304" pitchFamily="18" charset="0"/>
              <a:cs typeface="Times New Roman" panose="02020603050405020304" pitchFamily="18" charset="0"/>
            </a:endParaRPr>
          </a:p>
        </p:txBody>
      </p:sp>
      <p:sp>
        <p:nvSpPr>
          <p:cNvPr id="9" name="Text Box 15"/>
          <p:cNvSpPr txBox="1">
            <a:spLocks noChangeArrowheads="1"/>
          </p:cNvSpPr>
          <p:nvPr/>
        </p:nvSpPr>
        <p:spPr bwMode="auto">
          <a:xfrm>
            <a:off x="4932564" y="1008063"/>
            <a:ext cx="2226469" cy="400050"/>
          </a:xfrm>
          <a:prstGeom prst="rect">
            <a:avLst/>
          </a:prstGeom>
          <a:solidFill>
            <a:srgbClr val="FFFF00"/>
          </a:solidFill>
          <a:ln w="9525">
            <a:solidFill>
              <a:srgbClr val="FF0066"/>
            </a:solidFill>
            <a:miter lim="800000"/>
            <a:headEnd/>
            <a:tailEnd/>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          </a:t>
            </a:r>
            <a:r>
              <a:rPr lang="en-US" altLang="en-US" sz="2000" b="1" i="1" dirty="0" err="1" smtClean="0">
                <a:solidFill>
                  <a:srgbClr val="000000"/>
                </a:solidFill>
                <a:latin typeface="Times New Roman" panose="02020603050405020304" pitchFamily="18" charset="0"/>
                <a:cs typeface="Times New Roman" panose="02020603050405020304" pitchFamily="18" charset="0"/>
              </a:rPr>
              <a:t>Khác</a:t>
            </a:r>
            <a:r>
              <a:rPr lang="en-US" altLang="en-US" sz="2000" b="1" i="1" dirty="0" smtClean="0">
                <a:solidFill>
                  <a:srgbClr val="000000"/>
                </a:solidFill>
                <a:latin typeface="Times New Roman" panose="02020603050405020304" pitchFamily="18" charset="0"/>
                <a:cs typeface="Times New Roman" panose="02020603050405020304" pitchFamily="18" charset="0"/>
              </a:rPr>
              <a:t> </a:t>
            </a:r>
            <a:r>
              <a:rPr lang="en-US" altLang="en-US" sz="2000" b="1" i="1" dirty="0" err="1" smtClean="0">
                <a:solidFill>
                  <a:srgbClr val="000000"/>
                </a:solidFill>
                <a:latin typeface="Times New Roman" panose="02020603050405020304" pitchFamily="18" charset="0"/>
                <a:cs typeface="Times New Roman" panose="02020603050405020304" pitchFamily="18" charset="0"/>
              </a:rPr>
              <a:t>thường</a:t>
            </a:r>
            <a:endParaRPr lang="en-US" altLang="en-US" sz="2000" b="1" i="1" dirty="0" smtClean="0">
              <a:solidFill>
                <a:srgbClr val="000000"/>
              </a:solidFill>
              <a:latin typeface="Times New Roman" panose="02020603050405020304" pitchFamily="18" charset="0"/>
              <a:cs typeface="Times New Roman" panose="02020603050405020304" pitchFamily="18" charset="0"/>
            </a:endParaRPr>
          </a:p>
        </p:txBody>
      </p:sp>
      <p:cxnSp>
        <p:nvCxnSpPr>
          <p:cNvPr id="11" name="Straight Arrow Connector 10"/>
          <p:cNvCxnSpPr>
            <a:cxnSpLocks noChangeShapeType="1"/>
          </p:cNvCxnSpPr>
          <p:nvPr/>
        </p:nvCxnSpPr>
        <p:spPr bwMode="auto">
          <a:xfrm rot="16200000" flipH="1">
            <a:off x="1279600" y="1555397"/>
            <a:ext cx="428625" cy="4763"/>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12" name="Rounded Rectangle 11"/>
          <p:cNvSpPr/>
          <p:nvPr/>
        </p:nvSpPr>
        <p:spPr>
          <a:xfrm>
            <a:off x="3573" y="1760539"/>
            <a:ext cx="3591884" cy="2171699"/>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spcBef>
                <a:spcPct val="50000"/>
              </a:spcBef>
              <a:defRPr/>
            </a:pPr>
            <a:r>
              <a:rPr lang="en-US" altLang="en-US" sz="2400" b="1" kern="0" dirty="0" smtClean="0">
                <a:solidFill>
                  <a:srgbClr val="0070C0"/>
                </a:solidFill>
                <a:latin typeface="Times New Roman" panose="02020603050405020304" pitchFamily="18" charset="0"/>
                <a:cs typeface="Times New Roman" panose="02020603050405020304" pitchFamily="18" charset="0"/>
              </a:rPr>
              <a:t>Chi </a:t>
            </a:r>
            <a:r>
              <a:rPr lang="en-US" altLang="en-US" sz="2400" b="1" kern="0" dirty="0" err="1" smtClean="0">
                <a:solidFill>
                  <a:srgbClr val="0070C0"/>
                </a:solidFill>
                <a:latin typeface="Times New Roman" panose="02020603050405020304" pitchFamily="18" charset="0"/>
                <a:cs typeface="Times New Roman" panose="02020603050405020304" pitchFamily="18" charset="0"/>
              </a:rPr>
              <a:t>tiết</a:t>
            </a:r>
            <a:r>
              <a:rPr lang="en-US" altLang="en-US" sz="2400" b="1" kern="0" dirty="0" smtClean="0">
                <a:solidFill>
                  <a:srgbClr val="0070C0"/>
                </a:solidFill>
                <a:latin typeface="Times New Roman" panose="02020603050405020304" pitchFamily="18" charset="0"/>
                <a:cs typeface="Times New Roman" panose="02020603050405020304" pitchFamily="18" charset="0"/>
              </a:rPr>
              <a:t> </a:t>
            </a:r>
            <a:r>
              <a:rPr lang="en-US" altLang="en-US" sz="2400" kern="0" dirty="0" smtClean="0">
                <a:solidFill>
                  <a:srgbClr val="0070C0"/>
                </a:solidFill>
                <a:latin typeface="Times New Roman" panose="02020603050405020304" pitchFamily="18" charset="0"/>
                <a:cs typeface="Times New Roman" panose="02020603050405020304" pitchFamily="18" charset="0"/>
              </a:rPr>
              <a:t>...................................................................................................................................................................................................................................</a:t>
            </a:r>
          </a:p>
        </p:txBody>
      </p:sp>
      <p:cxnSp>
        <p:nvCxnSpPr>
          <p:cNvPr id="13" name="Straight Arrow Connector 12"/>
          <p:cNvCxnSpPr>
            <a:cxnSpLocks noChangeShapeType="1"/>
          </p:cNvCxnSpPr>
          <p:nvPr/>
        </p:nvCxnSpPr>
        <p:spPr bwMode="auto">
          <a:xfrm flipH="1">
            <a:off x="6309747" y="1429160"/>
            <a:ext cx="2381" cy="339725"/>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14" name="Rounded Rectangle 13"/>
          <p:cNvSpPr/>
          <p:nvPr/>
        </p:nvSpPr>
        <p:spPr>
          <a:xfrm>
            <a:off x="4261282" y="1789930"/>
            <a:ext cx="4760651" cy="2425292"/>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a:lnSpc>
                <a:spcPct val="70000"/>
              </a:lnSpc>
              <a:spcBef>
                <a:spcPct val="50000"/>
              </a:spcBef>
              <a:defRPr/>
            </a:pPr>
            <a:r>
              <a:rPr lang="en-US" altLang="en-US" sz="2400" b="1" kern="0" dirty="0">
                <a:solidFill>
                  <a:srgbClr val="0070C0"/>
                </a:solidFill>
                <a:latin typeface="Times New Roman" panose="02020603050405020304" pitchFamily="18" charset="0"/>
                <a:cs typeface="Times New Roman" panose="02020603050405020304" pitchFamily="18" charset="0"/>
              </a:rPr>
              <a:t>Chi </a:t>
            </a:r>
            <a:r>
              <a:rPr lang="en-US" altLang="en-US" sz="2400" b="1" kern="0" dirty="0" err="1" smtClean="0">
                <a:solidFill>
                  <a:srgbClr val="0070C0"/>
                </a:solidFill>
                <a:latin typeface="Times New Roman" panose="02020603050405020304" pitchFamily="18" charset="0"/>
                <a:cs typeface="Times New Roman" panose="02020603050405020304" pitchFamily="18" charset="0"/>
              </a:rPr>
              <a:t>tiết</a:t>
            </a:r>
            <a:endParaRPr lang="en-US" altLang="en-US" sz="2400" b="1" kern="0" dirty="0">
              <a:solidFill>
                <a:srgbClr val="0070C0"/>
              </a:solidFill>
              <a:latin typeface="Times New Roman" panose="02020603050405020304" pitchFamily="18" charset="0"/>
              <a:cs typeface="Times New Roman" panose="02020603050405020304" pitchFamily="18" charset="0"/>
            </a:endParaRPr>
          </a:p>
          <a:p>
            <a:pPr algn="just">
              <a:lnSpc>
                <a:spcPct val="70000"/>
              </a:lnSpc>
              <a:spcBef>
                <a:spcPct val="50000"/>
              </a:spcBef>
              <a:defRPr/>
            </a:pPr>
            <a:r>
              <a:rPr lang="en-US" altLang="en-US" sz="2600" kern="0" dirty="0" smtClean="0">
                <a:solidFill>
                  <a:srgbClr val="0070C0"/>
                </a:solidFill>
                <a:latin typeface="Times New Roman" panose="02020603050405020304" pitchFamily="18" charset="0"/>
                <a:cs typeface="Times New Roman" panose="02020603050405020304" pitchFamily="18" charset="0"/>
              </a:rPr>
              <a:t>..........................................................................................................................................................................................................................................................................................................................................................................................................................................</a:t>
            </a: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cxnSp>
        <p:nvCxnSpPr>
          <p:cNvPr id="17" name="Straight Arrow Connector 16"/>
          <p:cNvCxnSpPr>
            <a:cxnSpLocks noChangeShapeType="1"/>
          </p:cNvCxnSpPr>
          <p:nvPr/>
        </p:nvCxnSpPr>
        <p:spPr bwMode="auto">
          <a:xfrm rot="16200000" flipH="1">
            <a:off x="1373730" y="4151127"/>
            <a:ext cx="422275" cy="5954"/>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18" name="Rounded Rectangle 17"/>
          <p:cNvSpPr/>
          <p:nvPr/>
        </p:nvSpPr>
        <p:spPr>
          <a:xfrm>
            <a:off x="0" y="4379729"/>
            <a:ext cx="3595457" cy="1768475"/>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a:spcBef>
                <a:spcPct val="50000"/>
              </a:spcBef>
              <a:defRPr/>
            </a:pPr>
            <a:r>
              <a:rPr lang="en-US" altLang="en-US" sz="2600" b="1" kern="0" dirty="0" err="1" smtClean="0">
                <a:solidFill>
                  <a:srgbClr val="E43230"/>
                </a:solidFill>
                <a:latin typeface="Times New Roman" panose="02020603050405020304" pitchFamily="18" charset="0"/>
                <a:cs typeface="Times New Roman" panose="02020603050405020304" pitchFamily="18" charset="0"/>
              </a:rPr>
              <a:t>Nhận</a:t>
            </a:r>
            <a:r>
              <a:rPr lang="en-US" altLang="en-US" sz="2600" b="1" kern="0" dirty="0" smtClean="0">
                <a:solidFill>
                  <a:srgbClr val="E43230"/>
                </a:solidFill>
                <a:latin typeface="Times New Roman" panose="02020603050405020304" pitchFamily="18" charset="0"/>
                <a:cs typeface="Times New Roman" panose="02020603050405020304" pitchFamily="18" charset="0"/>
              </a:rPr>
              <a:t> </a:t>
            </a:r>
            <a:r>
              <a:rPr lang="en-US" altLang="en-US" sz="2600" b="1" kern="0" dirty="0" err="1" smtClean="0">
                <a:solidFill>
                  <a:srgbClr val="E43230"/>
                </a:solidFill>
                <a:latin typeface="Times New Roman" panose="02020603050405020304" pitchFamily="18" charset="0"/>
                <a:cs typeface="Times New Roman" panose="02020603050405020304" pitchFamily="18" charset="0"/>
              </a:rPr>
              <a:t>xét</a:t>
            </a:r>
            <a:endParaRPr lang="en-US" altLang="en-US" sz="2600" b="1" kern="0" dirty="0" smtClean="0">
              <a:solidFill>
                <a:srgbClr val="E43230"/>
              </a:solidFill>
              <a:latin typeface="Times New Roman" panose="02020603050405020304" pitchFamily="18" charset="0"/>
              <a:cs typeface="Times New Roman" panose="02020603050405020304" pitchFamily="18" charset="0"/>
            </a:endParaRPr>
          </a:p>
          <a:p>
            <a:pPr algn="ctr">
              <a:spcBef>
                <a:spcPct val="50000"/>
              </a:spcBef>
              <a:defRPr/>
            </a:pPr>
            <a:r>
              <a:rPr lang="en-US" altLang="en-US" sz="2600" kern="0" dirty="0" smtClean="0">
                <a:solidFill>
                  <a:srgbClr val="E43230"/>
                </a:solidFill>
                <a:latin typeface="Times New Roman" panose="02020603050405020304" pitchFamily="18" charset="0"/>
                <a:cs typeface="Times New Roman" panose="02020603050405020304" pitchFamily="18" charset="0"/>
              </a:rPr>
              <a:t>...............................................................................................................................................................</a:t>
            </a: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cxnSp>
        <p:nvCxnSpPr>
          <p:cNvPr id="19" name="Straight Arrow Connector 18"/>
          <p:cNvCxnSpPr>
            <a:cxnSpLocks noChangeShapeType="1"/>
          </p:cNvCxnSpPr>
          <p:nvPr/>
        </p:nvCxnSpPr>
        <p:spPr bwMode="auto">
          <a:xfrm>
            <a:off x="6627424" y="4215222"/>
            <a:ext cx="11906" cy="300038"/>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xmlns="">
                <a:noFill/>
              </a14:hiddenFill>
            </a:ext>
          </a:extLst>
        </p:spPr>
      </p:cxnSp>
      <p:sp>
        <p:nvSpPr>
          <p:cNvPr id="20" name="Rounded Rectangle 19"/>
          <p:cNvSpPr/>
          <p:nvPr/>
        </p:nvSpPr>
        <p:spPr>
          <a:xfrm>
            <a:off x="4594027" y="4557529"/>
            <a:ext cx="4301399" cy="1590675"/>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a:spcBef>
                <a:spcPct val="50000"/>
              </a:spcBef>
              <a:defRPr/>
            </a:pPr>
            <a:r>
              <a:rPr lang="en-US" altLang="en-US" sz="2600" b="1" kern="0" dirty="0">
                <a:solidFill>
                  <a:srgbClr val="E43230"/>
                </a:solidFill>
                <a:latin typeface="Times New Roman" panose="02020603050405020304" pitchFamily="18" charset="0"/>
                <a:cs typeface="Times New Roman" panose="02020603050405020304" pitchFamily="18" charset="0"/>
              </a:rPr>
              <a:t> </a:t>
            </a:r>
            <a:r>
              <a:rPr lang="en-US" altLang="en-US" sz="2600" b="1" kern="0" dirty="0" err="1">
                <a:solidFill>
                  <a:srgbClr val="E43230"/>
                </a:solidFill>
                <a:latin typeface="Times New Roman" panose="02020603050405020304" pitchFamily="18" charset="0"/>
                <a:cs typeface="Times New Roman" panose="02020603050405020304" pitchFamily="18" charset="0"/>
              </a:rPr>
              <a:t>Nhận</a:t>
            </a:r>
            <a:r>
              <a:rPr lang="en-US" altLang="en-US" sz="2600" b="1" kern="0" dirty="0">
                <a:solidFill>
                  <a:srgbClr val="E43230"/>
                </a:solidFill>
                <a:latin typeface="Times New Roman" panose="02020603050405020304" pitchFamily="18" charset="0"/>
                <a:cs typeface="Times New Roman" panose="02020603050405020304" pitchFamily="18" charset="0"/>
              </a:rPr>
              <a:t> </a:t>
            </a:r>
            <a:r>
              <a:rPr lang="en-US" altLang="en-US" sz="2600" b="1" kern="0" dirty="0" err="1">
                <a:solidFill>
                  <a:srgbClr val="E43230"/>
                </a:solidFill>
                <a:latin typeface="Times New Roman" panose="02020603050405020304" pitchFamily="18" charset="0"/>
                <a:cs typeface="Times New Roman" panose="02020603050405020304" pitchFamily="18" charset="0"/>
              </a:rPr>
              <a:t>xét</a:t>
            </a:r>
            <a:endParaRPr lang="en-US" altLang="en-US" sz="2600" b="1" kern="0" dirty="0">
              <a:solidFill>
                <a:srgbClr val="E43230"/>
              </a:solidFill>
              <a:latin typeface="Times New Roman" panose="02020603050405020304" pitchFamily="18" charset="0"/>
              <a:cs typeface="Times New Roman" panose="02020603050405020304" pitchFamily="18" charset="0"/>
            </a:endParaRPr>
          </a:p>
          <a:p>
            <a:pPr algn="ctr">
              <a:spcBef>
                <a:spcPct val="50000"/>
              </a:spcBef>
              <a:defRPr/>
            </a:pPr>
            <a:r>
              <a:rPr lang="en-US" altLang="en-US" sz="2600" kern="0" dirty="0" smtClean="0">
                <a:solidFill>
                  <a:srgbClr val="E43230"/>
                </a:solidFill>
                <a:latin typeface="Times New Roman" panose="02020603050405020304" pitchFamily="18" charset="0"/>
                <a:cs typeface="Times New Roman" panose="02020603050405020304" pitchFamily="18" charset="0"/>
              </a:rPr>
              <a:t>..................................................................................................................................</a:t>
            </a: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5" name="Text Box 38"/>
          <p:cNvSpPr txBox="1">
            <a:spLocks noChangeArrowheads="1"/>
          </p:cNvSpPr>
          <p:nvPr/>
        </p:nvSpPr>
        <p:spPr bwMode="auto">
          <a:xfrm>
            <a:off x="1" y="6364862"/>
            <a:ext cx="8895425" cy="1200329"/>
          </a:xfrm>
          <a:prstGeom prst="rect">
            <a:avLst/>
          </a:prstGeom>
          <a:solidFill>
            <a:srgbClr val="FFCC00"/>
          </a:solidFill>
          <a:ln w="9525" algn="ctr">
            <a:solidFill>
              <a:srgbClr val="FF9900"/>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0" fontAlgn="base" hangingPunct="0">
              <a:spcAft>
                <a:spcPct val="0"/>
              </a:spcAft>
              <a:buClr>
                <a:srgbClr val="90C226"/>
              </a:buClr>
              <a:buSzPct val="80000"/>
              <a:buFont typeface="Wingdings 3" panose="05040102010807070707" pitchFamily="18" charset="2"/>
              <a:buChar char=""/>
            </a:pPr>
            <a:r>
              <a:rPr lang="en-US" altLang="en-US" sz="2400" b="1" dirty="0" smtClean="0">
                <a:solidFill>
                  <a:srgbClr val="FF0000"/>
                </a:solidFill>
                <a:latin typeface="Times New Roman" panose="02020603050405020304" pitchFamily="18" charset="0"/>
                <a:cs typeface="Times New Roman" panose="02020603050405020304" pitchFamily="18" charset="0"/>
              </a:rPr>
              <a:t>Ý </a:t>
            </a:r>
            <a:r>
              <a:rPr lang="en-US" altLang="en-US" sz="2400" b="1" dirty="0" err="1" smtClean="0">
                <a:solidFill>
                  <a:srgbClr val="FF0000"/>
                </a:solidFill>
                <a:latin typeface="Times New Roman" panose="02020603050405020304" pitchFamily="18" charset="0"/>
                <a:cs typeface="Times New Roman" panose="02020603050405020304" pitchFamily="18" charset="0"/>
              </a:rPr>
              <a:t>Nghĩa</a:t>
            </a:r>
            <a:r>
              <a:rPr lang="en-US" altLang="en-US" sz="2400" b="1" dirty="0" smtClean="0">
                <a:solidFill>
                  <a:srgbClr val="FF0000"/>
                </a:solidFill>
                <a:latin typeface="Times New Roman" panose="02020603050405020304" pitchFamily="18" charset="0"/>
                <a:cs typeface="Times New Roman" panose="02020603050405020304" pitchFamily="18" charset="0"/>
              </a:rPr>
              <a:t> ...................................................................................................................................</a:t>
            </a:r>
            <a:endParaRPr lang="vi-VN" altLang="en-US"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91600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par>
                                <p:cTn id="13" presetID="16" presetClass="entr" presetSubtype="2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Horizontal)">
                                      <p:cBhvr>
                                        <p:cTn id="32" dur="500"/>
                                        <p:tgtEl>
                                          <p:spTgt spid="11"/>
                                        </p:tgtEl>
                                      </p:cBhvr>
                                    </p:animEffect>
                                  </p:childTnLst>
                                </p:cTn>
                              </p:par>
                              <p:par>
                                <p:cTn id="33" presetID="16" presetClass="entr" presetSubtype="26"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Horizontal)">
                                      <p:cBhvr>
                                        <p:cTn id="35" dur="500"/>
                                        <p:tgtEl>
                                          <p:spTgt spid="1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6" presetClass="entr" presetSubtype="26"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Horizontal)">
                                      <p:cBhvr>
                                        <p:cTn id="40" dur="500"/>
                                        <p:tgtEl>
                                          <p:spTgt spid="13"/>
                                        </p:tgtEl>
                                      </p:cBhvr>
                                    </p:animEffect>
                                  </p:childTnLst>
                                </p:cTn>
                              </p:par>
                              <p:par>
                                <p:cTn id="41" presetID="16" presetClass="entr" presetSubtype="26"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Horizontal)">
                                      <p:cBhvr>
                                        <p:cTn id="43" dur="500"/>
                                        <p:tgtEl>
                                          <p:spTgt spid="1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6" presetClass="entr" presetSubtype="26"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barn(inHorizontal)">
                                      <p:cBhvr>
                                        <p:cTn id="48" dur="500"/>
                                        <p:tgtEl>
                                          <p:spTgt spid="17"/>
                                        </p:tgtEl>
                                      </p:cBhvr>
                                    </p:animEffect>
                                  </p:childTnLst>
                                </p:cTn>
                              </p:par>
                              <p:par>
                                <p:cTn id="49" presetID="16" presetClass="entr" presetSubtype="26"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barn(inHorizontal)">
                                      <p:cBhvr>
                                        <p:cTn id="51" dur="500"/>
                                        <p:tgtEl>
                                          <p:spTgt spid="1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6" presetClass="entr" presetSubtype="26"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Horizontal)">
                                      <p:cBhvr>
                                        <p:cTn id="56" dur="500"/>
                                        <p:tgtEl>
                                          <p:spTgt spid="19"/>
                                        </p:tgtEl>
                                      </p:cBhvr>
                                    </p:animEffect>
                                  </p:childTnLst>
                                </p:cTn>
                              </p:par>
                              <p:par>
                                <p:cTn id="57" presetID="16" presetClass="entr" presetSubtype="26"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Horizontal)">
                                      <p:cBhvr>
                                        <p:cTn id="59" dur="500"/>
                                        <p:tgtEl>
                                          <p:spTgt spid="20"/>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4"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 to="" calcmode="lin" valueType="num">
                                      <p:cBhvr>
                                        <p:cTn id="64" dur="1" fill="hold"/>
                                        <p:tgtEl>
                                          <p:spTgt spid="2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8" grpId="0" animBg="1"/>
      <p:bldP spid="20"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520995" y="1603803"/>
            <a:ext cx="3995000" cy="635941"/>
          </a:xfrm>
          <a:prstGeom prst="rect">
            <a:avLst/>
          </a:prstGeom>
          <a:noFill/>
        </p:spPr>
        <p:txBody>
          <a:bodyPr wrap="none" lIns="91438" tIns="45719" rIns="91438" bIns="45719" rtlCol="0" anchor="ctr">
            <a:spAutoFit/>
          </a:bodyPr>
          <a:lstStyle/>
          <a:p>
            <a:pPr>
              <a:lnSpc>
                <a:spcPct val="120000"/>
              </a:lnSpc>
            </a:pPr>
            <a:r>
              <a:rPr lang="en-US" sz="3225" b="1" i="1" dirty="0">
                <a:latin typeface="Times New Roman" pitchFamily="18" charset="0"/>
                <a:cs typeface="Times New Roman" pitchFamily="18" charset="0"/>
              </a:rPr>
              <a:t>a. </a:t>
            </a:r>
            <a:r>
              <a:rPr lang="en-US" sz="3225" b="1" i="1" dirty="0" err="1">
                <a:latin typeface="Times New Roman" pitchFamily="18" charset="0"/>
                <a:cs typeface="Times New Roman" pitchFamily="18" charset="0"/>
              </a:rPr>
              <a:t>Sự</a:t>
            </a:r>
            <a:r>
              <a:rPr lang="en-US" sz="3225" b="1" i="1" dirty="0">
                <a:latin typeface="Times New Roman" pitchFamily="18" charset="0"/>
                <a:cs typeface="Times New Roman" pitchFamily="18" charset="0"/>
              </a:rPr>
              <a:t> </a:t>
            </a:r>
            <a:r>
              <a:rPr lang="en-US" sz="3225" b="1" i="1" dirty="0" err="1">
                <a:latin typeface="Times New Roman" pitchFamily="18" charset="0"/>
                <a:cs typeface="Times New Roman" pitchFamily="18" charset="0"/>
              </a:rPr>
              <a:t>ra</a:t>
            </a:r>
            <a:r>
              <a:rPr lang="en-US" sz="3225" b="1" i="1" dirty="0">
                <a:latin typeface="Times New Roman" pitchFamily="18" charset="0"/>
                <a:cs typeface="Times New Roman" pitchFamily="18" charset="0"/>
              </a:rPr>
              <a:t> </a:t>
            </a:r>
            <a:r>
              <a:rPr lang="en-US" sz="3225" b="1" i="1" dirty="0" err="1">
                <a:latin typeface="Times New Roman" pitchFamily="18" charset="0"/>
                <a:cs typeface="Times New Roman" pitchFamily="18" charset="0"/>
              </a:rPr>
              <a:t>đời</a:t>
            </a:r>
            <a:r>
              <a:rPr lang="en-US" sz="3225" b="1" i="1" dirty="0">
                <a:latin typeface="Times New Roman" pitchFamily="18" charset="0"/>
                <a:cs typeface="Times New Roman" pitchFamily="18" charset="0"/>
              </a:rPr>
              <a:t> </a:t>
            </a:r>
            <a:r>
              <a:rPr lang="en-US" sz="3225" b="1" i="1" dirty="0" err="1">
                <a:latin typeface="Times New Roman" pitchFamily="18" charset="0"/>
                <a:cs typeface="Times New Roman" pitchFamily="18" charset="0"/>
              </a:rPr>
              <a:t>và</a:t>
            </a:r>
            <a:r>
              <a:rPr lang="en-US" sz="3225" b="1" i="1" dirty="0">
                <a:latin typeface="Times New Roman" pitchFamily="18" charset="0"/>
                <a:cs typeface="Times New Roman" pitchFamily="18" charset="0"/>
              </a:rPr>
              <a:t> </a:t>
            </a:r>
            <a:r>
              <a:rPr lang="en-US" sz="3225" b="1" i="1" dirty="0" err="1">
                <a:latin typeface="Times New Roman" pitchFamily="18" charset="0"/>
                <a:cs typeface="Times New Roman" pitchFamily="18" charset="0"/>
              </a:rPr>
              <a:t>lớn</a:t>
            </a:r>
            <a:r>
              <a:rPr lang="en-US" sz="3225" b="1" i="1" dirty="0">
                <a:latin typeface="Times New Roman" pitchFamily="18" charset="0"/>
                <a:cs typeface="Times New Roman" pitchFamily="18" charset="0"/>
              </a:rPr>
              <a:t> </a:t>
            </a:r>
            <a:r>
              <a:rPr lang="en-US" sz="3225" b="1" i="1" dirty="0" err="1">
                <a:latin typeface="Times New Roman" pitchFamily="18" charset="0"/>
                <a:cs typeface="Times New Roman" pitchFamily="18" charset="0"/>
              </a:rPr>
              <a:t>lên</a:t>
            </a:r>
            <a:endParaRPr lang="en-US" sz="3225" b="1" i="1" dirty="0">
              <a:latin typeface="Times New Roman" pitchFamily="18" charset="0"/>
              <a:cs typeface="Times New Roman" pitchFamily="18" charset="0"/>
            </a:endParaRPr>
          </a:p>
        </p:txBody>
      </p:sp>
      <p:sp>
        <p:nvSpPr>
          <p:cNvPr id="22" name="TextBox 21"/>
          <p:cNvSpPr txBox="1"/>
          <p:nvPr/>
        </p:nvSpPr>
        <p:spPr>
          <a:xfrm>
            <a:off x="361508" y="3584935"/>
            <a:ext cx="8782493" cy="2112115"/>
          </a:xfrm>
          <a:prstGeom prst="rect">
            <a:avLst/>
          </a:prstGeom>
          <a:noFill/>
        </p:spPr>
        <p:txBody>
          <a:bodyPr wrap="square" lIns="91438" tIns="45719" rIns="91438" bIns="45719" rtlCol="0" anchor="ctr">
            <a:spAutoFit/>
          </a:bodyPr>
          <a:lstStyle/>
          <a:p>
            <a:pPr>
              <a:buFont typeface="Wingdings" pitchFamily="2" charset="2"/>
              <a:buChar char="v"/>
            </a:pPr>
            <a:r>
              <a:rPr lang="en-US" sz="2625" dirty="0" smtClean="0">
                <a:solidFill>
                  <a:srgbClr val="FF0000"/>
                </a:solidFill>
                <a:latin typeface="Times New Roman" pitchFamily="18" charset="0"/>
                <a:cs typeface="Times New Roman" pitchFamily="18" charset="0"/>
              </a:rPr>
              <a:t> </a:t>
            </a:r>
            <a:r>
              <a:rPr lang="vi-VN" sz="2625" dirty="0" smtClean="0">
                <a:solidFill>
                  <a:srgbClr val="FF0000"/>
                </a:solidFill>
                <a:latin typeface="Times New Roman" pitchFamily="18" charset="0"/>
                <a:cs typeface="Times New Roman" pitchFamily="18" charset="0"/>
              </a:rPr>
              <a:t>Khác </a:t>
            </a:r>
            <a:r>
              <a:rPr lang="vi-VN" sz="2625" dirty="0">
                <a:solidFill>
                  <a:srgbClr val="FF0000"/>
                </a:solidFill>
                <a:latin typeface="Times New Roman" pitchFamily="18" charset="0"/>
                <a:cs typeface="Times New Roman" pitchFamily="18" charset="0"/>
              </a:rPr>
              <a:t>thường</a:t>
            </a:r>
            <a:r>
              <a:rPr lang="vi-VN" sz="2625" dirty="0" smtClean="0">
                <a:solidFill>
                  <a:srgbClr val="FF0000"/>
                </a:solidFill>
                <a:latin typeface="Times New Roman" pitchFamily="18" charset="0"/>
                <a:cs typeface="Times New Roman" pitchFamily="18" charset="0"/>
              </a:rPr>
              <a:t>:</a:t>
            </a:r>
            <a:endParaRPr lang="en-US" sz="2625" dirty="0" smtClean="0">
              <a:solidFill>
                <a:srgbClr val="FF0000"/>
              </a:solidFill>
              <a:latin typeface="Times New Roman" pitchFamily="18" charset="0"/>
              <a:cs typeface="Times New Roman" pitchFamily="18" charset="0"/>
            </a:endParaRPr>
          </a:p>
          <a:p>
            <a:r>
              <a:rPr lang="en-US" sz="2625" dirty="0" smtClean="0">
                <a:latin typeface="Times New Roman" pitchFamily="18" charset="0"/>
                <a:cs typeface="Times New Roman" pitchFamily="18" charset="0"/>
              </a:rPr>
              <a:t>- </a:t>
            </a:r>
            <a:r>
              <a:rPr lang="vi-VN" sz="2625" dirty="0">
                <a:latin typeface="Times New Roman" pitchFamily="18" charset="0"/>
                <a:cs typeface="Times New Roman" pitchFamily="18" charset="0"/>
              </a:rPr>
              <a:t>Thái tử con trai Ngọc Hoàng xuống đầu thai làm con. </a:t>
            </a:r>
            <a:endParaRPr lang="en-US" sz="2625" dirty="0" smtClean="0">
              <a:latin typeface="Times New Roman" pitchFamily="18" charset="0"/>
              <a:cs typeface="Times New Roman" pitchFamily="18" charset="0"/>
            </a:endParaRPr>
          </a:p>
          <a:p>
            <a:r>
              <a:rPr lang="en-US" sz="2625" dirty="0" smtClean="0">
                <a:latin typeface="Times New Roman" pitchFamily="18" charset="0"/>
                <a:cs typeface="Times New Roman" pitchFamily="18" charset="0"/>
              </a:rPr>
              <a:t>- </a:t>
            </a:r>
            <a:r>
              <a:rPr lang="vi-VN" sz="2625" dirty="0">
                <a:latin typeface="Times New Roman" pitchFamily="18" charset="0"/>
                <a:cs typeface="Times New Roman" pitchFamily="18" charset="0"/>
              </a:rPr>
              <a:t>Bà mẹ mang thai nhiều năm mới sinh ra Thạch Sanh.</a:t>
            </a:r>
          </a:p>
          <a:p>
            <a:r>
              <a:rPr lang="en-US" sz="2625" dirty="0" smtClean="0">
                <a:latin typeface="Times New Roman" pitchFamily="18" charset="0"/>
                <a:cs typeface="Times New Roman" pitchFamily="18" charset="0"/>
              </a:rPr>
              <a:t>- </a:t>
            </a:r>
            <a:r>
              <a:rPr lang="en-US" sz="2625" dirty="0">
                <a:latin typeface="Times New Roman" pitchFamily="18" charset="0"/>
                <a:cs typeface="Times New Roman" pitchFamily="18" charset="0"/>
              </a:rPr>
              <a:t>TS </a:t>
            </a:r>
            <a:r>
              <a:rPr lang="vi-VN" sz="2625" dirty="0">
                <a:latin typeface="Times New Roman" pitchFamily="18" charset="0"/>
                <a:cs typeface="Times New Roman" pitchFamily="18" charset="0"/>
              </a:rPr>
              <a:t>được thiên thần dạy võ nghệ và phép thần thông</a:t>
            </a:r>
            <a:r>
              <a:rPr lang="vi-VN" sz="2625" dirty="0" smtClean="0">
                <a:latin typeface="Times New Roman" pitchFamily="18" charset="0"/>
                <a:cs typeface="Times New Roman" pitchFamily="18" charset="0"/>
              </a:rPr>
              <a:t>.</a:t>
            </a:r>
            <a:endParaRPr lang="en-US" sz="2625" dirty="0" smtClean="0">
              <a:latin typeface="Times New Roman" pitchFamily="18" charset="0"/>
              <a:cs typeface="Times New Roman" pitchFamily="18" charset="0"/>
            </a:endParaRPr>
          </a:p>
          <a:p>
            <a:endParaRPr lang="vi-VN" sz="2625" dirty="0">
              <a:latin typeface="Times New Roman" pitchFamily="18" charset="0"/>
              <a:cs typeface="Times New Roman" pitchFamily="18" charset="0"/>
            </a:endParaRPr>
          </a:p>
        </p:txBody>
      </p:sp>
      <p:sp>
        <p:nvSpPr>
          <p:cNvPr id="23" name="TextBox 22"/>
          <p:cNvSpPr txBox="1"/>
          <p:nvPr/>
        </p:nvSpPr>
        <p:spPr>
          <a:xfrm>
            <a:off x="308345" y="2131946"/>
            <a:ext cx="8835655" cy="1708158"/>
          </a:xfrm>
          <a:prstGeom prst="rect">
            <a:avLst/>
          </a:prstGeom>
          <a:noFill/>
        </p:spPr>
        <p:txBody>
          <a:bodyPr wrap="square" lIns="91438" tIns="45719" rIns="91438" bIns="45719" rtlCol="0" anchor="ctr">
            <a:spAutoFit/>
          </a:bodyPr>
          <a:lstStyle/>
          <a:p>
            <a:pPr>
              <a:buFont typeface="Wingdings" pitchFamily="2" charset="2"/>
              <a:buChar char="v"/>
            </a:pPr>
            <a:r>
              <a:rPr lang="en-US" sz="2625" dirty="0">
                <a:solidFill>
                  <a:srgbClr val="FF0000"/>
                </a:solidFill>
                <a:latin typeface="Times New Roman" pitchFamily="18" charset="0"/>
                <a:cs typeface="Times New Roman" pitchFamily="18" charset="0"/>
              </a:rPr>
              <a:t> </a:t>
            </a:r>
            <a:r>
              <a:rPr lang="vi-VN" sz="2625" dirty="0">
                <a:solidFill>
                  <a:srgbClr val="FF0000"/>
                </a:solidFill>
                <a:latin typeface="Times New Roman" pitchFamily="18" charset="0"/>
                <a:cs typeface="Times New Roman" pitchFamily="18" charset="0"/>
              </a:rPr>
              <a:t>Bình thường:</a:t>
            </a:r>
          </a:p>
          <a:p>
            <a:r>
              <a:rPr lang="en-US" sz="2625" dirty="0">
                <a:latin typeface="Times New Roman" pitchFamily="18" charset="0"/>
                <a:cs typeface="Times New Roman" pitchFamily="18" charset="0"/>
              </a:rPr>
              <a:t> </a:t>
            </a:r>
            <a:r>
              <a:rPr lang="en-US" sz="2625" dirty="0" smtClean="0">
                <a:latin typeface="Times New Roman" pitchFamily="18" charset="0"/>
                <a:cs typeface="Times New Roman" pitchFamily="18" charset="0"/>
              </a:rPr>
              <a:t>- </a:t>
            </a:r>
            <a:r>
              <a:rPr lang="vi-VN" sz="2625" dirty="0">
                <a:latin typeface="Times New Roman" pitchFamily="18" charset="0"/>
                <a:cs typeface="Times New Roman" pitchFamily="18" charset="0"/>
              </a:rPr>
              <a:t>Là con của 1 gia đình nông dân nghèo khó nhưng tốt bụng. </a:t>
            </a:r>
          </a:p>
          <a:p>
            <a:r>
              <a:rPr lang="en-US" sz="2625" dirty="0">
                <a:latin typeface="Times New Roman" pitchFamily="18" charset="0"/>
                <a:cs typeface="Times New Roman" pitchFamily="18" charset="0"/>
              </a:rPr>
              <a:t> </a:t>
            </a:r>
            <a:r>
              <a:rPr lang="en-US" sz="2625" dirty="0" smtClean="0">
                <a:latin typeface="Times New Roman" pitchFamily="18" charset="0"/>
                <a:cs typeface="Times New Roman" pitchFamily="18" charset="0"/>
              </a:rPr>
              <a:t>- </a:t>
            </a:r>
            <a:r>
              <a:rPr lang="vi-VN" sz="2625" dirty="0">
                <a:latin typeface="Times New Roman" pitchFamily="18" charset="0"/>
                <a:cs typeface="Times New Roman" pitchFamily="18" charset="0"/>
              </a:rPr>
              <a:t>Sống nghèo khổ bằng nghề kiếm củi</a:t>
            </a:r>
            <a:r>
              <a:rPr lang="vi-VN" sz="2625" dirty="0" smtClean="0">
                <a:latin typeface="Times New Roman" pitchFamily="18" charset="0"/>
                <a:cs typeface="Times New Roman" pitchFamily="18" charset="0"/>
              </a:rPr>
              <a:t>.</a:t>
            </a:r>
            <a:endParaRPr lang="en-US" sz="2625" dirty="0" smtClean="0">
              <a:latin typeface="Times New Roman" pitchFamily="18" charset="0"/>
              <a:cs typeface="Times New Roman" pitchFamily="18" charset="0"/>
            </a:endParaRPr>
          </a:p>
          <a:p>
            <a:endParaRPr lang="vi-VN" sz="2625" dirty="0">
              <a:latin typeface="Times New Roman" pitchFamily="18" charset="0"/>
              <a:cs typeface="Times New Roman" pitchFamily="18" charset="0"/>
            </a:endParaRPr>
          </a:p>
        </p:txBody>
      </p:sp>
      <p:sp>
        <p:nvSpPr>
          <p:cNvPr id="24" name="矩形 14"/>
          <p:cNvSpPr/>
          <p:nvPr/>
        </p:nvSpPr>
        <p:spPr>
          <a:xfrm>
            <a:off x="340253" y="975998"/>
            <a:ext cx="8527299" cy="585994"/>
          </a:xfrm>
          <a:prstGeom prst="rect">
            <a:avLst/>
          </a:prstGeom>
        </p:spPr>
        <p:style>
          <a:lnRef idx="2">
            <a:schemeClr val="accent4"/>
          </a:lnRef>
          <a:fillRef idx="1">
            <a:schemeClr val="lt1"/>
          </a:fillRef>
          <a:effectRef idx="0">
            <a:schemeClr val="accent4"/>
          </a:effectRef>
          <a:fontRef idx="minor">
            <a:schemeClr val="dk1"/>
          </a:fontRef>
        </p:style>
        <p:txBody>
          <a:bodyPr wrap="square" lIns="0" tIns="0" rIns="0" bIns="0">
            <a:spAutoFit/>
          </a:bodyPr>
          <a:lstStyle/>
          <a:p>
            <a:pPr lvl="0" algn="just">
              <a:lnSpc>
                <a:spcPct val="115000"/>
              </a:lnSpc>
            </a:pPr>
            <a:r>
              <a:rPr lang="nl-NL" sz="3600" b="1" u="sng" dirty="0">
                <a:solidFill>
                  <a:srgbClr val="0000FF"/>
                </a:solidFill>
                <a:latin typeface="Times New Roman" panose="02020603050405020304" pitchFamily="18" charset="0"/>
                <a:ea typeface="Calibri"/>
                <a:cs typeface="Times New Roman" panose="02020603050405020304" pitchFamily="18" charset="0"/>
              </a:rPr>
              <a:t>1. Nhân vật Thạch Sanh</a:t>
            </a:r>
            <a:endParaRPr lang="en-US" sz="3600" dirty="0">
              <a:solidFill>
                <a:srgbClr val="0000FF"/>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xmlns="" val="383220900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934697" y="2672486"/>
            <a:ext cx="3499723" cy="1941196"/>
            <a:chOff x="3323035" y="1709739"/>
            <a:chExt cx="2544365" cy="1564480"/>
          </a:xfrm>
        </p:grpSpPr>
        <p:pic>
          <p:nvPicPr>
            <p:cNvPr id="15365" name="图片 7"/>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4037410" y="2255044"/>
              <a:ext cx="987028" cy="101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椭圆 8"/>
            <p:cNvSpPr/>
            <p:nvPr/>
          </p:nvSpPr>
          <p:spPr>
            <a:xfrm>
              <a:off x="3323035" y="1731169"/>
              <a:ext cx="621506" cy="620316"/>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0" name="椭圆 9"/>
            <p:cNvSpPr/>
            <p:nvPr/>
          </p:nvSpPr>
          <p:spPr>
            <a:xfrm>
              <a:off x="3738562" y="2180035"/>
              <a:ext cx="196454" cy="195263"/>
            </a:xfrm>
            <a:prstGeom prst="ellipse">
              <a:avLst/>
            </a:prstGeom>
            <a:solidFill>
              <a:srgbClr val="FCCB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1" name="椭圆 10"/>
            <p:cNvSpPr/>
            <p:nvPr/>
          </p:nvSpPr>
          <p:spPr>
            <a:xfrm>
              <a:off x="3924301" y="2349103"/>
              <a:ext cx="89297" cy="89297"/>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5369" name="文本框 11"/>
            <p:cNvSpPr txBox="1">
              <a:spLocks noChangeArrowheads="1"/>
            </p:cNvSpPr>
            <p:nvPr/>
          </p:nvSpPr>
          <p:spPr bwMode="auto">
            <a:xfrm>
              <a:off x="3403997" y="1857375"/>
              <a:ext cx="746522" cy="325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en-US" altLang="zh-CN" sz="2025" b="1" dirty="0">
                  <a:solidFill>
                    <a:srgbClr val="FFFFFF"/>
                  </a:solidFill>
                  <a:latin typeface="微软雅黑" panose="020B0503020204020204" pitchFamily="34" charset="-122"/>
                  <a:ea typeface="微软雅黑" panose="020B0503020204020204" pitchFamily="34" charset="-122"/>
                </a:rPr>
                <a:t>01</a:t>
              </a:r>
              <a:endParaRPr lang="zh-CN" altLang="en-US" sz="2025" b="1" dirty="0">
                <a:solidFill>
                  <a:srgbClr val="FFFFFF"/>
                </a:solidFill>
                <a:latin typeface="微软雅黑" panose="020B0503020204020204" pitchFamily="34" charset="-122"/>
                <a:ea typeface="微软雅黑" panose="020B0503020204020204" pitchFamily="34" charset="-122"/>
              </a:endParaRPr>
            </a:p>
          </p:txBody>
        </p:sp>
        <p:sp>
          <p:nvSpPr>
            <p:cNvPr id="13" name="椭圆 12"/>
            <p:cNvSpPr/>
            <p:nvPr/>
          </p:nvSpPr>
          <p:spPr>
            <a:xfrm rot="4500000">
              <a:off x="5105996" y="1710334"/>
              <a:ext cx="621506" cy="620315"/>
            </a:xfrm>
            <a:prstGeom prst="ellipse">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4" name="椭圆 13"/>
            <p:cNvSpPr/>
            <p:nvPr/>
          </p:nvSpPr>
          <p:spPr>
            <a:xfrm rot="4500000">
              <a:off x="5142905" y="2179440"/>
              <a:ext cx="195263" cy="196453"/>
            </a:xfrm>
            <a:prstGeom prst="ellipse">
              <a:avLst/>
            </a:prstGeom>
            <a:solidFill>
              <a:srgbClr val="6BD2D5"/>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5" name="椭圆 14"/>
            <p:cNvSpPr/>
            <p:nvPr/>
          </p:nvSpPr>
          <p:spPr>
            <a:xfrm rot="4500000">
              <a:off x="5117902" y="2390180"/>
              <a:ext cx="89297" cy="90488"/>
            </a:xfrm>
            <a:prstGeom prst="ellipse">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9" rIns="38576" bIns="19289" anchor="ctr"/>
            <a:lstStyle/>
            <a:p>
              <a:pPr algn="ctr">
                <a:defRPr/>
              </a:pPr>
              <a:endParaRPr lang="zh-CN" altLang="en-US" sz="1050" dirty="0">
                <a:solidFill>
                  <a:prstClr val="white"/>
                </a:solidFill>
              </a:endParaRPr>
            </a:p>
          </p:txBody>
        </p:sp>
        <p:sp>
          <p:nvSpPr>
            <p:cNvPr id="15373" name="文本框 15"/>
            <p:cNvSpPr txBox="1">
              <a:spLocks noChangeArrowheads="1"/>
            </p:cNvSpPr>
            <p:nvPr/>
          </p:nvSpPr>
          <p:spPr bwMode="auto">
            <a:xfrm>
              <a:off x="5197078" y="1840707"/>
              <a:ext cx="670322" cy="325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en-US" altLang="zh-CN" sz="2025" b="1" dirty="0">
                  <a:solidFill>
                    <a:srgbClr val="FFFFFF"/>
                  </a:solidFill>
                  <a:latin typeface="微软雅黑" panose="020B0503020204020204" pitchFamily="34" charset="-122"/>
                  <a:ea typeface="微软雅黑" panose="020B0503020204020204" pitchFamily="34" charset="-122"/>
                </a:rPr>
                <a:t>02</a:t>
              </a:r>
              <a:endParaRPr lang="zh-CN" altLang="en-US" sz="2025" b="1" dirty="0">
                <a:solidFill>
                  <a:srgbClr val="FFFFFF"/>
                </a:solidFill>
                <a:latin typeface="微软雅黑" panose="020B0503020204020204" pitchFamily="34" charset="-122"/>
                <a:ea typeface="微软雅黑" panose="020B0503020204020204" pitchFamily="34" charset="-122"/>
              </a:endParaRPr>
            </a:p>
          </p:txBody>
        </p:sp>
      </p:grpSp>
      <p:sp>
        <p:nvSpPr>
          <p:cNvPr id="30" name="Content Placeholder 2"/>
          <p:cNvSpPr txBox="1">
            <a:spLocks/>
          </p:cNvSpPr>
          <p:nvPr/>
        </p:nvSpPr>
        <p:spPr>
          <a:xfrm>
            <a:off x="381000" y="1447800"/>
            <a:ext cx="8229600" cy="651411"/>
          </a:xfrm>
          <a:prstGeom prst="rect">
            <a:avLst/>
          </a:prstGeom>
        </p:spPr>
        <p:style>
          <a:lnRef idx="2">
            <a:schemeClr val="accent6"/>
          </a:lnRef>
          <a:fillRef idx="1">
            <a:schemeClr val="lt1"/>
          </a:fillRef>
          <a:effectRef idx="0">
            <a:schemeClr val="accent6"/>
          </a:effectRef>
          <a:fontRef idx="minor">
            <a:schemeClr val="dk1"/>
          </a:fontRef>
        </p:style>
        <p:txBody>
          <a:bodyPr lIns="91438" tIns="45719" rIns="91438" bIns="45719">
            <a:normAutofit/>
          </a:bodyPr>
          <a:lstStyle/>
          <a:p>
            <a:pPr marL="171446" indent="-171446" algn="ctr">
              <a:lnSpc>
                <a:spcPct val="90000"/>
              </a:lnSpc>
              <a:spcBef>
                <a:spcPts val="750"/>
              </a:spcBef>
            </a:pPr>
            <a:r>
              <a:rPr lang="en-US" sz="3000" b="1" dirty="0" smtClean="0">
                <a:latin typeface="Times New Roman" pitchFamily="18" charset="0"/>
                <a:cs typeface="Times New Roman" pitchFamily="18" charset="0"/>
              </a:rPr>
              <a:t>Ý </a:t>
            </a:r>
            <a:r>
              <a:rPr lang="en-US" sz="3000" b="1" dirty="0" err="1" smtClean="0">
                <a:latin typeface="Times New Roman" pitchFamily="18" charset="0"/>
                <a:cs typeface="Times New Roman" pitchFamily="18" charset="0"/>
              </a:rPr>
              <a:t>nghĩa</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sự</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ra</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đời</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và</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lớn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lên</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của</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Thạch</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Sanh</a:t>
            </a:r>
            <a:endParaRPr lang="en-US" sz="3000" dirty="0">
              <a:solidFill>
                <a:schemeClr val="tx1"/>
              </a:solidFill>
              <a:latin typeface="+mj-lt"/>
              <a:cs typeface="Times New Roman" pitchFamily="18" charset="0"/>
            </a:endParaRPr>
          </a:p>
        </p:txBody>
      </p:sp>
      <p:sp>
        <p:nvSpPr>
          <p:cNvPr id="32" name="文本框 33"/>
          <p:cNvSpPr txBox="1">
            <a:spLocks noChangeArrowheads="1"/>
          </p:cNvSpPr>
          <p:nvPr/>
        </p:nvSpPr>
        <p:spPr bwMode="auto">
          <a:xfrm>
            <a:off x="276446" y="2668052"/>
            <a:ext cx="2275369" cy="1938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00000"/>
              </a:lnSpc>
              <a:spcBef>
                <a:spcPct val="0"/>
              </a:spcBef>
              <a:buNone/>
            </a:pPr>
            <a:r>
              <a:rPr lang="en-US" sz="2400" dirty="0">
                <a:solidFill>
                  <a:srgbClr val="0000FF"/>
                </a:solidFill>
                <a:latin typeface="Times New Roman" pitchFamily="18" charset="0"/>
                <a:cs typeface="Times New Roman" pitchFamily="18" charset="0"/>
              </a:rPr>
              <a:t>TS</a:t>
            </a:r>
            <a:r>
              <a:rPr lang="en-US" sz="2400" dirty="0">
                <a:solidFill>
                  <a:srgbClr val="0000FF"/>
                </a:solidFill>
                <a:latin typeface="+mj-lt"/>
              </a:rPr>
              <a:t> </a:t>
            </a:r>
            <a:r>
              <a:rPr lang="vi-VN" sz="2400" dirty="0">
                <a:solidFill>
                  <a:srgbClr val="0000FF"/>
                </a:solidFill>
                <a:latin typeface="+mj-lt"/>
              </a:rPr>
              <a:t>là con của người dân, cuộc đời và số phận rất gần gũi với nhân dân.</a:t>
            </a:r>
            <a:endParaRPr lang="zh-CN" altLang="en-US" sz="2025" b="1" dirty="0">
              <a:solidFill>
                <a:srgbClr val="0000FF"/>
              </a:solidFill>
              <a:latin typeface="+mj-lt"/>
              <a:ea typeface="微软雅黑" panose="020B0503020204020204" pitchFamily="34" charset="-122"/>
            </a:endParaRPr>
          </a:p>
        </p:txBody>
      </p:sp>
      <p:sp>
        <p:nvSpPr>
          <p:cNvPr id="34" name="文本框 27"/>
          <p:cNvSpPr txBox="1">
            <a:spLocks noChangeArrowheads="1"/>
          </p:cNvSpPr>
          <p:nvPr/>
        </p:nvSpPr>
        <p:spPr bwMode="auto">
          <a:xfrm>
            <a:off x="6341074" y="2666575"/>
            <a:ext cx="2622173" cy="31208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buNone/>
            </a:pPr>
            <a:r>
              <a:rPr lang="vi-VN" sz="2400" dirty="0">
                <a:solidFill>
                  <a:srgbClr val="0000FF"/>
                </a:solidFill>
                <a:latin typeface="+mj-lt"/>
              </a:rPr>
              <a:t>Ra đời kì lạ, khác thường</a:t>
            </a:r>
            <a:r>
              <a:rPr lang="en-US" sz="2400" dirty="0">
                <a:solidFill>
                  <a:srgbClr val="0000FF"/>
                </a:solidFill>
                <a:latin typeface="+mj-lt"/>
              </a:rPr>
              <a:t> </a:t>
            </a:r>
            <a:r>
              <a:rPr lang="en-US" sz="2400" dirty="0">
                <a:solidFill>
                  <a:srgbClr val="0000FF"/>
                </a:solidFill>
                <a:latin typeface="+mj-lt"/>
                <a:sym typeface="Wingdings" pitchFamily="2" charset="2"/>
              </a:rPr>
              <a:t> </a:t>
            </a:r>
            <a:r>
              <a:rPr lang="vi-VN" sz="2400" dirty="0">
                <a:solidFill>
                  <a:srgbClr val="0000FF"/>
                </a:solidFill>
                <a:latin typeface="+mj-lt"/>
              </a:rPr>
              <a:t>Tô đậm tính chất kì lạ, đẹp đẽ cho nhân vật lí tưởng</a:t>
            </a:r>
            <a:r>
              <a:rPr lang="en-US" sz="2400" dirty="0">
                <a:solidFill>
                  <a:srgbClr val="0000FF"/>
                </a:solidFill>
                <a:latin typeface="+mj-lt"/>
              </a:rPr>
              <a:t> </a:t>
            </a:r>
            <a:r>
              <a:rPr lang="en-US" sz="2400" dirty="0">
                <a:solidFill>
                  <a:srgbClr val="0000FF"/>
                </a:solidFill>
                <a:latin typeface="+mj-lt"/>
                <a:sym typeface="Wingdings" pitchFamily="2" charset="2"/>
              </a:rPr>
              <a:t></a:t>
            </a:r>
            <a:r>
              <a:rPr lang="vi-VN" sz="2400" dirty="0">
                <a:solidFill>
                  <a:srgbClr val="0000FF"/>
                </a:solidFill>
                <a:latin typeface="+mj-lt"/>
              </a:rPr>
              <a:t> Tăng sức hấp dẫn cho câu chuyện</a:t>
            </a:r>
            <a:r>
              <a:rPr lang="en-US" sz="2400" dirty="0">
                <a:solidFill>
                  <a:srgbClr val="0000FF"/>
                </a:solidFill>
                <a:latin typeface="+mj-lt"/>
              </a:rPr>
              <a:t> </a:t>
            </a:r>
            <a:r>
              <a:rPr lang="en-US" sz="2400" dirty="0">
                <a:solidFill>
                  <a:srgbClr val="0000FF"/>
                </a:solidFill>
                <a:latin typeface="+mj-lt"/>
                <a:sym typeface="Wingdings" pitchFamily="2" charset="2"/>
              </a:rPr>
              <a:t></a:t>
            </a:r>
            <a:r>
              <a:rPr lang="vi-VN" sz="2400" dirty="0">
                <a:solidFill>
                  <a:srgbClr val="0000FF"/>
                </a:solidFill>
                <a:latin typeface="+mj-lt"/>
              </a:rPr>
              <a:t> </a:t>
            </a:r>
            <a:r>
              <a:rPr lang="en-US" sz="2400" dirty="0">
                <a:solidFill>
                  <a:srgbClr val="0000FF"/>
                </a:solidFill>
                <a:latin typeface="+mj-lt"/>
              </a:rPr>
              <a:t>B</a:t>
            </a:r>
            <a:r>
              <a:rPr lang="vi-VN" sz="2400" dirty="0">
                <a:solidFill>
                  <a:srgbClr val="0000FF"/>
                </a:solidFill>
                <a:latin typeface="+mj-lt"/>
              </a:rPr>
              <a:t>áo hiệu lập chiến công.</a:t>
            </a:r>
          </a:p>
          <a:p>
            <a:pPr algn="just">
              <a:lnSpc>
                <a:spcPct val="100000"/>
              </a:lnSpc>
              <a:spcBef>
                <a:spcPct val="0"/>
              </a:spcBef>
              <a:buNone/>
            </a:pPr>
            <a:r>
              <a:rPr lang="en-US" sz="2400" dirty="0">
                <a:solidFill>
                  <a:srgbClr val="0000FF"/>
                </a:solidFill>
                <a:latin typeface="+mj-lt"/>
                <a:sym typeface="Wingdings" pitchFamily="2" charset="2"/>
              </a:rPr>
              <a:t> </a:t>
            </a:r>
            <a:endParaRPr lang="zh-CN" altLang="en-US" sz="2025" b="1" dirty="0">
              <a:solidFill>
                <a:srgbClr val="0000FF"/>
              </a:solidFill>
              <a:latin typeface="+mj-lt"/>
              <a:ea typeface="微软雅黑" panose="020B0503020204020204" pitchFamily="34" charset="-122"/>
            </a:endParaRPr>
          </a:p>
        </p:txBody>
      </p:sp>
    </p:spTree>
    <p:extLst>
      <p:ext uri="{BB962C8B-B14F-4D97-AF65-F5344CB8AC3E}">
        <p14:creationId xmlns:p14="http://schemas.microsoft.com/office/powerpoint/2010/main" xmlns="" val="234999783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amond(in)">
                                      <p:cBhvr>
                                        <p:cTn id="12" dur="2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amond(in)">
                                      <p:cBhvr>
                                        <p:cTn id="1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Ã¬nh áº£nh cÃ³ liÃªn quan"/>
          <p:cNvPicPr>
            <a:picLocks noChangeAspect="1" noChangeArrowheads="1"/>
          </p:cNvPicPr>
          <p:nvPr/>
        </p:nvPicPr>
        <p:blipFill>
          <a:blip r:embed="rId2"/>
          <a:srcRect/>
          <a:stretch>
            <a:fillRect/>
          </a:stretch>
        </p:blipFill>
        <p:spPr bwMode="auto">
          <a:xfrm>
            <a:off x="4470616" y="2600991"/>
            <a:ext cx="4673384" cy="3399761"/>
          </a:xfrm>
          <a:prstGeom prst="rect">
            <a:avLst/>
          </a:prstGeom>
          <a:noFill/>
        </p:spPr>
      </p:pic>
      <p:pic>
        <p:nvPicPr>
          <p:cNvPr id="1028" name="Picture 4" descr="HÃ¬nh áº£nh cÃ³ liÃªn quan"/>
          <p:cNvPicPr>
            <a:picLocks noChangeAspect="1" noChangeArrowheads="1"/>
          </p:cNvPicPr>
          <p:nvPr/>
        </p:nvPicPr>
        <p:blipFill>
          <a:blip r:embed="rId3"/>
          <a:srcRect r="9262" b="5281"/>
          <a:stretch>
            <a:fillRect/>
          </a:stretch>
        </p:blipFill>
        <p:spPr bwMode="auto">
          <a:xfrm>
            <a:off x="0" y="2590358"/>
            <a:ext cx="4455042" cy="3410393"/>
          </a:xfrm>
          <a:prstGeom prst="rect">
            <a:avLst/>
          </a:prstGeom>
          <a:noFill/>
        </p:spPr>
      </p:pic>
      <p:sp>
        <p:nvSpPr>
          <p:cNvPr id="5" name="Cloud 4"/>
          <p:cNvSpPr/>
          <p:nvPr/>
        </p:nvSpPr>
        <p:spPr>
          <a:xfrm>
            <a:off x="1796903" y="1006106"/>
            <a:ext cx="5199321" cy="1371600"/>
          </a:xfrm>
          <a:prstGeom prst="cloud">
            <a:avLst/>
          </a:prstGeom>
        </p:spPr>
        <p:style>
          <a:lnRef idx="2">
            <a:schemeClr val="accent1"/>
          </a:lnRef>
          <a:fillRef idx="1">
            <a:schemeClr val="lt1"/>
          </a:fillRef>
          <a:effectRef idx="0">
            <a:schemeClr val="accent1"/>
          </a:effectRef>
          <a:fontRef idx="minor">
            <a:schemeClr val="dk1"/>
          </a:fontRef>
        </p:style>
        <p:txBody>
          <a:bodyPr lIns="91438" tIns="45719" rIns="91438" bIns="45719" rtlCol="0" anchor="ctr"/>
          <a:lstStyle/>
          <a:p>
            <a:pPr algn="ctr"/>
            <a:endParaRPr lang="en-US" sz="1350"/>
          </a:p>
        </p:txBody>
      </p:sp>
      <p:sp>
        <p:nvSpPr>
          <p:cNvPr id="6" name="Rectangle 5"/>
          <p:cNvSpPr>
            <a:spLocks noChangeArrowheads="1"/>
          </p:cNvSpPr>
          <p:nvPr/>
        </p:nvSpPr>
        <p:spPr bwMode="auto">
          <a:xfrm>
            <a:off x="2360425" y="1229389"/>
            <a:ext cx="4221125" cy="830995"/>
          </a:xfrm>
          <a:prstGeom prst="rect">
            <a:avLst/>
          </a:prstGeom>
          <a:noFill/>
          <a:ln w="9525">
            <a:noFill/>
            <a:miter lim="800000"/>
            <a:headEnd/>
            <a:tailEnd/>
          </a:ln>
          <a:effectLst/>
        </p:spPr>
        <p:txBody>
          <a:bodyPr vert="horz" wrap="square" lIns="91438" tIns="45719" rIns="91438" bIns="45719" numCol="1" anchor="ctr" anchorCtr="0" compatLnSpc="1">
            <a:prstTxWarp prst="textNoShape">
              <a:avLst/>
            </a:prstTxWarp>
            <a:spAutoFit/>
          </a:bodyPr>
          <a:lstStyle/>
          <a:p>
            <a:pPr algn="ctr" defTabSz="914378" fontAlgn="base">
              <a:spcBef>
                <a:spcPct val="0"/>
              </a:spcBef>
              <a:spcAft>
                <a:spcPct val="0"/>
              </a:spcAft>
            </a:pPr>
            <a:r>
              <a:rPr lang="vi-VN" sz="2400" b="1" dirty="0">
                <a:latin typeface="Times New Roman" pitchFamily="18" charset="0"/>
                <a:ea typeface="Times New Roman" pitchFamily="18" charset="0"/>
                <a:cs typeface="Times New Roman" pitchFamily="18" charset="0"/>
              </a:rPr>
              <a:t>Sự ra đời của Thạch Sanh</a:t>
            </a:r>
            <a:r>
              <a:rPr lang="vi-VN" sz="2400" b="1" i="1" dirty="0">
                <a:latin typeface="Times New Roman" pitchFamily="18" charset="0"/>
                <a:ea typeface="Times New Roman" pitchFamily="18" charset="0"/>
                <a:cs typeface="Times New Roman" pitchFamily="18" charset="0"/>
              </a:rPr>
              <a:t> </a:t>
            </a:r>
            <a:r>
              <a:rPr lang="vi-VN" sz="2400" b="1" dirty="0">
                <a:latin typeface="Times New Roman" pitchFamily="18" charset="0"/>
                <a:ea typeface="Times New Roman" pitchFamily="18" charset="0"/>
                <a:cs typeface="Times New Roman" pitchFamily="18" charset="0"/>
              </a:rPr>
              <a:t>gợi em nhớ tới nhân vật nào?</a:t>
            </a:r>
            <a:endParaRPr lang="vi-VN" sz="2400" dirty="0">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xmlns="" val="32689662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additive="base">
                                        <p:cTn id="15" dur="500" fill="hold"/>
                                        <p:tgtEl>
                                          <p:spTgt spid="1028"/>
                                        </p:tgtEl>
                                        <p:attrNameLst>
                                          <p:attrName>ppt_x</p:attrName>
                                        </p:attrNameLst>
                                      </p:cBhvr>
                                      <p:tavLst>
                                        <p:tav tm="0">
                                          <p:val>
                                            <p:strVal val="#ppt_x"/>
                                          </p:val>
                                        </p:tav>
                                        <p:tav tm="100000">
                                          <p:val>
                                            <p:strVal val="#ppt_x"/>
                                          </p:val>
                                        </p:tav>
                                      </p:tavLst>
                                    </p:anim>
                                    <p:anim calcmode="lin" valueType="num">
                                      <p:cBhvr additive="base">
                                        <p:cTn id="1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additive="base">
                                        <p:cTn id="21" dur="500" fill="hold"/>
                                        <p:tgtEl>
                                          <p:spTgt spid="1026"/>
                                        </p:tgtEl>
                                        <p:attrNameLst>
                                          <p:attrName>ppt_x</p:attrName>
                                        </p:attrNameLst>
                                      </p:cBhvr>
                                      <p:tavLst>
                                        <p:tav tm="0">
                                          <p:val>
                                            <p:strVal val="#ppt_x"/>
                                          </p:val>
                                        </p:tav>
                                        <p:tav tm="100000">
                                          <p:val>
                                            <p:strVal val="#ppt_x"/>
                                          </p:val>
                                        </p:tav>
                                      </p:tavLst>
                                    </p:anim>
                                    <p:anim calcmode="lin" valueType="num">
                                      <p:cBhvr additive="base">
                                        <p:cTn id="2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a:t>
            </a:r>
            <a:r>
              <a:rPr lang="en-US" sz="2800" b="1" kern="0" dirty="0" smtClean="0">
                <a:solidFill>
                  <a:sysClr val="window" lastClr="FFFFFF"/>
                </a:solidFill>
                <a:latin typeface="Times New Roman" pitchFamily="18" charset="0"/>
                <a:cs typeface="Times New Roman" pitchFamily="18" charset="0"/>
              </a:rPr>
              <a:t>ĐỌC- </a:t>
            </a: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TÌM HIỂU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5" name="Rectangle 4"/>
          <p:cNvSpPr/>
          <p:nvPr/>
        </p:nvSpPr>
        <p:spPr>
          <a:xfrm>
            <a:off x="467544" y="908720"/>
            <a:ext cx="8208912" cy="2095958"/>
          </a:xfrm>
          <a:prstGeom prst="rect">
            <a:avLst/>
          </a:prstGeom>
        </p:spPr>
        <p:txBody>
          <a:bodyPr wrap="square">
            <a:spAutoFit/>
          </a:bodyPr>
          <a:lstStyle/>
          <a:p>
            <a:pPr algn="just">
              <a:lnSpc>
                <a:spcPct val="115000"/>
              </a:lnSpc>
            </a:pPr>
            <a:r>
              <a:rPr lang="nl-NL" sz="2800" b="1" u="sng" dirty="0">
                <a:solidFill>
                  <a:srgbClr val="0000FF"/>
                </a:solidFill>
                <a:latin typeface="Times New Roman"/>
                <a:ea typeface="Calibri"/>
                <a:cs typeface="Times New Roman"/>
              </a:rPr>
              <a:t>1. Nhân vật Thạch Sanh</a:t>
            </a:r>
            <a:endParaRPr lang="en-US" sz="2000" dirty="0">
              <a:solidFill>
                <a:srgbClr val="0000FF"/>
              </a:solidFill>
              <a:ea typeface="Calibri"/>
              <a:cs typeface="Times New Roman"/>
            </a:endParaRPr>
          </a:p>
          <a:p>
            <a:pPr marL="20955" algn="just">
              <a:lnSpc>
                <a:spcPct val="115000"/>
              </a:lnSpc>
            </a:pPr>
            <a:r>
              <a:rPr lang="nl-NL" sz="2800" b="1" i="1" dirty="0">
                <a:solidFill>
                  <a:prstClr val="black"/>
                </a:solidFill>
                <a:latin typeface="Times New Roman"/>
                <a:ea typeface="Calibri"/>
                <a:cs typeface="Times New Roman"/>
              </a:rPr>
              <a:t>a. Sự ra đời và lớn lên của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lnSpc>
                <a:spcPct val="115000"/>
              </a:lnSpc>
            </a:pPr>
            <a:r>
              <a:rPr lang="nl-NL" sz="2800" b="1" i="1" dirty="0">
                <a:solidFill>
                  <a:prstClr val="black"/>
                </a:solidFill>
                <a:latin typeface="Times New Roman"/>
                <a:ea typeface="Calibri"/>
                <a:cs typeface="Times New Roman"/>
              </a:rPr>
              <a:t>b. Những chiến công và phẩm chất của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spcBef>
                <a:spcPct val="20000"/>
              </a:spcBef>
            </a:pPr>
            <a:r>
              <a:rPr lang="en-US" sz="2800" b="1" dirty="0" smtClean="0">
                <a:solidFill>
                  <a:srgbClr val="0000FF"/>
                </a:solidFill>
                <a:latin typeface="Times New Roman"/>
                <a:ea typeface="Times New Roman"/>
              </a:rPr>
              <a:t>- </a:t>
            </a:r>
            <a:r>
              <a:rPr lang="en-US" sz="2800" b="1" dirty="0" err="1" smtClean="0">
                <a:solidFill>
                  <a:srgbClr val="0000FF"/>
                </a:solidFill>
                <a:latin typeface="Times New Roman"/>
                <a:ea typeface="Times New Roman"/>
              </a:rPr>
              <a:t>Những</a:t>
            </a:r>
            <a:r>
              <a:rPr lang="en-US" sz="2800" b="1" dirty="0" smtClean="0">
                <a:solidFill>
                  <a:srgbClr val="0000FF"/>
                </a:solidFill>
                <a:latin typeface="Times New Roman"/>
                <a:ea typeface="Times New Roman"/>
              </a:rPr>
              <a:t> </a:t>
            </a:r>
            <a:r>
              <a:rPr lang="en-US" sz="2800" b="1" dirty="0" err="1" smtClean="0">
                <a:solidFill>
                  <a:srgbClr val="0000FF"/>
                </a:solidFill>
                <a:latin typeface="Times New Roman"/>
                <a:ea typeface="Times New Roman"/>
              </a:rPr>
              <a:t>chiến</a:t>
            </a:r>
            <a:r>
              <a:rPr lang="en-US" sz="2800" b="1" dirty="0" smtClean="0">
                <a:solidFill>
                  <a:srgbClr val="0000FF"/>
                </a:solidFill>
                <a:latin typeface="Times New Roman"/>
                <a:ea typeface="Times New Roman"/>
              </a:rPr>
              <a:t> </a:t>
            </a:r>
            <a:r>
              <a:rPr lang="en-US" sz="2800" b="1" dirty="0" err="1" smtClean="0">
                <a:solidFill>
                  <a:srgbClr val="0000FF"/>
                </a:solidFill>
                <a:latin typeface="Times New Roman"/>
                <a:ea typeface="Times New Roman"/>
              </a:rPr>
              <a:t>công</a:t>
            </a:r>
            <a:r>
              <a:rPr lang="en-US" sz="2800" b="1" dirty="0" smtClean="0">
                <a:solidFill>
                  <a:srgbClr val="0000FF"/>
                </a:solidFill>
                <a:latin typeface="Times New Roman"/>
                <a:ea typeface="Times New Roman"/>
              </a:rPr>
              <a:t>: </a:t>
            </a:r>
            <a:endParaRPr lang="en-US" sz="2800" b="1" dirty="0">
              <a:solidFill>
                <a:srgbClr val="0000FF"/>
              </a:solidFill>
              <a:latin typeface="Times New Roman"/>
              <a:ea typeface="Times New Roman"/>
            </a:endParaRPr>
          </a:p>
        </p:txBody>
      </p:sp>
      <p:sp>
        <p:nvSpPr>
          <p:cNvPr id="2" name="TextBox 1"/>
          <p:cNvSpPr txBox="1"/>
          <p:nvPr/>
        </p:nvSpPr>
        <p:spPr>
          <a:xfrm>
            <a:off x="304800" y="3950375"/>
            <a:ext cx="2275656"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400" b="1" dirty="0" err="1" smtClean="0">
                <a:solidFill>
                  <a:srgbClr val="0000FF"/>
                </a:solidFill>
                <a:latin typeface="Times New Roman" pitchFamily="18" charset="0"/>
                <a:cs typeface="Times New Roman" pitchFamily="18" charset="0"/>
              </a:rPr>
              <a:t>Nhóm</a:t>
            </a:r>
            <a:r>
              <a:rPr lang="en-US" sz="4400" b="1" dirty="0" smtClean="0">
                <a:solidFill>
                  <a:srgbClr val="0000FF"/>
                </a:solidFill>
                <a:latin typeface="Times New Roman" pitchFamily="18" charset="0"/>
                <a:cs typeface="Times New Roman" pitchFamily="18" charset="0"/>
              </a:rPr>
              <a:t> 1</a:t>
            </a:r>
            <a:endParaRPr lang="en-US" sz="4400" b="1" dirty="0">
              <a:solidFill>
                <a:srgbClr val="0000FF"/>
              </a:solidFill>
              <a:latin typeface="Times New Roman" pitchFamily="18" charset="0"/>
              <a:cs typeface="Times New Roman" pitchFamily="18" charset="0"/>
            </a:endParaRPr>
          </a:p>
        </p:txBody>
      </p:sp>
      <p:sp>
        <p:nvSpPr>
          <p:cNvPr id="7" name="Rounded Rectangle 6"/>
          <p:cNvSpPr/>
          <p:nvPr/>
        </p:nvSpPr>
        <p:spPr>
          <a:xfrm>
            <a:off x="3962400" y="2743200"/>
            <a:ext cx="4419600" cy="149491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tắt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những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chiến</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thử</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thách</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Thạch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Sanh</a:t>
            </a:r>
            <a:r>
              <a:rPr lang="en-US" sz="2800" b="1" dirty="0">
                <a:latin typeface="Times New Roman" pitchFamily="18" charset="0"/>
                <a:cs typeface="Times New Roman" pitchFamily="18" charset="0"/>
              </a:rPr>
              <a:t>.</a:t>
            </a:r>
          </a:p>
        </p:txBody>
      </p:sp>
      <p:sp>
        <p:nvSpPr>
          <p:cNvPr id="10" name="Rounded Rectangle 9"/>
          <p:cNvSpPr/>
          <p:nvPr/>
        </p:nvSpPr>
        <p:spPr>
          <a:xfrm>
            <a:off x="3962400" y="4800599"/>
            <a:ext cx="4419600" cy="144780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latin typeface="Times New Roman" pitchFamily="18" charset="0"/>
                <a:cs typeface="Times New Roman" pitchFamily="18" charset="0"/>
              </a:rPr>
              <a:t>Nhận </a:t>
            </a:r>
            <a:r>
              <a:rPr lang="vi-VN" sz="2800" b="1" dirty="0">
                <a:latin typeface="Times New Roman" pitchFamily="18" charset="0"/>
                <a:cs typeface="Times New Roman" pitchFamily="18" charset="0"/>
              </a:rPr>
              <a:t>xét về những chiến công và thử thách đó.</a:t>
            </a:r>
          </a:p>
        </p:txBody>
      </p:sp>
      <p:cxnSp>
        <p:nvCxnSpPr>
          <p:cNvPr id="12" name="Straight Arrow Connector 11"/>
          <p:cNvCxnSpPr>
            <a:stCxn id="2" idx="3"/>
            <a:endCxn id="7" idx="1"/>
          </p:cNvCxnSpPr>
          <p:nvPr/>
        </p:nvCxnSpPr>
        <p:spPr>
          <a:xfrm flipV="1">
            <a:off x="2580456" y="3490655"/>
            <a:ext cx="1381944" cy="84444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 idx="3"/>
            <a:endCxn id="10" idx="1"/>
          </p:cNvCxnSpPr>
          <p:nvPr/>
        </p:nvCxnSpPr>
        <p:spPr>
          <a:xfrm>
            <a:off x="2580456" y="4335096"/>
            <a:ext cx="1381944" cy="11894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847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arn(inVertic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450145" y="2218028"/>
            <a:ext cx="3284553" cy="1190625"/>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Cứu</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công</a:t>
            </a:r>
            <a:r>
              <a:rPr lang="en-US" sz="2200" b="1" dirty="0">
                <a:solidFill>
                  <a:prstClr val="black"/>
                </a:solidFill>
                <a:latin typeface="Times New Roman" pitchFamily="18" charset="0"/>
                <a:cs typeface="Times New Roman" pitchFamily="18" charset="0"/>
              </a:rPr>
              <a:t> </a:t>
            </a:r>
            <a:r>
              <a:rPr lang="en-US" sz="2200" b="1" dirty="0" err="1" smtClean="0">
                <a:solidFill>
                  <a:prstClr val="black"/>
                </a:solidFill>
                <a:latin typeface="Times New Roman" pitchFamily="18" charset="0"/>
                <a:cs typeface="Times New Roman" pitchFamily="18" charset="0"/>
              </a:rPr>
              <a:t>chúa</a:t>
            </a:r>
            <a:r>
              <a:rPr lang="en-US" sz="2200" b="1" dirty="0" smtClean="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bị</a:t>
            </a:r>
            <a:r>
              <a:rPr lang="en-US" sz="2200"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Lý</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Thông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lấp</a:t>
            </a:r>
            <a:r>
              <a:rPr lang="en-US" sz="2200" b="1" dirty="0">
                <a:solidFill>
                  <a:prstClr val="black"/>
                </a:solidFill>
                <a:latin typeface="Times New Roman" pitchFamily="18" charset="0"/>
                <a:cs typeface="Times New Roman" pitchFamily="18" charset="0"/>
              </a:rPr>
              <a:t> </a:t>
            </a:r>
            <a:r>
              <a:rPr lang="en-US" sz="2200" b="1" dirty="0" err="1" smtClean="0">
                <a:solidFill>
                  <a:prstClr val="black"/>
                </a:solidFill>
                <a:latin typeface="Times New Roman" pitchFamily="18" charset="0"/>
                <a:cs typeface="Times New Roman" pitchFamily="18" charset="0"/>
              </a:rPr>
              <a:t>cửa</a:t>
            </a:r>
            <a:r>
              <a:rPr lang="en-US" sz="2200" b="1" dirty="0" smtClean="0">
                <a:solidFill>
                  <a:prstClr val="black"/>
                </a:solidFill>
                <a:latin typeface="Times New Roman" pitchFamily="18" charset="0"/>
                <a:cs typeface="Times New Roman" pitchFamily="18" charset="0"/>
              </a:rPr>
              <a:t> hang</a:t>
            </a:r>
            <a:endParaRPr lang="en-US" sz="2200" b="1" dirty="0">
              <a:solidFill>
                <a:prstClr val="black"/>
              </a:solidFill>
              <a:latin typeface="Times New Roman" pitchFamily="18" charset="0"/>
              <a:cs typeface="Times New Roman" pitchFamily="18" charset="0"/>
            </a:endParaRPr>
          </a:p>
        </p:txBody>
      </p:sp>
      <p:sp>
        <p:nvSpPr>
          <p:cNvPr id="79876" name="Rectangle 4"/>
          <p:cNvSpPr>
            <a:spLocks noChangeArrowheads="1"/>
          </p:cNvSpPr>
          <p:nvPr/>
        </p:nvSpPr>
        <p:spPr bwMode="auto">
          <a:xfrm>
            <a:off x="457200" y="3983723"/>
            <a:ext cx="3277498" cy="1195167"/>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Quân</a:t>
            </a:r>
            <a:r>
              <a:rPr lang="en-US" sz="2200" b="1" dirty="0">
                <a:solidFill>
                  <a:prstClr val="black"/>
                </a:solidFill>
                <a:latin typeface="Times New Roman" pitchFamily="18" charset="0"/>
                <a:cs typeface="Times New Roman" pitchFamily="18" charset="0"/>
              </a:rPr>
              <a:t> 18 </a:t>
            </a:r>
            <a:r>
              <a:rPr lang="en-US" sz="2200" b="1" dirty="0" err="1">
                <a:solidFill>
                  <a:prstClr val="black"/>
                </a:solidFill>
                <a:latin typeface="Times New Roman" pitchFamily="18" charset="0"/>
                <a:cs typeface="Times New Roman" pitchFamily="18" charset="0"/>
              </a:rPr>
              <a:t>nước</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chư</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hầu</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kéo</a:t>
            </a:r>
            <a:r>
              <a:rPr lang="en-US" sz="2200" b="1" dirty="0">
                <a:solidFill>
                  <a:prstClr val="black"/>
                </a:solidFill>
                <a:latin typeface="Times New Roman" pitchFamily="18" charset="0"/>
                <a:cs typeface="Times New Roman" pitchFamily="18" charset="0"/>
              </a:rPr>
              <a:t> sang </a:t>
            </a:r>
            <a:r>
              <a:rPr lang="en-US" sz="2200" b="1" dirty="0" err="1">
                <a:solidFill>
                  <a:prstClr val="black"/>
                </a:solidFill>
                <a:latin typeface="Times New Roman" pitchFamily="18" charset="0"/>
                <a:cs typeface="Times New Roman" pitchFamily="18" charset="0"/>
              </a:rPr>
              <a:t>đánh</a:t>
            </a:r>
            <a:r>
              <a:rPr lang="en-US" sz="2200" b="1" dirty="0">
                <a:solidFill>
                  <a:prstClr val="black"/>
                </a:solidFill>
                <a:latin typeface="Times New Roman" pitchFamily="18" charset="0"/>
                <a:cs typeface="Times New Roman" pitchFamily="18" charset="0"/>
              </a:rPr>
              <a:t> </a:t>
            </a: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77" name="Oval 5"/>
          <p:cNvSpPr>
            <a:spLocks noChangeArrowheads="1"/>
          </p:cNvSpPr>
          <p:nvPr/>
        </p:nvSpPr>
        <p:spPr bwMode="auto">
          <a:xfrm>
            <a:off x="4702720" y="4027777"/>
            <a:ext cx="3810000" cy="1014414"/>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b="1" dirty="0" err="1" smtClean="0">
                <a:solidFill>
                  <a:prstClr val="black"/>
                </a:solidFill>
                <a:latin typeface="Times New Roman" pitchFamily="18" charset="0"/>
                <a:cs typeface="Times New Roman" pitchFamily="18" charset="0"/>
              </a:rPr>
              <a:t>Dùng</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tiếng</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đàn</a:t>
            </a:r>
            <a:r>
              <a:rPr lang="en-US" b="1" dirty="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chiến</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thắng</a:t>
            </a: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quân</a:t>
            </a:r>
            <a:r>
              <a:rPr lang="en-US" b="1" dirty="0">
                <a:solidFill>
                  <a:prstClr val="black"/>
                </a:solidFill>
                <a:latin typeface="Times New Roman" pitchFamily="18" charset="0"/>
                <a:cs typeface="Times New Roman" pitchFamily="18" charset="0"/>
              </a:rPr>
              <a:t> 18 </a:t>
            </a:r>
            <a:r>
              <a:rPr lang="en-US" b="1" dirty="0" err="1">
                <a:solidFill>
                  <a:prstClr val="black"/>
                </a:solidFill>
                <a:latin typeface="Times New Roman" pitchFamily="18" charset="0"/>
                <a:cs typeface="Times New Roman" pitchFamily="18" charset="0"/>
              </a:rPr>
              <a:t>nước</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chư</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hầu</a:t>
            </a:r>
            <a:r>
              <a:rPr lang="en-US" b="1" dirty="0">
                <a:solidFill>
                  <a:prstClr val="black"/>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nối</a:t>
            </a:r>
            <a:r>
              <a:rPr lang="en-US" b="1" dirty="0">
                <a:solidFill>
                  <a:srgbClr val="FF3300"/>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ngôi</a:t>
            </a:r>
            <a:endParaRPr lang="en-US" b="1" dirty="0">
              <a:solidFill>
                <a:srgbClr val="FF3300"/>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79" name="Oval 7"/>
          <p:cNvSpPr>
            <a:spLocks noChangeArrowheads="1"/>
          </p:cNvSpPr>
          <p:nvPr/>
        </p:nvSpPr>
        <p:spPr bwMode="auto">
          <a:xfrm>
            <a:off x="4723502" y="2218028"/>
            <a:ext cx="3733800" cy="1190625"/>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r>
              <a:rPr lang="en-US" b="1" dirty="0" err="1" smtClean="0">
                <a:solidFill>
                  <a:prstClr val="black"/>
                </a:solidFill>
                <a:latin typeface="Times New Roman" pitchFamily="18" charset="0"/>
                <a:cs typeface="Times New Roman" pitchFamily="18" charset="0"/>
              </a:rPr>
              <a:t>Diệt</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đại</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bàng</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cứu</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công</a:t>
            </a:r>
            <a:r>
              <a:rPr lang="en-US"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c</a:t>
            </a:r>
            <a:r>
              <a:rPr lang="en-US" b="1" dirty="0" err="1" smtClean="0">
                <a:solidFill>
                  <a:prstClr val="black"/>
                </a:solidFill>
                <a:latin typeface="Times New Roman" pitchFamily="18" charset="0"/>
                <a:cs typeface="Times New Roman" pitchFamily="18" charset="0"/>
              </a:rPr>
              <a:t>húa</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cứu</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thái</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tử</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được</a:t>
            </a:r>
            <a:r>
              <a:rPr lang="en-US"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tặng</a:t>
            </a:r>
            <a:r>
              <a:rPr lang="en-US" b="1" dirty="0">
                <a:solidFill>
                  <a:prstClr val="black"/>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đàn</a:t>
            </a:r>
            <a:r>
              <a:rPr lang="en-US" b="1" dirty="0">
                <a:solidFill>
                  <a:srgbClr val="FF3300"/>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thần</a:t>
            </a:r>
            <a:endParaRPr lang="en-US" b="1" dirty="0">
              <a:solidFill>
                <a:srgbClr val="FF3300"/>
              </a:solidFill>
              <a:latin typeface="Times New Roman" pitchFamily="18" charset="0"/>
              <a:cs typeface="Times New Roman" pitchFamily="18" charset="0"/>
            </a:endParaRPr>
          </a:p>
        </p:txBody>
      </p:sp>
      <p:sp>
        <p:nvSpPr>
          <p:cNvPr id="79880" name="Oval 8"/>
          <p:cNvSpPr>
            <a:spLocks noChangeArrowheads="1"/>
          </p:cNvSpPr>
          <p:nvPr/>
        </p:nvSpPr>
        <p:spPr bwMode="auto">
          <a:xfrm>
            <a:off x="4828309" y="611007"/>
            <a:ext cx="3733800" cy="981074"/>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endParaRPr lang="en-US" sz="20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000" b="1" dirty="0" err="1">
                <a:solidFill>
                  <a:prstClr val="black"/>
                </a:solidFill>
                <a:latin typeface="Times New Roman" pitchFamily="18" charset="0"/>
                <a:cs typeface="Times New Roman" pitchFamily="18" charset="0"/>
              </a:rPr>
              <a:t>Giết</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chằn</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tinh</a:t>
            </a:r>
            <a:r>
              <a:rPr lang="en-US" sz="2000" b="1" dirty="0">
                <a:solidFill>
                  <a:prstClr val="black"/>
                </a:solidFill>
                <a:latin typeface="Times New Roman" pitchFamily="18" charset="0"/>
                <a:cs typeface="Times New Roman" pitchFamily="18" charset="0"/>
              </a:rPr>
              <a:t> , </a:t>
            </a:r>
            <a:r>
              <a:rPr lang="en-US" sz="2000" b="1" dirty="0" err="1">
                <a:solidFill>
                  <a:prstClr val="black"/>
                </a:solidFill>
                <a:latin typeface="Times New Roman" pitchFamily="18" charset="0"/>
                <a:cs typeface="Times New Roman" pitchFamily="18" charset="0"/>
              </a:rPr>
              <a:t>thu</a:t>
            </a:r>
            <a:r>
              <a:rPr lang="en-US" sz="2000"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sz="2000" b="1" dirty="0" err="1">
                <a:solidFill>
                  <a:prstClr val="black"/>
                </a:solidFill>
                <a:latin typeface="Times New Roman" pitchFamily="18" charset="0"/>
                <a:cs typeface="Times New Roman" pitchFamily="18" charset="0"/>
              </a:rPr>
              <a:t>được</a:t>
            </a:r>
            <a:r>
              <a:rPr lang="en-US" sz="2000" b="1" dirty="0">
                <a:solidFill>
                  <a:prstClr val="black"/>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bộ</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cung</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tên</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vàng</a:t>
            </a:r>
            <a:r>
              <a:rPr lang="en-US" sz="2000" b="1" dirty="0">
                <a:solidFill>
                  <a:prstClr val="black"/>
                </a:solidFill>
                <a:latin typeface="Times New Roman" pitchFamily="18" charset="0"/>
                <a:cs typeface="Times New Roman" pitchFamily="18" charset="0"/>
              </a:rPr>
              <a:t> </a:t>
            </a:r>
          </a:p>
          <a:p>
            <a:pPr algn="ctr" fontAlgn="base">
              <a:spcBef>
                <a:spcPct val="0"/>
              </a:spcBef>
              <a:spcAft>
                <a:spcPct val="0"/>
              </a:spcAft>
            </a:pPr>
            <a:endParaRPr lang="en-US" sz="2000" b="1" dirty="0">
              <a:solidFill>
                <a:prstClr val="black"/>
              </a:solidFill>
              <a:latin typeface="Times New Roman" pitchFamily="18" charset="0"/>
              <a:cs typeface="Times New Roman" pitchFamily="18" charset="0"/>
            </a:endParaRPr>
          </a:p>
        </p:txBody>
      </p:sp>
      <p:sp>
        <p:nvSpPr>
          <p:cNvPr id="79881" name="Line 9"/>
          <p:cNvSpPr>
            <a:spLocks noChangeShapeType="1"/>
          </p:cNvSpPr>
          <p:nvPr/>
        </p:nvSpPr>
        <p:spPr bwMode="auto">
          <a:xfrm flipV="1">
            <a:off x="3741753" y="1104142"/>
            <a:ext cx="1086555" cy="4546"/>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2" name="Line 10"/>
          <p:cNvSpPr>
            <a:spLocks noChangeShapeType="1"/>
          </p:cNvSpPr>
          <p:nvPr/>
        </p:nvSpPr>
        <p:spPr bwMode="auto">
          <a:xfrm>
            <a:off x="3741753" y="2813340"/>
            <a:ext cx="988804" cy="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4" name="Line 12"/>
          <p:cNvSpPr>
            <a:spLocks noChangeShapeType="1"/>
          </p:cNvSpPr>
          <p:nvPr/>
        </p:nvSpPr>
        <p:spPr bwMode="auto">
          <a:xfrm>
            <a:off x="3723471" y="4599162"/>
            <a:ext cx="1000031" cy="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6" name="Rectangle 14"/>
          <p:cNvSpPr>
            <a:spLocks noChangeArrowheads="1"/>
          </p:cNvSpPr>
          <p:nvPr/>
        </p:nvSpPr>
        <p:spPr bwMode="auto">
          <a:xfrm>
            <a:off x="484909" y="611007"/>
            <a:ext cx="3249789" cy="946653"/>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Bị</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mẹ</a:t>
            </a:r>
            <a:r>
              <a:rPr lang="en-US" sz="2200" b="1" dirty="0">
                <a:solidFill>
                  <a:prstClr val="black"/>
                </a:solidFill>
                <a:latin typeface="Times New Roman" pitchFamily="18" charset="0"/>
                <a:cs typeface="Times New Roman" pitchFamily="18" charset="0"/>
              </a:rPr>
              <a:t> con </a:t>
            </a:r>
            <a:r>
              <a:rPr lang="en-US" sz="2200" b="1" dirty="0" err="1">
                <a:solidFill>
                  <a:prstClr val="black"/>
                </a:solidFill>
                <a:latin typeface="Times New Roman" pitchFamily="18" charset="0"/>
                <a:cs typeface="Times New Roman" pitchFamily="18" charset="0"/>
              </a:rPr>
              <a:t>Lý</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Thông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lừa</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đi</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canh</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miếu</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thế</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mạng</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88" name="Line 16"/>
          <p:cNvSpPr>
            <a:spLocks noChangeShapeType="1"/>
          </p:cNvSpPr>
          <p:nvPr/>
        </p:nvSpPr>
        <p:spPr bwMode="auto">
          <a:xfrm>
            <a:off x="6576548" y="1592081"/>
            <a:ext cx="13854" cy="62594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9" name="Line 17"/>
          <p:cNvSpPr>
            <a:spLocks noChangeShapeType="1"/>
          </p:cNvSpPr>
          <p:nvPr/>
        </p:nvSpPr>
        <p:spPr bwMode="auto">
          <a:xfrm>
            <a:off x="6590402" y="3408653"/>
            <a:ext cx="0" cy="619124"/>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90" name="Line 18"/>
          <p:cNvSpPr>
            <a:spLocks noChangeShapeType="1"/>
          </p:cNvSpPr>
          <p:nvPr/>
        </p:nvSpPr>
        <p:spPr bwMode="auto">
          <a:xfrm flipH="1">
            <a:off x="2012950" y="1592081"/>
            <a:ext cx="0" cy="62594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91" name="Line 19"/>
          <p:cNvSpPr>
            <a:spLocks noChangeShapeType="1"/>
          </p:cNvSpPr>
          <p:nvPr/>
        </p:nvSpPr>
        <p:spPr bwMode="auto">
          <a:xfrm>
            <a:off x="2012950" y="3408653"/>
            <a:ext cx="0" cy="611981"/>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24596" name="Rectangle 20"/>
          <p:cNvSpPr>
            <a:spLocks noGrp="1" noChangeArrowheads="1"/>
          </p:cNvSpPr>
          <p:nvPr>
            <p:ph type="title" idx="4294967295"/>
          </p:nvPr>
        </p:nvSpPr>
        <p:spPr bwMode="auto">
          <a:xfrm>
            <a:off x="0" y="77607"/>
            <a:ext cx="9144000" cy="533400"/>
          </a:xfr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40" tIns="45720" rIns="91440" bIns="45720" numCol="1" anchorCtr="0" compatLnSpc="1">
            <a:prstTxWarp prst="textNoShape">
              <a:avLst/>
            </a:prstTxWarp>
            <a:noAutofit/>
          </a:bodyPr>
          <a:lstStyle/>
          <a:p>
            <a:pPr algn="ctr"/>
            <a:r>
              <a:rPr lang="en-US" sz="3200" b="1" cap="none" dirty="0" err="1" smtClean="0">
                <a:solidFill>
                  <a:srgbClr val="0000FF"/>
                </a:solidFill>
                <a:effectLst/>
                <a:latin typeface="Times New Roman" pitchFamily="18" charset="0"/>
                <a:cs typeface="Times New Roman" pitchFamily="18" charset="0"/>
              </a:rPr>
              <a:t>Những</a:t>
            </a:r>
            <a:r>
              <a:rPr lang="en-US" sz="3200"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thử</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thách</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và</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chiến</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công</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của</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Thạch</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Sanh</a:t>
            </a:r>
            <a:r>
              <a:rPr lang="en-US" sz="3200" b="1" cap="none" dirty="0" smtClean="0">
                <a:solidFill>
                  <a:srgbClr val="0000FF"/>
                </a:solidFill>
                <a:effectLst/>
                <a:latin typeface="Times New Roman" pitchFamily="18" charset="0"/>
                <a:cs typeface="Times New Roman" pitchFamily="18" charset="0"/>
              </a:rPr>
              <a:t> </a:t>
            </a:r>
          </a:p>
        </p:txBody>
      </p:sp>
      <p:sp>
        <p:nvSpPr>
          <p:cNvPr id="2" name="Rounded Rectangle 1"/>
          <p:cNvSpPr/>
          <p:nvPr/>
        </p:nvSpPr>
        <p:spPr>
          <a:xfrm>
            <a:off x="498764" y="5661315"/>
            <a:ext cx="3276600" cy="1044285"/>
          </a:xfrm>
          <a:prstGeom prst="roundRect">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Times New Roman" pitchFamily="18" charset="0"/>
                <a:cs typeface="Times New Roman" pitchFamily="18" charset="0"/>
              </a:rPr>
              <a:t>T</a:t>
            </a:r>
            <a:r>
              <a:rPr lang="vi-VN" sz="2000" b="1" dirty="0" smtClean="0">
                <a:solidFill>
                  <a:schemeClr val="bg1"/>
                </a:solidFill>
                <a:latin typeface="Times New Roman" pitchFamily="18" charset="0"/>
                <a:cs typeface="Times New Roman" pitchFamily="18" charset="0"/>
              </a:rPr>
              <a:t>hử </a:t>
            </a:r>
            <a:r>
              <a:rPr lang="vi-VN" sz="2000" b="1" dirty="0">
                <a:solidFill>
                  <a:schemeClr val="bg1"/>
                </a:solidFill>
                <a:latin typeface="Times New Roman" pitchFamily="18" charset="0"/>
                <a:cs typeface="Times New Roman" pitchFamily="18" charset="0"/>
              </a:rPr>
              <a:t>thách ngày càng </a:t>
            </a:r>
            <a:r>
              <a:rPr lang="vi-VN" sz="2000" b="1" dirty="0" smtClean="0">
                <a:solidFill>
                  <a:schemeClr val="bg1"/>
                </a:solidFill>
                <a:latin typeface="Times New Roman" pitchFamily="18" charset="0"/>
                <a:cs typeface="Times New Roman" pitchFamily="18" charset="0"/>
              </a:rPr>
              <a:t>khó </a:t>
            </a:r>
            <a:r>
              <a:rPr lang="vi-VN" sz="2000" b="1" dirty="0">
                <a:solidFill>
                  <a:schemeClr val="bg1"/>
                </a:solidFill>
                <a:latin typeface="Times New Roman" pitchFamily="18" charset="0"/>
                <a:cs typeface="Times New Roman" pitchFamily="18" charset="0"/>
              </a:rPr>
              <a:t>khăn, nguy hiểm hơn.</a:t>
            </a:r>
          </a:p>
        </p:txBody>
      </p:sp>
      <p:sp>
        <p:nvSpPr>
          <p:cNvPr id="3" name="Oval 2"/>
          <p:cNvSpPr/>
          <p:nvPr/>
        </p:nvSpPr>
        <p:spPr>
          <a:xfrm>
            <a:off x="4702720" y="5661315"/>
            <a:ext cx="3809999" cy="1044285"/>
          </a:xfrm>
          <a:prstGeom prst="ellipse">
            <a:avLst/>
          </a:prstGeom>
          <a:solidFill>
            <a:srgbClr val="FFCC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itchFamily="18" charset="0"/>
                <a:cs typeface="Times New Roman" pitchFamily="18" charset="0"/>
              </a:rPr>
              <a:t>C</a:t>
            </a:r>
            <a:r>
              <a:rPr lang="vi-VN" sz="2000" b="1" dirty="0" smtClean="0">
                <a:solidFill>
                  <a:schemeClr val="tx1"/>
                </a:solidFill>
                <a:latin typeface="Times New Roman" pitchFamily="18" charset="0"/>
                <a:cs typeface="Times New Roman" pitchFamily="18" charset="0"/>
              </a:rPr>
              <a:t>hiến </a:t>
            </a:r>
            <a:r>
              <a:rPr lang="vi-VN" sz="2000" b="1" dirty="0">
                <a:solidFill>
                  <a:schemeClr val="tx1"/>
                </a:solidFill>
                <a:latin typeface="Times New Roman" pitchFamily="18" charset="0"/>
                <a:cs typeface="Times New Roman" pitchFamily="18" charset="0"/>
              </a:rPr>
              <a:t>công </a:t>
            </a:r>
            <a:r>
              <a:rPr lang="en-US" sz="2000" b="1" dirty="0" err="1" smtClean="0">
                <a:solidFill>
                  <a:schemeClr val="tx1"/>
                </a:solidFill>
                <a:latin typeface="Times New Roman" pitchFamily="18" charset="0"/>
                <a:cs typeface="Times New Roman" pitchFamily="18" charset="0"/>
              </a:rPr>
              <a:t>càng</a:t>
            </a:r>
            <a:r>
              <a:rPr lang="en-US" sz="2000" b="1" dirty="0" smtClean="0">
                <a:solidFill>
                  <a:schemeClr val="tx1"/>
                </a:solidFill>
                <a:latin typeface="Times New Roman" pitchFamily="18" charset="0"/>
                <a:cs typeface="Times New Roman" pitchFamily="18" charset="0"/>
              </a:rPr>
              <a:t> </a:t>
            </a:r>
            <a:r>
              <a:rPr lang="vi-VN" sz="2000" b="1" dirty="0" smtClean="0">
                <a:solidFill>
                  <a:schemeClr val="tx1"/>
                </a:solidFill>
                <a:latin typeface="Times New Roman" pitchFamily="18" charset="0"/>
                <a:cs typeface="Times New Roman" pitchFamily="18" charset="0"/>
              </a:rPr>
              <a:t>rực </a:t>
            </a:r>
            <a:r>
              <a:rPr lang="vi-VN" sz="2000" b="1" dirty="0">
                <a:solidFill>
                  <a:schemeClr val="tx1"/>
                </a:solidFill>
                <a:latin typeface="Times New Roman" pitchFamily="18" charset="0"/>
                <a:cs typeface="Times New Roman" pitchFamily="18" charset="0"/>
              </a:rPr>
              <a:t>rỡ, hiển hách, vang dội hơn.</a:t>
            </a:r>
          </a:p>
        </p:txBody>
      </p:sp>
      <p:sp>
        <p:nvSpPr>
          <p:cNvPr id="23" name="Line 17"/>
          <p:cNvSpPr>
            <a:spLocks noChangeShapeType="1"/>
          </p:cNvSpPr>
          <p:nvPr/>
        </p:nvSpPr>
        <p:spPr bwMode="auto">
          <a:xfrm>
            <a:off x="6576548" y="5042191"/>
            <a:ext cx="0" cy="619124"/>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24" name="Line 17"/>
          <p:cNvSpPr>
            <a:spLocks noChangeShapeType="1"/>
          </p:cNvSpPr>
          <p:nvPr/>
        </p:nvSpPr>
        <p:spPr bwMode="auto">
          <a:xfrm>
            <a:off x="2012950" y="5178890"/>
            <a:ext cx="0" cy="53611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Tree>
    <p:extLst>
      <p:ext uri="{BB962C8B-B14F-4D97-AF65-F5344CB8AC3E}">
        <p14:creationId xmlns:p14="http://schemas.microsoft.com/office/powerpoint/2010/main" xmlns="" val="95856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886"/>
                                        </p:tgtEl>
                                        <p:attrNameLst>
                                          <p:attrName>style.visibility</p:attrName>
                                        </p:attrNameLst>
                                      </p:cBhvr>
                                      <p:to>
                                        <p:strVal val="visible"/>
                                      </p:to>
                                    </p:set>
                                    <p:animEffect transition="in" filter="barn(inVertical)">
                                      <p:cBhvr>
                                        <p:cTn id="7" dur="500"/>
                                        <p:tgtEl>
                                          <p:spTgt spid="7988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881"/>
                                        </p:tgtEl>
                                        <p:attrNameLst>
                                          <p:attrName>style.visibility</p:attrName>
                                        </p:attrNameLst>
                                      </p:cBhvr>
                                      <p:to>
                                        <p:strVal val="visible"/>
                                      </p:to>
                                    </p:set>
                                    <p:animEffect transition="in" filter="barn(inVertical)">
                                      <p:cBhvr>
                                        <p:cTn id="12" dur="500"/>
                                        <p:tgtEl>
                                          <p:spTgt spid="7988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9880"/>
                                        </p:tgtEl>
                                        <p:attrNameLst>
                                          <p:attrName>style.visibility</p:attrName>
                                        </p:attrNameLst>
                                      </p:cBhvr>
                                      <p:to>
                                        <p:strVal val="visible"/>
                                      </p:to>
                                    </p:set>
                                    <p:animEffect transition="in" filter="barn(inVertical)">
                                      <p:cBhvr>
                                        <p:cTn id="15" dur="500"/>
                                        <p:tgtEl>
                                          <p:spTgt spid="7988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9890"/>
                                        </p:tgtEl>
                                        <p:attrNameLst>
                                          <p:attrName>style.visibility</p:attrName>
                                        </p:attrNameLst>
                                      </p:cBhvr>
                                      <p:to>
                                        <p:strVal val="visible"/>
                                      </p:to>
                                    </p:set>
                                    <p:animEffect transition="in" filter="circle(in)">
                                      <p:cBhvr>
                                        <p:cTn id="20" dur="2000"/>
                                        <p:tgtEl>
                                          <p:spTgt spid="7989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79874"/>
                                        </p:tgtEl>
                                        <p:attrNameLst>
                                          <p:attrName>style.visibility</p:attrName>
                                        </p:attrNameLst>
                                      </p:cBhvr>
                                      <p:to>
                                        <p:strVal val="visible"/>
                                      </p:to>
                                    </p:set>
                                    <p:animEffect transition="in" filter="circle(in)">
                                      <p:cBhvr>
                                        <p:cTn id="23" dur="2000"/>
                                        <p:tgtEl>
                                          <p:spTgt spid="7987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9882"/>
                                        </p:tgtEl>
                                        <p:attrNameLst>
                                          <p:attrName>style.visibility</p:attrName>
                                        </p:attrNameLst>
                                      </p:cBhvr>
                                      <p:to>
                                        <p:strVal val="visible"/>
                                      </p:to>
                                    </p:set>
                                    <p:animEffect transition="in" filter="circle(in)">
                                      <p:cBhvr>
                                        <p:cTn id="28" dur="2000"/>
                                        <p:tgtEl>
                                          <p:spTgt spid="7988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79879"/>
                                        </p:tgtEl>
                                        <p:attrNameLst>
                                          <p:attrName>style.visibility</p:attrName>
                                        </p:attrNameLst>
                                      </p:cBhvr>
                                      <p:to>
                                        <p:strVal val="visible"/>
                                      </p:to>
                                    </p:set>
                                    <p:animEffect transition="in" filter="circle(in)">
                                      <p:cBhvr>
                                        <p:cTn id="31" dur="2000"/>
                                        <p:tgtEl>
                                          <p:spTgt spid="7987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79888"/>
                                        </p:tgtEl>
                                        <p:attrNameLst>
                                          <p:attrName>style.visibility</p:attrName>
                                        </p:attrNameLst>
                                      </p:cBhvr>
                                      <p:to>
                                        <p:strVal val="visible"/>
                                      </p:to>
                                    </p:set>
                                    <p:animEffect transition="in" filter="circle(in)">
                                      <p:cBhvr>
                                        <p:cTn id="34" dur="2000"/>
                                        <p:tgtEl>
                                          <p:spTgt spid="7988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79891"/>
                                        </p:tgtEl>
                                        <p:attrNameLst>
                                          <p:attrName>style.visibility</p:attrName>
                                        </p:attrNameLst>
                                      </p:cBhvr>
                                      <p:to>
                                        <p:strVal val="visible"/>
                                      </p:to>
                                    </p:set>
                                    <p:animEffect transition="in" filter="wheel(1)">
                                      <p:cBhvr>
                                        <p:cTn id="39" dur="2000"/>
                                        <p:tgtEl>
                                          <p:spTgt spid="79891"/>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79876"/>
                                        </p:tgtEl>
                                        <p:attrNameLst>
                                          <p:attrName>style.visibility</p:attrName>
                                        </p:attrNameLst>
                                      </p:cBhvr>
                                      <p:to>
                                        <p:strVal val="visible"/>
                                      </p:to>
                                    </p:set>
                                    <p:animEffect transition="in" filter="wheel(1)">
                                      <p:cBhvr>
                                        <p:cTn id="42" dur="2000"/>
                                        <p:tgtEl>
                                          <p:spTgt spid="7987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79884"/>
                                        </p:tgtEl>
                                        <p:attrNameLst>
                                          <p:attrName>style.visibility</p:attrName>
                                        </p:attrNameLst>
                                      </p:cBhvr>
                                      <p:to>
                                        <p:strVal val="visible"/>
                                      </p:to>
                                    </p:set>
                                    <p:animEffect transition="in" filter="wheel(1)">
                                      <p:cBhvr>
                                        <p:cTn id="47" dur="2000"/>
                                        <p:tgtEl>
                                          <p:spTgt spid="79884"/>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79889"/>
                                        </p:tgtEl>
                                        <p:attrNameLst>
                                          <p:attrName>style.visibility</p:attrName>
                                        </p:attrNameLst>
                                      </p:cBhvr>
                                      <p:to>
                                        <p:strVal val="visible"/>
                                      </p:to>
                                    </p:set>
                                    <p:animEffect transition="in" filter="wheel(1)">
                                      <p:cBhvr>
                                        <p:cTn id="50" dur="2000"/>
                                        <p:tgtEl>
                                          <p:spTgt spid="79889"/>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79877"/>
                                        </p:tgtEl>
                                        <p:attrNameLst>
                                          <p:attrName>style.visibility</p:attrName>
                                        </p:attrNameLst>
                                      </p:cBhvr>
                                      <p:to>
                                        <p:strVal val="visible"/>
                                      </p:to>
                                    </p:set>
                                    <p:animEffect transition="in" filter="wheel(1)">
                                      <p:cBhvr>
                                        <p:cTn id="53" dur="2000"/>
                                        <p:tgtEl>
                                          <p:spTgt spid="7987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nimBg="1"/>
      <p:bldP spid="79876" grpId="0" animBg="1"/>
      <p:bldP spid="79877" grpId="0" animBg="1"/>
      <p:bldP spid="79879" grpId="0" animBg="1"/>
      <p:bldP spid="79880" grpId="0" animBg="1"/>
      <p:bldP spid="79881" grpId="0" animBg="1"/>
      <p:bldP spid="79882" grpId="0" animBg="1"/>
      <p:bldP spid="79884" grpId="0" animBg="1"/>
      <p:bldP spid="79886" grpId="0" animBg="1"/>
      <p:bldP spid="79888" grpId="0" animBg="1"/>
      <p:bldP spid="79889" grpId="0" animBg="1"/>
      <p:bldP spid="79890" grpId="0" animBg="1"/>
      <p:bldP spid="79891" grpId="0" animBg="1"/>
      <p:bldP spid="2" grpId="0" animBg="1"/>
      <p:bldP spid="3" grpId="0" animBg="1"/>
      <p:bldP spid="23"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TÌM HIỂU CHI TIẾT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5" name="Rectangle 4"/>
          <p:cNvSpPr/>
          <p:nvPr/>
        </p:nvSpPr>
        <p:spPr>
          <a:xfrm>
            <a:off x="467544" y="908720"/>
            <a:ext cx="8208912" cy="3086999"/>
          </a:xfrm>
          <a:prstGeom prst="rect">
            <a:avLst/>
          </a:prstGeom>
        </p:spPr>
        <p:txBody>
          <a:bodyPr wrap="square">
            <a:spAutoFit/>
          </a:bodyPr>
          <a:lstStyle/>
          <a:p>
            <a:pPr algn="just">
              <a:lnSpc>
                <a:spcPct val="115000"/>
              </a:lnSpc>
            </a:pPr>
            <a:r>
              <a:rPr lang="nl-NL" sz="2800" b="1" u="sng" dirty="0">
                <a:solidFill>
                  <a:srgbClr val="0000FF"/>
                </a:solidFill>
                <a:latin typeface="Times New Roman"/>
                <a:ea typeface="Calibri"/>
                <a:cs typeface="Times New Roman"/>
              </a:rPr>
              <a:t>1. Nhân vật Thạch Sanh</a:t>
            </a:r>
            <a:endParaRPr lang="en-US" sz="2000" dirty="0">
              <a:solidFill>
                <a:srgbClr val="0000FF"/>
              </a:solidFill>
              <a:ea typeface="Calibri"/>
              <a:cs typeface="Times New Roman"/>
            </a:endParaRPr>
          </a:p>
          <a:p>
            <a:pPr marL="20955" algn="just">
              <a:lnSpc>
                <a:spcPct val="115000"/>
              </a:lnSpc>
            </a:pPr>
            <a:r>
              <a:rPr lang="nl-NL" sz="2800" b="1" i="1" dirty="0">
                <a:solidFill>
                  <a:prstClr val="black"/>
                </a:solidFill>
                <a:latin typeface="Times New Roman"/>
                <a:ea typeface="Calibri"/>
                <a:cs typeface="Times New Roman"/>
              </a:rPr>
              <a:t>a. Sự ra đời và lớn lên của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lnSpc>
                <a:spcPct val="115000"/>
              </a:lnSpc>
            </a:pPr>
            <a:r>
              <a:rPr lang="nl-NL" sz="2800" b="1" i="1" dirty="0">
                <a:solidFill>
                  <a:prstClr val="black"/>
                </a:solidFill>
                <a:latin typeface="Times New Roman"/>
                <a:ea typeface="Calibri"/>
                <a:cs typeface="Times New Roman"/>
              </a:rPr>
              <a:t>b. Những chiến công và phẩm chất của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r>
              <a:rPr lang="nl-NL" sz="2800" b="1" i="1" dirty="0" smtClean="0">
                <a:solidFill>
                  <a:prstClr val="black"/>
                </a:solidFill>
                <a:latin typeface="Times New Roman"/>
                <a:ea typeface="Calibri"/>
                <a:cs typeface="Times New Roman"/>
              </a:rPr>
              <a:t>.</a:t>
            </a:r>
          </a:p>
          <a:p>
            <a:pPr algn="just">
              <a:lnSpc>
                <a:spcPct val="115000"/>
              </a:lnSpc>
            </a:pPr>
            <a:r>
              <a:rPr lang="nl-NL" sz="2800" b="1" dirty="0" smtClean="0">
                <a:solidFill>
                  <a:srgbClr val="0000FF"/>
                </a:solidFill>
                <a:latin typeface="Times New Roman"/>
                <a:ea typeface="Calibri"/>
                <a:cs typeface="Times New Roman"/>
              </a:rPr>
              <a:t>- Những chiến công</a:t>
            </a:r>
          </a:p>
          <a:p>
            <a:pPr algn="just">
              <a:lnSpc>
                <a:spcPct val="115000"/>
              </a:lnSpc>
            </a:pPr>
            <a:r>
              <a:rPr lang="nl-NL" sz="2800" b="1" dirty="0" smtClean="0">
                <a:solidFill>
                  <a:srgbClr val="0000FF"/>
                </a:solidFill>
                <a:latin typeface="Times New Roman"/>
                <a:ea typeface="Calibri"/>
                <a:cs typeface="Times New Roman"/>
              </a:rPr>
              <a:t>- Những phẩm chất:</a:t>
            </a:r>
            <a:endParaRPr lang="en-US" sz="2000" b="1" dirty="0">
              <a:solidFill>
                <a:srgbClr val="0000FF"/>
              </a:solidFill>
              <a:ea typeface="Calibri"/>
              <a:cs typeface="Times New Roman"/>
            </a:endParaRPr>
          </a:p>
          <a:p>
            <a:pPr marL="514350" indent="-514350" algn="just">
              <a:spcBef>
                <a:spcPct val="20000"/>
              </a:spcBef>
              <a:buFontTx/>
              <a:buAutoNum type="arabicPeriod"/>
            </a:pPr>
            <a:endParaRPr lang="en-US" sz="2800" b="1" dirty="0">
              <a:solidFill>
                <a:srgbClr val="0000FF"/>
              </a:solidFill>
              <a:latin typeface="Times New Roman"/>
              <a:ea typeface="Times New Roman"/>
            </a:endParaRPr>
          </a:p>
        </p:txBody>
      </p:sp>
      <p:sp>
        <p:nvSpPr>
          <p:cNvPr id="2" name="TextBox 1"/>
          <p:cNvSpPr txBox="1"/>
          <p:nvPr/>
        </p:nvSpPr>
        <p:spPr>
          <a:xfrm>
            <a:off x="453689" y="4187280"/>
            <a:ext cx="2275656"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400" b="1" dirty="0" err="1" smtClean="0">
                <a:solidFill>
                  <a:srgbClr val="0000FF"/>
                </a:solidFill>
                <a:latin typeface="Times New Roman" pitchFamily="18" charset="0"/>
                <a:cs typeface="Times New Roman" pitchFamily="18" charset="0"/>
              </a:rPr>
              <a:t>Nhóm</a:t>
            </a:r>
            <a:r>
              <a:rPr lang="en-US" sz="4400" b="1" dirty="0" smtClean="0">
                <a:solidFill>
                  <a:srgbClr val="0000FF"/>
                </a:solidFill>
                <a:latin typeface="Times New Roman" pitchFamily="18" charset="0"/>
                <a:cs typeface="Times New Roman" pitchFamily="18" charset="0"/>
              </a:rPr>
              <a:t> 2</a:t>
            </a:r>
            <a:endParaRPr lang="en-US" sz="4400" b="1" dirty="0">
              <a:solidFill>
                <a:srgbClr val="0000FF"/>
              </a:solidFill>
              <a:latin typeface="Times New Roman" pitchFamily="18" charset="0"/>
              <a:cs typeface="Times New Roman" pitchFamily="18" charset="0"/>
            </a:endParaRPr>
          </a:p>
        </p:txBody>
      </p:sp>
      <p:sp>
        <p:nvSpPr>
          <p:cNvPr id="7" name="Rounded Rectangle 6"/>
          <p:cNvSpPr/>
          <p:nvPr/>
        </p:nvSpPr>
        <p:spPr>
          <a:xfrm>
            <a:off x="3882689" y="3657600"/>
            <a:ext cx="4942656" cy="18288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prstClr val="white"/>
                </a:solidFill>
                <a:latin typeface="Times New Roman" pitchFamily="18" charset="0"/>
                <a:cs typeface="Times New Roman" pitchFamily="18" charset="0"/>
              </a:rPr>
              <a:t>Q</a:t>
            </a:r>
            <a:r>
              <a:rPr lang="vi-VN" sz="2800" b="1" dirty="0" smtClean="0">
                <a:solidFill>
                  <a:prstClr val="white"/>
                </a:solidFill>
                <a:latin typeface="Times New Roman" pitchFamily="18" charset="0"/>
                <a:cs typeface="Times New Roman" pitchFamily="18" charset="0"/>
              </a:rPr>
              <a:t>ua </a:t>
            </a:r>
            <a:r>
              <a:rPr lang="vi-VN" sz="2800" b="1" dirty="0">
                <a:solidFill>
                  <a:prstClr val="white"/>
                </a:solidFill>
                <a:latin typeface="Times New Roman" pitchFamily="18" charset="0"/>
                <a:cs typeface="Times New Roman" pitchFamily="18" charset="0"/>
              </a:rPr>
              <a:t>những lần thử thách ấy, Thạch Sanh đã bộc lộ những </a:t>
            </a:r>
            <a:r>
              <a:rPr lang="vi-VN" sz="2800" b="1" u="sng" dirty="0">
                <a:solidFill>
                  <a:prstClr val="white"/>
                </a:solidFill>
                <a:latin typeface="Times New Roman" pitchFamily="18" charset="0"/>
                <a:cs typeface="Times New Roman" pitchFamily="18" charset="0"/>
              </a:rPr>
              <a:t>phẩm chất </a:t>
            </a:r>
            <a:r>
              <a:rPr lang="vi-VN" sz="2800" b="1" dirty="0">
                <a:solidFill>
                  <a:prstClr val="white"/>
                </a:solidFill>
                <a:latin typeface="Times New Roman" pitchFamily="18" charset="0"/>
                <a:cs typeface="Times New Roman" pitchFamily="18" charset="0"/>
              </a:rPr>
              <a:t>gì?</a:t>
            </a:r>
            <a:endParaRPr lang="en-US" sz="2800" b="1" dirty="0">
              <a:solidFill>
                <a:prstClr val="white"/>
              </a:solidFill>
              <a:latin typeface="Times New Roman" pitchFamily="18" charset="0"/>
              <a:cs typeface="Times New Roman" pitchFamily="18" charset="0"/>
            </a:endParaRPr>
          </a:p>
        </p:txBody>
      </p:sp>
      <p:cxnSp>
        <p:nvCxnSpPr>
          <p:cNvPr id="12" name="Straight Arrow Connector 11"/>
          <p:cNvCxnSpPr>
            <a:stCxn id="2" idx="3"/>
            <a:endCxn id="7" idx="1"/>
          </p:cNvCxnSpPr>
          <p:nvPr/>
        </p:nvCxnSpPr>
        <p:spPr>
          <a:xfrm flipV="1">
            <a:off x="2729345" y="4572000"/>
            <a:ext cx="1153344" cy="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4824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1000"/>
                                        <p:tgtEl>
                                          <p:spTgt spid="5">
                                            <p:txEl>
                                              <p:pRg st="4" end="4"/>
                                            </p:txEl>
                                          </p:spTgt>
                                        </p:tgtEl>
                                      </p:cBhvr>
                                    </p:animEffect>
                                    <p:anim calcmode="lin" valueType="num">
                                      <p:cBhvr>
                                        <p:cTn id="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solidFill>
            <a:srgbClr val="00B050"/>
          </a:solidFill>
        </p:spPr>
        <p:txBody>
          <a:bodyPr>
            <a:normAutofit/>
          </a:bodyPr>
          <a:lstStyle/>
          <a:p>
            <a:r>
              <a:rPr lang="en-US" sz="2800" b="1" dirty="0" smtClean="0">
                <a:solidFill>
                  <a:schemeClr val="bg1"/>
                </a:solidFill>
                <a:latin typeface="Times New Roman" pitchFamily="18" charset="0"/>
                <a:cs typeface="Times New Roman" pitchFamily="18" charset="0"/>
              </a:rPr>
              <a:t>II. TÌM HIỂU CHI TIẾT VĂN BẢN</a:t>
            </a:r>
            <a:endParaRPr lang="vi-VN" sz="2800" b="1" dirty="0">
              <a:solidFill>
                <a:schemeClr val="bg1"/>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238875747"/>
              </p:ext>
            </p:extLst>
          </p:nvPr>
        </p:nvGraphicFramePr>
        <p:xfrm>
          <a:off x="467545" y="1600200"/>
          <a:ext cx="8208910" cy="4572000"/>
        </p:xfrm>
        <a:graphic>
          <a:graphicData uri="http://schemas.openxmlformats.org/drawingml/2006/table">
            <a:tbl>
              <a:tblPr firstRow="1" firstCol="1" bandRow="1"/>
              <a:tblGrid>
                <a:gridCol w="2587976">
                  <a:extLst>
                    <a:ext uri="{9D8B030D-6E8A-4147-A177-3AD203B41FA5}">
                      <a16:colId xmlns:a16="http://schemas.microsoft.com/office/drawing/2014/main" xmlns="" val="20000"/>
                    </a:ext>
                  </a:extLst>
                </a:gridCol>
                <a:gridCol w="2810467">
                  <a:extLst>
                    <a:ext uri="{9D8B030D-6E8A-4147-A177-3AD203B41FA5}">
                      <a16:colId xmlns:a16="http://schemas.microsoft.com/office/drawing/2014/main" xmlns="" val="20001"/>
                    </a:ext>
                  </a:extLst>
                </a:gridCol>
                <a:gridCol w="2810467">
                  <a:extLst>
                    <a:ext uri="{9D8B030D-6E8A-4147-A177-3AD203B41FA5}">
                      <a16:colId xmlns:a16="http://schemas.microsoft.com/office/drawing/2014/main" xmlns="" val="20002"/>
                    </a:ext>
                  </a:extLst>
                </a:gridCol>
              </a:tblGrid>
              <a:tr h="371413">
                <a:tc>
                  <a:txBody>
                    <a:bodyPr/>
                    <a:lstStyle/>
                    <a:p>
                      <a:pPr algn="ctr">
                        <a:lnSpc>
                          <a:spcPct val="100000"/>
                        </a:lnSpc>
                        <a:spcAft>
                          <a:spcPts val="0"/>
                        </a:spcAft>
                      </a:pPr>
                      <a:r>
                        <a:rPr lang="en-US" sz="2000" b="1" dirty="0" err="1" smtClean="0">
                          <a:effectLst/>
                          <a:latin typeface="Times New Roman"/>
                          <a:ea typeface="Times New Roman"/>
                          <a:cs typeface="Times New Roman"/>
                        </a:rPr>
                        <a:t>Những</a:t>
                      </a:r>
                      <a:r>
                        <a:rPr lang="en-US" sz="2000" b="1" baseline="0" dirty="0" smtClean="0">
                          <a:effectLst/>
                          <a:latin typeface="Times New Roman"/>
                          <a:ea typeface="Times New Roman"/>
                          <a:cs typeface="Times New Roman"/>
                        </a:rPr>
                        <a:t> </a:t>
                      </a:r>
                      <a:r>
                        <a:rPr lang="en-US" sz="2000" b="1" baseline="0" dirty="0" err="1" smtClean="0">
                          <a:effectLst/>
                          <a:latin typeface="Times New Roman"/>
                          <a:ea typeface="Times New Roman"/>
                          <a:cs typeface="Times New Roman"/>
                        </a:rPr>
                        <a:t>thử</a:t>
                      </a:r>
                      <a:r>
                        <a:rPr lang="en-US" sz="2000" b="1" baseline="0" dirty="0" smtClean="0">
                          <a:effectLst/>
                          <a:latin typeface="Times New Roman"/>
                          <a:ea typeface="Times New Roman"/>
                          <a:cs typeface="Times New Roman"/>
                        </a:rPr>
                        <a:t> </a:t>
                      </a:r>
                      <a:r>
                        <a:rPr lang="en-US" sz="2000" b="1" baseline="0" dirty="0" err="1" smtClean="0">
                          <a:effectLst/>
                          <a:latin typeface="Times New Roman"/>
                          <a:ea typeface="Times New Roman"/>
                          <a:cs typeface="Times New Roman"/>
                        </a:rPr>
                        <a:t>thách</a:t>
                      </a:r>
                      <a:endParaRPr lang="en-US" sz="2000" b="1"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00000"/>
                        </a:lnSpc>
                        <a:spcAft>
                          <a:spcPts val="0"/>
                        </a:spcAft>
                      </a:pPr>
                      <a:r>
                        <a:rPr lang="fr-FR" sz="2000" b="1" dirty="0" err="1" smtClean="0">
                          <a:effectLst/>
                          <a:latin typeface="Times New Roman"/>
                          <a:ea typeface="Times New Roman"/>
                          <a:cs typeface="Times New Roman"/>
                        </a:rPr>
                        <a:t>Những</a:t>
                      </a:r>
                      <a:r>
                        <a:rPr lang="fr-FR" sz="2000" b="1" dirty="0" smtClean="0">
                          <a:effectLst/>
                          <a:latin typeface="Times New Roman"/>
                          <a:ea typeface="Times New Roman"/>
                          <a:cs typeface="Times New Roman"/>
                        </a:rPr>
                        <a:t> </a:t>
                      </a:r>
                      <a:r>
                        <a:rPr lang="fr-FR" sz="2000" b="1" dirty="0" err="1" smtClean="0">
                          <a:effectLst/>
                          <a:latin typeface="Times New Roman"/>
                          <a:ea typeface="Times New Roman"/>
                          <a:cs typeface="Times New Roman"/>
                        </a:rPr>
                        <a:t>chiến</a:t>
                      </a:r>
                      <a:r>
                        <a:rPr lang="fr-FR" sz="2000" b="1" dirty="0" smtClean="0">
                          <a:effectLst/>
                          <a:latin typeface="Times New Roman"/>
                          <a:ea typeface="Times New Roman"/>
                          <a:cs typeface="Times New Roman"/>
                        </a:rPr>
                        <a:t> </a:t>
                      </a:r>
                      <a:r>
                        <a:rPr lang="fr-FR" sz="2000" b="1" dirty="0" err="1" smtClean="0">
                          <a:effectLst/>
                          <a:latin typeface="Times New Roman"/>
                          <a:ea typeface="Times New Roman"/>
                          <a:cs typeface="Times New Roman"/>
                        </a:rPr>
                        <a:t>công</a:t>
                      </a:r>
                      <a:endParaRPr lang="fr-FR" sz="2000" b="1"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00000"/>
                        </a:lnSpc>
                        <a:spcAft>
                          <a:spcPts val="0"/>
                        </a:spcAft>
                      </a:pPr>
                      <a:r>
                        <a:rPr lang="vi-VN" sz="2000" b="1" dirty="0" smtClean="0">
                          <a:effectLst/>
                          <a:latin typeface="Times New Roman"/>
                          <a:ea typeface="Times New Roman"/>
                          <a:cs typeface="Times New Roman"/>
                        </a:rPr>
                        <a:t>Phẩm chất</a:t>
                      </a:r>
                      <a:r>
                        <a:rPr lang="en-US" sz="2000" b="1" baseline="0" dirty="0" smtClean="0">
                          <a:effectLst/>
                          <a:latin typeface="Times New Roman"/>
                          <a:ea typeface="Times New Roman"/>
                          <a:cs typeface="Times New Roman"/>
                        </a:rPr>
                        <a:t> </a:t>
                      </a:r>
                      <a:r>
                        <a:rPr lang="en-US" sz="2000" b="1" baseline="0" dirty="0" err="1" smtClean="0">
                          <a:effectLst/>
                          <a:latin typeface="Times New Roman"/>
                          <a:ea typeface="Times New Roman"/>
                          <a:cs typeface="Times New Roman"/>
                        </a:rPr>
                        <a:t>được</a:t>
                      </a:r>
                      <a:r>
                        <a:rPr lang="en-US" sz="2000" b="1" baseline="0" dirty="0" smtClean="0">
                          <a:effectLst/>
                          <a:latin typeface="Times New Roman"/>
                          <a:ea typeface="Times New Roman"/>
                          <a:cs typeface="Times New Roman"/>
                        </a:rPr>
                        <a:t> </a:t>
                      </a:r>
                    </a:p>
                    <a:p>
                      <a:pPr algn="ctr">
                        <a:lnSpc>
                          <a:spcPct val="100000"/>
                        </a:lnSpc>
                        <a:spcAft>
                          <a:spcPts val="0"/>
                        </a:spcAft>
                      </a:pPr>
                      <a:r>
                        <a:rPr lang="en-US" sz="2000" b="1" baseline="0" dirty="0" err="1" smtClean="0">
                          <a:effectLst/>
                          <a:latin typeface="Times New Roman"/>
                          <a:ea typeface="Times New Roman"/>
                          <a:cs typeface="Times New Roman"/>
                        </a:rPr>
                        <a:t>bộc</a:t>
                      </a:r>
                      <a:r>
                        <a:rPr lang="en-US" sz="2000" b="1" baseline="0" dirty="0" smtClean="0">
                          <a:effectLst/>
                          <a:latin typeface="Times New Roman"/>
                          <a:ea typeface="Times New Roman"/>
                          <a:cs typeface="Times New Roman"/>
                        </a:rPr>
                        <a:t> </a:t>
                      </a:r>
                      <a:r>
                        <a:rPr lang="en-US" sz="2000" b="1" baseline="0" dirty="0" err="1" smtClean="0">
                          <a:effectLst/>
                          <a:latin typeface="Times New Roman"/>
                          <a:ea typeface="Times New Roman"/>
                          <a:cs typeface="Times New Roman"/>
                        </a:rPr>
                        <a:t>lộ</a:t>
                      </a:r>
                      <a:endParaRPr lang="en-US" sz="2000" b="1" dirty="0" smtClean="0">
                        <a:effectLst/>
                        <a:latin typeface="Times New Roman"/>
                        <a:ea typeface="Times New Roman"/>
                        <a:cs typeface="Times New Roman"/>
                      </a:endParaRPr>
                    </a:p>
                    <a:p>
                      <a:pPr algn="ctr">
                        <a:lnSpc>
                          <a:spcPct val="100000"/>
                        </a:lnSpc>
                        <a:spcAft>
                          <a:spcPts val="0"/>
                        </a:spcAft>
                      </a:pPr>
                      <a:endParaRPr lang="vi-VN" sz="2000" b="1" dirty="0" smtClean="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xmlns="" val="10000"/>
                  </a:ext>
                </a:extLst>
              </a:tr>
              <a:tr h="769812">
                <a:tc>
                  <a:txBody>
                    <a:bodyPr/>
                    <a:lstStyle/>
                    <a:p>
                      <a:pPr algn="l">
                        <a:lnSpc>
                          <a:spcPct val="150000"/>
                        </a:lnSpc>
                        <a:spcAft>
                          <a:spcPts val="0"/>
                        </a:spcAft>
                      </a:pPr>
                      <a:r>
                        <a:rPr lang="vi-VN" sz="2000" dirty="0" smtClean="0">
                          <a:solidFill>
                            <a:srgbClr val="FF0000"/>
                          </a:solidFill>
                          <a:effectLst/>
                          <a:latin typeface="Times New Roman"/>
                          <a:ea typeface="Times New Roman"/>
                          <a:cs typeface="Times New Roman"/>
                        </a:rPr>
                        <a:t>- Bị mẹ con Lý Thông lừa đi canh miếu thờ.</a:t>
                      </a:r>
                    </a:p>
                    <a:p>
                      <a:pPr marL="0" indent="0" algn="l">
                        <a:lnSpc>
                          <a:spcPct val="150000"/>
                        </a:lnSpc>
                        <a:spcAft>
                          <a:spcPts val="0"/>
                        </a:spcAft>
                        <a:buFontTx/>
                        <a:buNone/>
                      </a:pPr>
                      <a:r>
                        <a:rPr lang="en-US" sz="2000" dirty="0" smtClean="0">
                          <a:solidFill>
                            <a:srgbClr val="336600"/>
                          </a:solidFill>
                          <a:effectLst/>
                          <a:latin typeface="Times New Roman"/>
                          <a:ea typeface="Times New Roman"/>
                          <a:cs typeface="Times New Roman"/>
                        </a:rPr>
                        <a:t>- </a:t>
                      </a:r>
                      <a:r>
                        <a:rPr lang="vi-VN" sz="2000" dirty="0" smtClean="0">
                          <a:solidFill>
                            <a:srgbClr val="336600"/>
                          </a:solidFill>
                          <a:effectLst/>
                          <a:latin typeface="Times New Roman"/>
                          <a:ea typeface="Times New Roman"/>
                          <a:cs typeface="Times New Roman"/>
                        </a:rPr>
                        <a:t>Bị Lý Thông lừa đi cứu công chúa và bị lấp cửa hang.</a:t>
                      </a:r>
                      <a:endParaRPr lang="en-US" sz="2000" dirty="0" smtClean="0">
                        <a:solidFill>
                          <a:srgbClr val="336600"/>
                        </a:solidFill>
                        <a:effectLst/>
                        <a:latin typeface="Times New Roman"/>
                        <a:ea typeface="Times New Roman"/>
                        <a:cs typeface="Times New Roman"/>
                      </a:endParaRPr>
                    </a:p>
                    <a:p>
                      <a:pPr algn="l">
                        <a:lnSpc>
                          <a:spcPct val="150000"/>
                        </a:lnSpc>
                        <a:spcAft>
                          <a:spcPts val="0"/>
                        </a:spcAft>
                      </a:pPr>
                      <a:r>
                        <a:rPr lang="vi-VN" sz="2000" dirty="0" smtClean="0">
                          <a:solidFill>
                            <a:srgbClr val="0000FF"/>
                          </a:solidFill>
                          <a:effectLst/>
                          <a:latin typeface="Times New Roman"/>
                          <a:ea typeface="Times New Roman"/>
                          <a:cs typeface="Times New Roman"/>
                        </a:rPr>
                        <a:t>- Đối mặt với quân 18 nước chư hầu kéo sang trả thù.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indent="0" algn="just">
                        <a:lnSpc>
                          <a:spcPct val="115000"/>
                        </a:lnSpc>
                        <a:spcAft>
                          <a:spcPts val="0"/>
                        </a:spcAft>
                        <a:buFontTx/>
                        <a:buNone/>
                      </a:pPr>
                      <a:r>
                        <a:rPr lang="nl-NL" sz="2000" dirty="0" smtClean="0">
                          <a:solidFill>
                            <a:srgbClr val="FF0000"/>
                          </a:solidFill>
                          <a:effectLst/>
                          <a:latin typeface="Times New Roman"/>
                          <a:ea typeface="Calibri"/>
                          <a:cs typeface="Times New Roman"/>
                        </a:rPr>
                        <a:t>- Giết chằn tinh thu được bộ cung tên vàng.</a:t>
                      </a:r>
                    </a:p>
                    <a:p>
                      <a:pPr marL="0" indent="0" algn="just">
                        <a:lnSpc>
                          <a:spcPct val="115000"/>
                        </a:lnSpc>
                        <a:spcAft>
                          <a:spcPts val="0"/>
                        </a:spcAft>
                        <a:buFontTx/>
                        <a:buNone/>
                      </a:pPr>
                      <a:endParaRPr lang="en-US" sz="2000" dirty="0" smtClean="0">
                        <a:solidFill>
                          <a:srgbClr val="FF0000"/>
                        </a:solidFill>
                        <a:effectLst/>
                        <a:latin typeface="+mn-lt"/>
                        <a:ea typeface="Calibri"/>
                        <a:cs typeface="Times New Roman"/>
                      </a:endParaRPr>
                    </a:p>
                    <a:p>
                      <a:pPr marL="0" indent="0" algn="just">
                        <a:lnSpc>
                          <a:spcPct val="115000"/>
                        </a:lnSpc>
                        <a:spcAft>
                          <a:spcPts val="0"/>
                        </a:spcAft>
                        <a:buFontTx/>
                        <a:buNone/>
                      </a:pPr>
                      <a:r>
                        <a:rPr lang="nl-NL" sz="2000" dirty="0" smtClean="0">
                          <a:solidFill>
                            <a:srgbClr val="336600"/>
                          </a:solidFill>
                          <a:effectLst/>
                          <a:latin typeface="Times New Roman"/>
                          <a:ea typeface="Calibri"/>
                          <a:cs typeface="Times New Roman"/>
                        </a:rPr>
                        <a:t>- Giết đại bàng cứu công chúa, cứu Thái tử con vua Thuỷ tề.</a:t>
                      </a:r>
                    </a:p>
                    <a:p>
                      <a:pPr marL="0" indent="0" algn="just">
                        <a:lnSpc>
                          <a:spcPct val="115000"/>
                        </a:lnSpc>
                        <a:spcAft>
                          <a:spcPts val="0"/>
                        </a:spcAft>
                        <a:buFontTx/>
                        <a:buNone/>
                      </a:pPr>
                      <a:endParaRPr lang="en-US" sz="2000" dirty="0" smtClean="0">
                        <a:effectLst/>
                        <a:latin typeface="+mn-lt"/>
                        <a:ea typeface="Calibri"/>
                        <a:cs typeface="Times New Roman"/>
                      </a:endParaRPr>
                    </a:p>
                    <a:p>
                      <a:r>
                        <a:rPr lang="nl-NL" sz="2000" dirty="0" smtClean="0">
                          <a:solidFill>
                            <a:srgbClr val="0000FF"/>
                          </a:solidFill>
                          <a:effectLst/>
                          <a:latin typeface="Times New Roman"/>
                          <a:ea typeface="Calibri"/>
                        </a:rPr>
                        <a:t>-</a:t>
                      </a:r>
                      <a:r>
                        <a:rPr lang="nl-NL" sz="2000" baseline="0" dirty="0" smtClean="0">
                          <a:solidFill>
                            <a:srgbClr val="0000FF"/>
                          </a:solidFill>
                          <a:effectLst/>
                          <a:latin typeface="Times New Roman"/>
                          <a:ea typeface="Calibri"/>
                        </a:rPr>
                        <a:t> </a:t>
                      </a:r>
                      <a:r>
                        <a:rPr lang="nl-NL" sz="2000" dirty="0" smtClean="0">
                          <a:solidFill>
                            <a:srgbClr val="0000FF"/>
                          </a:solidFill>
                          <a:effectLst/>
                          <a:latin typeface="Times New Roman"/>
                          <a:ea typeface="Calibri"/>
                        </a:rPr>
                        <a:t>Chiến thắng liên quân 18 nước chư hầu.</a:t>
                      </a:r>
                      <a:endParaRPr lang="en-US" sz="2000" b="0" dirty="0">
                        <a:solidFill>
                          <a:srgbClr val="0000FF"/>
                        </a:solidFill>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15000"/>
                        </a:lnSpc>
                        <a:spcAft>
                          <a:spcPts val="0"/>
                        </a:spcAft>
                        <a:buFontTx/>
                        <a:buNone/>
                      </a:pPr>
                      <a:endParaRPr lang="en-US" sz="2000" b="1" dirty="0" smtClean="0">
                        <a:solidFill>
                          <a:srgbClr val="0000FF"/>
                        </a:solidFill>
                        <a:effectLst/>
                        <a:latin typeface="+mn-lt"/>
                        <a:ea typeface="Calibri"/>
                        <a:cs typeface="Times New Roman"/>
                      </a:endParaRPr>
                    </a:p>
                    <a:p>
                      <a:pPr marL="0" indent="0" algn="just">
                        <a:lnSpc>
                          <a:spcPct val="115000"/>
                        </a:lnSpc>
                        <a:spcAft>
                          <a:spcPts val="0"/>
                        </a:spcAft>
                        <a:buFontTx/>
                        <a:buNone/>
                      </a:pPr>
                      <a:endParaRPr lang="en-US" sz="2000" b="1" dirty="0" smtClean="0">
                        <a:solidFill>
                          <a:srgbClr val="0000FF"/>
                        </a:solidFill>
                        <a:effectLst/>
                        <a:latin typeface="+mn-lt"/>
                        <a:ea typeface="Calibri"/>
                        <a:cs typeface="Times New Roman"/>
                      </a:endParaRPr>
                    </a:p>
                    <a:p>
                      <a:pPr algn="just">
                        <a:lnSpc>
                          <a:spcPct val="115000"/>
                        </a:lnSpc>
                        <a:spcAft>
                          <a:spcPts val="0"/>
                        </a:spcAft>
                      </a:pPr>
                      <a:r>
                        <a:rPr lang="nl-NL" sz="2000" b="1" dirty="0" smtClean="0">
                          <a:solidFill>
                            <a:srgbClr val="336600"/>
                          </a:solidFill>
                          <a:effectLst/>
                          <a:latin typeface="Times New Roman"/>
                          <a:ea typeface="Calibri"/>
                          <a:cs typeface="Times New Roman"/>
                        </a:rPr>
                        <a:t> </a:t>
                      </a:r>
                      <a:endParaRPr lang="en-US" sz="2000" b="1" dirty="0" smtClean="0">
                        <a:solidFill>
                          <a:srgbClr val="0000FF"/>
                        </a:solidFill>
                        <a:effectLst/>
                        <a:latin typeface="+mn-lt"/>
                        <a:ea typeface="Calibri"/>
                        <a:cs typeface="Times New Roman"/>
                      </a:endParaRPr>
                    </a:p>
                    <a:p>
                      <a:pPr algn="just">
                        <a:lnSpc>
                          <a:spcPct val="115000"/>
                        </a:lnSpc>
                        <a:spcAft>
                          <a:spcPts val="0"/>
                        </a:spcAft>
                      </a:pPr>
                      <a:endParaRPr lang="en-US" sz="2000" b="1" dirty="0" smtClean="0">
                        <a:solidFill>
                          <a:srgbClr val="0000FF"/>
                        </a:solidFill>
                        <a:effectLst/>
                        <a:latin typeface="+mn-lt"/>
                        <a:ea typeface="Calibri"/>
                        <a:cs typeface="Times New Roman"/>
                      </a:endParaRPr>
                    </a:p>
                    <a:p>
                      <a:endParaRPr lang="en-US" sz="2000" b="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8" name="Rectangle 7"/>
          <p:cNvSpPr/>
          <p:nvPr/>
        </p:nvSpPr>
        <p:spPr>
          <a:xfrm>
            <a:off x="467544" y="908720"/>
            <a:ext cx="8208912" cy="523220"/>
          </a:xfrm>
          <a:prstGeom prst="rect">
            <a:avLst/>
          </a:prstGeom>
        </p:spPr>
        <p:txBody>
          <a:bodyPr wrap="square">
            <a:spAutoFit/>
          </a:bodyPr>
          <a:lstStyle/>
          <a:p>
            <a:pPr algn="ctr">
              <a:spcBef>
                <a:spcPct val="20000"/>
              </a:spcBef>
            </a:pPr>
            <a:r>
              <a:rPr lang="en-US" sz="2800" b="1" dirty="0" err="1" smtClean="0">
                <a:solidFill>
                  <a:srgbClr val="0000FF"/>
                </a:solidFill>
                <a:latin typeface="Times New Roman"/>
                <a:ea typeface="Times New Roman"/>
              </a:rPr>
              <a:t>Những</a:t>
            </a:r>
            <a:r>
              <a:rPr lang="en-US" sz="2800" b="1" dirty="0" smtClean="0">
                <a:solidFill>
                  <a:srgbClr val="0000FF"/>
                </a:solidFill>
                <a:latin typeface="Times New Roman"/>
                <a:ea typeface="Times New Roman"/>
              </a:rPr>
              <a:t> </a:t>
            </a:r>
            <a:r>
              <a:rPr lang="en-US" sz="2800" b="1" dirty="0" err="1" smtClean="0">
                <a:solidFill>
                  <a:srgbClr val="0000FF"/>
                </a:solidFill>
                <a:latin typeface="Times New Roman"/>
                <a:ea typeface="Times New Roman"/>
              </a:rPr>
              <a:t>phẩm</a:t>
            </a:r>
            <a:r>
              <a:rPr lang="en-US" sz="2800" b="1" dirty="0" smtClean="0">
                <a:solidFill>
                  <a:srgbClr val="0000FF"/>
                </a:solidFill>
                <a:latin typeface="Times New Roman"/>
                <a:ea typeface="Times New Roman"/>
              </a:rPr>
              <a:t> </a:t>
            </a:r>
            <a:r>
              <a:rPr lang="en-US" sz="2800" b="1" dirty="0" err="1">
                <a:solidFill>
                  <a:srgbClr val="0000FF"/>
                </a:solidFill>
                <a:latin typeface="Times New Roman"/>
                <a:ea typeface="Times New Roman"/>
              </a:rPr>
              <a:t>chất</a:t>
            </a:r>
            <a:r>
              <a:rPr lang="en-US" sz="2800" b="1" dirty="0">
                <a:solidFill>
                  <a:srgbClr val="0000FF"/>
                </a:solidFill>
                <a:latin typeface="Times New Roman"/>
                <a:ea typeface="Times New Roman"/>
              </a:rPr>
              <a:t> </a:t>
            </a:r>
            <a:r>
              <a:rPr lang="en-US" sz="2800" b="1" dirty="0" err="1">
                <a:solidFill>
                  <a:srgbClr val="0000FF"/>
                </a:solidFill>
                <a:latin typeface="Times New Roman"/>
                <a:ea typeface="Times New Roman"/>
              </a:rPr>
              <a:t>của</a:t>
            </a:r>
            <a:r>
              <a:rPr lang="en-US" sz="2800" b="1" dirty="0">
                <a:solidFill>
                  <a:srgbClr val="0000FF"/>
                </a:solidFill>
                <a:latin typeface="Times New Roman"/>
                <a:ea typeface="Times New Roman"/>
              </a:rPr>
              <a:t> </a:t>
            </a:r>
            <a:r>
              <a:rPr lang="en-US" sz="2800" b="1" dirty="0" err="1">
                <a:solidFill>
                  <a:srgbClr val="0000FF"/>
                </a:solidFill>
                <a:latin typeface="Times New Roman"/>
                <a:ea typeface="Times New Roman"/>
              </a:rPr>
              <a:t>Thạch</a:t>
            </a:r>
            <a:r>
              <a:rPr lang="en-US" sz="2800" b="1" dirty="0">
                <a:solidFill>
                  <a:srgbClr val="0000FF"/>
                </a:solidFill>
                <a:latin typeface="Times New Roman"/>
                <a:ea typeface="Times New Roman"/>
              </a:rPr>
              <a:t> </a:t>
            </a:r>
            <a:r>
              <a:rPr lang="en-US" sz="2800" b="1" dirty="0" err="1">
                <a:solidFill>
                  <a:srgbClr val="0000FF"/>
                </a:solidFill>
                <a:latin typeface="Times New Roman"/>
                <a:ea typeface="Times New Roman"/>
              </a:rPr>
              <a:t>Sanh</a:t>
            </a:r>
            <a:r>
              <a:rPr lang="en-US" sz="2800" b="1" dirty="0">
                <a:solidFill>
                  <a:srgbClr val="0000FF"/>
                </a:solidFill>
                <a:latin typeface="Times New Roman"/>
                <a:ea typeface="Times New Roman"/>
              </a:rPr>
              <a:t>.</a:t>
            </a:r>
          </a:p>
        </p:txBody>
      </p:sp>
      <p:sp>
        <p:nvSpPr>
          <p:cNvPr id="2" name="TextBox 1"/>
          <p:cNvSpPr txBox="1"/>
          <p:nvPr/>
        </p:nvSpPr>
        <p:spPr>
          <a:xfrm>
            <a:off x="5922630" y="2630269"/>
            <a:ext cx="2694755" cy="646331"/>
          </a:xfrm>
          <a:prstGeom prst="rect">
            <a:avLst/>
          </a:prstGeom>
          <a:noFill/>
        </p:spPr>
        <p:txBody>
          <a:bodyPr wrap="square" rtlCol="0">
            <a:spAutoFit/>
          </a:bodyPr>
          <a:lstStyle/>
          <a:p>
            <a:r>
              <a:rPr lang="vi-VN" b="1" dirty="0">
                <a:solidFill>
                  <a:srgbClr val="FF0000"/>
                </a:solidFill>
              </a:rPr>
              <a:t>- Thật thà, chất phác, thương người.</a:t>
            </a:r>
          </a:p>
        </p:txBody>
      </p:sp>
      <p:sp>
        <p:nvSpPr>
          <p:cNvPr id="3" name="TextBox 2"/>
          <p:cNvSpPr txBox="1"/>
          <p:nvPr/>
        </p:nvSpPr>
        <p:spPr>
          <a:xfrm>
            <a:off x="5950385" y="3565742"/>
            <a:ext cx="2667000" cy="646331"/>
          </a:xfrm>
          <a:prstGeom prst="rect">
            <a:avLst/>
          </a:prstGeom>
          <a:noFill/>
        </p:spPr>
        <p:txBody>
          <a:bodyPr wrap="square" rtlCol="0">
            <a:spAutoFit/>
          </a:bodyPr>
          <a:lstStyle/>
          <a:p>
            <a:r>
              <a:rPr lang="vi-VN" b="1" dirty="0">
                <a:solidFill>
                  <a:srgbClr val="336600"/>
                </a:solidFill>
              </a:rPr>
              <a:t>- Dũng cảm, tài năng.</a:t>
            </a:r>
          </a:p>
          <a:p>
            <a:endParaRPr lang="vi-VN" dirty="0"/>
          </a:p>
        </p:txBody>
      </p:sp>
      <p:sp>
        <p:nvSpPr>
          <p:cNvPr id="5" name="TextBox 4"/>
          <p:cNvSpPr txBox="1"/>
          <p:nvPr/>
        </p:nvSpPr>
        <p:spPr>
          <a:xfrm>
            <a:off x="6019800" y="4953000"/>
            <a:ext cx="2656654" cy="1015663"/>
          </a:xfrm>
          <a:prstGeom prst="rect">
            <a:avLst/>
          </a:prstGeom>
          <a:noFill/>
        </p:spPr>
        <p:txBody>
          <a:bodyPr wrap="square" rtlCol="0">
            <a:spAutoFit/>
          </a:bodyPr>
          <a:lstStyle/>
          <a:p>
            <a:r>
              <a:rPr lang="vi-VN" sz="2000" b="1" dirty="0">
                <a:solidFill>
                  <a:srgbClr val="0000FF"/>
                </a:solidFill>
                <a:latin typeface="+mj-lt"/>
              </a:rPr>
              <a:t>- Nhân </a:t>
            </a:r>
            <a:r>
              <a:rPr lang="en-US" sz="2000" b="1" dirty="0" err="1" smtClean="0">
                <a:solidFill>
                  <a:srgbClr val="0000FF"/>
                </a:solidFill>
                <a:latin typeface="+mj-lt"/>
              </a:rPr>
              <a:t>ái</a:t>
            </a:r>
            <a:r>
              <a:rPr lang="vi-VN" sz="2000" b="1" dirty="0" smtClean="0">
                <a:solidFill>
                  <a:srgbClr val="0000FF"/>
                </a:solidFill>
                <a:latin typeface="+mj-lt"/>
              </a:rPr>
              <a:t>, </a:t>
            </a:r>
            <a:r>
              <a:rPr lang="vi-VN" sz="2000" b="1" dirty="0">
                <a:solidFill>
                  <a:srgbClr val="0000FF"/>
                </a:solidFill>
                <a:latin typeface="+mj-lt"/>
              </a:rPr>
              <a:t>khoan dung và yêu chuộng hòa bình.</a:t>
            </a:r>
          </a:p>
        </p:txBody>
      </p:sp>
    </p:spTree>
    <p:extLst>
      <p:ext uri="{BB962C8B-B14F-4D97-AF65-F5344CB8AC3E}">
        <p14:creationId xmlns:p14="http://schemas.microsoft.com/office/powerpoint/2010/main" xmlns="" val="7225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Connector 3"/>
          <p:cNvSpPr/>
          <p:nvPr/>
        </p:nvSpPr>
        <p:spPr>
          <a:xfrm>
            <a:off x="3337356" y="3262804"/>
            <a:ext cx="2160096" cy="1507705"/>
          </a:xfrm>
          <a:prstGeom prst="flowChartConnec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00"/>
                </a:solidFill>
                <a:latin typeface="Times New Roman" pitchFamily="18" charset="0"/>
                <a:cs typeface="Times New Roman" pitchFamily="18" charset="0"/>
              </a:rPr>
              <a:t>THẠCH SANH</a:t>
            </a:r>
            <a:endParaRPr lang="en-US" sz="2000" b="1" dirty="0">
              <a:solidFill>
                <a:srgbClr val="FF0000"/>
              </a:solidFill>
              <a:latin typeface="Times New Roman" pitchFamily="18" charset="0"/>
              <a:cs typeface="Times New Roman" pitchFamily="18" charset="0"/>
            </a:endParaRPr>
          </a:p>
        </p:txBody>
      </p:sp>
      <p:sp>
        <p:nvSpPr>
          <p:cNvPr id="5" name="Cloud 4"/>
          <p:cNvSpPr/>
          <p:nvPr/>
        </p:nvSpPr>
        <p:spPr>
          <a:xfrm>
            <a:off x="1101002" y="1762136"/>
            <a:ext cx="1972020" cy="1500668"/>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THẬT THÀ</a:t>
            </a:r>
            <a:endParaRPr lang="en-US" b="1" dirty="0">
              <a:solidFill>
                <a:schemeClr val="tx1"/>
              </a:solidFill>
              <a:latin typeface="Times New Roman" pitchFamily="18" charset="0"/>
              <a:cs typeface="Times New Roman" pitchFamily="18" charset="0"/>
            </a:endParaRPr>
          </a:p>
        </p:txBody>
      </p:sp>
      <p:sp>
        <p:nvSpPr>
          <p:cNvPr id="6" name="Cloud 5"/>
          <p:cNvSpPr/>
          <p:nvPr/>
        </p:nvSpPr>
        <p:spPr>
          <a:xfrm>
            <a:off x="3489722" y="919237"/>
            <a:ext cx="1973234" cy="1442963"/>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THƯƠNG NGƯỜI</a:t>
            </a:r>
            <a:endParaRPr lang="en-US" b="1" dirty="0">
              <a:solidFill>
                <a:schemeClr val="tx1"/>
              </a:solidFill>
              <a:latin typeface="Times New Roman" pitchFamily="18" charset="0"/>
              <a:cs typeface="Times New Roman" pitchFamily="18" charset="0"/>
            </a:endParaRPr>
          </a:p>
        </p:txBody>
      </p:sp>
      <p:sp>
        <p:nvSpPr>
          <p:cNvPr id="7" name="Cloud 6"/>
          <p:cNvSpPr/>
          <p:nvPr/>
        </p:nvSpPr>
        <p:spPr>
          <a:xfrm>
            <a:off x="6393753" y="1915853"/>
            <a:ext cx="1981732" cy="1546966"/>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DŨNG CẢM</a:t>
            </a:r>
            <a:endParaRPr lang="en-US" b="1" dirty="0">
              <a:solidFill>
                <a:schemeClr val="tx1"/>
              </a:solidFill>
              <a:latin typeface="Times New Roman" pitchFamily="18" charset="0"/>
              <a:cs typeface="Times New Roman" pitchFamily="18" charset="0"/>
            </a:endParaRPr>
          </a:p>
        </p:txBody>
      </p:sp>
      <p:sp>
        <p:nvSpPr>
          <p:cNvPr id="8" name="Cloud 7"/>
          <p:cNvSpPr/>
          <p:nvPr/>
        </p:nvSpPr>
        <p:spPr>
          <a:xfrm>
            <a:off x="4763" y="3553125"/>
            <a:ext cx="1957447" cy="1380225"/>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YÊU HÒA BÌNH</a:t>
            </a:r>
            <a:endParaRPr lang="en-US" b="1" dirty="0">
              <a:solidFill>
                <a:schemeClr val="tx1"/>
              </a:solidFill>
              <a:latin typeface="Times New Roman" pitchFamily="18" charset="0"/>
              <a:cs typeface="Times New Roman" pitchFamily="18" charset="0"/>
            </a:endParaRPr>
          </a:p>
        </p:txBody>
      </p:sp>
      <p:sp>
        <p:nvSpPr>
          <p:cNvPr id="9" name="Cloud 8"/>
          <p:cNvSpPr/>
          <p:nvPr/>
        </p:nvSpPr>
        <p:spPr>
          <a:xfrm>
            <a:off x="2514600" y="5229525"/>
            <a:ext cx="2020591" cy="1380225"/>
          </a:xfrm>
          <a:prstGeom prst="clou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cs typeface="Times New Roman" pitchFamily="18" charset="0"/>
              </a:rPr>
              <a:t>NHÂN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ÁI</a:t>
            </a:r>
            <a:endParaRPr lang="en-US" b="1" dirty="0">
              <a:solidFill>
                <a:schemeClr val="tx1"/>
              </a:solidFill>
              <a:latin typeface="Times New Roman" pitchFamily="18" charset="0"/>
              <a:cs typeface="Times New Roman" pitchFamily="18" charset="0"/>
            </a:endParaRPr>
          </a:p>
        </p:txBody>
      </p:sp>
      <p:sp>
        <p:nvSpPr>
          <p:cNvPr id="10" name="Cloud 9"/>
          <p:cNvSpPr/>
          <p:nvPr/>
        </p:nvSpPr>
        <p:spPr>
          <a:xfrm>
            <a:off x="6095468" y="4487175"/>
            <a:ext cx="1981733" cy="1380225"/>
          </a:xfrm>
          <a:prstGeom prst="cloud">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itchFamily="18" charset="0"/>
                <a:cs typeface="Times New Roman" pitchFamily="18" charset="0"/>
              </a:rPr>
              <a:t>TÀI NĂNG</a:t>
            </a:r>
          </a:p>
        </p:txBody>
      </p:sp>
      <p:cxnSp>
        <p:nvCxnSpPr>
          <p:cNvPr id="13" name="Straight Arrow Connector 12"/>
          <p:cNvCxnSpPr>
            <a:endCxn id="4" idx="0"/>
          </p:cNvCxnSpPr>
          <p:nvPr/>
        </p:nvCxnSpPr>
        <p:spPr>
          <a:xfrm flipH="1">
            <a:off x="4417404" y="2362200"/>
            <a:ext cx="117787" cy="90060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4" idx="1"/>
          </p:cNvCxnSpPr>
          <p:nvPr/>
        </p:nvCxnSpPr>
        <p:spPr>
          <a:xfrm>
            <a:off x="2613456" y="3033271"/>
            <a:ext cx="1040239" cy="45033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0"/>
            <a:endCxn id="4" idx="2"/>
          </p:cNvCxnSpPr>
          <p:nvPr/>
        </p:nvCxnSpPr>
        <p:spPr>
          <a:xfrm flipV="1">
            <a:off x="1960579" y="4016657"/>
            <a:ext cx="1376777" cy="22658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3"/>
          </p:cNvCxnSpPr>
          <p:nvPr/>
        </p:nvCxnSpPr>
        <p:spPr>
          <a:xfrm flipV="1">
            <a:off x="3524896" y="4740309"/>
            <a:ext cx="666104" cy="56813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4" idx="5"/>
          </p:cNvCxnSpPr>
          <p:nvPr/>
        </p:nvCxnSpPr>
        <p:spPr>
          <a:xfrm flipH="1" flipV="1">
            <a:off x="5181113" y="4549711"/>
            <a:ext cx="1063824" cy="47466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160331" y="3033271"/>
            <a:ext cx="1382890" cy="45033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33401" y="198704"/>
            <a:ext cx="8077200" cy="461665"/>
          </a:xfrm>
          <a:prstGeom prst="rect">
            <a:avLst/>
          </a:prstGeom>
          <a:noFill/>
        </p:spPr>
        <p:txBody>
          <a:bodyPr wrap="square" rtlCol="0">
            <a:spAutoFit/>
          </a:bodyPr>
          <a:lstStyle/>
          <a:p>
            <a:pPr algn="ctr"/>
            <a:r>
              <a:rPr lang="en-US" sz="2400" b="1" dirty="0" smtClean="0">
                <a:solidFill>
                  <a:srgbClr val="0000FF"/>
                </a:solidFill>
                <a:latin typeface="Times New Roman" pitchFamily="18" charset="0"/>
                <a:cs typeface="Times New Roman" pitchFamily="18" charset="0"/>
              </a:rPr>
              <a:t>NHỮNG PHẨM CHẤT ĐÁNG QUÝ CỦA THẠCH SANH</a:t>
            </a:r>
            <a:endParaRPr lang="en-US" sz="24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9426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00"/>
                                        <p:tgtEl>
                                          <p:spTgt spid="9"/>
                                        </p:tgtEl>
                                      </p:cBhvr>
                                    </p:animEffect>
                                  </p:childTnLst>
                                </p:cTn>
                              </p:par>
                              <p:par>
                                <p:cTn id="49" presetID="22" presetClass="entr" presetSubtype="4"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down)">
                                      <p:cBhvr>
                                        <p:cTn id="51" dur="500"/>
                                        <p:tgtEl>
                                          <p:spTgt spid="1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down)">
                                      <p:cBhvr>
                                        <p:cTn id="54" dur="500"/>
                                        <p:tgtEl>
                                          <p:spTgt spid="8"/>
                                        </p:tgtEl>
                                      </p:cBhvr>
                                    </p:animEffect>
                                  </p:childTnLst>
                                </p:cTn>
                              </p:par>
                              <p:par>
                                <p:cTn id="55" presetID="22" presetClass="entr" presetSubtype="4"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down)">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522812"/>
            <a:ext cx="9144000" cy="2335188"/>
          </a:xfrm>
          <a:prstGeom prst="rect">
            <a:avLst/>
          </a:prstGeom>
          <a:solidFill>
            <a:schemeClr val="bg1"/>
          </a:solidFill>
        </p:spPr>
        <p:txBody>
          <a:bodyPr vert="horz" rtlCol="0" anchor="ctr">
            <a:normAutofit fontScale="92500" lnSpcReduction="10000"/>
            <a:scene3d>
              <a:camera prst="orthographicFront"/>
              <a:lightRig rig="soft" dir="t"/>
            </a:scene3d>
            <a:sp3d prstMaterial="softEdge">
              <a:bevelT w="25400" h="25400"/>
            </a:sp3d>
          </a:bodyPr>
          <a:lstStyle>
            <a:lvl1pPr algn="l" rtl="0" eaLnBrk="1" latinLnBrk="0" hangingPunct="1">
              <a:spcBef>
                <a:spcPct val="0"/>
              </a:spcBef>
              <a:buNone/>
              <a:defRPr kumimoji="0" sz="4100" b="1" i="0" u="none"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200" u="sng" dirty="0" err="1" smtClean="0">
                <a:solidFill>
                  <a:srgbClr val="0000FF"/>
                </a:solidFill>
                <a:effectLst/>
                <a:latin typeface="Times New Roman" pitchFamily="18" charset="0"/>
                <a:cs typeface="Times New Roman" pitchFamily="18" charset="0"/>
              </a:rPr>
              <a:t>Tiết</a:t>
            </a:r>
            <a:r>
              <a:rPr lang="en-US" sz="4200" u="sng" dirty="0" smtClean="0">
                <a:solidFill>
                  <a:srgbClr val="0000FF"/>
                </a:solidFill>
                <a:effectLst/>
                <a:latin typeface="Times New Roman" pitchFamily="18" charset="0"/>
                <a:cs typeface="Times New Roman" pitchFamily="18" charset="0"/>
              </a:rPr>
              <a:t> 8,9 </a:t>
            </a:r>
            <a:r>
              <a:rPr lang="en-US" sz="4200" u="sng" dirty="0" err="1" smtClean="0">
                <a:solidFill>
                  <a:srgbClr val="0000FF"/>
                </a:solidFill>
                <a:effectLst/>
                <a:latin typeface="Times New Roman" pitchFamily="18" charset="0"/>
                <a:cs typeface="Times New Roman" pitchFamily="18" charset="0"/>
              </a:rPr>
              <a:t>Văn</a:t>
            </a:r>
            <a:r>
              <a:rPr lang="en-US" sz="4200" u="sng" dirty="0" smtClean="0">
                <a:solidFill>
                  <a:srgbClr val="0000FF"/>
                </a:solidFill>
                <a:effectLst/>
                <a:latin typeface="Times New Roman" pitchFamily="18" charset="0"/>
                <a:cs typeface="Times New Roman" pitchFamily="18" charset="0"/>
              </a:rPr>
              <a:t> </a:t>
            </a:r>
            <a:r>
              <a:rPr lang="en-US" sz="4200" u="sng" dirty="0" err="1" smtClean="0">
                <a:solidFill>
                  <a:srgbClr val="0000FF"/>
                </a:solidFill>
                <a:effectLst/>
                <a:latin typeface="Times New Roman" pitchFamily="18" charset="0"/>
                <a:cs typeface="Times New Roman" pitchFamily="18" charset="0"/>
              </a:rPr>
              <a:t>bản</a:t>
            </a:r>
            <a:r>
              <a:rPr lang="en-US" sz="4200" u="sng" dirty="0" smtClean="0">
                <a:solidFill>
                  <a:srgbClr val="0000FF"/>
                </a:solidFill>
                <a:effectLst/>
                <a:latin typeface="Times New Roman" pitchFamily="18" charset="0"/>
                <a:cs typeface="Times New Roman" pitchFamily="18" charset="0"/>
              </a:rPr>
              <a:t>:</a:t>
            </a:r>
          </a:p>
          <a:p>
            <a:pPr algn="ctr"/>
            <a:r>
              <a:rPr lang="en-US" sz="8000" dirty="0" smtClean="0">
                <a:solidFill>
                  <a:srgbClr val="FF0000"/>
                </a:solidFill>
                <a:effectLst/>
                <a:latin typeface="Times New Roman" pitchFamily="18" charset="0"/>
                <a:cs typeface="Times New Roman" pitchFamily="18" charset="0"/>
              </a:rPr>
              <a:t> </a:t>
            </a:r>
            <a:r>
              <a:rPr lang="en-US" sz="8000" dirty="0" err="1" smtClean="0">
                <a:solidFill>
                  <a:srgbClr val="FF0000"/>
                </a:solidFill>
                <a:effectLst/>
                <a:latin typeface="Times New Roman" pitchFamily="18" charset="0"/>
                <a:cs typeface="Times New Roman" pitchFamily="18" charset="0"/>
              </a:rPr>
              <a:t>Thạch</a:t>
            </a:r>
            <a:r>
              <a:rPr lang="en-US" sz="8000" dirty="0" smtClean="0">
                <a:solidFill>
                  <a:srgbClr val="FF0000"/>
                </a:solidFill>
                <a:effectLst/>
                <a:latin typeface="Times New Roman" pitchFamily="18" charset="0"/>
                <a:cs typeface="Times New Roman" pitchFamily="18" charset="0"/>
              </a:rPr>
              <a:t> </a:t>
            </a:r>
            <a:r>
              <a:rPr lang="en-US" sz="8000" dirty="0" err="1" smtClean="0">
                <a:solidFill>
                  <a:srgbClr val="FF0000"/>
                </a:solidFill>
                <a:effectLst/>
                <a:latin typeface="Times New Roman" pitchFamily="18" charset="0"/>
                <a:cs typeface="Times New Roman" pitchFamily="18" charset="0"/>
              </a:rPr>
              <a:t>Sanh</a:t>
            </a:r>
            <a:endParaRPr lang="en-US" sz="8000" dirty="0" smtClean="0">
              <a:solidFill>
                <a:srgbClr val="FF0000"/>
              </a:solidFill>
              <a:effectLst/>
              <a:latin typeface="Times New Roman" pitchFamily="18" charset="0"/>
              <a:cs typeface="Times New Roman" pitchFamily="18" charset="0"/>
            </a:endParaRPr>
          </a:p>
          <a:p>
            <a:pPr algn="ctr"/>
            <a:r>
              <a:rPr lang="en-US" sz="4300" i="1" dirty="0" smtClean="0">
                <a:solidFill>
                  <a:srgbClr val="0000FF"/>
                </a:solidFill>
                <a:effectLst/>
                <a:latin typeface="Times New Roman" pitchFamily="18" charset="0"/>
                <a:cs typeface="Times New Roman" pitchFamily="18" charset="0"/>
              </a:rPr>
              <a:t>(</a:t>
            </a:r>
            <a:r>
              <a:rPr lang="en-US" sz="4300" i="1" dirty="0" err="1" smtClean="0">
                <a:solidFill>
                  <a:srgbClr val="0000FF"/>
                </a:solidFill>
                <a:effectLst/>
                <a:latin typeface="Times New Roman" pitchFamily="18" charset="0"/>
                <a:cs typeface="Times New Roman" pitchFamily="18" charset="0"/>
              </a:rPr>
              <a:t>Truyện</a:t>
            </a:r>
            <a:r>
              <a:rPr lang="en-US" sz="4300" i="1" dirty="0" smtClean="0">
                <a:solidFill>
                  <a:srgbClr val="0000FF"/>
                </a:solidFill>
                <a:effectLst/>
                <a:latin typeface="Times New Roman" pitchFamily="18" charset="0"/>
                <a:cs typeface="Times New Roman" pitchFamily="18" charset="0"/>
              </a:rPr>
              <a:t> </a:t>
            </a:r>
            <a:r>
              <a:rPr lang="en-US" sz="4300" i="1" dirty="0" err="1" smtClean="0">
                <a:solidFill>
                  <a:srgbClr val="0000FF"/>
                </a:solidFill>
                <a:effectLst/>
                <a:latin typeface="Times New Roman" pitchFamily="18" charset="0"/>
                <a:cs typeface="Times New Roman" pitchFamily="18" charset="0"/>
              </a:rPr>
              <a:t>cổ</a:t>
            </a:r>
            <a:r>
              <a:rPr lang="en-US" sz="4300" i="1" dirty="0" smtClean="0">
                <a:solidFill>
                  <a:srgbClr val="0000FF"/>
                </a:solidFill>
                <a:effectLst/>
                <a:latin typeface="Times New Roman" pitchFamily="18" charset="0"/>
                <a:cs typeface="Times New Roman" pitchFamily="18" charset="0"/>
              </a:rPr>
              <a:t> </a:t>
            </a:r>
            <a:r>
              <a:rPr lang="en-US" sz="4300" i="1" dirty="0" err="1" smtClean="0">
                <a:solidFill>
                  <a:srgbClr val="0000FF"/>
                </a:solidFill>
                <a:effectLst/>
                <a:latin typeface="Times New Roman" pitchFamily="18" charset="0"/>
                <a:cs typeface="Times New Roman" pitchFamily="18" charset="0"/>
              </a:rPr>
              <a:t>tích</a:t>
            </a:r>
            <a:r>
              <a:rPr lang="en-US" sz="4300" i="1" dirty="0" smtClean="0">
                <a:solidFill>
                  <a:srgbClr val="0000FF"/>
                </a:solidFill>
                <a:effectLst/>
                <a:latin typeface="Times New Roman" pitchFamily="18" charset="0"/>
                <a:cs typeface="Times New Roman" pitchFamily="18" charset="0"/>
              </a:rPr>
              <a:t>)</a:t>
            </a:r>
            <a:endParaRPr lang="vi-VN" sz="4300" i="1" dirty="0">
              <a:solidFill>
                <a:srgbClr val="0000FF"/>
              </a:solidFill>
              <a:effectLst/>
              <a:cs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4522812"/>
          </a:xfrm>
          <a:prstGeom prst="rect">
            <a:avLst/>
          </a:prstGeom>
        </p:spPr>
      </p:pic>
    </p:spTree>
    <p:extLst>
      <p:ext uri="{BB962C8B-B14F-4D97-AF65-F5344CB8AC3E}">
        <p14:creationId xmlns:p14="http://schemas.microsoft.com/office/powerpoint/2010/main" xmlns="" val="7575297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15000"/>
              </a:lnSpc>
            </a:pPr>
            <a:r>
              <a:rPr lang="nl-NL" b="1" u="sng" dirty="0" smtClean="0">
                <a:latin typeface="Times New Roman"/>
                <a:ea typeface="Calibri"/>
                <a:cs typeface="Times New Roman"/>
              </a:rPr>
              <a:t>NHÓM 3</a:t>
            </a:r>
            <a:endParaRPr lang="en-US" sz="3600" dirty="0">
              <a:ea typeface="Calibri"/>
              <a:cs typeface="Times New Roman"/>
            </a:endParaRPr>
          </a:p>
        </p:txBody>
      </p:sp>
      <p:sp>
        <p:nvSpPr>
          <p:cNvPr id="3" name="Content Placeholder 2"/>
          <p:cNvSpPr>
            <a:spLocks noGrp="1"/>
          </p:cNvSpPr>
          <p:nvPr>
            <p:ph idx="1"/>
          </p:nvPr>
        </p:nvSpPr>
        <p:spPr/>
        <p:txBody>
          <a:bodyPr/>
          <a:lstStyle/>
          <a:p>
            <a:pPr marL="0" indent="0">
              <a:lnSpc>
                <a:spcPct val="115000"/>
              </a:lnSpc>
              <a:spcAft>
                <a:spcPts val="0"/>
              </a:spcAft>
              <a:buNone/>
            </a:pPr>
            <a:r>
              <a:rPr lang="nl-NL" b="1" dirty="0">
                <a:latin typeface="Times New Roman"/>
                <a:ea typeface="Calibri"/>
                <a:cs typeface="Times New Roman"/>
              </a:rPr>
              <a:t>Câu hỏi:</a:t>
            </a:r>
            <a:endParaRPr lang="en-US" sz="2400" b="1" dirty="0">
              <a:ea typeface="Calibri"/>
              <a:cs typeface="Times New Roman"/>
            </a:endParaRPr>
          </a:p>
          <a:p>
            <a:pPr marL="0" indent="0" algn="just">
              <a:lnSpc>
                <a:spcPct val="115000"/>
              </a:lnSpc>
              <a:spcAft>
                <a:spcPts val="0"/>
              </a:spcAft>
              <a:buNone/>
            </a:pPr>
            <a:r>
              <a:rPr lang="nl-NL" b="1" dirty="0">
                <a:solidFill>
                  <a:srgbClr val="FF0000"/>
                </a:solidFill>
                <a:latin typeface="Times New Roman"/>
                <a:ea typeface="Calibri"/>
                <a:cs typeface="Times New Roman"/>
              </a:rPr>
              <a:t>1. Tại sao tác giả dân gian để Thạch Sanh đánh giặc bằng “Tiếng đàn” mà không phải là vũ khí khác?</a:t>
            </a:r>
            <a:endParaRPr lang="en-US" sz="2400" dirty="0">
              <a:solidFill>
                <a:srgbClr val="FF0000"/>
              </a:solidFill>
              <a:ea typeface="Calibri"/>
              <a:cs typeface="Times New Roman"/>
            </a:endParaRPr>
          </a:p>
          <a:p>
            <a:pPr marL="0" indent="0" algn="just">
              <a:lnSpc>
                <a:spcPct val="115000"/>
              </a:lnSpc>
              <a:spcAft>
                <a:spcPts val="0"/>
              </a:spcAft>
              <a:buNone/>
            </a:pPr>
            <a:r>
              <a:rPr lang="nl-NL" b="1" dirty="0">
                <a:solidFill>
                  <a:srgbClr val="FF0000"/>
                </a:solidFill>
                <a:latin typeface="Times New Roman"/>
                <a:ea typeface="Calibri"/>
                <a:cs typeface="Times New Roman"/>
              </a:rPr>
              <a:t>2. Hình ảnh “ Niêu cơm thần “ có ý nghĩa </a:t>
            </a:r>
            <a:r>
              <a:rPr lang="nl-NL" b="1" dirty="0" smtClean="0">
                <a:solidFill>
                  <a:srgbClr val="FF0000"/>
                </a:solidFill>
                <a:latin typeface="Times New Roman"/>
                <a:ea typeface="Calibri"/>
                <a:cs typeface="Times New Roman"/>
              </a:rPr>
              <a:t>như thế nào?</a:t>
            </a:r>
            <a:endParaRPr lang="en-US" sz="2400" dirty="0">
              <a:solidFill>
                <a:srgbClr val="FF0000"/>
              </a:solidFill>
              <a:ea typeface="Calibri"/>
              <a:cs typeface="Times New Roman"/>
            </a:endParaRPr>
          </a:p>
          <a:p>
            <a:pPr marL="0" indent="0">
              <a:buNone/>
            </a:pPr>
            <a:endParaRPr lang="en-US" dirty="0"/>
          </a:p>
        </p:txBody>
      </p:sp>
    </p:spTree>
    <p:extLst>
      <p:ext uri="{BB962C8B-B14F-4D97-AF65-F5344CB8AC3E}">
        <p14:creationId xmlns:p14="http://schemas.microsoft.com/office/powerpoint/2010/main" xmlns="" val="3339735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15000"/>
              </a:lnSpc>
              <a:spcAft>
                <a:spcPts val="0"/>
              </a:spcAft>
            </a:pPr>
            <a:r>
              <a:rPr lang="nl-NL" sz="3200" b="1" dirty="0" smtClean="0">
                <a:solidFill>
                  <a:srgbClr val="FF0000"/>
                </a:solidFill>
                <a:latin typeface="Times New Roman"/>
                <a:ea typeface="Calibri"/>
                <a:cs typeface="Times New Roman"/>
              </a:rPr>
              <a:t>Những </a:t>
            </a:r>
            <a:r>
              <a:rPr lang="nl-NL" sz="3200" b="1" dirty="0">
                <a:solidFill>
                  <a:srgbClr val="FF0000"/>
                </a:solidFill>
                <a:latin typeface="Times New Roman"/>
                <a:ea typeface="Calibri"/>
                <a:cs typeface="Times New Roman"/>
              </a:rPr>
              <a:t>vũ khí thần kì của Thạch Sanh.</a:t>
            </a:r>
            <a:r>
              <a:rPr lang="en-US" sz="3200" dirty="0">
                <a:solidFill>
                  <a:srgbClr val="FF0000"/>
                </a:solidFill>
                <a:ea typeface="Calibri"/>
                <a:cs typeface="Times New Roman"/>
              </a:rPr>
              <a:t/>
            </a:r>
            <a:br>
              <a:rPr lang="en-US" sz="3200" dirty="0">
                <a:solidFill>
                  <a:srgbClr val="FF0000"/>
                </a:solidFill>
                <a:ea typeface="Calibri"/>
                <a:cs typeface="Times New Roman"/>
              </a:rPr>
            </a:br>
            <a:endParaRPr lang="en-US" sz="3200" dirty="0">
              <a:solidFill>
                <a:srgbClr val="FF0000"/>
              </a:solidFill>
            </a:endParaRPr>
          </a:p>
        </p:txBody>
      </p:sp>
      <p:pic>
        <p:nvPicPr>
          <p:cNvPr id="4" name="Content Placeholder 3" descr="13b"/>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800601" y="1143000"/>
            <a:ext cx="41910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52400" y="1143000"/>
            <a:ext cx="4572000" cy="4572000"/>
          </a:xfrm>
          <a:prstGeom prst="rect">
            <a:avLst/>
          </a:prstGeom>
        </p:spPr>
      </p:pic>
      <p:sp>
        <p:nvSpPr>
          <p:cNvPr id="3" name="TextBox 2"/>
          <p:cNvSpPr txBox="1"/>
          <p:nvPr/>
        </p:nvSpPr>
        <p:spPr>
          <a:xfrm>
            <a:off x="533400" y="6019800"/>
            <a:ext cx="7924800" cy="523220"/>
          </a:xfrm>
          <a:prstGeom prst="rect">
            <a:avLst/>
          </a:prstGeom>
          <a:noFill/>
        </p:spPr>
        <p:txBody>
          <a:bodyPr wrap="square" rtlCol="0">
            <a:spAutoFit/>
          </a:bodyPr>
          <a:lstStyle/>
          <a:p>
            <a:pPr algn="ctr"/>
            <a:r>
              <a:rPr lang="en-US" sz="2800" b="1" dirty="0" err="1" smtClean="0">
                <a:solidFill>
                  <a:srgbClr val="0000FF"/>
                </a:solidFill>
                <a:latin typeface="Times New Roman" pitchFamily="18" charset="0"/>
                <a:cs typeface="Times New Roman" pitchFamily="18" charset="0"/>
              </a:rPr>
              <a:t>Niêu</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cơm</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thần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và</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cây</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đàn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thần</a:t>
            </a:r>
            <a:endParaRPr lang="en-US" sz="28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257861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1814935"/>
            <a:ext cx="1371600" cy="34290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TIẾNG </a:t>
            </a:r>
          </a:p>
          <a:p>
            <a:pPr algn="ctr"/>
            <a:r>
              <a:rPr lang="en-US" sz="2400" b="1" dirty="0" smtClean="0">
                <a:latin typeface="Times New Roman" pitchFamily="18" charset="0"/>
                <a:cs typeface="Times New Roman" pitchFamily="18" charset="0"/>
              </a:rPr>
              <a:t>ĐÀN </a:t>
            </a:r>
          </a:p>
          <a:p>
            <a:pPr algn="ctr"/>
            <a:r>
              <a:rPr lang="en-US" sz="2400" b="1" dirty="0" smtClean="0">
                <a:latin typeface="Times New Roman" pitchFamily="18" charset="0"/>
                <a:cs typeface="Times New Roman" pitchFamily="18" charset="0"/>
              </a:rPr>
              <a:t>THẦN</a:t>
            </a:r>
            <a:endParaRPr lang="en-US" sz="2400" b="1" dirty="0">
              <a:latin typeface="Times New Roman" pitchFamily="18" charset="0"/>
              <a:cs typeface="Times New Roman" pitchFamily="18" charset="0"/>
            </a:endParaRPr>
          </a:p>
        </p:txBody>
      </p:sp>
      <p:sp>
        <p:nvSpPr>
          <p:cNvPr id="5" name="Oval 4"/>
          <p:cNvSpPr/>
          <p:nvPr/>
        </p:nvSpPr>
        <p:spPr>
          <a:xfrm>
            <a:off x="2680856" y="228600"/>
            <a:ext cx="3872344" cy="12954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bg1"/>
                </a:solidFill>
                <a:latin typeface="Times New Roman" pitchFamily="18" charset="0"/>
                <a:ea typeface="Times New Roman"/>
                <a:cs typeface="Times New Roman" pitchFamily="18" charset="0"/>
              </a:rPr>
              <a:t>Công</a:t>
            </a:r>
            <a:r>
              <a:rPr lang="en-US" sz="2600" b="1" dirty="0">
                <a:solidFill>
                  <a:schemeClr val="bg1"/>
                </a:solidFill>
                <a:latin typeface="Times New Roman" pitchFamily="18" charset="0"/>
                <a:ea typeface="Times New Roman"/>
                <a:cs typeface="Times New Roman" pitchFamily="18" charset="0"/>
              </a:rPr>
              <a:t> </a:t>
            </a:r>
            <a:r>
              <a:rPr lang="en-US" sz="2600" b="1" dirty="0" err="1">
                <a:solidFill>
                  <a:schemeClr val="bg1"/>
                </a:solidFill>
                <a:latin typeface="Times New Roman" pitchFamily="18" charset="0"/>
                <a:ea typeface="Times New Roman"/>
                <a:cs typeface="Times New Roman" pitchFamily="18" charset="0"/>
              </a:rPr>
              <a:t>chúa</a:t>
            </a:r>
            <a:r>
              <a:rPr lang="en-US" sz="2600" b="1" dirty="0">
                <a:solidFill>
                  <a:schemeClr val="bg1"/>
                </a:solidFill>
                <a:latin typeface="Times New Roman" pitchFamily="18" charset="0"/>
                <a:ea typeface="Times New Roman"/>
                <a:cs typeface="Times New Roman" pitchFamily="18" charset="0"/>
              </a:rPr>
              <a:t> </a:t>
            </a:r>
            <a:r>
              <a:rPr lang="en-US" sz="2600" b="1" dirty="0" err="1">
                <a:solidFill>
                  <a:schemeClr val="bg1"/>
                </a:solidFill>
                <a:latin typeface="Times New Roman" pitchFamily="18" charset="0"/>
                <a:ea typeface="Times New Roman"/>
                <a:cs typeface="Times New Roman" pitchFamily="18" charset="0"/>
              </a:rPr>
              <a:t>khỏi</a:t>
            </a:r>
            <a:r>
              <a:rPr lang="en-US" sz="2600" b="1" dirty="0">
                <a:solidFill>
                  <a:schemeClr val="bg1"/>
                </a:solidFill>
                <a:latin typeface="Times New Roman" pitchFamily="18" charset="0"/>
                <a:ea typeface="Times New Roman"/>
                <a:cs typeface="Times New Roman" pitchFamily="18" charset="0"/>
              </a:rPr>
              <a:t> </a:t>
            </a:r>
            <a:r>
              <a:rPr lang="en-US" sz="2600" b="1" dirty="0" err="1">
                <a:solidFill>
                  <a:schemeClr val="bg1"/>
                </a:solidFill>
                <a:latin typeface="Times New Roman" pitchFamily="18" charset="0"/>
                <a:ea typeface="Times New Roman"/>
                <a:cs typeface="Times New Roman" pitchFamily="18" charset="0"/>
              </a:rPr>
              <a:t>bệnh</a:t>
            </a:r>
            <a:endParaRPr lang="en-US" sz="2600" b="1" dirty="0">
              <a:solidFill>
                <a:schemeClr val="bg1"/>
              </a:solidFill>
              <a:latin typeface="Times New Roman" pitchFamily="18" charset="0"/>
              <a:cs typeface="Times New Roman" pitchFamily="18" charset="0"/>
            </a:endParaRPr>
          </a:p>
        </p:txBody>
      </p:sp>
      <p:sp>
        <p:nvSpPr>
          <p:cNvPr id="6" name="Oval 5"/>
          <p:cNvSpPr/>
          <p:nvPr/>
        </p:nvSpPr>
        <p:spPr>
          <a:xfrm>
            <a:off x="2680856" y="1814935"/>
            <a:ext cx="3872343" cy="128640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smtClean="0">
                <a:solidFill>
                  <a:srgbClr val="FFFF00"/>
                </a:solidFill>
                <a:latin typeface="Times New Roman" pitchFamily="18" charset="0"/>
                <a:cs typeface="Times New Roman" pitchFamily="18" charset="0"/>
              </a:rPr>
              <a:t>T</a:t>
            </a:r>
            <a:r>
              <a:rPr lang="en-US" sz="2600" b="1" dirty="0" err="1" smtClean="0">
                <a:solidFill>
                  <a:srgbClr val="FFFF00"/>
                </a:solidFill>
                <a:latin typeface="Times New Roman" pitchFamily="18" charset="0"/>
                <a:cs typeface="Times New Roman" pitchFamily="18" charset="0"/>
              </a:rPr>
              <a:t>hạch</a:t>
            </a:r>
            <a:r>
              <a:rPr lang="en-US" sz="2600" b="1" dirty="0" smtClean="0">
                <a:solidFill>
                  <a:srgbClr val="FFFF00"/>
                </a:solidFill>
                <a:latin typeface="Times New Roman" pitchFamily="18" charset="0"/>
                <a:cs typeface="Times New Roman" pitchFamily="18" charset="0"/>
              </a:rPr>
              <a:t> </a:t>
            </a:r>
            <a:r>
              <a:rPr lang="en-US" sz="2600" b="1" dirty="0" err="1" smtClean="0">
                <a:solidFill>
                  <a:srgbClr val="FFFF00"/>
                </a:solidFill>
                <a:latin typeface="Times New Roman" pitchFamily="18" charset="0"/>
                <a:cs typeface="Times New Roman" pitchFamily="18" charset="0"/>
              </a:rPr>
              <a:t>Sanh</a:t>
            </a:r>
            <a:r>
              <a:rPr lang="vi-VN" sz="2600" b="1" dirty="0" smtClean="0">
                <a:solidFill>
                  <a:srgbClr val="FFFF00"/>
                </a:solidFill>
                <a:latin typeface="Times New Roman" pitchFamily="18" charset="0"/>
                <a:cs typeface="Times New Roman" pitchFamily="18" charset="0"/>
              </a:rPr>
              <a:t> </a:t>
            </a:r>
            <a:r>
              <a:rPr lang="vi-VN" sz="2600" b="1" dirty="0">
                <a:solidFill>
                  <a:srgbClr val="FFFF00"/>
                </a:solidFill>
                <a:latin typeface="Times New Roman" pitchFamily="18" charset="0"/>
                <a:cs typeface="Times New Roman" pitchFamily="18" charset="0"/>
              </a:rPr>
              <a:t>được giải oan</a:t>
            </a:r>
            <a:endParaRPr lang="en-US" sz="2600" b="1" dirty="0">
              <a:solidFill>
                <a:srgbClr val="FFFF00"/>
              </a:solidFill>
              <a:latin typeface="Times New Roman" pitchFamily="18" charset="0"/>
              <a:cs typeface="Times New Roman" pitchFamily="18" charset="0"/>
            </a:endParaRPr>
          </a:p>
        </p:txBody>
      </p:sp>
      <p:sp>
        <p:nvSpPr>
          <p:cNvPr id="7" name="Oval 6"/>
          <p:cNvSpPr/>
          <p:nvPr/>
        </p:nvSpPr>
        <p:spPr>
          <a:xfrm>
            <a:off x="2680854" y="3433239"/>
            <a:ext cx="3872345" cy="135756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chemeClr val="tx1"/>
                </a:solidFill>
                <a:latin typeface="Times New Roman" pitchFamily="18" charset="0"/>
                <a:cs typeface="Times New Roman" pitchFamily="18" charset="0"/>
              </a:rPr>
              <a:t>Lý</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Thông</a:t>
            </a:r>
            <a:r>
              <a:rPr lang="en-US" sz="2600" b="1" dirty="0" smtClean="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bị</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vạch</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mặt</a:t>
            </a:r>
            <a:r>
              <a:rPr lang="en-US" sz="2600" b="1" dirty="0">
                <a:solidFill>
                  <a:schemeClr val="tx1"/>
                </a:solidFill>
                <a:latin typeface="Times New Roman" pitchFamily="18" charset="0"/>
                <a:cs typeface="Times New Roman" pitchFamily="18" charset="0"/>
              </a:rPr>
              <a:t> </a:t>
            </a:r>
          </a:p>
        </p:txBody>
      </p:sp>
      <p:cxnSp>
        <p:nvCxnSpPr>
          <p:cNvPr id="9" name="Straight Arrow Connector 8"/>
          <p:cNvCxnSpPr/>
          <p:nvPr/>
        </p:nvCxnSpPr>
        <p:spPr>
          <a:xfrm flipV="1">
            <a:off x="1752598" y="1307370"/>
            <a:ext cx="1495348" cy="219514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3"/>
            <a:endCxn id="6" idx="3"/>
          </p:cNvCxnSpPr>
          <p:nvPr/>
        </p:nvCxnSpPr>
        <p:spPr>
          <a:xfrm flipV="1">
            <a:off x="1752600" y="2912950"/>
            <a:ext cx="1495348" cy="61648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3"/>
            <a:endCxn id="7" idx="1"/>
          </p:cNvCxnSpPr>
          <p:nvPr/>
        </p:nvCxnSpPr>
        <p:spPr>
          <a:xfrm>
            <a:off x="1752600" y="3529435"/>
            <a:ext cx="1495346" cy="10261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7239000" y="228600"/>
            <a:ext cx="1524000" cy="6248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nl-NL" sz="2400" b="1" dirty="0" smtClean="0">
                <a:latin typeface="Times New Roman"/>
                <a:ea typeface="Calibri"/>
                <a:cs typeface="Times New Roman"/>
              </a:rPr>
              <a:t>Tiếng đàn của công </a:t>
            </a:r>
            <a:r>
              <a:rPr lang="nl-NL" sz="2400" b="1" dirty="0">
                <a:latin typeface="Times New Roman"/>
                <a:ea typeface="Calibri"/>
                <a:cs typeface="Times New Roman"/>
              </a:rPr>
              <a:t>lý, tinh thần yêu chuộng hòa bình.</a:t>
            </a:r>
            <a:endParaRPr lang="en-US" sz="2400" b="1" dirty="0">
              <a:ea typeface="Calibri"/>
              <a:cs typeface="Times New Roman"/>
            </a:endParaRPr>
          </a:p>
        </p:txBody>
      </p:sp>
      <p:sp>
        <p:nvSpPr>
          <p:cNvPr id="29" name="Oval 28"/>
          <p:cNvSpPr/>
          <p:nvPr/>
        </p:nvSpPr>
        <p:spPr>
          <a:xfrm>
            <a:off x="2680856" y="5105400"/>
            <a:ext cx="3872344" cy="15240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Q</a:t>
            </a:r>
            <a:r>
              <a:rPr lang="vi-VN" sz="2400" b="1" dirty="0" smtClean="0">
                <a:latin typeface="Times New Roman" pitchFamily="18" charset="0"/>
                <a:cs typeface="Times New Roman" pitchFamily="18" charset="0"/>
              </a:rPr>
              <a:t>uân </a:t>
            </a:r>
            <a:r>
              <a:rPr lang="vi-VN" sz="2400" b="1" dirty="0">
                <a:latin typeface="Times New Roman" pitchFamily="18" charset="0"/>
                <a:cs typeface="Times New Roman" pitchFamily="18" charset="0"/>
              </a:rPr>
              <a:t>18 nước chư hầu phải </a:t>
            </a:r>
            <a:r>
              <a:rPr lang="vi-VN" sz="2400" b="1" dirty="0" smtClean="0">
                <a:latin typeface="Times New Roman" pitchFamily="18" charset="0"/>
                <a:cs typeface="Times New Roman" pitchFamily="18" charset="0"/>
              </a:rPr>
              <a:t>xin </a:t>
            </a:r>
            <a:r>
              <a:rPr lang="vi-VN" sz="2400" b="1" dirty="0">
                <a:latin typeface="Times New Roman" pitchFamily="18" charset="0"/>
                <a:cs typeface="Times New Roman" pitchFamily="18" charset="0"/>
              </a:rPr>
              <a:t>hàng</a:t>
            </a:r>
            <a:endParaRPr lang="en-US" sz="2400" b="1" dirty="0">
              <a:latin typeface="Times New Roman" pitchFamily="18" charset="0"/>
              <a:cs typeface="Times New Roman" pitchFamily="18" charset="0"/>
            </a:endParaRPr>
          </a:p>
        </p:txBody>
      </p:sp>
      <p:cxnSp>
        <p:nvCxnSpPr>
          <p:cNvPr id="42" name="Straight Arrow Connector 41"/>
          <p:cNvCxnSpPr>
            <a:stCxn id="4" idx="3"/>
            <a:endCxn id="29" idx="1"/>
          </p:cNvCxnSpPr>
          <p:nvPr/>
        </p:nvCxnSpPr>
        <p:spPr>
          <a:xfrm>
            <a:off x="1752600" y="3529435"/>
            <a:ext cx="1495348" cy="17991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4" name="Right Arrow 43"/>
          <p:cNvSpPr/>
          <p:nvPr/>
        </p:nvSpPr>
        <p:spPr>
          <a:xfrm>
            <a:off x="6553199" y="603615"/>
            <a:ext cx="685800" cy="545370"/>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ight Arrow 44"/>
          <p:cNvSpPr/>
          <p:nvPr/>
        </p:nvSpPr>
        <p:spPr>
          <a:xfrm>
            <a:off x="6553199" y="2150503"/>
            <a:ext cx="685800" cy="615268"/>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a:off x="6553200" y="3845323"/>
            <a:ext cx="685800" cy="533400"/>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6553199" y="5562600"/>
            <a:ext cx="685800" cy="609600"/>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03473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barn(inVertical)">
                                      <p:cBhvr>
                                        <p:cTn id="36" dur="500"/>
                                        <p:tgtEl>
                                          <p:spTgt spid="42"/>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barn(inVertical)">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barn(inVertical)">
                                      <p:cBhvr>
                                        <p:cTn id="44" dur="500"/>
                                        <p:tgtEl>
                                          <p:spTgt spid="44"/>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barn(inVertical)">
                                      <p:cBhvr>
                                        <p:cTn id="47" dur="500"/>
                                        <p:tgtEl>
                                          <p:spTgt spid="45"/>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barn(inVertical)">
                                      <p:cBhvr>
                                        <p:cTn id="50" dur="500"/>
                                        <p:tgtEl>
                                          <p:spTgt spid="46"/>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barn(inVertical)">
                                      <p:cBhvr>
                                        <p:cTn id="53" dur="500"/>
                                        <p:tgtEl>
                                          <p:spTgt spid="47"/>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inVertical)">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4" grpId="0" animBg="1"/>
      <p:bldP spid="29" grpId="0" animBg="1"/>
      <p:bldP spid="44" grpId="0" animBg="1"/>
      <p:bldP spid="45" grpId="0" animBg="1"/>
      <p:bldP spid="46" grpId="0" animBg="1"/>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15000"/>
              </a:lnSpc>
              <a:spcAft>
                <a:spcPts val="0"/>
              </a:spcAft>
            </a:pPr>
            <a:r>
              <a:rPr lang="nl-NL" sz="3200" b="1" dirty="0" smtClean="0">
                <a:solidFill>
                  <a:srgbClr val="FF0000"/>
                </a:solidFill>
                <a:latin typeface="Times New Roman"/>
                <a:ea typeface="Calibri"/>
                <a:cs typeface="Times New Roman"/>
              </a:rPr>
              <a:t>Những </a:t>
            </a:r>
            <a:r>
              <a:rPr lang="nl-NL" sz="3200" b="1" dirty="0">
                <a:solidFill>
                  <a:srgbClr val="FF0000"/>
                </a:solidFill>
                <a:latin typeface="Times New Roman"/>
                <a:ea typeface="Calibri"/>
                <a:cs typeface="Times New Roman"/>
              </a:rPr>
              <a:t>vũ khí thần kì của Thạch Sanh.</a:t>
            </a:r>
            <a:r>
              <a:rPr lang="en-US" sz="3200" dirty="0">
                <a:solidFill>
                  <a:srgbClr val="FF0000"/>
                </a:solidFill>
                <a:ea typeface="Calibri"/>
                <a:cs typeface="Times New Roman"/>
              </a:rPr>
              <a:t/>
            </a:r>
            <a:br>
              <a:rPr lang="en-US" sz="3200" dirty="0">
                <a:solidFill>
                  <a:srgbClr val="FF0000"/>
                </a:solidFill>
                <a:ea typeface="Calibri"/>
                <a:cs typeface="Times New Roman"/>
              </a:rPr>
            </a:br>
            <a:endParaRPr lang="en-US" sz="3200" dirty="0">
              <a:solidFill>
                <a:srgbClr val="FF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2400" y="838200"/>
            <a:ext cx="4572000" cy="4876800"/>
          </a:xfrm>
          <a:prstGeom prst="rect">
            <a:avLst/>
          </a:prstGeom>
        </p:spPr>
      </p:pic>
      <p:sp>
        <p:nvSpPr>
          <p:cNvPr id="3" name="TextBox 2"/>
          <p:cNvSpPr txBox="1"/>
          <p:nvPr/>
        </p:nvSpPr>
        <p:spPr>
          <a:xfrm>
            <a:off x="152400" y="5718713"/>
            <a:ext cx="4572000" cy="954107"/>
          </a:xfrm>
          <a:prstGeom prst="rect">
            <a:avLst/>
          </a:prstGeom>
          <a:solidFill>
            <a:srgbClr val="FFFF00"/>
          </a:solidFill>
        </p:spPr>
        <p:txBody>
          <a:bodyPr wrap="square" rtlCol="0">
            <a:spAutoFit/>
          </a:bodyPr>
          <a:lstStyle/>
          <a:p>
            <a:pPr algn="ctr"/>
            <a:r>
              <a:rPr lang="vi-VN" sz="2800" b="1" dirty="0">
                <a:solidFill>
                  <a:srgbClr val="0000FF"/>
                </a:solidFill>
                <a:latin typeface="Times New Roman" pitchFamily="18" charset="0"/>
                <a:cs typeface="Times New Roman" pitchFamily="18" charset="0"/>
              </a:rPr>
              <a:t>Niêu cơm thần kì với khả năng kì lạ : ăn hết lại đầy </a:t>
            </a:r>
            <a:endParaRPr lang="en-US" sz="2800" b="1" dirty="0">
              <a:solidFill>
                <a:srgbClr val="0000FF"/>
              </a:solidFill>
              <a:latin typeface="Times New Roman" pitchFamily="18" charset="0"/>
              <a:cs typeface="Times New Roman" pitchFamily="18" charset="0"/>
            </a:endParaRPr>
          </a:p>
        </p:txBody>
      </p:sp>
      <p:sp>
        <p:nvSpPr>
          <p:cNvPr id="8" name="Rounded Rectangle 7"/>
          <p:cNvSpPr/>
          <p:nvPr/>
        </p:nvSpPr>
        <p:spPr>
          <a:xfrm>
            <a:off x="5181600" y="990600"/>
            <a:ext cx="3352800" cy="472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800" b="1" dirty="0" smtClean="0">
                <a:latin typeface="Times New Roman" pitchFamily="18" charset="0"/>
                <a:cs typeface="Times New Roman" pitchFamily="18" charset="0"/>
              </a:rPr>
              <a:t>Tượng </a:t>
            </a:r>
            <a:r>
              <a:rPr lang="vi-VN" sz="2800" b="1" dirty="0">
                <a:latin typeface="Times New Roman" pitchFamily="18" charset="0"/>
                <a:cs typeface="Times New Roman" pitchFamily="18" charset="0"/>
              </a:rPr>
              <a:t>trưng cho tấm lòng nhân đạo, khát vọng đoàn kết, hòa bình giữa các dân tộc của nhân dân ta.</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78797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vi-VN" sz="3600" dirty="0" smtClean="0">
              <a:latin typeface="Times New Roman" pitchFamily="18" charset="0"/>
              <a:cs typeface="Times New Roman" pitchFamily="18" charset="0"/>
            </a:endParaRPr>
          </a:p>
          <a:p>
            <a:pPr marL="514350" indent="-514350" algn="just">
              <a:buNone/>
            </a:pPr>
            <a:endParaRPr lang="vi-VN" sz="3600" dirty="0">
              <a:latin typeface="Times New Roman" pitchFamily="18" charset="0"/>
              <a:cs typeface="Times New Roman" pitchFamily="18" charset="0"/>
            </a:endParaRPr>
          </a:p>
        </p:txBody>
      </p:sp>
      <p:sp>
        <p:nvSpPr>
          <p:cNvPr id="4" name="Cloud Callout 3"/>
          <p:cNvSpPr/>
          <p:nvPr/>
        </p:nvSpPr>
        <p:spPr>
          <a:xfrm>
            <a:off x="4114800" y="1600200"/>
            <a:ext cx="4495800" cy="367145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b="1" dirty="0">
                <a:solidFill>
                  <a:srgbClr val="FF0000"/>
                </a:solidFill>
                <a:latin typeface="Times New Roman"/>
              </a:rPr>
              <a:t>? </a:t>
            </a:r>
            <a:r>
              <a:rPr lang="en-US" sz="2400" b="1" dirty="0" smtClean="0">
                <a:solidFill>
                  <a:srgbClr val="FF0000"/>
                </a:solidFill>
                <a:latin typeface="Times New Roman"/>
              </a:rPr>
              <a:t>Theo </a:t>
            </a:r>
            <a:r>
              <a:rPr lang="en-US" sz="2400" b="1" dirty="0" err="1" smtClean="0">
                <a:solidFill>
                  <a:srgbClr val="FF0000"/>
                </a:solidFill>
                <a:latin typeface="Times New Roman"/>
              </a:rPr>
              <a:t>em</a:t>
            </a:r>
            <a:r>
              <a:rPr lang="en-US" sz="2400" b="1" dirty="0" smtClean="0">
                <a:solidFill>
                  <a:srgbClr val="FF0000"/>
                </a:solidFill>
                <a:latin typeface="Times New Roman"/>
              </a:rPr>
              <a:t>, </a:t>
            </a:r>
            <a:r>
              <a:rPr lang="en-US" sz="2400" b="1" dirty="0" err="1" smtClean="0">
                <a:solidFill>
                  <a:srgbClr val="FF0000"/>
                </a:solidFill>
                <a:latin typeface="Times New Roman"/>
              </a:rPr>
              <a:t>những</a:t>
            </a:r>
            <a:r>
              <a:rPr lang="en-US" sz="2400" b="1" dirty="0" smtClean="0">
                <a:solidFill>
                  <a:srgbClr val="FF0000"/>
                </a:solidFill>
                <a:latin typeface="Times New Roman"/>
              </a:rPr>
              <a:t> </a:t>
            </a:r>
            <a:r>
              <a:rPr lang="en-US" sz="2400" b="1" u="sng" dirty="0" smtClean="0">
                <a:solidFill>
                  <a:srgbClr val="FF0000"/>
                </a:solidFill>
                <a:latin typeface="Times New Roman"/>
              </a:rPr>
              <a:t>n</a:t>
            </a:r>
            <a:r>
              <a:rPr lang="vi-VN" sz="2400" b="1" u="sng" dirty="0" smtClean="0">
                <a:solidFill>
                  <a:srgbClr val="FF0000"/>
                </a:solidFill>
                <a:latin typeface="Times New Roman"/>
              </a:rPr>
              <a:t>guyên </a:t>
            </a:r>
            <a:r>
              <a:rPr lang="vi-VN" sz="2400" b="1" u="sng" dirty="0">
                <a:solidFill>
                  <a:srgbClr val="FF0000"/>
                </a:solidFill>
                <a:latin typeface="Times New Roman"/>
              </a:rPr>
              <a:t>nhân </a:t>
            </a:r>
            <a:r>
              <a:rPr lang="vi-VN" sz="2400" b="1" dirty="0">
                <a:solidFill>
                  <a:srgbClr val="FF0000"/>
                </a:solidFill>
                <a:latin typeface="Times New Roman"/>
              </a:rPr>
              <a:t>nào </a:t>
            </a:r>
            <a:r>
              <a:rPr lang="en-US" sz="2400" b="1" u="sng" dirty="0" err="1" smtClean="0">
                <a:solidFill>
                  <a:srgbClr val="FF0000"/>
                </a:solidFill>
                <a:latin typeface="Times New Roman"/>
              </a:rPr>
              <a:t>làm</a:t>
            </a:r>
            <a:r>
              <a:rPr lang="en-US" sz="2400" b="1" u="sng" dirty="0" smtClean="0">
                <a:solidFill>
                  <a:srgbClr val="FF0000"/>
                </a:solidFill>
                <a:latin typeface="Times New Roman"/>
              </a:rPr>
              <a:t> </a:t>
            </a:r>
            <a:r>
              <a:rPr lang="en-US" sz="2400" b="1" u="sng" dirty="0" err="1" smtClean="0">
                <a:solidFill>
                  <a:srgbClr val="FF0000"/>
                </a:solidFill>
                <a:latin typeface="Times New Roman"/>
              </a:rPr>
              <a:t>nên</a:t>
            </a:r>
            <a:r>
              <a:rPr lang="en-US" sz="2400" b="1" u="sng" dirty="0" smtClean="0">
                <a:solidFill>
                  <a:srgbClr val="FF0000"/>
                </a:solidFill>
                <a:latin typeface="Times New Roman"/>
              </a:rPr>
              <a:t> </a:t>
            </a:r>
            <a:r>
              <a:rPr lang="en-US" sz="2400" b="1" u="sng" dirty="0" err="1" smtClean="0">
                <a:solidFill>
                  <a:srgbClr val="FF0000"/>
                </a:solidFill>
                <a:latin typeface="Times New Roman"/>
              </a:rPr>
              <a:t>chiến</a:t>
            </a:r>
            <a:r>
              <a:rPr lang="en-US" sz="2400" b="1" u="sng" dirty="0" smtClean="0">
                <a:solidFill>
                  <a:srgbClr val="FF0000"/>
                </a:solidFill>
                <a:latin typeface="Times New Roman"/>
              </a:rPr>
              <a:t> </a:t>
            </a:r>
            <a:r>
              <a:rPr lang="en-US" sz="2400" b="1" u="sng" dirty="0" err="1" smtClean="0">
                <a:solidFill>
                  <a:srgbClr val="FF0000"/>
                </a:solidFill>
                <a:latin typeface="Times New Roman"/>
              </a:rPr>
              <a:t>công</a:t>
            </a:r>
            <a:r>
              <a:rPr lang="vi-VN" sz="2400" b="1" u="sng" dirty="0" smtClean="0">
                <a:solidFill>
                  <a:srgbClr val="FF0000"/>
                </a:solidFill>
                <a:latin typeface="Times New Roman"/>
              </a:rPr>
              <a:t> </a:t>
            </a:r>
            <a:r>
              <a:rPr lang="vi-VN" sz="2400" b="1" dirty="0">
                <a:solidFill>
                  <a:srgbClr val="FF0000"/>
                </a:solidFill>
                <a:latin typeface="Times New Roman"/>
              </a:rPr>
              <a:t>của Thạch Sanh ?</a:t>
            </a:r>
          </a:p>
        </p:txBody>
      </p:sp>
      <p:pic>
        <p:nvPicPr>
          <p:cNvPr id="5" name="Picture 2" descr="E:\GIÁO ÁN VĂN THCS\Văn THCS\VĂN 6\KỲ I\Tiết 3. Từ và cấu tạo từ TV\hoi-noi-mua-sao-tru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 y="2667000"/>
            <a:ext cx="3318164" cy="3089859"/>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a:t>
            </a:r>
            <a:r>
              <a:rPr lang="en-US" sz="2800" b="1" kern="0" dirty="0" smtClean="0">
                <a:solidFill>
                  <a:sysClr val="window" lastClr="FFFFFF"/>
                </a:solidFill>
                <a:latin typeface="Times New Roman" pitchFamily="18" charset="0"/>
                <a:cs typeface="Times New Roman" pitchFamily="18" charset="0"/>
              </a:rPr>
              <a:t>ĐỌC_</a:t>
            </a: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TÌM HIỂU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xmlns="" val="2640479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5221" y="609600"/>
            <a:ext cx="3187824" cy="1447800"/>
          </a:xfrm>
          <a:solidFill>
            <a:srgbClr val="00B050"/>
          </a:solidFill>
          <a:ln>
            <a:solidFill>
              <a:schemeClr val="tx1"/>
            </a:solidFill>
          </a:ln>
        </p:spPr>
        <p:txBody>
          <a:bodyPr>
            <a:normAutofit fontScale="90000"/>
          </a:bodyPr>
          <a:lstStyle/>
          <a:p>
            <a:r>
              <a:rPr lang="en-US" sz="3200" b="1" dirty="0" err="1" smtClean="0">
                <a:solidFill>
                  <a:schemeClr val="bg1"/>
                </a:solidFill>
                <a:effectLst/>
                <a:latin typeface="Times New Roman"/>
                <a:ea typeface="Times New Roman"/>
              </a:rPr>
              <a:t>Nguyên</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nhân</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những</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chiến</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công</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của</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Thạch</a:t>
            </a:r>
            <a:r>
              <a:rPr lang="en-US" sz="3200" b="1" dirty="0" smtClean="0">
                <a:solidFill>
                  <a:schemeClr val="bg1"/>
                </a:solidFill>
                <a:effectLst/>
                <a:latin typeface="Times New Roman"/>
                <a:ea typeface="Times New Roman"/>
              </a:rPr>
              <a:t> </a:t>
            </a:r>
            <a:r>
              <a:rPr lang="en-US" sz="3200" b="1" dirty="0" err="1" smtClean="0">
                <a:solidFill>
                  <a:schemeClr val="bg1"/>
                </a:solidFill>
                <a:effectLst/>
                <a:latin typeface="Times New Roman"/>
                <a:ea typeface="Times New Roman"/>
              </a:rPr>
              <a:t>Sanh</a:t>
            </a:r>
            <a:endParaRPr lang="en-US" sz="3200" dirty="0">
              <a:solidFill>
                <a:schemeClr val="bg1"/>
              </a:solidFill>
            </a:endParaRPr>
          </a:p>
        </p:txBody>
      </p:sp>
      <p:sp>
        <p:nvSpPr>
          <p:cNvPr id="3" name="Content Placeholder 2"/>
          <p:cNvSpPr>
            <a:spLocks noGrp="1"/>
          </p:cNvSpPr>
          <p:nvPr>
            <p:ph idx="1"/>
          </p:nvPr>
        </p:nvSpPr>
        <p:spPr>
          <a:xfrm>
            <a:off x="3276600" y="4352314"/>
            <a:ext cx="2895600" cy="1384994"/>
          </a:xfrm>
          <a:solidFill>
            <a:srgbClr val="FFFF00"/>
          </a:solidFill>
          <a:ln w="6350">
            <a:solidFill>
              <a:schemeClr val="tx1"/>
            </a:solidFill>
          </a:ln>
        </p:spPr>
        <p:txBody>
          <a:bodyPr>
            <a:normAutofit lnSpcReduction="10000"/>
          </a:bodyPr>
          <a:lstStyle/>
          <a:p>
            <a:pPr marL="0" indent="0" algn="ctr">
              <a:lnSpc>
                <a:spcPct val="150000"/>
              </a:lnSpc>
              <a:spcAft>
                <a:spcPts val="0"/>
              </a:spcAft>
              <a:buNone/>
            </a:pPr>
            <a:r>
              <a:rPr lang="vi-VN" sz="3000" b="1" dirty="0" smtClean="0">
                <a:solidFill>
                  <a:srgbClr val="FF0000"/>
                </a:solidFill>
                <a:latin typeface="Times New Roman"/>
                <a:ea typeface="Times New Roman"/>
              </a:rPr>
              <a:t>Có </a:t>
            </a:r>
            <a:r>
              <a:rPr lang="en-US" sz="3000" b="1" dirty="0" err="1" smtClean="0">
                <a:solidFill>
                  <a:srgbClr val="FF0000"/>
                </a:solidFill>
                <a:latin typeface="Times New Roman"/>
                <a:ea typeface="Times New Roman"/>
              </a:rPr>
              <a:t>vũ</a:t>
            </a:r>
            <a:r>
              <a:rPr lang="en-US" sz="3000" b="1" dirty="0" smtClean="0">
                <a:solidFill>
                  <a:srgbClr val="FF0000"/>
                </a:solidFill>
                <a:latin typeface="Times New Roman"/>
                <a:ea typeface="Times New Roman"/>
              </a:rPr>
              <a:t> </a:t>
            </a:r>
            <a:r>
              <a:rPr lang="en-US" sz="3000" b="1" dirty="0" err="1" smtClean="0">
                <a:solidFill>
                  <a:srgbClr val="FF0000"/>
                </a:solidFill>
                <a:latin typeface="Times New Roman"/>
                <a:ea typeface="Times New Roman"/>
              </a:rPr>
              <a:t>khí</a:t>
            </a:r>
            <a:r>
              <a:rPr lang="en-US" sz="3000" b="1" dirty="0" smtClean="0">
                <a:solidFill>
                  <a:srgbClr val="FF0000"/>
                </a:solidFill>
                <a:latin typeface="Times New Roman"/>
                <a:ea typeface="Times New Roman"/>
              </a:rPr>
              <a:t> </a:t>
            </a:r>
            <a:r>
              <a:rPr lang="vi-VN" sz="3000" b="1" dirty="0" smtClean="0">
                <a:solidFill>
                  <a:srgbClr val="FF0000"/>
                </a:solidFill>
                <a:latin typeface="Times New Roman"/>
                <a:ea typeface="Times New Roman"/>
              </a:rPr>
              <a:t>chiến </a:t>
            </a:r>
            <a:r>
              <a:rPr lang="vi-VN" sz="3000" b="1" dirty="0">
                <a:solidFill>
                  <a:srgbClr val="FF0000"/>
                </a:solidFill>
                <a:latin typeface="Times New Roman"/>
                <a:ea typeface="Times New Roman"/>
              </a:rPr>
              <a:t>đấu thần </a:t>
            </a:r>
            <a:r>
              <a:rPr lang="vi-VN" sz="3000" b="1" dirty="0" smtClean="0">
                <a:solidFill>
                  <a:srgbClr val="FF0000"/>
                </a:solidFill>
                <a:latin typeface="Times New Roman"/>
                <a:ea typeface="Times New Roman"/>
              </a:rPr>
              <a:t>kì</a:t>
            </a:r>
            <a:endParaRPr lang="en-US" sz="3000" b="1" dirty="0" smtClean="0">
              <a:solidFill>
                <a:srgbClr val="FF0000"/>
              </a:solidFill>
              <a:latin typeface="Times New Roman"/>
              <a:ea typeface="Times New Roman"/>
            </a:endParaRPr>
          </a:p>
        </p:txBody>
      </p:sp>
      <p:sp>
        <p:nvSpPr>
          <p:cNvPr id="4" name="Rectangle 3"/>
          <p:cNvSpPr/>
          <p:nvPr/>
        </p:nvSpPr>
        <p:spPr>
          <a:xfrm>
            <a:off x="228600" y="2837708"/>
            <a:ext cx="2667000" cy="1384995"/>
          </a:xfrm>
          <a:prstGeom prst="rect">
            <a:avLst/>
          </a:prstGeom>
          <a:solidFill>
            <a:srgbClr val="00B0F0"/>
          </a:solidFill>
          <a:ln>
            <a:solidFill>
              <a:schemeClr val="tx1"/>
            </a:solidFill>
          </a:ln>
        </p:spPr>
        <p:txBody>
          <a:bodyPr wrap="square">
            <a:spAutoFit/>
          </a:bodyPr>
          <a:lstStyle/>
          <a:p>
            <a:pPr algn="ctr">
              <a:lnSpc>
                <a:spcPct val="150000"/>
              </a:lnSpc>
              <a:spcAft>
                <a:spcPts val="0"/>
              </a:spcAft>
            </a:pPr>
            <a:r>
              <a:rPr lang="nl-NL" sz="2800" b="1" dirty="0" smtClean="0">
                <a:latin typeface="Times New Roman"/>
                <a:ea typeface="Calibri"/>
                <a:cs typeface="Times New Roman"/>
              </a:rPr>
              <a:t>Có </a:t>
            </a:r>
            <a:r>
              <a:rPr lang="nl-NL" sz="2800" b="1" dirty="0">
                <a:latin typeface="Times New Roman"/>
                <a:ea typeface="Calibri"/>
                <a:cs typeface="Times New Roman"/>
              </a:rPr>
              <a:t>sức khỏe, tài năng đặc biệt.</a:t>
            </a:r>
            <a:endParaRPr lang="en-US" sz="2000" b="1" dirty="0">
              <a:ea typeface="Calibri"/>
              <a:cs typeface="Times New Roman"/>
            </a:endParaRPr>
          </a:p>
        </p:txBody>
      </p:sp>
      <p:sp>
        <p:nvSpPr>
          <p:cNvPr id="5" name="Rectangle 4"/>
          <p:cNvSpPr/>
          <p:nvPr/>
        </p:nvSpPr>
        <p:spPr>
          <a:xfrm>
            <a:off x="6482666" y="2780298"/>
            <a:ext cx="2438400" cy="1477328"/>
          </a:xfrm>
          <a:prstGeom prst="rect">
            <a:avLst/>
          </a:prstGeom>
          <a:solidFill>
            <a:srgbClr val="C00000"/>
          </a:solidFill>
          <a:ln>
            <a:solidFill>
              <a:schemeClr val="tx1"/>
            </a:solidFill>
          </a:ln>
        </p:spPr>
        <p:txBody>
          <a:bodyPr wrap="square">
            <a:spAutoFit/>
          </a:bodyPr>
          <a:lstStyle/>
          <a:p>
            <a:pPr algn="ctr">
              <a:spcBef>
                <a:spcPct val="20000"/>
              </a:spcBef>
            </a:pPr>
            <a:r>
              <a:rPr lang="vi-VN" sz="2900" b="1" dirty="0" smtClean="0">
                <a:solidFill>
                  <a:schemeClr val="bg1"/>
                </a:solidFill>
                <a:latin typeface="Times New Roman"/>
                <a:ea typeface="Times New Roman"/>
              </a:rPr>
              <a:t>Mục </a:t>
            </a:r>
            <a:r>
              <a:rPr lang="vi-VN" sz="2900" b="1" dirty="0">
                <a:solidFill>
                  <a:schemeClr val="bg1"/>
                </a:solidFill>
                <a:latin typeface="Times New Roman"/>
                <a:ea typeface="Times New Roman"/>
              </a:rPr>
              <a:t>đích chiến đấu chính </a:t>
            </a:r>
            <a:r>
              <a:rPr lang="vi-VN" sz="2900" b="1" dirty="0" smtClean="0">
                <a:solidFill>
                  <a:schemeClr val="bg1"/>
                </a:solidFill>
                <a:latin typeface="Times New Roman"/>
                <a:ea typeface="Times New Roman"/>
              </a:rPr>
              <a:t>nghĩa</a:t>
            </a:r>
            <a:endParaRPr lang="en-US" sz="2900" b="1" dirty="0">
              <a:solidFill>
                <a:schemeClr val="bg1"/>
              </a:solidFill>
              <a:latin typeface="Times New Roman"/>
              <a:ea typeface="Times New Roman"/>
            </a:endParaRPr>
          </a:p>
        </p:txBody>
      </p:sp>
      <p:cxnSp>
        <p:nvCxnSpPr>
          <p:cNvPr id="8" name="Straight Arrow Connector 7"/>
          <p:cNvCxnSpPr>
            <a:stCxn id="2" idx="2"/>
          </p:cNvCxnSpPr>
          <p:nvPr/>
        </p:nvCxnSpPr>
        <p:spPr>
          <a:xfrm flipH="1">
            <a:off x="1483068" y="2057400"/>
            <a:ext cx="3206065" cy="78657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2" idx="2"/>
            <a:endCxn id="3" idx="0"/>
          </p:cNvCxnSpPr>
          <p:nvPr/>
        </p:nvCxnSpPr>
        <p:spPr>
          <a:xfrm>
            <a:off x="4689133" y="2057400"/>
            <a:ext cx="35267" cy="22949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848181" y="2057400"/>
            <a:ext cx="2940262" cy="6899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39997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bg/>
                                          </p:spTgt>
                                        </p:tgtEl>
                                        <p:attrNameLst>
                                          <p:attrName>style.visibility</p:attrName>
                                        </p:attrNameLst>
                                      </p:cBhvr>
                                      <p:to>
                                        <p:strVal val="visible"/>
                                      </p:to>
                                    </p:set>
                                    <p:animEffect transition="in" filter="barn(inVertical)">
                                      <p:cBhvr>
                                        <p:cTn id="23" dur="500"/>
                                        <p:tgtEl>
                                          <p:spTgt spid="3">
                                            <p:bg/>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barn(inVertical)">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circle(i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a:t>
            </a:r>
            <a:r>
              <a:rPr lang="en-US" sz="2800" b="1" kern="0" dirty="0" smtClean="0">
                <a:solidFill>
                  <a:sysClr val="window" lastClr="FFFFFF"/>
                </a:solidFill>
                <a:latin typeface="Times New Roman" pitchFamily="18" charset="0"/>
                <a:cs typeface="Times New Roman" pitchFamily="18" charset="0"/>
              </a:rPr>
              <a:t>ĐỌC- </a:t>
            </a: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TÌM HIỂU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5" name="Rectangle 4"/>
          <p:cNvSpPr/>
          <p:nvPr/>
        </p:nvSpPr>
        <p:spPr>
          <a:xfrm>
            <a:off x="467544" y="908720"/>
            <a:ext cx="8208912" cy="2591479"/>
          </a:xfrm>
          <a:prstGeom prst="rect">
            <a:avLst/>
          </a:prstGeom>
        </p:spPr>
        <p:txBody>
          <a:bodyPr wrap="square">
            <a:spAutoFit/>
          </a:bodyPr>
          <a:lstStyle/>
          <a:p>
            <a:pPr algn="just">
              <a:lnSpc>
                <a:spcPct val="115000"/>
              </a:lnSpc>
            </a:pPr>
            <a:r>
              <a:rPr lang="nl-NL" sz="2800" b="1" u="sng" dirty="0">
                <a:solidFill>
                  <a:srgbClr val="0000FF"/>
                </a:solidFill>
                <a:latin typeface="Times New Roman"/>
                <a:ea typeface="Calibri"/>
                <a:cs typeface="Times New Roman"/>
              </a:rPr>
              <a:t>1. Nhân vật Thạch Sanh</a:t>
            </a:r>
            <a:endParaRPr lang="en-US" sz="2000" dirty="0">
              <a:solidFill>
                <a:srgbClr val="0000FF"/>
              </a:solidFill>
              <a:ea typeface="Calibri"/>
              <a:cs typeface="Times New Roman"/>
            </a:endParaRPr>
          </a:p>
          <a:p>
            <a:pPr marL="20955" algn="just">
              <a:lnSpc>
                <a:spcPct val="115000"/>
              </a:lnSpc>
            </a:pPr>
            <a:r>
              <a:rPr lang="nl-NL" sz="2800" b="1" i="1" dirty="0">
                <a:solidFill>
                  <a:prstClr val="black"/>
                </a:solidFill>
                <a:latin typeface="Times New Roman"/>
                <a:ea typeface="Calibri"/>
                <a:cs typeface="Times New Roman"/>
              </a:rPr>
              <a:t>a. Sự ra đời và lớn lên của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lnSpc>
                <a:spcPct val="115000"/>
              </a:lnSpc>
            </a:pPr>
            <a:r>
              <a:rPr lang="nl-NL" sz="2800" b="1" i="1" dirty="0">
                <a:solidFill>
                  <a:prstClr val="black"/>
                </a:solidFill>
                <a:latin typeface="Times New Roman"/>
                <a:ea typeface="Calibri"/>
                <a:cs typeface="Times New Roman"/>
              </a:rPr>
              <a:t>b. Những chiến công và phẩm chất của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r>
              <a:rPr lang="nl-NL" sz="2800" b="1" i="1" dirty="0" smtClean="0">
                <a:solidFill>
                  <a:prstClr val="black"/>
                </a:solidFill>
                <a:latin typeface="Times New Roman"/>
                <a:ea typeface="Calibri"/>
                <a:cs typeface="Times New Roman"/>
              </a:rPr>
              <a:t>.</a:t>
            </a:r>
          </a:p>
          <a:p>
            <a:pPr algn="just">
              <a:lnSpc>
                <a:spcPct val="115000"/>
              </a:lnSpc>
            </a:pPr>
            <a:r>
              <a:rPr lang="nl-NL" sz="2800" b="1" dirty="0" smtClean="0">
                <a:solidFill>
                  <a:srgbClr val="0000FF"/>
                </a:solidFill>
                <a:latin typeface="Times New Roman"/>
                <a:ea typeface="Calibri"/>
                <a:cs typeface="Times New Roman"/>
              </a:rPr>
              <a:t>2. Nhân vật Lý Thông</a:t>
            </a:r>
            <a:endParaRPr lang="en-US" sz="2000" b="1" dirty="0">
              <a:solidFill>
                <a:srgbClr val="0000FF"/>
              </a:solidFill>
              <a:ea typeface="Calibri"/>
              <a:cs typeface="Times New Roman"/>
            </a:endParaRPr>
          </a:p>
          <a:p>
            <a:pPr algn="just">
              <a:spcBef>
                <a:spcPct val="20000"/>
              </a:spcBef>
            </a:pPr>
            <a:endParaRPr lang="en-US" sz="2800" b="1" dirty="0">
              <a:solidFill>
                <a:srgbClr val="0000FF"/>
              </a:solidFill>
              <a:latin typeface="Times New Roman"/>
              <a:ea typeface="Times New Roman"/>
            </a:endParaRPr>
          </a:p>
        </p:txBody>
      </p:sp>
      <p:sp>
        <p:nvSpPr>
          <p:cNvPr id="13" name="TextBox 12"/>
          <p:cNvSpPr txBox="1"/>
          <p:nvPr/>
        </p:nvSpPr>
        <p:spPr>
          <a:xfrm>
            <a:off x="2214546" y="3214686"/>
            <a:ext cx="5929354" cy="3139321"/>
          </a:xfrm>
          <a:prstGeom prst="rect">
            <a:avLst/>
          </a:prstGeom>
          <a:noFill/>
        </p:spPr>
        <p:txBody>
          <a:bodyPr wrap="square" rtlCol="0">
            <a:spAutoFit/>
          </a:bodyPr>
          <a:lstStyle/>
          <a:p>
            <a:pPr lvl="0" algn="just" fontAlgn="base">
              <a:spcBef>
                <a:spcPct val="0"/>
              </a:spcBef>
              <a:spcAft>
                <a:spcPct val="0"/>
              </a:spcAft>
            </a:pPr>
            <a:r>
              <a:rPr lang="nl-NL" sz="3600" dirty="0" smtClean="0">
                <a:solidFill>
                  <a:srgbClr val="C00000"/>
                </a:solidFill>
                <a:latin typeface="Times New Roman" pitchFamily="18" charset="0"/>
                <a:ea typeface="Calibri" pitchFamily="34" charset="0"/>
                <a:cs typeface="Times New Roman" pitchFamily="18" charset="0"/>
              </a:rPr>
              <a:t>? Lí Thông luôn đối lập với TS về tính cách, hành động. Em hãy chỉ rõ.</a:t>
            </a:r>
            <a:endParaRPr lang="en-US" sz="3600" dirty="0" smtClean="0">
              <a:solidFill>
                <a:srgbClr val="C00000"/>
              </a:solidFill>
              <a:latin typeface="Times New Roman" pitchFamily="18" charset="0"/>
              <a:cs typeface="Times New Roman" pitchFamily="18" charset="0"/>
            </a:endParaRPr>
          </a:p>
          <a:p>
            <a:pPr lvl="0" algn="just" eaLnBrk="0" fontAlgn="base" hangingPunct="0">
              <a:spcBef>
                <a:spcPct val="0"/>
              </a:spcBef>
              <a:spcAft>
                <a:spcPct val="0"/>
              </a:spcAft>
            </a:pPr>
            <a:r>
              <a:rPr lang="nl-NL" sz="3600" dirty="0" smtClean="0">
                <a:solidFill>
                  <a:srgbClr val="C00000"/>
                </a:solidFill>
                <a:latin typeface="Times New Roman" pitchFamily="18" charset="0"/>
                <a:ea typeface="Calibri" pitchFamily="34" charset="0"/>
                <a:cs typeface="Times New Roman" pitchFamily="18" charset="0"/>
              </a:rPr>
              <a:t>? Em hãy nhận xét về nhân vật Lí Thông?</a:t>
            </a:r>
            <a:endParaRPr lang="nl-NL" sz="3600" dirty="0" smtClean="0">
              <a:solidFill>
                <a:srgbClr val="C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xmlns="" val="204848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a:t>
            </a:r>
            <a:r>
              <a:rPr lang="en-US" sz="2800" b="1" kern="0" dirty="0" smtClean="0">
                <a:solidFill>
                  <a:sysClr val="window" lastClr="FFFFFF"/>
                </a:solidFill>
                <a:latin typeface="Times New Roman" pitchFamily="18" charset="0"/>
                <a:cs typeface="Times New Roman" pitchFamily="18" charset="0"/>
              </a:rPr>
              <a:t>ĐỌC- </a:t>
            </a: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TÌM HIỂU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5" name="Rectangle 4"/>
          <p:cNvSpPr/>
          <p:nvPr/>
        </p:nvSpPr>
        <p:spPr>
          <a:xfrm>
            <a:off x="467544" y="908720"/>
            <a:ext cx="8208912" cy="2591479"/>
          </a:xfrm>
          <a:prstGeom prst="rect">
            <a:avLst/>
          </a:prstGeom>
        </p:spPr>
        <p:txBody>
          <a:bodyPr wrap="square">
            <a:spAutoFit/>
          </a:bodyPr>
          <a:lstStyle/>
          <a:p>
            <a:pPr algn="just">
              <a:lnSpc>
                <a:spcPct val="115000"/>
              </a:lnSpc>
            </a:pPr>
            <a:r>
              <a:rPr lang="nl-NL" sz="2800" b="1" u="sng" dirty="0">
                <a:solidFill>
                  <a:srgbClr val="0000FF"/>
                </a:solidFill>
                <a:latin typeface="Times New Roman"/>
                <a:ea typeface="Calibri"/>
                <a:cs typeface="Times New Roman"/>
              </a:rPr>
              <a:t>1. Nhân vật Thạch Sanh</a:t>
            </a:r>
            <a:endParaRPr lang="en-US" sz="2000" dirty="0">
              <a:solidFill>
                <a:srgbClr val="0000FF"/>
              </a:solidFill>
              <a:ea typeface="Calibri"/>
              <a:cs typeface="Times New Roman"/>
            </a:endParaRPr>
          </a:p>
          <a:p>
            <a:pPr marL="20955" algn="just">
              <a:lnSpc>
                <a:spcPct val="115000"/>
              </a:lnSpc>
            </a:pPr>
            <a:r>
              <a:rPr lang="nl-NL" sz="2800" b="1" i="1" dirty="0">
                <a:solidFill>
                  <a:prstClr val="black"/>
                </a:solidFill>
                <a:latin typeface="Times New Roman"/>
                <a:ea typeface="Calibri"/>
                <a:cs typeface="Times New Roman"/>
              </a:rPr>
              <a:t>a. Sự ra đời và lớn lên của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lnSpc>
                <a:spcPct val="115000"/>
              </a:lnSpc>
            </a:pPr>
            <a:r>
              <a:rPr lang="nl-NL" sz="2800" b="1" i="1" dirty="0">
                <a:solidFill>
                  <a:prstClr val="black"/>
                </a:solidFill>
                <a:latin typeface="Times New Roman"/>
                <a:ea typeface="Calibri"/>
                <a:cs typeface="Times New Roman"/>
              </a:rPr>
              <a:t>b. Những chiến công và phẩm chất của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r>
              <a:rPr lang="nl-NL" sz="2800" b="1" i="1" dirty="0" smtClean="0">
                <a:solidFill>
                  <a:prstClr val="black"/>
                </a:solidFill>
                <a:latin typeface="Times New Roman"/>
                <a:ea typeface="Calibri"/>
                <a:cs typeface="Times New Roman"/>
              </a:rPr>
              <a:t>.</a:t>
            </a:r>
          </a:p>
          <a:p>
            <a:pPr algn="just">
              <a:lnSpc>
                <a:spcPct val="115000"/>
              </a:lnSpc>
            </a:pPr>
            <a:r>
              <a:rPr lang="nl-NL" sz="2800" b="1" dirty="0" smtClean="0">
                <a:solidFill>
                  <a:srgbClr val="0000FF"/>
                </a:solidFill>
                <a:latin typeface="Times New Roman"/>
                <a:ea typeface="Calibri"/>
                <a:cs typeface="Times New Roman"/>
              </a:rPr>
              <a:t>2. Nhân vật Lý Thông</a:t>
            </a:r>
            <a:endParaRPr lang="en-US" sz="2000" b="1" dirty="0">
              <a:solidFill>
                <a:srgbClr val="0000FF"/>
              </a:solidFill>
              <a:ea typeface="Calibri"/>
              <a:cs typeface="Times New Roman"/>
            </a:endParaRPr>
          </a:p>
          <a:p>
            <a:pPr algn="just">
              <a:spcBef>
                <a:spcPct val="20000"/>
              </a:spcBef>
            </a:pPr>
            <a:endParaRPr lang="en-US" sz="2800" b="1" dirty="0">
              <a:solidFill>
                <a:srgbClr val="0000FF"/>
              </a:solidFill>
              <a:latin typeface="Times New Roman"/>
              <a:ea typeface="Times New Roman"/>
            </a:endParaRPr>
          </a:p>
        </p:txBody>
      </p:sp>
      <p:sp>
        <p:nvSpPr>
          <p:cNvPr id="13" name="TextBox 12"/>
          <p:cNvSpPr txBox="1"/>
          <p:nvPr/>
        </p:nvSpPr>
        <p:spPr>
          <a:xfrm>
            <a:off x="357158" y="2928934"/>
            <a:ext cx="8286808" cy="3693319"/>
          </a:xfrm>
          <a:prstGeom prst="rect">
            <a:avLst/>
          </a:prstGeom>
          <a:noFill/>
        </p:spPr>
        <p:txBody>
          <a:bodyPr wrap="square" rtlCol="0">
            <a:spAutoFit/>
          </a:bodyPr>
          <a:lstStyle/>
          <a:p>
            <a:r>
              <a:rPr lang="nl-NL" sz="3600" dirty="0" smtClean="0"/>
              <a:t>- Kết nghĩa anh em với Thạch Sanh để mưu lợi.</a:t>
            </a:r>
            <a:endParaRPr lang="en-US" sz="3600" dirty="0" smtClean="0"/>
          </a:p>
          <a:p>
            <a:r>
              <a:rPr lang="nl-NL" sz="3600" dirty="0" smtClean="0"/>
              <a:t>- Lừa TS đi nôp mạng thay mình.</a:t>
            </a:r>
            <a:endParaRPr lang="en-US" sz="3600" dirty="0" smtClean="0"/>
          </a:p>
          <a:p>
            <a:r>
              <a:rPr lang="nl-NL" sz="3600" dirty="0" smtClean="0"/>
              <a:t>- Cướp công của TS</a:t>
            </a:r>
            <a:endParaRPr lang="en-US" sz="3600" dirty="0" smtClean="0"/>
          </a:p>
          <a:p>
            <a:r>
              <a:rPr lang="en-US" sz="3600" dirty="0" smtClean="0">
                <a:sym typeface="Symbol"/>
              </a:rPr>
              <a:t></a:t>
            </a:r>
            <a:r>
              <a:rPr lang="nl-NL" sz="3600" dirty="0" smtClean="0"/>
              <a:t>  Lí Thông là k</a:t>
            </a:r>
            <a:r>
              <a:rPr lang="nl-NL" sz="3600" i="1" dirty="0" smtClean="0"/>
              <a:t>ẻ lừa lọc, phản phúc, nham </a:t>
            </a:r>
            <a:r>
              <a:rPr lang="nl-NL" sz="3600" dirty="0" smtClean="0"/>
              <a:t>hiểm, xảo quyệt, bất nhân, bất nghĩa....</a:t>
            </a:r>
            <a:endParaRPr lang="en-US" sz="3600" dirty="0" smtClean="0"/>
          </a:p>
          <a:p>
            <a:endParaRPr lang="en-US" dirty="0"/>
          </a:p>
        </p:txBody>
      </p:sp>
    </p:spTree>
    <p:extLst>
      <p:ext uri="{BB962C8B-B14F-4D97-AF65-F5344CB8AC3E}">
        <p14:creationId xmlns:p14="http://schemas.microsoft.com/office/powerpoint/2010/main" xmlns="" val="204848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 calcmode="lin" valueType="num">
                                      <p:cBhvr additive="base">
                                        <p:cTn id="1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 calcmode="lin" valueType="num">
                                      <p:cBhvr additive="base">
                                        <p:cTn id="1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animEffect transition="in" filter="blinds(horizontal)">
                                      <p:cBhvr>
                                        <p:cTn id="21"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prstGeom prst="rect">
            <a:avLst/>
          </a:prstGeom>
          <a:solidFill>
            <a:srgbClr val="00B050"/>
          </a:solidFill>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a:t>
            </a:r>
            <a:r>
              <a:rPr lang="en-US" sz="2800" b="1" kern="0" dirty="0" smtClean="0">
                <a:solidFill>
                  <a:sysClr val="window" lastClr="FFFFFF"/>
                </a:solidFill>
                <a:latin typeface="Times New Roman" pitchFamily="18" charset="0"/>
                <a:cs typeface="Times New Roman" pitchFamily="18" charset="0"/>
              </a:rPr>
              <a:t>ĐỌC- </a:t>
            </a: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TÌM HIỂU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5" name="Rectangle 4"/>
          <p:cNvSpPr/>
          <p:nvPr/>
        </p:nvSpPr>
        <p:spPr>
          <a:xfrm>
            <a:off x="467544" y="908720"/>
            <a:ext cx="8208912" cy="2591479"/>
          </a:xfrm>
          <a:prstGeom prst="rect">
            <a:avLst/>
          </a:prstGeom>
        </p:spPr>
        <p:txBody>
          <a:bodyPr wrap="square">
            <a:spAutoFit/>
          </a:bodyPr>
          <a:lstStyle/>
          <a:p>
            <a:pPr algn="just">
              <a:lnSpc>
                <a:spcPct val="115000"/>
              </a:lnSpc>
            </a:pPr>
            <a:r>
              <a:rPr lang="nl-NL" sz="2800" b="1" u="sng" dirty="0">
                <a:solidFill>
                  <a:srgbClr val="0000FF"/>
                </a:solidFill>
                <a:latin typeface="Times New Roman"/>
                <a:ea typeface="Calibri"/>
                <a:cs typeface="Times New Roman"/>
              </a:rPr>
              <a:t>1. Nhân vật Thạch Sanh</a:t>
            </a:r>
            <a:endParaRPr lang="en-US" sz="2000" dirty="0">
              <a:solidFill>
                <a:srgbClr val="0000FF"/>
              </a:solidFill>
              <a:ea typeface="Calibri"/>
              <a:cs typeface="Times New Roman"/>
            </a:endParaRPr>
          </a:p>
          <a:p>
            <a:pPr marL="20955" algn="just">
              <a:lnSpc>
                <a:spcPct val="115000"/>
              </a:lnSpc>
            </a:pPr>
            <a:r>
              <a:rPr lang="nl-NL" sz="2800" b="1" i="1" dirty="0">
                <a:solidFill>
                  <a:prstClr val="black"/>
                </a:solidFill>
                <a:latin typeface="Times New Roman"/>
                <a:ea typeface="Calibri"/>
                <a:cs typeface="Times New Roman"/>
              </a:rPr>
              <a:t>a. Sự ra đời và lớn lên của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endParaRPr lang="en-US" sz="2000" dirty="0">
              <a:solidFill>
                <a:prstClr val="black"/>
              </a:solidFill>
              <a:ea typeface="Calibri"/>
              <a:cs typeface="Times New Roman"/>
            </a:endParaRPr>
          </a:p>
          <a:p>
            <a:pPr algn="just">
              <a:lnSpc>
                <a:spcPct val="115000"/>
              </a:lnSpc>
            </a:pPr>
            <a:r>
              <a:rPr lang="nl-NL" sz="2800" b="1" i="1" dirty="0">
                <a:solidFill>
                  <a:prstClr val="black"/>
                </a:solidFill>
                <a:latin typeface="Times New Roman"/>
                <a:ea typeface="Calibri"/>
                <a:cs typeface="Times New Roman"/>
              </a:rPr>
              <a:t>b. Những chiến công và phẩm chất của </a:t>
            </a:r>
            <a:r>
              <a:rPr lang="nl-NL" sz="2800" b="1" i="1" dirty="0" smtClean="0">
                <a:solidFill>
                  <a:prstClr val="black"/>
                </a:solidFill>
                <a:latin typeface="Times New Roman"/>
                <a:ea typeface="Calibri"/>
                <a:cs typeface="Times New Roman"/>
              </a:rPr>
              <a:t>Thạch </a:t>
            </a:r>
            <a:r>
              <a:rPr lang="nl-NL" sz="2800" b="1" i="1" dirty="0">
                <a:solidFill>
                  <a:prstClr val="black"/>
                </a:solidFill>
                <a:latin typeface="Times New Roman"/>
                <a:ea typeface="Calibri"/>
                <a:cs typeface="Times New Roman"/>
              </a:rPr>
              <a:t>Sanh</a:t>
            </a:r>
            <a:r>
              <a:rPr lang="nl-NL" sz="2800" b="1" i="1" dirty="0" smtClean="0">
                <a:solidFill>
                  <a:prstClr val="black"/>
                </a:solidFill>
                <a:latin typeface="Times New Roman"/>
                <a:ea typeface="Calibri"/>
                <a:cs typeface="Times New Roman"/>
              </a:rPr>
              <a:t>.</a:t>
            </a:r>
          </a:p>
          <a:p>
            <a:pPr algn="just">
              <a:lnSpc>
                <a:spcPct val="115000"/>
              </a:lnSpc>
            </a:pPr>
            <a:r>
              <a:rPr lang="nl-NL" sz="2800" b="1" dirty="0" smtClean="0">
                <a:solidFill>
                  <a:srgbClr val="0000FF"/>
                </a:solidFill>
                <a:latin typeface="Times New Roman"/>
                <a:ea typeface="Calibri"/>
                <a:cs typeface="Times New Roman"/>
              </a:rPr>
              <a:t>3. Kết thúc truyện</a:t>
            </a:r>
            <a:endParaRPr lang="en-US" sz="2000" b="1" dirty="0">
              <a:solidFill>
                <a:srgbClr val="0000FF"/>
              </a:solidFill>
              <a:ea typeface="Calibri"/>
              <a:cs typeface="Times New Roman"/>
            </a:endParaRPr>
          </a:p>
          <a:p>
            <a:pPr algn="just">
              <a:spcBef>
                <a:spcPct val="20000"/>
              </a:spcBef>
            </a:pPr>
            <a:endParaRPr lang="en-US" sz="2800" b="1" dirty="0">
              <a:solidFill>
                <a:srgbClr val="0000FF"/>
              </a:solidFill>
              <a:latin typeface="Times New Roman"/>
              <a:ea typeface="Times New Roman"/>
            </a:endParaRPr>
          </a:p>
        </p:txBody>
      </p:sp>
      <p:sp>
        <p:nvSpPr>
          <p:cNvPr id="2" name="TextBox 1"/>
          <p:cNvSpPr txBox="1"/>
          <p:nvPr/>
        </p:nvSpPr>
        <p:spPr>
          <a:xfrm>
            <a:off x="304800" y="3950375"/>
            <a:ext cx="2275656"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400" b="1" dirty="0" err="1" smtClean="0">
                <a:solidFill>
                  <a:srgbClr val="0000FF"/>
                </a:solidFill>
                <a:latin typeface="Times New Roman" pitchFamily="18" charset="0"/>
                <a:cs typeface="Times New Roman" pitchFamily="18" charset="0"/>
              </a:rPr>
              <a:t>Nhóm</a:t>
            </a:r>
            <a:r>
              <a:rPr lang="en-US" sz="4400" b="1" dirty="0" smtClean="0">
                <a:solidFill>
                  <a:srgbClr val="0000FF"/>
                </a:solidFill>
                <a:latin typeface="Times New Roman" pitchFamily="18" charset="0"/>
                <a:cs typeface="Times New Roman" pitchFamily="18" charset="0"/>
              </a:rPr>
              <a:t> 4</a:t>
            </a:r>
            <a:endParaRPr lang="en-US" sz="4400" b="1" dirty="0">
              <a:solidFill>
                <a:srgbClr val="0000FF"/>
              </a:solidFill>
              <a:latin typeface="Times New Roman" pitchFamily="18" charset="0"/>
              <a:cs typeface="Times New Roman" pitchFamily="18" charset="0"/>
            </a:endParaRPr>
          </a:p>
        </p:txBody>
      </p:sp>
      <p:sp>
        <p:nvSpPr>
          <p:cNvPr id="7" name="Rounded Rectangle 6"/>
          <p:cNvSpPr/>
          <p:nvPr/>
        </p:nvSpPr>
        <p:spPr>
          <a:xfrm>
            <a:off x="3962400" y="2743200"/>
            <a:ext cx="4419600" cy="149491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prstClr val="white"/>
                </a:solidFill>
                <a:latin typeface="Times New Roman" pitchFamily="18" charset="0"/>
                <a:cs typeface="Times New Roman" pitchFamily="18" charset="0"/>
              </a:rPr>
              <a:t>Phần kết thúc truyện diễn ra như thế nào? </a:t>
            </a:r>
            <a:endParaRPr lang="en-US" sz="2800" b="1" dirty="0">
              <a:solidFill>
                <a:prstClr val="white"/>
              </a:solidFill>
              <a:latin typeface="Times New Roman" pitchFamily="18" charset="0"/>
              <a:cs typeface="Times New Roman" pitchFamily="18" charset="0"/>
            </a:endParaRPr>
          </a:p>
        </p:txBody>
      </p:sp>
      <p:sp>
        <p:nvSpPr>
          <p:cNvPr id="10" name="Rounded Rectangle 9"/>
          <p:cNvSpPr/>
          <p:nvPr/>
        </p:nvSpPr>
        <p:spPr>
          <a:xfrm>
            <a:off x="3962400" y="4800599"/>
            <a:ext cx="4419600" cy="144780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prstClr val="white"/>
                </a:solidFill>
                <a:latin typeface="Times New Roman" pitchFamily="18" charset="0"/>
                <a:cs typeface="Times New Roman" pitchFamily="18" charset="0"/>
              </a:rPr>
              <a:t>Theo </a:t>
            </a:r>
            <a:r>
              <a:rPr lang="vi-VN" sz="2800" b="1" dirty="0">
                <a:solidFill>
                  <a:prstClr val="white"/>
                </a:solidFill>
                <a:latin typeface="Times New Roman" pitchFamily="18" charset="0"/>
                <a:cs typeface="Times New Roman" pitchFamily="18" charset="0"/>
              </a:rPr>
              <a:t>em kết thúc truyện thể hiện điều gì?</a:t>
            </a:r>
          </a:p>
        </p:txBody>
      </p:sp>
      <p:cxnSp>
        <p:nvCxnSpPr>
          <p:cNvPr id="12" name="Straight Arrow Connector 11"/>
          <p:cNvCxnSpPr>
            <a:stCxn id="2" idx="3"/>
            <a:endCxn id="7" idx="1"/>
          </p:cNvCxnSpPr>
          <p:nvPr/>
        </p:nvCxnSpPr>
        <p:spPr>
          <a:xfrm flipV="1">
            <a:off x="2580456" y="3490655"/>
            <a:ext cx="1381944" cy="84444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 idx="3"/>
            <a:endCxn id="10" idx="1"/>
          </p:cNvCxnSpPr>
          <p:nvPr/>
        </p:nvCxnSpPr>
        <p:spPr>
          <a:xfrm>
            <a:off x="2580456" y="4335096"/>
            <a:ext cx="1381944" cy="11894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04848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1" presetClass="entr" presetSubtype="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par>
                                <p:cTn id="16" presetID="21" presetClass="entr" presetSubtype="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heel(1)">
                                      <p:cBhvr>
                                        <p:cTn id="18" dur="2000"/>
                                        <p:tgtEl>
                                          <p:spTgt spid="14"/>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7"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descr="thach18"/>
          <p:cNvPicPr>
            <a:picLocks noGrp="1" noChangeAspect="1" noChangeArrowheads="1"/>
          </p:cNvPicPr>
          <p:nvPr>
            <p:ph type="body" idx="1"/>
          </p:nvPr>
        </p:nvPicPr>
        <p:blipFill>
          <a:blip r:embed="rId2">
            <a:extLst>
              <a:ext uri="{28A0092B-C50C-407E-A947-70E740481C1C}">
                <a14:useLocalDpi xmlns:a14="http://schemas.microsoft.com/office/drawing/2010/main" xmlns="" val="0"/>
              </a:ext>
            </a:extLst>
          </a:blip>
          <a:srcRect/>
          <a:stretch>
            <a:fillRect/>
          </a:stretch>
        </p:blipFill>
        <p:spPr>
          <a:xfrm>
            <a:off x="4495800" y="990600"/>
            <a:ext cx="4648200" cy="2743199"/>
          </a:xfr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52233" name="Rectangle 9"/>
          <p:cNvSpPr>
            <a:spLocks noChangeArrowheads="1"/>
          </p:cNvSpPr>
          <p:nvPr/>
        </p:nvSpPr>
        <p:spPr bwMode="auto">
          <a:xfrm>
            <a:off x="44532" y="3358243"/>
            <a:ext cx="4408715" cy="1295400"/>
          </a:xfrm>
          <a:prstGeom prst="rect">
            <a:avLst/>
          </a:prstGeom>
          <a:solidFill>
            <a:srgbClr val="0070C0"/>
          </a:solidFill>
          <a:ln w="9525">
            <a:solidFill>
              <a:schemeClr val="tx1"/>
            </a:solidFill>
            <a:miter lim="800000"/>
            <a:headEnd/>
            <a:tailEnd/>
          </a:ln>
          <a:effectLst/>
          <a:extLst/>
        </p:spPr>
        <p:txBody>
          <a:bodyPr wrap="none" anchor="ctr"/>
          <a:lstStyle/>
          <a:p>
            <a:pPr lvl="0" algn="ctr" fontAlgn="base">
              <a:spcBef>
                <a:spcPct val="0"/>
              </a:spcBef>
              <a:spcAft>
                <a:spcPct val="0"/>
              </a:spcAft>
              <a:buFont typeface="Wingdings" pitchFamily="2" charset="2"/>
              <a:buChar char="è"/>
            </a:pPr>
            <a:r>
              <a:rPr lang="en-US" sz="2600" b="1" dirty="0" err="1">
                <a:solidFill>
                  <a:schemeClr val="bg1"/>
                </a:solidFill>
                <a:latin typeface="Times New Roman" pitchFamily="18" charset="0"/>
                <a:cs typeface="Times New Roman" pitchFamily="18" charset="0"/>
                <a:sym typeface="Wingdings" pitchFamily="2" charset="2"/>
              </a:rPr>
              <a:t>Kết</a:t>
            </a:r>
            <a:r>
              <a:rPr lang="en-US" sz="2600" b="1" dirty="0">
                <a:solidFill>
                  <a:schemeClr val="bg1"/>
                </a:solidFill>
                <a:latin typeface="Times New Roman" pitchFamily="18" charset="0"/>
                <a:cs typeface="Times New Roman" pitchFamily="18" charset="0"/>
                <a:sym typeface="Wingdings" pitchFamily="2" charset="2"/>
              </a:rPr>
              <a:t> </a:t>
            </a:r>
            <a:r>
              <a:rPr lang="en-US" sz="2600" b="1" dirty="0" err="1">
                <a:solidFill>
                  <a:schemeClr val="bg1"/>
                </a:solidFill>
                <a:latin typeface="Times New Roman" pitchFamily="18" charset="0"/>
                <a:cs typeface="Times New Roman" pitchFamily="18" charset="0"/>
                <a:sym typeface="Wingdings" pitchFamily="2" charset="2"/>
              </a:rPr>
              <a:t>thúc</a:t>
            </a:r>
            <a:r>
              <a:rPr lang="en-US" sz="2600" b="1" dirty="0">
                <a:solidFill>
                  <a:schemeClr val="bg1"/>
                </a:solidFill>
                <a:latin typeface="Times New Roman" pitchFamily="18" charset="0"/>
                <a:cs typeface="Times New Roman" pitchFamily="18" charset="0"/>
                <a:sym typeface="Wingdings" pitchFamily="2" charset="2"/>
              </a:rPr>
              <a:t> </a:t>
            </a:r>
            <a:r>
              <a:rPr lang="en-US" sz="2600" b="1" dirty="0" err="1">
                <a:solidFill>
                  <a:schemeClr val="bg1"/>
                </a:solidFill>
                <a:latin typeface="Times New Roman" pitchFamily="18" charset="0"/>
                <a:cs typeface="Times New Roman" pitchFamily="18" charset="0"/>
                <a:sym typeface="Wingdings" pitchFamily="2" charset="2"/>
              </a:rPr>
              <a:t>có</a:t>
            </a:r>
            <a:r>
              <a:rPr lang="en-US" sz="2600" b="1" dirty="0">
                <a:solidFill>
                  <a:schemeClr val="bg1"/>
                </a:solidFill>
                <a:latin typeface="Times New Roman" pitchFamily="18" charset="0"/>
                <a:cs typeface="Times New Roman" pitchFamily="18" charset="0"/>
                <a:sym typeface="Wingdings" pitchFamily="2" charset="2"/>
              </a:rPr>
              <a:t> </a:t>
            </a:r>
            <a:r>
              <a:rPr lang="en-US" sz="2600" b="1" dirty="0" err="1" smtClean="0">
                <a:solidFill>
                  <a:schemeClr val="bg1"/>
                </a:solidFill>
                <a:latin typeface="Times New Roman" pitchFamily="18" charset="0"/>
                <a:cs typeface="Times New Roman" pitchFamily="18" charset="0"/>
                <a:sym typeface="Wingdings" pitchFamily="2" charset="2"/>
              </a:rPr>
              <a:t>hậu</a:t>
            </a:r>
            <a:r>
              <a:rPr lang="en-US" sz="2600" b="1" dirty="0" smtClean="0">
                <a:solidFill>
                  <a:schemeClr val="bg1"/>
                </a:solidFill>
                <a:latin typeface="Times New Roman" pitchFamily="18" charset="0"/>
                <a:cs typeface="Times New Roman" pitchFamily="18" charset="0"/>
                <a:sym typeface="Wingdings" pitchFamily="2" charset="2"/>
              </a:rPr>
              <a:t> </a:t>
            </a:r>
            <a:r>
              <a:rPr lang="en-US" sz="2600" b="1" dirty="0" err="1" smtClean="0">
                <a:solidFill>
                  <a:schemeClr val="bg1"/>
                </a:solidFill>
                <a:latin typeface="Times New Roman" pitchFamily="18" charset="0"/>
                <a:cs typeface="Times New Roman" pitchFamily="18" charset="0"/>
                <a:sym typeface="Wingdings" pitchFamily="2" charset="2"/>
              </a:rPr>
              <a:t>thể</a:t>
            </a:r>
            <a:r>
              <a:rPr lang="en-US" sz="2600" b="1" dirty="0" smtClean="0">
                <a:solidFill>
                  <a:schemeClr val="bg1"/>
                </a:solidFill>
                <a:latin typeface="Times New Roman" pitchFamily="18" charset="0"/>
                <a:cs typeface="Times New Roman" pitchFamily="18" charset="0"/>
                <a:sym typeface="Wingdings" pitchFamily="2" charset="2"/>
              </a:rPr>
              <a:t> </a:t>
            </a:r>
            <a:r>
              <a:rPr lang="en-US" sz="2600" b="1" dirty="0" err="1" smtClean="0">
                <a:solidFill>
                  <a:schemeClr val="bg1"/>
                </a:solidFill>
                <a:latin typeface="Times New Roman" pitchFamily="18" charset="0"/>
                <a:cs typeface="Times New Roman" pitchFamily="18" charset="0"/>
                <a:sym typeface="Wingdings" pitchFamily="2" charset="2"/>
              </a:rPr>
              <a:t>hiện</a:t>
            </a:r>
            <a:r>
              <a:rPr lang="en-US" sz="2600" b="1" dirty="0" smtClean="0">
                <a:solidFill>
                  <a:schemeClr val="bg1"/>
                </a:solidFill>
                <a:latin typeface="Times New Roman" pitchFamily="18" charset="0"/>
                <a:cs typeface="Times New Roman" pitchFamily="18" charset="0"/>
                <a:sym typeface="Wingdings" pitchFamily="2" charset="2"/>
              </a:rPr>
              <a:t>: </a:t>
            </a:r>
            <a:endParaRPr lang="en-US" sz="2600" b="1" dirty="0">
              <a:solidFill>
                <a:schemeClr val="bg1"/>
              </a:solidFill>
              <a:latin typeface="Times New Roman" pitchFamily="18" charset="0"/>
              <a:cs typeface="Times New Roman" pitchFamily="18" charset="0"/>
              <a:sym typeface="Wingdings" pitchFamily="2" charset="2"/>
            </a:endParaRPr>
          </a:p>
          <a:p>
            <a:pPr fontAlgn="base">
              <a:spcBef>
                <a:spcPct val="0"/>
              </a:spcBef>
              <a:spcAft>
                <a:spcPct val="0"/>
              </a:spcAft>
            </a:pP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Niềm</a:t>
            </a:r>
            <a:r>
              <a:rPr lang="en-US" sz="2600" b="1" dirty="0" smtClean="0">
                <a:solidFill>
                  <a:schemeClr val="bg1"/>
                </a:solidFill>
                <a:latin typeface="Times New Roman" pitchFamily="18" charset="0"/>
                <a:cs typeface="Times New Roman" pitchFamily="18" charset="0"/>
              </a:rPr>
              <a:t> tin </a:t>
            </a:r>
            <a:r>
              <a:rPr lang="en-US" sz="2600" b="1" dirty="0" err="1" smtClean="0">
                <a:solidFill>
                  <a:schemeClr val="bg1"/>
                </a:solidFill>
                <a:latin typeface="Times New Roman" pitchFamily="18" charset="0"/>
                <a:cs typeface="Times New Roman" pitchFamily="18" charset="0"/>
              </a:rPr>
              <a:t>vào</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công</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lí</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xã</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hội</a:t>
            </a:r>
            <a:r>
              <a:rPr lang="en-US" sz="2600" b="1" dirty="0" smtClean="0">
                <a:solidFill>
                  <a:schemeClr val="bg1"/>
                </a:solidFill>
                <a:latin typeface="Times New Roman" pitchFamily="18" charset="0"/>
                <a:cs typeface="Times New Roman" pitchFamily="18" charset="0"/>
              </a:rPr>
              <a:t>.</a:t>
            </a:r>
          </a:p>
          <a:p>
            <a:pPr fontAlgn="base">
              <a:spcBef>
                <a:spcPct val="0"/>
              </a:spcBef>
              <a:spcAft>
                <a:spcPct val="0"/>
              </a:spcAft>
            </a:pP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Ước</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mơ</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về</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sự</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đổi</a:t>
            </a:r>
            <a:r>
              <a:rPr lang="en-US" sz="2600" b="1" dirty="0" smtClean="0">
                <a:solidFill>
                  <a:schemeClr val="bg1"/>
                </a:solidFill>
                <a:latin typeface="Times New Roman" pitchFamily="18" charset="0"/>
                <a:cs typeface="Times New Roman" pitchFamily="18" charset="0"/>
              </a:rPr>
              <a:t> </a:t>
            </a:r>
            <a:r>
              <a:rPr lang="en-US" sz="2600" b="1" dirty="0" err="1" smtClean="0">
                <a:solidFill>
                  <a:schemeClr val="bg1"/>
                </a:solidFill>
                <a:latin typeface="Times New Roman" pitchFamily="18" charset="0"/>
                <a:cs typeface="Times New Roman" pitchFamily="18" charset="0"/>
              </a:rPr>
              <a:t>đời</a:t>
            </a:r>
            <a:r>
              <a:rPr lang="en-US" sz="2600" b="1" dirty="0" smtClean="0">
                <a:solidFill>
                  <a:schemeClr val="bg1"/>
                </a:solidFill>
                <a:latin typeface="Times New Roman" pitchFamily="18" charset="0"/>
                <a:cs typeface="Times New Roman" pitchFamily="18" charset="0"/>
              </a:rPr>
              <a:t>.</a:t>
            </a:r>
          </a:p>
        </p:txBody>
      </p:sp>
      <p:sp>
        <p:nvSpPr>
          <p:cNvPr id="52237" name="Rectangle 13"/>
          <p:cNvSpPr>
            <a:spLocks noChangeArrowheads="1"/>
          </p:cNvSpPr>
          <p:nvPr/>
        </p:nvSpPr>
        <p:spPr bwMode="auto">
          <a:xfrm>
            <a:off x="44532" y="1600200"/>
            <a:ext cx="4419600" cy="1219200"/>
          </a:xfrm>
          <a:prstGeom prst="rect">
            <a:avLst/>
          </a:prstGeom>
          <a:solidFill>
            <a:srgbClr val="FFC000"/>
          </a:solidFill>
          <a:ln w="9525">
            <a:solidFill>
              <a:schemeClr val="tx1"/>
            </a:solidFill>
            <a:miter lim="800000"/>
            <a:headEnd/>
            <a:tailEnd/>
          </a:ln>
          <a:effectLst/>
          <a:extLst/>
        </p:spPr>
        <p:txBody>
          <a:bodyPr wrap="none" anchor="ctr"/>
          <a:lstStyle/>
          <a:p>
            <a:pPr fontAlgn="base">
              <a:spcBef>
                <a:spcPct val="0"/>
              </a:spcBef>
              <a:spcAft>
                <a:spcPct val="0"/>
              </a:spcAft>
            </a:pPr>
            <a:r>
              <a:rPr lang="en-US" sz="2700" b="1" dirty="0" err="1" smtClean="0">
                <a:latin typeface="Times New Roman" pitchFamily="18" charset="0"/>
              </a:rPr>
              <a:t>Mẹ</a:t>
            </a:r>
            <a:r>
              <a:rPr lang="en-US" sz="2700" b="1" dirty="0" smtClean="0">
                <a:latin typeface="Times New Roman" pitchFamily="18" charset="0"/>
              </a:rPr>
              <a:t> con </a:t>
            </a:r>
            <a:r>
              <a:rPr lang="en-US" sz="2700" b="1" dirty="0" err="1" smtClean="0">
                <a:latin typeface="Times New Roman" pitchFamily="18" charset="0"/>
              </a:rPr>
              <a:t>Lí</a:t>
            </a:r>
            <a:r>
              <a:rPr lang="en-US" sz="2700" b="1" dirty="0" smtClean="0">
                <a:latin typeface="Times New Roman" pitchFamily="18" charset="0"/>
              </a:rPr>
              <a:t> </a:t>
            </a:r>
            <a:r>
              <a:rPr lang="en-US" sz="2700" b="1" dirty="0" err="1" smtClean="0">
                <a:latin typeface="Times New Roman" pitchFamily="18" charset="0"/>
              </a:rPr>
              <a:t>Thông</a:t>
            </a:r>
            <a:r>
              <a:rPr lang="en-US" sz="2700" b="1" dirty="0" smtClean="0">
                <a:latin typeface="Times New Roman" pitchFamily="18" charset="0"/>
              </a:rPr>
              <a:t> </a:t>
            </a:r>
            <a:r>
              <a:rPr lang="en-US" sz="2700" b="1" dirty="0" err="1" smtClean="0">
                <a:latin typeface="Times New Roman" pitchFamily="18" charset="0"/>
              </a:rPr>
              <a:t>bị</a:t>
            </a:r>
            <a:r>
              <a:rPr lang="en-US" sz="2700" b="1" dirty="0" smtClean="0">
                <a:latin typeface="Times New Roman" pitchFamily="18" charset="0"/>
              </a:rPr>
              <a:t> </a:t>
            </a:r>
            <a:r>
              <a:rPr lang="en-US" sz="2700" b="1" dirty="0" err="1" smtClean="0">
                <a:latin typeface="Times New Roman" pitchFamily="18" charset="0"/>
              </a:rPr>
              <a:t>sét</a:t>
            </a:r>
            <a:r>
              <a:rPr lang="en-US" sz="2700" b="1" dirty="0" smtClean="0">
                <a:latin typeface="Times New Roman" pitchFamily="18" charset="0"/>
              </a:rPr>
              <a:t> </a:t>
            </a:r>
            <a:r>
              <a:rPr lang="en-US" sz="2700" b="1" dirty="0" err="1" smtClean="0">
                <a:latin typeface="Times New Roman" pitchFamily="18" charset="0"/>
              </a:rPr>
              <a:t>đánh</a:t>
            </a:r>
            <a:r>
              <a:rPr lang="en-US" sz="2700" b="1" dirty="0" smtClean="0">
                <a:latin typeface="Times New Roman" pitchFamily="18" charset="0"/>
              </a:rPr>
              <a:t> </a:t>
            </a:r>
          </a:p>
          <a:p>
            <a:pPr algn="ctr" fontAlgn="base">
              <a:spcBef>
                <a:spcPct val="0"/>
              </a:spcBef>
              <a:spcAft>
                <a:spcPct val="0"/>
              </a:spcAft>
            </a:pPr>
            <a:r>
              <a:rPr lang="en-US" sz="2700" b="1" dirty="0" err="1" smtClean="0">
                <a:latin typeface="Times New Roman" pitchFamily="18" charset="0"/>
              </a:rPr>
              <a:t>hóa</a:t>
            </a:r>
            <a:r>
              <a:rPr lang="en-US" sz="2700" b="1" dirty="0" smtClean="0">
                <a:latin typeface="Times New Roman" pitchFamily="18" charset="0"/>
              </a:rPr>
              <a:t> </a:t>
            </a:r>
            <a:r>
              <a:rPr lang="en-US" sz="2700" b="1" dirty="0" err="1" smtClean="0">
                <a:latin typeface="Times New Roman" pitchFamily="18" charset="0"/>
              </a:rPr>
              <a:t>kiếp</a:t>
            </a:r>
            <a:r>
              <a:rPr lang="en-US" sz="2700" b="1" dirty="0" smtClean="0">
                <a:latin typeface="Times New Roman" pitchFamily="18" charset="0"/>
              </a:rPr>
              <a:t> </a:t>
            </a:r>
            <a:r>
              <a:rPr lang="en-US" sz="2700" b="1" dirty="0" err="1" smtClean="0">
                <a:latin typeface="Times New Roman" pitchFamily="18" charset="0"/>
              </a:rPr>
              <a:t>thành</a:t>
            </a:r>
            <a:r>
              <a:rPr lang="en-US" sz="2700" b="1" dirty="0" smtClean="0">
                <a:latin typeface="Times New Roman" pitchFamily="18" charset="0"/>
              </a:rPr>
              <a:t> </a:t>
            </a:r>
            <a:r>
              <a:rPr lang="en-US" sz="2700" b="1" dirty="0" err="1" smtClean="0">
                <a:latin typeface="Times New Roman" pitchFamily="18" charset="0"/>
              </a:rPr>
              <a:t>bọ</a:t>
            </a:r>
            <a:r>
              <a:rPr lang="en-US" sz="2700" b="1" dirty="0" smtClean="0">
                <a:latin typeface="Times New Roman" pitchFamily="18" charset="0"/>
              </a:rPr>
              <a:t> hung</a:t>
            </a:r>
          </a:p>
        </p:txBody>
      </p:sp>
      <p:sp>
        <p:nvSpPr>
          <p:cNvPr id="52238" name="Rectangle 14"/>
          <p:cNvSpPr>
            <a:spLocks noChangeArrowheads="1"/>
          </p:cNvSpPr>
          <p:nvPr/>
        </p:nvSpPr>
        <p:spPr bwMode="auto">
          <a:xfrm>
            <a:off x="-20782" y="5257800"/>
            <a:ext cx="4495800" cy="1066800"/>
          </a:xfrm>
          <a:prstGeom prst="rect">
            <a:avLst/>
          </a:prstGeom>
          <a:solidFill>
            <a:srgbClr val="00B050"/>
          </a:solidFill>
          <a:ln w="9525">
            <a:solidFill>
              <a:schemeClr val="tx1"/>
            </a:solidFill>
            <a:miter lim="800000"/>
            <a:headEnd/>
            <a:tailEnd/>
          </a:ln>
          <a:effectLst/>
          <a:extLst/>
        </p:spPr>
        <p:txBody>
          <a:bodyPr wrap="none" anchor="ctr"/>
          <a:lstStyle/>
          <a:p>
            <a:pPr algn="ctr" fontAlgn="base">
              <a:spcBef>
                <a:spcPct val="0"/>
              </a:spcBef>
              <a:spcAft>
                <a:spcPct val="0"/>
              </a:spcAft>
            </a:pPr>
            <a:r>
              <a:rPr lang="en-US" sz="2700" b="1" dirty="0" err="1" smtClean="0">
                <a:latin typeface="Times New Roman" pitchFamily="18" charset="0"/>
                <a:cs typeface="Times New Roman" pitchFamily="18" charset="0"/>
              </a:rPr>
              <a:t>Thạch</a:t>
            </a:r>
            <a:r>
              <a:rPr lang="en-US" sz="2700" b="1" dirty="0" smtClean="0">
                <a:latin typeface="Times New Roman" pitchFamily="18" charset="0"/>
                <a:cs typeface="Times New Roman" pitchFamily="18" charset="0"/>
              </a:rPr>
              <a:t> </a:t>
            </a:r>
            <a:r>
              <a:rPr lang="en-US" sz="2700" b="1" dirty="0" err="1" smtClean="0">
                <a:latin typeface="Times New Roman" pitchFamily="18" charset="0"/>
                <a:cs typeface="Times New Roman" pitchFamily="18" charset="0"/>
              </a:rPr>
              <a:t>Sanh</a:t>
            </a:r>
            <a:r>
              <a:rPr lang="en-US" sz="2700" b="1" dirty="0" smtClean="0">
                <a:latin typeface="Times New Roman" pitchFamily="18" charset="0"/>
                <a:cs typeface="Times New Roman" pitchFamily="18" charset="0"/>
              </a:rPr>
              <a:t> </a:t>
            </a:r>
            <a:r>
              <a:rPr lang="en-US" sz="2700" b="1" dirty="0" err="1" smtClean="0">
                <a:latin typeface="Times New Roman" pitchFamily="18" charset="0"/>
                <a:cs typeface="Times New Roman" pitchFamily="18" charset="0"/>
              </a:rPr>
              <a:t>lên</a:t>
            </a:r>
            <a:r>
              <a:rPr lang="en-US" sz="2700" b="1" dirty="0" smtClean="0">
                <a:latin typeface="Times New Roman" pitchFamily="18" charset="0"/>
                <a:cs typeface="Times New Roman" pitchFamily="18" charset="0"/>
              </a:rPr>
              <a:t> </a:t>
            </a:r>
            <a:r>
              <a:rPr lang="en-US" sz="2700" b="1" dirty="0" err="1" smtClean="0">
                <a:latin typeface="Times New Roman" pitchFamily="18" charset="0"/>
                <a:cs typeface="Times New Roman" pitchFamily="18" charset="0"/>
              </a:rPr>
              <a:t>ngôi</a:t>
            </a:r>
            <a:r>
              <a:rPr lang="en-US" sz="2700" b="1" dirty="0" smtClean="0">
                <a:latin typeface="Times New Roman" pitchFamily="18" charset="0"/>
                <a:cs typeface="Times New Roman" pitchFamily="18" charset="0"/>
              </a:rPr>
              <a:t> </a:t>
            </a:r>
            <a:r>
              <a:rPr lang="en-US" sz="2700" b="1" dirty="0" err="1" smtClean="0">
                <a:latin typeface="Times New Roman" pitchFamily="18" charset="0"/>
                <a:cs typeface="Times New Roman" pitchFamily="18" charset="0"/>
              </a:rPr>
              <a:t>vua</a:t>
            </a:r>
            <a:endParaRPr lang="en-US" sz="2700" b="1" dirty="0" smtClean="0">
              <a:latin typeface="Times New Roman" pitchFamily="18" charset="0"/>
              <a:cs typeface="Times New Roman" pitchFamily="18" charset="0"/>
            </a:endParaRPr>
          </a:p>
        </p:txBody>
      </p:sp>
      <p:sp>
        <p:nvSpPr>
          <p:cNvPr id="12" name="Title 1"/>
          <p:cNvSpPr>
            <a:spLocks noGrp="1"/>
          </p:cNvSpPr>
          <p:nvPr>
            <p:ph type="title"/>
          </p:nvPr>
        </p:nvSpPr>
        <p:spPr bwMode="auto">
          <a:xfrm>
            <a:off x="457200" y="274638"/>
            <a:ext cx="8229600" cy="634082"/>
          </a:xfrm>
          <a:prstGeom prst="rect">
            <a:avLst/>
          </a:prstGeom>
          <a:solidFill>
            <a:srgbClr val="00B05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ysClr val="window" lastClr="FFFFFF"/>
                </a:solidFill>
                <a:effectLst/>
                <a:uLnTx/>
                <a:uFillTx/>
                <a:latin typeface="Times New Roman" pitchFamily="18" charset="0"/>
                <a:cs typeface="Times New Roman" pitchFamily="18" charset="0"/>
              </a:rPr>
              <a:t>II. TÌM HIỂU CHI TIẾT VĂN BẢN</a:t>
            </a:r>
            <a:endParaRPr kumimoji="0" lang="vi-VN" sz="2800" b="1" i="0" u="none" strike="noStrike" kern="0" cap="none" spc="0" normalizeH="0" baseline="0" noProof="0" dirty="0">
              <a:ln>
                <a:noFill/>
              </a:ln>
              <a:solidFill>
                <a:sysClr val="window" lastClr="FFFFFF"/>
              </a:solidFill>
              <a:effectLst/>
              <a:uLnTx/>
              <a:uFillTx/>
              <a:latin typeface="Times New Roman" pitchFamily="18" charset="0"/>
              <a:cs typeface="Times New Roman" pitchFamily="18" charset="0"/>
            </a:endParaRPr>
          </a:p>
        </p:txBody>
      </p:sp>
      <p:sp>
        <p:nvSpPr>
          <p:cNvPr id="2" name="Down Arrow 1"/>
          <p:cNvSpPr/>
          <p:nvPr/>
        </p:nvSpPr>
        <p:spPr bwMode="auto">
          <a:xfrm>
            <a:off x="1844634" y="2819400"/>
            <a:ext cx="654132" cy="538843"/>
          </a:xfrm>
          <a:prstGeom prst="downArrow">
            <a:avLst/>
          </a:prstGeom>
          <a:solidFill>
            <a:srgbClr val="0070C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3" name="Up Arrow 2"/>
          <p:cNvSpPr/>
          <p:nvPr/>
        </p:nvSpPr>
        <p:spPr bwMode="auto">
          <a:xfrm>
            <a:off x="1828800" y="4681352"/>
            <a:ext cx="685800" cy="576448"/>
          </a:xfrm>
          <a:prstGeom prst="upArrow">
            <a:avLst/>
          </a:prstGeom>
          <a:solidFill>
            <a:srgbClr val="0070C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16004" y="3733800"/>
            <a:ext cx="4627996" cy="312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1206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barn(inVertical)">
                                      <p:cBhvr>
                                        <p:cTn id="7" dur="500"/>
                                        <p:tgtEl>
                                          <p:spTgt spid="174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arn(inVertic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2237"/>
                                        </p:tgtEl>
                                        <p:attrNameLst>
                                          <p:attrName>style.visibility</p:attrName>
                                        </p:attrNameLst>
                                      </p:cBhvr>
                                      <p:to>
                                        <p:strVal val="visible"/>
                                      </p:to>
                                    </p:set>
                                    <p:animEffect transition="in" filter="circle(in)">
                                      <p:cBhvr>
                                        <p:cTn id="17" dur="2000"/>
                                        <p:tgtEl>
                                          <p:spTgt spid="52237"/>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52238"/>
                                        </p:tgtEl>
                                        <p:attrNameLst>
                                          <p:attrName>style.visibility</p:attrName>
                                        </p:attrNameLst>
                                      </p:cBhvr>
                                      <p:to>
                                        <p:strVal val="visible"/>
                                      </p:to>
                                    </p:set>
                                    <p:animEffect transition="in" filter="circle(in)">
                                      <p:cBhvr>
                                        <p:cTn id="20" dur="2000"/>
                                        <p:tgtEl>
                                          <p:spTgt spid="5223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in)">
                                      <p:cBhvr>
                                        <p:cTn id="25" dur="2000"/>
                                        <p:tgtEl>
                                          <p:spTgt spid="2"/>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52233"/>
                                        </p:tgtEl>
                                        <p:attrNameLst>
                                          <p:attrName>style.visibility</p:attrName>
                                        </p:attrNameLst>
                                      </p:cBhvr>
                                      <p:to>
                                        <p:strVal val="visible"/>
                                      </p:to>
                                    </p:set>
                                    <p:animEffect transition="in" filter="circle(in)">
                                      <p:cBhvr>
                                        <p:cTn id="31" dur="2000"/>
                                        <p:tgtEl>
                                          <p:spTgt spid="52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3" grpId="0" animBg="1"/>
      <p:bldP spid="52237" grpId="0" animBg="1"/>
      <p:bldP spid="52238" grpId="0" animBg="1"/>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a:solidFill>
            <a:srgbClr val="00B050"/>
          </a:solidFill>
        </p:spPr>
        <p:txBody>
          <a:bodyPr>
            <a:normAutofit fontScale="90000"/>
          </a:bodyPr>
          <a:lstStyle/>
          <a:p>
            <a:r>
              <a:rPr lang="en-US" sz="3600" b="1" dirty="0" smtClean="0">
                <a:solidFill>
                  <a:schemeClr val="bg1"/>
                </a:solidFill>
                <a:latin typeface="Times New Roman" pitchFamily="18" charset="0"/>
                <a:cs typeface="Times New Roman" pitchFamily="18" charset="0"/>
              </a:rPr>
              <a:t>I. </a:t>
            </a:r>
            <a:r>
              <a:rPr lang="en-US" sz="3600" b="1" dirty="0" err="1" smtClean="0">
                <a:solidFill>
                  <a:schemeClr val="bg1"/>
                </a:solidFill>
                <a:latin typeface="Times New Roman" pitchFamily="18" charset="0"/>
                <a:cs typeface="Times New Roman" pitchFamily="18" charset="0"/>
              </a:rPr>
              <a:t>TÌM</a:t>
            </a:r>
            <a:r>
              <a:rPr lang="en-US" sz="3600" b="1" dirty="0" smtClean="0">
                <a:solidFill>
                  <a:schemeClr val="bg1"/>
                </a:solidFill>
                <a:latin typeface="Times New Roman" pitchFamily="18" charset="0"/>
                <a:cs typeface="Times New Roman" pitchFamily="18" charset="0"/>
              </a:rPr>
              <a:t> HIỂU CHUNG</a:t>
            </a:r>
            <a:endParaRPr lang="vi-VN" sz="3600" b="1"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443345" y="914400"/>
            <a:ext cx="8229600" cy="4525963"/>
          </a:xfrm>
        </p:spPr>
        <p:txBody>
          <a:bodyPr>
            <a:normAutofit/>
          </a:bodyPr>
          <a:lstStyle/>
          <a:p>
            <a:pPr marL="0" indent="0">
              <a:buNone/>
            </a:pPr>
            <a:r>
              <a:rPr lang="en-US" sz="2800" b="1" dirty="0" smtClean="0">
                <a:solidFill>
                  <a:srgbClr val="0000FF"/>
                </a:solidFill>
                <a:latin typeface="Times New Roman" pitchFamily="18" charset="0"/>
                <a:cs typeface="Times New Roman" pitchFamily="18" charset="0"/>
              </a:rPr>
              <a:t>1. </a:t>
            </a:r>
            <a:r>
              <a:rPr lang="en-US" sz="2800" b="1" dirty="0" err="1" smtClean="0">
                <a:solidFill>
                  <a:srgbClr val="0000FF"/>
                </a:solidFill>
                <a:latin typeface="Times New Roman" pitchFamily="18" charset="0"/>
                <a:cs typeface="Times New Roman" pitchFamily="18" charset="0"/>
              </a:rPr>
              <a:t>Khái</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niệm</a:t>
            </a:r>
            <a:r>
              <a:rPr lang="en-US" sz="2800" b="1" dirty="0" smtClean="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a:t>
            </a:r>
            <a:r>
              <a:rPr lang="en-US" sz="2800" b="1" dirty="0" err="1" smtClean="0">
                <a:solidFill>
                  <a:srgbClr val="0000FF"/>
                </a:solidFill>
                <a:latin typeface="Times New Roman" pitchFamily="18" charset="0"/>
                <a:cs typeface="Times New Roman" pitchFamily="18" charset="0"/>
              </a:rPr>
              <a:t>ruyện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cổ</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tích</a:t>
            </a:r>
            <a:endParaRPr lang="en-US" sz="2800" b="1" dirty="0" smtClean="0">
              <a:solidFill>
                <a:srgbClr val="0000FF"/>
              </a:solidFill>
              <a:latin typeface="Times New Roman" pitchFamily="18" charset="0"/>
              <a:cs typeface="Times New Roman" pitchFamily="18" charset="0"/>
            </a:endParaRPr>
          </a:p>
          <a:p>
            <a:pPr marL="0" indent="0" algn="just">
              <a:buNone/>
            </a:pPr>
            <a:endParaRPr lang="vi-VN" sz="2800" dirty="0" smtClean="0">
              <a:latin typeface="Times New Roman" pitchFamily="18" charset="0"/>
              <a:cs typeface="Times New Roman" pitchFamily="18" charset="0"/>
            </a:endParaRPr>
          </a:p>
          <a:p>
            <a:pPr marL="514350" indent="-514350" algn="just">
              <a:buNone/>
            </a:pP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7536119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34082"/>
          </a:xfrm>
          <a:solidFill>
            <a:srgbClr val="00B050"/>
          </a:solidFill>
        </p:spPr>
        <p:txBody>
          <a:bodyPr>
            <a:normAutofit/>
          </a:bodyPr>
          <a:lstStyle/>
          <a:p>
            <a:r>
              <a:rPr lang="en-US" sz="2800" b="1" dirty="0" smtClean="0">
                <a:solidFill>
                  <a:schemeClr val="bg1"/>
                </a:solidFill>
                <a:latin typeface="Times New Roman" pitchFamily="18" charset="0"/>
                <a:cs typeface="Times New Roman" pitchFamily="18" charset="0"/>
              </a:rPr>
              <a:t>III. TỔNG KẾT</a:t>
            </a:r>
            <a:endParaRPr lang="vi-VN" sz="2800" b="1" dirty="0">
              <a:solidFill>
                <a:schemeClr val="bg1"/>
              </a:solidFill>
              <a:latin typeface="Times New Roman" pitchFamily="18" charset="0"/>
              <a:cs typeface="Times New Roman" pitchFamily="18" charset="0"/>
            </a:endParaRPr>
          </a:p>
        </p:txBody>
      </p:sp>
      <p:sp>
        <p:nvSpPr>
          <p:cNvPr id="7" name="Content Placeholder 2"/>
          <p:cNvSpPr txBox="1">
            <a:spLocks/>
          </p:cNvSpPr>
          <p:nvPr/>
        </p:nvSpPr>
        <p:spPr>
          <a:xfrm>
            <a:off x="1493735" y="1169321"/>
            <a:ext cx="7254729"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vi-VN" sz="2400" b="1" dirty="0">
                <a:solidFill>
                  <a:srgbClr val="FF0000"/>
                </a:solidFill>
                <a:latin typeface="Times New Roman"/>
                <a:ea typeface="Times New Roman"/>
              </a:rPr>
              <a:t>? Văn bản </a:t>
            </a:r>
            <a:r>
              <a:rPr lang="vi-VN" sz="2400" b="1" dirty="0" smtClean="0">
                <a:solidFill>
                  <a:srgbClr val="FF0000"/>
                </a:solidFill>
                <a:latin typeface="Times New Roman"/>
                <a:ea typeface="Times New Roman"/>
              </a:rPr>
              <a:t>“</a:t>
            </a:r>
            <a:r>
              <a:rPr lang="en-US" sz="2400" b="1" dirty="0" err="1" smtClean="0">
                <a:solidFill>
                  <a:srgbClr val="FF0000"/>
                </a:solidFill>
                <a:latin typeface="Times New Roman"/>
                <a:ea typeface="Times New Roman"/>
              </a:rPr>
              <a:t>Thạch</a:t>
            </a:r>
            <a:r>
              <a:rPr lang="en-US" sz="2400" b="1" dirty="0" smtClean="0">
                <a:solidFill>
                  <a:srgbClr val="FF0000"/>
                </a:solidFill>
                <a:latin typeface="Times New Roman"/>
                <a:ea typeface="Times New Roman"/>
              </a:rPr>
              <a:t> </a:t>
            </a:r>
            <a:r>
              <a:rPr lang="en-US" sz="2400" b="1" dirty="0" err="1" smtClean="0">
                <a:solidFill>
                  <a:srgbClr val="FF0000"/>
                </a:solidFill>
                <a:latin typeface="Times New Roman"/>
                <a:ea typeface="Times New Roman"/>
              </a:rPr>
              <a:t>Sanh</a:t>
            </a:r>
            <a:r>
              <a:rPr lang="vi-VN" sz="2400" b="1" dirty="0" smtClean="0">
                <a:solidFill>
                  <a:srgbClr val="FF0000"/>
                </a:solidFill>
                <a:latin typeface="Times New Roman"/>
                <a:ea typeface="Times New Roman"/>
              </a:rPr>
              <a:t>” </a:t>
            </a:r>
            <a:r>
              <a:rPr lang="vi-VN" sz="2400" b="1" dirty="0">
                <a:solidFill>
                  <a:srgbClr val="FF0000"/>
                </a:solidFill>
                <a:latin typeface="Times New Roman"/>
                <a:ea typeface="Times New Roman"/>
              </a:rPr>
              <a:t>có những đặc sắc nào về nội dung và nghệ thuật?</a:t>
            </a:r>
            <a:endParaRPr lang="en-US" sz="2400" b="1" dirty="0" smtClean="0">
              <a:solidFill>
                <a:srgbClr val="FF0000"/>
              </a:solidFill>
              <a:latin typeface="Times New Roman"/>
              <a:ea typeface="Times New Roman"/>
            </a:endParaRPr>
          </a:p>
        </p:txBody>
      </p:sp>
      <p:sp>
        <p:nvSpPr>
          <p:cNvPr id="9" name="Rectangle 8"/>
          <p:cNvSpPr/>
          <p:nvPr/>
        </p:nvSpPr>
        <p:spPr>
          <a:xfrm>
            <a:off x="467544" y="2276872"/>
            <a:ext cx="8352928" cy="4154984"/>
          </a:xfrm>
          <a:prstGeom prst="rect">
            <a:avLst/>
          </a:prstGeom>
          <a:solidFill>
            <a:srgbClr val="FFFF00"/>
          </a:solidFill>
        </p:spPr>
        <p:txBody>
          <a:bodyPr wrap="square">
            <a:spAutoFit/>
          </a:bodyPr>
          <a:lstStyle/>
          <a:p>
            <a:pPr>
              <a:tabLst>
                <a:tab pos="114300" algn="l"/>
                <a:tab pos="4457700" algn="l"/>
              </a:tabLst>
            </a:pPr>
            <a:r>
              <a:rPr lang="vi-VN" sz="2400" b="1" u="sng" dirty="0">
                <a:latin typeface="Times New Roman"/>
                <a:ea typeface="Times New Roman"/>
              </a:rPr>
              <a:t>1. Nội dung</a:t>
            </a:r>
          </a:p>
          <a:p>
            <a:pPr>
              <a:tabLst>
                <a:tab pos="114300" algn="l"/>
                <a:tab pos="4457700" algn="l"/>
              </a:tabLst>
            </a:pPr>
            <a:r>
              <a:rPr lang="vi-VN" sz="2400" dirty="0">
                <a:latin typeface="Times New Roman"/>
                <a:ea typeface="Times New Roman"/>
              </a:rPr>
              <a:t>- Truyện Thạch Sanh kể về người dũng sĩ diệt chằn tinh, diệt đại bàng cứu công chúa, vạch mặt kẻ vong ân bội nghĩa Lí Thông, chống quân xâm lược mười tám nước. </a:t>
            </a:r>
          </a:p>
          <a:p>
            <a:pPr>
              <a:tabLst>
                <a:tab pos="114300" algn="l"/>
                <a:tab pos="4457700" algn="l"/>
              </a:tabLst>
            </a:pPr>
            <a:r>
              <a:rPr lang="vi-VN" sz="2400" dirty="0">
                <a:latin typeface="Times New Roman"/>
                <a:ea typeface="Times New Roman"/>
              </a:rPr>
              <a:t>- Truyện thể hiện ước mơ, niềm tin về đạo đức, công lí xã hội và tinh thần nhân đạo, yêu hòa bình của nhân dân </a:t>
            </a:r>
            <a:r>
              <a:rPr lang="vi-VN" sz="2400" dirty="0" smtClean="0">
                <a:latin typeface="Times New Roman"/>
                <a:ea typeface="Times New Roman"/>
              </a:rPr>
              <a:t>ta</a:t>
            </a:r>
            <a:r>
              <a:rPr lang="en-US" sz="2400" dirty="0" smtClean="0">
                <a:latin typeface="Times New Roman"/>
                <a:ea typeface="Times New Roman"/>
              </a:rPr>
              <a:t>.</a:t>
            </a:r>
            <a:endParaRPr lang="vi-VN" sz="2400" dirty="0">
              <a:latin typeface="Times New Roman"/>
              <a:ea typeface="Times New Roman"/>
            </a:endParaRPr>
          </a:p>
          <a:p>
            <a:pPr>
              <a:tabLst>
                <a:tab pos="114300" algn="l"/>
                <a:tab pos="4457700" algn="l"/>
              </a:tabLst>
            </a:pPr>
            <a:r>
              <a:rPr lang="vi-VN" sz="2400" b="1" u="sng" dirty="0">
                <a:latin typeface="Times New Roman"/>
                <a:ea typeface="Times New Roman"/>
              </a:rPr>
              <a:t>2. Nghệ thuật</a:t>
            </a:r>
          </a:p>
          <a:p>
            <a:pPr>
              <a:tabLst>
                <a:tab pos="114300" algn="l"/>
                <a:tab pos="4457700" algn="l"/>
              </a:tabLst>
            </a:pPr>
            <a:r>
              <a:rPr lang="vi-VN" sz="2400" dirty="0">
                <a:latin typeface="Times New Roman"/>
                <a:ea typeface="Times New Roman"/>
              </a:rPr>
              <a:t>- Truyện sử dụng nhiều chi tiết thần kì, độc đáo, giàu ý nghĩa (bộ cung tên vàng, cây đàn, niêu cơm...).</a:t>
            </a:r>
          </a:p>
          <a:p>
            <a:pPr>
              <a:tabLst>
                <a:tab pos="114300" algn="l"/>
                <a:tab pos="4457700" algn="l"/>
              </a:tabLst>
            </a:pPr>
            <a:r>
              <a:rPr lang="vi-VN" sz="2400" dirty="0">
                <a:latin typeface="Times New Roman"/>
                <a:ea typeface="Times New Roman"/>
              </a:rPr>
              <a:t>- Xây dựng nhân vật đối lập, tương phản hầu như xuyên suốt truyện tạo cho cốt truyện </a:t>
            </a:r>
            <a:r>
              <a:rPr lang="en-US" sz="2400" dirty="0" err="1" smtClean="0">
                <a:latin typeface="Times New Roman"/>
                <a:ea typeface="Times New Roman"/>
              </a:rPr>
              <a:t>sự</a:t>
            </a:r>
            <a:r>
              <a:rPr lang="en-US" sz="2400" dirty="0" smtClean="0">
                <a:latin typeface="Times New Roman"/>
                <a:ea typeface="Times New Roman"/>
              </a:rPr>
              <a:t> </a:t>
            </a:r>
            <a:r>
              <a:rPr lang="vi-VN" sz="2400" dirty="0" smtClean="0">
                <a:latin typeface="Times New Roman"/>
                <a:ea typeface="Times New Roman"/>
              </a:rPr>
              <a:t>vững </a:t>
            </a:r>
            <a:r>
              <a:rPr lang="vi-VN" sz="2400" dirty="0">
                <a:latin typeface="Times New Roman"/>
                <a:ea typeface="Times New Roman"/>
              </a:rPr>
              <a:t>chắc tập </a:t>
            </a:r>
            <a:r>
              <a:rPr lang="vi-VN" sz="2400" dirty="0" smtClean="0">
                <a:latin typeface="Times New Roman"/>
                <a:ea typeface="Times New Roman"/>
              </a:rPr>
              <a:t>trung</a:t>
            </a:r>
            <a:r>
              <a:rPr lang="en-US" sz="2400" dirty="0" smtClean="0">
                <a:latin typeface="Times New Roman"/>
                <a:ea typeface="Times New Roman"/>
              </a:rPr>
              <a:t>.</a:t>
            </a:r>
            <a:endParaRPr lang="vi-VN" sz="2400" dirty="0">
              <a:latin typeface="Times New Roman"/>
              <a:ea typeface="Times New Roman"/>
            </a:endParaRPr>
          </a:p>
        </p:txBody>
      </p:sp>
      <p:pic>
        <p:nvPicPr>
          <p:cNvPr id="8" name="Picture 2" descr="E:\GIÁO ÁN VĂN THCS\Văn THCS\VĂN 6\KỲ I\Tiết 3. Từ và cấu tạo từ TV\hoi-noi-mua-sao-tru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558" y="892327"/>
            <a:ext cx="1229122" cy="122912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8966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29785"/>
            <a:ext cx="3657600" cy="58862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r>
              <a:rPr lang="en-US" sz="3225" b="1" dirty="0" err="1">
                <a:latin typeface="Times New Roman" pitchFamily="18" charset="0"/>
                <a:cs typeface="Times New Roman" pitchFamily="18" charset="0"/>
              </a:rPr>
              <a:t>Trò</a:t>
            </a:r>
            <a:r>
              <a:rPr lang="en-US" sz="3225" b="1" dirty="0">
                <a:latin typeface="Times New Roman" pitchFamily="18" charset="0"/>
                <a:cs typeface="Times New Roman" pitchFamily="18" charset="0"/>
              </a:rPr>
              <a:t> </a:t>
            </a:r>
            <a:r>
              <a:rPr lang="en-US" sz="3225" b="1" dirty="0" err="1">
                <a:latin typeface="Times New Roman" pitchFamily="18" charset="0"/>
                <a:cs typeface="Times New Roman" pitchFamily="18" charset="0"/>
              </a:rPr>
              <a:t>chơi</a:t>
            </a:r>
            <a:r>
              <a:rPr lang="en-US" sz="3225" b="1" dirty="0">
                <a:latin typeface="Times New Roman" pitchFamily="18" charset="0"/>
                <a:cs typeface="Times New Roman" pitchFamily="18" charset="0"/>
              </a:rPr>
              <a:t>: </a:t>
            </a:r>
            <a:r>
              <a:rPr lang="en-US" sz="3225" b="1" dirty="0" err="1">
                <a:latin typeface="Times New Roman" pitchFamily="18" charset="0"/>
                <a:cs typeface="Times New Roman" pitchFamily="18" charset="0"/>
              </a:rPr>
              <a:t>Chọi</a:t>
            </a:r>
            <a:r>
              <a:rPr lang="en-US" sz="3225" b="1" dirty="0">
                <a:latin typeface="Times New Roman" pitchFamily="18" charset="0"/>
                <a:cs typeface="Times New Roman" pitchFamily="18" charset="0"/>
              </a:rPr>
              <a:t> </a:t>
            </a:r>
            <a:r>
              <a:rPr lang="en-US" sz="3225" b="1" dirty="0" err="1">
                <a:latin typeface="Times New Roman" pitchFamily="18" charset="0"/>
                <a:cs typeface="Times New Roman" pitchFamily="18" charset="0"/>
              </a:rPr>
              <a:t>gà</a:t>
            </a:r>
            <a:endParaRPr lang="en-US" sz="3225" b="1" dirty="0">
              <a:latin typeface="Times New Roman" pitchFamily="18" charset="0"/>
              <a:cs typeface="Times New Roman" pitchFamily="18" charset="0"/>
            </a:endParaRPr>
          </a:p>
        </p:txBody>
      </p:sp>
      <p:sp>
        <p:nvSpPr>
          <p:cNvPr id="3" name="TextBox 2"/>
          <p:cNvSpPr txBox="1"/>
          <p:nvPr/>
        </p:nvSpPr>
        <p:spPr>
          <a:xfrm>
            <a:off x="3505200" y="1283249"/>
            <a:ext cx="1776444" cy="519371"/>
          </a:xfrm>
          <a:prstGeom prst="rect">
            <a:avLst/>
          </a:prstGeom>
          <a:noFill/>
        </p:spPr>
        <p:txBody>
          <a:bodyPr wrap="none" lIns="91438" tIns="45719" rIns="91438" bIns="45719" rtlCol="0">
            <a:spAutoFit/>
          </a:bodyPr>
          <a:lstStyle/>
          <a:p>
            <a:r>
              <a:rPr lang="en-US" sz="2775" b="1" dirty="0" err="1">
                <a:latin typeface="Times New Roman" pitchFamily="18" charset="0"/>
                <a:cs typeface="Times New Roman" pitchFamily="18" charset="0"/>
              </a:rPr>
              <a:t>Luật</a:t>
            </a:r>
            <a:r>
              <a:rPr lang="en-US" sz="2775" b="1" dirty="0">
                <a:latin typeface="Times New Roman" pitchFamily="18" charset="0"/>
                <a:cs typeface="Times New Roman" pitchFamily="18" charset="0"/>
              </a:rPr>
              <a:t> </a:t>
            </a:r>
            <a:r>
              <a:rPr lang="en-US" sz="2775" b="1" dirty="0" err="1">
                <a:latin typeface="Times New Roman" pitchFamily="18" charset="0"/>
                <a:cs typeface="Times New Roman" pitchFamily="18" charset="0"/>
              </a:rPr>
              <a:t>chơi</a:t>
            </a:r>
            <a:r>
              <a:rPr lang="en-US" sz="2775" b="1" dirty="0">
                <a:latin typeface="Times New Roman" pitchFamily="18" charset="0"/>
                <a:cs typeface="Times New Roman" pitchFamily="18" charset="0"/>
              </a:rPr>
              <a:t>:</a:t>
            </a:r>
          </a:p>
        </p:txBody>
      </p:sp>
      <p:sp>
        <p:nvSpPr>
          <p:cNvPr id="4" name="TextBox 3"/>
          <p:cNvSpPr txBox="1"/>
          <p:nvPr/>
        </p:nvSpPr>
        <p:spPr>
          <a:xfrm>
            <a:off x="545806" y="2247151"/>
            <a:ext cx="8321748"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 GV </a:t>
            </a:r>
            <a:r>
              <a:rPr lang="en-US" sz="2400" dirty="0" err="1">
                <a:latin typeface="Times New Roman" pitchFamily="18" charset="0"/>
                <a:cs typeface="Times New Roman" pitchFamily="18" charset="0"/>
              </a:rPr>
              <a:t>chia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2 </a:t>
            </a:r>
            <a:r>
              <a:rPr lang="en-US" sz="2400" dirty="0" err="1">
                <a:latin typeface="Times New Roman" pitchFamily="18" charset="0"/>
                <a:cs typeface="Times New Roman" pitchFamily="18" charset="0"/>
              </a:rPr>
              <a:t>đội</a:t>
            </a:r>
            <a:r>
              <a:rPr lang="en-US" sz="2400" dirty="0">
                <a:latin typeface="Times New Roman" pitchFamily="18" charset="0"/>
                <a:cs typeface="Times New Roman" pitchFamily="18" charset="0"/>
              </a:rPr>
              <a:t>, 2 </a:t>
            </a:r>
            <a:r>
              <a:rPr lang="en-US" sz="2400" dirty="0" err="1">
                <a:latin typeface="Times New Roman" pitchFamily="18" charset="0"/>
                <a:cs typeface="Times New Roman" pitchFamily="18" charset="0"/>
              </a:rPr>
              <a:t>đội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sẵn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chân</a:t>
            </a:r>
            <a:endParaRPr lang="en-US" sz="2400" dirty="0">
              <a:latin typeface="Times New Roman" pitchFamily="18" charset="0"/>
              <a:cs typeface="Times New Roman" pitchFamily="18" charset="0"/>
            </a:endParaRPr>
          </a:p>
        </p:txBody>
      </p:sp>
      <p:sp>
        <p:nvSpPr>
          <p:cNvPr id="6" name="TextBox 5"/>
          <p:cNvSpPr txBox="1"/>
          <p:nvPr/>
        </p:nvSpPr>
        <p:spPr>
          <a:xfrm>
            <a:off x="588334" y="3253047"/>
            <a:ext cx="8222510"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bóng</a:t>
            </a:r>
            <a:endParaRPr lang="en-US" sz="2400" dirty="0">
              <a:latin typeface="Times New Roman" pitchFamily="18" charset="0"/>
              <a:cs typeface="Times New Roman" pitchFamily="18" charset="0"/>
            </a:endParaRPr>
          </a:p>
        </p:txBody>
      </p:sp>
      <p:sp>
        <p:nvSpPr>
          <p:cNvPr id="7" name="TextBox 6"/>
          <p:cNvSpPr txBox="1"/>
          <p:nvPr/>
        </p:nvSpPr>
        <p:spPr>
          <a:xfrm>
            <a:off x="565639" y="4251636"/>
            <a:ext cx="8222510"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endParaRPr lang="en-US" sz="2400" dirty="0">
              <a:latin typeface="Times New Roman" pitchFamily="18" charset="0"/>
              <a:cs typeface="Times New Roman" pitchFamily="18" charset="0"/>
            </a:endParaRPr>
          </a:p>
        </p:txBody>
      </p:sp>
      <p:sp>
        <p:nvSpPr>
          <p:cNvPr id="8" name="TextBox 7"/>
          <p:cNvSpPr txBox="1"/>
          <p:nvPr/>
        </p:nvSpPr>
        <p:spPr>
          <a:xfrm>
            <a:off x="565639" y="4880893"/>
            <a:ext cx="8498963"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nhóm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thắng</a:t>
            </a:r>
            <a:endParaRPr lang="en-US" sz="2400"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7543800" y="778822"/>
            <a:ext cx="1435388" cy="1435388"/>
          </a:xfrm>
          <a:prstGeom prst="rect">
            <a:avLst/>
          </a:prstGeom>
        </p:spPr>
      </p:pic>
    </p:spTree>
    <p:extLst>
      <p:ext uri="{BB962C8B-B14F-4D97-AF65-F5344CB8AC3E}">
        <p14:creationId xmlns:p14="http://schemas.microsoft.com/office/powerpoint/2010/main" xmlns="" val="419188093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trips(down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6" presetClass="emph" presetSubtype="0" fill="hold" nodeType="clickEffect">
                                  <p:stCondLst>
                                    <p:cond delay="0"/>
                                  </p:stCondLst>
                                  <p:childTnLst>
                                    <p:animScale>
                                      <p:cBhvr>
                                        <p:cTn id="37"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98368"/>
            <a:ext cx="9144000" cy="542454"/>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925" b="1" dirty="0" err="1">
                <a:solidFill>
                  <a:srgbClr val="FF0000"/>
                </a:solidFill>
                <a:latin typeface="Times New Roman" pitchFamily="18" charset="0"/>
                <a:cs typeface="Times New Roman" pitchFamily="18" charset="0"/>
              </a:rPr>
              <a:t>Câu</a:t>
            </a:r>
            <a:r>
              <a:rPr lang="en-US" sz="2925" b="1" dirty="0">
                <a:solidFill>
                  <a:srgbClr val="FF0000"/>
                </a:solidFill>
                <a:latin typeface="Times New Roman" pitchFamily="18" charset="0"/>
                <a:cs typeface="Times New Roman" pitchFamily="18" charset="0"/>
              </a:rPr>
              <a:t> 1: </a:t>
            </a:r>
            <a:r>
              <a:rPr lang="en-US" sz="2925" b="1" dirty="0" err="1">
                <a:solidFill>
                  <a:srgbClr val="FF0000"/>
                </a:solidFill>
                <a:latin typeface="Times New Roman" pitchFamily="18" charset="0"/>
                <a:cs typeface="Times New Roman" pitchFamily="18" charset="0"/>
              </a:rPr>
              <a:t>Truyện</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cổ</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tích</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thường</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có</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yếu</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tố</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nào</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sau</a:t>
            </a:r>
            <a:r>
              <a:rPr lang="en-US" sz="2925" b="1" dirty="0">
                <a:solidFill>
                  <a:srgbClr val="FF0000"/>
                </a:solidFill>
                <a:latin typeface="Times New Roman" pitchFamily="18" charset="0"/>
                <a:cs typeface="Times New Roman" pitchFamily="18" charset="0"/>
              </a:rPr>
              <a:t> </a:t>
            </a:r>
            <a:r>
              <a:rPr lang="en-US" sz="2925" b="1" dirty="0" err="1">
                <a:solidFill>
                  <a:srgbClr val="FF0000"/>
                </a:solidFill>
                <a:latin typeface="Times New Roman" pitchFamily="18" charset="0"/>
                <a:cs typeface="Times New Roman" pitchFamily="18" charset="0"/>
              </a:rPr>
              <a:t>đây</a:t>
            </a:r>
            <a:r>
              <a:rPr lang="en-US" sz="2925" b="1" dirty="0">
                <a:solidFill>
                  <a:srgbClr val="FF0000"/>
                </a:solidFill>
                <a:latin typeface="Times New Roman" pitchFamily="18" charset="0"/>
                <a:cs typeface="Times New Roman" pitchFamily="18" charset="0"/>
              </a:rPr>
              <a:t>? </a:t>
            </a:r>
          </a:p>
        </p:txBody>
      </p:sp>
      <p:pic>
        <p:nvPicPr>
          <p:cNvPr id="3" name="Picture 2" descr="—Pngtree—chicken_2525025.png"/>
          <p:cNvPicPr>
            <a:picLocks noChangeAspect="1"/>
          </p:cNvPicPr>
          <p:nvPr/>
        </p:nvPicPr>
        <p:blipFill>
          <a:blip r:embed="rId2" cstate="print"/>
          <a:stretch>
            <a:fillRect/>
          </a:stretch>
        </p:blipFill>
        <p:spPr>
          <a:xfrm>
            <a:off x="1192189" y="1889930"/>
            <a:ext cx="891806" cy="891806"/>
          </a:xfrm>
          <a:prstGeom prst="rect">
            <a:avLst/>
          </a:prstGeom>
        </p:spPr>
      </p:pic>
      <p:sp>
        <p:nvSpPr>
          <p:cNvPr id="4" name="TextBox 3"/>
          <p:cNvSpPr txBox="1"/>
          <p:nvPr/>
        </p:nvSpPr>
        <p:spPr>
          <a:xfrm>
            <a:off x="2222218" y="2133151"/>
            <a:ext cx="4414602" cy="519371"/>
          </a:xfrm>
          <a:prstGeom prst="rect">
            <a:avLst/>
          </a:prstGeom>
          <a:noFill/>
        </p:spPr>
        <p:txBody>
          <a:bodyPr wrap="none" lIns="91438" tIns="45719" rIns="91438" bIns="45719" rtlCol="0">
            <a:spAutoFit/>
          </a:bodyPr>
          <a:lstStyle/>
          <a:p>
            <a:r>
              <a:rPr lang="en-US" sz="2775" dirty="0">
                <a:latin typeface="Times New Roman" pitchFamily="18" charset="0"/>
                <a:cs typeface="Times New Roman" pitchFamily="18" charset="0"/>
              </a:rPr>
              <a:t>A. </a:t>
            </a:r>
            <a:r>
              <a:rPr lang="en-US" sz="2775" dirty="0" err="1">
                <a:latin typeface="Times New Roman" pitchFamily="18" charset="0"/>
                <a:cs typeface="Times New Roman" pitchFamily="18" charset="0"/>
              </a:rPr>
              <a:t>Yếu</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tố</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hoang</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đường</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kì</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ảo</a:t>
            </a:r>
            <a:endParaRPr lang="en-US" sz="2775" dirty="0">
              <a:latin typeface="Times New Roman" pitchFamily="18" charset="0"/>
              <a:cs typeface="Times New Roman" pitchFamily="18" charset="0"/>
            </a:endParaRPr>
          </a:p>
        </p:txBody>
      </p:sp>
      <p:pic>
        <p:nvPicPr>
          <p:cNvPr id="5" name="Picture 4" descr="—Pngtree—chicken_2525025.png"/>
          <p:cNvPicPr>
            <a:picLocks noChangeAspect="1"/>
          </p:cNvPicPr>
          <p:nvPr/>
        </p:nvPicPr>
        <p:blipFill>
          <a:blip r:embed="rId2" cstate="print"/>
          <a:stretch>
            <a:fillRect/>
          </a:stretch>
        </p:blipFill>
        <p:spPr>
          <a:xfrm>
            <a:off x="1163833" y="2882305"/>
            <a:ext cx="891806" cy="891806"/>
          </a:xfrm>
          <a:prstGeom prst="rect">
            <a:avLst/>
          </a:prstGeom>
        </p:spPr>
      </p:pic>
      <p:sp>
        <p:nvSpPr>
          <p:cNvPr id="6" name="TextBox 5"/>
          <p:cNvSpPr txBox="1"/>
          <p:nvPr/>
        </p:nvSpPr>
        <p:spPr>
          <a:xfrm>
            <a:off x="2193863" y="3125526"/>
            <a:ext cx="2935030" cy="519371"/>
          </a:xfrm>
          <a:prstGeom prst="rect">
            <a:avLst/>
          </a:prstGeom>
          <a:noFill/>
        </p:spPr>
        <p:txBody>
          <a:bodyPr wrap="none" lIns="91438" tIns="45719" rIns="91438" bIns="45719" rtlCol="0">
            <a:spAutoFit/>
          </a:bodyPr>
          <a:lstStyle/>
          <a:p>
            <a:r>
              <a:rPr lang="en-US" sz="2775" dirty="0">
                <a:latin typeface="Times New Roman" pitchFamily="18" charset="0"/>
                <a:cs typeface="Times New Roman" pitchFamily="18" charset="0"/>
              </a:rPr>
              <a:t>B. </a:t>
            </a:r>
            <a:r>
              <a:rPr lang="en-US" sz="2775" dirty="0" err="1">
                <a:latin typeface="Times New Roman" pitchFamily="18" charset="0"/>
                <a:cs typeface="Times New Roman" pitchFamily="18" charset="0"/>
              </a:rPr>
              <a:t>Yếu</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tố</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khoa</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học</a:t>
            </a:r>
            <a:endParaRPr lang="en-US" sz="2775" dirty="0">
              <a:latin typeface="Times New Roman" pitchFamily="18" charset="0"/>
              <a:cs typeface="Times New Roman" pitchFamily="18" charset="0"/>
            </a:endParaRPr>
          </a:p>
        </p:txBody>
      </p:sp>
      <p:pic>
        <p:nvPicPr>
          <p:cNvPr id="7" name="Picture 6" descr="—Pngtree—chicken_2525025.png"/>
          <p:cNvPicPr>
            <a:picLocks noChangeAspect="1"/>
          </p:cNvPicPr>
          <p:nvPr/>
        </p:nvPicPr>
        <p:blipFill>
          <a:blip r:embed="rId2" cstate="print"/>
          <a:stretch>
            <a:fillRect/>
          </a:stretch>
        </p:blipFill>
        <p:spPr>
          <a:xfrm>
            <a:off x="1163838" y="3817968"/>
            <a:ext cx="891806" cy="891806"/>
          </a:xfrm>
          <a:prstGeom prst="rect">
            <a:avLst/>
          </a:prstGeom>
        </p:spPr>
      </p:pic>
      <p:sp>
        <p:nvSpPr>
          <p:cNvPr id="8" name="TextBox 7"/>
          <p:cNvSpPr txBox="1"/>
          <p:nvPr/>
        </p:nvSpPr>
        <p:spPr>
          <a:xfrm>
            <a:off x="2193866" y="4061188"/>
            <a:ext cx="2970296" cy="519371"/>
          </a:xfrm>
          <a:prstGeom prst="rect">
            <a:avLst/>
          </a:prstGeom>
          <a:noFill/>
        </p:spPr>
        <p:txBody>
          <a:bodyPr wrap="none" lIns="91438" tIns="45719" rIns="91438" bIns="45719" rtlCol="0">
            <a:spAutoFit/>
          </a:bodyPr>
          <a:lstStyle/>
          <a:p>
            <a:r>
              <a:rPr lang="en-US" sz="2775" dirty="0">
                <a:latin typeface="Times New Roman" pitchFamily="18" charset="0"/>
                <a:cs typeface="Times New Roman" pitchFamily="18" charset="0"/>
              </a:rPr>
              <a:t>C. </a:t>
            </a:r>
            <a:r>
              <a:rPr lang="en-US" sz="2775" dirty="0" err="1">
                <a:latin typeface="Times New Roman" pitchFamily="18" charset="0"/>
                <a:cs typeface="Times New Roman" pitchFamily="18" charset="0"/>
              </a:rPr>
              <a:t>Yếu</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tố</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hiện</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thực</a:t>
            </a:r>
            <a:endParaRPr lang="en-US" sz="2775"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1195734" y="4764265"/>
            <a:ext cx="891806" cy="891806"/>
          </a:xfrm>
          <a:prstGeom prst="rect">
            <a:avLst/>
          </a:prstGeom>
        </p:spPr>
      </p:pic>
      <p:sp>
        <p:nvSpPr>
          <p:cNvPr id="10" name="TextBox 9"/>
          <p:cNvSpPr txBox="1"/>
          <p:nvPr/>
        </p:nvSpPr>
        <p:spPr>
          <a:xfrm>
            <a:off x="2225763" y="5007486"/>
            <a:ext cx="2899764" cy="519371"/>
          </a:xfrm>
          <a:prstGeom prst="rect">
            <a:avLst/>
          </a:prstGeom>
          <a:noFill/>
        </p:spPr>
        <p:txBody>
          <a:bodyPr wrap="none" lIns="91438" tIns="45719" rIns="91438" bIns="45719" rtlCol="0">
            <a:spAutoFit/>
          </a:bodyPr>
          <a:lstStyle/>
          <a:p>
            <a:r>
              <a:rPr lang="en-US" sz="2775" dirty="0">
                <a:latin typeface="Times New Roman" pitchFamily="18" charset="0"/>
                <a:cs typeface="Times New Roman" pitchFamily="18" charset="0"/>
              </a:rPr>
              <a:t>D. </a:t>
            </a:r>
            <a:r>
              <a:rPr lang="en-US" sz="2775" dirty="0" err="1">
                <a:latin typeface="Times New Roman" pitchFamily="18" charset="0"/>
                <a:cs typeface="Times New Roman" pitchFamily="18" charset="0"/>
              </a:rPr>
              <a:t>Yếu</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tố</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gây</a:t>
            </a:r>
            <a:r>
              <a:rPr lang="en-US" sz="2775" dirty="0">
                <a:latin typeface="Times New Roman" pitchFamily="18" charset="0"/>
                <a:cs typeface="Times New Roman" pitchFamily="18" charset="0"/>
              </a:rPr>
              <a:t> </a:t>
            </a:r>
            <a:r>
              <a:rPr lang="en-US" sz="2775" dirty="0" err="1">
                <a:latin typeface="Times New Roman" pitchFamily="18" charset="0"/>
                <a:cs typeface="Times New Roman" pitchFamily="18" charset="0"/>
              </a:rPr>
              <a:t>cười</a:t>
            </a:r>
            <a:endParaRPr lang="en-US" sz="2775" dirty="0">
              <a:latin typeface="Times New Roman" pitchFamily="18" charset="0"/>
              <a:cs typeface="Times New Roman" pitchFamily="18" charset="0"/>
            </a:endParaRPr>
          </a:p>
        </p:txBody>
      </p:sp>
    </p:spTree>
    <p:extLst>
      <p:ext uri="{BB962C8B-B14F-4D97-AF65-F5344CB8AC3E}">
        <p14:creationId xmlns:p14="http://schemas.microsoft.com/office/powerpoint/2010/main" xmlns="" val="7205186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mph" presetSubtype="0" fill="hold" nodeType="clickEffect">
                                  <p:stCondLst>
                                    <p:cond delay="0"/>
                                  </p:stCondLst>
                                  <p:childTnLst>
                                    <p:animScale>
                                      <p:cBhvr>
                                        <p:cTn id="51"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p:bldP spid="8"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417" y="921036"/>
            <a:ext cx="8293384" cy="94641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775" b="1" dirty="0" err="1">
                <a:solidFill>
                  <a:srgbClr val="FF0000"/>
                </a:solidFill>
                <a:latin typeface="Times New Roman" pitchFamily="18" charset="0"/>
                <a:cs typeface="Times New Roman" pitchFamily="18" charset="0"/>
              </a:rPr>
              <a:t>Câu</a:t>
            </a:r>
            <a:r>
              <a:rPr lang="en-US" sz="2775" b="1" dirty="0">
                <a:solidFill>
                  <a:srgbClr val="FF0000"/>
                </a:solidFill>
                <a:latin typeface="Times New Roman" pitchFamily="18" charset="0"/>
                <a:cs typeface="Times New Roman" pitchFamily="18" charset="0"/>
              </a:rPr>
              <a:t> 2: </a:t>
            </a:r>
            <a:r>
              <a:rPr lang="en-US" sz="2775" b="1" dirty="0" err="1">
                <a:solidFill>
                  <a:srgbClr val="FF0000"/>
                </a:solidFill>
                <a:latin typeface="Times New Roman" pitchFamily="18" charset="0"/>
                <a:cs typeface="Times New Roman" pitchFamily="18" charset="0"/>
              </a:rPr>
              <a:t>Truyện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cổ</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tích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thường</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phản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ánh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cuộc</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đấu</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tranh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nào</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trong</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xã</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hội</a:t>
            </a:r>
            <a:r>
              <a:rPr lang="en-US" sz="2775" b="1" dirty="0">
                <a:solidFill>
                  <a:srgbClr val="FF0000"/>
                </a:solidFill>
                <a:latin typeface="Times New Roman" pitchFamily="18" charset="0"/>
                <a:cs typeface="Times New Roman" pitchFamily="18" charset="0"/>
              </a:rPr>
              <a:t>? </a:t>
            </a:r>
          </a:p>
        </p:txBody>
      </p:sp>
      <p:pic>
        <p:nvPicPr>
          <p:cNvPr id="3" name="Picture 2" descr="—Pngtree—chicken_2525025.png"/>
          <p:cNvPicPr>
            <a:picLocks noChangeAspect="1"/>
          </p:cNvPicPr>
          <p:nvPr/>
        </p:nvPicPr>
        <p:blipFill>
          <a:blip r:embed="rId2" cstate="print"/>
          <a:stretch>
            <a:fillRect/>
          </a:stretch>
        </p:blipFill>
        <p:spPr>
          <a:xfrm>
            <a:off x="60255" y="2038786"/>
            <a:ext cx="891806" cy="891806"/>
          </a:xfrm>
          <a:prstGeom prst="rect">
            <a:avLst/>
          </a:prstGeom>
        </p:spPr>
      </p:pic>
      <p:sp>
        <p:nvSpPr>
          <p:cNvPr id="4" name="TextBox 3"/>
          <p:cNvSpPr txBox="1"/>
          <p:nvPr/>
        </p:nvSpPr>
        <p:spPr>
          <a:xfrm>
            <a:off x="1090283" y="2282007"/>
            <a:ext cx="6197526" cy="461663"/>
          </a:xfrm>
          <a:prstGeom prst="rect">
            <a:avLst/>
          </a:prstGeom>
          <a:noFill/>
        </p:spPr>
        <p:txBody>
          <a:bodyPr wrap="none" lIns="91438" tIns="45719" rIns="91438" bIns="45719" rtlCol="0">
            <a:spAutoFit/>
          </a:bodyPr>
          <a:lstStyle/>
          <a:p>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nhiên</a:t>
            </a:r>
            <a:endParaRPr lang="en-US" sz="2400" dirty="0">
              <a:latin typeface="Times New Roman" pitchFamily="18" charset="0"/>
              <a:cs typeface="Times New Roman" pitchFamily="18" charset="0"/>
            </a:endParaRPr>
          </a:p>
        </p:txBody>
      </p:sp>
      <p:pic>
        <p:nvPicPr>
          <p:cNvPr id="5" name="Picture 4" descr="—Pngtree—chicken_2525025.png"/>
          <p:cNvPicPr>
            <a:picLocks noChangeAspect="1"/>
          </p:cNvPicPr>
          <p:nvPr/>
        </p:nvPicPr>
        <p:blipFill>
          <a:blip r:embed="rId2" cstate="print"/>
          <a:stretch>
            <a:fillRect/>
          </a:stretch>
        </p:blipFill>
        <p:spPr>
          <a:xfrm>
            <a:off x="31900" y="3031162"/>
            <a:ext cx="891806" cy="891806"/>
          </a:xfrm>
          <a:prstGeom prst="rect">
            <a:avLst/>
          </a:prstGeom>
        </p:spPr>
      </p:pic>
      <p:sp>
        <p:nvSpPr>
          <p:cNvPr id="6" name="TextBox 5"/>
          <p:cNvSpPr txBox="1"/>
          <p:nvPr/>
        </p:nvSpPr>
        <p:spPr>
          <a:xfrm>
            <a:off x="1093827" y="3125520"/>
            <a:ext cx="8082072"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B.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tiên</a:t>
            </a:r>
            <a:endParaRPr lang="en-US" sz="2400" dirty="0">
              <a:latin typeface="Times New Roman" pitchFamily="18" charset="0"/>
              <a:cs typeface="Times New Roman" pitchFamily="18" charset="0"/>
            </a:endParaRPr>
          </a:p>
        </p:txBody>
      </p:sp>
      <p:pic>
        <p:nvPicPr>
          <p:cNvPr id="7" name="Picture 6" descr="—Pngtree—chicken_2525025.png"/>
          <p:cNvPicPr>
            <a:picLocks noChangeAspect="1"/>
          </p:cNvPicPr>
          <p:nvPr/>
        </p:nvPicPr>
        <p:blipFill>
          <a:blip r:embed="rId2" cstate="print"/>
          <a:stretch>
            <a:fillRect/>
          </a:stretch>
        </p:blipFill>
        <p:spPr>
          <a:xfrm>
            <a:off x="31903" y="3966823"/>
            <a:ext cx="891806" cy="891806"/>
          </a:xfrm>
          <a:prstGeom prst="rect">
            <a:avLst/>
          </a:prstGeom>
        </p:spPr>
      </p:pic>
      <p:sp>
        <p:nvSpPr>
          <p:cNvPr id="8" name="TextBox 7"/>
          <p:cNvSpPr txBox="1"/>
          <p:nvPr/>
        </p:nvSpPr>
        <p:spPr>
          <a:xfrm>
            <a:off x="1051300" y="4103713"/>
            <a:ext cx="8082068"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minh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hậu</a:t>
            </a:r>
            <a:endParaRPr lang="en-US" sz="2400"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63799" y="4913122"/>
            <a:ext cx="891806" cy="891806"/>
          </a:xfrm>
          <a:prstGeom prst="rect">
            <a:avLst/>
          </a:prstGeom>
        </p:spPr>
      </p:pic>
      <p:sp>
        <p:nvSpPr>
          <p:cNvPr id="10" name="TextBox 9"/>
          <p:cNvSpPr txBox="1"/>
          <p:nvPr/>
        </p:nvSpPr>
        <p:spPr>
          <a:xfrm>
            <a:off x="1072562" y="5156341"/>
            <a:ext cx="5335111" cy="461663"/>
          </a:xfrm>
          <a:prstGeom prst="rect">
            <a:avLst/>
          </a:prstGeom>
          <a:noFill/>
        </p:spPr>
        <p:txBody>
          <a:bodyPr wrap="none" lIns="91438" tIns="45719" rIns="91438" bIns="45719" rtlCol="0">
            <a:spAutoFit/>
          </a:bodyPr>
          <a:lstStyle/>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Cuộc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giữa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ác</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92234711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mph" presetSubtype="0" fill="hold" nodeType="clickEffect">
                                  <p:stCondLst>
                                    <p:cond delay="0"/>
                                  </p:stCondLst>
                                  <p:childTnLst>
                                    <p:animScale>
                                      <p:cBhvr>
                                        <p:cTn id="51"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p:bldP spid="8"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99" y="323687"/>
            <a:ext cx="9143999" cy="94641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775" b="1" dirty="0" err="1">
                <a:solidFill>
                  <a:srgbClr val="FF0000"/>
                </a:solidFill>
                <a:latin typeface="Times New Roman" pitchFamily="18" charset="0"/>
                <a:cs typeface="Times New Roman" pitchFamily="18" charset="0"/>
              </a:rPr>
              <a:t>Câu</a:t>
            </a:r>
            <a:r>
              <a:rPr lang="en-US" sz="2775" b="1" dirty="0">
                <a:solidFill>
                  <a:srgbClr val="FF0000"/>
                </a:solidFill>
                <a:latin typeface="Times New Roman" pitchFamily="18" charset="0"/>
                <a:cs typeface="Times New Roman" pitchFamily="18" charset="0"/>
              </a:rPr>
              <a:t> 4: </a:t>
            </a:r>
            <a:r>
              <a:rPr lang="en-US" sz="2775" b="1" dirty="0" err="1">
                <a:solidFill>
                  <a:srgbClr val="FF0000"/>
                </a:solidFill>
                <a:latin typeface="Times New Roman" pitchFamily="18" charset="0"/>
                <a:cs typeface="Times New Roman" pitchFamily="18" charset="0"/>
              </a:rPr>
              <a:t>Kiểu</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kết</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thúc</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có</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hậu</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trong</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truyện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cổ</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tích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có</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nghĩa</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là</a:t>
            </a:r>
            <a:r>
              <a:rPr lang="en-US" sz="2775" b="1" dirty="0">
                <a:solidFill>
                  <a:srgbClr val="FF0000"/>
                </a:solidFill>
                <a:latin typeface="Times New Roman" pitchFamily="18" charset="0"/>
                <a:cs typeface="Times New Roman" pitchFamily="18" charset="0"/>
              </a:rPr>
              <a:t>:</a:t>
            </a:r>
          </a:p>
        </p:txBody>
      </p:sp>
      <p:pic>
        <p:nvPicPr>
          <p:cNvPr id="3" name="Picture 2" descr="—Pngtree—chicken_2525025.png"/>
          <p:cNvPicPr>
            <a:picLocks noChangeAspect="1"/>
          </p:cNvPicPr>
          <p:nvPr/>
        </p:nvPicPr>
        <p:blipFill>
          <a:blip r:embed="rId2" cstate="print"/>
          <a:stretch>
            <a:fillRect/>
          </a:stretch>
        </p:blipFill>
        <p:spPr>
          <a:xfrm>
            <a:off x="60255" y="2038786"/>
            <a:ext cx="891806" cy="891806"/>
          </a:xfrm>
          <a:prstGeom prst="rect">
            <a:avLst/>
          </a:prstGeom>
        </p:spPr>
      </p:pic>
      <p:sp>
        <p:nvSpPr>
          <p:cNvPr id="4" name="TextBox 3"/>
          <p:cNvSpPr txBox="1"/>
          <p:nvPr/>
        </p:nvSpPr>
        <p:spPr>
          <a:xfrm>
            <a:off x="1090284" y="2282007"/>
            <a:ext cx="6455609" cy="461663"/>
          </a:xfrm>
          <a:prstGeom prst="rect">
            <a:avLst/>
          </a:prstGeom>
          <a:noFill/>
        </p:spPr>
        <p:txBody>
          <a:bodyPr wrap="none" lIns="91438" tIns="45719" rIns="91438" bIns="45719" rtlCol="0">
            <a:spAutoFit/>
          </a:bodyPr>
          <a:lstStyle/>
          <a:p>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mở</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diễn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hết</a:t>
            </a:r>
            <a:endParaRPr lang="en-US" sz="2400" dirty="0">
              <a:latin typeface="Times New Roman" pitchFamily="18" charset="0"/>
              <a:cs typeface="Times New Roman" pitchFamily="18" charset="0"/>
            </a:endParaRPr>
          </a:p>
        </p:txBody>
      </p:sp>
      <p:pic>
        <p:nvPicPr>
          <p:cNvPr id="5" name="Picture 4" descr="—Pngtree—chicken_2525025.png"/>
          <p:cNvPicPr>
            <a:picLocks noChangeAspect="1"/>
          </p:cNvPicPr>
          <p:nvPr/>
        </p:nvPicPr>
        <p:blipFill>
          <a:blip r:embed="rId2" cstate="print"/>
          <a:stretch>
            <a:fillRect/>
          </a:stretch>
        </p:blipFill>
        <p:spPr>
          <a:xfrm>
            <a:off x="31900" y="3031162"/>
            <a:ext cx="891806" cy="891806"/>
          </a:xfrm>
          <a:prstGeom prst="rect">
            <a:avLst/>
          </a:prstGeom>
        </p:spPr>
      </p:pic>
      <p:sp>
        <p:nvSpPr>
          <p:cNvPr id="6" name="TextBox 5"/>
          <p:cNvSpPr txBox="1"/>
          <p:nvPr/>
        </p:nvSpPr>
        <p:spPr>
          <a:xfrm>
            <a:off x="1093827" y="3125520"/>
            <a:ext cx="8082072"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B.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endParaRPr lang="en-US" sz="2400" dirty="0">
              <a:latin typeface="Times New Roman" pitchFamily="18" charset="0"/>
              <a:cs typeface="Times New Roman" pitchFamily="18" charset="0"/>
            </a:endParaRPr>
          </a:p>
        </p:txBody>
      </p:sp>
      <p:pic>
        <p:nvPicPr>
          <p:cNvPr id="7" name="Picture 6" descr="—Pngtree—chicken_2525025.png"/>
          <p:cNvPicPr>
            <a:picLocks noChangeAspect="1"/>
          </p:cNvPicPr>
          <p:nvPr/>
        </p:nvPicPr>
        <p:blipFill>
          <a:blip r:embed="rId2" cstate="print"/>
          <a:stretch>
            <a:fillRect/>
          </a:stretch>
        </p:blipFill>
        <p:spPr>
          <a:xfrm>
            <a:off x="31903" y="3966823"/>
            <a:ext cx="891806" cy="891806"/>
          </a:xfrm>
          <a:prstGeom prst="rect">
            <a:avLst/>
          </a:prstGeom>
        </p:spPr>
      </p:pic>
      <p:sp>
        <p:nvSpPr>
          <p:cNvPr id="8" name="TextBox 7"/>
          <p:cNvSpPr txBox="1"/>
          <p:nvPr/>
        </p:nvSpPr>
        <p:spPr>
          <a:xfrm>
            <a:off x="1051300" y="4103713"/>
            <a:ext cx="8082068"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ác</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hiền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gặp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endParaRPr lang="en-US" sz="2400"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63799" y="4913122"/>
            <a:ext cx="891806" cy="891806"/>
          </a:xfrm>
          <a:prstGeom prst="rect">
            <a:avLst/>
          </a:prstGeom>
        </p:spPr>
      </p:pic>
      <p:sp>
        <p:nvSpPr>
          <p:cNvPr id="10" name="TextBox 9"/>
          <p:cNvSpPr txBox="1"/>
          <p:nvPr/>
        </p:nvSpPr>
        <p:spPr>
          <a:xfrm>
            <a:off x="1072563" y="5156341"/>
            <a:ext cx="5410451" cy="461663"/>
          </a:xfrm>
          <a:prstGeom prst="rect">
            <a:avLst/>
          </a:prstGeom>
          <a:noFill/>
        </p:spPr>
        <p:txBody>
          <a:bodyPr wrap="none" lIns="91438" tIns="45719" rIns="91438" bIns="45719" rtlCol="0">
            <a:spAutoFit/>
          </a:bodyPr>
          <a:lstStyle/>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Kết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1154294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mph" presetSubtype="0" fill="hold" nodeType="clickEffect">
                                  <p:stCondLst>
                                    <p:cond delay="0"/>
                                  </p:stCondLst>
                                  <p:childTnLst>
                                    <p:animScale>
                                      <p:cBhvr>
                                        <p:cTn id="51"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p:bldP spid="8"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417" y="921036"/>
            <a:ext cx="8293384" cy="94641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775" b="1" dirty="0" err="1">
                <a:solidFill>
                  <a:srgbClr val="FF0000"/>
                </a:solidFill>
                <a:latin typeface="Times New Roman" pitchFamily="18" charset="0"/>
                <a:cs typeface="Times New Roman" pitchFamily="18" charset="0"/>
              </a:rPr>
              <a:t>Câu</a:t>
            </a:r>
            <a:r>
              <a:rPr lang="en-US" sz="2775" b="1" dirty="0">
                <a:solidFill>
                  <a:srgbClr val="FF0000"/>
                </a:solidFill>
                <a:latin typeface="Times New Roman" pitchFamily="18" charset="0"/>
                <a:cs typeface="Times New Roman" pitchFamily="18" charset="0"/>
              </a:rPr>
              <a:t> 5: Chi </a:t>
            </a:r>
            <a:r>
              <a:rPr lang="en-US" sz="2775" b="1" dirty="0" err="1">
                <a:solidFill>
                  <a:srgbClr val="FF0000"/>
                </a:solidFill>
                <a:latin typeface="Times New Roman" pitchFamily="18" charset="0"/>
                <a:cs typeface="Times New Roman" pitchFamily="18" charset="0"/>
              </a:rPr>
              <a:t>tiết</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nào</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không</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cho</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thấy</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nguồn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gốc</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ra</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đời</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và</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sự</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lớn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lên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khác</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thường</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thần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kì</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của</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Thạch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Sanh</a:t>
            </a:r>
            <a:endParaRPr lang="en-US" sz="2775" b="1" dirty="0">
              <a:solidFill>
                <a:srgbClr val="FF0000"/>
              </a:solidFill>
              <a:latin typeface="Times New Roman" pitchFamily="18" charset="0"/>
              <a:cs typeface="Times New Roman" pitchFamily="18" charset="0"/>
            </a:endParaRPr>
          </a:p>
        </p:txBody>
      </p:sp>
      <p:pic>
        <p:nvPicPr>
          <p:cNvPr id="3" name="Picture 2" descr="—Pngtree—chicken_2525025.png"/>
          <p:cNvPicPr>
            <a:picLocks noChangeAspect="1"/>
          </p:cNvPicPr>
          <p:nvPr/>
        </p:nvPicPr>
        <p:blipFill>
          <a:blip r:embed="rId2" cstate="print"/>
          <a:stretch>
            <a:fillRect/>
          </a:stretch>
        </p:blipFill>
        <p:spPr>
          <a:xfrm>
            <a:off x="60255" y="2038786"/>
            <a:ext cx="891806" cy="891806"/>
          </a:xfrm>
          <a:prstGeom prst="rect">
            <a:avLst/>
          </a:prstGeom>
        </p:spPr>
      </p:pic>
      <p:sp>
        <p:nvSpPr>
          <p:cNvPr id="4" name="TextBox 3"/>
          <p:cNvSpPr txBox="1"/>
          <p:nvPr/>
        </p:nvSpPr>
        <p:spPr>
          <a:xfrm>
            <a:off x="1090284" y="2282007"/>
            <a:ext cx="5391215" cy="461663"/>
          </a:xfrm>
          <a:prstGeom prst="rect">
            <a:avLst/>
          </a:prstGeom>
          <a:noFill/>
        </p:spPr>
        <p:txBody>
          <a:bodyPr wrap="none" lIns="91438" tIns="45719" rIns="91438" bIns="45719" rtlCol="0">
            <a:spAutoFit/>
          </a:bodyPr>
          <a:lstStyle/>
          <a:p>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Ngọc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thai</a:t>
            </a:r>
            <a:r>
              <a:rPr lang="en-US" sz="2400" dirty="0">
                <a:latin typeface="Times New Roman" pitchFamily="18" charset="0"/>
                <a:cs typeface="Times New Roman" pitchFamily="18" charset="0"/>
              </a:rPr>
              <a:t> </a:t>
            </a:r>
          </a:p>
        </p:txBody>
      </p:sp>
      <p:pic>
        <p:nvPicPr>
          <p:cNvPr id="5" name="Picture 4" descr="—Pngtree—chicken_2525025.png"/>
          <p:cNvPicPr>
            <a:picLocks noChangeAspect="1"/>
          </p:cNvPicPr>
          <p:nvPr/>
        </p:nvPicPr>
        <p:blipFill>
          <a:blip r:embed="rId2" cstate="print"/>
          <a:stretch>
            <a:fillRect/>
          </a:stretch>
        </p:blipFill>
        <p:spPr>
          <a:xfrm>
            <a:off x="31900" y="3031162"/>
            <a:ext cx="891806" cy="891806"/>
          </a:xfrm>
          <a:prstGeom prst="rect">
            <a:avLst/>
          </a:prstGeom>
        </p:spPr>
      </p:pic>
      <p:pic>
        <p:nvPicPr>
          <p:cNvPr id="7" name="Picture 6" descr="—Pngtree—chicken_2525025.png"/>
          <p:cNvPicPr>
            <a:picLocks noChangeAspect="1"/>
          </p:cNvPicPr>
          <p:nvPr/>
        </p:nvPicPr>
        <p:blipFill>
          <a:blip r:embed="rId2" cstate="print"/>
          <a:stretch>
            <a:fillRect/>
          </a:stretch>
        </p:blipFill>
        <p:spPr>
          <a:xfrm>
            <a:off x="31903" y="3966823"/>
            <a:ext cx="891806" cy="891806"/>
          </a:xfrm>
          <a:prstGeom prst="rect">
            <a:avLst/>
          </a:prstGeom>
        </p:spPr>
      </p:pic>
      <p:sp>
        <p:nvSpPr>
          <p:cNvPr id="8" name="TextBox 7"/>
          <p:cNvSpPr txBox="1"/>
          <p:nvPr/>
        </p:nvSpPr>
        <p:spPr>
          <a:xfrm>
            <a:off x="1051300" y="4103713"/>
            <a:ext cx="8082068"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Ngọc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thông</a:t>
            </a:r>
            <a:endParaRPr lang="en-US" sz="2400"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63799" y="4913122"/>
            <a:ext cx="891806" cy="891806"/>
          </a:xfrm>
          <a:prstGeom prst="rect">
            <a:avLst/>
          </a:prstGeom>
        </p:spPr>
      </p:pic>
      <p:sp>
        <p:nvSpPr>
          <p:cNvPr id="10" name="TextBox 9"/>
          <p:cNvSpPr txBox="1"/>
          <p:nvPr/>
        </p:nvSpPr>
        <p:spPr>
          <a:xfrm>
            <a:off x="1072564" y="4858618"/>
            <a:ext cx="7911950"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Thạch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con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côi</a:t>
            </a:r>
            <a:r>
              <a:rPr lang="en-US" sz="2400" dirty="0">
                <a:latin typeface="Times New Roman" pitchFamily="18" charset="0"/>
                <a:cs typeface="Times New Roman" pitchFamily="18" charset="0"/>
              </a:rPr>
              <a:t> cha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nghèo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kiếm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củi</a:t>
            </a:r>
            <a:r>
              <a:rPr lang="en-US" sz="2400" dirty="0">
                <a:latin typeface="Times New Roman" pitchFamily="18" charset="0"/>
                <a:cs typeface="Times New Roman" pitchFamily="18" charset="0"/>
              </a:rPr>
              <a:t> </a:t>
            </a:r>
          </a:p>
        </p:txBody>
      </p:sp>
      <p:sp>
        <p:nvSpPr>
          <p:cNvPr id="11" name="Rectangle 10"/>
          <p:cNvSpPr/>
          <p:nvPr/>
        </p:nvSpPr>
        <p:spPr>
          <a:xfrm>
            <a:off x="1158951" y="3196414"/>
            <a:ext cx="6007394" cy="461663"/>
          </a:xfrm>
          <a:prstGeom prst="rect">
            <a:avLst/>
          </a:prstGeom>
        </p:spPr>
        <p:txBody>
          <a:bodyPr wrap="square" lIns="91438" tIns="45719" rIns="91438" bIns="45719">
            <a:spAutoFit/>
          </a:bodyPr>
          <a:lstStyle/>
          <a:p>
            <a:r>
              <a:rPr lang="en-US" sz="2400" dirty="0">
                <a:latin typeface="Times New Roman" pitchFamily="18" charset="0"/>
                <a:cs typeface="Times New Roman" pitchFamily="18" charset="0"/>
              </a:rPr>
              <a:t>B.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403697994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mph" presetSubtype="0" fill="hold" nodeType="clickEffect">
                                  <p:stCondLst>
                                    <p:cond delay="0"/>
                                  </p:stCondLst>
                                  <p:childTnLst>
                                    <p:animScale>
                                      <p:cBhvr>
                                        <p:cTn id="51"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096" y="304800"/>
            <a:ext cx="9041704" cy="94641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775" b="1" dirty="0" err="1">
                <a:solidFill>
                  <a:srgbClr val="FF0000"/>
                </a:solidFill>
                <a:latin typeface="Times New Roman" pitchFamily="18" charset="0"/>
                <a:cs typeface="Times New Roman" pitchFamily="18" charset="0"/>
              </a:rPr>
              <a:t>Câu</a:t>
            </a:r>
            <a:r>
              <a:rPr lang="en-US" sz="2775" b="1" dirty="0">
                <a:solidFill>
                  <a:srgbClr val="FF0000"/>
                </a:solidFill>
                <a:latin typeface="Times New Roman" pitchFamily="18" charset="0"/>
                <a:cs typeface="Times New Roman" pitchFamily="18" charset="0"/>
              </a:rPr>
              <a:t> 6. </a:t>
            </a:r>
            <a:r>
              <a:rPr lang="en-US" sz="2775" b="1" dirty="0" err="1">
                <a:solidFill>
                  <a:srgbClr val="FF0000"/>
                </a:solidFill>
                <a:latin typeface="Times New Roman" pitchFamily="18" charset="0"/>
                <a:cs typeface="Times New Roman" pitchFamily="18" charset="0"/>
              </a:rPr>
              <a:t>Liệt</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kê</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vắn</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tắt</a:t>
            </a:r>
            <a:r>
              <a:rPr lang="en-US" sz="2775" b="1" dirty="0">
                <a:solidFill>
                  <a:srgbClr val="FF0000"/>
                </a:solidFill>
                <a:latin typeface="Times New Roman" pitchFamily="18" charset="0"/>
                <a:cs typeface="Times New Roman" pitchFamily="18" charset="0"/>
              </a:rPr>
              <a:t> </a:t>
            </a:r>
            <a:r>
              <a:rPr lang="en-US" sz="2775" b="1" dirty="0" err="1" smtClean="0">
                <a:solidFill>
                  <a:srgbClr val="FF0000"/>
                </a:solidFill>
                <a:latin typeface="Times New Roman" pitchFamily="18" charset="0"/>
                <a:cs typeface="Times New Roman" pitchFamily="18" charset="0"/>
              </a:rPr>
              <a:t>những</a:t>
            </a:r>
            <a:r>
              <a:rPr lang="en-US" sz="2775" b="1" dirty="0" smtClean="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thử</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thách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mà</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Thạch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Sanh</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đã</a:t>
            </a:r>
            <a:r>
              <a:rPr lang="en-US" sz="2775" b="1" dirty="0">
                <a:solidFill>
                  <a:srgbClr val="FF0000"/>
                </a:solidFill>
                <a:latin typeface="Times New Roman" pitchFamily="18" charset="0"/>
                <a:cs typeface="Times New Roman" pitchFamily="18" charset="0"/>
              </a:rPr>
              <a:t> </a:t>
            </a:r>
            <a:r>
              <a:rPr lang="en-US" sz="2775" b="1" dirty="0" err="1">
                <a:solidFill>
                  <a:srgbClr val="FF0000"/>
                </a:solidFill>
                <a:latin typeface="Times New Roman" pitchFamily="18" charset="0"/>
                <a:cs typeface="Times New Roman" pitchFamily="18" charset="0"/>
              </a:rPr>
              <a:t>vượt</a:t>
            </a:r>
            <a:r>
              <a:rPr lang="en-US" sz="2775" b="1" dirty="0">
                <a:solidFill>
                  <a:srgbClr val="FF0000"/>
                </a:solidFill>
                <a:latin typeface="Times New Roman" pitchFamily="18" charset="0"/>
                <a:cs typeface="Times New Roman" pitchFamily="18" charset="0"/>
              </a:rPr>
              <a:t> qua </a:t>
            </a:r>
          </a:p>
        </p:txBody>
      </p:sp>
    </p:spTree>
    <p:extLst>
      <p:ext uri="{BB962C8B-B14F-4D97-AF65-F5344CB8AC3E}">
        <p14:creationId xmlns:p14="http://schemas.microsoft.com/office/powerpoint/2010/main" xmlns="" val="164926376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450145" y="2218028"/>
            <a:ext cx="3284553" cy="1190625"/>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Cứu</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công</a:t>
            </a:r>
            <a:r>
              <a:rPr lang="en-US" sz="2200" b="1" dirty="0">
                <a:solidFill>
                  <a:prstClr val="black"/>
                </a:solidFill>
                <a:latin typeface="Times New Roman" pitchFamily="18" charset="0"/>
                <a:cs typeface="Times New Roman" pitchFamily="18" charset="0"/>
              </a:rPr>
              <a:t> </a:t>
            </a:r>
            <a:r>
              <a:rPr lang="en-US" sz="2200" b="1" dirty="0" err="1" smtClean="0">
                <a:solidFill>
                  <a:prstClr val="black"/>
                </a:solidFill>
                <a:latin typeface="Times New Roman" pitchFamily="18" charset="0"/>
                <a:cs typeface="Times New Roman" pitchFamily="18" charset="0"/>
              </a:rPr>
              <a:t>chúa</a:t>
            </a:r>
            <a:r>
              <a:rPr lang="en-US" sz="2200" b="1" dirty="0" smtClean="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bị</a:t>
            </a:r>
            <a:r>
              <a:rPr lang="en-US" sz="2200"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Lý</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Thông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lấp</a:t>
            </a:r>
            <a:r>
              <a:rPr lang="en-US" sz="2200" b="1" dirty="0">
                <a:solidFill>
                  <a:prstClr val="black"/>
                </a:solidFill>
                <a:latin typeface="Times New Roman" pitchFamily="18" charset="0"/>
                <a:cs typeface="Times New Roman" pitchFamily="18" charset="0"/>
              </a:rPr>
              <a:t> </a:t>
            </a:r>
            <a:r>
              <a:rPr lang="en-US" sz="2200" b="1" dirty="0" err="1" smtClean="0">
                <a:solidFill>
                  <a:prstClr val="black"/>
                </a:solidFill>
                <a:latin typeface="Times New Roman" pitchFamily="18" charset="0"/>
                <a:cs typeface="Times New Roman" pitchFamily="18" charset="0"/>
              </a:rPr>
              <a:t>cửa</a:t>
            </a:r>
            <a:r>
              <a:rPr lang="en-US" sz="2200" b="1" dirty="0" smtClean="0">
                <a:solidFill>
                  <a:prstClr val="black"/>
                </a:solidFill>
                <a:latin typeface="Times New Roman" pitchFamily="18" charset="0"/>
                <a:cs typeface="Times New Roman" pitchFamily="18" charset="0"/>
              </a:rPr>
              <a:t> hang</a:t>
            </a:r>
            <a:endParaRPr lang="en-US" sz="2200" b="1" dirty="0">
              <a:solidFill>
                <a:prstClr val="black"/>
              </a:solidFill>
              <a:latin typeface="Times New Roman" pitchFamily="18" charset="0"/>
              <a:cs typeface="Times New Roman" pitchFamily="18" charset="0"/>
            </a:endParaRPr>
          </a:p>
        </p:txBody>
      </p:sp>
      <p:sp>
        <p:nvSpPr>
          <p:cNvPr id="79876" name="Rectangle 4"/>
          <p:cNvSpPr>
            <a:spLocks noChangeArrowheads="1"/>
          </p:cNvSpPr>
          <p:nvPr/>
        </p:nvSpPr>
        <p:spPr bwMode="auto">
          <a:xfrm>
            <a:off x="457200" y="3983723"/>
            <a:ext cx="3277498" cy="1195167"/>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Quân</a:t>
            </a:r>
            <a:r>
              <a:rPr lang="en-US" sz="2200" b="1" dirty="0">
                <a:solidFill>
                  <a:prstClr val="black"/>
                </a:solidFill>
                <a:latin typeface="Times New Roman" pitchFamily="18" charset="0"/>
                <a:cs typeface="Times New Roman" pitchFamily="18" charset="0"/>
              </a:rPr>
              <a:t> 18 </a:t>
            </a:r>
            <a:r>
              <a:rPr lang="en-US" sz="2200" b="1" dirty="0" err="1">
                <a:solidFill>
                  <a:prstClr val="black"/>
                </a:solidFill>
                <a:latin typeface="Times New Roman" pitchFamily="18" charset="0"/>
                <a:cs typeface="Times New Roman" pitchFamily="18" charset="0"/>
              </a:rPr>
              <a:t>nước</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chư</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hầu</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kéo</a:t>
            </a:r>
            <a:r>
              <a:rPr lang="en-US" sz="2200" b="1" dirty="0">
                <a:solidFill>
                  <a:prstClr val="black"/>
                </a:solidFill>
                <a:latin typeface="Times New Roman" pitchFamily="18" charset="0"/>
                <a:cs typeface="Times New Roman" pitchFamily="18" charset="0"/>
              </a:rPr>
              <a:t> sang </a:t>
            </a:r>
            <a:r>
              <a:rPr lang="en-US" sz="2200" b="1" dirty="0" err="1">
                <a:solidFill>
                  <a:prstClr val="black"/>
                </a:solidFill>
                <a:latin typeface="Times New Roman" pitchFamily="18" charset="0"/>
                <a:cs typeface="Times New Roman" pitchFamily="18" charset="0"/>
              </a:rPr>
              <a:t>đánh</a:t>
            </a:r>
            <a:r>
              <a:rPr lang="en-US" sz="2200" b="1" dirty="0">
                <a:solidFill>
                  <a:prstClr val="black"/>
                </a:solidFill>
                <a:latin typeface="Times New Roman" pitchFamily="18" charset="0"/>
                <a:cs typeface="Times New Roman" pitchFamily="18" charset="0"/>
              </a:rPr>
              <a:t> </a:t>
            </a: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77" name="Oval 5"/>
          <p:cNvSpPr>
            <a:spLocks noChangeArrowheads="1"/>
          </p:cNvSpPr>
          <p:nvPr/>
        </p:nvSpPr>
        <p:spPr bwMode="auto">
          <a:xfrm>
            <a:off x="4702720" y="4027777"/>
            <a:ext cx="3810000" cy="1014414"/>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b="1" dirty="0" err="1" smtClean="0">
                <a:solidFill>
                  <a:prstClr val="black"/>
                </a:solidFill>
                <a:latin typeface="Times New Roman" pitchFamily="18" charset="0"/>
                <a:cs typeface="Times New Roman" pitchFamily="18" charset="0"/>
              </a:rPr>
              <a:t>Dùng</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tiếng</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đàn</a:t>
            </a:r>
            <a:r>
              <a:rPr lang="en-US" b="1" dirty="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chiến</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thắng</a:t>
            </a: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quân</a:t>
            </a:r>
            <a:r>
              <a:rPr lang="en-US" b="1" dirty="0">
                <a:solidFill>
                  <a:prstClr val="black"/>
                </a:solidFill>
                <a:latin typeface="Times New Roman" pitchFamily="18" charset="0"/>
                <a:cs typeface="Times New Roman" pitchFamily="18" charset="0"/>
              </a:rPr>
              <a:t> 18 </a:t>
            </a:r>
            <a:r>
              <a:rPr lang="en-US" b="1" dirty="0" err="1">
                <a:solidFill>
                  <a:prstClr val="black"/>
                </a:solidFill>
                <a:latin typeface="Times New Roman" pitchFamily="18" charset="0"/>
                <a:cs typeface="Times New Roman" pitchFamily="18" charset="0"/>
              </a:rPr>
              <a:t>nước</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chư</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hầu</a:t>
            </a:r>
            <a:r>
              <a:rPr lang="en-US" b="1" dirty="0">
                <a:solidFill>
                  <a:prstClr val="black"/>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nối</a:t>
            </a:r>
            <a:r>
              <a:rPr lang="en-US" b="1" dirty="0">
                <a:solidFill>
                  <a:srgbClr val="FF3300"/>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ngôi</a:t>
            </a:r>
            <a:endParaRPr lang="en-US" b="1" dirty="0">
              <a:solidFill>
                <a:srgbClr val="FF3300"/>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79" name="Oval 7"/>
          <p:cNvSpPr>
            <a:spLocks noChangeArrowheads="1"/>
          </p:cNvSpPr>
          <p:nvPr/>
        </p:nvSpPr>
        <p:spPr bwMode="auto">
          <a:xfrm>
            <a:off x="4723502" y="2218028"/>
            <a:ext cx="3733800" cy="1190625"/>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r>
              <a:rPr lang="en-US" b="1" dirty="0" err="1" smtClean="0">
                <a:solidFill>
                  <a:prstClr val="black"/>
                </a:solidFill>
                <a:latin typeface="Times New Roman" pitchFamily="18" charset="0"/>
                <a:cs typeface="Times New Roman" pitchFamily="18" charset="0"/>
              </a:rPr>
              <a:t>Diệt</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đại</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bàng</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cứu</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công</a:t>
            </a:r>
            <a:r>
              <a:rPr lang="en-US"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c</a:t>
            </a:r>
            <a:r>
              <a:rPr lang="en-US" b="1" dirty="0" err="1" smtClean="0">
                <a:solidFill>
                  <a:prstClr val="black"/>
                </a:solidFill>
                <a:latin typeface="Times New Roman" pitchFamily="18" charset="0"/>
                <a:cs typeface="Times New Roman" pitchFamily="18" charset="0"/>
              </a:rPr>
              <a:t>húa</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cứu</a:t>
            </a:r>
            <a:r>
              <a:rPr lang="en-US"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thái</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tử</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được</a:t>
            </a:r>
            <a:r>
              <a:rPr lang="en-US"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b="1" dirty="0" err="1">
                <a:solidFill>
                  <a:prstClr val="black"/>
                </a:solidFill>
                <a:latin typeface="Times New Roman" pitchFamily="18" charset="0"/>
                <a:cs typeface="Times New Roman" pitchFamily="18" charset="0"/>
              </a:rPr>
              <a:t>tặng</a:t>
            </a:r>
            <a:r>
              <a:rPr lang="en-US" b="1" dirty="0">
                <a:solidFill>
                  <a:prstClr val="black"/>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đàn</a:t>
            </a:r>
            <a:r>
              <a:rPr lang="en-US" b="1" dirty="0">
                <a:solidFill>
                  <a:srgbClr val="FF3300"/>
                </a:solidFill>
                <a:latin typeface="Times New Roman" pitchFamily="18" charset="0"/>
                <a:cs typeface="Times New Roman" pitchFamily="18" charset="0"/>
              </a:rPr>
              <a:t> </a:t>
            </a:r>
            <a:r>
              <a:rPr lang="en-US" b="1" dirty="0" err="1">
                <a:solidFill>
                  <a:srgbClr val="FF3300"/>
                </a:solidFill>
                <a:latin typeface="Times New Roman" pitchFamily="18" charset="0"/>
                <a:cs typeface="Times New Roman" pitchFamily="18" charset="0"/>
              </a:rPr>
              <a:t>thần</a:t>
            </a:r>
            <a:endParaRPr lang="en-US" b="1" dirty="0">
              <a:solidFill>
                <a:srgbClr val="FF3300"/>
              </a:solidFill>
              <a:latin typeface="Times New Roman" pitchFamily="18" charset="0"/>
              <a:cs typeface="Times New Roman" pitchFamily="18" charset="0"/>
            </a:endParaRPr>
          </a:p>
        </p:txBody>
      </p:sp>
      <p:sp>
        <p:nvSpPr>
          <p:cNvPr id="79880" name="Oval 8"/>
          <p:cNvSpPr>
            <a:spLocks noChangeArrowheads="1"/>
          </p:cNvSpPr>
          <p:nvPr/>
        </p:nvSpPr>
        <p:spPr bwMode="auto">
          <a:xfrm>
            <a:off x="4828309" y="611007"/>
            <a:ext cx="3733800" cy="981074"/>
          </a:xfrm>
          <a:prstGeom prst="ellipse">
            <a:avLst/>
          </a:prstGeom>
          <a:solidFill>
            <a:srgbClr val="FFFF00"/>
          </a:solidFill>
          <a:ln w="9525">
            <a:solidFill>
              <a:schemeClr val="tx1"/>
            </a:solidFill>
            <a:round/>
            <a:headEnd/>
            <a:tailEnd/>
          </a:ln>
          <a:effectLst/>
          <a:extLst/>
        </p:spPr>
        <p:txBody>
          <a:bodyPr wrap="none" anchor="ctr"/>
          <a:lstStyle/>
          <a:p>
            <a:pPr algn="ctr" fontAlgn="base">
              <a:spcBef>
                <a:spcPct val="0"/>
              </a:spcBef>
              <a:spcAft>
                <a:spcPct val="0"/>
              </a:spcAft>
            </a:pPr>
            <a:endParaRPr lang="en-US" sz="20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000" b="1" dirty="0" err="1">
                <a:solidFill>
                  <a:prstClr val="black"/>
                </a:solidFill>
                <a:latin typeface="Times New Roman" pitchFamily="18" charset="0"/>
                <a:cs typeface="Times New Roman" pitchFamily="18" charset="0"/>
              </a:rPr>
              <a:t>Giết</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chằn</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tinh</a:t>
            </a:r>
            <a:r>
              <a:rPr lang="en-US" sz="2000" b="1" dirty="0">
                <a:solidFill>
                  <a:prstClr val="black"/>
                </a:solidFill>
                <a:latin typeface="Times New Roman" pitchFamily="18" charset="0"/>
                <a:cs typeface="Times New Roman" pitchFamily="18" charset="0"/>
              </a:rPr>
              <a:t> , </a:t>
            </a:r>
            <a:r>
              <a:rPr lang="en-US" sz="2000" b="1" dirty="0" err="1">
                <a:solidFill>
                  <a:prstClr val="black"/>
                </a:solidFill>
                <a:latin typeface="Times New Roman" pitchFamily="18" charset="0"/>
                <a:cs typeface="Times New Roman" pitchFamily="18" charset="0"/>
              </a:rPr>
              <a:t>thu</a:t>
            </a:r>
            <a:r>
              <a:rPr lang="en-US" sz="2000" b="1" dirty="0">
                <a:solidFill>
                  <a:prstClr val="black"/>
                </a:solidFill>
                <a:latin typeface="Times New Roman" pitchFamily="18" charset="0"/>
                <a:cs typeface="Times New Roman" pitchFamily="18" charset="0"/>
              </a:rPr>
              <a:t> </a:t>
            </a:r>
          </a:p>
          <a:p>
            <a:pPr algn="ctr" fontAlgn="base">
              <a:spcBef>
                <a:spcPct val="0"/>
              </a:spcBef>
              <a:spcAft>
                <a:spcPct val="0"/>
              </a:spcAft>
            </a:pPr>
            <a:r>
              <a:rPr lang="en-US" sz="2000" b="1" dirty="0" err="1">
                <a:solidFill>
                  <a:prstClr val="black"/>
                </a:solidFill>
                <a:latin typeface="Times New Roman" pitchFamily="18" charset="0"/>
                <a:cs typeface="Times New Roman" pitchFamily="18" charset="0"/>
              </a:rPr>
              <a:t>được</a:t>
            </a:r>
            <a:r>
              <a:rPr lang="en-US" sz="2000" b="1" dirty="0">
                <a:solidFill>
                  <a:prstClr val="black"/>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bộ</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cung</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tên</a:t>
            </a:r>
            <a:r>
              <a:rPr lang="en-US" sz="2000" b="1" dirty="0">
                <a:solidFill>
                  <a:srgbClr val="FF3300"/>
                </a:solidFill>
                <a:latin typeface="Times New Roman" pitchFamily="18" charset="0"/>
                <a:cs typeface="Times New Roman" pitchFamily="18" charset="0"/>
              </a:rPr>
              <a:t> </a:t>
            </a:r>
            <a:r>
              <a:rPr lang="en-US" sz="2000" b="1" dirty="0" err="1">
                <a:solidFill>
                  <a:srgbClr val="FF3300"/>
                </a:solidFill>
                <a:latin typeface="Times New Roman" pitchFamily="18" charset="0"/>
                <a:cs typeface="Times New Roman" pitchFamily="18" charset="0"/>
              </a:rPr>
              <a:t>vàng</a:t>
            </a:r>
            <a:r>
              <a:rPr lang="en-US" sz="2000" b="1" dirty="0">
                <a:solidFill>
                  <a:prstClr val="black"/>
                </a:solidFill>
                <a:latin typeface="Times New Roman" pitchFamily="18" charset="0"/>
                <a:cs typeface="Times New Roman" pitchFamily="18" charset="0"/>
              </a:rPr>
              <a:t> </a:t>
            </a:r>
          </a:p>
          <a:p>
            <a:pPr algn="ctr" fontAlgn="base">
              <a:spcBef>
                <a:spcPct val="0"/>
              </a:spcBef>
              <a:spcAft>
                <a:spcPct val="0"/>
              </a:spcAft>
            </a:pPr>
            <a:endParaRPr lang="en-US" sz="2000" b="1" dirty="0">
              <a:solidFill>
                <a:prstClr val="black"/>
              </a:solidFill>
              <a:latin typeface="Times New Roman" pitchFamily="18" charset="0"/>
              <a:cs typeface="Times New Roman" pitchFamily="18" charset="0"/>
            </a:endParaRPr>
          </a:p>
        </p:txBody>
      </p:sp>
      <p:sp>
        <p:nvSpPr>
          <p:cNvPr id="79881" name="Line 9"/>
          <p:cNvSpPr>
            <a:spLocks noChangeShapeType="1"/>
          </p:cNvSpPr>
          <p:nvPr/>
        </p:nvSpPr>
        <p:spPr bwMode="auto">
          <a:xfrm flipV="1">
            <a:off x="3741753" y="1104142"/>
            <a:ext cx="1086555" cy="4546"/>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2" name="Line 10"/>
          <p:cNvSpPr>
            <a:spLocks noChangeShapeType="1"/>
          </p:cNvSpPr>
          <p:nvPr/>
        </p:nvSpPr>
        <p:spPr bwMode="auto">
          <a:xfrm>
            <a:off x="3741753" y="2813340"/>
            <a:ext cx="988804" cy="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4" name="Line 12"/>
          <p:cNvSpPr>
            <a:spLocks noChangeShapeType="1"/>
          </p:cNvSpPr>
          <p:nvPr/>
        </p:nvSpPr>
        <p:spPr bwMode="auto">
          <a:xfrm>
            <a:off x="3723471" y="4599162"/>
            <a:ext cx="1000031" cy="0"/>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6" name="Rectangle 14"/>
          <p:cNvSpPr>
            <a:spLocks noChangeArrowheads="1"/>
          </p:cNvSpPr>
          <p:nvPr/>
        </p:nvSpPr>
        <p:spPr bwMode="auto">
          <a:xfrm>
            <a:off x="484909" y="611007"/>
            <a:ext cx="3249789" cy="946653"/>
          </a:xfrm>
          <a:prstGeom prst="rect">
            <a:avLst/>
          </a:prstGeom>
          <a:solidFill>
            <a:srgbClr val="92D050"/>
          </a:solidFill>
          <a:ln w="9525">
            <a:solidFill>
              <a:schemeClr val="tx1"/>
            </a:solidFill>
            <a:miter lim="800000"/>
            <a:headEnd/>
            <a:tailEnd/>
          </a:ln>
          <a:effectLst/>
          <a:extLst/>
        </p:spPr>
        <p:txBody>
          <a:bodyPr wrap="none" anchor="ctr"/>
          <a:lstStyle/>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err="1">
                <a:solidFill>
                  <a:prstClr val="black"/>
                </a:solidFill>
                <a:latin typeface="Times New Roman" pitchFamily="18" charset="0"/>
                <a:cs typeface="Times New Roman" pitchFamily="18" charset="0"/>
              </a:rPr>
              <a:t>Bị</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mẹ</a:t>
            </a:r>
            <a:r>
              <a:rPr lang="en-US" sz="2200" b="1" dirty="0">
                <a:solidFill>
                  <a:prstClr val="black"/>
                </a:solidFill>
                <a:latin typeface="Times New Roman" pitchFamily="18" charset="0"/>
                <a:cs typeface="Times New Roman" pitchFamily="18" charset="0"/>
              </a:rPr>
              <a:t> con </a:t>
            </a:r>
            <a:r>
              <a:rPr lang="en-US" sz="2200" b="1" dirty="0" err="1">
                <a:solidFill>
                  <a:prstClr val="black"/>
                </a:solidFill>
                <a:latin typeface="Times New Roman" pitchFamily="18" charset="0"/>
                <a:cs typeface="Times New Roman" pitchFamily="18" charset="0"/>
              </a:rPr>
              <a:t>Lý</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Thông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lừa</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đi</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canh</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miếu</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thế</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mạng</a:t>
            </a:r>
            <a:endParaRPr lang="en-US" sz="2200"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a:p>
            <a:pPr algn="ctr" fontAlgn="base">
              <a:spcBef>
                <a:spcPct val="0"/>
              </a:spcBef>
              <a:spcAft>
                <a:spcPct val="0"/>
              </a:spcAft>
            </a:pPr>
            <a:endParaRPr lang="en-US" b="1" dirty="0">
              <a:solidFill>
                <a:prstClr val="black"/>
              </a:solidFill>
              <a:latin typeface="Times New Roman" pitchFamily="18" charset="0"/>
              <a:cs typeface="Times New Roman" pitchFamily="18" charset="0"/>
            </a:endParaRPr>
          </a:p>
        </p:txBody>
      </p:sp>
      <p:sp>
        <p:nvSpPr>
          <p:cNvPr id="79888" name="Line 16"/>
          <p:cNvSpPr>
            <a:spLocks noChangeShapeType="1"/>
          </p:cNvSpPr>
          <p:nvPr/>
        </p:nvSpPr>
        <p:spPr bwMode="auto">
          <a:xfrm>
            <a:off x="6576548" y="1592081"/>
            <a:ext cx="13854" cy="62594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89" name="Line 17"/>
          <p:cNvSpPr>
            <a:spLocks noChangeShapeType="1"/>
          </p:cNvSpPr>
          <p:nvPr/>
        </p:nvSpPr>
        <p:spPr bwMode="auto">
          <a:xfrm>
            <a:off x="6590402" y="3408653"/>
            <a:ext cx="0" cy="619124"/>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90" name="Line 18"/>
          <p:cNvSpPr>
            <a:spLocks noChangeShapeType="1"/>
          </p:cNvSpPr>
          <p:nvPr/>
        </p:nvSpPr>
        <p:spPr bwMode="auto">
          <a:xfrm flipH="1">
            <a:off x="2012950" y="1592081"/>
            <a:ext cx="0" cy="62594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79891" name="Line 19"/>
          <p:cNvSpPr>
            <a:spLocks noChangeShapeType="1"/>
          </p:cNvSpPr>
          <p:nvPr/>
        </p:nvSpPr>
        <p:spPr bwMode="auto">
          <a:xfrm>
            <a:off x="2012950" y="3408653"/>
            <a:ext cx="0" cy="611981"/>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24596" name="Rectangle 20"/>
          <p:cNvSpPr>
            <a:spLocks noGrp="1" noChangeArrowheads="1"/>
          </p:cNvSpPr>
          <p:nvPr>
            <p:ph type="title" idx="4294967295"/>
          </p:nvPr>
        </p:nvSpPr>
        <p:spPr bwMode="auto">
          <a:xfrm>
            <a:off x="0" y="77607"/>
            <a:ext cx="9144000" cy="533400"/>
          </a:xfr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1440" tIns="45720" rIns="91440" bIns="45720" numCol="1" anchorCtr="0" compatLnSpc="1">
            <a:prstTxWarp prst="textNoShape">
              <a:avLst/>
            </a:prstTxWarp>
            <a:noAutofit/>
          </a:bodyPr>
          <a:lstStyle/>
          <a:p>
            <a:pPr algn="ctr"/>
            <a:r>
              <a:rPr lang="en-US" sz="3200" b="1" cap="none" dirty="0" err="1" smtClean="0">
                <a:solidFill>
                  <a:srgbClr val="0000FF"/>
                </a:solidFill>
                <a:effectLst/>
                <a:latin typeface="Times New Roman" pitchFamily="18" charset="0"/>
                <a:cs typeface="Times New Roman" pitchFamily="18" charset="0"/>
              </a:rPr>
              <a:t>Những</a:t>
            </a:r>
            <a:r>
              <a:rPr lang="en-US" sz="3200"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thử</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thách</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và</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chiến</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công</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của</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Thạch</a:t>
            </a:r>
            <a:r>
              <a:rPr lang="en-US" sz="3200" b="1" cap="none" dirty="0" smtClean="0">
                <a:solidFill>
                  <a:srgbClr val="0000FF"/>
                </a:solidFill>
                <a:effectLst/>
                <a:latin typeface="Times New Roman" pitchFamily="18" charset="0"/>
                <a:cs typeface="Times New Roman" pitchFamily="18" charset="0"/>
              </a:rPr>
              <a:t> </a:t>
            </a:r>
            <a:r>
              <a:rPr lang="en-US" sz="3200" b="1" cap="none" dirty="0" err="1" smtClean="0">
                <a:solidFill>
                  <a:srgbClr val="0000FF"/>
                </a:solidFill>
                <a:effectLst/>
                <a:latin typeface="Times New Roman" pitchFamily="18" charset="0"/>
                <a:cs typeface="Times New Roman" pitchFamily="18" charset="0"/>
              </a:rPr>
              <a:t>Sanh</a:t>
            </a:r>
            <a:r>
              <a:rPr lang="en-US" sz="3200" b="1" cap="none" dirty="0" smtClean="0">
                <a:solidFill>
                  <a:srgbClr val="0000FF"/>
                </a:solidFill>
                <a:effectLst/>
                <a:latin typeface="Times New Roman" pitchFamily="18" charset="0"/>
                <a:cs typeface="Times New Roman" pitchFamily="18" charset="0"/>
              </a:rPr>
              <a:t> </a:t>
            </a:r>
          </a:p>
        </p:txBody>
      </p:sp>
      <p:sp>
        <p:nvSpPr>
          <p:cNvPr id="2" name="Rounded Rectangle 1"/>
          <p:cNvSpPr/>
          <p:nvPr/>
        </p:nvSpPr>
        <p:spPr>
          <a:xfrm>
            <a:off x="498764" y="5661315"/>
            <a:ext cx="3276600" cy="1044285"/>
          </a:xfrm>
          <a:prstGeom prst="roundRect">
            <a:avLst/>
          </a:prstGeom>
          <a:solidFill>
            <a:srgbClr val="00B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Times New Roman" pitchFamily="18" charset="0"/>
                <a:cs typeface="Times New Roman" pitchFamily="18" charset="0"/>
              </a:rPr>
              <a:t>T</a:t>
            </a:r>
            <a:r>
              <a:rPr lang="vi-VN" sz="2000" b="1" dirty="0" smtClean="0">
                <a:solidFill>
                  <a:schemeClr val="bg1"/>
                </a:solidFill>
                <a:latin typeface="Times New Roman" pitchFamily="18" charset="0"/>
                <a:cs typeface="Times New Roman" pitchFamily="18" charset="0"/>
              </a:rPr>
              <a:t>hử </a:t>
            </a:r>
            <a:r>
              <a:rPr lang="vi-VN" sz="2000" b="1" dirty="0">
                <a:solidFill>
                  <a:schemeClr val="bg1"/>
                </a:solidFill>
                <a:latin typeface="Times New Roman" pitchFamily="18" charset="0"/>
                <a:cs typeface="Times New Roman" pitchFamily="18" charset="0"/>
              </a:rPr>
              <a:t>thách ngày càng </a:t>
            </a:r>
            <a:r>
              <a:rPr lang="vi-VN" sz="2000" b="1" dirty="0" smtClean="0">
                <a:solidFill>
                  <a:schemeClr val="bg1"/>
                </a:solidFill>
                <a:latin typeface="Times New Roman" pitchFamily="18" charset="0"/>
                <a:cs typeface="Times New Roman" pitchFamily="18" charset="0"/>
              </a:rPr>
              <a:t>khó </a:t>
            </a:r>
            <a:r>
              <a:rPr lang="vi-VN" sz="2000" b="1" dirty="0">
                <a:solidFill>
                  <a:schemeClr val="bg1"/>
                </a:solidFill>
                <a:latin typeface="Times New Roman" pitchFamily="18" charset="0"/>
                <a:cs typeface="Times New Roman" pitchFamily="18" charset="0"/>
              </a:rPr>
              <a:t>khăn, nguy hiểm hơn.</a:t>
            </a:r>
          </a:p>
        </p:txBody>
      </p:sp>
      <p:sp>
        <p:nvSpPr>
          <p:cNvPr id="3" name="Oval 2"/>
          <p:cNvSpPr/>
          <p:nvPr/>
        </p:nvSpPr>
        <p:spPr>
          <a:xfrm>
            <a:off x="4702720" y="5661315"/>
            <a:ext cx="3809999" cy="1044285"/>
          </a:xfrm>
          <a:prstGeom prst="ellipse">
            <a:avLst/>
          </a:prstGeom>
          <a:solidFill>
            <a:srgbClr val="FFCC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itchFamily="18" charset="0"/>
                <a:cs typeface="Times New Roman" pitchFamily="18" charset="0"/>
              </a:rPr>
              <a:t>C</a:t>
            </a:r>
            <a:r>
              <a:rPr lang="vi-VN" sz="2000" b="1" dirty="0" smtClean="0">
                <a:solidFill>
                  <a:schemeClr val="tx1"/>
                </a:solidFill>
                <a:latin typeface="Times New Roman" pitchFamily="18" charset="0"/>
                <a:cs typeface="Times New Roman" pitchFamily="18" charset="0"/>
              </a:rPr>
              <a:t>hiến </a:t>
            </a:r>
            <a:r>
              <a:rPr lang="vi-VN" sz="2000" b="1" dirty="0">
                <a:solidFill>
                  <a:schemeClr val="tx1"/>
                </a:solidFill>
                <a:latin typeface="Times New Roman" pitchFamily="18" charset="0"/>
                <a:cs typeface="Times New Roman" pitchFamily="18" charset="0"/>
              </a:rPr>
              <a:t>công </a:t>
            </a:r>
            <a:r>
              <a:rPr lang="en-US" sz="2000" b="1" dirty="0" err="1" smtClean="0">
                <a:solidFill>
                  <a:schemeClr val="tx1"/>
                </a:solidFill>
                <a:latin typeface="Times New Roman" pitchFamily="18" charset="0"/>
                <a:cs typeface="Times New Roman" pitchFamily="18" charset="0"/>
              </a:rPr>
              <a:t>càng</a:t>
            </a:r>
            <a:r>
              <a:rPr lang="en-US" sz="2000" b="1" dirty="0" smtClean="0">
                <a:solidFill>
                  <a:schemeClr val="tx1"/>
                </a:solidFill>
                <a:latin typeface="Times New Roman" pitchFamily="18" charset="0"/>
                <a:cs typeface="Times New Roman" pitchFamily="18" charset="0"/>
              </a:rPr>
              <a:t> </a:t>
            </a:r>
            <a:r>
              <a:rPr lang="vi-VN" sz="2000" b="1" dirty="0" smtClean="0">
                <a:solidFill>
                  <a:schemeClr val="tx1"/>
                </a:solidFill>
                <a:latin typeface="Times New Roman" pitchFamily="18" charset="0"/>
                <a:cs typeface="Times New Roman" pitchFamily="18" charset="0"/>
              </a:rPr>
              <a:t>rực </a:t>
            </a:r>
            <a:r>
              <a:rPr lang="vi-VN" sz="2000" b="1" dirty="0">
                <a:solidFill>
                  <a:schemeClr val="tx1"/>
                </a:solidFill>
                <a:latin typeface="Times New Roman" pitchFamily="18" charset="0"/>
                <a:cs typeface="Times New Roman" pitchFamily="18" charset="0"/>
              </a:rPr>
              <a:t>rỡ, hiển hách, vang dội hơn.</a:t>
            </a:r>
          </a:p>
        </p:txBody>
      </p:sp>
      <p:sp>
        <p:nvSpPr>
          <p:cNvPr id="23" name="Line 17"/>
          <p:cNvSpPr>
            <a:spLocks noChangeShapeType="1"/>
          </p:cNvSpPr>
          <p:nvPr/>
        </p:nvSpPr>
        <p:spPr bwMode="auto">
          <a:xfrm>
            <a:off x="6576548" y="5042191"/>
            <a:ext cx="0" cy="619124"/>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
        <p:nvSpPr>
          <p:cNvPr id="24" name="Line 17"/>
          <p:cNvSpPr>
            <a:spLocks noChangeShapeType="1"/>
          </p:cNvSpPr>
          <p:nvPr/>
        </p:nvSpPr>
        <p:spPr bwMode="auto">
          <a:xfrm>
            <a:off x="2012950" y="5178890"/>
            <a:ext cx="0" cy="53611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prstClr val="black"/>
              </a:solidFill>
              <a:latin typeface="Arial" charset="0"/>
              <a:cs typeface="Arial" charset="0"/>
            </a:endParaRPr>
          </a:p>
        </p:txBody>
      </p:sp>
    </p:spTree>
    <p:extLst>
      <p:ext uri="{BB962C8B-B14F-4D97-AF65-F5344CB8AC3E}">
        <p14:creationId xmlns:p14="http://schemas.microsoft.com/office/powerpoint/2010/main" xmlns="" val="216861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9886"/>
                                        </p:tgtEl>
                                        <p:attrNameLst>
                                          <p:attrName>style.visibility</p:attrName>
                                        </p:attrNameLst>
                                      </p:cBhvr>
                                      <p:to>
                                        <p:strVal val="visible"/>
                                      </p:to>
                                    </p:set>
                                    <p:animEffect transition="in" filter="barn(inVertical)">
                                      <p:cBhvr>
                                        <p:cTn id="7" dur="500"/>
                                        <p:tgtEl>
                                          <p:spTgt spid="7988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881"/>
                                        </p:tgtEl>
                                        <p:attrNameLst>
                                          <p:attrName>style.visibility</p:attrName>
                                        </p:attrNameLst>
                                      </p:cBhvr>
                                      <p:to>
                                        <p:strVal val="visible"/>
                                      </p:to>
                                    </p:set>
                                    <p:animEffect transition="in" filter="barn(inVertical)">
                                      <p:cBhvr>
                                        <p:cTn id="12" dur="500"/>
                                        <p:tgtEl>
                                          <p:spTgt spid="7988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9880"/>
                                        </p:tgtEl>
                                        <p:attrNameLst>
                                          <p:attrName>style.visibility</p:attrName>
                                        </p:attrNameLst>
                                      </p:cBhvr>
                                      <p:to>
                                        <p:strVal val="visible"/>
                                      </p:to>
                                    </p:set>
                                    <p:animEffect transition="in" filter="barn(inVertical)">
                                      <p:cBhvr>
                                        <p:cTn id="15" dur="500"/>
                                        <p:tgtEl>
                                          <p:spTgt spid="7988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9890"/>
                                        </p:tgtEl>
                                        <p:attrNameLst>
                                          <p:attrName>style.visibility</p:attrName>
                                        </p:attrNameLst>
                                      </p:cBhvr>
                                      <p:to>
                                        <p:strVal val="visible"/>
                                      </p:to>
                                    </p:set>
                                    <p:animEffect transition="in" filter="circle(in)">
                                      <p:cBhvr>
                                        <p:cTn id="20" dur="2000"/>
                                        <p:tgtEl>
                                          <p:spTgt spid="7989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79874"/>
                                        </p:tgtEl>
                                        <p:attrNameLst>
                                          <p:attrName>style.visibility</p:attrName>
                                        </p:attrNameLst>
                                      </p:cBhvr>
                                      <p:to>
                                        <p:strVal val="visible"/>
                                      </p:to>
                                    </p:set>
                                    <p:animEffect transition="in" filter="circle(in)">
                                      <p:cBhvr>
                                        <p:cTn id="23" dur="2000"/>
                                        <p:tgtEl>
                                          <p:spTgt spid="7987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9882"/>
                                        </p:tgtEl>
                                        <p:attrNameLst>
                                          <p:attrName>style.visibility</p:attrName>
                                        </p:attrNameLst>
                                      </p:cBhvr>
                                      <p:to>
                                        <p:strVal val="visible"/>
                                      </p:to>
                                    </p:set>
                                    <p:animEffect transition="in" filter="circle(in)">
                                      <p:cBhvr>
                                        <p:cTn id="28" dur="2000"/>
                                        <p:tgtEl>
                                          <p:spTgt spid="7988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79879"/>
                                        </p:tgtEl>
                                        <p:attrNameLst>
                                          <p:attrName>style.visibility</p:attrName>
                                        </p:attrNameLst>
                                      </p:cBhvr>
                                      <p:to>
                                        <p:strVal val="visible"/>
                                      </p:to>
                                    </p:set>
                                    <p:animEffect transition="in" filter="circle(in)">
                                      <p:cBhvr>
                                        <p:cTn id="31" dur="2000"/>
                                        <p:tgtEl>
                                          <p:spTgt spid="7987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79888"/>
                                        </p:tgtEl>
                                        <p:attrNameLst>
                                          <p:attrName>style.visibility</p:attrName>
                                        </p:attrNameLst>
                                      </p:cBhvr>
                                      <p:to>
                                        <p:strVal val="visible"/>
                                      </p:to>
                                    </p:set>
                                    <p:animEffect transition="in" filter="circle(in)">
                                      <p:cBhvr>
                                        <p:cTn id="34" dur="2000"/>
                                        <p:tgtEl>
                                          <p:spTgt spid="7988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79891"/>
                                        </p:tgtEl>
                                        <p:attrNameLst>
                                          <p:attrName>style.visibility</p:attrName>
                                        </p:attrNameLst>
                                      </p:cBhvr>
                                      <p:to>
                                        <p:strVal val="visible"/>
                                      </p:to>
                                    </p:set>
                                    <p:animEffect transition="in" filter="wheel(1)">
                                      <p:cBhvr>
                                        <p:cTn id="39" dur="2000"/>
                                        <p:tgtEl>
                                          <p:spTgt spid="79891"/>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79876"/>
                                        </p:tgtEl>
                                        <p:attrNameLst>
                                          <p:attrName>style.visibility</p:attrName>
                                        </p:attrNameLst>
                                      </p:cBhvr>
                                      <p:to>
                                        <p:strVal val="visible"/>
                                      </p:to>
                                    </p:set>
                                    <p:animEffect transition="in" filter="wheel(1)">
                                      <p:cBhvr>
                                        <p:cTn id="42" dur="2000"/>
                                        <p:tgtEl>
                                          <p:spTgt spid="7987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79884"/>
                                        </p:tgtEl>
                                        <p:attrNameLst>
                                          <p:attrName>style.visibility</p:attrName>
                                        </p:attrNameLst>
                                      </p:cBhvr>
                                      <p:to>
                                        <p:strVal val="visible"/>
                                      </p:to>
                                    </p:set>
                                    <p:animEffect transition="in" filter="wheel(1)">
                                      <p:cBhvr>
                                        <p:cTn id="47" dur="2000"/>
                                        <p:tgtEl>
                                          <p:spTgt spid="79884"/>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79889"/>
                                        </p:tgtEl>
                                        <p:attrNameLst>
                                          <p:attrName>style.visibility</p:attrName>
                                        </p:attrNameLst>
                                      </p:cBhvr>
                                      <p:to>
                                        <p:strVal val="visible"/>
                                      </p:to>
                                    </p:set>
                                    <p:animEffect transition="in" filter="wheel(1)">
                                      <p:cBhvr>
                                        <p:cTn id="50" dur="2000"/>
                                        <p:tgtEl>
                                          <p:spTgt spid="79889"/>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79877"/>
                                        </p:tgtEl>
                                        <p:attrNameLst>
                                          <p:attrName>style.visibility</p:attrName>
                                        </p:attrNameLst>
                                      </p:cBhvr>
                                      <p:to>
                                        <p:strVal val="visible"/>
                                      </p:to>
                                    </p:set>
                                    <p:animEffect transition="in" filter="wheel(1)">
                                      <p:cBhvr>
                                        <p:cTn id="53" dur="2000"/>
                                        <p:tgtEl>
                                          <p:spTgt spid="7987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fade">
                                      <p:cBhvr>
                                        <p:cTn id="6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nimBg="1"/>
      <p:bldP spid="79876" grpId="0" animBg="1"/>
      <p:bldP spid="79877" grpId="0" animBg="1"/>
      <p:bldP spid="79879" grpId="0" animBg="1"/>
      <p:bldP spid="79880" grpId="0" animBg="1"/>
      <p:bldP spid="79881" grpId="0" animBg="1"/>
      <p:bldP spid="79882" grpId="0" animBg="1"/>
      <p:bldP spid="79884" grpId="0" animBg="1"/>
      <p:bldP spid="79886" grpId="0" animBg="1"/>
      <p:bldP spid="79888" grpId="0" animBg="1"/>
      <p:bldP spid="79889" grpId="0" animBg="1"/>
      <p:bldP spid="79890" grpId="0" animBg="1"/>
      <p:bldP spid="79891" grpId="0" animBg="1"/>
      <p:bldP spid="2" grpId="0" animBg="1"/>
      <p:bldP spid="3" grpId="0" animBg="1"/>
      <p:bldP spid="23" grpId="0" animBg="1"/>
      <p:bldP spid="2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7950"/>
            <a:ext cx="9144000" cy="94641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625" b="1" dirty="0" err="1">
                <a:solidFill>
                  <a:srgbClr val="FF0000"/>
                </a:solidFill>
                <a:latin typeface="Times New Roman" pitchFamily="18" charset="0"/>
                <a:cs typeface="Times New Roman" pitchFamily="18" charset="0"/>
              </a:rPr>
              <a:t>Câu</a:t>
            </a:r>
            <a:r>
              <a:rPr lang="en-US" sz="2625" b="1" dirty="0">
                <a:solidFill>
                  <a:srgbClr val="FF0000"/>
                </a:solidFill>
                <a:latin typeface="Times New Roman" pitchFamily="18" charset="0"/>
                <a:cs typeface="Times New Roman" pitchFamily="18" charset="0"/>
              </a:rPr>
              <a:t> 7. </a:t>
            </a:r>
            <a:r>
              <a:rPr lang="vi-VN" sz="2775" b="1" dirty="0">
                <a:solidFill>
                  <a:srgbClr val="FF0000"/>
                </a:solidFill>
                <a:latin typeface="+mj-lt"/>
              </a:rPr>
              <a:t>Hình ảnh niêu cơm ăn hết lại đầy trong truyện Thạch Sanh không thể hiện ý nghĩa nào?</a:t>
            </a:r>
          </a:p>
        </p:txBody>
      </p:sp>
      <p:pic>
        <p:nvPicPr>
          <p:cNvPr id="3" name="Picture 2" descr="—Pngtree—chicken_2525025.png"/>
          <p:cNvPicPr>
            <a:picLocks noChangeAspect="1"/>
          </p:cNvPicPr>
          <p:nvPr/>
        </p:nvPicPr>
        <p:blipFill>
          <a:blip r:embed="rId2" cstate="print"/>
          <a:stretch>
            <a:fillRect/>
          </a:stretch>
        </p:blipFill>
        <p:spPr>
          <a:xfrm>
            <a:off x="60255" y="2049420"/>
            <a:ext cx="891806" cy="891806"/>
          </a:xfrm>
          <a:prstGeom prst="rect">
            <a:avLst/>
          </a:prstGeom>
        </p:spPr>
      </p:pic>
      <p:sp>
        <p:nvSpPr>
          <p:cNvPr id="4" name="TextBox 3"/>
          <p:cNvSpPr txBox="1"/>
          <p:nvPr/>
        </p:nvSpPr>
        <p:spPr>
          <a:xfrm>
            <a:off x="1026489" y="1984285"/>
            <a:ext cx="7564618" cy="830995"/>
          </a:xfrm>
          <a:prstGeom prst="rect">
            <a:avLst/>
          </a:prstGeom>
          <a:noFill/>
        </p:spPr>
        <p:txBody>
          <a:bodyPr wrap="square" lIns="91438" tIns="45719" rIns="91438" bIns="45719" rtlCol="0">
            <a:spAutoFit/>
          </a:bodyPr>
          <a:lstStyle/>
          <a:p>
            <a:pPr algn="just"/>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Khát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hòa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khoan</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a:t>
            </a:r>
            <a:r>
              <a:rPr lang="en-US" sz="2400" dirty="0">
                <a:latin typeface="Times New Roman" pitchFamily="18" charset="0"/>
                <a:cs typeface="Times New Roman" pitchFamily="18" charset="0"/>
              </a:rPr>
              <a:t>.</a:t>
            </a:r>
          </a:p>
        </p:txBody>
      </p:sp>
      <p:pic>
        <p:nvPicPr>
          <p:cNvPr id="5" name="Picture 4" descr="—Pngtree—chicken_2525025.png"/>
          <p:cNvPicPr>
            <a:picLocks noChangeAspect="1"/>
          </p:cNvPicPr>
          <p:nvPr/>
        </p:nvPicPr>
        <p:blipFill>
          <a:blip r:embed="rId2" cstate="print"/>
          <a:stretch>
            <a:fillRect/>
          </a:stretch>
        </p:blipFill>
        <p:spPr>
          <a:xfrm>
            <a:off x="31900" y="3041794"/>
            <a:ext cx="891806" cy="891806"/>
          </a:xfrm>
          <a:prstGeom prst="rect">
            <a:avLst/>
          </a:prstGeom>
        </p:spPr>
      </p:pic>
      <p:pic>
        <p:nvPicPr>
          <p:cNvPr id="7" name="Picture 6" descr="—Pngtree—chicken_2525025.png"/>
          <p:cNvPicPr>
            <a:picLocks noChangeAspect="1"/>
          </p:cNvPicPr>
          <p:nvPr/>
        </p:nvPicPr>
        <p:blipFill>
          <a:blip r:embed="rId2" cstate="print"/>
          <a:stretch>
            <a:fillRect/>
          </a:stretch>
        </p:blipFill>
        <p:spPr>
          <a:xfrm>
            <a:off x="31903" y="3977457"/>
            <a:ext cx="891806" cy="891806"/>
          </a:xfrm>
          <a:prstGeom prst="rect">
            <a:avLst/>
          </a:prstGeom>
        </p:spPr>
      </p:pic>
      <p:sp>
        <p:nvSpPr>
          <p:cNvPr id="8" name="TextBox 7"/>
          <p:cNvSpPr txBox="1"/>
          <p:nvPr/>
        </p:nvSpPr>
        <p:spPr>
          <a:xfrm>
            <a:off x="1051299" y="4061182"/>
            <a:ext cx="8092702"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vi-VN" sz="2400" dirty="0">
                <a:latin typeface="Times New Roman" pitchFamily="18" charset="0"/>
                <a:cs typeface="Times New Roman" pitchFamily="18" charset="0"/>
              </a:rPr>
              <a:t>Thể hiện tài năng phi thường của Thạch Sanh, không chỉ khiến quân giặc quy hàng mà còn "tâm phục, khẩu phục".</a:t>
            </a:r>
            <a:endParaRPr lang="en-US" sz="2400" dirty="0">
              <a:latin typeface="Times New Roman" pitchFamily="18" charset="0"/>
              <a:cs typeface="Times New Roman" pitchFamily="18" charset="0"/>
            </a:endParaRPr>
          </a:p>
        </p:txBody>
      </p:sp>
      <p:pic>
        <p:nvPicPr>
          <p:cNvPr id="9" name="Picture 8" descr="—Pngtree—chicken_2525025.png"/>
          <p:cNvPicPr>
            <a:picLocks noChangeAspect="1"/>
          </p:cNvPicPr>
          <p:nvPr/>
        </p:nvPicPr>
        <p:blipFill>
          <a:blip r:embed="rId2" cstate="print"/>
          <a:stretch>
            <a:fillRect/>
          </a:stretch>
        </p:blipFill>
        <p:spPr>
          <a:xfrm>
            <a:off x="63799" y="4923754"/>
            <a:ext cx="891806" cy="891806"/>
          </a:xfrm>
          <a:prstGeom prst="rect">
            <a:avLst/>
          </a:prstGeom>
        </p:spPr>
      </p:pic>
      <p:sp>
        <p:nvSpPr>
          <p:cNvPr id="10" name="TextBox 9"/>
          <p:cNvSpPr txBox="1"/>
          <p:nvPr/>
        </p:nvSpPr>
        <p:spPr>
          <a:xfrm>
            <a:off x="1072564" y="4975580"/>
            <a:ext cx="7911950"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D. </a:t>
            </a:r>
            <a:r>
              <a:rPr lang="vi-VN" sz="2400" dirty="0">
                <a:latin typeface="Times New Roman" pitchFamily="18" charset="0"/>
                <a:cs typeface="Times New Roman" pitchFamily="18" charset="0"/>
              </a:rPr>
              <a:t>Ước mơ về cuộc sống đầy đủ, no ấm, sung túc của nhân dân.</a:t>
            </a:r>
            <a:endParaRPr lang="en-US" sz="2400" dirty="0">
              <a:latin typeface="Times New Roman" pitchFamily="18" charset="0"/>
              <a:cs typeface="Times New Roman" pitchFamily="18" charset="0"/>
            </a:endParaRPr>
          </a:p>
        </p:txBody>
      </p:sp>
      <p:sp>
        <p:nvSpPr>
          <p:cNvPr id="11" name="Rectangle 10"/>
          <p:cNvSpPr/>
          <p:nvPr/>
        </p:nvSpPr>
        <p:spPr>
          <a:xfrm>
            <a:off x="1084519" y="2866791"/>
            <a:ext cx="8059481" cy="1200327"/>
          </a:xfrm>
          <a:prstGeom prst="rect">
            <a:avLst/>
          </a:prstGeom>
        </p:spPr>
        <p:txBody>
          <a:bodyPr wrap="square" lIns="91438" tIns="45719" rIns="91438" bIns="45719">
            <a:spAutoFit/>
          </a:bodyPr>
          <a:lstStyle/>
          <a:p>
            <a:r>
              <a:rPr lang="en-US" sz="2400" dirty="0">
                <a:latin typeface="Times New Roman" pitchFamily="18" charset="0"/>
                <a:cs typeface="Times New Roman" pitchFamily="18" charset="0"/>
              </a:rPr>
              <a:t>B. </a:t>
            </a:r>
            <a:r>
              <a:rPr lang="vi-VN" sz="2400" dirty="0">
                <a:latin typeface="Times New Roman" pitchFamily="18" charset="0"/>
                <a:cs typeface="Times New Roman" pitchFamily="18" charset="0"/>
              </a:rPr>
              <a:t>Thể hiện mơ ước về một quốc gia giàu mạnh, quân đội hùng cường để có thể tự bảo vệ đất nước trước lũ giặc ngoại xâm hung bạo.</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98240403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 presetClass="emph" presetSubtype="0" fill="hold" nodeType="clickEffect">
                                  <p:stCondLst>
                                    <p:cond delay="0"/>
                                  </p:stCondLst>
                                  <p:childTnLst>
                                    <p:animScale>
                                      <p:cBhvr>
                                        <p:cTn id="47"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32" y="304800"/>
            <a:ext cx="9144000" cy="900244"/>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625" b="1" dirty="0" err="1">
                <a:solidFill>
                  <a:srgbClr val="FF0000"/>
                </a:solidFill>
                <a:latin typeface="Times New Roman" pitchFamily="18" charset="0"/>
                <a:cs typeface="Times New Roman" pitchFamily="18" charset="0"/>
              </a:rPr>
              <a:t>Câu</a:t>
            </a:r>
            <a:r>
              <a:rPr lang="en-US" sz="2625" b="1" dirty="0">
                <a:solidFill>
                  <a:srgbClr val="FF0000"/>
                </a:solidFill>
                <a:latin typeface="Times New Roman" pitchFamily="18" charset="0"/>
                <a:cs typeface="Times New Roman" pitchFamily="18" charset="0"/>
              </a:rPr>
              <a:t> 8. </a:t>
            </a:r>
            <a:r>
              <a:rPr lang="en-US" sz="2625" b="1" dirty="0" err="1">
                <a:solidFill>
                  <a:srgbClr val="FF0000"/>
                </a:solidFill>
                <a:latin typeface="Times New Roman" pitchFamily="18" charset="0"/>
                <a:cs typeface="Times New Roman" pitchFamily="18" charset="0"/>
              </a:rPr>
              <a:t>Dòng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nào</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nêu</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đúng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giá</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trị</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biểu</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đạt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của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tiếng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đàn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thần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xuất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hiện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hai</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lần</a:t>
            </a:r>
            <a:r>
              <a:rPr lang="en-US" sz="2625" b="1" dirty="0">
                <a:solidFill>
                  <a:srgbClr val="FF0000"/>
                </a:solidFill>
                <a:latin typeface="Times New Roman" pitchFamily="18" charset="0"/>
                <a:cs typeface="Times New Roman" pitchFamily="18" charset="0"/>
              </a:rPr>
              <a:t> ?</a:t>
            </a:r>
          </a:p>
        </p:txBody>
      </p:sp>
      <p:pic>
        <p:nvPicPr>
          <p:cNvPr id="3" name="Picture 2" descr="—Pngtree—chicken_2525025.png"/>
          <p:cNvPicPr>
            <a:picLocks noChangeAspect="1"/>
          </p:cNvPicPr>
          <p:nvPr/>
        </p:nvPicPr>
        <p:blipFill>
          <a:blip r:embed="rId2" cstate="print"/>
          <a:stretch>
            <a:fillRect/>
          </a:stretch>
        </p:blipFill>
        <p:spPr>
          <a:xfrm>
            <a:off x="60255" y="2049420"/>
            <a:ext cx="891806" cy="891806"/>
          </a:xfrm>
          <a:prstGeom prst="rect">
            <a:avLst/>
          </a:prstGeom>
        </p:spPr>
      </p:pic>
      <p:sp>
        <p:nvSpPr>
          <p:cNvPr id="4" name="TextBox 3"/>
          <p:cNvSpPr txBox="1"/>
          <p:nvPr/>
        </p:nvSpPr>
        <p:spPr>
          <a:xfrm>
            <a:off x="1090284" y="2026814"/>
            <a:ext cx="7564618" cy="830995"/>
          </a:xfrm>
          <a:prstGeom prst="rect">
            <a:avLst/>
          </a:prstGeom>
          <a:noFill/>
        </p:spPr>
        <p:txBody>
          <a:bodyPr wrap="square" lIns="91438" tIns="45719" rIns="91438" bIns="45719" rtlCol="0">
            <a:spAutoFit/>
          </a:bodyPr>
          <a:lstStyle/>
          <a:p>
            <a:pPr algn="just"/>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Tiếng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chúng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p>
        </p:txBody>
      </p:sp>
      <p:pic>
        <p:nvPicPr>
          <p:cNvPr id="5" name="Picture 4" descr="—Pngtree—chicken_2525025.png"/>
          <p:cNvPicPr>
            <a:picLocks noChangeAspect="1"/>
          </p:cNvPicPr>
          <p:nvPr/>
        </p:nvPicPr>
        <p:blipFill>
          <a:blip r:embed="rId2" cstate="print"/>
          <a:stretch>
            <a:fillRect/>
          </a:stretch>
        </p:blipFill>
        <p:spPr>
          <a:xfrm>
            <a:off x="31900" y="3041794"/>
            <a:ext cx="891806" cy="891806"/>
          </a:xfrm>
          <a:prstGeom prst="rect">
            <a:avLst/>
          </a:prstGeom>
        </p:spPr>
      </p:pic>
      <p:pic>
        <p:nvPicPr>
          <p:cNvPr id="7" name="Picture 6" descr="—Pngtree—chicken_2525025.png"/>
          <p:cNvPicPr>
            <a:picLocks noChangeAspect="1"/>
          </p:cNvPicPr>
          <p:nvPr/>
        </p:nvPicPr>
        <p:blipFill>
          <a:blip r:embed="rId2" cstate="print"/>
          <a:stretch>
            <a:fillRect/>
          </a:stretch>
        </p:blipFill>
        <p:spPr>
          <a:xfrm>
            <a:off x="31903" y="3977457"/>
            <a:ext cx="891806" cy="891806"/>
          </a:xfrm>
          <a:prstGeom prst="rect">
            <a:avLst/>
          </a:prstGeom>
        </p:spPr>
      </p:pic>
      <p:sp>
        <p:nvSpPr>
          <p:cNvPr id="8" name="TextBox 7"/>
          <p:cNvSpPr txBox="1"/>
          <p:nvPr/>
        </p:nvSpPr>
        <p:spPr>
          <a:xfrm>
            <a:off x="1051300" y="3965485"/>
            <a:ext cx="8082068"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Tiếng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hòa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bình</a:t>
            </a:r>
            <a:r>
              <a:rPr lang="en-US" sz="2400" dirty="0">
                <a:latin typeface="Times New Roman" pitchFamily="18" charset="0"/>
                <a:cs typeface="Times New Roman" pitchFamily="18" charset="0"/>
              </a:rPr>
              <a:t> </a:t>
            </a:r>
          </a:p>
        </p:txBody>
      </p:sp>
      <p:pic>
        <p:nvPicPr>
          <p:cNvPr id="9" name="Picture 8" descr="—Pngtree—chicken_2525025.png"/>
          <p:cNvPicPr>
            <a:picLocks noChangeAspect="1"/>
          </p:cNvPicPr>
          <p:nvPr/>
        </p:nvPicPr>
        <p:blipFill>
          <a:blip r:embed="rId2" cstate="print"/>
          <a:stretch>
            <a:fillRect/>
          </a:stretch>
        </p:blipFill>
        <p:spPr>
          <a:xfrm>
            <a:off x="63799" y="4923754"/>
            <a:ext cx="891806" cy="891806"/>
          </a:xfrm>
          <a:prstGeom prst="rect">
            <a:avLst/>
          </a:prstGeom>
        </p:spPr>
      </p:pic>
      <p:sp>
        <p:nvSpPr>
          <p:cNvPr id="10" name="TextBox 9"/>
          <p:cNvSpPr txBox="1"/>
          <p:nvPr/>
        </p:nvSpPr>
        <p:spPr>
          <a:xfrm>
            <a:off x="1072564" y="4879883"/>
            <a:ext cx="7911950"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Tiếng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nỗi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nhớ</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Sanh</a:t>
            </a:r>
            <a:endParaRPr lang="en-US" sz="2400" dirty="0">
              <a:latin typeface="Times New Roman" pitchFamily="18" charset="0"/>
              <a:cs typeface="Times New Roman" pitchFamily="18" charset="0"/>
            </a:endParaRPr>
          </a:p>
        </p:txBody>
      </p:sp>
      <p:sp>
        <p:nvSpPr>
          <p:cNvPr id="11" name="Rectangle 10"/>
          <p:cNvSpPr/>
          <p:nvPr/>
        </p:nvSpPr>
        <p:spPr>
          <a:xfrm>
            <a:off x="1084519" y="3047552"/>
            <a:ext cx="7612910" cy="830995"/>
          </a:xfrm>
          <a:prstGeom prst="rect">
            <a:avLst/>
          </a:prstGeom>
        </p:spPr>
        <p:txBody>
          <a:bodyPr wrap="square" lIns="91438" tIns="45719" rIns="91438" bIns="45719">
            <a:spAutoFit/>
          </a:bodyPr>
          <a:lstStyle/>
          <a:p>
            <a:r>
              <a:rPr lang="en-US" sz="2400" dirty="0">
                <a:latin typeface="Times New Roman" pitchFamily="18" charset="0"/>
                <a:cs typeface="Times New Roman" pitchFamily="18" charset="0"/>
              </a:rPr>
              <a:t>B. </a:t>
            </a:r>
            <a:r>
              <a:rPr lang="en-US" sz="2400" dirty="0" err="1">
                <a:latin typeface="Times New Roman" pitchFamily="18" charset="0"/>
                <a:cs typeface="Times New Roman" pitchFamily="18" charset="0"/>
              </a:rPr>
              <a:t>Tiếng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vọng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đẹp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sĩ</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378062694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mph" presetSubtype="0" fill="hold" nodeType="clickEffect">
                                  <p:stCondLst>
                                    <p:cond delay="0"/>
                                  </p:stCondLst>
                                  <p:childTnLst>
                                    <p:animScale>
                                      <p:cBhvr>
                                        <p:cTn id="51"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3036163" y="61383"/>
            <a:ext cx="2530136" cy="800158"/>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18" name="Rounded Rectangle 17"/>
          <p:cNvSpPr/>
          <p:nvPr/>
        </p:nvSpPr>
        <p:spPr>
          <a:xfrm>
            <a:off x="3235911" y="110844"/>
            <a:ext cx="2123983" cy="653346"/>
          </a:xfrm>
          <a:prstGeom prst="roundRect">
            <a:avLst/>
          </a:prstGeom>
          <a:solidFill>
            <a:schemeClr val="bg1"/>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19" name="TextBox 18"/>
          <p:cNvSpPr txBox="1">
            <a:spLocks noChangeArrowheads="1"/>
          </p:cNvSpPr>
          <p:nvPr/>
        </p:nvSpPr>
        <p:spPr bwMode="auto">
          <a:xfrm>
            <a:off x="3143250" y="172041"/>
            <a:ext cx="255621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3200" b="1" dirty="0" smtClean="0">
                <a:solidFill>
                  <a:srgbClr val="FF0000"/>
                </a:solidFill>
                <a:latin typeface="Times New Roman" panose="02020603050405020304" pitchFamily="18" charset="0"/>
                <a:cs typeface="Times New Roman" panose="02020603050405020304" pitchFamily="18" charset="0"/>
              </a:rPr>
              <a:t>CỔ TÍCH</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a:off x="4235054" y="807582"/>
            <a:ext cx="0" cy="28575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a:off x="1389865" y="1027565"/>
            <a:ext cx="5845325" cy="93689"/>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p:cNvCxnSpPr/>
          <p:nvPr/>
        </p:nvCxnSpPr>
        <p:spPr>
          <a:xfrm>
            <a:off x="4497986" y="1121253"/>
            <a:ext cx="0" cy="295275"/>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2" name="Straight Connector 31"/>
          <p:cNvCxnSpPr/>
          <p:nvPr/>
        </p:nvCxnSpPr>
        <p:spPr>
          <a:xfrm>
            <a:off x="1394552" y="1005388"/>
            <a:ext cx="0" cy="295275"/>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5" name="Straight Connector 34"/>
          <p:cNvCxnSpPr/>
          <p:nvPr/>
        </p:nvCxnSpPr>
        <p:spPr>
          <a:xfrm>
            <a:off x="7235189" y="1121254"/>
            <a:ext cx="0" cy="295275"/>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
        <p:nvSpPr>
          <p:cNvPr id="39" name="Rounded Rectangle 38"/>
          <p:cNvSpPr/>
          <p:nvPr/>
        </p:nvSpPr>
        <p:spPr>
          <a:xfrm>
            <a:off x="531075" y="1295372"/>
            <a:ext cx="1587820" cy="723729"/>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0" name="Rounded Rectangle 39"/>
          <p:cNvSpPr/>
          <p:nvPr/>
        </p:nvSpPr>
        <p:spPr>
          <a:xfrm>
            <a:off x="545680" y="1389407"/>
            <a:ext cx="1573241" cy="489428"/>
          </a:xfrm>
          <a:prstGeom prst="roundRect">
            <a:avLst/>
          </a:prstGeom>
          <a:solidFill>
            <a:schemeClr val="bg1"/>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3655626" y="1355204"/>
            <a:ext cx="1904261" cy="746508"/>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2" name="Rounded Rectangle 41"/>
          <p:cNvSpPr/>
          <p:nvPr/>
        </p:nvSpPr>
        <p:spPr>
          <a:xfrm>
            <a:off x="3745637" y="1464964"/>
            <a:ext cx="1771095" cy="590552"/>
          </a:xfrm>
          <a:prstGeom prst="roundRect">
            <a:avLst/>
          </a:prstGeom>
          <a:solidFill>
            <a:schemeClr val="bg1"/>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5" name="Rounded Rectangle 44"/>
          <p:cNvSpPr/>
          <p:nvPr/>
        </p:nvSpPr>
        <p:spPr>
          <a:xfrm>
            <a:off x="6485630" y="1388837"/>
            <a:ext cx="2516328" cy="86213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6" name="Rounded Rectangle 45"/>
          <p:cNvSpPr/>
          <p:nvPr/>
        </p:nvSpPr>
        <p:spPr>
          <a:xfrm>
            <a:off x="6538405" y="1522886"/>
            <a:ext cx="2403629" cy="628433"/>
          </a:xfrm>
          <a:prstGeom prst="roundRect">
            <a:avLst/>
          </a:prstGeom>
          <a:solidFill>
            <a:schemeClr val="bg1"/>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9" name="TextBox 48"/>
          <p:cNvSpPr txBox="1">
            <a:spLocks noChangeArrowheads="1"/>
          </p:cNvSpPr>
          <p:nvPr/>
        </p:nvSpPr>
        <p:spPr bwMode="auto">
          <a:xfrm>
            <a:off x="603090" y="1437249"/>
            <a:ext cx="150122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400" b="1" dirty="0" smtClean="0">
                <a:solidFill>
                  <a:srgbClr val="006600"/>
                </a:solidFill>
                <a:latin typeface="Times New Roman" panose="02020603050405020304" pitchFamily="18" charset="0"/>
                <a:cs typeface="Times New Roman" panose="02020603050405020304" pitchFamily="18" charset="0"/>
              </a:rPr>
              <a:t>KHÁI NIỆM</a:t>
            </a:r>
            <a:endParaRPr lang="vi-VN" altLang="en-US" sz="2400" b="1" dirty="0">
              <a:solidFill>
                <a:srgbClr val="006600"/>
              </a:solidFill>
              <a:latin typeface="Times New Roman" panose="02020603050405020304" pitchFamily="18" charset="0"/>
              <a:cs typeface="Times New Roman" panose="02020603050405020304" pitchFamily="18" charset="0"/>
            </a:endParaRPr>
          </a:p>
        </p:txBody>
      </p:sp>
      <p:sp>
        <p:nvSpPr>
          <p:cNvPr id="50" name="TextBox 49"/>
          <p:cNvSpPr txBox="1">
            <a:spLocks noChangeArrowheads="1"/>
          </p:cNvSpPr>
          <p:nvPr/>
        </p:nvSpPr>
        <p:spPr bwMode="auto">
          <a:xfrm>
            <a:off x="3750456" y="1497626"/>
            <a:ext cx="1805858"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400" b="1" dirty="0" smtClean="0">
                <a:solidFill>
                  <a:srgbClr val="006600"/>
                </a:solidFill>
                <a:latin typeface="Times New Roman" panose="02020603050405020304" pitchFamily="18" charset="0"/>
                <a:cs typeface="Times New Roman" panose="02020603050405020304" pitchFamily="18" charset="0"/>
              </a:rPr>
              <a:t>CÁC VĂN BẢN</a:t>
            </a:r>
            <a:endParaRPr lang="vi-VN" altLang="en-US" sz="2400" b="1" dirty="0">
              <a:solidFill>
                <a:srgbClr val="006600"/>
              </a:solidFill>
              <a:latin typeface="Times New Roman" panose="02020603050405020304" pitchFamily="18" charset="0"/>
              <a:cs typeface="Times New Roman" panose="02020603050405020304" pitchFamily="18" charset="0"/>
            </a:endParaRPr>
          </a:p>
        </p:txBody>
      </p:sp>
      <p:sp>
        <p:nvSpPr>
          <p:cNvPr id="52" name="TextBox 51"/>
          <p:cNvSpPr txBox="1">
            <a:spLocks noChangeArrowheads="1"/>
          </p:cNvSpPr>
          <p:nvPr/>
        </p:nvSpPr>
        <p:spPr bwMode="auto">
          <a:xfrm>
            <a:off x="6406670" y="1649793"/>
            <a:ext cx="2595288"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400" b="1" dirty="0" smtClean="0">
                <a:solidFill>
                  <a:srgbClr val="006600"/>
                </a:solidFill>
                <a:latin typeface="Times New Roman" panose="02020603050405020304" pitchFamily="18" charset="0"/>
                <a:cs typeface="Times New Roman" panose="02020603050405020304" pitchFamily="18" charset="0"/>
              </a:rPr>
              <a:t>NỘI DUNG, Ý NGHĨA</a:t>
            </a:r>
            <a:endParaRPr lang="vi-VN" altLang="en-US" sz="2400" b="1" i="1" dirty="0">
              <a:solidFill>
                <a:srgbClr val="006600"/>
              </a:solidFill>
              <a:latin typeface="Times New Roman" panose="02020603050405020304" pitchFamily="18" charset="0"/>
              <a:cs typeface="Times New Roman" panose="02020603050405020304" pitchFamily="18" charset="0"/>
            </a:endParaRPr>
          </a:p>
        </p:txBody>
      </p:sp>
      <p:sp>
        <p:nvSpPr>
          <p:cNvPr id="20" name="Down Arrow 19"/>
          <p:cNvSpPr/>
          <p:nvPr/>
        </p:nvSpPr>
        <p:spPr>
          <a:xfrm>
            <a:off x="1128717" y="2019100"/>
            <a:ext cx="761075" cy="320708"/>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1" name="Rounded Rectangle 20"/>
          <p:cNvSpPr/>
          <p:nvPr/>
        </p:nvSpPr>
        <p:spPr>
          <a:xfrm>
            <a:off x="73801" y="2351277"/>
            <a:ext cx="3581825" cy="4551740"/>
          </a:xfrm>
          <a:prstGeom prst="roundRect">
            <a:avLst/>
          </a:prstGeom>
          <a:solidFill>
            <a:srgbClr val="FFC000"/>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24" name="TextBox 23"/>
          <p:cNvSpPr txBox="1">
            <a:spLocks noChangeArrowheads="1"/>
          </p:cNvSpPr>
          <p:nvPr/>
        </p:nvSpPr>
        <p:spPr bwMode="auto">
          <a:xfrm>
            <a:off x="84751" y="2426048"/>
            <a:ext cx="3471155" cy="40934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vi-VN" sz="2000" dirty="0">
                <a:latin typeface="Times New Roman" panose="02020603050405020304" pitchFamily="18" charset="0"/>
                <a:cs typeface="Times New Roman" panose="02020603050405020304" pitchFamily="18" charset="0"/>
              </a:rPr>
              <a:t>-</a:t>
            </a:r>
            <a:r>
              <a:rPr lang="vi-VN" sz="2000" b="1" i="1" dirty="0">
                <a:latin typeface="Times New Roman" panose="02020603050405020304" pitchFamily="18" charset="0"/>
                <a:cs typeface="Times New Roman" panose="02020603050405020304" pitchFamily="18" charset="0"/>
              </a:rPr>
              <a:t>Truyện cổ tích là loại truyện dân gian, thường có yếu tố hoang đường, kì ảo, kể về cuộc đời của một số kiểu nhân vật như: nhân vật có tài năng kì lạ, nhân vật dũng sĩ, nhân vật thông minh, nhân vật bất hạnh, nhân vật ngốc nghếch, người mang lốt vật,... nhằm thể hiện ước mơ, niềm tin của nhân dân vê chiến thắng cuối cùng của cái thiện đối với cái ác, </a:t>
            </a:r>
            <a:r>
              <a:rPr lang="vi-VN" sz="2000" b="1" i="1" dirty="0" smtClean="0">
                <a:latin typeface="Times New Roman" panose="02020603050405020304" pitchFamily="18" charset="0"/>
                <a:cs typeface="Times New Roman" panose="02020603050405020304" pitchFamily="18" charset="0"/>
              </a:rPr>
              <a:t>cá</a:t>
            </a:r>
            <a:r>
              <a:rPr lang="en-US" sz="2000" b="1" i="1" dirty="0" err="1" smtClean="0">
                <a:latin typeface="Times New Roman" panose="02020603050405020304" pitchFamily="18" charset="0"/>
                <a:cs typeface="Times New Roman" panose="02020603050405020304" pitchFamily="18" charset="0"/>
              </a:rPr>
              <a:t>i</a:t>
            </a:r>
            <a:r>
              <a:rPr lang="vi-VN" sz="2000" b="1" i="1" dirty="0" smtClean="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tốt đối </a:t>
            </a:r>
            <a:r>
              <a:rPr lang="en-US" sz="2000" b="1" i="1" dirty="0" err="1" smtClean="0">
                <a:latin typeface="Times New Roman" panose="02020603050405020304" pitchFamily="18" charset="0"/>
                <a:cs typeface="Times New Roman" panose="02020603050405020304" pitchFamily="18" charset="0"/>
              </a:rPr>
              <a:t>với</a:t>
            </a:r>
            <a:r>
              <a:rPr lang="vi-VN" sz="2000" b="1" i="1" dirty="0" smtClean="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cái xấu,...</a:t>
            </a:r>
            <a:endParaRPr lang="en-US" sz="2000" b="1" i="1" dirty="0">
              <a:latin typeface="Times New Roman" panose="02020603050405020304" pitchFamily="18" charset="0"/>
              <a:cs typeface="Times New Roman" panose="02020603050405020304" pitchFamily="18" charset="0"/>
            </a:endParaRPr>
          </a:p>
        </p:txBody>
      </p:sp>
      <p:sp>
        <p:nvSpPr>
          <p:cNvPr id="25" name="Down Arrow 24"/>
          <p:cNvSpPr/>
          <p:nvPr/>
        </p:nvSpPr>
        <p:spPr>
          <a:xfrm>
            <a:off x="4558724" y="2150087"/>
            <a:ext cx="658091" cy="298287"/>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6" name="Rounded Rectangle 25"/>
          <p:cNvSpPr/>
          <p:nvPr/>
        </p:nvSpPr>
        <p:spPr>
          <a:xfrm>
            <a:off x="3745637" y="2464298"/>
            <a:ext cx="2542309" cy="4248007"/>
          </a:xfrm>
          <a:prstGeom prst="roundRect">
            <a:avLst/>
          </a:prstGeom>
          <a:solidFill>
            <a:srgbClr val="1D9BB8">
              <a:lumMod val="60000"/>
              <a:lumOff val="40000"/>
            </a:srgbClr>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7" name="Rounded Rectangle 26"/>
          <p:cNvSpPr/>
          <p:nvPr/>
        </p:nvSpPr>
        <p:spPr>
          <a:xfrm>
            <a:off x="6358630" y="2676576"/>
            <a:ext cx="2736542" cy="4147703"/>
          </a:xfrm>
          <a:prstGeom prst="roundRect">
            <a:avLst/>
          </a:prstGeom>
          <a:solidFill>
            <a:srgbClr val="CC99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9" name="Down Arrow 28"/>
          <p:cNvSpPr/>
          <p:nvPr/>
        </p:nvSpPr>
        <p:spPr>
          <a:xfrm>
            <a:off x="7141613" y="2351277"/>
            <a:ext cx="748026" cy="325298"/>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30" name="TextBox 29"/>
          <p:cNvSpPr txBox="1">
            <a:spLocks noChangeArrowheads="1"/>
          </p:cNvSpPr>
          <p:nvPr/>
        </p:nvSpPr>
        <p:spPr bwMode="auto">
          <a:xfrm>
            <a:off x="3801863" y="2942741"/>
            <a:ext cx="2363680"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Thạch</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Sanh</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Sọ</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Dừa</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Tấm</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Cám</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Em</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bé</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thông</a:t>
            </a:r>
            <a:r>
              <a:rPr lang="en-US" sz="2400" b="1" i="1" dirty="0" smtClean="0">
                <a:latin typeface="Times New Roman" panose="02020603050405020304" pitchFamily="18" charset="0"/>
                <a:cs typeface="Times New Roman" panose="02020603050405020304" pitchFamily="18" charset="0"/>
              </a:rPr>
              <a:t> minh</a:t>
            </a: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Cây</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bút</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thần</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Ông</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lão</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đánh</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cá</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và</a:t>
            </a:r>
            <a:r>
              <a:rPr lang="en-US" sz="2400" b="1" i="1" dirty="0" smtClean="0">
                <a:latin typeface="Times New Roman" panose="02020603050405020304" pitchFamily="18" charset="0"/>
                <a:cs typeface="Times New Roman" panose="02020603050405020304" pitchFamily="18" charset="0"/>
              </a:rPr>
              <a:t> con </a:t>
            </a:r>
            <a:r>
              <a:rPr lang="en-US" sz="2400" b="1" i="1" dirty="0" err="1" smtClean="0">
                <a:latin typeface="Times New Roman" panose="02020603050405020304" pitchFamily="18" charset="0"/>
                <a:cs typeface="Times New Roman" panose="02020603050405020304" pitchFamily="18" charset="0"/>
              </a:rPr>
              <a:t>cá</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vàng</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err="1" smtClean="0">
                <a:latin typeface="Times New Roman" panose="02020603050405020304" pitchFamily="18" charset="0"/>
                <a:cs typeface="Times New Roman" panose="02020603050405020304" pitchFamily="18" charset="0"/>
              </a:rPr>
              <a:t>Cây</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khế</a:t>
            </a:r>
            <a:endParaRPr lang="en-US" sz="2400" b="1" i="1" dirty="0" smtClean="0">
              <a:latin typeface="Times New Roman" panose="02020603050405020304" pitchFamily="18" charset="0"/>
              <a:cs typeface="Times New Roman" panose="02020603050405020304" pitchFamily="18" charset="0"/>
            </a:endParaRPr>
          </a:p>
          <a:p>
            <a:pPr marL="342900" indent="-342900" algn="just">
              <a:buFontTx/>
              <a:buChar char="-"/>
            </a:pPr>
            <a:r>
              <a:rPr lang="en-US" sz="2400" b="1" i="1" dirty="0" smtClean="0">
                <a:latin typeface="Times New Roman" panose="02020603050405020304" pitchFamily="18" charset="0"/>
                <a:cs typeface="Times New Roman" panose="02020603050405020304" pitchFamily="18" charset="0"/>
              </a:rPr>
              <a:t>.........................</a:t>
            </a:r>
          </a:p>
          <a:p>
            <a:pPr marL="342900" indent="-342900" algn="just">
              <a:buFontTx/>
              <a:buChar char="-"/>
            </a:pPr>
            <a:endParaRPr lang="en-US" sz="2000" b="1" i="1" dirty="0">
              <a:latin typeface="Times New Roman" panose="02020603050405020304" pitchFamily="18" charset="0"/>
              <a:cs typeface="Times New Roman" panose="02020603050405020304" pitchFamily="18" charset="0"/>
            </a:endParaRPr>
          </a:p>
        </p:txBody>
      </p:sp>
      <p:sp>
        <p:nvSpPr>
          <p:cNvPr id="31" name="TextBox 30"/>
          <p:cNvSpPr txBox="1">
            <a:spLocks noChangeArrowheads="1"/>
          </p:cNvSpPr>
          <p:nvPr/>
        </p:nvSpPr>
        <p:spPr bwMode="auto">
          <a:xfrm>
            <a:off x="6415945" y="3042266"/>
            <a:ext cx="252989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lgn="just">
              <a:buFontTx/>
              <a:buChar char="-"/>
            </a:pPr>
            <a:r>
              <a:rPr lang="en-US" sz="2000" b="1" i="1" dirty="0" smtClean="0">
                <a:latin typeface="Times New Roman" panose="02020603050405020304" pitchFamily="18" charset="0"/>
                <a:cs typeface="Times New Roman" panose="02020603050405020304" pitchFamily="18" charset="0"/>
              </a:rPr>
              <a:t>Ca </a:t>
            </a:r>
            <a:r>
              <a:rPr lang="en-US" sz="2000" b="1" i="1" dirty="0" err="1" smtClean="0">
                <a:latin typeface="Times New Roman" panose="02020603050405020304" pitchFamily="18" charset="0"/>
                <a:cs typeface="Times New Roman" panose="02020603050405020304" pitchFamily="18" charset="0"/>
              </a:rPr>
              <a:t>ngợi</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những</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người</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hiền</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lành</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tốt</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bụng</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thông</a:t>
            </a:r>
            <a:r>
              <a:rPr lang="en-US" sz="2000" b="1" i="1" dirty="0" smtClean="0">
                <a:latin typeface="Times New Roman" panose="02020603050405020304" pitchFamily="18" charset="0"/>
                <a:cs typeface="Times New Roman" panose="02020603050405020304" pitchFamily="18" charset="0"/>
              </a:rPr>
              <a:t> minh, </a:t>
            </a:r>
            <a:r>
              <a:rPr lang="en-US" sz="2000" b="1" i="1" dirty="0" err="1" smtClean="0">
                <a:latin typeface="Times New Roman" panose="02020603050405020304" pitchFamily="18" charset="0"/>
                <a:cs typeface="Times New Roman" panose="02020603050405020304" pitchFamily="18" charset="0"/>
              </a:rPr>
              <a:t>chăm</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chỉ</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tài</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trí</a:t>
            </a:r>
            <a:r>
              <a:rPr lang="en-US" sz="2000" b="1" i="1" dirty="0" smtClean="0">
                <a:latin typeface="Times New Roman" panose="02020603050405020304" pitchFamily="18" charset="0"/>
                <a:cs typeface="Times New Roman" panose="02020603050405020304" pitchFamily="18" charset="0"/>
              </a:rPr>
              <a:t>........</a:t>
            </a:r>
          </a:p>
          <a:p>
            <a:pPr marL="342900" indent="-342900" algn="just">
              <a:buFontTx/>
              <a:buChar char="-"/>
            </a:pPr>
            <a:r>
              <a:rPr lang="en-US" sz="2000" b="1" i="1" dirty="0" err="1" smtClean="0">
                <a:latin typeface="Times New Roman" panose="02020603050405020304" pitchFamily="18" charset="0"/>
                <a:cs typeface="Times New Roman" panose="02020603050405020304" pitchFamily="18" charset="0"/>
              </a:rPr>
              <a:t>Phê</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phán</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những</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kể</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tham</a:t>
            </a:r>
            <a:r>
              <a:rPr lang="en-US" sz="2000" b="1" i="1" dirty="0" smtClean="0">
                <a:latin typeface="Times New Roman" panose="02020603050405020304" pitchFamily="18" charset="0"/>
                <a:cs typeface="Times New Roman" panose="02020603050405020304" pitchFamily="18" charset="0"/>
              </a:rPr>
              <a:t> lam, </a:t>
            </a:r>
            <a:r>
              <a:rPr lang="en-US" sz="2000" b="1" i="1" dirty="0" err="1" smtClean="0">
                <a:latin typeface="Times New Roman" panose="02020603050405020304" pitchFamily="18" charset="0"/>
                <a:cs typeface="Times New Roman" panose="02020603050405020304" pitchFamily="18" charset="0"/>
              </a:rPr>
              <a:t>độc</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ác</a:t>
            </a:r>
            <a:r>
              <a:rPr lang="en-US" sz="2000" b="1" i="1" dirty="0" smtClean="0">
                <a:latin typeface="Times New Roman" panose="02020603050405020304" pitchFamily="18" charset="0"/>
                <a:cs typeface="Times New Roman" panose="02020603050405020304" pitchFamily="18" charset="0"/>
              </a:rPr>
              <a:t>...</a:t>
            </a:r>
          </a:p>
          <a:p>
            <a:pPr marL="342900" indent="-342900" algn="just">
              <a:buFontTx/>
              <a:buChar char="-"/>
            </a:pPr>
            <a:r>
              <a:rPr lang="en-US" sz="2000" b="1" i="1" dirty="0" err="1" smtClean="0">
                <a:latin typeface="Times New Roman" panose="02020603050405020304" pitchFamily="18" charset="0"/>
                <a:cs typeface="Times New Roman" panose="02020603050405020304" pitchFamily="18" charset="0"/>
              </a:rPr>
              <a:t>Thể</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hiện</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quan</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điểm</a:t>
            </a:r>
            <a:r>
              <a:rPr lang="en-US" sz="2000" b="1" i="1" dirty="0" smtClean="0">
                <a:latin typeface="Times New Roman" panose="02020603050405020304" pitchFamily="18" charset="0"/>
                <a:cs typeface="Times New Roman" panose="02020603050405020304" pitchFamily="18" charset="0"/>
              </a:rPr>
              <a:t> “ở </a:t>
            </a:r>
            <a:r>
              <a:rPr lang="en-US" sz="2000" b="1" i="1" dirty="0" err="1" smtClean="0">
                <a:latin typeface="Times New Roman" panose="02020603050405020304" pitchFamily="18" charset="0"/>
                <a:cs typeface="Times New Roman" panose="02020603050405020304" pitchFamily="18" charset="0"/>
              </a:rPr>
              <a:t>hiền</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gặp</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lành</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ác</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giả</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ác</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báo</a:t>
            </a:r>
            <a:r>
              <a:rPr lang="en-US" sz="2000" b="1" i="1" dirty="0" smtClean="0">
                <a:latin typeface="Times New Roman" panose="02020603050405020304" pitchFamily="18" charset="0"/>
                <a:cs typeface="Times New Roman" panose="02020603050405020304" pitchFamily="18" charset="0"/>
              </a:rPr>
              <a:t>”.....</a:t>
            </a:r>
            <a:endParaRPr lang="en-US" sz="2000" b="1" i="1" dirty="0">
              <a:latin typeface="Times New Roman" panose="02020603050405020304" pitchFamily="18" charset="0"/>
              <a:cs typeface="Times New Roman" panose="02020603050405020304" pitchFamily="18" charset="0"/>
            </a:endParaRPr>
          </a:p>
        </p:txBody>
      </p:sp>
      <p:pic>
        <p:nvPicPr>
          <p:cNvPr id="33" name="图片 1"/>
          <p:cNvPicPr>
            <a:picLocks noChangeAspect="1"/>
          </p:cNvPicPr>
          <p:nvPr/>
        </p:nvPicPr>
        <p:blipFill rotWithShape="1">
          <a:blip r:embed="rId2" cstate="print">
            <a:extLst>
              <a:ext uri="{28A0092B-C50C-407E-A947-70E740481C1C}">
                <a14:useLocalDpi xmlns:a14="http://schemas.microsoft.com/office/drawing/2010/main" xmlns="" val="0"/>
              </a:ext>
            </a:extLst>
          </a:blip>
          <a:srcRect l="32760" r="8347"/>
          <a:stretch>
            <a:fillRect/>
          </a:stretch>
        </p:blipFill>
        <p:spPr>
          <a:xfrm flipH="1">
            <a:off x="-98237" y="-45086"/>
            <a:ext cx="2015470" cy="1270978"/>
          </a:xfrm>
          <a:prstGeom prst="rect">
            <a:avLst/>
          </a:prstGeom>
        </p:spPr>
      </p:pic>
      <p:pic>
        <p:nvPicPr>
          <p:cNvPr id="34"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57076" y="-41728"/>
            <a:ext cx="914819" cy="1448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4741602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arn(inVertical)">
                                      <p:cBhvr>
                                        <p:cTn id="18" dur="500"/>
                                        <p:tgtEl>
                                          <p:spTgt spid="2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inVertical)">
                                      <p:cBhvr>
                                        <p:cTn id="23" dur="500"/>
                                        <p:tgtEl>
                                          <p:spTgt spid="32"/>
                                        </p:tgtEl>
                                      </p:cBhvr>
                                    </p:animEffect>
                                  </p:childTnLst>
                                </p:cTn>
                              </p:par>
                              <p:par>
                                <p:cTn id="24" presetID="16" presetClass="entr" presetSubtype="21"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barn(inVertical)">
                                      <p:cBhvr>
                                        <p:cTn id="26" dur="500"/>
                                        <p:tgtEl>
                                          <p:spTgt spid="2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barn(inVertical)">
                                      <p:cBhvr>
                                        <p:cTn id="29" dur="500"/>
                                        <p:tgtEl>
                                          <p:spTgt spid="49"/>
                                        </p:tgtEl>
                                      </p:cBhvr>
                                    </p:animEffect>
                                  </p:childTnLst>
                                </p:cTn>
                              </p:par>
                              <p:par>
                                <p:cTn id="30" presetID="16" presetClass="entr" presetSubtype="21"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par>
                                <p:cTn id="33" presetID="16" presetClass="entr" presetSubtype="21"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barn(inVertical)">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par>
                                <p:cTn id="40" presetID="16" presetClass="entr" presetSubtype="21"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arn(inVertical)">
                                      <p:cBhvr>
                                        <p:cTn id="45" dur="500"/>
                                        <p:tgtEl>
                                          <p:spTgt spid="24"/>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6" presetClass="entr" presetSubtype="21" fill="hold"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barn(inVertical)">
                                      <p:cBhvr>
                                        <p:cTn id="50" dur="500"/>
                                        <p:tgtEl>
                                          <p:spTgt spid="2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barn(inVertical)">
                                      <p:cBhvr>
                                        <p:cTn id="53" dur="500"/>
                                        <p:tgtEl>
                                          <p:spTgt spid="50"/>
                                        </p:tgtEl>
                                      </p:cBhvr>
                                    </p:animEffect>
                                  </p:childTnLst>
                                </p:cTn>
                              </p:par>
                              <p:par>
                                <p:cTn id="54" presetID="16" presetClass="entr" presetSubtype="21" fill="hold"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barn(inVertical)">
                                      <p:cBhvr>
                                        <p:cTn id="56" dur="500"/>
                                        <p:tgtEl>
                                          <p:spTgt spid="42"/>
                                        </p:tgtEl>
                                      </p:cBhvr>
                                    </p:animEffect>
                                  </p:childTnLst>
                                </p:cTn>
                              </p:par>
                              <p:par>
                                <p:cTn id="57" presetID="16" presetClass="entr" presetSubtype="21"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barn(inVertical)">
                                      <p:cBhvr>
                                        <p:cTn id="59" dur="500"/>
                                        <p:tgtEl>
                                          <p:spTgt spid="41"/>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barn(inVertical)">
                                      <p:cBhvr>
                                        <p:cTn id="64" dur="500"/>
                                        <p:tgtEl>
                                          <p:spTgt spid="25"/>
                                        </p:tgtEl>
                                      </p:cBhvr>
                                    </p:animEffect>
                                  </p:childTnLst>
                                </p:cTn>
                              </p:par>
                              <p:par>
                                <p:cTn id="65" presetID="16" presetClass="entr" presetSubtype="21" fill="hold"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barn(inVertical)">
                                      <p:cBhvr>
                                        <p:cTn id="67" dur="500"/>
                                        <p:tgtEl>
                                          <p:spTgt spid="2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arn(inVertical)">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barn(inVertical)">
                                      <p:cBhvr>
                                        <p:cTn id="75" dur="500"/>
                                        <p:tgtEl>
                                          <p:spTgt spid="35"/>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52"/>
                                        </p:tgtEl>
                                        <p:attrNameLst>
                                          <p:attrName>style.visibility</p:attrName>
                                        </p:attrNameLst>
                                      </p:cBhvr>
                                      <p:to>
                                        <p:strVal val="visible"/>
                                      </p:to>
                                    </p:set>
                                    <p:animEffect transition="in" filter="barn(inVertical)">
                                      <p:cBhvr>
                                        <p:cTn id="78" dur="500"/>
                                        <p:tgtEl>
                                          <p:spTgt spid="52"/>
                                        </p:tgtEl>
                                      </p:cBhvr>
                                    </p:animEffect>
                                  </p:childTnLst>
                                </p:cTn>
                              </p:par>
                              <p:par>
                                <p:cTn id="79" presetID="16" presetClass="entr" presetSubtype="21" fill="hold" nodeType="with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barn(inVertical)">
                                      <p:cBhvr>
                                        <p:cTn id="81" dur="500"/>
                                        <p:tgtEl>
                                          <p:spTgt spid="46"/>
                                        </p:tgtEl>
                                      </p:cBhvr>
                                    </p:animEffect>
                                  </p:childTnLst>
                                </p:cTn>
                              </p:par>
                              <p:par>
                                <p:cTn id="82" presetID="16" presetClass="entr" presetSubtype="21" fill="hold" nodeType="with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barn(inVertical)">
                                      <p:cBhvr>
                                        <p:cTn id="84" dur="500"/>
                                        <p:tgtEl>
                                          <p:spTgt spid="45"/>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barn(inVertical)">
                                      <p:cBhvr>
                                        <p:cTn id="89" dur="500"/>
                                        <p:tgtEl>
                                          <p:spTgt spid="29"/>
                                        </p:tgtEl>
                                      </p:cBhvr>
                                    </p:animEffect>
                                  </p:childTnLst>
                                </p:cTn>
                              </p:par>
                              <p:par>
                                <p:cTn id="90" presetID="16" presetClass="entr" presetSubtype="21" fill="hold" nodeType="with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barn(inVertical)">
                                      <p:cBhvr>
                                        <p:cTn id="92" dur="500"/>
                                        <p:tgtEl>
                                          <p:spTgt spid="27"/>
                                        </p:tgtEl>
                                      </p:cBhvr>
                                    </p:animEffect>
                                  </p:childTnLst>
                                </p:cTn>
                              </p:par>
                              <p:par>
                                <p:cTn id="93" presetID="16" presetClass="entr" presetSubtype="21" fill="hold" grpId="0" nodeType="with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barn(inVertical)">
                                      <p:cBhvr>
                                        <p:cTn id="9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9" grpId="0"/>
      <p:bldP spid="50" grpId="0"/>
      <p:bldP spid="52" grpId="0"/>
      <p:bldP spid="20" grpId="0" animBg="1"/>
      <p:bldP spid="24" grpId="0"/>
      <p:bldP spid="25" grpId="0" animBg="1"/>
      <p:bldP spid="29" grpId="0" animBg="1"/>
      <p:bldP spid="30" grpId="0"/>
      <p:bldP spid="3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00" y="361088"/>
            <a:ext cx="9144000" cy="1304201"/>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625" b="1" dirty="0" err="1">
                <a:solidFill>
                  <a:srgbClr val="FF0000"/>
                </a:solidFill>
                <a:latin typeface="Times New Roman" pitchFamily="18" charset="0"/>
                <a:cs typeface="Times New Roman" pitchFamily="18" charset="0"/>
              </a:rPr>
              <a:t>Câu</a:t>
            </a:r>
            <a:r>
              <a:rPr lang="en-US" sz="2625" b="1" dirty="0">
                <a:solidFill>
                  <a:srgbClr val="FF0000"/>
                </a:solidFill>
                <a:latin typeface="Times New Roman" pitchFamily="18" charset="0"/>
                <a:cs typeface="Times New Roman" pitchFamily="18" charset="0"/>
              </a:rPr>
              <a:t> 9. Chi </a:t>
            </a:r>
            <a:r>
              <a:rPr lang="en-US" sz="2625" b="1" dirty="0" err="1">
                <a:solidFill>
                  <a:srgbClr val="FF0000"/>
                </a:solidFill>
                <a:latin typeface="Times New Roman" pitchFamily="18" charset="0"/>
                <a:cs typeface="Times New Roman" pitchFamily="18" charset="0"/>
              </a:rPr>
              <a:t>tiết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mẹ</a:t>
            </a:r>
            <a:r>
              <a:rPr lang="en-US" sz="2625" b="1" dirty="0">
                <a:solidFill>
                  <a:srgbClr val="FF0000"/>
                </a:solidFill>
                <a:latin typeface="Times New Roman" pitchFamily="18" charset="0"/>
                <a:cs typeface="Times New Roman" pitchFamily="18" charset="0"/>
              </a:rPr>
              <a:t> con </a:t>
            </a:r>
            <a:r>
              <a:rPr lang="en-US" sz="2625" b="1" dirty="0" err="1">
                <a:solidFill>
                  <a:srgbClr val="FF0000"/>
                </a:solidFill>
                <a:latin typeface="Times New Roman" pitchFamily="18" charset="0"/>
                <a:cs typeface="Times New Roman" pitchFamily="18" charset="0"/>
              </a:rPr>
              <a:t>Lí</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Thông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dù</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đã</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được</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Thạch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Sanh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mạng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nhưng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vẫn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bị</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sét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đánh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chết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hóa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thành</a:t>
            </a:r>
            <a:r>
              <a:rPr lang="en-US" sz="2625" b="1" dirty="0">
                <a:solidFill>
                  <a:srgbClr val="FF0000"/>
                </a:solidFill>
                <a:latin typeface="Times New Roman" pitchFamily="18" charset="0"/>
                <a:cs typeface="Times New Roman" pitchFamily="18" charset="0"/>
              </a:rPr>
              <a:t> con </a:t>
            </a:r>
            <a:r>
              <a:rPr lang="en-US" sz="2625" b="1" dirty="0" err="1">
                <a:solidFill>
                  <a:srgbClr val="FF0000"/>
                </a:solidFill>
                <a:latin typeface="Times New Roman" pitchFamily="18" charset="0"/>
                <a:cs typeface="Times New Roman" pitchFamily="18" charset="0"/>
              </a:rPr>
              <a:t>bọ</a:t>
            </a:r>
            <a:r>
              <a:rPr lang="en-US" sz="2625" b="1" dirty="0">
                <a:solidFill>
                  <a:srgbClr val="FF0000"/>
                </a:solidFill>
                <a:latin typeface="Times New Roman" pitchFamily="18" charset="0"/>
                <a:cs typeface="Times New Roman" pitchFamily="18" charset="0"/>
              </a:rPr>
              <a:t> hung </a:t>
            </a:r>
            <a:r>
              <a:rPr lang="en-US" sz="2625" b="1" dirty="0" err="1">
                <a:solidFill>
                  <a:srgbClr val="FF0000"/>
                </a:solidFill>
                <a:latin typeface="Times New Roman" pitchFamily="18" charset="0"/>
                <a:cs typeface="Times New Roman" pitchFamily="18" charset="0"/>
              </a:rPr>
              <a:t>có</a:t>
            </a:r>
            <a:r>
              <a:rPr lang="en-US" sz="2625" b="1" dirty="0">
                <a:solidFill>
                  <a:srgbClr val="FF0000"/>
                </a:solidFill>
                <a:latin typeface="Times New Roman" pitchFamily="18" charset="0"/>
                <a:cs typeface="Times New Roman" pitchFamily="18" charset="0"/>
              </a:rPr>
              <a:t> ý </a:t>
            </a:r>
            <a:r>
              <a:rPr lang="en-US" sz="2625" b="1" dirty="0" err="1">
                <a:solidFill>
                  <a:srgbClr val="FF0000"/>
                </a:solidFill>
                <a:latin typeface="Times New Roman" pitchFamily="18" charset="0"/>
                <a:cs typeface="Times New Roman" pitchFamily="18" charset="0"/>
              </a:rPr>
              <a:t>nghĩa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gì</a:t>
            </a:r>
            <a:r>
              <a:rPr lang="en-US" sz="2625" b="1" dirty="0">
                <a:solidFill>
                  <a:srgbClr val="FF0000"/>
                </a:solidFill>
                <a:latin typeface="Times New Roman" pitchFamily="18" charset="0"/>
                <a:cs typeface="Times New Roman" pitchFamily="18" charset="0"/>
              </a:rPr>
              <a:t> ? </a:t>
            </a:r>
          </a:p>
        </p:txBody>
      </p:sp>
      <p:pic>
        <p:nvPicPr>
          <p:cNvPr id="3" name="Picture 2" descr="—Pngtree—chicken_2525025.png"/>
          <p:cNvPicPr>
            <a:picLocks noChangeAspect="1"/>
          </p:cNvPicPr>
          <p:nvPr/>
        </p:nvPicPr>
        <p:blipFill>
          <a:blip r:embed="rId2" cstate="print"/>
          <a:stretch>
            <a:fillRect/>
          </a:stretch>
        </p:blipFill>
        <p:spPr>
          <a:xfrm>
            <a:off x="60255" y="2049420"/>
            <a:ext cx="891806" cy="891806"/>
          </a:xfrm>
          <a:prstGeom prst="rect">
            <a:avLst/>
          </a:prstGeom>
        </p:spPr>
      </p:pic>
      <p:sp>
        <p:nvSpPr>
          <p:cNvPr id="4" name="TextBox 3"/>
          <p:cNvSpPr txBox="1"/>
          <p:nvPr/>
        </p:nvSpPr>
        <p:spPr>
          <a:xfrm>
            <a:off x="1090285" y="2026814"/>
            <a:ext cx="7724108"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A. Cho </a:t>
            </a:r>
            <a:r>
              <a:rPr lang="en-US" sz="2400" dirty="0" err="1">
                <a:latin typeface="Times New Roman" pitchFamily="18" charset="0"/>
                <a:cs typeface="Times New Roman" pitchFamily="18" charset="0"/>
              </a:rPr>
              <a:t>thấy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p>
        </p:txBody>
      </p:sp>
      <p:pic>
        <p:nvPicPr>
          <p:cNvPr id="5" name="Picture 4" descr="—Pngtree—chicken_2525025.png"/>
          <p:cNvPicPr>
            <a:picLocks noChangeAspect="1"/>
          </p:cNvPicPr>
          <p:nvPr/>
        </p:nvPicPr>
        <p:blipFill>
          <a:blip r:embed="rId2" cstate="print"/>
          <a:stretch>
            <a:fillRect/>
          </a:stretch>
        </p:blipFill>
        <p:spPr>
          <a:xfrm>
            <a:off x="31900" y="3041794"/>
            <a:ext cx="891806" cy="891806"/>
          </a:xfrm>
          <a:prstGeom prst="rect">
            <a:avLst/>
          </a:prstGeom>
        </p:spPr>
      </p:pic>
      <p:pic>
        <p:nvPicPr>
          <p:cNvPr id="7" name="Picture 6" descr="—Pngtree—chicken_2525025.png"/>
          <p:cNvPicPr>
            <a:picLocks noChangeAspect="1"/>
          </p:cNvPicPr>
          <p:nvPr/>
        </p:nvPicPr>
        <p:blipFill>
          <a:blip r:embed="rId2" cstate="print"/>
          <a:stretch>
            <a:fillRect/>
          </a:stretch>
        </p:blipFill>
        <p:spPr>
          <a:xfrm>
            <a:off x="31903" y="3977457"/>
            <a:ext cx="891806" cy="891806"/>
          </a:xfrm>
          <a:prstGeom prst="rect">
            <a:avLst/>
          </a:prstGeom>
        </p:spPr>
      </p:pic>
      <p:sp>
        <p:nvSpPr>
          <p:cNvPr id="8" name="TextBox 7"/>
          <p:cNvSpPr txBox="1"/>
          <p:nvPr/>
        </p:nvSpPr>
        <p:spPr>
          <a:xfrm>
            <a:off x="1051300" y="4124980"/>
            <a:ext cx="8082068"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bọ</a:t>
            </a:r>
            <a:r>
              <a:rPr lang="en-US" sz="2400" dirty="0">
                <a:latin typeface="Times New Roman" pitchFamily="18" charset="0"/>
                <a:cs typeface="Times New Roman" pitchFamily="18" charset="0"/>
              </a:rPr>
              <a:t> hung </a:t>
            </a:r>
          </a:p>
        </p:txBody>
      </p:sp>
      <p:pic>
        <p:nvPicPr>
          <p:cNvPr id="9" name="Picture 8" descr="—Pngtree—chicken_2525025.png"/>
          <p:cNvPicPr>
            <a:picLocks noChangeAspect="1"/>
          </p:cNvPicPr>
          <p:nvPr/>
        </p:nvPicPr>
        <p:blipFill>
          <a:blip r:embed="rId2" cstate="print"/>
          <a:stretch>
            <a:fillRect/>
          </a:stretch>
        </p:blipFill>
        <p:spPr>
          <a:xfrm>
            <a:off x="63799" y="4923754"/>
            <a:ext cx="891806" cy="891806"/>
          </a:xfrm>
          <a:prstGeom prst="rect">
            <a:avLst/>
          </a:prstGeom>
        </p:spPr>
      </p:pic>
      <p:sp>
        <p:nvSpPr>
          <p:cNvPr id="10" name="TextBox 9"/>
          <p:cNvSpPr txBox="1"/>
          <p:nvPr/>
        </p:nvSpPr>
        <p:spPr>
          <a:xfrm>
            <a:off x="1072564" y="4879884"/>
            <a:ext cx="7911950" cy="461663"/>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Cảnh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tai </a:t>
            </a:r>
            <a:r>
              <a:rPr lang="en-US" sz="2400" dirty="0" err="1">
                <a:latin typeface="Times New Roman" pitchFamily="18" charset="0"/>
                <a:cs typeface="Times New Roman" pitchFamily="18" charset="0"/>
              </a:rPr>
              <a:t>nạn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p>
        </p:txBody>
      </p:sp>
      <p:sp>
        <p:nvSpPr>
          <p:cNvPr id="11" name="Rectangle 10"/>
          <p:cNvSpPr/>
          <p:nvPr/>
        </p:nvSpPr>
        <p:spPr>
          <a:xfrm>
            <a:off x="1158950" y="2941222"/>
            <a:ext cx="7612910" cy="830995"/>
          </a:xfrm>
          <a:prstGeom prst="rect">
            <a:avLst/>
          </a:prstGeom>
        </p:spPr>
        <p:txBody>
          <a:bodyPr wrap="square" lIns="91438" tIns="45719" rIns="91438" bIns="45719">
            <a:spAutoFit/>
          </a:bodyPr>
          <a:lstStyle/>
          <a:p>
            <a:r>
              <a:rPr lang="en-US" sz="2400" dirty="0">
                <a:latin typeface="Times New Roman" pitchFamily="18" charset="0"/>
                <a:cs typeface="Times New Roman" pitchFamily="18" charset="0"/>
              </a:rPr>
              <a:t>B. </a:t>
            </a:r>
            <a:r>
              <a:rPr lang="en-US" sz="2400" dirty="0" err="1">
                <a:latin typeface="Times New Roman" pitchFamily="18" charset="0"/>
                <a:cs typeface="Times New Roman" pitchFamily="18" charset="0"/>
              </a:rPr>
              <a:t>Phản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bão</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xmlns="" val="325588399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mph" presetSubtype="0" fill="hold" nodeType="clickEffect">
                                  <p:stCondLst>
                                    <p:cond delay="0"/>
                                  </p:stCondLst>
                                  <p:childTnLst>
                                    <p:animScale>
                                      <p:cBhvr>
                                        <p:cTn id="53"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P spid="10"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900244"/>
          </a:xfrm>
          <a:prstGeom prst="rect">
            <a:avLst/>
          </a:prstGeom>
        </p:spPr>
        <p:style>
          <a:lnRef idx="2">
            <a:schemeClr val="accent6"/>
          </a:lnRef>
          <a:fillRef idx="1">
            <a:schemeClr val="lt1"/>
          </a:fillRef>
          <a:effectRef idx="0">
            <a:schemeClr val="accent6"/>
          </a:effectRef>
          <a:fontRef idx="minor">
            <a:schemeClr val="dk1"/>
          </a:fontRef>
        </p:style>
        <p:txBody>
          <a:bodyPr wrap="square" lIns="91438" tIns="45719" rIns="91438" bIns="45719" rtlCol="0">
            <a:spAutoFit/>
          </a:bodyPr>
          <a:lstStyle/>
          <a:p>
            <a:pPr algn="ctr"/>
            <a:r>
              <a:rPr lang="en-US" sz="2625" b="1" dirty="0" err="1">
                <a:solidFill>
                  <a:srgbClr val="FF0000"/>
                </a:solidFill>
                <a:latin typeface="Times New Roman" pitchFamily="18" charset="0"/>
                <a:cs typeface="Times New Roman" pitchFamily="18" charset="0"/>
              </a:rPr>
              <a:t>Câu</a:t>
            </a:r>
            <a:r>
              <a:rPr lang="en-US" sz="2625" b="1" dirty="0">
                <a:solidFill>
                  <a:srgbClr val="FF0000"/>
                </a:solidFill>
                <a:latin typeface="Times New Roman" pitchFamily="18" charset="0"/>
                <a:cs typeface="Times New Roman" pitchFamily="18" charset="0"/>
              </a:rPr>
              <a:t> 10. Chi </a:t>
            </a:r>
            <a:r>
              <a:rPr lang="en-US" sz="2625" b="1" dirty="0" err="1">
                <a:solidFill>
                  <a:srgbClr val="FF0000"/>
                </a:solidFill>
                <a:latin typeface="Times New Roman" pitchFamily="18" charset="0"/>
                <a:cs typeface="Times New Roman" pitchFamily="18" charset="0"/>
              </a:rPr>
              <a:t>tiết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kết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thúc</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Thạch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Sanh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kết</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hôn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với</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công</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chúa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và</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lên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ngôi</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vua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phản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ánh</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ước</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mơ</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gì</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của</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nhân</a:t>
            </a:r>
            <a:r>
              <a:rPr lang="en-US" sz="2625" b="1" dirty="0">
                <a:solidFill>
                  <a:srgbClr val="FF0000"/>
                </a:solidFill>
                <a:latin typeface="Times New Roman" pitchFamily="18" charset="0"/>
                <a:cs typeface="Times New Roman" pitchFamily="18" charset="0"/>
              </a:rPr>
              <a:t> </a:t>
            </a:r>
            <a:r>
              <a:rPr lang="en-US" sz="2625" b="1" dirty="0" err="1">
                <a:solidFill>
                  <a:srgbClr val="FF0000"/>
                </a:solidFill>
                <a:latin typeface="Times New Roman" pitchFamily="18" charset="0"/>
                <a:cs typeface="Times New Roman" pitchFamily="18" charset="0"/>
              </a:rPr>
              <a:t>dân</a:t>
            </a:r>
            <a:r>
              <a:rPr lang="en-US" sz="2625" b="1" dirty="0">
                <a:solidFill>
                  <a:srgbClr val="FF0000"/>
                </a:solidFill>
                <a:latin typeface="Times New Roman" pitchFamily="18" charset="0"/>
                <a:cs typeface="Times New Roman" pitchFamily="18" charset="0"/>
              </a:rPr>
              <a:t> ?</a:t>
            </a:r>
          </a:p>
        </p:txBody>
      </p:sp>
      <p:pic>
        <p:nvPicPr>
          <p:cNvPr id="3" name="Picture 2" descr="—Pngtree—chicken_2525025.png"/>
          <p:cNvPicPr>
            <a:picLocks noChangeAspect="1"/>
          </p:cNvPicPr>
          <p:nvPr/>
        </p:nvPicPr>
        <p:blipFill>
          <a:blip r:embed="rId2" cstate="print"/>
          <a:stretch>
            <a:fillRect/>
          </a:stretch>
        </p:blipFill>
        <p:spPr>
          <a:xfrm>
            <a:off x="60255" y="2049420"/>
            <a:ext cx="891806" cy="891806"/>
          </a:xfrm>
          <a:prstGeom prst="rect">
            <a:avLst/>
          </a:prstGeom>
        </p:spPr>
      </p:pic>
      <p:sp>
        <p:nvSpPr>
          <p:cNvPr id="4" name="TextBox 3"/>
          <p:cNvSpPr txBox="1"/>
          <p:nvPr/>
        </p:nvSpPr>
        <p:spPr>
          <a:xfrm>
            <a:off x="1026489" y="1984285"/>
            <a:ext cx="7564618" cy="830995"/>
          </a:xfrm>
          <a:prstGeom prst="rect">
            <a:avLst/>
          </a:prstGeom>
          <a:noFill/>
        </p:spPr>
        <p:txBody>
          <a:bodyPr wrap="square" lIns="91438" tIns="45719" rIns="91438" bIns="45719" rtlCol="0">
            <a:spAutoFit/>
          </a:bodyPr>
          <a:lstStyle/>
          <a:p>
            <a:pPr algn="just"/>
            <a:r>
              <a:rPr lang="en-US" sz="2400" dirty="0">
                <a:latin typeface="Times New Roman" pitchFamily="18" charset="0"/>
                <a:cs typeface="Times New Roman" pitchFamily="18" charset="0"/>
              </a:rPr>
              <a:t>A. </a:t>
            </a:r>
            <a:r>
              <a:rPr lang="vi-VN" sz="2400" dirty="0">
                <a:latin typeface="Times New Roman" pitchFamily="18" charset="0"/>
                <a:cs typeface="Times New Roman" pitchFamily="18" charset="0"/>
              </a:rPr>
              <a:t>Ư</a:t>
            </a:r>
            <a:r>
              <a:rPr lang="en-US" sz="2400" dirty="0" err="1">
                <a:latin typeface="Times New Roman" pitchFamily="18" charset="0"/>
                <a:cs typeface="Times New Roman" pitchFamily="18" charset="0"/>
              </a:rPr>
              <a:t>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minh </a:t>
            </a:r>
            <a:r>
              <a:rPr lang="en-US" sz="2400" dirty="0" err="1">
                <a:latin typeface="Times New Roman" pitchFamily="18" charset="0"/>
                <a:cs typeface="Times New Roman" pitchFamily="18" charset="0"/>
              </a:rPr>
              <a:t>quân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tốt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đẹp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nhất</a:t>
            </a:r>
            <a:r>
              <a:rPr lang="en-US" sz="2400" dirty="0">
                <a:latin typeface="Times New Roman" pitchFamily="18" charset="0"/>
                <a:cs typeface="Times New Roman" pitchFamily="18" charset="0"/>
              </a:rPr>
              <a:t> </a:t>
            </a:r>
          </a:p>
        </p:txBody>
      </p:sp>
      <p:pic>
        <p:nvPicPr>
          <p:cNvPr id="5" name="Picture 4" descr="—Pngtree—chicken_2525025.png"/>
          <p:cNvPicPr>
            <a:picLocks noChangeAspect="1"/>
          </p:cNvPicPr>
          <p:nvPr/>
        </p:nvPicPr>
        <p:blipFill>
          <a:blip r:embed="rId2" cstate="print"/>
          <a:stretch>
            <a:fillRect/>
          </a:stretch>
        </p:blipFill>
        <p:spPr>
          <a:xfrm>
            <a:off x="31900" y="3041794"/>
            <a:ext cx="891806" cy="891806"/>
          </a:xfrm>
          <a:prstGeom prst="rect">
            <a:avLst/>
          </a:prstGeom>
        </p:spPr>
      </p:pic>
      <p:pic>
        <p:nvPicPr>
          <p:cNvPr id="7" name="Picture 6" descr="—Pngtree—chicken_2525025.png"/>
          <p:cNvPicPr>
            <a:picLocks noChangeAspect="1"/>
          </p:cNvPicPr>
          <p:nvPr/>
        </p:nvPicPr>
        <p:blipFill>
          <a:blip r:embed="rId2" cstate="print"/>
          <a:stretch>
            <a:fillRect/>
          </a:stretch>
        </p:blipFill>
        <p:spPr>
          <a:xfrm>
            <a:off x="31903" y="3977457"/>
            <a:ext cx="891806" cy="891806"/>
          </a:xfrm>
          <a:prstGeom prst="rect">
            <a:avLst/>
          </a:prstGeom>
        </p:spPr>
      </p:pic>
      <p:sp>
        <p:nvSpPr>
          <p:cNvPr id="8" name="TextBox 7"/>
          <p:cNvSpPr txBox="1"/>
          <p:nvPr/>
        </p:nvSpPr>
        <p:spPr>
          <a:xfrm>
            <a:off x="1051300" y="3965485"/>
            <a:ext cx="8082068"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C. </a:t>
            </a:r>
            <a:r>
              <a:rPr lang="vi-VN" sz="2400" dirty="0">
                <a:latin typeface="Times New Roman" pitchFamily="18" charset="0"/>
                <a:cs typeface="Times New Roman" pitchFamily="18" charset="0"/>
              </a:rPr>
              <a:t>Ư</a:t>
            </a:r>
            <a:r>
              <a:rPr lang="en-US" sz="2400" dirty="0" err="1">
                <a:latin typeface="Times New Roman" pitchFamily="18" charset="0"/>
                <a:cs typeface="Times New Roman" pitchFamily="18" charset="0"/>
              </a:rPr>
              <a:t>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kém</a:t>
            </a:r>
            <a:r>
              <a:rPr lang="en-US" sz="2400" dirty="0">
                <a:latin typeface="Times New Roman" pitchFamily="18" charset="0"/>
                <a:cs typeface="Times New Roman" pitchFamily="18" charset="0"/>
              </a:rPr>
              <a:t> </a:t>
            </a:r>
          </a:p>
        </p:txBody>
      </p:sp>
      <p:pic>
        <p:nvPicPr>
          <p:cNvPr id="9" name="Picture 8" descr="—Pngtree—chicken_2525025.png"/>
          <p:cNvPicPr>
            <a:picLocks noChangeAspect="1"/>
          </p:cNvPicPr>
          <p:nvPr/>
        </p:nvPicPr>
        <p:blipFill>
          <a:blip r:embed="rId2" cstate="print"/>
          <a:stretch>
            <a:fillRect/>
          </a:stretch>
        </p:blipFill>
        <p:spPr>
          <a:xfrm>
            <a:off x="63799" y="4923754"/>
            <a:ext cx="891806" cy="891806"/>
          </a:xfrm>
          <a:prstGeom prst="rect">
            <a:avLst/>
          </a:prstGeom>
        </p:spPr>
      </p:pic>
      <p:sp>
        <p:nvSpPr>
          <p:cNvPr id="10" name="TextBox 9"/>
          <p:cNvSpPr txBox="1"/>
          <p:nvPr/>
        </p:nvSpPr>
        <p:spPr>
          <a:xfrm>
            <a:off x="1072564" y="4879883"/>
            <a:ext cx="7911950" cy="830995"/>
          </a:xfrm>
          <a:prstGeom prst="rect">
            <a:avLst/>
          </a:prstGeom>
          <a:noFill/>
        </p:spPr>
        <p:txBody>
          <a:bodyPr wrap="square" lIns="91438" tIns="45719" rIns="91438" bIns="45719" rtlCol="0">
            <a:spAutoFit/>
          </a:bodyPr>
          <a:lstStyle/>
          <a:p>
            <a:r>
              <a:rPr lang="en-US" sz="2400" dirty="0">
                <a:latin typeface="Times New Roman" pitchFamily="18" charset="0"/>
                <a:cs typeface="Times New Roman" pitchFamily="18" charset="0"/>
              </a:rPr>
              <a:t>D. </a:t>
            </a:r>
            <a:r>
              <a:rPr lang="vi-VN" sz="2400" dirty="0">
                <a:latin typeface="Times New Roman" pitchFamily="18" charset="0"/>
                <a:cs typeface="Times New Roman" pitchFamily="18" charset="0"/>
              </a:rPr>
              <a:t>Ư</a:t>
            </a:r>
            <a:r>
              <a:rPr lang="en-US" sz="2400" dirty="0" err="1">
                <a:latin typeface="Times New Roman" pitchFamily="18" charset="0"/>
                <a:cs typeface="Times New Roman" pitchFamily="18" charset="0"/>
              </a:rPr>
              <a:t>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quốc</a:t>
            </a:r>
            <a:r>
              <a:rPr lang="en-US" sz="2400" dirty="0">
                <a:latin typeface="Times New Roman" pitchFamily="18" charset="0"/>
                <a:cs typeface="Times New Roman" pitchFamily="18" charset="0"/>
              </a:rPr>
              <a:t> .</a:t>
            </a:r>
          </a:p>
        </p:txBody>
      </p:sp>
      <p:sp>
        <p:nvSpPr>
          <p:cNvPr id="11" name="Rectangle 10"/>
          <p:cNvSpPr/>
          <p:nvPr/>
        </p:nvSpPr>
        <p:spPr>
          <a:xfrm>
            <a:off x="1084519" y="3047552"/>
            <a:ext cx="7612910" cy="830995"/>
          </a:xfrm>
          <a:prstGeom prst="rect">
            <a:avLst/>
          </a:prstGeom>
        </p:spPr>
        <p:txBody>
          <a:bodyPr wrap="square" lIns="91438" tIns="45719" rIns="91438" bIns="45719">
            <a:spAutoFit/>
          </a:bodyPr>
          <a:lstStyle/>
          <a:p>
            <a:r>
              <a:rPr lang="en-US" sz="2400" dirty="0">
                <a:latin typeface="Times New Roman" pitchFamily="18" charset="0"/>
                <a:cs typeface="Times New Roman" pitchFamily="18" charset="0"/>
              </a:rPr>
              <a:t>B. </a:t>
            </a:r>
            <a:r>
              <a:rPr lang="vi-VN" sz="2400" dirty="0">
                <a:latin typeface="Times New Roman" pitchFamily="18" charset="0"/>
                <a:cs typeface="Times New Roman" pitchFamily="18" charset="0"/>
              </a:rPr>
              <a:t>Ư</a:t>
            </a:r>
            <a:r>
              <a:rPr lang="en-US" sz="2400" dirty="0" err="1">
                <a:latin typeface="Times New Roman" pitchFamily="18" charset="0"/>
                <a:cs typeface="Times New Roman" pitchFamily="18" charset="0"/>
              </a:rPr>
              <a:t>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ấn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4186386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mph" presetSubtype="0" fill="hold" nodeType="clickEffect">
                                  <p:stCondLst>
                                    <p:cond delay="0"/>
                                  </p:stCondLst>
                                  <p:childTnLst>
                                    <p:animScale>
                                      <p:cBhvr>
                                        <p:cTn id="53"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8"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7" name="Picture 7" descr="thach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954981" y="0"/>
            <a:ext cx="2189019" cy="212667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25608" name="Picture 8" descr="thach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324619" y="4572000"/>
            <a:ext cx="2323464" cy="2285999"/>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33801" name="Picture 9" descr="thach1"/>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2286001" cy="2286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25613" name="Picture 13" descr="thach19"/>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962487" y="4572001"/>
            <a:ext cx="2274198" cy="2286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4" name="Picture 13"/>
          <p:cNvPicPr/>
          <p:nvPr/>
        </p:nvPicPr>
        <p:blipFill>
          <a:blip r:embed="rId6">
            <a:extLst>
              <a:ext uri="{28A0092B-C50C-407E-A947-70E740481C1C}">
                <a14:useLocalDpi xmlns:a14="http://schemas.microsoft.com/office/drawing/2010/main" xmlns="" val="0"/>
              </a:ext>
            </a:extLst>
          </a:blip>
          <a:stretch>
            <a:fillRect/>
          </a:stretch>
        </p:blipFill>
        <p:spPr>
          <a:xfrm>
            <a:off x="2342937" y="-20783"/>
            <a:ext cx="2323465" cy="2306783"/>
          </a:xfrm>
          <a:prstGeom prst="rect">
            <a:avLst/>
          </a:prstGeom>
          <a:ln>
            <a:solidFill>
              <a:schemeClr val="tx1"/>
            </a:solidFill>
          </a:ln>
        </p:spPr>
      </p:pic>
      <p:pic>
        <p:nvPicPr>
          <p:cNvPr id="17" name="Picture 16"/>
          <p:cNvPicPr/>
          <p:nvPr/>
        </p:nvPicPr>
        <p:blipFill>
          <a:blip r:embed="rId7">
            <a:extLst>
              <a:ext uri="{28A0092B-C50C-407E-A947-70E740481C1C}">
                <a14:useLocalDpi xmlns:a14="http://schemas.microsoft.com/office/drawing/2010/main" xmlns="" val="0"/>
              </a:ext>
            </a:extLst>
          </a:blip>
          <a:stretch>
            <a:fillRect/>
          </a:stretch>
        </p:blipFill>
        <p:spPr>
          <a:xfrm>
            <a:off x="-8341" y="2313709"/>
            <a:ext cx="2351278" cy="2410446"/>
          </a:xfrm>
          <a:prstGeom prst="rect">
            <a:avLst/>
          </a:prstGeom>
          <a:ln>
            <a:solidFill>
              <a:schemeClr val="tx1"/>
            </a:solidFill>
          </a:ln>
        </p:spPr>
      </p:pic>
      <p:pic>
        <p:nvPicPr>
          <p:cNvPr id="18" name="Picture 17"/>
          <p:cNvPicPr/>
          <p:nvPr/>
        </p:nvPicPr>
        <p:blipFill>
          <a:blip r:embed="rId8">
            <a:extLst>
              <a:ext uri="{28A0092B-C50C-407E-A947-70E740481C1C}">
                <a14:useLocalDpi xmlns:a14="http://schemas.microsoft.com/office/drawing/2010/main" xmlns="" val="0"/>
              </a:ext>
            </a:extLst>
          </a:blip>
          <a:stretch>
            <a:fillRect/>
          </a:stretch>
        </p:blipFill>
        <p:spPr>
          <a:xfrm>
            <a:off x="2317032" y="2286000"/>
            <a:ext cx="2349370" cy="2286000"/>
          </a:xfrm>
          <a:prstGeom prst="rect">
            <a:avLst/>
          </a:prstGeom>
        </p:spPr>
      </p:pic>
      <p:pic>
        <p:nvPicPr>
          <p:cNvPr id="19" name="Picture 18"/>
          <p:cNvPicPr/>
          <p:nvPr/>
        </p:nvPicPr>
        <p:blipFill>
          <a:blip r:embed="rId9">
            <a:extLst>
              <a:ext uri="{28A0092B-C50C-407E-A947-70E740481C1C}">
                <a14:useLocalDpi xmlns:a14="http://schemas.microsoft.com/office/drawing/2010/main" xmlns="" val="0"/>
              </a:ext>
            </a:extLst>
          </a:blip>
          <a:stretch>
            <a:fillRect/>
          </a:stretch>
        </p:blipFill>
        <p:spPr>
          <a:xfrm>
            <a:off x="4653074" y="2126675"/>
            <a:ext cx="2393054" cy="2417373"/>
          </a:xfrm>
          <a:prstGeom prst="rect">
            <a:avLst/>
          </a:prstGeom>
          <a:ln>
            <a:solidFill>
              <a:schemeClr val="tx1"/>
            </a:solidFill>
          </a:ln>
        </p:spPr>
      </p:pic>
      <p:pic>
        <p:nvPicPr>
          <p:cNvPr id="20" name="Picture 19"/>
          <p:cNvPicPr/>
          <p:nvPr/>
        </p:nvPicPr>
        <p:blipFill>
          <a:blip r:embed="rId10">
            <a:extLst>
              <a:ext uri="{28A0092B-C50C-407E-A947-70E740481C1C}">
                <a14:useLocalDpi xmlns:a14="http://schemas.microsoft.com/office/drawing/2010/main" xmlns="" val="0"/>
              </a:ext>
            </a:extLst>
          </a:blip>
          <a:stretch>
            <a:fillRect/>
          </a:stretch>
        </p:blipFill>
        <p:spPr>
          <a:xfrm>
            <a:off x="7046128" y="2154627"/>
            <a:ext cx="2121482" cy="2417373"/>
          </a:xfrm>
          <a:prstGeom prst="rect">
            <a:avLst/>
          </a:prstGeom>
          <a:ln>
            <a:solidFill>
              <a:schemeClr val="tx1"/>
            </a:solidFill>
          </a:ln>
        </p:spPr>
      </p:pic>
      <p:pic>
        <p:nvPicPr>
          <p:cNvPr id="1026" name="Picture 2"/>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3855" y="4572000"/>
            <a:ext cx="2288052" cy="228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 name="Picture 21" descr="E:\GIÁO ÁN VĂN THCS\Văn THCS\VĂN 6\VĂN CHÍNH KHÓA SÁNG\KỲ I\Tiết 21.22 Thạch Sanh\soan-bai-thach-sanh-van-lop-6.jpg"/>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4672163" y="4572000"/>
            <a:ext cx="2282819" cy="2286000"/>
          </a:xfrm>
          <a:prstGeom prst="rect">
            <a:avLst/>
          </a:prstGeom>
          <a:noFill/>
          <a:ln>
            <a:solidFill>
              <a:schemeClr val="tx1"/>
            </a:solidFill>
          </a:ln>
        </p:spPr>
      </p:pic>
      <p:pic>
        <p:nvPicPr>
          <p:cNvPr id="23" name="Picture 22" descr="thach5"/>
          <p:cNvPicPr/>
          <p:nvPr/>
        </p:nvPicPr>
        <p:blipFill>
          <a:blip r:embed="rId13">
            <a:extLst>
              <a:ext uri="{28A0092B-C50C-407E-A947-70E740481C1C}">
                <a14:useLocalDpi xmlns:a14="http://schemas.microsoft.com/office/drawing/2010/main" xmlns="" val="0"/>
              </a:ext>
            </a:extLst>
          </a:blip>
          <a:srcRect/>
          <a:stretch>
            <a:fillRect/>
          </a:stretch>
        </p:blipFill>
        <p:spPr bwMode="auto">
          <a:xfrm>
            <a:off x="4708449" y="-131373"/>
            <a:ext cx="2337679" cy="2286000"/>
          </a:xfrm>
          <a:prstGeom prst="rect">
            <a:avLst/>
          </a:prstGeom>
          <a:noFill/>
          <a:ln w="3175">
            <a:solidFill>
              <a:srgbClr val="000000"/>
            </a:solidFill>
            <a:miter lim="800000"/>
            <a:headEnd/>
            <a:tailEnd/>
          </a:ln>
          <a:extLst/>
        </p:spPr>
      </p:pic>
    </p:spTree>
    <p:extLst>
      <p:ext uri="{BB962C8B-B14F-4D97-AF65-F5344CB8AC3E}">
        <p14:creationId xmlns:p14="http://schemas.microsoft.com/office/powerpoint/2010/main" xmlns="" val="1388236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xmlns="" val="0"/>
              </a:ext>
            </a:extLst>
          </a:blip>
          <a:srcRect l="26455" t="25449" r="-48" b="17034"/>
          <a:stretch/>
        </p:blipFill>
        <p:spPr>
          <a:xfrm>
            <a:off x="-1" y="798256"/>
            <a:ext cx="9173498" cy="5191434"/>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0" y="2770138"/>
            <a:ext cx="9143244" cy="3230613"/>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06672" y="1629865"/>
            <a:ext cx="8929901" cy="1206908"/>
          </a:xfrm>
          <a:prstGeom prst="rect">
            <a:avLst/>
          </a:prstGeom>
        </p:spPr>
      </p:pic>
      <p:pic>
        <p:nvPicPr>
          <p:cNvPr id="4" name="图片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06655" y="1063399"/>
            <a:ext cx="1231290" cy="1706739"/>
          </a:xfrm>
          <a:prstGeom prst="rect">
            <a:avLst/>
          </a:prstGeom>
        </p:spPr>
      </p:pic>
      <p:sp>
        <p:nvSpPr>
          <p:cNvPr id="5" name="文本框 4"/>
          <p:cNvSpPr txBox="1"/>
          <p:nvPr/>
        </p:nvSpPr>
        <p:spPr>
          <a:xfrm>
            <a:off x="968449" y="2611026"/>
            <a:ext cx="6506240" cy="1015661"/>
          </a:xfrm>
          <a:prstGeom prst="rect">
            <a:avLst/>
          </a:prstGeom>
          <a:noFill/>
        </p:spPr>
        <p:txBody>
          <a:bodyPr wrap="square" lIns="91438" tIns="45719" rIns="91438" bIns="45719" rtlCol="0">
            <a:spAutoFit/>
          </a:bodyPr>
          <a:lstStyle/>
          <a:p>
            <a:pPr defTabSz="685783">
              <a:defRPr/>
            </a:pPr>
            <a:r>
              <a:rPr lang="en-US" altLang="zh-CN" sz="6000" b="1" dirty="0">
                <a:solidFill>
                  <a:srgbClr val="00B050"/>
                </a:solidFill>
                <a:latin typeface="微软雅黑" panose="020B0503020204020204" pitchFamily="34" charset="-122"/>
                <a:ea typeface="微软雅黑" panose="020B0503020204020204" pitchFamily="34" charset="-122"/>
              </a:rPr>
              <a:t>THANK YOU</a:t>
            </a:r>
            <a:endParaRPr lang="zh-CN" altLang="en-US" sz="6000" b="1" dirty="0">
              <a:solidFill>
                <a:srgbClr val="00B050"/>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181101" y="4520553"/>
            <a:ext cx="4103883" cy="1335868"/>
          </a:xfrm>
          <a:prstGeom prst="rect">
            <a:avLst/>
          </a:prstGeom>
        </p:spPr>
      </p:pic>
    </p:spTree>
    <p:extLst>
      <p:ext uri="{BB962C8B-B14F-4D97-AF65-F5344CB8AC3E}">
        <p14:creationId xmlns:p14="http://schemas.microsoft.com/office/powerpoint/2010/main" xmlns="" val="210656190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0-#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3000"/>
                            </p:stCondLst>
                            <p:childTnLst>
                              <p:par>
                                <p:cTn id="20" presetID="10" presetClass="entr" presetSubtype="0" fill="hold" grpId="0" nodeType="afterEffect">
                                  <p:stCondLst>
                                    <p:cond delay="0"/>
                                  </p:stCondLst>
                                  <p:iterate type="lt">
                                    <p:tmPct val="14000"/>
                                  </p:iterate>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sodua-14"/>
          <p:cNvPicPr>
            <a:picLocks noChangeAspect="1" noChangeArrowheads="1"/>
          </p:cNvPicPr>
          <p:nvPr/>
        </p:nvPicPr>
        <p:blipFill>
          <a:blip r:embed="rId2" cstate="print">
            <a:extLst>
              <a:ext uri="{28A0092B-C50C-407E-A947-70E740481C1C}">
                <a14:useLocalDpi xmlns:a14="http://schemas.microsoft.com/office/drawing/2010/main" xmlns="" val="0"/>
              </a:ext>
            </a:extLst>
          </a:blip>
          <a:srcRect l="3473" t="9106" r="50845" b="17363"/>
          <a:stretch>
            <a:fillRect/>
          </a:stretch>
        </p:blipFill>
        <p:spPr bwMode="auto">
          <a:xfrm>
            <a:off x="2509606" y="648070"/>
            <a:ext cx="2184462" cy="26967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3" descr="Cau Be Thong Minh"/>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53993" y="617801"/>
            <a:ext cx="2097349" cy="26967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Box 4"/>
          <p:cNvSpPr txBox="1">
            <a:spLocks noChangeArrowheads="1"/>
          </p:cNvSpPr>
          <p:nvPr/>
        </p:nvSpPr>
        <p:spPr bwMode="auto">
          <a:xfrm>
            <a:off x="2569531" y="3009793"/>
            <a:ext cx="2124537" cy="304800"/>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SỌ DỪA</a:t>
            </a:r>
          </a:p>
        </p:txBody>
      </p:sp>
      <p:pic>
        <p:nvPicPr>
          <p:cNvPr id="4" name="Picture 2" descr="Cay but than"/>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821868" y="3609343"/>
            <a:ext cx="2169298" cy="3314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3"/>
          <p:cNvSpPr txBox="1">
            <a:spLocks noChangeArrowheads="1"/>
          </p:cNvSpPr>
          <p:nvPr/>
        </p:nvSpPr>
        <p:spPr bwMode="auto">
          <a:xfrm>
            <a:off x="4898616" y="6550025"/>
            <a:ext cx="1543050" cy="304800"/>
          </a:xfrm>
          <a:prstGeom prst="rect">
            <a:avLst/>
          </a:prstGeom>
          <a:solidFill>
            <a:srgbClr val="FFFFCC"/>
          </a:solidFill>
          <a:ln w="9525">
            <a:solidFill>
              <a:srgbClr val="00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CÂY BÚT THẦN</a:t>
            </a:r>
          </a:p>
        </p:txBody>
      </p:sp>
      <p:pic>
        <p:nvPicPr>
          <p:cNvPr id="6" name="Picture 5" descr="09a"/>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25826" y="648070"/>
            <a:ext cx="2231069" cy="2821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3" descr="Ong lao danh ca va con ca va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522552" y="3669067"/>
            <a:ext cx="2231441" cy="3197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4"/>
          <p:cNvSpPr txBox="1">
            <a:spLocks noChangeArrowheads="1"/>
          </p:cNvSpPr>
          <p:nvPr/>
        </p:nvSpPr>
        <p:spPr bwMode="auto">
          <a:xfrm>
            <a:off x="225826" y="3109023"/>
            <a:ext cx="2228850" cy="304800"/>
          </a:xfrm>
          <a:prstGeom prst="rect">
            <a:avLst/>
          </a:prstGeom>
          <a:solidFill>
            <a:srgbClr val="FFFFCC"/>
          </a:solidFill>
          <a:ln w="9525">
            <a:solidFill>
              <a:srgbClr val="00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smtClean="0">
                <a:solidFill>
                  <a:srgbClr val="0000FF"/>
                </a:solidFill>
                <a:latin typeface="Times New Roman" panose="02020603050405020304" pitchFamily="18" charset="0"/>
                <a:cs typeface="Times New Roman" panose="02020603050405020304" pitchFamily="18" charset="0"/>
              </a:rPr>
              <a:t>THẠCH SANH</a:t>
            </a:r>
          </a:p>
        </p:txBody>
      </p:sp>
      <p:sp>
        <p:nvSpPr>
          <p:cNvPr id="9" name="Text Box 4"/>
          <p:cNvSpPr txBox="1">
            <a:spLocks noChangeArrowheads="1"/>
          </p:cNvSpPr>
          <p:nvPr/>
        </p:nvSpPr>
        <p:spPr bwMode="auto">
          <a:xfrm>
            <a:off x="2550478" y="6377504"/>
            <a:ext cx="2252337" cy="523220"/>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ÔNG LÃO ĐÁNH CÁ VÀ CON CÁ VÀNG</a:t>
            </a:r>
          </a:p>
        </p:txBody>
      </p:sp>
      <p:sp>
        <p:nvSpPr>
          <p:cNvPr id="10" name="Text Box 4"/>
          <p:cNvSpPr txBox="1">
            <a:spLocks noChangeArrowheads="1"/>
          </p:cNvSpPr>
          <p:nvPr/>
        </p:nvSpPr>
        <p:spPr bwMode="auto">
          <a:xfrm>
            <a:off x="4762316" y="3026069"/>
            <a:ext cx="2148951" cy="304800"/>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smtClean="0">
                <a:solidFill>
                  <a:srgbClr val="0000FF"/>
                </a:solidFill>
                <a:latin typeface="Times New Roman" panose="02020603050405020304" pitchFamily="18" charset="0"/>
                <a:cs typeface="Times New Roman" panose="02020603050405020304" pitchFamily="18" charset="0"/>
              </a:rPr>
              <a:t>EM BÉ THÔNG MINH</a:t>
            </a:r>
          </a:p>
        </p:txBody>
      </p:sp>
      <p:pic>
        <p:nvPicPr>
          <p:cNvPr id="12" name="Picture 8" descr="tamcam-2_2"/>
          <p:cNvPicPr>
            <a:picLocks noChangeAspect="1" noChangeArrowheads="1"/>
          </p:cNvPicPr>
          <p:nvPr/>
        </p:nvPicPr>
        <p:blipFill>
          <a:blip>
            <a:extLst>
              <a:ext uri="{28A0092B-C50C-407E-A947-70E740481C1C}">
                <a14:useLocalDpi xmlns:a14="http://schemas.microsoft.com/office/drawing/2010/main" xmlns="" val="0"/>
              </a:ext>
            </a:extLst>
          </a:blip>
          <a:srcRect l="59776" t="11751" r="12840" b="43034"/>
          <a:stretch>
            <a:fillRect/>
          </a:stretch>
        </p:blipFill>
        <p:spPr bwMode="auto">
          <a:xfrm>
            <a:off x="225827" y="3666493"/>
            <a:ext cx="222885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 Box 4"/>
          <p:cNvSpPr txBox="1">
            <a:spLocks noChangeArrowheads="1"/>
          </p:cNvSpPr>
          <p:nvPr/>
        </p:nvSpPr>
        <p:spPr bwMode="auto">
          <a:xfrm>
            <a:off x="358694" y="6550026"/>
            <a:ext cx="1232073" cy="307975"/>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TẤM CÁM</a:t>
            </a:r>
          </a:p>
        </p:txBody>
      </p:sp>
      <p:sp>
        <p:nvSpPr>
          <p:cNvPr id="14" name="矩形 14"/>
          <p:cNvSpPr/>
          <p:nvPr/>
        </p:nvSpPr>
        <p:spPr>
          <a:xfrm>
            <a:off x="3365" y="-31432"/>
            <a:ext cx="3944979" cy="1181862"/>
          </a:xfrm>
          <a:prstGeom prst="rect">
            <a:avLst/>
          </a:prstGeom>
        </p:spPr>
        <p:style>
          <a:lnRef idx="2">
            <a:schemeClr val="accent4"/>
          </a:lnRef>
          <a:fillRef idx="1">
            <a:schemeClr val="lt1"/>
          </a:fillRef>
          <a:effectRef idx="0">
            <a:schemeClr val="accent4"/>
          </a:effectRef>
          <a:fontRef idx="minor">
            <a:schemeClr val="dk1"/>
          </a:fontRef>
        </p:style>
        <p:txBody>
          <a:bodyPr wrap="square" lIns="0" tIns="0" rIns="0" bIns="0">
            <a:spAutoFit/>
          </a:bodyPr>
          <a:lstStyle/>
          <a:p>
            <a:pPr algn="ctr" defTabSz="912591">
              <a:lnSpc>
                <a:spcPct val="120000"/>
              </a:lnSpc>
              <a:spcBef>
                <a:spcPct val="20000"/>
              </a:spcBef>
              <a:defRPr/>
            </a:pPr>
            <a:r>
              <a:rPr lang="en-US" altLang="zh-CN" sz="32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CÁC TRUYỆN CỔ TÍCH</a:t>
            </a:r>
            <a:endParaRPr lang="en-US" altLang="zh-CN" sz="3200" b="1" i="1" dirty="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endParaRPr>
          </a:p>
        </p:txBody>
      </p:sp>
      <p:pic>
        <p:nvPicPr>
          <p:cNvPr id="15" name="Picture 14"/>
          <p:cNvPicPr>
            <a:picLocks noChangeAspect="1"/>
          </p:cNvPicPr>
          <p:nvPr/>
        </p:nvPicPr>
        <p:blipFill>
          <a:blip r:embed="rId7"/>
          <a:stretch>
            <a:fillRect/>
          </a:stretch>
        </p:blipFill>
        <p:spPr>
          <a:xfrm>
            <a:off x="6991166" y="648071"/>
            <a:ext cx="2044083" cy="2432515"/>
          </a:xfrm>
          <a:prstGeom prst="rect">
            <a:avLst/>
          </a:prstGeom>
        </p:spPr>
      </p:pic>
      <p:sp>
        <p:nvSpPr>
          <p:cNvPr id="16" name="Text Box 4"/>
          <p:cNvSpPr txBox="1">
            <a:spLocks noChangeArrowheads="1"/>
          </p:cNvSpPr>
          <p:nvPr/>
        </p:nvSpPr>
        <p:spPr bwMode="auto">
          <a:xfrm>
            <a:off x="6991166" y="2972315"/>
            <a:ext cx="2096517" cy="304800"/>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CÂY KHẾ</a:t>
            </a:r>
          </a:p>
        </p:txBody>
      </p:sp>
      <p:pic>
        <p:nvPicPr>
          <p:cNvPr id="17" name="Picture 16"/>
          <p:cNvPicPr>
            <a:picLocks noChangeAspect="1"/>
          </p:cNvPicPr>
          <p:nvPr/>
        </p:nvPicPr>
        <p:blipFill>
          <a:blip r:embed="rId8"/>
          <a:stretch>
            <a:fillRect/>
          </a:stretch>
        </p:blipFill>
        <p:spPr>
          <a:xfrm>
            <a:off x="7059040" y="3609343"/>
            <a:ext cx="2084960" cy="3173197"/>
          </a:xfrm>
          <a:prstGeom prst="rect">
            <a:avLst/>
          </a:prstGeom>
        </p:spPr>
      </p:pic>
      <p:sp>
        <p:nvSpPr>
          <p:cNvPr id="18" name="Text Box 3"/>
          <p:cNvSpPr txBox="1">
            <a:spLocks noChangeArrowheads="1"/>
          </p:cNvSpPr>
          <p:nvPr/>
        </p:nvSpPr>
        <p:spPr bwMode="auto">
          <a:xfrm>
            <a:off x="7241682" y="6486714"/>
            <a:ext cx="1543050" cy="304800"/>
          </a:xfrm>
          <a:prstGeom prst="rect">
            <a:avLst/>
          </a:prstGeom>
          <a:solidFill>
            <a:srgbClr val="FFFFCC"/>
          </a:solidFill>
          <a:ln w="9525">
            <a:solidFill>
              <a:srgbClr val="00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en-US" altLang="en-US" sz="1400" b="1" dirty="0" smtClean="0">
                <a:solidFill>
                  <a:srgbClr val="0000FF"/>
                </a:solidFill>
                <a:latin typeface="Times New Roman" panose="02020603050405020304" pitchFamily="18" charset="0"/>
                <a:cs typeface="Times New Roman" panose="02020603050405020304" pitchFamily="18" charset="0"/>
              </a:rPr>
              <a:t>LỌ LEM</a:t>
            </a:r>
          </a:p>
        </p:txBody>
      </p:sp>
    </p:spTree>
    <p:extLst>
      <p:ext uri="{BB962C8B-B14F-4D97-AF65-F5344CB8AC3E}">
        <p14:creationId xmlns:p14="http://schemas.microsoft.com/office/powerpoint/2010/main" xmlns="" val="175387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heckerboard(across)">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heckerboard(across)">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checkerboard(across)">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amond(in)">
                                      <p:cBhvr>
                                        <p:cTn id="48" dur="10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diamond(in)">
                                      <p:cBhvr>
                                        <p:cTn id="53" dur="1000"/>
                                        <p:tgtEl>
                                          <p:spTgt spid="3"/>
                                        </p:tgtEl>
                                      </p:cBhvr>
                                    </p:animEffec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diamond(in)">
                                      <p:cBhvr>
                                        <p:cTn id="58" dur="10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diamond(in)">
                                      <p:cBhvr>
                                        <p:cTn id="63" dur="10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diamond(in)">
                                      <p:cBhvr>
                                        <p:cTn id="68" dur="1000"/>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diamond(in)">
                                      <p:cBhvr>
                                        <p:cTn id="73" dur="1000"/>
                                        <p:tgtEl>
                                          <p:spTgt spid="9"/>
                                        </p:tgtEl>
                                      </p:cBhvr>
                                    </p:animEffect>
                                  </p:childTnLst>
                                </p:cTn>
                              </p:par>
                            </p:childTnLst>
                          </p:cTn>
                        </p:par>
                      </p:childTnLst>
                    </p:cTn>
                  </p:par>
                  <p:par>
                    <p:cTn id="74" fill="hold">
                      <p:stCondLst>
                        <p:cond delay="indefinite"/>
                      </p:stCondLst>
                      <p:childTnLst>
                        <p:par>
                          <p:cTn id="75" fill="hold">
                            <p:stCondLst>
                              <p:cond delay="0"/>
                            </p:stCondLst>
                            <p:childTnLst>
                              <p:par>
                                <p:cTn id="76" presetID="8" presetClass="entr" presetSubtype="16" fill="hold" grpId="0" nodeType="clickEffect">
                                  <p:stCondLst>
                                    <p:cond delay="0"/>
                                  </p:stCondLst>
                                  <p:childTnLst>
                                    <p:set>
                                      <p:cBhvr>
                                        <p:cTn id="77" dur="1" fill="hold">
                                          <p:stCondLst>
                                            <p:cond delay="0"/>
                                          </p:stCondLst>
                                        </p:cTn>
                                        <p:tgtEl>
                                          <p:spTgt spid="5"/>
                                        </p:tgtEl>
                                        <p:attrNameLst>
                                          <p:attrName>style.visibility</p:attrName>
                                        </p:attrNameLst>
                                      </p:cBhvr>
                                      <p:to>
                                        <p:strVal val="visible"/>
                                      </p:to>
                                    </p:set>
                                    <p:animEffect transition="in" filter="diamond(in)">
                                      <p:cBhvr>
                                        <p:cTn id="78" dur="1000"/>
                                        <p:tgtEl>
                                          <p:spTgt spid="5"/>
                                        </p:tgtEl>
                                      </p:cBhvr>
                                    </p:animEffect>
                                  </p:childTnLst>
                                </p:cTn>
                              </p:par>
                            </p:childTnLst>
                          </p:cTn>
                        </p:par>
                      </p:childTnLst>
                    </p:cTn>
                  </p:par>
                  <p:par>
                    <p:cTn id="79" fill="hold">
                      <p:stCondLst>
                        <p:cond delay="indefinite"/>
                      </p:stCondLst>
                      <p:childTnLst>
                        <p:par>
                          <p:cTn id="80" fill="hold">
                            <p:stCondLst>
                              <p:cond delay="0"/>
                            </p:stCondLst>
                            <p:childTnLst>
                              <p:par>
                                <p:cTn id="81" presetID="8" presetClass="entr" presetSubtype="16"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diamond(in)">
                                      <p:cBhvr>
                                        <p:cTn id="8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9" grpId="0" animBg="1"/>
      <p:bldP spid="10" grpId="0" animBg="1"/>
      <p:bldP spid="13"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a:solidFill>
            <a:srgbClr val="00B050"/>
          </a:solidFill>
        </p:spPr>
        <p:txBody>
          <a:bodyPr>
            <a:normAutofit fontScale="90000"/>
          </a:bodyPr>
          <a:lstStyle/>
          <a:p>
            <a:r>
              <a:rPr lang="en-US" sz="3600" b="1" dirty="0" smtClean="0">
                <a:solidFill>
                  <a:schemeClr val="bg1"/>
                </a:solidFill>
                <a:latin typeface="Times New Roman" pitchFamily="18" charset="0"/>
                <a:cs typeface="Times New Roman" pitchFamily="18" charset="0"/>
              </a:rPr>
              <a:t>I. </a:t>
            </a:r>
            <a:r>
              <a:rPr lang="en-US" sz="3600" b="1" dirty="0" err="1" smtClean="0">
                <a:solidFill>
                  <a:schemeClr val="bg1"/>
                </a:solidFill>
                <a:latin typeface="Times New Roman" pitchFamily="18" charset="0"/>
                <a:cs typeface="Times New Roman" pitchFamily="18" charset="0"/>
              </a:rPr>
              <a:t>Đọc</a:t>
            </a:r>
            <a:r>
              <a:rPr lang="en-US" sz="3600" b="1" dirty="0" smtClean="0">
                <a:solidFill>
                  <a:schemeClr val="bg1"/>
                </a:solidFill>
                <a:latin typeface="Times New Roman" pitchFamily="18" charset="0"/>
                <a:cs typeface="Times New Roman" pitchFamily="18" charset="0"/>
              </a:rPr>
              <a:t>- TÌM HIỂU CHUNG</a:t>
            </a:r>
            <a:endParaRPr lang="vi-VN" sz="3600" b="1"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443345" y="914400"/>
            <a:ext cx="8229600" cy="4525963"/>
          </a:xfrm>
        </p:spPr>
        <p:txBody>
          <a:bodyPr>
            <a:normAutofit/>
          </a:bodyPr>
          <a:lstStyle/>
          <a:p>
            <a:pPr marL="0" indent="0">
              <a:buNone/>
            </a:pPr>
            <a:r>
              <a:rPr lang="en-US" sz="2800" b="1" dirty="0" smtClean="0">
                <a:solidFill>
                  <a:srgbClr val="0000FF"/>
                </a:solidFill>
                <a:latin typeface="Times New Roman" pitchFamily="18" charset="0"/>
                <a:cs typeface="Times New Roman" pitchFamily="18" charset="0"/>
              </a:rPr>
              <a:t>1. </a:t>
            </a:r>
            <a:r>
              <a:rPr lang="en-US" sz="2800" b="1" dirty="0" err="1" smtClean="0">
                <a:solidFill>
                  <a:srgbClr val="0000FF"/>
                </a:solidFill>
                <a:latin typeface="Times New Roman" pitchFamily="18" charset="0"/>
                <a:cs typeface="Times New Roman" pitchFamily="18" charset="0"/>
              </a:rPr>
              <a:t>Khái</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niệm</a:t>
            </a:r>
            <a:r>
              <a:rPr lang="en-US" sz="2800" b="1" dirty="0" smtClean="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a:t>
            </a:r>
            <a:r>
              <a:rPr lang="en-US" sz="2800" b="1" dirty="0" err="1" smtClean="0">
                <a:solidFill>
                  <a:srgbClr val="0000FF"/>
                </a:solidFill>
                <a:latin typeface="Times New Roman" pitchFamily="18" charset="0"/>
                <a:cs typeface="Times New Roman" pitchFamily="18" charset="0"/>
              </a:rPr>
              <a:t>ruyện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cổ</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tích</a:t>
            </a:r>
            <a:endParaRPr lang="en-US" sz="2800" b="1" dirty="0" smtClean="0">
              <a:solidFill>
                <a:srgbClr val="0000FF"/>
              </a:solidFill>
              <a:latin typeface="Times New Roman" pitchFamily="18" charset="0"/>
              <a:cs typeface="Times New Roman" pitchFamily="18" charset="0"/>
            </a:endParaRPr>
          </a:p>
          <a:p>
            <a:pPr marL="514350" indent="-514350" algn="just">
              <a:buNone/>
            </a:pPr>
            <a:r>
              <a:rPr lang="vi-VN" sz="2800" b="1" dirty="0" smtClean="0">
                <a:solidFill>
                  <a:srgbClr val="0000FF"/>
                </a:solidFill>
                <a:latin typeface="Times New Roman" pitchFamily="18" charset="0"/>
                <a:cs typeface="Times New Roman" pitchFamily="18" charset="0"/>
              </a:rPr>
              <a:t>2. </a:t>
            </a:r>
            <a:r>
              <a:rPr lang="en-US" sz="2800" b="1" dirty="0" err="1" smtClean="0">
                <a:solidFill>
                  <a:srgbClr val="0000FF"/>
                </a:solidFill>
                <a:latin typeface="Times New Roman" pitchFamily="18" charset="0"/>
                <a:cs typeface="Times New Roman" pitchFamily="18" charset="0"/>
              </a:rPr>
              <a:t>Đọc</a:t>
            </a:r>
            <a:endParaRPr lang="en-US" sz="2800" b="1" dirty="0" smtClean="0">
              <a:solidFill>
                <a:srgbClr val="0000FF"/>
              </a:solidFill>
              <a:latin typeface="Times New Roman" pitchFamily="18" charset="0"/>
              <a:cs typeface="Times New Roman" pitchFamily="18" charset="0"/>
            </a:endParaRPr>
          </a:p>
          <a:p>
            <a:pPr marL="514350" indent="-514350" algn="just">
              <a:buNone/>
            </a:pPr>
            <a:endParaRPr lang="en-US" sz="2800" b="1" dirty="0" smtClean="0">
              <a:solidFill>
                <a:srgbClr val="0000FF"/>
              </a:solidFill>
              <a:latin typeface="Times New Roman" pitchFamily="18" charset="0"/>
              <a:cs typeface="Times New Roman" pitchFamily="18" charset="0"/>
            </a:endParaRPr>
          </a:p>
          <a:p>
            <a:pPr marL="514350" indent="-514350" algn="just">
              <a:buNone/>
            </a:pPr>
            <a:endParaRPr lang="en-US" sz="2800" b="1" dirty="0" smtClean="0">
              <a:solidFill>
                <a:srgbClr val="0000FF"/>
              </a:solidFill>
              <a:latin typeface="Times New Roman" pitchFamily="18" charset="0"/>
              <a:cs typeface="Times New Roman" pitchFamily="18" charset="0"/>
            </a:endParaRPr>
          </a:p>
          <a:p>
            <a:pPr marL="514350" indent="-514350" algn="just">
              <a:buNone/>
            </a:pPr>
            <a:endParaRPr lang="en-US" sz="2800" b="1" dirty="0" smtClean="0">
              <a:solidFill>
                <a:srgbClr val="0000FF"/>
              </a:solidFill>
              <a:latin typeface="Times New Roman" pitchFamily="18" charset="0"/>
              <a:cs typeface="Times New Roman" pitchFamily="18" charset="0"/>
            </a:endParaRPr>
          </a:p>
          <a:p>
            <a:pPr marL="514350" indent="-514350" algn="just">
              <a:buNone/>
            </a:pPr>
            <a:r>
              <a:rPr lang="en-US" sz="2800" b="1" dirty="0" err="1" smtClean="0">
                <a:solidFill>
                  <a:srgbClr val="0000FF"/>
                </a:solidFill>
                <a:latin typeface="Times New Roman" pitchFamily="18" charset="0"/>
                <a:cs typeface="Times New Roman" pitchFamily="18" charset="0"/>
              </a:rPr>
              <a:t>Kể</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tóm</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tắt</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theo</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tranh</a:t>
            </a:r>
            <a:endParaRPr lang="en-US" sz="2800" b="1" dirty="0" smtClean="0">
              <a:solidFill>
                <a:srgbClr val="0000FF"/>
              </a:solidFill>
              <a:latin typeface="Times New Roman" pitchFamily="18" charset="0"/>
              <a:cs typeface="Times New Roman" pitchFamily="18" charset="0"/>
            </a:endParaRPr>
          </a:p>
          <a:p>
            <a:pPr marL="514350" indent="-514350" algn="just">
              <a:buNone/>
            </a:pPr>
            <a:endParaRPr lang="vi-VN" sz="2800" b="1" dirty="0" smtClean="0">
              <a:solidFill>
                <a:srgbClr val="0000FF"/>
              </a:solidFill>
              <a:latin typeface="Times New Roman" pitchFamily="18" charset="0"/>
              <a:cs typeface="Times New Roman" pitchFamily="18" charset="0"/>
            </a:endParaRPr>
          </a:p>
          <a:p>
            <a:pPr marL="0" indent="0" algn="just">
              <a:buNone/>
            </a:pPr>
            <a:endParaRPr lang="vi-VN" sz="2800" dirty="0" smtClean="0">
              <a:latin typeface="Times New Roman" pitchFamily="18" charset="0"/>
              <a:cs typeface="Times New Roman" pitchFamily="18" charset="0"/>
            </a:endParaRPr>
          </a:p>
          <a:p>
            <a:pPr marL="514350" indent="-514350" algn="just">
              <a:buNone/>
            </a:pP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65534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2333625" y="44450"/>
            <a:ext cx="2362200" cy="312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1" name="Picture 4"/>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57150"/>
            <a:ext cx="2286000" cy="3087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2" name="Picture 6"/>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7051675" y="60325"/>
            <a:ext cx="2095500" cy="2989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3" name="Picture 7"/>
          <p:cNvPicPr>
            <a:picLocks noChangeAspect="1"/>
          </p:cNvPicPr>
          <p:nvPr/>
        </p:nvPicPr>
        <p:blipFill>
          <a:blip r:embed="rId5">
            <a:extLst>
              <a:ext uri="{28A0092B-C50C-407E-A947-70E740481C1C}">
                <a14:useLocalDpi xmlns="" xmlns:a14="http://schemas.microsoft.com/office/drawing/2010/main" val="0"/>
              </a:ext>
            </a:extLst>
          </a:blip>
          <a:srcRect l="46693"/>
          <a:stretch>
            <a:fillRect/>
          </a:stretch>
        </p:blipFill>
        <p:spPr bwMode="auto">
          <a:xfrm>
            <a:off x="0" y="3286125"/>
            <a:ext cx="2198688" cy="349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4" name="Picture 8"/>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2300288" y="3252788"/>
            <a:ext cx="2427287" cy="348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5" name="Picture 10"/>
          <p:cNvPicPr>
            <a:picLocks noChangeAspect="1"/>
          </p:cNvPicPr>
          <p:nvPr/>
        </p:nvPicPr>
        <p:blipFill>
          <a:blip r:embed="rId7">
            <a:extLst>
              <a:ext uri="{28A0092B-C50C-407E-A947-70E740481C1C}">
                <a14:useLocalDpi xmlns="" xmlns:a14="http://schemas.microsoft.com/office/drawing/2010/main" val="0"/>
              </a:ext>
            </a:extLst>
          </a:blip>
          <a:srcRect/>
          <a:stretch>
            <a:fillRect/>
          </a:stretch>
        </p:blipFill>
        <p:spPr bwMode="auto">
          <a:xfrm>
            <a:off x="7051675" y="3184525"/>
            <a:ext cx="2114550" cy="3432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11"/>
          <p:cNvPicPr>
            <a:picLocks noChangeAspect="1"/>
          </p:cNvPicPr>
          <p:nvPr/>
        </p:nvPicPr>
        <p:blipFill>
          <a:blip r:embed="rId8">
            <a:extLst>
              <a:ext uri="{28A0092B-C50C-407E-A947-70E740481C1C}">
                <a14:useLocalDpi xmlns="" xmlns:a14="http://schemas.microsoft.com/office/drawing/2010/main" val="0"/>
              </a:ext>
            </a:extLst>
          </a:blip>
          <a:srcRect/>
          <a:stretch>
            <a:fillRect/>
          </a:stretch>
        </p:blipFill>
        <p:spPr bwMode="auto">
          <a:xfrm>
            <a:off x="4700588" y="3238500"/>
            <a:ext cx="2309812" cy="3432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7" name="Picture 12"/>
          <p:cNvPicPr>
            <a:picLocks noChangeAspect="1"/>
          </p:cNvPicPr>
          <p:nvPr/>
        </p:nvPicPr>
        <p:blipFill>
          <a:blip r:embed="rId9">
            <a:extLst>
              <a:ext uri="{28A0092B-C50C-407E-A947-70E740481C1C}">
                <a14:useLocalDpi xmlns="" xmlns:a14="http://schemas.microsoft.com/office/drawing/2010/main" val="0"/>
              </a:ext>
            </a:extLst>
          </a:blip>
          <a:srcRect/>
          <a:stretch>
            <a:fillRect/>
          </a:stretch>
        </p:blipFill>
        <p:spPr bwMode="auto">
          <a:xfrm>
            <a:off x="4830763" y="57150"/>
            <a:ext cx="2085975" cy="3065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6" name="Picture 13"/>
          <p:cNvPicPr>
            <a:picLocks noChangeAspect="1"/>
          </p:cNvPicPr>
          <p:nvPr/>
        </p:nvPicPr>
        <p:blipFill>
          <a:blip r:embed="rId10">
            <a:extLst>
              <a:ext uri="{28A0092B-C50C-407E-A947-70E740481C1C}">
                <a14:useLocalDpi xmlns="" xmlns:a14="http://schemas.microsoft.com/office/drawing/2010/main" val="0"/>
              </a:ext>
            </a:extLst>
          </a:blip>
          <a:srcRect/>
          <a:stretch>
            <a:fillRect/>
          </a:stretch>
        </p:blipFill>
        <p:spPr bwMode="auto">
          <a:xfrm>
            <a:off x="1827213" y="2749550"/>
            <a:ext cx="438150" cy="536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7" name="Picture 14"/>
          <p:cNvPicPr>
            <a:picLocks noChangeAspect="1"/>
          </p:cNvPicPr>
          <p:nvPr/>
        </p:nvPicPr>
        <p:blipFill>
          <a:blip r:embed="rId11">
            <a:extLst>
              <a:ext uri="{28A0092B-C50C-407E-A947-70E740481C1C}">
                <a14:useLocalDpi xmlns="" xmlns:a14="http://schemas.microsoft.com/office/drawing/2010/main" val="0"/>
              </a:ext>
            </a:extLst>
          </a:blip>
          <a:srcRect/>
          <a:stretch>
            <a:fillRect/>
          </a:stretch>
        </p:blipFill>
        <p:spPr bwMode="auto">
          <a:xfrm>
            <a:off x="4217988" y="2801938"/>
            <a:ext cx="439737" cy="542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Oval 21"/>
          <p:cNvSpPr>
            <a:spLocks noChangeArrowheads="1"/>
          </p:cNvSpPr>
          <p:nvPr/>
        </p:nvSpPr>
        <p:spPr bwMode="auto">
          <a:xfrm>
            <a:off x="6477000" y="2820988"/>
            <a:ext cx="381000" cy="228600"/>
          </a:xfrm>
          <a:prstGeom prst="ellipse">
            <a:avLst/>
          </a:prstGeom>
          <a:solidFill>
            <a:srgbClr val="BBE0E3"/>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Times New Roman" panose="02020603050405020304" pitchFamily="18" charset="0"/>
                <a:ea typeface="+mn-ea"/>
                <a:cs typeface="+mn-cs"/>
              </a:rPr>
              <a:t>3</a:t>
            </a:r>
          </a:p>
        </p:txBody>
      </p:sp>
      <p:sp>
        <p:nvSpPr>
          <p:cNvPr id="17" name="Oval 23"/>
          <p:cNvSpPr>
            <a:spLocks noChangeArrowheads="1"/>
          </p:cNvSpPr>
          <p:nvPr/>
        </p:nvSpPr>
        <p:spPr bwMode="auto">
          <a:xfrm>
            <a:off x="8743950" y="2706688"/>
            <a:ext cx="381000" cy="228600"/>
          </a:xfrm>
          <a:prstGeom prst="ellipse">
            <a:avLst/>
          </a:prstGeom>
          <a:solidFill>
            <a:srgbClr val="BBE0E3"/>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Times New Roman" panose="02020603050405020304" pitchFamily="18" charset="0"/>
                <a:ea typeface="+mn-ea"/>
                <a:cs typeface="+mn-cs"/>
              </a:rPr>
              <a:t>4</a:t>
            </a:r>
          </a:p>
        </p:txBody>
      </p:sp>
      <p:sp>
        <p:nvSpPr>
          <p:cNvPr id="18" name="Oval 24"/>
          <p:cNvSpPr>
            <a:spLocks noChangeArrowheads="1"/>
          </p:cNvSpPr>
          <p:nvPr/>
        </p:nvSpPr>
        <p:spPr bwMode="auto">
          <a:xfrm>
            <a:off x="1665288" y="6510338"/>
            <a:ext cx="381000" cy="211137"/>
          </a:xfrm>
          <a:prstGeom prst="ellipse">
            <a:avLst/>
          </a:prstGeom>
          <a:solidFill>
            <a:srgbClr val="BBE0E3"/>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Times New Roman" panose="02020603050405020304" pitchFamily="18" charset="0"/>
                <a:ea typeface="+mn-ea"/>
                <a:cs typeface="+mn-cs"/>
              </a:rPr>
              <a:t>5</a:t>
            </a:r>
          </a:p>
        </p:txBody>
      </p:sp>
      <p:pic>
        <p:nvPicPr>
          <p:cNvPr id="14351" name="Picture 18"/>
          <p:cNvPicPr>
            <a:picLocks noChangeAspect="1"/>
          </p:cNvPicPr>
          <p:nvPr/>
        </p:nvPicPr>
        <p:blipFill>
          <a:blip r:embed="rId12">
            <a:extLst>
              <a:ext uri="{28A0092B-C50C-407E-A947-70E740481C1C}">
                <a14:useLocalDpi xmlns="" xmlns:a14="http://schemas.microsoft.com/office/drawing/2010/main" val="0"/>
              </a:ext>
            </a:extLst>
          </a:blip>
          <a:srcRect/>
          <a:stretch>
            <a:fillRect/>
          </a:stretch>
        </p:blipFill>
        <p:spPr bwMode="auto">
          <a:xfrm>
            <a:off x="4114800" y="6334125"/>
            <a:ext cx="482600" cy="54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Oval 26"/>
          <p:cNvSpPr>
            <a:spLocks noChangeArrowheads="1"/>
          </p:cNvSpPr>
          <p:nvPr/>
        </p:nvSpPr>
        <p:spPr bwMode="auto">
          <a:xfrm>
            <a:off x="6535738" y="6343650"/>
            <a:ext cx="381000" cy="211138"/>
          </a:xfrm>
          <a:prstGeom prst="ellipse">
            <a:avLst/>
          </a:prstGeom>
          <a:solidFill>
            <a:srgbClr val="BBE0E3"/>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mn-cs"/>
              </a:rPr>
              <a:t>7</a:t>
            </a:r>
          </a:p>
        </p:txBody>
      </p:sp>
      <p:sp>
        <p:nvSpPr>
          <p:cNvPr id="21" name="Oval 26"/>
          <p:cNvSpPr>
            <a:spLocks noChangeArrowheads="1"/>
          </p:cNvSpPr>
          <p:nvPr/>
        </p:nvSpPr>
        <p:spPr bwMode="auto">
          <a:xfrm>
            <a:off x="8655050" y="6424613"/>
            <a:ext cx="381000" cy="211137"/>
          </a:xfrm>
          <a:prstGeom prst="ellipse">
            <a:avLst/>
          </a:prstGeom>
          <a:solidFill>
            <a:srgbClr val="BBE0E3"/>
          </a:solidFill>
          <a:ln w="9525" algn="ctr">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mn-cs"/>
              </a:rPr>
              <a:t>8</a:t>
            </a:r>
          </a:p>
        </p:txBody>
      </p:sp>
    </p:spTree>
    <p:extLst>
      <p:ext uri="{BB962C8B-B14F-4D97-AF65-F5344CB8AC3E}">
        <p14:creationId xmlns="" xmlns:p14="http://schemas.microsoft.com/office/powerpoint/2010/main" val="1964546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barn(inVertical)">
                                      <p:cBhvr>
                                        <p:cTn id="7" dur="500"/>
                                        <p:tgtEl>
                                          <p:spTgt spid="174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wipe(down)">
                                      <p:cBhvr>
                                        <p:cTn id="12" dur="500"/>
                                        <p:tgtEl>
                                          <p:spTgt spid="174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7417"/>
                                        </p:tgtEl>
                                        <p:attrNameLst>
                                          <p:attrName>style.visibility</p:attrName>
                                        </p:attrNameLst>
                                      </p:cBhvr>
                                      <p:to>
                                        <p:strVal val="visible"/>
                                      </p:to>
                                    </p:set>
                                    <p:animEffect transition="in" filter="circle(in)">
                                      <p:cBhvr>
                                        <p:cTn id="17" dur="2000"/>
                                        <p:tgtEl>
                                          <p:spTgt spid="174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nodeType="clickEffect">
                                  <p:stCondLst>
                                    <p:cond delay="0"/>
                                  </p:stCondLst>
                                  <p:childTnLst>
                                    <p:set>
                                      <p:cBhvr>
                                        <p:cTn id="21" dur="1" fill="hold">
                                          <p:stCondLst>
                                            <p:cond delay="0"/>
                                          </p:stCondLst>
                                        </p:cTn>
                                        <p:tgtEl>
                                          <p:spTgt spid="17412"/>
                                        </p:tgtEl>
                                        <p:attrNameLst>
                                          <p:attrName>style.visibility</p:attrName>
                                        </p:attrNameLst>
                                      </p:cBhvr>
                                      <p:to>
                                        <p:strVal val="visible"/>
                                      </p:to>
                                    </p:set>
                                    <p:animEffect transition="in" filter="fade">
                                      <p:cBhvr>
                                        <p:cTn id="22" dur="1000"/>
                                        <p:tgtEl>
                                          <p:spTgt spid="17412"/>
                                        </p:tgtEl>
                                      </p:cBhvr>
                                    </p:animEffect>
                                    <p:anim calcmode="lin" valueType="num">
                                      <p:cBhvr>
                                        <p:cTn id="23" dur="1000" fill="hold"/>
                                        <p:tgtEl>
                                          <p:spTgt spid="17412"/>
                                        </p:tgtEl>
                                        <p:attrNameLst>
                                          <p:attrName>ppt_x</p:attrName>
                                        </p:attrNameLst>
                                      </p:cBhvr>
                                      <p:tavLst>
                                        <p:tav tm="0">
                                          <p:val>
                                            <p:strVal val="#ppt_x"/>
                                          </p:val>
                                        </p:tav>
                                        <p:tav tm="100000">
                                          <p:val>
                                            <p:strVal val="#ppt_x"/>
                                          </p:val>
                                        </p:tav>
                                      </p:tavLst>
                                    </p:anim>
                                    <p:anim calcmode="lin" valueType="num">
                                      <p:cBhvr>
                                        <p:cTn id="24" dur="1000" fill="hold"/>
                                        <p:tgtEl>
                                          <p:spTgt spid="17412"/>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1" fill="hold" nodeType="clickEffect">
                                  <p:stCondLst>
                                    <p:cond delay="0"/>
                                  </p:stCondLst>
                                  <p:childTnLst>
                                    <p:set>
                                      <p:cBhvr>
                                        <p:cTn id="28" dur="1" fill="hold">
                                          <p:stCondLst>
                                            <p:cond delay="0"/>
                                          </p:stCondLst>
                                        </p:cTn>
                                        <p:tgtEl>
                                          <p:spTgt spid="17413"/>
                                        </p:tgtEl>
                                        <p:attrNameLst>
                                          <p:attrName>style.visibility</p:attrName>
                                        </p:attrNameLst>
                                      </p:cBhvr>
                                      <p:to>
                                        <p:strVal val="visible"/>
                                      </p:to>
                                    </p:set>
                                    <p:animEffect transition="in" filter="barn(inVertical)">
                                      <p:cBhvr>
                                        <p:cTn id="29" dur="500"/>
                                        <p:tgtEl>
                                          <p:spTgt spid="1741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17414"/>
                                        </p:tgtEl>
                                        <p:attrNameLst>
                                          <p:attrName>style.visibility</p:attrName>
                                        </p:attrNameLst>
                                      </p:cBhvr>
                                      <p:to>
                                        <p:strVal val="visible"/>
                                      </p:to>
                                    </p:set>
                                    <p:animEffect transition="in" filter="barn(inVertical)">
                                      <p:cBhvr>
                                        <p:cTn id="34" dur="500"/>
                                        <p:tgtEl>
                                          <p:spTgt spid="1741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entr" presetSubtype="0" fill="hold" nodeType="clickEffect">
                                  <p:stCondLst>
                                    <p:cond delay="0"/>
                                  </p:stCondLst>
                                  <p:childTnLst>
                                    <p:set>
                                      <p:cBhvr>
                                        <p:cTn id="38" dur="1" fill="hold">
                                          <p:stCondLst>
                                            <p:cond delay="0"/>
                                          </p:stCondLst>
                                        </p:cTn>
                                        <p:tgtEl>
                                          <p:spTgt spid="17416"/>
                                        </p:tgtEl>
                                        <p:attrNameLst>
                                          <p:attrName>style.visibility</p:attrName>
                                        </p:attrNameLst>
                                      </p:cBhvr>
                                      <p:to>
                                        <p:strVal val="visible"/>
                                      </p:to>
                                    </p:set>
                                    <p:animEffect transition="in" filter="fade">
                                      <p:cBhvr>
                                        <p:cTn id="39" dur="1000"/>
                                        <p:tgtEl>
                                          <p:spTgt spid="17416"/>
                                        </p:tgtEl>
                                      </p:cBhvr>
                                    </p:animEffect>
                                    <p:anim calcmode="lin" valueType="num">
                                      <p:cBhvr>
                                        <p:cTn id="40" dur="1000" fill="hold"/>
                                        <p:tgtEl>
                                          <p:spTgt spid="17416"/>
                                        </p:tgtEl>
                                        <p:attrNameLst>
                                          <p:attrName>ppt_x</p:attrName>
                                        </p:attrNameLst>
                                      </p:cBhvr>
                                      <p:tavLst>
                                        <p:tav tm="0">
                                          <p:val>
                                            <p:strVal val="#ppt_x"/>
                                          </p:val>
                                        </p:tav>
                                        <p:tav tm="100000">
                                          <p:val>
                                            <p:strVal val="#ppt_x"/>
                                          </p:val>
                                        </p:tav>
                                      </p:tavLst>
                                    </p:anim>
                                    <p:anim calcmode="lin" valueType="num">
                                      <p:cBhvr>
                                        <p:cTn id="41" dur="1000" fill="hold"/>
                                        <p:tgtEl>
                                          <p:spTgt spid="17416"/>
                                        </p:tgtEl>
                                        <p:attrNameLst>
                                          <p:attrName>ppt_y</p:attrName>
                                        </p:attrNameLst>
                                      </p:cBhvr>
                                      <p:tavLst>
                                        <p:tav tm="0">
                                          <p:val>
                                            <p:strVal val="#ppt_y+.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1" fill="hold" nodeType="clickEffect">
                                  <p:stCondLst>
                                    <p:cond delay="0"/>
                                  </p:stCondLst>
                                  <p:childTnLst>
                                    <p:set>
                                      <p:cBhvr>
                                        <p:cTn id="45" dur="1" fill="hold">
                                          <p:stCondLst>
                                            <p:cond delay="0"/>
                                          </p:stCondLst>
                                        </p:cTn>
                                        <p:tgtEl>
                                          <p:spTgt spid="17415"/>
                                        </p:tgtEl>
                                        <p:attrNameLst>
                                          <p:attrName>style.visibility</p:attrName>
                                        </p:attrNameLst>
                                      </p:cBhvr>
                                      <p:to>
                                        <p:strVal val="visible"/>
                                      </p:to>
                                    </p:set>
                                    <p:animEffect transition="in" filter="barn(inVertical)">
                                      <p:cBhvr>
                                        <p:cTn id="46"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a:solidFill>
            <a:srgbClr val="00B050"/>
          </a:solidFill>
        </p:spPr>
        <p:txBody>
          <a:bodyPr>
            <a:normAutofit fontScale="90000"/>
          </a:bodyPr>
          <a:lstStyle/>
          <a:p>
            <a:r>
              <a:rPr lang="en-US" sz="3600" b="1" dirty="0" smtClean="0">
                <a:solidFill>
                  <a:schemeClr val="bg1"/>
                </a:solidFill>
                <a:latin typeface="Times New Roman" pitchFamily="18" charset="0"/>
                <a:cs typeface="Times New Roman" pitchFamily="18" charset="0"/>
              </a:rPr>
              <a:t>I. </a:t>
            </a:r>
            <a:r>
              <a:rPr lang="en-US" sz="3600" b="1" dirty="0" err="1" smtClean="0">
                <a:solidFill>
                  <a:schemeClr val="bg1"/>
                </a:solidFill>
                <a:latin typeface="Times New Roman" pitchFamily="18" charset="0"/>
                <a:cs typeface="Times New Roman" pitchFamily="18" charset="0"/>
              </a:rPr>
              <a:t>Đọc</a:t>
            </a:r>
            <a:r>
              <a:rPr lang="en-US" sz="3600" b="1" dirty="0" smtClean="0">
                <a:solidFill>
                  <a:schemeClr val="bg1"/>
                </a:solidFill>
                <a:latin typeface="Times New Roman" pitchFamily="18" charset="0"/>
                <a:cs typeface="Times New Roman" pitchFamily="18" charset="0"/>
              </a:rPr>
              <a:t>- TÌM HIỂU CHUNG</a:t>
            </a:r>
            <a:endParaRPr lang="vi-VN" sz="3600" b="1"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a:xfrm>
            <a:off x="443345" y="914400"/>
            <a:ext cx="8229600" cy="4525963"/>
          </a:xfrm>
        </p:spPr>
        <p:txBody>
          <a:bodyPr>
            <a:normAutofit/>
          </a:bodyPr>
          <a:lstStyle/>
          <a:p>
            <a:pPr marL="0" indent="0">
              <a:buNone/>
            </a:pPr>
            <a:r>
              <a:rPr lang="en-US" sz="2800" b="1" dirty="0" smtClean="0">
                <a:solidFill>
                  <a:srgbClr val="0000FF"/>
                </a:solidFill>
                <a:latin typeface="Times New Roman" pitchFamily="18" charset="0"/>
                <a:cs typeface="Times New Roman" pitchFamily="18" charset="0"/>
              </a:rPr>
              <a:t>1. </a:t>
            </a:r>
            <a:r>
              <a:rPr lang="en-US" sz="2800" b="1" dirty="0" err="1" smtClean="0">
                <a:solidFill>
                  <a:srgbClr val="0000FF"/>
                </a:solidFill>
                <a:latin typeface="Times New Roman" pitchFamily="18" charset="0"/>
                <a:cs typeface="Times New Roman" pitchFamily="18" charset="0"/>
              </a:rPr>
              <a:t>Khái</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niệm</a:t>
            </a:r>
            <a:r>
              <a:rPr lang="en-US" sz="2800" b="1" dirty="0" smtClean="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a:t>
            </a:r>
            <a:r>
              <a:rPr lang="en-US" sz="2800" b="1" dirty="0" err="1" smtClean="0">
                <a:solidFill>
                  <a:srgbClr val="0000FF"/>
                </a:solidFill>
                <a:latin typeface="Times New Roman" pitchFamily="18" charset="0"/>
                <a:cs typeface="Times New Roman" pitchFamily="18" charset="0"/>
              </a:rPr>
              <a:t>ruyện</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cổ</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tích</a:t>
            </a:r>
            <a:endParaRPr lang="en-US" sz="2800" b="1" dirty="0" smtClean="0">
              <a:solidFill>
                <a:srgbClr val="0000FF"/>
              </a:solidFill>
              <a:latin typeface="Times New Roman" pitchFamily="18" charset="0"/>
              <a:cs typeface="Times New Roman" pitchFamily="18" charset="0"/>
            </a:endParaRPr>
          </a:p>
          <a:p>
            <a:pPr marL="514350" indent="-514350" algn="just">
              <a:buNone/>
            </a:pPr>
            <a:r>
              <a:rPr lang="vi-VN" sz="2800" b="1" dirty="0" smtClean="0">
                <a:solidFill>
                  <a:srgbClr val="0000FF"/>
                </a:solidFill>
                <a:latin typeface="Times New Roman" pitchFamily="18" charset="0"/>
                <a:cs typeface="Times New Roman" pitchFamily="18" charset="0"/>
              </a:rPr>
              <a:t>2. </a:t>
            </a:r>
            <a:r>
              <a:rPr lang="en-US" sz="2800" b="1" dirty="0" err="1" smtClean="0">
                <a:solidFill>
                  <a:srgbClr val="0000FF"/>
                </a:solidFill>
                <a:latin typeface="Times New Roman" pitchFamily="18" charset="0"/>
                <a:cs typeface="Times New Roman" pitchFamily="18" charset="0"/>
              </a:rPr>
              <a:t>Đọc</a:t>
            </a:r>
            <a:endParaRPr lang="en-US" sz="2800" b="1" dirty="0" smtClean="0">
              <a:solidFill>
                <a:srgbClr val="0000FF"/>
              </a:solidFill>
              <a:latin typeface="Times New Roman" pitchFamily="18" charset="0"/>
              <a:cs typeface="Times New Roman" pitchFamily="18" charset="0"/>
            </a:endParaRPr>
          </a:p>
          <a:p>
            <a:pPr marL="514350" indent="-514350" algn="just">
              <a:buNone/>
            </a:pPr>
            <a:r>
              <a:rPr lang="en-US" sz="2800" b="1" dirty="0" smtClean="0">
                <a:solidFill>
                  <a:srgbClr val="0000FF"/>
                </a:solidFill>
                <a:latin typeface="Times New Roman" pitchFamily="18" charset="0"/>
                <a:cs typeface="Times New Roman" pitchFamily="18" charset="0"/>
              </a:rPr>
              <a:t>3 .</a:t>
            </a:r>
            <a:r>
              <a:rPr lang="en-US" sz="2800" b="1" dirty="0" err="1" smtClean="0">
                <a:solidFill>
                  <a:srgbClr val="0000FF"/>
                </a:solidFill>
                <a:latin typeface="Times New Roman" pitchFamily="18" charset="0"/>
                <a:cs typeface="Times New Roman" pitchFamily="18" charset="0"/>
              </a:rPr>
              <a:t>Tìm</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hiểu</a:t>
            </a:r>
            <a:r>
              <a:rPr lang="en-US" sz="2800" b="1" dirty="0" smtClean="0">
                <a:solidFill>
                  <a:srgbClr val="0000FF"/>
                </a:solidFill>
                <a:latin typeface="Times New Roman" pitchFamily="18" charset="0"/>
                <a:cs typeface="Times New Roman" pitchFamily="18" charset="0"/>
              </a:rPr>
              <a:t> </a:t>
            </a:r>
            <a:r>
              <a:rPr lang="en-US" sz="2800" b="1" dirty="0" err="1" smtClean="0">
                <a:solidFill>
                  <a:srgbClr val="0000FF"/>
                </a:solidFill>
                <a:latin typeface="Times New Roman" pitchFamily="18" charset="0"/>
                <a:cs typeface="Times New Roman" pitchFamily="18" charset="0"/>
              </a:rPr>
              <a:t>chung</a:t>
            </a:r>
            <a:endParaRPr lang="en-US" sz="2800" b="1" dirty="0" smtClean="0">
              <a:solidFill>
                <a:srgbClr val="0000FF"/>
              </a:solidFill>
              <a:latin typeface="Times New Roman" pitchFamily="18" charset="0"/>
              <a:cs typeface="Times New Roman" pitchFamily="18" charset="0"/>
            </a:endParaRPr>
          </a:p>
          <a:p>
            <a:pPr marL="514350" indent="-514350" algn="just">
              <a:buNone/>
            </a:pPr>
            <a:endParaRPr lang="vi-VN" sz="2800" b="1" dirty="0" smtClean="0">
              <a:solidFill>
                <a:srgbClr val="0000FF"/>
              </a:solidFill>
              <a:latin typeface="Times New Roman" pitchFamily="18" charset="0"/>
              <a:cs typeface="Times New Roman" pitchFamily="18" charset="0"/>
            </a:endParaRPr>
          </a:p>
          <a:p>
            <a:pPr marL="0" indent="0" algn="just">
              <a:buNone/>
            </a:pPr>
            <a:endParaRPr lang="vi-VN" sz="2800" dirty="0" smtClean="0">
              <a:latin typeface="Times New Roman" pitchFamily="18" charset="0"/>
              <a:cs typeface="Times New Roman" pitchFamily="18" charset="0"/>
            </a:endParaRPr>
          </a:p>
          <a:p>
            <a:pPr marL="514350" indent="-514350" algn="just">
              <a:buNone/>
            </a:pP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65534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31F250A-4CE7-44D4-85B4-49BD9AF6BFD0}" type="slidenum">
              <a:rPr lang="en-US" altLang="en-US" smtClean="0">
                <a:solidFill>
                  <a:srgbClr val="5F5F5F"/>
                </a:solidFill>
                <a:cs typeface="Arial" panose="020B0604020202020204" pitchFamily="34" charset="0"/>
              </a:rPr>
              <a:pPr>
                <a:defRPr/>
              </a:pPr>
              <a:t>9</a:t>
            </a:fld>
            <a:endParaRPr lang="en-US" altLang="en-US">
              <a:solidFill>
                <a:srgbClr val="5F5F5F"/>
              </a:solidFill>
              <a:cs typeface="Arial" panose="020B0604020202020204" pitchFamily="34" charset="0"/>
            </a:endParaRPr>
          </a:p>
        </p:txBody>
      </p:sp>
      <p:sp>
        <p:nvSpPr>
          <p:cNvPr id="8" name="Text Box 10"/>
          <p:cNvSpPr txBox="1">
            <a:spLocks noChangeArrowheads="1"/>
          </p:cNvSpPr>
          <p:nvPr/>
        </p:nvSpPr>
        <p:spPr bwMode="auto">
          <a:xfrm>
            <a:off x="2425981" y="958547"/>
            <a:ext cx="6667084" cy="461665"/>
          </a:xfrm>
          <a:prstGeom prst="rect">
            <a:avLst/>
          </a:prstGeom>
          <a:solidFill>
            <a:srgbClr val="FF9999"/>
          </a:solidFill>
          <a:ln w="9525">
            <a:noFill/>
            <a:miter lim="800000"/>
            <a:headEnd/>
            <a:tailEnd/>
          </a:ln>
        </p:spPr>
        <p:txBody>
          <a:bodyPr wrap="square">
            <a:spAutoFit/>
          </a:bodyPr>
          <a:lstStyle/>
          <a:p>
            <a:pPr algn="just">
              <a:defRPr/>
            </a:pPr>
            <a:r>
              <a:rPr lang="en-US" altLang="en-US" sz="2400" b="1" dirty="0" err="1">
                <a:solidFill>
                  <a:srgbClr val="002060"/>
                </a:solidFill>
                <a:latin typeface="Times New Roman" panose="02020603050405020304" pitchFamily="18" charset="0"/>
              </a:rPr>
              <a:t>Phương</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thức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biểu</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đạt</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chính</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Tự</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sự</a:t>
            </a:r>
            <a:endParaRPr lang="en-US" sz="2400" b="1" dirty="0">
              <a:solidFill>
                <a:srgbClr val="3E2E1E"/>
              </a:solidFill>
              <a:latin typeface="Times New Roman" panose="02020603050405020304" pitchFamily="18" charset="0"/>
              <a:cs typeface="Times New Roman" panose="02020603050405020304" pitchFamily="18" charset="0"/>
            </a:endParaRPr>
          </a:p>
        </p:txBody>
      </p:sp>
      <p:sp>
        <p:nvSpPr>
          <p:cNvPr id="11" name="太阳形 27"/>
          <p:cNvSpPr/>
          <p:nvPr/>
        </p:nvSpPr>
        <p:spPr>
          <a:xfrm rot="20750437">
            <a:off x="1665446" y="521157"/>
            <a:ext cx="785813" cy="1060450"/>
          </a:xfrm>
          <a:prstGeom prst="sun">
            <a:avLst>
              <a:gd name="adj" fmla="val 21368"/>
            </a:avLst>
          </a:prstGeom>
          <a:solidFill>
            <a:srgbClr val="C0504D">
              <a:lumMod val="40000"/>
              <a:lumOff val="60000"/>
            </a:srgbClr>
          </a:solidFill>
          <a:ln w="25400" cap="flat" cmpd="sng" algn="ctr">
            <a:noFill/>
            <a:prstDash val="solid"/>
          </a:ln>
          <a:effectLst/>
        </p:spPr>
        <p:txBody>
          <a:bodyPr anchor="ctr"/>
          <a:lstStyle/>
          <a:p>
            <a:pPr algn="ctr">
              <a:defRPr/>
            </a:pPr>
            <a:endParaRPr lang="zh-CN" altLang="en-US" kern="0">
              <a:solidFill>
                <a:prstClr val="white"/>
              </a:solidFill>
              <a:latin typeface="Calibri"/>
              <a:ea typeface="宋体" panose="02010600030101010101" pitchFamily="2" charset="-122"/>
            </a:endParaRPr>
          </a:p>
        </p:txBody>
      </p:sp>
      <p:sp>
        <p:nvSpPr>
          <p:cNvPr id="14" name="太阳形 26"/>
          <p:cNvSpPr/>
          <p:nvPr/>
        </p:nvSpPr>
        <p:spPr>
          <a:xfrm rot="20750437">
            <a:off x="1594841" y="-150344"/>
            <a:ext cx="785813" cy="1009650"/>
          </a:xfrm>
          <a:prstGeom prst="sun">
            <a:avLst>
              <a:gd name="adj" fmla="val 21368"/>
            </a:avLst>
          </a:prstGeom>
          <a:solidFill>
            <a:srgbClr val="92D050"/>
          </a:solidFill>
          <a:ln w="25400" cap="flat" cmpd="sng" algn="ctr">
            <a:noFill/>
            <a:prstDash val="solid"/>
          </a:ln>
          <a:effectLst/>
        </p:spPr>
        <p:txBody>
          <a:bodyPr anchor="ctr"/>
          <a:lstStyle/>
          <a:p>
            <a:pPr algn="ctr">
              <a:defRPr/>
            </a:pPr>
            <a:endParaRPr lang="zh-CN" altLang="en-US" kern="0">
              <a:solidFill>
                <a:prstClr val="white"/>
              </a:solidFill>
              <a:latin typeface="Calibri"/>
              <a:ea typeface="宋体" panose="02010600030101010101" pitchFamily="2" charset="-122"/>
            </a:endParaRPr>
          </a:p>
        </p:txBody>
      </p:sp>
      <p:sp>
        <p:nvSpPr>
          <p:cNvPr id="15" name="TextBox 14"/>
          <p:cNvSpPr txBox="1"/>
          <p:nvPr/>
        </p:nvSpPr>
        <p:spPr>
          <a:xfrm>
            <a:off x="1853626" y="-6809"/>
            <a:ext cx="367904" cy="666750"/>
          </a:xfrm>
          <a:prstGeom prst="rect">
            <a:avLst/>
          </a:prstGeom>
          <a:noFill/>
        </p:spPr>
        <p:txBody>
          <a:bodyPr wrap="square">
            <a:spAutoFit/>
          </a:bodyPr>
          <a:lstStyle/>
          <a:p>
            <a:pPr>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a</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6" name="TextBox 15"/>
          <p:cNvSpPr txBox="1"/>
          <p:nvPr/>
        </p:nvSpPr>
        <p:spPr>
          <a:xfrm>
            <a:off x="1893912" y="762948"/>
            <a:ext cx="367903" cy="666750"/>
          </a:xfrm>
          <a:prstGeom prst="rect">
            <a:avLst/>
          </a:prstGeom>
          <a:noFill/>
        </p:spPr>
        <p:txBody>
          <a:bodyPr>
            <a:spAutoFit/>
          </a:bodyPr>
          <a:lstStyle/>
          <a:p>
            <a:pPr>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b</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9" name="Text Box 21"/>
          <p:cNvSpPr txBox="1">
            <a:spLocks noChangeArrowheads="1"/>
          </p:cNvSpPr>
          <p:nvPr/>
        </p:nvSpPr>
        <p:spPr bwMode="auto">
          <a:xfrm>
            <a:off x="2269114" y="68343"/>
            <a:ext cx="6556465" cy="461665"/>
          </a:xfrm>
          <a:prstGeom prst="rect">
            <a:avLst/>
          </a:prstGeom>
          <a:solidFill>
            <a:srgbClr val="92D050"/>
          </a:solidFill>
          <a:ln w="9525">
            <a:noFill/>
            <a:miter lim="800000"/>
            <a:headEnd/>
            <a:tailEnd/>
          </a:ln>
        </p:spPr>
        <p:txBody>
          <a:bodyPr wrap="square">
            <a:spAutoFit/>
          </a:bodyPr>
          <a:lstStyle/>
          <a:p>
            <a:pPr lvl="0" algn="just">
              <a:defRPr/>
            </a:pP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Thể</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loại</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Truyện</a:t>
            </a:r>
            <a:r>
              <a:rPr lang="en-US" altLang="en-US" sz="2400" b="1" dirty="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cổ</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tích</a:t>
            </a:r>
            <a:endParaRPr lang="en-US" sz="2400" b="1" dirty="0">
              <a:solidFill>
                <a:srgbClr val="002060"/>
              </a:solidFill>
              <a:latin typeface="Arial"/>
            </a:endParaRPr>
          </a:p>
        </p:txBody>
      </p:sp>
      <p:sp>
        <p:nvSpPr>
          <p:cNvPr id="20" name="Rectangle: Top Corners Rounded 4">
            <a:extLst>
              <a:ext uri="{FF2B5EF4-FFF2-40B4-BE49-F238E27FC236}">
                <a16:creationId xmlns:a16="http://schemas.microsoft.com/office/drawing/2014/main" xmlns="" id="{B195BAE5-26A1-4E3F-89A5-B59694108CB1}"/>
              </a:ext>
            </a:extLst>
          </p:cNvPr>
          <p:cNvSpPr/>
          <p:nvPr/>
        </p:nvSpPr>
        <p:spPr>
          <a:xfrm>
            <a:off x="1774592" y="2951684"/>
            <a:ext cx="2292398" cy="2607733"/>
          </a:xfrm>
          <a:prstGeom prst="round2SameRect">
            <a:avLst/>
          </a:prstGeom>
          <a:solidFill>
            <a:srgbClr val="F6BEF2"/>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a:defRPr/>
            </a:pPr>
            <a:endParaRPr lang="en-US" kern="0">
              <a:solidFill>
                <a:prstClr val="black"/>
              </a:solidFill>
              <a:latin typeface="Arial"/>
            </a:endParaRPr>
          </a:p>
        </p:txBody>
      </p:sp>
      <p:sp>
        <p:nvSpPr>
          <p:cNvPr id="21" name="Freeform: Shape 3">
            <a:extLst>
              <a:ext uri="{FF2B5EF4-FFF2-40B4-BE49-F238E27FC236}">
                <a16:creationId xmlns:a16="http://schemas.microsoft.com/office/drawing/2014/main" xmlns="" id="{B667EFEF-4ECB-4D41-828F-694DE59DA795}"/>
              </a:ext>
            </a:extLst>
          </p:cNvPr>
          <p:cNvSpPr/>
          <p:nvPr/>
        </p:nvSpPr>
        <p:spPr>
          <a:xfrm flipV="1">
            <a:off x="1797052" y="3755257"/>
            <a:ext cx="2277327"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a:defRPr/>
            </a:pPr>
            <a:endParaRPr lang="en-US" kern="0" dirty="0">
              <a:solidFill>
                <a:prstClr val="white"/>
              </a:solidFill>
              <a:latin typeface="Arial"/>
            </a:endParaRPr>
          </a:p>
        </p:txBody>
      </p:sp>
      <p:sp>
        <p:nvSpPr>
          <p:cNvPr id="24" name="Rectangle: Top Corners Rounded 14">
            <a:extLst>
              <a:ext uri="{FF2B5EF4-FFF2-40B4-BE49-F238E27FC236}">
                <a16:creationId xmlns:a16="http://schemas.microsoft.com/office/drawing/2014/main" xmlns="" id="{5C60E5B3-5BC7-464E-AB98-F5774B71779C}"/>
              </a:ext>
            </a:extLst>
          </p:cNvPr>
          <p:cNvSpPr/>
          <p:nvPr/>
        </p:nvSpPr>
        <p:spPr>
          <a:xfrm>
            <a:off x="4151259" y="3015636"/>
            <a:ext cx="2405893" cy="2594663"/>
          </a:xfrm>
          <a:prstGeom prst="round2SameRect">
            <a:avLst/>
          </a:prstGeom>
          <a:solidFill>
            <a:srgbClr val="E18C3F"/>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a:defRPr/>
            </a:pPr>
            <a:endParaRPr lang="en-US" kern="0">
              <a:solidFill>
                <a:prstClr val="black"/>
              </a:solidFill>
              <a:latin typeface="Arial"/>
            </a:endParaRPr>
          </a:p>
        </p:txBody>
      </p:sp>
      <p:sp>
        <p:nvSpPr>
          <p:cNvPr id="25" name="Freeform: Shape 15">
            <a:extLst>
              <a:ext uri="{FF2B5EF4-FFF2-40B4-BE49-F238E27FC236}">
                <a16:creationId xmlns:a16="http://schemas.microsoft.com/office/drawing/2014/main" xmlns="" id="{0DAACB30-A89B-4029-96A0-B0CBF430D9E6}"/>
              </a:ext>
            </a:extLst>
          </p:cNvPr>
          <p:cNvSpPr/>
          <p:nvPr/>
        </p:nvSpPr>
        <p:spPr>
          <a:xfrm flipV="1">
            <a:off x="4216905" y="3743800"/>
            <a:ext cx="2405892"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a:defRPr/>
            </a:pPr>
            <a:endParaRPr lang="en-US" kern="0" dirty="0">
              <a:solidFill>
                <a:prstClr val="white"/>
              </a:solidFill>
              <a:latin typeface="Arial"/>
            </a:endParaRPr>
          </a:p>
        </p:txBody>
      </p:sp>
      <p:sp>
        <p:nvSpPr>
          <p:cNvPr id="26" name="TextBox 25">
            <a:extLst>
              <a:ext uri="{FF2B5EF4-FFF2-40B4-BE49-F238E27FC236}">
                <a16:creationId xmlns:a16="http://schemas.microsoft.com/office/drawing/2014/main" xmlns="" id="{FCB1BEAB-2FB6-44B6-BED8-868C2ADD894B}"/>
              </a:ext>
            </a:extLst>
          </p:cNvPr>
          <p:cNvSpPr txBox="1"/>
          <p:nvPr/>
        </p:nvSpPr>
        <p:spPr>
          <a:xfrm>
            <a:off x="1892068" y="3854899"/>
            <a:ext cx="2238011" cy="2677656"/>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defTabSz="1219170" fontAlgn="base">
              <a:spcBef>
                <a:spcPct val="0"/>
              </a:spcBef>
              <a:spcAft>
                <a:spcPct val="0"/>
              </a:spcAft>
            </a:pPr>
            <a:r>
              <a:rPr lang="vi-VN" sz="2800" dirty="0">
                <a:solidFill>
                  <a:srgbClr val="5F5F5F"/>
                </a:solidFill>
                <a:latin typeface="Times New Roman" pitchFamily="18" charset="0"/>
                <a:ea typeface="Times New Roman" pitchFamily="18" charset="0"/>
                <a:cs typeface="Times New Roman" pitchFamily="18" charset="0"/>
              </a:rPr>
              <a:t>Từ đầu </a:t>
            </a:r>
            <a:r>
              <a:rPr lang="en-US" sz="2800" dirty="0">
                <a:solidFill>
                  <a:srgbClr val="5F5F5F"/>
                </a:solidFill>
                <a:latin typeface="Times New Roman" pitchFamily="18" charset="0"/>
                <a:ea typeface="Times New Roman" pitchFamily="18" charset="0"/>
                <a:cs typeface="Times New Roman" pitchFamily="18" charset="0"/>
              </a:rPr>
              <a:t>...</a:t>
            </a:r>
            <a:r>
              <a:rPr lang="vi-VN" sz="2800" dirty="0">
                <a:solidFill>
                  <a:srgbClr val="5F5F5F"/>
                </a:solidFill>
                <a:latin typeface="Times New Roman" pitchFamily="18" charset="0"/>
                <a:ea typeface="Times New Roman" pitchFamily="18" charset="0"/>
                <a:cs typeface="Times New Roman" pitchFamily="18" charset="0"/>
              </a:rPr>
              <a:t> </a:t>
            </a:r>
            <a:r>
              <a:rPr lang="vi-VN" sz="2800" i="1" dirty="0">
                <a:solidFill>
                  <a:srgbClr val="5F5F5F"/>
                </a:solidFill>
                <a:latin typeface="Times New Roman" pitchFamily="18" charset="0"/>
                <a:ea typeface="Times New Roman" pitchFamily="18" charset="0"/>
                <a:cs typeface="Times New Roman" pitchFamily="18" charset="0"/>
              </a:rPr>
              <a:t>mọi phép thần thông:</a:t>
            </a:r>
            <a:r>
              <a:rPr lang="vi-VN" sz="2800" dirty="0">
                <a:solidFill>
                  <a:srgbClr val="5F5F5F"/>
                </a:solidFill>
                <a:latin typeface="Times New Roman" pitchFamily="18" charset="0"/>
                <a:ea typeface="Times New Roman" pitchFamily="18" charset="0"/>
                <a:cs typeface="Times New Roman" pitchFamily="18" charset="0"/>
              </a:rPr>
              <a:t> </a:t>
            </a:r>
            <a:r>
              <a:rPr lang="vi-VN" sz="2800" b="1" dirty="0">
                <a:solidFill>
                  <a:srgbClr val="5F5F5F"/>
                </a:solidFill>
                <a:latin typeface="Times New Roman" pitchFamily="18" charset="0"/>
                <a:ea typeface="Times New Roman" pitchFamily="18" charset="0"/>
                <a:cs typeface="Times New Roman" pitchFamily="18" charset="0"/>
              </a:rPr>
              <a:t>Sự ra đời và lớn lên của Thạch Sanh. </a:t>
            </a:r>
            <a:endParaRPr lang="en-US" sz="1200" b="1" dirty="0">
              <a:solidFill>
                <a:srgbClr val="5F5F5F"/>
              </a:solidFill>
              <a:latin typeface="Times New Roman" pitchFamily="18" charset="0"/>
              <a:cs typeface="Times New Roman" pitchFamily="18" charset="0"/>
            </a:endParaRPr>
          </a:p>
        </p:txBody>
      </p:sp>
      <p:sp>
        <p:nvSpPr>
          <p:cNvPr id="27" name="TextBox 26">
            <a:extLst>
              <a:ext uri="{FF2B5EF4-FFF2-40B4-BE49-F238E27FC236}">
                <a16:creationId xmlns:a16="http://schemas.microsoft.com/office/drawing/2014/main" xmlns="" id="{5D2615B9-171C-451D-A80B-1FDE30105D1C}"/>
              </a:ext>
            </a:extLst>
          </p:cNvPr>
          <p:cNvSpPr txBox="1"/>
          <p:nvPr/>
        </p:nvSpPr>
        <p:spPr>
          <a:xfrm>
            <a:off x="4215411" y="3762663"/>
            <a:ext cx="2347370" cy="2308324"/>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defTabSz="457200"/>
            <a:r>
              <a:rPr lang="vi-VN" sz="2400" dirty="0">
                <a:solidFill>
                  <a:srgbClr val="5F5F5F"/>
                </a:solidFill>
                <a:latin typeface="Times New Roman" pitchFamily="18" charset="0"/>
                <a:ea typeface="Times New Roman" pitchFamily="18" charset="0"/>
                <a:cs typeface="Times New Roman" pitchFamily="18" charset="0"/>
              </a:rPr>
              <a:t>Tiếp </a:t>
            </a:r>
            <a:r>
              <a:rPr lang="en-US" sz="2400" dirty="0">
                <a:solidFill>
                  <a:srgbClr val="5F5F5F"/>
                </a:solidFill>
                <a:latin typeface="Times New Roman" pitchFamily="18" charset="0"/>
                <a:ea typeface="Times New Roman" pitchFamily="18" charset="0"/>
                <a:cs typeface="Times New Roman" pitchFamily="18" charset="0"/>
              </a:rPr>
              <a:t>…</a:t>
            </a:r>
            <a:r>
              <a:rPr lang="vi-VN" sz="2400" dirty="0">
                <a:solidFill>
                  <a:srgbClr val="5F5F5F"/>
                </a:solidFill>
                <a:latin typeface="Times New Roman" pitchFamily="18" charset="0"/>
                <a:ea typeface="Times New Roman" pitchFamily="18" charset="0"/>
                <a:cs typeface="Times New Roman" pitchFamily="18" charset="0"/>
              </a:rPr>
              <a:t> </a:t>
            </a:r>
            <a:r>
              <a:rPr lang="en-US" sz="2400" i="1" dirty="0" err="1" smtClean="0">
                <a:solidFill>
                  <a:srgbClr val="5F5F5F"/>
                </a:solidFill>
                <a:latin typeface="Times New Roman" pitchFamily="18" charset="0"/>
                <a:ea typeface="Times New Roman" pitchFamily="18" charset="0"/>
                <a:cs typeface="Times New Roman" pitchFamily="18" charset="0"/>
              </a:rPr>
              <a:t>bọ</a:t>
            </a:r>
            <a:r>
              <a:rPr lang="en-US" sz="2400" i="1" dirty="0" smtClean="0">
                <a:solidFill>
                  <a:srgbClr val="5F5F5F"/>
                </a:solidFill>
                <a:latin typeface="Times New Roman" pitchFamily="18" charset="0"/>
                <a:ea typeface="Times New Roman" pitchFamily="18" charset="0"/>
                <a:cs typeface="Times New Roman" pitchFamily="18" charset="0"/>
              </a:rPr>
              <a:t> hung</a:t>
            </a:r>
            <a:r>
              <a:rPr lang="vi-VN" sz="2400" i="1" dirty="0" smtClean="0">
                <a:solidFill>
                  <a:srgbClr val="5F5F5F"/>
                </a:solidFill>
                <a:latin typeface="Times New Roman" pitchFamily="18" charset="0"/>
                <a:ea typeface="Times New Roman" pitchFamily="18" charset="0"/>
                <a:cs typeface="Times New Roman" pitchFamily="18" charset="0"/>
              </a:rPr>
              <a:t>:</a:t>
            </a:r>
            <a:r>
              <a:rPr lang="vi-VN" sz="2400" dirty="0" smtClean="0">
                <a:solidFill>
                  <a:srgbClr val="5F5F5F"/>
                </a:solidFill>
                <a:latin typeface="Times New Roman" pitchFamily="18" charset="0"/>
                <a:ea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Những</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thử</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thách</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và</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chiến</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công</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hiển</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hách</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của</a:t>
            </a:r>
            <a:r>
              <a:rPr lang="en-US" sz="2400" b="1" dirty="0">
                <a:solidFill>
                  <a:srgbClr val="5F5F5F"/>
                </a:solidFill>
                <a:latin typeface="Times New Roman" pitchFamily="18" charset="0"/>
                <a:cs typeface="Times New Roman" pitchFamily="18" charset="0"/>
              </a:rPr>
              <a:t> </a:t>
            </a:r>
            <a:r>
              <a:rPr lang="en-US" sz="2400" b="1" dirty="0" err="1" smtClean="0">
                <a:solidFill>
                  <a:srgbClr val="5F5F5F"/>
                </a:solidFill>
                <a:latin typeface="Times New Roman" pitchFamily="18" charset="0"/>
                <a:cs typeface="Times New Roman" pitchFamily="18" charset="0"/>
              </a:rPr>
              <a:t>Thạch</a:t>
            </a:r>
            <a:r>
              <a:rPr lang="en-US" sz="2400" b="1" dirty="0" smtClean="0">
                <a:solidFill>
                  <a:srgbClr val="5F5F5F"/>
                </a:solidFill>
                <a:latin typeface="Times New Roman" pitchFamily="18" charset="0"/>
                <a:cs typeface="Times New Roman" pitchFamily="18" charset="0"/>
              </a:rPr>
              <a:t> </a:t>
            </a:r>
            <a:r>
              <a:rPr lang="en-US" sz="2400" b="1" dirty="0" err="1" smtClean="0">
                <a:solidFill>
                  <a:srgbClr val="5F5F5F"/>
                </a:solidFill>
                <a:latin typeface="Times New Roman" pitchFamily="18" charset="0"/>
                <a:cs typeface="Times New Roman" pitchFamily="18" charset="0"/>
              </a:rPr>
              <a:t>Sanh</a:t>
            </a:r>
            <a:endParaRPr lang="en-US" sz="2400" b="1" dirty="0">
              <a:solidFill>
                <a:srgbClr val="5F5F5F"/>
              </a:solidFill>
              <a:latin typeface="Times New Roman" pitchFamily="18" charset="0"/>
              <a:cs typeface="Times New Roman" pitchFamily="18" charset="0"/>
            </a:endParaRPr>
          </a:p>
          <a:p>
            <a:pPr algn="just" defTabSz="457200"/>
            <a:endParaRPr lang="en-US" sz="2400" dirty="0">
              <a:solidFill>
                <a:srgbClr val="E7E6E6">
                  <a:lumMod val="25000"/>
                </a:srgbClr>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xmlns="" id="{45B7C560-24B7-45D6-9B01-BD8CDBCDE15C}"/>
              </a:ext>
            </a:extLst>
          </p:cNvPr>
          <p:cNvSpPr txBox="1"/>
          <p:nvPr/>
        </p:nvSpPr>
        <p:spPr>
          <a:xfrm>
            <a:off x="-218395637" y="288178280"/>
            <a:ext cx="1418568" cy="954107"/>
          </a:xfrm>
          <a:prstGeom prst="rect">
            <a:avLst/>
          </a:prstGeom>
          <a:noFill/>
        </p:spPr>
        <p:txBody>
          <a:bodyPr wrap="square" rtlCol="0">
            <a:spAutoFit/>
          </a:bodyPr>
          <a:lstStyle/>
          <a:p>
            <a:pPr algn="ctr">
              <a:defRPr/>
            </a:pPr>
            <a:r>
              <a:rPr lang="en-US" sz="2800" b="1" dirty="0">
                <a:solidFill>
                  <a:srgbClr val="002060"/>
                </a:solidFill>
                <a:latin typeface="Times New Roman" panose="02020603050405020304" pitchFamily="18" charset="0"/>
                <a:cs typeface="Times New Roman" panose="02020603050405020304" pitchFamily="18" charset="0"/>
              </a:rPr>
              <a:t>ĐOẠN 2</a:t>
            </a:r>
          </a:p>
        </p:txBody>
      </p:sp>
      <p:sp>
        <p:nvSpPr>
          <p:cNvPr id="30" name="TextBox 29">
            <a:extLst>
              <a:ext uri="{FF2B5EF4-FFF2-40B4-BE49-F238E27FC236}">
                <a16:creationId xmlns:a16="http://schemas.microsoft.com/office/drawing/2014/main" xmlns="" id="{39D3FA8D-5E62-4CAD-B4CD-371D67E141E3}"/>
              </a:ext>
            </a:extLst>
          </p:cNvPr>
          <p:cNvSpPr txBox="1"/>
          <p:nvPr/>
        </p:nvSpPr>
        <p:spPr>
          <a:xfrm>
            <a:off x="2176948" y="3173135"/>
            <a:ext cx="1807801" cy="523220"/>
          </a:xfrm>
          <a:prstGeom prst="rect">
            <a:avLst/>
          </a:prstGeom>
          <a:noFill/>
        </p:spPr>
        <p:txBody>
          <a:bodyPr wrap="square" rtlCol="0">
            <a:spAutoFit/>
          </a:bodyPr>
          <a:lstStyle/>
          <a:p>
            <a:pPr algn="ctr">
              <a:defRPr/>
            </a:pPr>
            <a:r>
              <a:rPr lang="en-US" sz="2800" b="1" dirty="0">
                <a:solidFill>
                  <a:srgbClr val="002060"/>
                </a:solidFill>
                <a:latin typeface="Times New Roman" panose="02020603050405020304" pitchFamily="18" charset="0"/>
                <a:cs typeface="Times New Roman" panose="02020603050405020304" pitchFamily="18" charset="0"/>
              </a:rPr>
              <a:t>ĐOẠN 1</a:t>
            </a:r>
          </a:p>
        </p:txBody>
      </p:sp>
      <p:sp>
        <p:nvSpPr>
          <p:cNvPr id="35" name="Text Box 10"/>
          <p:cNvSpPr txBox="1">
            <a:spLocks noChangeArrowheads="1"/>
          </p:cNvSpPr>
          <p:nvPr/>
        </p:nvSpPr>
        <p:spPr bwMode="auto">
          <a:xfrm>
            <a:off x="2384113" y="2275414"/>
            <a:ext cx="6792314" cy="461665"/>
          </a:xfrm>
          <a:prstGeom prst="rect">
            <a:avLst/>
          </a:prstGeom>
          <a:solidFill>
            <a:srgbClr val="FFC000"/>
          </a:solidFill>
          <a:ln w="9525">
            <a:noFill/>
            <a:miter lim="800000"/>
            <a:headEnd/>
            <a:tailEnd/>
          </a:ln>
        </p:spPr>
        <p:txBody>
          <a:bodyPr wrap="square">
            <a:spAutoFit/>
          </a:bodyPr>
          <a:lstStyle/>
          <a:p>
            <a:pPr defTabSz="457200">
              <a:spcBef>
                <a:spcPct val="50000"/>
              </a:spcBef>
            </a:pPr>
            <a:r>
              <a:rPr lang="en-US" sz="2400" b="1" dirty="0" err="1">
                <a:solidFill>
                  <a:srgbClr val="E7E6E6">
                    <a:lumMod val="25000"/>
                  </a:srgbClr>
                </a:solidFill>
                <a:latin typeface="Times New Roman" pitchFamily="18" charset="0"/>
              </a:rPr>
              <a:t>Bố</a:t>
            </a:r>
            <a:r>
              <a:rPr lang="en-US" sz="2400" b="1" dirty="0">
                <a:solidFill>
                  <a:srgbClr val="E7E6E6">
                    <a:lumMod val="25000"/>
                  </a:srgbClr>
                </a:solidFill>
                <a:latin typeface="Times New Roman" pitchFamily="18" charset="0"/>
              </a:rPr>
              <a:t> </a:t>
            </a:r>
            <a:r>
              <a:rPr lang="en-US" sz="2400" b="1" dirty="0" err="1">
                <a:solidFill>
                  <a:srgbClr val="E7E6E6">
                    <a:lumMod val="25000"/>
                  </a:srgbClr>
                </a:solidFill>
                <a:latin typeface="Times New Roman" pitchFamily="18" charset="0"/>
              </a:rPr>
              <a:t>cục</a:t>
            </a:r>
            <a:r>
              <a:rPr lang="en-US" sz="2400" b="1" dirty="0">
                <a:solidFill>
                  <a:srgbClr val="E7E6E6">
                    <a:lumMod val="25000"/>
                  </a:srgbClr>
                </a:solidFill>
                <a:latin typeface="Times New Roman" pitchFamily="18" charset="0"/>
              </a:rPr>
              <a:t>: </a:t>
            </a:r>
            <a:r>
              <a:rPr lang="en-US" sz="2400" b="1" dirty="0" smtClean="0">
                <a:solidFill>
                  <a:srgbClr val="E7E6E6">
                    <a:lumMod val="25000"/>
                  </a:srgbClr>
                </a:solidFill>
                <a:latin typeface="Times New Roman" pitchFamily="18" charset="0"/>
              </a:rPr>
              <a:t>3 </a:t>
            </a:r>
            <a:r>
              <a:rPr lang="en-US" sz="2400" b="1" dirty="0" err="1">
                <a:solidFill>
                  <a:srgbClr val="E7E6E6">
                    <a:lumMod val="25000"/>
                  </a:srgbClr>
                </a:solidFill>
                <a:latin typeface="Times New Roman" pitchFamily="18" charset="0"/>
              </a:rPr>
              <a:t>phần</a:t>
            </a:r>
            <a:endParaRPr lang="en-US" sz="2400" b="1" dirty="0">
              <a:solidFill>
                <a:srgbClr val="E7E6E6">
                  <a:lumMod val="25000"/>
                </a:srgbClr>
              </a:solidFill>
              <a:latin typeface="Times New Roman" pitchFamily="18" charset="0"/>
            </a:endParaRPr>
          </a:p>
        </p:txBody>
      </p:sp>
      <p:sp>
        <p:nvSpPr>
          <p:cNvPr id="38" name="Text Box 10"/>
          <p:cNvSpPr txBox="1">
            <a:spLocks noChangeArrowheads="1"/>
          </p:cNvSpPr>
          <p:nvPr/>
        </p:nvSpPr>
        <p:spPr bwMode="auto">
          <a:xfrm>
            <a:off x="2372401" y="1578751"/>
            <a:ext cx="6680069" cy="461665"/>
          </a:xfrm>
          <a:prstGeom prst="rect">
            <a:avLst/>
          </a:prstGeom>
          <a:solidFill>
            <a:srgbClr val="D3F652"/>
          </a:solidFill>
          <a:ln w="9525">
            <a:noFill/>
            <a:miter lim="800000"/>
            <a:headEnd/>
            <a:tailEnd/>
          </a:ln>
        </p:spPr>
        <p:txBody>
          <a:bodyPr wrap="square">
            <a:spAutoFit/>
          </a:bodyPr>
          <a:lstStyle/>
          <a:p>
            <a:pPr algn="just">
              <a:defRPr/>
            </a:pPr>
            <a:r>
              <a:rPr lang="en-US" altLang="en-US" sz="2400" b="1" dirty="0" err="1">
                <a:solidFill>
                  <a:srgbClr val="002060"/>
                </a:solidFill>
                <a:latin typeface="Times New Roman" panose="02020603050405020304" pitchFamily="18" charset="0"/>
              </a:rPr>
              <a:t>Ngôi</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kể</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Ngôi</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thứ</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ba</a:t>
            </a:r>
            <a:endParaRPr lang="en-US" sz="2400" b="1" dirty="0">
              <a:solidFill>
                <a:srgbClr val="3E2E1E"/>
              </a:solidFill>
              <a:latin typeface="Times New Roman" panose="02020603050405020304" pitchFamily="18" charset="0"/>
              <a:cs typeface="Times New Roman" panose="02020603050405020304" pitchFamily="18" charset="0"/>
            </a:endParaRPr>
          </a:p>
        </p:txBody>
      </p:sp>
      <p:sp>
        <p:nvSpPr>
          <p:cNvPr id="39" name="太阳形 27"/>
          <p:cNvSpPr/>
          <p:nvPr/>
        </p:nvSpPr>
        <p:spPr>
          <a:xfrm rot="20750437">
            <a:off x="1665447" y="1158542"/>
            <a:ext cx="785813" cy="1060450"/>
          </a:xfrm>
          <a:prstGeom prst="sun">
            <a:avLst>
              <a:gd name="adj" fmla="val 21368"/>
            </a:avLst>
          </a:prstGeom>
          <a:solidFill>
            <a:srgbClr val="D3F652"/>
          </a:solidFill>
          <a:ln w="25400" cap="flat" cmpd="sng" algn="ctr">
            <a:noFill/>
            <a:prstDash val="solid"/>
          </a:ln>
          <a:effectLst/>
        </p:spPr>
        <p:txBody>
          <a:bodyPr anchor="ctr"/>
          <a:lstStyle/>
          <a:p>
            <a:pPr algn="ctr">
              <a:defRPr/>
            </a:pPr>
            <a:endParaRPr lang="zh-CN" altLang="en-US" kern="0">
              <a:solidFill>
                <a:prstClr val="white"/>
              </a:solidFill>
              <a:latin typeface="Calibri"/>
              <a:ea typeface="宋体" panose="02010600030101010101" pitchFamily="2" charset="-122"/>
            </a:endParaRPr>
          </a:p>
        </p:txBody>
      </p:sp>
      <p:sp>
        <p:nvSpPr>
          <p:cNvPr id="40" name="TextBox 39"/>
          <p:cNvSpPr txBox="1"/>
          <p:nvPr/>
        </p:nvSpPr>
        <p:spPr>
          <a:xfrm>
            <a:off x="1909425" y="1342147"/>
            <a:ext cx="367903" cy="666750"/>
          </a:xfrm>
          <a:prstGeom prst="rect">
            <a:avLst/>
          </a:prstGeom>
          <a:noFill/>
        </p:spPr>
        <p:txBody>
          <a:bodyPr>
            <a:spAutoFit/>
          </a:bodyPr>
          <a:lstStyle/>
          <a:p>
            <a:pPr>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c</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2" name="太阳形 27"/>
          <p:cNvSpPr/>
          <p:nvPr/>
        </p:nvSpPr>
        <p:spPr>
          <a:xfrm rot="20750437">
            <a:off x="1684957" y="1990178"/>
            <a:ext cx="785813" cy="1060450"/>
          </a:xfrm>
          <a:prstGeom prst="sun">
            <a:avLst>
              <a:gd name="adj" fmla="val 21368"/>
            </a:avLst>
          </a:prstGeom>
          <a:solidFill>
            <a:srgbClr val="00B0F0"/>
          </a:solidFill>
          <a:ln w="25400" cap="flat" cmpd="sng" algn="ctr">
            <a:noFill/>
            <a:prstDash val="solid"/>
          </a:ln>
          <a:effectLst/>
        </p:spPr>
        <p:txBody>
          <a:bodyPr anchor="ctr"/>
          <a:lstStyle/>
          <a:p>
            <a:pPr algn="ctr">
              <a:defRPr/>
            </a:pPr>
            <a:endParaRPr lang="zh-CN" altLang="en-US" kern="0">
              <a:solidFill>
                <a:prstClr val="white"/>
              </a:solidFill>
              <a:latin typeface="Calibri"/>
              <a:ea typeface="宋体" panose="02010600030101010101" pitchFamily="2" charset="-122"/>
            </a:endParaRPr>
          </a:p>
        </p:txBody>
      </p:sp>
      <p:sp>
        <p:nvSpPr>
          <p:cNvPr id="43" name="TextBox 42"/>
          <p:cNvSpPr txBox="1"/>
          <p:nvPr/>
        </p:nvSpPr>
        <p:spPr>
          <a:xfrm>
            <a:off x="1906394" y="2198539"/>
            <a:ext cx="387702" cy="666750"/>
          </a:xfrm>
          <a:prstGeom prst="rect">
            <a:avLst/>
          </a:prstGeom>
          <a:noFill/>
        </p:spPr>
        <p:txBody>
          <a:bodyPr wrap="square">
            <a:spAutoFit/>
          </a:bodyPr>
          <a:lstStyle/>
          <a:p>
            <a:pPr>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d</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4" name="Rectangle: Top Corners Rounded 9">
            <a:extLst>
              <a:ext uri="{FF2B5EF4-FFF2-40B4-BE49-F238E27FC236}">
                <a16:creationId xmlns:a16="http://schemas.microsoft.com/office/drawing/2014/main" xmlns="" id="{D83D1133-E47C-43E2-89B5-0303CAD6FDDA}"/>
              </a:ext>
            </a:extLst>
          </p:cNvPr>
          <p:cNvSpPr/>
          <p:nvPr/>
        </p:nvSpPr>
        <p:spPr>
          <a:xfrm>
            <a:off x="6788056" y="3040632"/>
            <a:ext cx="2151685" cy="2230016"/>
          </a:xfrm>
          <a:prstGeom prst="round2SameRect">
            <a:avLst/>
          </a:prstGeom>
          <a:solidFill>
            <a:srgbClr val="0BE5CB"/>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a:defRPr/>
            </a:pPr>
            <a:endParaRPr lang="en-US" kern="0">
              <a:solidFill>
                <a:prstClr val="black"/>
              </a:solidFill>
              <a:latin typeface="Arial"/>
            </a:endParaRPr>
          </a:p>
        </p:txBody>
      </p:sp>
      <p:sp>
        <p:nvSpPr>
          <p:cNvPr id="45" name="Freeform: Shape 10">
            <a:extLst>
              <a:ext uri="{FF2B5EF4-FFF2-40B4-BE49-F238E27FC236}">
                <a16:creationId xmlns:a16="http://schemas.microsoft.com/office/drawing/2014/main" xmlns="" id="{16FA2806-C2E9-4B4C-9694-242F63CA88C9}"/>
              </a:ext>
            </a:extLst>
          </p:cNvPr>
          <p:cNvSpPr/>
          <p:nvPr/>
        </p:nvSpPr>
        <p:spPr>
          <a:xfrm flipV="1">
            <a:off x="6816841" y="3787113"/>
            <a:ext cx="2142972" cy="2301864"/>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a:defRPr/>
            </a:pPr>
            <a:endParaRPr lang="en-US" kern="0" dirty="0">
              <a:solidFill>
                <a:prstClr val="white"/>
              </a:solidFill>
              <a:latin typeface="Arial"/>
            </a:endParaRPr>
          </a:p>
        </p:txBody>
      </p:sp>
      <p:sp>
        <p:nvSpPr>
          <p:cNvPr id="46" name="TextBox 45">
            <a:extLst>
              <a:ext uri="{FF2B5EF4-FFF2-40B4-BE49-F238E27FC236}">
                <a16:creationId xmlns:a16="http://schemas.microsoft.com/office/drawing/2014/main" xmlns="" id="{E993B533-C173-4E78-81E9-AB632970B288}"/>
              </a:ext>
            </a:extLst>
          </p:cNvPr>
          <p:cNvSpPr txBox="1"/>
          <p:nvPr/>
        </p:nvSpPr>
        <p:spPr>
          <a:xfrm>
            <a:off x="6845370" y="4128140"/>
            <a:ext cx="1963081" cy="2000548"/>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2800" dirty="0" err="1">
                <a:solidFill>
                  <a:srgbClr val="5F5F5F"/>
                </a:solidFill>
                <a:latin typeface="Times New Roman" pitchFamily="18" charset="0"/>
                <a:cs typeface="Times New Roman" pitchFamily="18" charset="0"/>
              </a:rPr>
              <a:t>Còn</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lại</a:t>
            </a:r>
            <a:r>
              <a:rPr lang="en-US" sz="2800"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Thạch</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Sanh</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cưới</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công</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chúa</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lên</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ngôi</a:t>
            </a:r>
            <a:r>
              <a:rPr lang="en-US" sz="2400" b="1" dirty="0">
                <a:solidFill>
                  <a:srgbClr val="5F5F5F"/>
                </a:solidFill>
                <a:latin typeface="Times New Roman" pitchFamily="18" charset="0"/>
                <a:cs typeface="Times New Roman" pitchFamily="18" charset="0"/>
              </a:rPr>
              <a:t> </a:t>
            </a:r>
            <a:r>
              <a:rPr lang="en-US" sz="2400" b="1" dirty="0" err="1">
                <a:solidFill>
                  <a:srgbClr val="5F5F5F"/>
                </a:solidFill>
                <a:latin typeface="Times New Roman" pitchFamily="18" charset="0"/>
                <a:cs typeface="Times New Roman" pitchFamily="18" charset="0"/>
              </a:rPr>
              <a:t>vua</a:t>
            </a:r>
            <a:r>
              <a:rPr lang="en-US" sz="2400" b="1" dirty="0">
                <a:solidFill>
                  <a:srgbClr val="5F5F5F"/>
                </a:solidFill>
                <a:latin typeface="Times New Roman" pitchFamily="18" charset="0"/>
                <a:cs typeface="Times New Roman" pitchFamily="18" charset="0"/>
              </a:rPr>
              <a:t>.</a:t>
            </a:r>
          </a:p>
        </p:txBody>
      </p:sp>
      <p:sp>
        <p:nvSpPr>
          <p:cNvPr id="47" name="TextBox 46">
            <a:extLst>
              <a:ext uri="{FF2B5EF4-FFF2-40B4-BE49-F238E27FC236}">
                <a16:creationId xmlns:a16="http://schemas.microsoft.com/office/drawing/2014/main" xmlns="" id="{0856A9E7-912E-4010-AA2E-6392D86272E8}"/>
              </a:ext>
            </a:extLst>
          </p:cNvPr>
          <p:cNvSpPr txBox="1"/>
          <p:nvPr/>
        </p:nvSpPr>
        <p:spPr>
          <a:xfrm>
            <a:off x="6899302" y="3254239"/>
            <a:ext cx="2016098" cy="523220"/>
          </a:xfrm>
          <a:prstGeom prst="rect">
            <a:avLst/>
          </a:prstGeom>
          <a:noFill/>
        </p:spPr>
        <p:txBody>
          <a:bodyPr wrap="square" rtlCol="0">
            <a:spAutoFit/>
          </a:bodyPr>
          <a:lstStyle/>
          <a:p>
            <a:pPr algn="ctr">
              <a:defRPr/>
            </a:pPr>
            <a:r>
              <a:rPr lang="en-US" sz="2800" b="1" dirty="0">
                <a:solidFill>
                  <a:srgbClr val="002060"/>
                </a:solidFill>
                <a:latin typeface="Times New Roman" panose="02020603050405020304" pitchFamily="18" charset="0"/>
                <a:cs typeface="Times New Roman" panose="02020603050405020304" pitchFamily="18" charset="0"/>
              </a:rPr>
              <a:t>ĐOẠN </a:t>
            </a:r>
            <a:r>
              <a:rPr lang="en-US" sz="2800" b="1" dirty="0" smtClean="0">
                <a:solidFill>
                  <a:srgbClr val="002060"/>
                </a:solidFill>
                <a:latin typeface="Times New Roman" panose="02020603050405020304" pitchFamily="18" charset="0"/>
                <a:cs typeface="Times New Roman" panose="02020603050405020304" pitchFamily="18" charset="0"/>
              </a:rPr>
              <a:t>3</a:t>
            </a:r>
            <a:endParaRPr lang="en-US" sz="2800" b="1" dirty="0">
              <a:solidFill>
                <a:srgbClr val="00206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51142" y="811604"/>
            <a:ext cx="1687865" cy="2149345"/>
          </a:xfrm>
          <a:prstGeom prst="rect">
            <a:avLst/>
          </a:prstGeom>
        </p:spPr>
      </p:pic>
      <p:sp>
        <p:nvSpPr>
          <p:cNvPr id="48" name="TextBox 47">
            <a:extLst>
              <a:ext uri="{FF2B5EF4-FFF2-40B4-BE49-F238E27FC236}">
                <a16:creationId xmlns:a16="http://schemas.microsoft.com/office/drawing/2014/main" xmlns="" id="{39D3FA8D-5E62-4CAD-B4CD-371D67E141E3}"/>
              </a:ext>
            </a:extLst>
          </p:cNvPr>
          <p:cNvSpPr txBox="1"/>
          <p:nvPr/>
        </p:nvSpPr>
        <p:spPr>
          <a:xfrm>
            <a:off x="4344872" y="3114443"/>
            <a:ext cx="2132127" cy="523220"/>
          </a:xfrm>
          <a:prstGeom prst="rect">
            <a:avLst/>
          </a:prstGeom>
          <a:noFill/>
        </p:spPr>
        <p:txBody>
          <a:bodyPr wrap="square" rtlCol="0">
            <a:spAutoFit/>
          </a:bodyPr>
          <a:lstStyle/>
          <a:p>
            <a:pPr algn="ctr">
              <a:defRPr/>
            </a:pPr>
            <a:r>
              <a:rPr lang="en-US" sz="2800" b="1" dirty="0">
                <a:solidFill>
                  <a:srgbClr val="002060"/>
                </a:solidFill>
                <a:latin typeface="Times New Roman" panose="02020603050405020304" pitchFamily="18" charset="0"/>
                <a:cs typeface="Times New Roman" panose="02020603050405020304" pitchFamily="18" charset="0"/>
              </a:rPr>
              <a:t>ĐOẠN </a:t>
            </a:r>
            <a:r>
              <a:rPr lang="en-US" sz="2800" b="1" dirty="0" smtClean="0">
                <a:solidFill>
                  <a:srgbClr val="002060"/>
                </a:solidFill>
                <a:latin typeface="Times New Roman" panose="02020603050405020304" pitchFamily="18" charset="0"/>
                <a:cs typeface="Times New Roman" panose="02020603050405020304" pitchFamily="18" charset="0"/>
              </a:rPr>
              <a:t>2</a:t>
            </a:r>
            <a:endParaRPr lang="en-US" sz="2800" b="1"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1142" y="3040632"/>
            <a:ext cx="1655218" cy="1810669"/>
          </a:xfrm>
          <a:prstGeom prst="rect">
            <a:avLst/>
          </a:prstGeom>
        </p:spPr>
      </p:pic>
      <p:pic>
        <p:nvPicPr>
          <p:cNvPr id="7" name="Picture 6"/>
          <p:cNvPicPr>
            <a:picLocks noChangeAspect="1"/>
          </p:cNvPicPr>
          <p:nvPr/>
        </p:nvPicPr>
        <p:blipFill>
          <a:blip r:embed="rId4"/>
          <a:stretch>
            <a:fillRect/>
          </a:stretch>
        </p:blipFill>
        <p:spPr>
          <a:xfrm>
            <a:off x="31199" y="4919008"/>
            <a:ext cx="1654607" cy="1938992"/>
          </a:xfrm>
          <a:prstGeom prst="rect">
            <a:avLst/>
          </a:prstGeom>
        </p:spPr>
      </p:pic>
    </p:spTree>
    <p:extLst>
      <p:ext uri="{BB962C8B-B14F-4D97-AF65-F5344CB8AC3E}">
        <p14:creationId xmlns:p14="http://schemas.microsoft.com/office/powerpoint/2010/main" xmlns="" val="370214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8" presetClass="emph" presetSubtype="0" fill="hold" grpId="0" nodeType="withEffect">
                                  <p:stCondLst>
                                    <p:cond delay="0"/>
                                  </p:stCondLst>
                                  <p:childTnLst>
                                    <p:animRot by="10800000">
                                      <p:cBhvr>
                                        <p:cTn id="9" dur="1500" fill="hold"/>
                                        <p:tgtEl>
                                          <p:spTgt spid="14"/>
                                        </p:tgtEl>
                                        <p:attrNameLst>
                                          <p:attrName>r</p:attrName>
                                        </p:attrNameLst>
                                      </p:cBhvr>
                                    </p:animRot>
                                  </p:childTnLst>
                                </p:cTn>
                              </p:par>
                              <p:par>
                                <p:cTn id="10" presetID="10"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1000" fill="hold"/>
                                        <p:tgtEl>
                                          <p:spTgt spid="19"/>
                                        </p:tgtEl>
                                        <p:attrNameLst>
                                          <p:attrName>ppt_x</p:attrName>
                                        </p:attrNameLst>
                                      </p:cBhvr>
                                      <p:tavLst>
                                        <p:tav tm="0">
                                          <p:val>
                                            <p:strVal val="#ppt_x-.2"/>
                                          </p:val>
                                        </p:tav>
                                        <p:tav tm="100000">
                                          <p:val>
                                            <p:strVal val="#ppt_x"/>
                                          </p:val>
                                        </p:tav>
                                      </p:tavLst>
                                    </p:anim>
                                    <p:anim calcmode="lin" valueType="num">
                                      <p:cBhvr>
                                        <p:cTn id="1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grpId="1" nodeType="clickEffect">
                                  <p:stCondLst>
                                    <p:cond delay="0"/>
                                  </p:stCondLst>
                                  <p:childTnLst>
                                    <p:animRot by="10800000">
                                      <p:cBhvr>
                                        <p:cTn id="31" dur="1500" fill="hold"/>
                                        <p:tgtEl>
                                          <p:spTgt spid="11"/>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diamond(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5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mph" presetSubtype="0" fill="hold" grpId="1" nodeType="clickEffect">
                                  <p:stCondLst>
                                    <p:cond delay="0"/>
                                  </p:stCondLst>
                                  <p:childTnLst>
                                    <p:animRot by="10800000">
                                      <p:cBhvr>
                                        <p:cTn id="48" dur="1500" fill="hold"/>
                                        <p:tgtEl>
                                          <p:spTgt spid="39"/>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diamond(in)">
                                      <p:cBhvr>
                                        <p:cTn id="53" dur="20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anim calcmode="lin" valueType="num">
                                      <p:cBhvr additive="base">
                                        <p:cTn id="58" dur="500" fill="hold"/>
                                        <p:tgtEl>
                                          <p:spTgt spid="42"/>
                                        </p:tgtEl>
                                        <p:attrNameLst>
                                          <p:attrName>ppt_x</p:attrName>
                                        </p:attrNameLst>
                                      </p:cBhvr>
                                      <p:tavLst>
                                        <p:tav tm="0">
                                          <p:val>
                                            <p:strVal val="#ppt_x"/>
                                          </p:val>
                                        </p:tav>
                                        <p:tav tm="100000">
                                          <p:val>
                                            <p:strVal val="#ppt_x"/>
                                          </p:val>
                                        </p:tav>
                                      </p:tavLst>
                                    </p:anim>
                                    <p:anim calcmode="lin" valueType="num">
                                      <p:cBhvr additive="base">
                                        <p:cTn id="59" dur="500" fill="hold"/>
                                        <p:tgtEl>
                                          <p:spTgt spid="42"/>
                                        </p:tgtEl>
                                        <p:attrNameLst>
                                          <p:attrName>ppt_y</p:attrName>
                                        </p:attrNameLst>
                                      </p:cBhvr>
                                      <p:tavLst>
                                        <p:tav tm="0">
                                          <p:val>
                                            <p:strVal val="1+#ppt_h/2"/>
                                          </p:val>
                                        </p:tav>
                                        <p:tav tm="100000">
                                          <p:val>
                                            <p:strVal val="#ppt_y"/>
                                          </p:val>
                                        </p:tav>
                                      </p:tavLst>
                                    </p:anim>
                                  </p:childTnLst>
                                </p:cTn>
                              </p:par>
                              <p:par>
                                <p:cTn id="60" presetID="10" presetClass="entr" presetSubtype="0"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diamond(in)">
                                      <p:cBhvr>
                                        <p:cTn id="67" dur="20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up)">
                                      <p:cBhvr>
                                        <p:cTn id="72" dur="500"/>
                                        <p:tgtEl>
                                          <p:spTgt spid="20"/>
                                        </p:tgtEl>
                                      </p:cBhvr>
                                    </p:animEffect>
                                  </p:childTnLst>
                                </p:cTn>
                              </p:par>
                              <p:par>
                                <p:cTn id="73" presetID="42"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1000"/>
                                        <p:tgtEl>
                                          <p:spTgt spid="30"/>
                                        </p:tgtEl>
                                      </p:cBhvr>
                                    </p:animEffect>
                                    <p:anim calcmode="lin" valueType="num">
                                      <p:cBhvr>
                                        <p:cTn id="76" dur="1000" fill="hold"/>
                                        <p:tgtEl>
                                          <p:spTgt spid="30"/>
                                        </p:tgtEl>
                                        <p:attrNameLst>
                                          <p:attrName>ppt_x</p:attrName>
                                        </p:attrNameLst>
                                      </p:cBhvr>
                                      <p:tavLst>
                                        <p:tav tm="0">
                                          <p:val>
                                            <p:strVal val="#ppt_x"/>
                                          </p:val>
                                        </p:tav>
                                        <p:tav tm="100000">
                                          <p:val>
                                            <p:strVal val="#ppt_x"/>
                                          </p:val>
                                        </p:tav>
                                      </p:tavLst>
                                    </p:anim>
                                    <p:anim calcmode="lin" valueType="num">
                                      <p:cBhvr>
                                        <p:cTn id="77" dur="1000" fill="hold"/>
                                        <p:tgtEl>
                                          <p:spTgt spid="30"/>
                                        </p:tgtEl>
                                        <p:attrNameLst>
                                          <p:attrName>ppt_y</p:attrName>
                                        </p:attrNameLst>
                                      </p:cBhvr>
                                      <p:tavLst>
                                        <p:tav tm="0">
                                          <p:val>
                                            <p:strVal val="#ppt_y+.1"/>
                                          </p:val>
                                        </p:tav>
                                        <p:tav tm="100000">
                                          <p:val>
                                            <p:strVal val="#ppt_y"/>
                                          </p:val>
                                        </p:tav>
                                      </p:tavLst>
                                    </p:anim>
                                  </p:childTnLst>
                                </p:cTn>
                              </p:par>
                              <p:par>
                                <p:cTn id="78" presetID="22" presetClass="entr" presetSubtype="4"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wipe(up)">
                                      <p:cBhvr>
                                        <p:cTn id="85" dur="500"/>
                                        <p:tgtEl>
                                          <p:spTgt spid="24"/>
                                        </p:tgtEl>
                                      </p:cBhvr>
                                    </p:animEffect>
                                  </p:childTnLst>
                                </p:cTn>
                              </p:par>
                              <p:par>
                                <p:cTn id="86" presetID="42" presetClass="entr" presetSubtype="0" fill="hold" grpId="0" nodeType="withEffect">
                                  <p:stCondLst>
                                    <p:cond delay="0"/>
                                  </p:stCondLst>
                                  <p:childTnLst>
                                    <p:set>
                                      <p:cBhvr>
                                        <p:cTn id="87" dur="1" fill="hold">
                                          <p:stCondLst>
                                            <p:cond delay="0"/>
                                          </p:stCondLst>
                                        </p:cTn>
                                        <p:tgtEl>
                                          <p:spTgt spid="48"/>
                                        </p:tgtEl>
                                        <p:attrNameLst>
                                          <p:attrName>style.visibility</p:attrName>
                                        </p:attrNameLst>
                                      </p:cBhvr>
                                      <p:to>
                                        <p:strVal val="visible"/>
                                      </p:to>
                                    </p:set>
                                    <p:animEffect transition="in" filter="fade">
                                      <p:cBhvr>
                                        <p:cTn id="88" dur="1000"/>
                                        <p:tgtEl>
                                          <p:spTgt spid="48"/>
                                        </p:tgtEl>
                                      </p:cBhvr>
                                    </p:animEffect>
                                    <p:anim calcmode="lin" valueType="num">
                                      <p:cBhvr>
                                        <p:cTn id="89" dur="1000" fill="hold"/>
                                        <p:tgtEl>
                                          <p:spTgt spid="48"/>
                                        </p:tgtEl>
                                        <p:attrNameLst>
                                          <p:attrName>ppt_x</p:attrName>
                                        </p:attrNameLst>
                                      </p:cBhvr>
                                      <p:tavLst>
                                        <p:tav tm="0">
                                          <p:val>
                                            <p:strVal val="#ppt_x"/>
                                          </p:val>
                                        </p:tav>
                                        <p:tav tm="100000">
                                          <p:val>
                                            <p:strVal val="#ppt_x"/>
                                          </p:val>
                                        </p:tav>
                                      </p:tavLst>
                                    </p:anim>
                                    <p:anim calcmode="lin" valueType="num">
                                      <p:cBhvr>
                                        <p:cTn id="90" dur="1000" fill="hold"/>
                                        <p:tgtEl>
                                          <p:spTgt spid="48"/>
                                        </p:tgtEl>
                                        <p:attrNameLst>
                                          <p:attrName>ppt_y</p:attrName>
                                        </p:attrNameLst>
                                      </p:cBhvr>
                                      <p:tavLst>
                                        <p:tav tm="0">
                                          <p:val>
                                            <p:strVal val="#ppt_y+.1"/>
                                          </p:val>
                                        </p:tav>
                                        <p:tav tm="100000">
                                          <p:val>
                                            <p:strVal val="#ppt_y"/>
                                          </p:val>
                                        </p:tav>
                                      </p:tavLst>
                                    </p:anim>
                                  </p:childTnLst>
                                </p:cTn>
                              </p:par>
                              <p:par>
                                <p:cTn id="91" presetID="22" presetClass="entr" presetSubtype="4" fill="hold" grpId="0" nodeType="withEffect">
                                  <p:stCondLst>
                                    <p:cond delay="0"/>
                                  </p:stCondLst>
                                  <p:childTnLst>
                                    <p:set>
                                      <p:cBhvr>
                                        <p:cTn id="92" dur="1" fill="hold">
                                          <p:stCondLst>
                                            <p:cond delay="0"/>
                                          </p:stCondLst>
                                        </p:cTn>
                                        <p:tgtEl>
                                          <p:spTgt spid="25"/>
                                        </p:tgtEl>
                                        <p:attrNameLst>
                                          <p:attrName>style.visibility</p:attrName>
                                        </p:attrNameLst>
                                      </p:cBhvr>
                                      <p:to>
                                        <p:strVal val="visible"/>
                                      </p:to>
                                    </p:set>
                                    <p:animEffect transition="in" filter="wipe(down)">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wipe(up)">
                                      <p:cBhvr>
                                        <p:cTn id="98" dur="500"/>
                                        <p:tgtEl>
                                          <p:spTgt spid="44"/>
                                        </p:tgtEl>
                                      </p:cBhvr>
                                    </p:animEffect>
                                  </p:childTnLst>
                                </p:cTn>
                              </p:par>
                              <p:par>
                                <p:cTn id="99" presetID="42" presetClass="entr" presetSubtype="0" fill="hold" grpId="0" nodeType="with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1000"/>
                                        <p:tgtEl>
                                          <p:spTgt spid="29"/>
                                        </p:tgtEl>
                                      </p:cBhvr>
                                    </p:animEffect>
                                    <p:anim calcmode="lin" valueType="num">
                                      <p:cBhvr>
                                        <p:cTn id="102" dur="1000" fill="hold"/>
                                        <p:tgtEl>
                                          <p:spTgt spid="29"/>
                                        </p:tgtEl>
                                        <p:attrNameLst>
                                          <p:attrName>ppt_x</p:attrName>
                                        </p:attrNameLst>
                                      </p:cBhvr>
                                      <p:tavLst>
                                        <p:tav tm="0">
                                          <p:val>
                                            <p:strVal val="#ppt_x"/>
                                          </p:val>
                                        </p:tav>
                                        <p:tav tm="100000">
                                          <p:val>
                                            <p:strVal val="#ppt_x"/>
                                          </p:val>
                                        </p:tav>
                                      </p:tavLst>
                                    </p:anim>
                                    <p:anim calcmode="lin" valueType="num">
                                      <p:cBhvr>
                                        <p:cTn id="103" dur="1000" fill="hold"/>
                                        <p:tgtEl>
                                          <p:spTgt spid="29"/>
                                        </p:tgtEl>
                                        <p:attrNameLst>
                                          <p:attrName>ppt_y</p:attrName>
                                        </p:attrNameLst>
                                      </p:cBhvr>
                                      <p:tavLst>
                                        <p:tav tm="0">
                                          <p:val>
                                            <p:strVal val="#ppt_y+.1"/>
                                          </p:val>
                                        </p:tav>
                                        <p:tav tm="100000">
                                          <p:val>
                                            <p:strVal val="#ppt_y"/>
                                          </p:val>
                                        </p:tav>
                                      </p:tavLst>
                                    </p:anim>
                                  </p:childTnLst>
                                </p:cTn>
                              </p:par>
                              <p:par>
                                <p:cTn id="104" presetID="22" presetClass="entr" presetSubtype="4" fill="hold" grpId="0" nodeType="with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wipe(down)">
                                      <p:cBhvr>
                                        <p:cTn id="106" dur="500"/>
                                        <p:tgtEl>
                                          <p:spTgt spid="45"/>
                                        </p:tgtEl>
                                      </p:cBhvr>
                                    </p:animEffect>
                                  </p:childTnLst>
                                </p:cTn>
                              </p:par>
                              <p:par>
                                <p:cTn id="107" presetID="16" presetClass="entr" presetSubtype="21" fill="hold" grpId="0" nodeType="with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barn(inVertical)">
                                      <p:cBhvr>
                                        <p:cTn id="109" dur="500"/>
                                        <p:tgtEl>
                                          <p:spTgt spid="47"/>
                                        </p:tgtEl>
                                      </p:cBhvr>
                                    </p:animEffect>
                                  </p:childTnLst>
                                </p:cTn>
                              </p:par>
                            </p:childTnLst>
                          </p:cTn>
                        </p:par>
                      </p:childTnLst>
                    </p:cTn>
                  </p:par>
                  <p:par>
                    <p:cTn id="110" fill="hold">
                      <p:stCondLst>
                        <p:cond delay="indefinite"/>
                      </p:stCondLst>
                      <p:childTnLst>
                        <p:par>
                          <p:cTn id="111" fill="hold">
                            <p:stCondLst>
                              <p:cond delay="0"/>
                            </p:stCondLst>
                            <p:childTnLst>
                              <p:par>
                                <p:cTn id="112" presetID="56" presetClass="entr" presetSubtype="0" fill="hold" grpId="0" nodeType="clickEffect">
                                  <p:stCondLst>
                                    <p:cond delay="0"/>
                                  </p:stCondLst>
                                  <p:iterate type="lt">
                                    <p:tmPct val="10000"/>
                                  </p:iterate>
                                  <p:childTnLst>
                                    <p:set>
                                      <p:cBhvr>
                                        <p:cTn id="113" dur="1" fill="hold">
                                          <p:stCondLst>
                                            <p:cond delay="0"/>
                                          </p:stCondLst>
                                        </p:cTn>
                                        <p:tgtEl>
                                          <p:spTgt spid="26"/>
                                        </p:tgtEl>
                                        <p:attrNameLst>
                                          <p:attrName>style.visibility</p:attrName>
                                        </p:attrNameLst>
                                      </p:cBhvr>
                                      <p:to>
                                        <p:strVal val="visible"/>
                                      </p:to>
                                    </p:set>
                                    <p:anim by="(-#ppt_w*2)" calcmode="lin" valueType="num">
                                      <p:cBhvr rctx="PPT">
                                        <p:cTn id="114" dur="350" autoRev="1" fill="hold">
                                          <p:stCondLst>
                                            <p:cond delay="0"/>
                                          </p:stCondLst>
                                        </p:cTn>
                                        <p:tgtEl>
                                          <p:spTgt spid="26"/>
                                        </p:tgtEl>
                                        <p:attrNameLst>
                                          <p:attrName>ppt_w</p:attrName>
                                        </p:attrNameLst>
                                      </p:cBhvr>
                                    </p:anim>
                                    <p:anim by="(#ppt_w*0.50)" calcmode="lin" valueType="num">
                                      <p:cBhvr>
                                        <p:cTn id="115" dur="350" decel="50000" autoRev="1" fill="hold">
                                          <p:stCondLst>
                                            <p:cond delay="0"/>
                                          </p:stCondLst>
                                        </p:cTn>
                                        <p:tgtEl>
                                          <p:spTgt spid="26"/>
                                        </p:tgtEl>
                                        <p:attrNameLst>
                                          <p:attrName>ppt_x</p:attrName>
                                        </p:attrNameLst>
                                      </p:cBhvr>
                                    </p:anim>
                                    <p:anim from="(-#ppt_h/2)" to="(#ppt_y)" calcmode="lin" valueType="num">
                                      <p:cBhvr>
                                        <p:cTn id="116" dur="700" fill="hold">
                                          <p:stCondLst>
                                            <p:cond delay="0"/>
                                          </p:stCondLst>
                                        </p:cTn>
                                        <p:tgtEl>
                                          <p:spTgt spid="26"/>
                                        </p:tgtEl>
                                        <p:attrNameLst>
                                          <p:attrName>ppt_y</p:attrName>
                                        </p:attrNameLst>
                                      </p:cBhvr>
                                    </p:anim>
                                    <p:animRot by="21600000">
                                      <p:cBhvr>
                                        <p:cTn id="117" dur="700" fill="hold">
                                          <p:stCondLst>
                                            <p:cond delay="0"/>
                                          </p:stCondLst>
                                        </p:cTn>
                                        <p:tgtEl>
                                          <p:spTgt spid="26"/>
                                        </p:tgtEl>
                                        <p:attrNameLst>
                                          <p:attrName>r</p:attrName>
                                        </p:attrNameLst>
                                      </p:cBhvr>
                                    </p:animRot>
                                  </p:childTnLst>
                                </p:cTn>
                              </p:par>
                            </p:childTnLst>
                          </p:cTn>
                        </p:par>
                      </p:childTnLst>
                    </p:cTn>
                  </p:par>
                  <p:par>
                    <p:cTn id="118" fill="hold">
                      <p:stCondLst>
                        <p:cond delay="indefinite"/>
                      </p:stCondLst>
                      <p:childTnLst>
                        <p:par>
                          <p:cTn id="119" fill="hold">
                            <p:stCondLst>
                              <p:cond delay="0"/>
                            </p:stCondLst>
                            <p:childTnLst>
                              <p:par>
                                <p:cTn id="120" presetID="56" presetClass="entr" presetSubtype="0" fill="hold" grpId="0" nodeType="clickEffect">
                                  <p:stCondLst>
                                    <p:cond delay="0"/>
                                  </p:stCondLst>
                                  <p:iterate type="lt">
                                    <p:tmPct val="10000"/>
                                  </p:iterate>
                                  <p:childTnLst>
                                    <p:set>
                                      <p:cBhvr>
                                        <p:cTn id="121" dur="1" fill="hold">
                                          <p:stCondLst>
                                            <p:cond delay="0"/>
                                          </p:stCondLst>
                                        </p:cTn>
                                        <p:tgtEl>
                                          <p:spTgt spid="27"/>
                                        </p:tgtEl>
                                        <p:attrNameLst>
                                          <p:attrName>style.visibility</p:attrName>
                                        </p:attrNameLst>
                                      </p:cBhvr>
                                      <p:to>
                                        <p:strVal val="visible"/>
                                      </p:to>
                                    </p:set>
                                    <p:anim by="(-#ppt_w*2)" calcmode="lin" valueType="num">
                                      <p:cBhvr rctx="PPT">
                                        <p:cTn id="122" dur="400" autoRev="1" fill="hold">
                                          <p:stCondLst>
                                            <p:cond delay="0"/>
                                          </p:stCondLst>
                                        </p:cTn>
                                        <p:tgtEl>
                                          <p:spTgt spid="27"/>
                                        </p:tgtEl>
                                        <p:attrNameLst>
                                          <p:attrName>ppt_w</p:attrName>
                                        </p:attrNameLst>
                                      </p:cBhvr>
                                    </p:anim>
                                    <p:anim by="(#ppt_w*0.50)" calcmode="lin" valueType="num">
                                      <p:cBhvr>
                                        <p:cTn id="123" dur="400" decel="50000" autoRev="1" fill="hold">
                                          <p:stCondLst>
                                            <p:cond delay="0"/>
                                          </p:stCondLst>
                                        </p:cTn>
                                        <p:tgtEl>
                                          <p:spTgt spid="27"/>
                                        </p:tgtEl>
                                        <p:attrNameLst>
                                          <p:attrName>ppt_x</p:attrName>
                                        </p:attrNameLst>
                                      </p:cBhvr>
                                    </p:anim>
                                    <p:anim from="(-#ppt_h/2)" to="(#ppt_y)" calcmode="lin" valueType="num">
                                      <p:cBhvr>
                                        <p:cTn id="124" dur="800" fill="hold">
                                          <p:stCondLst>
                                            <p:cond delay="0"/>
                                          </p:stCondLst>
                                        </p:cTn>
                                        <p:tgtEl>
                                          <p:spTgt spid="27"/>
                                        </p:tgtEl>
                                        <p:attrNameLst>
                                          <p:attrName>ppt_y</p:attrName>
                                        </p:attrNameLst>
                                      </p:cBhvr>
                                    </p:anim>
                                    <p:animRot by="21600000">
                                      <p:cBhvr>
                                        <p:cTn id="125" dur="800" fill="hold">
                                          <p:stCondLst>
                                            <p:cond delay="0"/>
                                          </p:stCondLst>
                                        </p:cTn>
                                        <p:tgtEl>
                                          <p:spTgt spid="27"/>
                                        </p:tgtEl>
                                        <p:attrNameLst>
                                          <p:attrName>r</p:attrName>
                                        </p:attrNameLst>
                                      </p:cBhvr>
                                    </p:animRot>
                                  </p:childTnLst>
                                </p:cTn>
                              </p:par>
                            </p:childTnLst>
                          </p:cTn>
                        </p:par>
                      </p:childTnLst>
                    </p:cTn>
                  </p:par>
                  <p:par>
                    <p:cTn id="126" fill="hold">
                      <p:stCondLst>
                        <p:cond delay="indefinite"/>
                      </p:stCondLst>
                      <p:childTnLst>
                        <p:par>
                          <p:cTn id="127" fill="hold">
                            <p:stCondLst>
                              <p:cond delay="0"/>
                            </p:stCondLst>
                            <p:childTnLst>
                              <p:par>
                                <p:cTn id="128" presetID="56" presetClass="entr" presetSubtype="0" fill="hold" grpId="0" nodeType="clickEffect">
                                  <p:stCondLst>
                                    <p:cond delay="0"/>
                                  </p:stCondLst>
                                  <p:iterate type="lt">
                                    <p:tmPct val="10000"/>
                                  </p:iterate>
                                  <p:childTnLst>
                                    <p:set>
                                      <p:cBhvr>
                                        <p:cTn id="129" dur="1" fill="hold">
                                          <p:stCondLst>
                                            <p:cond delay="0"/>
                                          </p:stCondLst>
                                        </p:cTn>
                                        <p:tgtEl>
                                          <p:spTgt spid="46"/>
                                        </p:tgtEl>
                                        <p:attrNameLst>
                                          <p:attrName>style.visibility</p:attrName>
                                        </p:attrNameLst>
                                      </p:cBhvr>
                                      <p:to>
                                        <p:strVal val="visible"/>
                                      </p:to>
                                    </p:set>
                                    <p:anim by="(-#ppt_w*2)" calcmode="lin" valueType="num">
                                      <p:cBhvr rctx="PPT">
                                        <p:cTn id="130" dur="375" autoRev="1" fill="hold">
                                          <p:stCondLst>
                                            <p:cond delay="0"/>
                                          </p:stCondLst>
                                        </p:cTn>
                                        <p:tgtEl>
                                          <p:spTgt spid="46"/>
                                        </p:tgtEl>
                                        <p:attrNameLst>
                                          <p:attrName>ppt_w</p:attrName>
                                        </p:attrNameLst>
                                      </p:cBhvr>
                                    </p:anim>
                                    <p:anim by="(#ppt_w*0.50)" calcmode="lin" valueType="num">
                                      <p:cBhvr>
                                        <p:cTn id="131" dur="375" decel="50000" autoRev="1" fill="hold">
                                          <p:stCondLst>
                                            <p:cond delay="0"/>
                                          </p:stCondLst>
                                        </p:cTn>
                                        <p:tgtEl>
                                          <p:spTgt spid="46"/>
                                        </p:tgtEl>
                                        <p:attrNameLst>
                                          <p:attrName>ppt_x</p:attrName>
                                        </p:attrNameLst>
                                      </p:cBhvr>
                                    </p:anim>
                                    <p:anim from="(-#ppt_h/2)" to="(#ppt_y)" calcmode="lin" valueType="num">
                                      <p:cBhvr>
                                        <p:cTn id="132" dur="750" fill="hold">
                                          <p:stCondLst>
                                            <p:cond delay="0"/>
                                          </p:stCondLst>
                                        </p:cTn>
                                        <p:tgtEl>
                                          <p:spTgt spid="46"/>
                                        </p:tgtEl>
                                        <p:attrNameLst>
                                          <p:attrName>ppt_y</p:attrName>
                                        </p:attrNameLst>
                                      </p:cBhvr>
                                    </p:anim>
                                    <p:animRot by="21600000">
                                      <p:cBhvr>
                                        <p:cTn id="133" dur="750" fill="hold">
                                          <p:stCondLst>
                                            <p:cond delay="0"/>
                                          </p:stCondLst>
                                        </p:cTn>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P spid="14" grpId="0" animBg="1"/>
      <p:bldP spid="14" grpId="1" animBg="1"/>
      <p:bldP spid="15" grpId="0"/>
      <p:bldP spid="16" grpId="0"/>
      <p:bldP spid="19" grpId="0" animBg="1"/>
      <p:bldP spid="20" grpId="0" animBg="1"/>
      <p:bldP spid="21" grpId="0" animBg="1"/>
      <p:bldP spid="24" grpId="0" animBg="1"/>
      <p:bldP spid="25" grpId="0" animBg="1"/>
      <p:bldP spid="26" grpId="0"/>
      <p:bldP spid="27" grpId="0"/>
      <p:bldP spid="29" grpId="0"/>
      <p:bldP spid="30" grpId="0"/>
      <p:bldP spid="35" grpId="0" animBg="1"/>
      <p:bldP spid="38" grpId="0" animBg="1"/>
      <p:bldP spid="39" grpId="0" animBg="1"/>
      <p:bldP spid="39" grpId="1" animBg="1"/>
      <p:bldP spid="40" grpId="0"/>
      <p:bldP spid="42" grpId="0" animBg="1"/>
      <p:bldP spid="43" grpId="0"/>
      <p:bldP spid="44" grpId="0" animBg="1"/>
      <p:bldP spid="45" grpId="0" animBg="1"/>
      <p:bldP spid="46" grpId="0"/>
      <p:bldP spid="47" grpId="0"/>
      <p:bldP spid="48"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71&quot;&gt;&lt;/object&gt;&lt;object type=&quot;2&quot; unique_id=&quot;10072&quot;&gt;&lt;object type=&quot;3&quot; unique_id=&quot;10089&quot;&gt;&lt;property id=&quot;20148&quot; value=&quot;5&quot;/&gt;&lt;property id=&quot;20300&quot; value=&quot;Slide 1&quot;/&gt;&lt;property id=&quot;20307&quot; value=&quot;261&quot;/&gt;&lt;/object&gt;&lt;object type=&quot;3&quot; unique_id=&quot;10090&quot;&gt;&lt;property id=&quot;20148&quot; value=&quot;5&quot;/&gt;&lt;property id=&quot;20300&quot; value=&quot;Slide 2&quot;/&gt;&lt;property id=&quot;20307&quot; value=&quot;262&quot;/&gt;&lt;/object&gt;&lt;object type=&quot;3&quot; unique_id=&quot;10092&quot;&gt;&lt;property id=&quot;20148&quot; value=&quot;5&quot;/&gt;&lt;property id=&quot;20300&quot; value=&quot;Slide 12 - &amp;quot;NHÓM 3&amp;quot;&quot;/&gt;&lt;property id=&quot;20307&quot; value=&quot;258&quot;/&gt;&lt;/object&gt;&lt;object type=&quot;3&quot; unique_id=&quot;10230&quot;&gt;&lt;property id=&quot;20148&quot; value=&quot;5&quot;/&gt;&lt;property id=&quot;20300&quot; value=&quot;Slide 3 - &amp;quot;I. ĐỌC – TÌM HIỂU CHUNG&amp;quot;&quot;/&gt;&lt;property id=&quot;20307&quot; value=&quot;264&quot;/&gt;&lt;/object&gt;&lt;object type=&quot;3&quot; unique_id=&quot;10345&quot;&gt;&lt;property id=&quot;20148&quot; value=&quot;5&quot;/&gt;&lt;property id=&quot;20300&quot; value=&quot;Slide 7 - &amp;quot;II. TÌM HIỂU CHI TIẾT VĂN BẢN&amp;quot;&quot;/&gt;&lt;property id=&quot;20307&quot; value=&quot;270&quot;/&gt;&lt;/object&gt;&lt;object type=&quot;3&quot; unique_id=&quot;10346&quot;&gt;&lt;property id=&quot;20148&quot; value=&quot;5&quot;/&gt;&lt;property id=&quot;20300&quot; value=&quot;Slide 10 - &amp;quot;Nguyên nhân chiến công&amp;quot;&quot;/&gt;&lt;property id=&quot;20307&quot; value=&quot;271&quot;/&gt;&lt;/object&gt;&lt;object type=&quot;3&quot; unique_id=&quot;10347&quot;&gt;&lt;property id=&quot;20148&quot; value=&quot;5&quot;/&gt;&lt;property id=&quot;20300&quot; value=&quot;Slide 24 - &amp;quot;Hướng dẫn về nhà &amp;quot;&quot;/&gt;&lt;property id=&quot;20307&quot; value=&quot;267&quot;/&gt;&lt;/object&gt;&lt;object type=&quot;3&quot; unique_id=&quot;10348&quot;&gt;&lt;property id=&quot;20148&quot; value=&quot;5&quot;/&gt;&lt;property id=&quot;20300&quot; value=&quot;Slide 25&quot;/&gt;&lt;property id=&quot;20307&quot; value=&quot;268&quot;/&gt;&lt;/object&gt;&lt;object type=&quot;3&quot; unique_id=&quot;10973&quot;&gt;&lt;property id=&quot;20148&quot; value=&quot;5&quot;/&gt;&lt;property id=&quot;20300&quot; value=&quot;Slide 11 - &amp;quot;Những vũ khí thần kì của Thạch Sanh. &amp;quot;&quot;/&gt;&lt;property id=&quot;20307&quot; value=&quot;272&quot;/&gt;&lt;/object&gt;&lt;object type=&quot;3&quot; unique_id=&quot;11193&quot;&gt;&lt;property id=&quot;20148&quot; value=&quot;5&quot;/&gt;&lt;property id=&quot;20300&quot; value=&quot;Slide 5 - &amp;quot;Những thử thách và chiến công của Thạch Sanh &amp;quot;&quot;/&gt;&lt;property id=&quot;20307&quot; value=&quot;279&quot;/&gt;&lt;/object&gt;&lt;object type=&quot;3&quot; unique_id=&quot;11196&quot;&gt;&lt;property id=&quot;20148&quot; value=&quot;5&quot;/&gt;&lt;property id=&quot;20300&quot; value=&quot;Slide 17 - &amp;quot;II. TÌM HIỂU CHI TIẾT VĂN BẢN&amp;quot;&quot;/&gt;&lt;property id=&quot;20307&quot; value=&quot;278&quot;/&gt;&lt;/object&gt;&lt;object type=&quot;3&quot; unique_id=&quot;11452&quot;&gt;&lt;property id=&quot;20148&quot; value=&quot;5&quot;/&gt;&lt;property id=&quot;20300&quot; value=&quot;Slide 8&quot;/&gt;&lt;property id=&quot;20307&quot; value=&quot;285&quot;/&gt;&lt;/object&gt;&lt;object type=&quot;3&quot; unique_id=&quot;11719&quot;&gt;&lt;property id=&quot;20148&quot; value=&quot;5&quot;/&gt;&lt;property id=&quot;20300&quot; value=&quot;Slide 13&quot;/&gt;&lt;property id=&quot;20307&quot; value=&quot;286&quot;/&gt;&lt;/object&gt;&lt;object type=&quot;3&quot; unique_id=&quot;11945&quot;&gt;&lt;property id=&quot;20148&quot; value=&quot;5&quot;/&gt;&lt;property id=&quot;20300&quot; value=&quot;Slide 14 - &amp;quot;Những vũ khí thần kì của Thạch Sanh. &amp;quot;&quot;/&gt;&lt;property id=&quot;20307&quot; value=&quot;287&quot;/&gt;&lt;/object&gt;&lt;object type=&quot;3&quot; unique_id=&quot;12024&quot;&gt;&lt;property id=&quot;20148&quot; value=&quot;5&quot;/&gt;&lt;property id=&quot;20300&quot; value=&quot;Slide 18 - &amp;quot;III. TỔNG KẾT&amp;quot;&quot;/&gt;&lt;property id=&quot;20307&quot; value=&quot;288&quot;/&gt;&lt;/object&gt;&lt;object type=&quot;3&quot; unique_id=&quot;12106&quot;&gt;&lt;property id=&quot;20148&quot; value=&quot;5&quot;/&gt;&lt;property id=&quot;20300&quot; value=&quot;Slide 19 - &amp;quot;IV. LUYỆN TẬP – VẬN DỤNG&amp;quot;&quot;/&gt;&lt;property id=&quot;20307&quot; value=&quot;289&quot;/&gt;&lt;/object&gt;&lt;object type=&quot;3&quot; unique_id=&quot;12617&quot;&gt;&lt;property id=&quot;20148&quot; value=&quot;5&quot;/&gt;&lt;property id=&quot;20300&quot; value=&quot;Slide 4 - &amp;quot;II. TÌM HIỂU CHI TIẾT VĂN BẢN&amp;quot;&quot;/&gt;&lt;property id=&quot;20307&quot; value=&quot;290&quot;/&gt;&lt;/object&gt;&lt;object type=&quot;3&quot; unique_id=&quot;13131&quot;&gt;&lt;property id=&quot;20148&quot; value=&quot;5&quot;/&gt;&lt;property id=&quot;20300&quot; value=&quot;Slide 6 - &amp;quot;II. TÌM HIỂU CHI TIẾT VĂN BẢN&amp;quot;&quot;/&gt;&lt;property id=&quot;20307&quot; value=&quot;291&quot;/&gt;&lt;/object&gt;&lt;object type=&quot;3&quot; unique_id=&quot;13322&quot;&gt;&lt;property id=&quot;20148&quot; value=&quot;5&quot;/&gt;&lt;property id=&quot;20300&quot; value=&quot;Slide 9 - &amp;quot;II. TÌM HIỂU CHI TIẾT VĂN BẢN&amp;quot;&quot;/&gt;&lt;property id=&quot;20307&quot; value=&quot;292&quot;/&gt;&lt;/object&gt;&lt;object type=&quot;3&quot; unique_id=&quot;14142&quot;&gt;&lt;property id=&quot;20148&quot; value=&quot;5&quot;/&gt;&lt;property id=&quot;20300&quot; value=&quot;Slide 16 - &amp;quot;II. TÌM HIỂU CHI TIẾT VĂN BẢN&amp;quot;&quot;/&gt;&lt;property id=&quot;20307&quot; value=&quot;294&quot;/&gt;&lt;/object&gt;&lt;object type=&quot;3&quot; unique_id=&quot;16800&quot;&gt;&lt;property id=&quot;20148&quot; value=&quot;5&quot;/&gt;&lt;property id=&quot;20300&quot; value=&quot;Slide 22 - &amp;quot;2. Trò chơi ô chữ:  Ô chữ gồm 6 chữ cái.&amp;quot;&quot;/&gt;&lt;property id=&quot;20307&quot; value=&quot;297&quot;/&gt;&lt;/object&gt;&lt;object type=&quot;3&quot; unique_id=&quot;16801&quot;&gt;&lt;property id=&quot;20148&quot; value=&quot;5&quot;/&gt;&lt;property id=&quot;20300&quot; value=&quot;Slide 23&quot;/&gt;&lt;property id=&quot;20307&quot; value=&quot;298&quot;/&gt;&lt;/object&gt;&lt;object type=&quot;3&quot; unique_id=&quot;16970&quot;&gt;&lt;property id=&quot;20148&quot; value=&quot;5&quot;/&gt;&lt;property id=&quot;20300&quot; value=&quot;Slide 20&quot;/&gt;&lt;property id=&quot;20307&quot; value=&quot;299&quot;/&gt;&lt;/object&gt;&lt;object type=&quot;3&quot; unique_id=&quot;16971&quot;&gt;&lt;property id=&quot;20148&quot; value=&quot;5&quot;/&gt;&lt;property id=&quot;20300&quot; value=&quot;Slide 21&quot;/&gt;&lt;property id=&quot;20307&quot; value=&quot;300&quot;/&gt;&lt;/object&gt;&lt;object type=&quot;3&quot; unique_id=&quot;17577&quot;&gt;&lt;property id=&quot;20148&quot; value=&quot;5&quot;/&gt;&lt;property id=&quot;20300&quot; value=&quot;Slide 15 - &amp;quot;BÌNH NGÔ ĐẠI CÁO – Nguyễn Trãi&amp;quot;&quot;/&gt;&lt;property id=&quot;20307&quot; value=&quot;301&quot;/&gt;&lt;/object&gt;&lt;/object&gt;&lt;/object&gt;&lt;/database&gt;"/>
  <p:tag name="SECTOMILLISECCONVERTED" val="1"/>
</p:tagLst>
</file>

<file path=ppt/theme/_rels/them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otalTime>1221</TotalTime>
  <Words>2562</Words>
  <Application>Microsoft Office PowerPoint</Application>
  <PresentationFormat>On-screen Show (4:3)</PresentationFormat>
  <Paragraphs>298</Paragraphs>
  <Slides>43</Slides>
  <Notes>5</Notes>
  <HiddenSlides>0</HiddenSlides>
  <MMClips>0</MMClips>
  <ScaleCrop>false</ScaleCrop>
  <HeadingPairs>
    <vt:vector size="4" baseType="variant">
      <vt:variant>
        <vt:lpstr>Theme</vt:lpstr>
      </vt:variant>
      <vt:variant>
        <vt:i4>12</vt:i4>
      </vt:variant>
      <vt:variant>
        <vt:lpstr>Slide Titles</vt:lpstr>
      </vt:variant>
      <vt:variant>
        <vt:i4>43</vt:i4>
      </vt:variant>
    </vt:vector>
  </HeadingPairs>
  <TitlesOfParts>
    <vt:vector size="55" baseType="lpstr">
      <vt:lpstr>Office Theme</vt:lpstr>
      <vt:lpstr>1_Office Theme</vt:lpstr>
      <vt:lpstr>2_Office Theme</vt:lpstr>
      <vt:lpstr>4_Office Theme</vt:lpstr>
      <vt:lpstr>Mountain Top</vt:lpstr>
      <vt:lpstr>3_Office Theme</vt:lpstr>
      <vt:lpstr>5_Office Theme</vt:lpstr>
      <vt:lpstr>4_Default Design</vt:lpstr>
      <vt:lpstr>2_Trek</vt:lpstr>
      <vt:lpstr>5_Default Design</vt:lpstr>
      <vt:lpstr>6_Office Theme</vt:lpstr>
      <vt:lpstr>8_Office Theme</vt:lpstr>
      <vt:lpstr>Slide 1</vt:lpstr>
      <vt:lpstr>Slide 2</vt:lpstr>
      <vt:lpstr>I. TÌM HIỂU CHUNG</vt:lpstr>
      <vt:lpstr>Slide 4</vt:lpstr>
      <vt:lpstr>Slide 5</vt:lpstr>
      <vt:lpstr>I. Đọc- TÌM HIỂU CHUNG</vt:lpstr>
      <vt:lpstr>Slide 7</vt:lpstr>
      <vt:lpstr>I. Đọc- TÌM HIỂU CHUNG</vt:lpstr>
      <vt:lpstr>Slide 9</vt:lpstr>
      <vt:lpstr>Slide 10</vt:lpstr>
      <vt:lpstr>Slide 11</vt:lpstr>
      <vt:lpstr>Slide 12</vt:lpstr>
      <vt:lpstr>Slide 13</vt:lpstr>
      <vt:lpstr>Slide 14</vt:lpstr>
      <vt:lpstr>II. ĐỌC- TÌM HIỂU VĂN BẢN</vt:lpstr>
      <vt:lpstr>Những thử thách và chiến công của Thạch Sanh </vt:lpstr>
      <vt:lpstr>II. TÌM HIỂU CHI TIẾT VĂN BẢN</vt:lpstr>
      <vt:lpstr>II. TÌM HIỂU CHI TIẾT VĂN BẢN</vt:lpstr>
      <vt:lpstr>Slide 19</vt:lpstr>
      <vt:lpstr>NHÓM 3</vt:lpstr>
      <vt:lpstr>Những vũ khí thần kì của Thạch Sanh. </vt:lpstr>
      <vt:lpstr>Slide 22</vt:lpstr>
      <vt:lpstr>Những vũ khí thần kì của Thạch Sanh. </vt:lpstr>
      <vt:lpstr>II. ĐỌC_TÌM HIỂU VĂN BẢN</vt:lpstr>
      <vt:lpstr>Nguyên nhân những chiến công của Thạch Sanh</vt:lpstr>
      <vt:lpstr>II. ĐỌC- TÌM HIỂU VĂN BẢN</vt:lpstr>
      <vt:lpstr>II. ĐỌC- TÌM HIỂU VĂN BẢN</vt:lpstr>
      <vt:lpstr>II. ĐỌC- TÌM HIỂU VĂN BẢN</vt:lpstr>
      <vt:lpstr>II. TÌM HIỂU CHI TIẾT VĂN BẢN</vt:lpstr>
      <vt:lpstr>III. TỔNG KẾT</vt:lpstr>
      <vt:lpstr>Slide 31</vt:lpstr>
      <vt:lpstr>Slide 32</vt:lpstr>
      <vt:lpstr>Slide 33</vt:lpstr>
      <vt:lpstr>Slide 34</vt:lpstr>
      <vt:lpstr>Slide 35</vt:lpstr>
      <vt:lpstr>Slide 36</vt:lpstr>
      <vt:lpstr>Những thử thách và chiến công của Thạch Sanh </vt:lpstr>
      <vt:lpstr>Slide 38</vt:lpstr>
      <vt:lpstr>Slide 39</vt:lpstr>
      <vt:lpstr>Slide 40</vt:lpstr>
      <vt:lpstr>Slide 41</vt:lpstr>
      <vt:lpstr>Slide 42</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Mia Phan</dc:creator>
  <cp:lastModifiedBy>Admin</cp:lastModifiedBy>
  <cp:revision>161</cp:revision>
  <dcterms:created xsi:type="dcterms:W3CDTF">2006-08-16T00:00:00Z</dcterms:created>
  <dcterms:modified xsi:type="dcterms:W3CDTF">2021-09-19T13:05:20Z</dcterms:modified>
</cp:coreProperties>
</file>